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6"/>
  </p:notesMasterIdLst>
  <p:sldIdLst>
    <p:sldId id="287" r:id="rId2"/>
    <p:sldId id="289" r:id="rId3"/>
    <p:sldId id="291" r:id="rId4"/>
    <p:sldId id="301" r:id="rId5"/>
    <p:sldId id="308" r:id="rId6"/>
    <p:sldId id="292" r:id="rId7"/>
    <p:sldId id="307" r:id="rId8"/>
    <p:sldId id="309" r:id="rId9"/>
    <p:sldId id="293" r:id="rId10"/>
    <p:sldId id="295" r:id="rId11"/>
    <p:sldId id="311" r:id="rId12"/>
    <p:sldId id="300" r:id="rId13"/>
    <p:sldId id="298" r:id="rId14"/>
    <p:sldId id="312"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36" autoAdjust="0"/>
    <p:restoredTop sz="81295" autoAdjust="0"/>
  </p:normalViewPr>
  <p:slideViewPr>
    <p:cSldViewPr snapToGrid="0">
      <p:cViewPr varScale="1">
        <p:scale>
          <a:sx n="60" d="100"/>
          <a:sy n="60" d="100"/>
        </p:scale>
        <p:origin x="972" y="78"/>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11/15/2019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a:t>
            </a:fld>
            <a:endParaRPr lang="en-US" dirty="0"/>
          </a:p>
        </p:txBody>
      </p:sp>
    </p:spTree>
    <p:extLst>
      <p:ext uri="{BB962C8B-B14F-4D97-AF65-F5344CB8AC3E}">
        <p14:creationId xmlns:p14="http://schemas.microsoft.com/office/powerpoint/2010/main" val="11376398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Formal diabetes education is a self-management strategy that helps patients with diabetes manage their health and avoid re-admissions. The intervention is also crucial in reducing care costs associated with frequent readmissions. </a:t>
            </a:r>
            <a:r>
              <a:rPr lang="en-US" sz="1200" kern="1200" dirty="0" smtClean="0">
                <a:solidFill>
                  <a:schemeClr val="tx1"/>
                </a:solidFill>
                <a:effectLst/>
                <a:latin typeface="+mn-lt"/>
                <a:ea typeface="+mn-ea"/>
                <a:cs typeface="+mn-cs"/>
              </a:rPr>
              <a:t>Factors such as cost and access to certified nurse educators will affect the implementation of this strategy in most healthcare facilities. Also, some patients are affected by factors such as lower incomes and transportation barriers. The adoption of having certified diabetic educators will enable hospitals to reduce the rate of readmissions into the facilities due to relapse</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extLst>
      <p:ext uri="{BB962C8B-B14F-4D97-AF65-F5344CB8AC3E}">
        <p14:creationId xmlns:p14="http://schemas.microsoft.com/office/powerpoint/2010/main" val="40425478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200000"/>
              </a:lnSpc>
              <a:spcBef>
                <a:spcPts val="0"/>
              </a:spcBef>
              <a:spcAft>
                <a:spcPts val="0"/>
              </a:spcAft>
              <a:buClrTx/>
              <a:buSzTx/>
              <a:buFont typeface="Wingdings" pitchFamily="2" charset="2"/>
              <a:buNone/>
              <a:tabLst/>
              <a:defRPr/>
            </a:pPr>
            <a:r>
              <a:rPr lang="en-US" sz="1200" kern="1200" dirty="0" smtClean="0">
                <a:solidFill>
                  <a:schemeClr val="tx1"/>
                </a:solidFill>
                <a:effectLst/>
                <a:latin typeface="+mn-lt"/>
                <a:ea typeface="+mn-ea"/>
                <a:cs typeface="+mn-cs"/>
              </a:rPr>
              <a:t>Achievement and sustenance of evidence-based practice (EBP) can be essential to clinical environments based on the problems and questions that nurses encounter when handling patients. The self-assessment organizational culture survey determined that the hospital facility is ready for certified diabetes education (CDE) staff enforced programs to provide diabetes education to newly diagnosed patients. </a:t>
            </a:r>
            <a:r>
              <a:rPr lang="en-US" dirty="0" smtClean="0"/>
              <a:t>Nurses feel that this program will help reduce readmission rates of patients suffering from diabetes while decreasing their workflow. </a:t>
            </a:r>
            <a:r>
              <a:rPr lang="en-US" sz="1200" kern="1200" dirty="0" smtClean="0">
                <a:solidFill>
                  <a:schemeClr val="tx1"/>
                </a:solidFill>
                <a:effectLst/>
                <a:latin typeface="+mn-lt"/>
                <a:ea typeface="+mn-ea"/>
                <a:cs typeface="+mn-cs"/>
              </a:rPr>
              <a:t>The nurses suggested that the program could be facilitated by the existing discharge instructions that patients receive. The instructional methods used during discharge will help the organization to integrate the educational modules for patients with newly diagnosed diabetes. On the other hand, some nurses felt that our organizational structure has inadequate personnel that can be used for the program. Even though the mission statements and objectives of the facility align with the delivery metrics of the program, some nurses thought it was not reasonable. The facility may also meet regulatory barriers such as the standard that requires the appointment of an advisory group that enhances the quality of education delivery.  </a:t>
            </a:r>
          </a:p>
          <a:p>
            <a:pPr>
              <a:lnSpc>
                <a:spcPct val="200000"/>
              </a:lnSpc>
              <a:buFont typeface="Wingdings" pitchFamily="2" charset="2"/>
              <a:buNone/>
            </a:pP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extLst>
      <p:ext uri="{BB962C8B-B14F-4D97-AF65-F5344CB8AC3E}">
        <p14:creationId xmlns:p14="http://schemas.microsoft.com/office/powerpoint/2010/main" val="2348785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research highlighted that inpatient diabetes management education helps reduce the number of readmissions of patients with newly diagnosed diabetes. The financial burden associated with the increased number of readmissions was due to the lack of formal education programs regarding how to manage diabetes after discharge. ]. Also, diabetes relapse was linked to certain situational factors such as comorbidity, socioeconomic status, race, and insurance. The research established that these factors are likely to reduce access to education. In this regard, the conceptual framework developed established that the program would mitigate unplanned discharges, therapeutic mistakes, post-procedural complications, and adverse drug reactions. </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extLst>
      <p:ext uri="{BB962C8B-B14F-4D97-AF65-F5344CB8AC3E}">
        <p14:creationId xmlns:p14="http://schemas.microsoft.com/office/powerpoint/2010/main" val="34582709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Bansal et al. (2019) research studied 756 hospitals and showed a decline in readmission rates of patients that received diabetic education by 30. 5%.  The study had a limitation of unchanging results when the intervention was applied to surgical units. </a:t>
            </a:r>
            <a:r>
              <a:rPr lang="en-US" dirty="0" err="1" smtClean="0"/>
              <a:t>Drinic</a:t>
            </a:r>
            <a:r>
              <a:rPr lang="en-US" dirty="0" smtClean="0"/>
              <a:t>, </a:t>
            </a:r>
            <a:r>
              <a:rPr lang="en-US" dirty="0" err="1" smtClean="0"/>
              <a:t>Pfeffer</a:t>
            </a:r>
            <a:r>
              <a:rPr lang="en-US" dirty="0" smtClean="0"/>
              <a:t>, Luo, &amp; </a:t>
            </a:r>
            <a:r>
              <a:rPr lang="en-US" dirty="0" err="1" smtClean="0"/>
              <a:t>Goldner</a:t>
            </a:r>
            <a:r>
              <a:rPr lang="en-US" dirty="0" smtClean="0"/>
              <a:t>, (2017) established that certified diabetes educators are needed during patients’ hospital stay to reduce readmission rates. The researchers used a retrospective analysis to give statistics that showed a reduction of readmission rates by 15.1% . Rubin also provided findings of reduced readmission rates from 70% to 30% (2018). Power et al. conducted a systematic search of various databases and </a:t>
            </a:r>
            <a:r>
              <a:rPr lang="en-US" sz="1200" kern="1200" dirty="0" smtClean="0">
                <a:solidFill>
                  <a:schemeClr val="tx1"/>
                </a:solidFill>
                <a:effectLst/>
                <a:latin typeface="+mn-lt"/>
                <a:ea typeface="+mn-ea"/>
                <a:cs typeface="+mn-cs"/>
              </a:rPr>
              <a:t>found that DSME imparts diabetic patients with skills necessary during their recovery process. Another research showed how structured education helps control glucose among patients with diabetes Type-2. The findings of the research showed that caregivers preferred group-based education as compared to private education (</a:t>
            </a:r>
            <a:r>
              <a:rPr lang="en-US" sz="1200" kern="1200" dirty="0" err="1" smtClean="0">
                <a:solidFill>
                  <a:schemeClr val="tx1"/>
                </a:solidFill>
                <a:effectLst/>
                <a:latin typeface="+mn-lt"/>
                <a:ea typeface="+mn-ea"/>
                <a:cs typeface="+mn-cs"/>
              </a:rPr>
              <a:t>Yorke</a:t>
            </a:r>
            <a:r>
              <a:rPr lang="en-US" sz="1200" kern="1200" dirty="0" smtClean="0">
                <a:solidFill>
                  <a:schemeClr val="tx1"/>
                </a:solidFill>
                <a:effectLst/>
                <a:latin typeface="+mn-lt"/>
                <a:ea typeface="+mn-ea"/>
                <a:cs typeface="+mn-cs"/>
              </a:rPr>
              <a:t> &amp; </a:t>
            </a:r>
            <a:r>
              <a:rPr lang="en-US" sz="1200" kern="1200" dirty="0" err="1" smtClean="0">
                <a:solidFill>
                  <a:schemeClr val="tx1"/>
                </a:solidFill>
                <a:effectLst/>
                <a:latin typeface="+mn-lt"/>
                <a:ea typeface="+mn-ea"/>
                <a:cs typeface="+mn-cs"/>
              </a:rPr>
              <a:t>Atiase</a:t>
            </a:r>
            <a:r>
              <a:rPr lang="en-US" sz="1200" kern="1200" dirty="0" smtClean="0">
                <a:solidFill>
                  <a:schemeClr val="tx1"/>
                </a:solidFill>
                <a:effectLst/>
                <a:latin typeface="+mn-lt"/>
                <a:ea typeface="+mn-ea"/>
                <a:cs typeface="+mn-cs"/>
              </a:rPr>
              <a:t>, 2018).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extLst>
      <p:ext uri="{BB962C8B-B14F-4D97-AF65-F5344CB8AC3E}">
        <p14:creationId xmlns:p14="http://schemas.microsoft.com/office/powerpoint/2010/main" val="2821358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Patients with an initial diagnosis of diabetes that do not receive diabetes education from certified diabetes educator (CDE) during their hospital stay are more likely to have higher readmissions rates within six months of discharge as compared to those who do receive education from CDE staff.</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extLst>
      <p:ext uri="{BB962C8B-B14F-4D97-AF65-F5344CB8AC3E}">
        <p14:creationId xmlns:p14="http://schemas.microsoft.com/office/powerpoint/2010/main" val="3758855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proposed solution for increased hospital readmissions for patients with diabetes is the proposal for diabetes education by certified nurses. In this regard, patients will be equipped with knowledge regarding how to use preventive services as primary care. They will also be taught the importance of being compliant with the medications prescribed. Also, they will be taught how to regulate their blood pressure, blood glucose, and cholesterol levels. The intervention is realistic to my clinical settings since there is already a department that handles discharge procedures of diabetic patients. It is important to note, diabetes training is a covered benefit that is recognized by Medicare and other health care plans when accredited care facilities provide them. In this regard, patients can use their plans to cover the costs of the intervention. The facility will only incur expenses to train the existing nurses to be proficient in DSME.</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7</a:t>
            </a:fld>
            <a:endParaRPr lang="en-US" dirty="0"/>
          </a:p>
        </p:txBody>
      </p:sp>
    </p:spTree>
    <p:extLst>
      <p:ext uri="{BB962C8B-B14F-4D97-AF65-F5344CB8AC3E}">
        <p14:creationId xmlns:p14="http://schemas.microsoft.com/office/powerpoint/2010/main" val="20054581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proposed solution resonates with the facility’s organizational culture since it ensures optimal medical outcomes. The intervention will ensure that discharge diabetic patients can manage their health status properly to prevent readmissions. Reducing readmission rates will save customers the money they will use to cater for tertiary and secondary care services when readmitted due to poor management of their disease. The facility has the resources (nurses, rooms, and funds) required to make the solution a success. The outcomes will be achieved by training the patients on how to adhere to their medications, regulate their sugar and cholesterol levels, as well as measures to take during specific situations.</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8</a:t>
            </a:fld>
            <a:endParaRPr lang="en-US" dirty="0"/>
          </a:p>
        </p:txBody>
      </p:sp>
    </p:spTree>
    <p:extLst>
      <p:ext uri="{BB962C8B-B14F-4D97-AF65-F5344CB8AC3E}">
        <p14:creationId xmlns:p14="http://schemas.microsoft.com/office/powerpoint/2010/main" val="1813242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200000"/>
              </a:lnSpc>
              <a:spcBef>
                <a:spcPts val="0"/>
              </a:spcBef>
              <a:spcAft>
                <a:spcPts val="0"/>
              </a:spcAft>
              <a:buClrTx/>
              <a:buSzTx/>
              <a:buFont typeface="Wingdings" pitchFamily="2" charset="2"/>
              <a:buNone/>
              <a:tabLst/>
              <a:defRPr/>
            </a:pPr>
            <a:r>
              <a:rPr lang="en-US" dirty="0" smtClean="0"/>
              <a:t>Roger’s diffusion innovation theory will be used in the implementation plan for diabetes education provided by certified diabetic educators of the facility. The theory resonates with the implementation plan since it depicts the underlying reason behind the whole thing, which is for the intervention to be adopted by both nurses and patients with diabetes. The theory will help the hospital determine the readiness of hospital personnel as well as the patients to ability to adopt the new intervention. Determinants such as affordability, socio-demographic variables, and patients’ educational levels will be assessed before the implementation of the plan. </a:t>
            </a:r>
            <a:r>
              <a:rPr lang="en-US" sz="1200" kern="1200" dirty="0" smtClean="0">
                <a:solidFill>
                  <a:schemeClr val="tx1"/>
                </a:solidFill>
                <a:effectLst/>
                <a:latin typeface="+mn-lt"/>
                <a:ea typeface="+mn-ea"/>
                <a:cs typeface="+mn-cs"/>
              </a:rPr>
              <a:t>The first stage of this model is the knowledge awareness that entails exposing the innovation to team members. The second stage (decision stage) involves persuading the interest group to adopt the new idea and seek further information. The third stage of the model consists of the interest group anticipating the outcomes of the innovation before making a decision. Individuals decide whether to reject or adopt the new idea. The fourth stage entails applying the model in an organization.  The model is implemented despite a looming degree of innovation to remove existing uncertainties. The last step involves individuals deciding to continue using the new intervention. Individuals look for supportive evidence to reinforce their decisions. </a:t>
            </a:r>
          </a:p>
          <a:p>
            <a:pPr>
              <a:lnSpc>
                <a:spcPct val="200000"/>
              </a:lnSpc>
              <a:buFont typeface="Wingdings" pitchFamily="2" charset="2"/>
              <a:buNone/>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9</a:t>
            </a:fld>
            <a:endParaRPr lang="en-US" dirty="0"/>
          </a:p>
        </p:txBody>
      </p:sp>
    </p:spTree>
    <p:extLst>
      <p:ext uri="{BB962C8B-B14F-4D97-AF65-F5344CB8AC3E}">
        <p14:creationId xmlns:p14="http://schemas.microsoft.com/office/powerpoint/2010/main" val="3112963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marL="114300" lvl="2" indent="0">
              <a:lnSpc>
                <a:spcPct val="200000"/>
              </a:lnSpc>
              <a:buFont typeface="Wingdings" pitchFamily="2" charset="2"/>
              <a:buNone/>
            </a:pPr>
            <a:r>
              <a:rPr lang="en-US" dirty="0" smtClean="0"/>
              <a:t>The National Standards support the education program for diabetes self-management education (DSME), wherein hospitals wishing to provide DSME are required to apply for ADA recognition (CMS.gov, n. d). The ADA will create an application portal for the interested party, and the hospital will be evaluated to establish whether it has met the accreditation requirements. </a:t>
            </a:r>
            <a:r>
              <a:rPr lang="en-US" sz="1200" kern="1200" dirty="0" smtClean="0">
                <a:solidFill>
                  <a:schemeClr val="tx1"/>
                </a:solidFill>
                <a:effectLst/>
                <a:latin typeface="+mn-lt"/>
                <a:ea typeface="+mn-ea"/>
                <a:cs typeface="+mn-cs"/>
              </a:rPr>
              <a:t>The hospital is qualified to offer diabetes education; therefore, the implementation of the program can begin as soon as possible. Patients with diabetes admitted to the hospital will be served with this intervention before discharge. The implementation of the program will require two weeks within which hospital personnel will set up the education facility. In this regard, the nurse educators will organize meetings, gather the relevant material, prepare their lesson plans, and develop summative assessments. The educators will also prepare charts and other related infographics, highlighting essential aspects of the program. Also, patients with diabetes will be enlightened on the new intervention by educating them on its importance.  Besides, other staff members will be informed about the program using internal messaging tools such as emails. The preparation will help reduce resistance among the staff and patients. Details regarding DSME telehealth reimbursement will be finalized to ensure that billing complies with Medicare requirements</a:t>
            </a:r>
            <a:endParaRPr lang="en-US" dirty="0" smtClean="0"/>
          </a:p>
        </p:txBody>
      </p:sp>
      <p:sp>
        <p:nvSpPr>
          <p:cNvPr id="4" name="Slide Number Placeholder 3"/>
          <p:cNvSpPr>
            <a:spLocks noGrp="1"/>
          </p:cNvSpPr>
          <p:nvPr>
            <p:ph type="sldNum" sz="quarter" idx="10"/>
          </p:nvPr>
        </p:nvSpPr>
        <p:spPr/>
        <p:txBody>
          <a:bodyPr/>
          <a:lstStyle/>
          <a:p>
            <a:fld id="{68D9A2E8-B582-478A-AC21-C5298C32592C}" type="slidenum">
              <a:rPr lang="en-US" smtClean="0"/>
              <a:pPr/>
              <a:t>10</a:t>
            </a:fld>
            <a:endParaRPr lang="en-US" dirty="0"/>
          </a:p>
        </p:txBody>
      </p:sp>
    </p:spTree>
    <p:extLst>
      <p:ext uri="{BB962C8B-B14F-4D97-AF65-F5344CB8AC3E}">
        <p14:creationId xmlns:p14="http://schemas.microsoft.com/office/powerpoint/2010/main" val="6543161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Training will be required during the delivery of the intervention to ensure optimal implementation outcomes. DSME delivery entails increasing nurses' knowledge and skills on diabetes to promote patients' behaviors when managing their health (eatrightpro.org, 2019). The data collection plan will incorporate the purpose of the intervention to determine whether the end goals are realistic. In addition, the facility will deal with barriers, challenges, and facilitators by creating transparent frameworks that will determine the effectiveness of the process. Health service utilization requires care facilities to ensure optimal care-sensitive ambulatory conditions for hospitalizations related to diabetic patients (Strawbridge et al., 2017). Also, the cost for personnel will approximate $100,000 monthly wages for certified nurse educators. The expense is justified since the registered nurses available at the facility will be given additional salaries to their initial ones after certification. </a:t>
            </a:r>
            <a:r>
              <a:rPr lang="en-US" sz="1200" kern="1200" dirty="0" smtClean="0">
                <a:solidFill>
                  <a:schemeClr val="tx1"/>
                </a:solidFill>
                <a:effectLst/>
                <a:latin typeface="+mn-lt"/>
                <a:ea typeface="+mn-ea"/>
                <a:cs typeface="+mn-cs"/>
              </a:rPr>
              <a:t>The cost of consumable supplies will approximate $500 since they have to replace whiteboard markers, charts, marker pens, and patients' writing materials regularly. Equipment will cost approximately $1000 since the facility will have to purchase projectors and computer devices to aid the DSME program.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11</a:t>
            </a:fld>
            <a:endParaRPr lang="en-US" dirty="0"/>
          </a:p>
        </p:txBody>
      </p:sp>
    </p:spTree>
    <p:extLst>
      <p:ext uri="{BB962C8B-B14F-4D97-AF65-F5344CB8AC3E}">
        <p14:creationId xmlns:p14="http://schemas.microsoft.com/office/powerpoint/2010/main" val="23531218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diabetes self-management education (DSME) assessment scale was used to measure the outcome data since it will enable the hospitals' management to determine whether the project is performing below or has met the expectations. The hospital's management will be able to identify constructs that are working and the ones that are not. Also, the assessment scale will enable the hospital to determine the reliability and validity of the intervention. Patient and nurse responses should reflect on the ability of the intervention to ensure quality care delivery to patients with diabetes. </a:t>
            </a:r>
            <a:r>
              <a:rPr lang="en-US" sz="1200" kern="1200" dirty="0" smtClean="0">
                <a:solidFill>
                  <a:schemeClr val="tx1"/>
                </a:solidFill>
                <a:effectLst/>
                <a:latin typeface="+mn-lt"/>
                <a:ea typeface="+mn-ea"/>
                <a:cs typeface="+mn-cs"/>
              </a:rPr>
              <a:t>The intervention will only be deemed successful in case the outcome measures are positive. Negative outcome measures will show failure, and the project will have to be repeated. The most crucial measure related to this project will include data on readmission rates of patients with diabetes. In this regard, a reduction in the number of readmission rates within the first three months will indicate that the intervention was successful and vice versa. </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12</a:t>
            </a:fld>
            <a:endParaRPr lang="en-US" dirty="0"/>
          </a:p>
        </p:txBody>
      </p:sp>
    </p:spTree>
    <p:extLst>
      <p:ext uri="{BB962C8B-B14F-4D97-AF65-F5344CB8AC3E}">
        <p14:creationId xmlns:p14="http://schemas.microsoft.com/office/powerpoint/2010/main" val="28524599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13</a:t>
            </a:fld>
            <a:endParaRPr lang="en-US" dirty="0"/>
          </a:p>
        </p:txBody>
      </p:sp>
    </p:spTree>
    <p:extLst>
      <p:ext uri="{BB962C8B-B14F-4D97-AF65-F5344CB8AC3E}">
        <p14:creationId xmlns:p14="http://schemas.microsoft.com/office/powerpoint/2010/main" val="393187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11/15/2019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11/15/2019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11/15/2019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11/15/2019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11/15/2019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11/15/2019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11/15/2019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11/15/2019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527" y="1708997"/>
            <a:ext cx="11485419" cy="3902093"/>
          </a:xfrm>
        </p:spPr>
        <p:txBody>
          <a:bodyPr>
            <a:normAutofit/>
          </a:bodyPr>
          <a:lstStyle/>
          <a:p>
            <a:pPr algn="ctr">
              <a:lnSpc>
                <a:spcPct val="150000"/>
              </a:lnSpc>
            </a:pPr>
            <a:r>
              <a:rPr lang="en-US" dirty="0" smtClean="0">
                <a:solidFill>
                  <a:srgbClr val="00B050"/>
                </a:solidFill>
              </a:rPr>
              <a:t>Formal Diabetes Education </a:t>
            </a:r>
            <a:br>
              <a:rPr lang="en-US" dirty="0" smtClean="0">
                <a:solidFill>
                  <a:srgbClr val="00B050"/>
                </a:solidFill>
              </a:rPr>
            </a:br>
            <a:r>
              <a:rPr lang="en-US" dirty="0" smtClean="0">
                <a:solidFill>
                  <a:srgbClr val="00B050"/>
                </a:solidFill>
              </a:rPr>
              <a:t>Course Title</a:t>
            </a:r>
            <a:br>
              <a:rPr lang="en-US" dirty="0" smtClean="0">
                <a:solidFill>
                  <a:srgbClr val="00B050"/>
                </a:solidFill>
              </a:rPr>
            </a:br>
            <a:r>
              <a:rPr lang="en-US" dirty="0" smtClean="0">
                <a:solidFill>
                  <a:srgbClr val="00B050"/>
                </a:solidFill>
              </a:rPr>
              <a:t>Institution of Affiliation</a:t>
            </a:r>
            <a:r>
              <a:rPr lang="en-US" dirty="0" smtClean="0">
                <a:solidFill>
                  <a:srgbClr val="00B050"/>
                </a:solidFill>
              </a:rPr>
              <a:t/>
            </a:r>
            <a:br>
              <a:rPr lang="en-US" dirty="0" smtClean="0">
                <a:solidFill>
                  <a:srgbClr val="00B050"/>
                </a:solidFill>
              </a:rPr>
            </a:br>
            <a:r>
              <a:rPr lang="en-US" dirty="0" smtClean="0">
                <a:solidFill>
                  <a:srgbClr val="00B050"/>
                </a:solidFill>
              </a:rPr>
              <a:t>Date</a:t>
            </a: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1433" y="234603"/>
            <a:ext cx="9854276" cy="541251"/>
          </a:xfrm>
        </p:spPr>
        <p:txBody>
          <a:bodyPr>
            <a:normAutofit fontScale="90000"/>
          </a:bodyPr>
          <a:lstStyle/>
          <a:p>
            <a:pPr algn="ctr"/>
            <a:r>
              <a:rPr lang="en-US" dirty="0" smtClean="0">
                <a:solidFill>
                  <a:srgbClr val="00B050"/>
                </a:solidFill>
              </a:rPr>
              <a:t>Introduction</a:t>
            </a:r>
            <a:endParaRPr lang="en-US" dirty="0">
              <a:solidFill>
                <a:srgbClr val="00B050"/>
              </a:solidFill>
            </a:endParaRPr>
          </a:p>
        </p:txBody>
      </p:sp>
      <p:sp>
        <p:nvSpPr>
          <p:cNvPr id="3" name="Content Placeholder 2"/>
          <p:cNvSpPr>
            <a:spLocks noGrp="1"/>
          </p:cNvSpPr>
          <p:nvPr>
            <p:ph idx="1"/>
          </p:nvPr>
        </p:nvSpPr>
        <p:spPr>
          <a:xfrm>
            <a:off x="0" y="734292"/>
            <a:ext cx="11914910" cy="6123708"/>
          </a:xfrm>
        </p:spPr>
        <p:txBody>
          <a:bodyPr>
            <a:normAutofit/>
          </a:bodyPr>
          <a:lstStyle/>
          <a:p>
            <a:pPr>
              <a:lnSpc>
                <a:spcPct val="200000"/>
              </a:lnSpc>
              <a:buFont typeface="Wingdings" pitchFamily="2" charset="2"/>
              <a:buChar char="Ø"/>
            </a:pPr>
            <a:r>
              <a:rPr lang="en-US" sz="2000" dirty="0">
                <a:latin typeface="Constantia" pitchFamily="18" charset="0"/>
              </a:rPr>
              <a:t>Formal diabetes education ; a self-management </a:t>
            </a:r>
            <a:r>
              <a:rPr lang="en-US" sz="2000" dirty="0" smtClean="0">
                <a:latin typeface="Constantia" pitchFamily="18" charset="0"/>
              </a:rPr>
              <a:t>strategy; helps </a:t>
            </a:r>
            <a:r>
              <a:rPr lang="en-US" sz="2000" dirty="0">
                <a:latin typeface="Constantia" pitchFamily="18" charset="0"/>
              </a:rPr>
              <a:t>patients with diabetes manage their health and avoid re-admissions. </a:t>
            </a:r>
            <a:endParaRPr lang="en-US" sz="2000" dirty="0" smtClean="0">
              <a:latin typeface="Constantia" pitchFamily="18" charset="0"/>
            </a:endParaRPr>
          </a:p>
          <a:p>
            <a:pPr>
              <a:lnSpc>
                <a:spcPct val="200000"/>
              </a:lnSpc>
              <a:buFont typeface="Wingdings" pitchFamily="2" charset="2"/>
              <a:buChar char="Ø"/>
            </a:pPr>
            <a:r>
              <a:rPr lang="en-US" sz="2000" dirty="0" smtClean="0">
                <a:latin typeface="Constantia" pitchFamily="18" charset="0"/>
              </a:rPr>
              <a:t>Also crucial </a:t>
            </a:r>
            <a:r>
              <a:rPr lang="en-US" sz="2000" dirty="0">
                <a:latin typeface="Constantia" pitchFamily="18" charset="0"/>
              </a:rPr>
              <a:t>in reducing care costs associated with frequent readmissions</a:t>
            </a:r>
            <a:r>
              <a:rPr lang="en-US" sz="2000" dirty="0" smtClean="0">
                <a:latin typeface="Constantia" pitchFamily="18" charset="0"/>
              </a:rPr>
              <a:t>.</a:t>
            </a:r>
          </a:p>
          <a:p>
            <a:pPr>
              <a:lnSpc>
                <a:spcPct val="200000"/>
              </a:lnSpc>
              <a:buFont typeface="Wingdings" pitchFamily="2" charset="2"/>
              <a:buChar char="Ø"/>
            </a:pPr>
            <a:r>
              <a:rPr lang="en-US" sz="2000" dirty="0" smtClean="0">
                <a:latin typeface="Constantia" pitchFamily="18" charset="0"/>
              </a:rPr>
              <a:t>Strategy implementation affected by </a:t>
            </a:r>
            <a:r>
              <a:rPr lang="en-US" sz="2000" dirty="0">
                <a:latin typeface="Constantia" pitchFamily="18" charset="0"/>
              </a:rPr>
              <a:t>some factors; access to certified nurse educators, transportation </a:t>
            </a:r>
            <a:r>
              <a:rPr lang="en-US" sz="2000" dirty="0" smtClean="0">
                <a:latin typeface="Constantia" pitchFamily="18" charset="0"/>
              </a:rPr>
              <a:t>barriers.</a:t>
            </a:r>
          </a:p>
          <a:p>
            <a:pPr>
              <a:lnSpc>
                <a:spcPct val="200000"/>
              </a:lnSpc>
              <a:buFont typeface="Wingdings" pitchFamily="2" charset="2"/>
              <a:buChar char="Ø"/>
            </a:pPr>
            <a:r>
              <a:rPr lang="en-US" sz="2000" dirty="0" smtClean="0">
                <a:latin typeface="Constantia" pitchFamily="18" charset="0"/>
              </a:rPr>
              <a:t>Adoption of a certified </a:t>
            </a:r>
            <a:r>
              <a:rPr lang="en-US" sz="2000" dirty="0">
                <a:latin typeface="Constantia" pitchFamily="18" charset="0"/>
              </a:rPr>
              <a:t>diabetic educators </a:t>
            </a:r>
            <a:r>
              <a:rPr lang="en-US" sz="2000" dirty="0" smtClean="0">
                <a:latin typeface="Constantia" pitchFamily="18" charset="0"/>
              </a:rPr>
              <a:t>the alternative approach.</a:t>
            </a:r>
            <a:endParaRPr lang="en-US" sz="2000" dirty="0" smtClean="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1164" y="221672"/>
            <a:ext cx="11028217" cy="665018"/>
          </a:xfrm>
        </p:spPr>
        <p:txBody>
          <a:bodyPr>
            <a:normAutofit/>
          </a:bodyPr>
          <a:lstStyle/>
          <a:p>
            <a:pPr algn="ctr"/>
            <a:r>
              <a:rPr lang="en-US" dirty="0">
                <a:solidFill>
                  <a:srgbClr val="00B050"/>
                </a:solidFill>
              </a:rPr>
              <a:t>Organizational Culture and EBP implementation</a:t>
            </a:r>
            <a:endParaRPr lang="en-US" dirty="0">
              <a:solidFill>
                <a:srgbClr val="00B050"/>
              </a:solidFill>
            </a:endParaRPr>
          </a:p>
        </p:txBody>
      </p:sp>
      <p:sp>
        <p:nvSpPr>
          <p:cNvPr id="3" name="Content Placeholder 2"/>
          <p:cNvSpPr>
            <a:spLocks noGrp="1"/>
          </p:cNvSpPr>
          <p:nvPr>
            <p:ph idx="1"/>
          </p:nvPr>
        </p:nvSpPr>
        <p:spPr>
          <a:xfrm>
            <a:off x="180109" y="914400"/>
            <a:ext cx="11790218" cy="5763491"/>
          </a:xfrm>
        </p:spPr>
        <p:txBody>
          <a:bodyPr>
            <a:normAutofit/>
          </a:bodyPr>
          <a:lstStyle/>
          <a:p>
            <a:pPr>
              <a:lnSpc>
                <a:spcPct val="200000"/>
              </a:lnSpc>
              <a:buFont typeface="Wingdings" pitchFamily="2" charset="2"/>
              <a:buChar char="Ø"/>
            </a:pPr>
            <a:r>
              <a:rPr lang="en-US" sz="2000" dirty="0">
                <a:solidFill>
                  <a:schemeClr val="tx1"/>
                </a:solidFill>
                <a:latin typeface="Constantia" pitchFamily="18" charset="0"/>
              </a:rPr>
              <a:t>Organizational </a:t>
            </a:r>
            <a:r>
              <a:rPr lang="en-US" sz="2000" dirty="0" smtClean="0">
                <a:solidFill>
                  <a:schemeClr val="tx1"/>
                </a:solidFill>
                <a:latin typeface="Constantia" pitchFamily="18" charset="0"/>
              </a:rPr>
              <a:t>culture at clinical settings is imperative in establishing authenticity of Evidence-based programs.</a:t>
            </a:r>
          </a:p>
          <a:p>
            <a:pPr>
              <a:lnSpc>
                <a:spcPct val="200000"/>
              </a:lnSpc>
              <a:buFont typeface="Wingdings" pitchFamily="2" charset="2"/>
              <a:buChar char="Ø"/>
            </a:pPr>
            <a:r>
              <a:rPr lang="en-US" sz="2000" dirty="0" smtClean="0">
                <a:solidFill>
                  <a:schemeClr val="tx1"/>
                </a:solidFill>
                <a:latin typeface="Constantia" pitchFamily="18" charset="0"/>
              </a:rPr>
              <a:t>Organizational </a:t>
            </a:r>
            <a:r>
              <a:rPr lang="en-US" sz="2000" dirty="0">
                <a:solidFill>
                  <a:schemeClr val="tx1"/>
                </a:solidFill>
                <a:latin typeface="Constantia" pitchFamily="18" charset="0"/>
              </a:rPr>
              <a:t>culture survey determined that the hospital facility is ready for certified diabetes </a:t>
            </a:r>
            <a:r>
              <a:rPr lang="en-US" sz="2000" dirty="0" smtClean="0">
                <a:solidFill>
                  <a:schemeClr val="tx1"/>
                </a:solidFill>
                <a:latin typeface="Constantia" pitchFamily="18" charset="0"/>
              </a:rPr>
              <a:t>education</a:t>
            </a:r>
          </a:p>
          <a:p>
            <a:pPr>
              <a:lnSpc>
                <a:spcPct val="200000"/>
              </a:lnSpc>
              <a:buFont typeface="Wingdings" pitchFamily="2" charset="2"/>
              <a:buChar char="Ø"/>
            </a:pPr>
            <a:r>
              <a:rPr lang="en-US" sz="2000" dirty="0">
                <a:solidFill>
                  <a:schemeClr val="tx1"/>
                </a:solidFill>
                <a:latin typeface="Constantia" pitchFamily="18" charset="0"/>
              </a:rPr>
              <a:t>Nurses viewpoint; program will help reduce readmission </a:t>
            </a:r>
            <a:r>
              <a:rPr lang="en-US" sz="2000" dirty="0" smtClean="0">
                <a:solidFill>
                  <a:schemeClr val="tx1"/>
                </a:solidFill>
                <a:latin typeface="Constantia" pitchFamily="18" charset="0"/>
              </a:rPr>
              <a:t>rates.</a:t>
            </a:r>
          </a:p>
          <a:p>
            <a:pPr>
              <a:lnSpc>
                <a:spcPct val="200000"/>
              </a:lnSpc>
              <a:buFont typeface="Wingdings" pitchFamily="2" charset="2"/>
              <a:buChar char="Ø"/>
            </a:pPr>
            <a:r>
              <a:rPr lang="en-US" sz="2000" dirty="0" smtClean="0">
                <a:solidFill>
                  <a:schemeClr val="tx1"/>
                </a:solidFill>
                <a:latin typeface="Constantia" pitchFamily="18" charset="0"/>
              </a:rPr>
              <a:t>Program could </a:t>
            </a:r>
            <a:r>
              <a:rPr lang="en-US" sz="2000" dirty="0">
                <a:solidFill>
                  <a:schemeClr val="tx1"/>
                </a:solidFill>
                <a:latin typeface="Constantia" pitchFamily="18" charset="0"/>
              </a:rPr>
              <a:t>be facilitated by the existing discharge instructions that patients receive</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a:solidFill>
                  <a:schemeClr val="tx1"/>
                </a:solidFill>
                <a:latin typeface="Constantia" pitchFamily="18" charset="0"/>
              </a:rPr>
              <a:t>Opposing viewpoint; organizational structure has inadequate </a:t>
            </a:r>
            <a:r>
              <a:rPr lang="en-US" sz="2000" dirty="0" smtClean="0">
                <a:solidFill>
                  <a:schemeClr val="tx1"/>
                </a:solidFill>
                <a:latin typeface="Constantia" pitchFamily="18" charset="0"/>
              </a:rPr>
              <a:t>personnel to be used in the program.</a:t>
            </a:r>
          </a:p>
          <a:p>
            <a:pPr>
              <a:lnSpc>
                <a:spcPct val="200000"/>
              </a:lnSpc>
              <a:buFont typeface="Wingdings" pitchFamily="2" charset="2"/>
              <a:buChar char="Ø"/>
            </a:pPr>
            <a:r>
              <a:rPr lang="en-US" sz="2000" dirty="0">
                <a:solidFill>
                  <a:schemeClr val="tx1"/>
                </a:solidFill>
                <a:latin typeface="Constantia" pitchFamily="18" charset="0"/>
              </a:rPr>
              <a:t>regulatory barriers </a:t>
            </a:r>
            <a:r>
              <a:rPr lang="en-US" sz="2000" dirty="0" smtClean="0">
                <a:solidFill>
                  <a:schemeClr val="tx1"/>
                </a:solidFill>
                <a:latin typeface="Constantia" pitchFamily="18" charset="0"/>
              </a:rPr>
              <a:t> may also block implementation of EBP.</a:t>
            </a: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3480" y="277090"/>
            <a:ext cx="8596668" cy="748145"/>
          </a:xfrm>
        </p:spPr>
        <p:txBody>
          <a:bodyPr/>
          <a:lstStyle/>
          <a:p>
            <a:pPr algn="ctr"/>
            <a:r>
              <a:rPr lang="en-US" dirty="0">
                <a:solidFill>
                  <a:srgbClr val="00B050"/>
                </a:solidFill>
              </a:rPr>
              <a:t>Literature Review</a:t>
            </a:r>
            <a:endParaRPr lang="en-US" dirty="0">
              <a:solidFill>
                <a:srgbClr val="00B050"/>
              </a:solidFill>
            </a:endParaRPr>
          </a:p>
        </p:txBody>
      </p:sp>
      <p:sp>
        <p:nvSpPr>
          <p:cNvPr id="3" name="Content Placeholder 2"/>
          <p:cNvSpPr>
            <a:spLocks noGrp="1"/>
          </p:cNvSpPr>
          <p:nvPr>
            <p:ph idx="1"/>
          </p:nvPr>
        </p:nvSpPr>
        <p:spPr>
          <a:xfrm>
            <a:off x="166255" y="886691"/>
            <a:ext cx="11817927" cy="5971309"/>
          </a:xfrm>
        </p:spPr>
        <p:txBody>
          <a:bodyPr>
            <a:normAutofit lnSpcReduction="10000"/>
          </a:bodyPr>
          <a:lstStyle/>
          <a:p>
            <a:pPr>
              <a:lnSpc>
                <a:spcPct val="200000"/>
              </a:lnSpc>
              <a:buFont typeface="Wingdings" pitchFamily="2" charset="2"/>
              <a:buChar char="Ø"/>
            </a:pPr>
            <a:r>
              <a:rPr lang="en-US" sz="2000" dirty="0">
                <a:latin typeface="Constantia" pitchFamily="18" charset="0"/>
              </a:rPr>
              <a:t>Research indicates that inpatient diabetes management education helps reduce the number of readmissions of patients with newly diagnosed diabetes. </a:t>
            </a:r>
          </a:p>
          <a:p>
            <a:pPr>
              <a:lnSpc>
                <a:spcPct val="200000"/>
              </a:lnSpc>
              <a:buFont typeface="Wingdings" pitchFamily="2" charset="2"/>
              <a:buChar char="Ø"/>
            </a:pPr>
            <a:r>
              <a:rPr lang="en-US" sz="2000" dirty="0">
                <a:latin typeface="Constantia" pitchFamily="18" charset="0"/>
              </a:rPr>
              <a:t>Increased number of readmissions due to the lack of formal education programs regrading disease management after discharge.</a:t>
            </a:r>
          </a:p>
          <a:p>
            <a:pPr>
              <a:lnSpc>
                <a:spcPct val="200000"/>
              </a:lnSpc>
              <a:buFont typeface="Wingdings" pitchFamily="2" charset="2"/>
              <a:buChar char="Ø"/>
            </a:pPr>
            <a:r>
              <a:rPr lang="en-US" sz="2000" dirty="0">
                <a:latin typeface="Constantia" pitchFamily="18" charset="0"/>
              </a:rPr>
              <a:t>Diabetes relapse linked to certain situational factors; comorbidity, socioeconomic status, race, and insurance.</a:t>
            </a:r>
          </a:p>
          <a:p>
            <a:pPr>
              <a:lnSpc>
                <a:spcPct val="200000"/>
              </a:lnSpc>
              <a:buFont typeface="Wingdings" pitchFamily="2" charset="2"/>
              <a:buChar char="Ø"/>
            </a:pPr>
            <a:r>
              <a:rPr lang="en-US" sz="2000" dirty="0">
                <a:latin typeface="Constantia" pitchFamily="18" charset="0"/>
              </a:rPr>
              <a:t>These factors are likely to reduce access to education.</a:t>
            </a:r>
          </a:p>
          <a:p>
            <a:pPr>
              <a:lnSpc>
                <a:spcPct val="200000"/>
              </a:lnSpc>
              <a:buFont typeface="Wingdings" pitchFamily="2" charset="2"/>
              <a:buChar char="Ø"/>
            </a:pPr>
            <a:r>
              <a:rPr lang="en-US" sz="2000" dirty="0">
                <a:latin typeface="Constantia" pitchFamily="18" charset="0"/>
              </a:rPr>
              <a:t>Program would mitigate unplanned discharges, therapeutic mistakes, post-procedural complications, and adverse drug reactions. </a:t>
            </a: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23819" y="128336"/>
            <a:ext cx="8596668" cy="721895"/>
          </a:xfrm>
        </p:spPr>
        <p:txBody>
          <a:bodyPr/>
          <a:lstStyle/>
          <a:p>
            <a:pPr algn="ctr"/>
            <a:r>
              <a:rPr lang="en-US" dirty="0" smtClean="0">
                <a:solidFill>
                  <a:srgbClr val="00B050"/>
                </a:solidFill>
              </a:rPr>
              <a:t>Literature Review Cont…</a:t>
            </a:r>
            <a:endParaRPr lang="en-US" dirty="0">
              <a:solidFill>
                <a:srgbClr val="00B050"/>
              </a:solidFill>
            </a:endParaRPr>
          </a:p>
        </p:txBody>
      </p:sp>
      <p:sp>
        <p:nvSpPr>
          <p:cNvPr id="3" name="Content Placeholder 2"/>
          <p:cNvSpPr>
            <a:spLocks noGrp="1"/>
          </p:cNvSpPr>
          <p:nvPr>
            <p:ph idx="1"/>
          </p:nvPr>
        </p:nvSpPr>
        <p:spPr>
          <a:xfrm>
            <a:off x="176463" y="850231"/>
            <a:ext cx="11790947" cy="5855369"/>
          </a:xfrm>
        </p:spPr>
        <p:txBody>
          <a:bodyPr>
            <a:normAutofit/>
          </a:bodyPr>
          <a:lstStyle/>
          <a:p>
            <a:pPr>
              <a:lnSpc>
                <a:spcPct val="200000"/>
              </a:lnSpc>
              <a:buFont typeface="Wingdings" panose="05000000000000000000" pitchFamily="2" charset="2"/>
              <a:buChar char="Ø"/>
            </a:pPr>
            <a:r>
              <a:rPr lang="en-US" sz="2000" dirty="0" smtClean="0">
                <a:latin typeface="Constantia" panose="02030602050306030303" pitchFamily="18" charset="0"/>
              </a:rPr>
              <a:t>In 756 </a:t>
            </a:r>
            <a:r>
              <a:rPr lang="en-US" sz="2000" dirty="0">
                <a:latin typeface="Constantia" panose="02030602050306030303" pitchFamily="18" charset="0"/>
              </a:rPr>
              <a:t>hospitals </a:t>
            </a:r>
            <a:r>
              <a:rPr lang="en-US" sz="2000" dirty="0" smtClean="0">
                <a:latin typeface="Constantia" panose="02030602050306030303" pitchFamily="18" charset="0"/>
              </a:rPr>
              <a:t>involved in a study, 30.5 % of the patients did not require readmission upon administration of diabetic education.</a:t>
            </a:r>
          </a:p>
          <a:p>
            <a:pPr>
              <a:lnSpc>
                <a:spcPct val="200000"/>
              </a:lnSpc>
              <a:buFont typeface="Wingdings" panose="05000000000000000000" pitchFamily="2" charset="2"/>
              <a:buChar char="Ø"/>
            </a:pPr>
            <a:r>
              <a:rPr lang="en-US" sz="2000" dirty="0">
                <a:latin typeface="Constantia" panose="02030602050306030303" pitchFamily="18" charset="0"/>
              </a:rPr>
              <a:t> </a:t>
            </a:r>
            <a:r>
              <a:rPr lang="en-US" sz="2000" dirty="0" smtClean="0">
                <a:latin typeface="Constantia" panose="02030602050306030303" pitchFamily="18" charset="0"/>
              </a:rPr>
              <a:t>Certified diabetes </a:t>
            </a:r>
            <a:r>
              <a:rPr lang="en-US" sz="2000" dirty="0">
                <a:latin typeface="Constantia" panose="02030602050306030303" pitchFamily="18" charset="0"/>
              </a:rPr>
              <a:t>educators are needed during patients’ hospital stay to reduce readmission rates</a:t>
            </a:r>
            <a:r>
              <a:rPr lang="en-US" sz="2000" dirty="0" smtClean="0">
                <a:latin typeface="Constantia" panose="02030602050306030303" pitchFamily="18" charset="0"/>
              </a:rPr>
              <a:t>.</a:t>
            </a:r>
          </a:p>
          <a:p>
            <a:pPr>
              <a:lnSpc>
                <a:spcPct val="200000"/>
              </a:lnSpc>
              <a:buFont typeface="Wingdings" panose="05000000000000000000" pitchFamily="2" charset="2"/>
              <a:buChar char="Ø"/>
            </a:pPr>
            <a:r>
              <a:rPr lang="en-US" sz="2000" dirty="0" smtClean="0">
                <a:latin typeface="Constantia" panose="02030602050306030303" pitchFamily="18" charset="0"/>
              </a:rPr>
              <a:t>Study by Rubin (2018</a:t>
            </a:r>
            <a:r>
              <a:rPr lang="en-US" sz="2000" dirty="0">
                <a:latin typeface="Constantia" panose="02030602050306030303" pitchFamily="18" charset="0"/>
              </a:rPr>
              <a:t>); </a:t>
            </a:r>
            <a:r>
              <a:rPr lang="en-US" sz="2000" dirty="0" smtClean="0">
                <a:latin typeface="Constantia" panose="02030602050306030303" pitchFamily="18" charset="0"/>
              </a:rPr>
              <a:t>certified diabetes </a:t>
            </a:r>
            <a:r>
              <a:rPr lang="en-US" sz="2000" dirty="0">
                <a:latin typeface="Constantia" panose="02030602050306030303" pitchFamily="18" charset="0"/>
              </a:rPr>
              <a:t>educators </a:t>
            </a:r>
            <a:r>
              <a:rPr lang="en-US" sz="2000" dirty="0" smtClean="0">
                <a:latin typeface="Constantia" panose="02030602050306030303" pitchFamily="18" charset="0"/>
              </a:rPr>
              <a:t>reduced readmission </a:t>
            </a:r>
            <a:r>
              <a:rPr lang="en-US" sz="2000" dirty="0">
                <a:latin typeface="Constantia" panose="02030602050306030303" pitchFamily="18" charset="0"/>
              </a:rPr>
              <a:t>rates from 70% to 30% </a:t>
            </a:r>
            <a:r>
              <a:rPr lang="en-US" sz="2000" dirty="0" smtClean="0">
                <a:latin typeface="Constantia" panose="02030602050306030303" pitchFamily="18" charset="0"/>
              </a:rPr>
              <a:t>.</a:t>
            </a:r>
          </a:p>
          <a:p>
            <a:pPr>
              <a:lnSpc>
                <a:spcPct val="200000"/>
              </a:lnSpc>
              <a:buFont typeface="Wingdings" panose="05000000000000000000" pitchFamily="2" charset="2"/>
              <a:buChar char="Ø"/>
            </a:pPr>
            <a:r>
              <a:rPr lang="en-US" sz="2000" dirty="0">
                <a:latin typeface="Constantia" panose="02030602050306030303" pitchFamily="18" charset="0"/>
              </a:rPr>
              <a:t>DSME imparts diabetic patients with skills necessary during their recovery process</a:t>
            </a:r>
            <a:r>
              <a:rPr lang="en-US" sz="2000" dirty="0" smtClean="0">
                <a:latin typeface="Constantia" panose="02030602050306030303" pitchFamily="18" charset="0"/>
              </a:rPr>
              <a:t>.</a:t>
            </a:r>
          </a:p>
          <a:p>
            <a:pPr>
              <a:lnSpc>
                <a:spcPct val="200000"/>
              </a:lnSpc>
              <a:buFont typeface="Wingdings" panose="05000000000000000000" pitchFamily="2" charset="2"/>
              <a:buChar char="Ø"/>
            </a:pPr>
            <a:r>
              <a:rPr lang="en-US" sz="2000" dirty="0">
                <a:latin typeface="Constantia" panose="02030602050306030303" pitchFamily="18" charset="0"/>
              </a:rPr>
              <a:t>DSME; diabetes self-management </a:t>
            </a:r>
            <a:r>
              <a:rPr lang="en-US" sz="2000" dirty="0" smtClean="0">
                <a:latin typeface="Constantia" panose="02030602050306030303" pitchFamily="18" charset="0"/>
              </a:rPr>
              <a:t>education.</a:t>
            </a:r>
          </a:p>
          <a:p>
            <a:pPr>
              <a:lnSpc>
                <a:spcPct val="200000"/>
              </a:lnSpc>
              <a:buFont typeface="Wingdings" panose="05000000000000000000" pitchFamily="2" charset="2"/>
              <a:buChar char="Ø"/>
            </a:pPr>
            <a:r>
              <a:rPr lang="en-US" sz="2000" dirty="0" smtClean="0">
                <a:latin typeface="Constantia" panose="02030602050306030303" pitchFamily="18" charset="0"/>
              </a:rPr>
              <a:t>Structured education </a:t>
            </a:r>
            <a:r>
              <a:rPr lang="en-US" sz="2000" dirty="0">
                <a:latin typeface="Constantia" panose="02030602050306030303" pitchFamily="18" charset="0"/>
              </a:rPr>
              <a:t>helps control glucose among patients with diabetes Type-2. </a:t>
            </a:r>
          </a:p>
        </p:txBody>
      </p:sp>
    </p:spTree>
    <p:extLst>
      <p:ext uri="{BB962C8B-B14F-4D97-AF65-F5344CB8AC3E}">
        <p14:creationId xmlns:p14="http://schemas.microsoft.com/office/powerpoint/2010/main" val="3181860534"/>
      </p:ext>
    </p:extLst>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72" y="267611"/>
            <a:ext cx="11430000" cy="623455"/>
          </a:xfrm>
        </p:spPr>
        <p:txBody>
          <a:bodyPr>
            <a:normAutofit fontScale="90000"/>
          </a:bodyPr>
          <a:lstStyle/>
          <a:p>
            <a:pPr algn="ctr"/>
            <a:r>
              <a:rPr lang="en-US" dirty="0">
                <a:solidFill>
                  <a:srgbClr val="00B050"/>
                </a:solidFill>
              </a:rPr>
              <a:t>Problem Statement </a:t>
            </a:r>
            <a:endParaRPr lang="en-US" dirty="0">
              <a:solidFill>
                <a:srgbClr val="00B050"/>
              </a:solidFill>
            </a:endParaRPr>
          </a:p>
        </p:txBody>
      </p:sp>
      <p:sp>
        <p:nvSpPr>
          <p:cNvPr id="3" name="Content Placeholder 2"/>
          <p:cNvSpPr>
            <a:spLocks noGrp="1"/>
          </p:cNvSpPr>
          <p:nvPr>
            <p:ph idx="1"/>
          </p:nvPr>
        </p:nvSpPr>
        <p:spPr>
          <a:xfrm>
            <a:off x="166255" y="1011383"/>
            <a:ext cx="11693235" cy="5666508"/>
          </a:xfrm>
        </p:spPr>
        <p:txBody>
          <a:bodyPr>
            <a:normAutofit/>
          </a:bodyPr>
          <a:lstStyle/>
          <a:p>
            <a:pPr>
              <a:lnSpc>
                <a:spcPct val="200000"/>
              </a:lnSpc>
              <a:buFont typeface="Wingdings" panose="05000000000000000000" pitchFamily="2" charset="2"/>
              <a:buChar char="Ø"/>
            </a:pPr>
            <a:r>
              <a:rPr lang="en-US" sz="2000" dirty="0" smtClean="0">
                <a:solidFill>
                  <a:schemeClr val="tx1"/>
                </a:solidFill>
                <a:latin typeface="Constantia" pitchFamily="18" charset="0"/>
              </a:rPr>
              <a:t>Diabetes relapse in patients common upon hospital discharge</a:t>
            </a:r>
          </a:p>
          <a:p>
            <a:pPr>
              <a:lnSpc>
                <a:spcPct val="200000"/>
              </a:lnSpc>
              <a:buFont typeface="Wingdings" panose="05000000000000000000" pitchFamily="2" charset="2"/>
              <a:buChar char="Ø"/>
            </a:pPr>
            <a:r>
              <a:rPr lang="en-US" sz="2000" dirty="0" smtClean="0">
                <a:solidFill>
                  <a:schemeClr val="tx1"/>
                </a:solidFill>
                <a:latin typeface="Constantia" pitchFamily="18" charset="0"/>
              </a:rPr>
              <a:t>Problem associated with poor disease management skills in patients.</a:t>
            </a:r>
          </a:p>
          <a:p>
            <a:pPr>
              <a:lnSpc>
                <a:spcPct val="200000"/>
              </a:lnSpc>
              <a:buFont typeface="Wingdings" panose="05000000000000000000" pitchFamily="2" charset="2"/>
              <a:buChar char="Ø"/>
            </a:pPr>
            <a:r>
              <a:rPr lang="en-US" sz="2000" dirty="0" smtClean="0">
                <a:solidFill>
                  <a:schemeClr val="tx1"/>
                </a:solidFill>
                <a:latin typeface="Constantia" pitchFamily="18" charset="0"/>
              </a:rPr>
              <a:t>Patients more </a:t>
            </a:r>
            <a:r>
              <a:rPr lang="en-US" sz="2000" dirty="0">
                <a:solidFill>
                  <a:schemeClr val="tx1"/>
                </a:solidFill>
                <a:latin typeface="Constantia" pitchFamily="18" charset="0"/>
              </a:rPr>
              <a:t>likely to </a:t>
            </a:r>
            <a:r>
              <a:rPr lang="en-US" sz="2000" dirty="0" smtClean="0">
                <a:solidFill>
                  <a:schemeClr val="tx1"/>
                </a:solidFill>
                <a:latin typeface="Constantia" pitchFamily="18" charset="0"/>
              </a:rPr>
              <a:t>be readmitted within </a:t>
            </a:r>
            <a:r>
              <a:rPr lang="en-US" sz="2000" dirty="0">
                <a:solidFill>
                  <a:schemeClr val="tx1"/>
                </a:solidFill>
                <a:latin typeface="Constantia" pitchFamily="18" charset="0"/>
              </a:rPr>
              <a:t>six months of </a:t>
            </a:r>
            <a:r>
              <a:rPr lang="en-US" sz="2000" dirty="0" smtClean="0">
                <a:solidFill>
                  <a:schemeClr val="tx1"/>
                </a:solidFill>
                <a:latin typeface="Constantia" pitchFamily="18" charset="0"/>
              </a:rPr>
              <a:t>discharge.</a:t>
            </a:r>
          </a:p>
          <a:p>
            <a:pPr>
              <a:lnSpc>
                <a:spcPct val="200000"/>
              </a:lnSpc>
              <a:buFont typeface="Wingdings" panose="05000000000000000000" pitchFamily="2" charset="2"/>
              <a:buChar char="Ø"/>
            </a:pPr>
            <a:r>
              <a:rPr lang="en-US" sz="2000" dirty="0" smtClean="0">
                <a:solidFill>
                  <a:schemeClr val="tx1"/>
                </a:solidFill>
                <a:latin typeface="Constantia" pitchFamily="18" charset="0"/>
              </a:rPr>
              <a:t>Nursing educators unavailable or costly for hospitals.</a:t>
            </a:r>
          </a:p>
          <a:p>
            <a:pPr>
              <a:lnSpc>
                <a:spcPct val="200000"/>
              </a:lnSpc>
              <a:buFont typeface="Wingdings" panose="05000000000000000000" pitchFamily="2" charset="2"/>
              <a:buChar char="Ø"/>
            </a:pPr>
            <a:r>
              <a:rPr lang="en-US" sz="2000" dirty="0">
                <a:solidFill>
                  <a:schemeClr val="tx1"/>
                </a:solidFill>
                <a:latin typeface="Constantia" pitchFamily="18" charset="0"/>
              </a:rPr>
              <a:t> </a:t>
            </a:r>
            <a:r>
              <a:rPr lang="en-US" sz="2000" dirty="0" smtClean="0">
                <a:solidFill>
                  <a:schemeClr val="tx1"/>
                </a:solidFill>
                <a:latin typeface="Constantia" pitchFamily="18" charset="0"/>
              </a:rPr>
              <a:t>Diabetes education </a:t>
            </a:r>
            <a:r>
              <a:rPr lang="en-US" sz="2000" dirty="0">
                <a:solidFill>
                  <a:schemeClr val="tx1"/>
                </a:solidFill>
                <a:latin typeface="Constantia" pitchFamily="18" charset="0"/>
              </a:rPr>
              <a:t>from certified diabetes educator (</a:t>
            </a:r>
            <a:r>
              <a:rPr lang="en-US" sz="2000" dirty="0" smtClean="0">
                <a:solidFill>
                  <a:schemeClr val="tx1"/>
                </a:solidFill>
                <a:latin typeface="Constantia" pitchFamily="18" charset="0"/>
              </a:rPr>
              <a:t>CDE)</a:t>
            </a:r>
            <a:r>
              <a:rPr lang="en-US" sz="2000" dirty="0">
                <a:solidFill>
                  <a:schemeClr val="tx1"/>
                </a:solidFill>
                <a:latin typeface="Constantia" pitchFamily="18" charset="0"/>
              </a:rPr>
              <a:t> </a:t>
            </a:r>
            <a:r>
              <a:rPr lang="en-US" sz="2000" dirty="0" smtClean="0">
                <a:solidFill>
                  <a:schemeClr val="tx1"/>
                </a:solidFill>
                <a:latin typeface="Constantia" pitchFamily="18" charset="0"/>
              </a:rPr>
              <a:t>is the answer to this problem.</a:t>
            </a:r>
            <a:endParaRPr lang="en-US" sz="2000" dirty="0">
              <a:solidFill>
                <a:schemeClr val="tx1"/>
              </a:solidFill>
              <a:latin typeface="Constantia" pitchFamily="18" charset="0"/>
            </a:endParaRPr>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19018" y="0"/>
            <a:ext cx="8596668" cy="721895"/>
          </a:xfrm>
        </p:spPr>
        <p:txBody>
          <a:bodyPr/>
          <a:lstStyle/>
          <a:p>
            <a:pPr algn="ctr"/>
            <a:r>
              <a:rPr lang="en-US" dirty="0">
                <a:solidFill>
                  <a:srgbClr val="00B050"/>
                </a:solidFill>
              </a:rPr>
              <a:t>Proposed Solution</a:t>
            </a:r>
            <a:endParaRPr lang="en-US" dirty="0">
              <a:solidFill>
                <a:srgbClr val="00B050"/>
              </a:solidFill>
            </a:endParaRPr>
          </a:p>
        </p:txBody>
      </p:sp>
      <p:sp>
        <p:nvSpPr>
          <p:cNvPr id="3" name="Content Placeholder 2"/>
          <p:cNvSpPr>
            <a:spLocks noGrp="1"/>
          </p:cNvSpPr>
          <p:nvPr>
            <p:ph idx="1"/>
          </p:nvPr>
        </p:nvSpPr>
        <p:spPr>
          <a:xfrm>
            <a:off x="112295" y="721895"/>
            <a:ext cx="12079705" cy="6136105"/>
          </a:xfrm>
        </p:spPr>
        <p:txBody>
          <a:bodyPr>
            <a:normAutofit/>
          </a:bodyPr>
          <a:lstStyle/>
          <a:p>
            <a:pPr>
              <a:lnSpc>
                <a:spcPct val="200000"/>
              </a:lnSpc>
              <a:buFont typeface="Wingdings" panose="05000000000000000000" pitchFamily="2" charset="2"/>
              <a:buChar char="Ø"/>
            </a:pPr>
            <a:r>
              <a:rPr lang="en-US" sz="2000" dirty="0" smtClean="0">
                <a:latin typeface="Constantia" panose="02030602050306030303" pitchFamily="18" charset="0"/>
              </a:rPr>
              <a:t>Proposal for </a:t>
            </a:r>
            <a:r>
              <a:rPr lang="en-US" sz="2000" dirty="0">
                <a:latin typeface="Constantia" panose="02030602050306030303" pitchFamily="18" charset="0"/>
              </a:rPr>
              <a:t>diabetes education by certified </a:t>
            </a:r>
            <a:r>
              <a:rPr lang="en-US" sz="2000" dirty="0" smtClean="0">
                <a:latin typeface="Constantia" panose="02030602050306030303" pitchFamily="18" charset="0"/>
              </a:rPr>
              <a:t>nurses.</a:t>
            </a:r>
          </a:p>
          <a:p>
            <a:pPr>
              <a:lnSpc>
                <a:spcPct val="200000"/>
              </a:lnSpc>
              <a:buFont typeface="Wingdings" panose="05000000000000000000" pitchFamily="2" charset="2"/>
              <a:buChar char="Ø"/>
            </a:pPr>
            <a:r>
              <a:rPr lang="en-US" sz="2000" dirty="0" smtClean="0">
                <a:latin typeface="Constantia" panose="02030602050306030303" pitchFamily="18" charset="0"/>
              </a:rPr>
              <a:t>Patients equipped </a:t>
            </a:r>
            <a:r>
              <a:rPr lang="en-US" sz="2000" dirty="0">
                <a:latin typeface="Constantia" panose="02030602050306030303" pitchFamily="18" charset="0"/>
              </a:rPr>
              <a:t>with knowledge regarding how to use preventive services as primary care. </a:t>
            </a:r>
            <a:endParaRPr lang="en-US" sz="2000" dirty="0" smtClean="0">
              <a:latin typeface="Constantia" panose="02030602050306030303" pitchFamily="18" charset="0"/>
            </a:endParaRPr>
          </a:p>
          <a:p>
            <a:pPr>
              <a:lnSpc>
                <a:spcPct val="200000"/>
              </a:lnSpc>
              <a:buFont typeface="Wingdings" panose="05000000000000000000" pitchFamily="2" charset="2"/>
              <a:buChar char="Ø"/>
            </a:pPr>
            <a:r>
              <a:rPr lang="en-US" sz="2000" dirty="0" smtClean="0">
                <a:latin typeface="Constantia" panose="02030602050306030303" pitchFamily="18" charset="0"/>
              </a:rPr>
              <a:t>Taught the </a:t>
            </a:r>
            <a:r>
              <a:rPr lang="en-US" sz="2000" dirty="0">
                <a:latin typeface="Constantia" panose="02030602050306030303" pitchFamily="18" charset="0"/>
              </a:rPr>
              <a:t>importance of being compliant with the medications prescribed</a:t>
            </a:r>
            <a:r>
              <a:rPr lang="en-US" sz="2000" dirty="0" smtClean="0">
                <a:latin typeface="Constantia" panose="02030602050306030303" pitchFamily="18" charset="0"/>
              </a:rPr>
              <a:t>.</a:t>
            </a:r>
          </a:p>
          <a:p>
            <a:pPr>
              <a:lnSpc>
                <a:spcPct val="200000"/>
              </a:lnSpc>
              <a:buFont typeface="Wingdings" panose="05000000000000000000" pitchFamily="2" charset="2"/>
              <a:buChar char="Ø"/>
            </a:pPr>
            <a:r>
              <a:rPr lang="en-US" sz="2000" dirty="0">
                <a:latin typeface="Constantia" panose="02030602050306030303" pitchFamily="18" charset="0"/>
              </a:rPr>
              <a:t> </a:t>
            </a:r>
            <a:r>
              <a:rPr lang="en-US" sz="2000" dirty="0" smtClean="0">
                <a:latin typeface="Constantia" panose="02030602050306030303" pitchFamily="18" charset="0"/>
              </a:rPr>
              <a:t>How to </a:t>
            </a:r>
            <a:r>
              <a:rPr lang="en-US" sz="2000" dirty="0">
                <a:latin typeface="Constantia" panose="02030602050306030303" pitchFamily="18" charset="0"/>
              </a:rPr>
              <a:t>regulate their blood pressure, blood glucose, and cholesterol </a:t>
            </a:r>
            <a:r>
              <a:rPr lang="en-US" sz="2000" dirty="0" smtClean="0">
                <a:latin typeface="Constantia" panose="02030602050306030303" pitchFamily="18" charset="0"/>
              </a:rPr>
              <a:t>levels.</a:t>
            </a:r>
          </a:p>
          <a:p>
            <a:pPr>
              <a:lnSpc>
                <a:spcPct val="200000"/>
              </a:lnSpc>
              <a:buFont typeface="Wingdings" panose="05000000000000000000" pitchFamily="2" charset="2"/>
              <a:buChar char="Ø"/>
            </a:pPr>
            <a:r>
              <a:rPr lang="en-US" sz="2000" dirty="0" smtClean="0">
                <a:latin typeface="Constantia" panose="02030602050306030303" pitchFamily="18" charset="0"/>
              </a:rPr>
              <a:t>Realistic to </a:t>
            </a:r>
            <a:r>
              <a:rPr lang="en-US" sz="2000" dirty="0">
                <a:latin typeface="Constantia" panose="02030602050306030303" pitchFamily="18" charset="0"/>
              </a:rPr>
              <a:t>my clinical </a:t>
            </a:r>
            <a:r>
              <a:rPr lang="en-US" sz="2000" dirty="0" smtClean="0">
                <a:latin typeface="Constantia" panose="02030602050306030303" pitchFamily="18" charset="0"/>
              </a:rPr>
              <a:t>settings; there </a:t>
            </a:r>
            <a:r>
              <a:rPr lang="en-US" sz="2000" dirty="0">
                <a:latin typeface="Constantia" panose="02030602050306030303" pitchFamily="18" charset="0"/>
              </a:rPr>
              <a:t>is already a department that handles discharge procedures of diabetic </a:t>
            </a:r>
            <a:r>
              <a:rPr lang="en-US" sz="2000" dirty="0" smtClean="0">
                <a:latin typeface="Constantia" panose="02030602050306030303" pitchFamily="18" charset="0"/>
              </a:rPr>
              <a:t>patients.</a:t>
            </a:r>
          </a:p>
          <a:p>
            <a:pPr>
              <a:lnSpc>
                <a:spcPct val="200000"/>
              </a:lnSpc>
              <a:buFont typeface="Wingdings" panose="05000000000000000000" pitchFamily="2" charset="2"/>
              <a:buChar char="Ø"/>
            </a:pPr>
            <a:r>
              <a:rPr lang="en-US" sz="2000" dirty="0" smtClean="0">
                <a:latin typeface="Constantia" panose="02030602050306030303" pitchFamily="18" charset="0"/>
              </a:rPr>
              <a:t>Nurses trained </a:t>
            </a:r>
            <a:r>
              <a:rPr lang="en-US" sz="2000" dirty="0">
                <a:latin typeface="Constantia" panose="02030602050306030303" pitchFamily="18" charset="0"/>
              </a:rPr>
              <a:t>to become certified in formal diabetes </a:t>
            </a:r>
            <a:r>
              <a:rPr lang="en-US" sz="2000" dirty="0" smtClean="0">
                <a:latin typeface="Constantia" panose="02030602050306030303" pitchFamily="18" charset="0"/>
              </a:rPr>
              <a:t>education.</a:t>
            </a:r>
          </a:p>
          <a:p>
            <a:pPr>
              <a:lnSpc>
                <a:spcPct val="200000"/>
              </a:lnSpc>
              <a:buFont typeface="Wingdings" panose="05000000000000000000" pitchFamily="2" charset="2"/>
              <a:buChar char="Ø"/>
            </a:pPr>
            <a:r>
              <a:rPr lang="en-US" sz="2000" dirty="0" smtClean="0"/>
              <a:t>Diabetes training </a:t>
            </a:r>
            <a:r>
              <a:rPr lang="en-US" sz="2000" dirty="0"/>
              <a:t>is a covered benefit that is recognized by Medicare and other health care </a:t>
            </a:r>
            <a:r>
              <a:rPr lang="en-US" sz="2000" dirty="0" smtClean="0"/>
              <a:t>plans.</a:t>
            </a:r>
            <a:endParaRPr lang="en-US" sz="2000" dirty="0">
              <a:latin typeface="Constantia" panose="02030602050306030303" pitchFamily="18" charset="0"/>
            </a:endParaRPr>
          </a:p>
        </p:txBody>
      </p:sp>
    </p:spTree>
    <p:extLst>
      <p:ext uri="{BB962C8B-B14F-4D97-AF65-F5344CB8AC3E}">
        <p14:creationId xmlns:p14="http://schemas.microsoft.com/office/powerpoint/2010/main" val="2664883111"/>
      </p:ext>
    </p:extLst>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7145" y="-128337"/>
            <a:ext cx="8596668" cy="721895"/>
          </a:xfrm>
        </p:spPr>
        <p:txBody>
          <a:bodyPr/>
          <a:lstStyle/>
          <a:p>
            <a:pPr algn="ctr"/>
            <a:r>
              <a:rPr lang="en-US" dirty="0">
                <a:solidFill>
                  <a:srgbClr val="00B050"/>
                </a:solidFill>
              </a:rPr>
              <a:t>Proposed </a:t>
            </a:r>
            <a:r>
              <a:rPr lang="en-US" dirty="0" smtClean="0">
                <a:solidFill>
                  <a:srgbClr val="00B050"/>
                </a:solidFill>
              </a:rPr>
              <a:t>Solution Cont…</a:t>
            </a:r>
            <a:endParaRPr lang="en-US" dirty="0">
              <a:solidFill>
                <a:srgbClr val="00B050"/>
              </a:solidFill>
            </a:endParaRPr>
          </a:p>
        </p:txBody>
      </p:sp>
      <p:sp>
        <p:nvSpPr>
          <p:cNvPr id="3" name="Content Placeholder 2"/>
          <p:cNvSpPr>
            <a:spLocks noGrp="1"/>
          </p:cNvSpPr>
          <p:nvPr>
            <p:ph idx="1"/>
          </p:nvPr>
        </p:nvSpPr>
        <p:spPr>
          <a:xfrm>
            <a:off x="144379" y="866274"/>
            <a:ext cx="11887199" cy="5855367"/>
          </a:xfrm>
        </p:spPr>
        <p:txBody>
          <a:bodyPr>
            <a:normAutofit/>
          </a:bodyPr>
          <a:lstStyle/>
          <a:p>
            <a:pPr>
              <a:lnSpc>
                <a:spcPct val="200000"/>
              </a:lnSpc>
              <a:buFont typeface="Wingdings" panose="05000000000000000000" pitchFamily="2" charset="2"/>
              <a:buChar char="Ø"/>
            </a:pPr>
            <a:r>
              <a:rPr lang="en-US" sz="2000" dirty="0" smtClean="0">
                <a:latin typeface="Constantia" panose="02030602050306030303" pitchFamily="18" charset="0"/>
              </a:rPr>
              <a:t>Solution resonates </a:t>
            </a:r>
            <a:r>
              <a:rPr lang="en-US" sz="2000" dirty="0">
                <a:latin typeface="Constantia" panose="02030602050306030303" pitchFamily="18" charset="0"/>
              </a:rPr>
              <a:t>with the facility’s organizational culture; ensures optimal medical outcomes</a:t>
            </a:r>
            <a:r>
              <a:rPr lang="en-US" sz="2000" dirty="0" smtClean="0">
                <a:latin typeface="Constantia" panose="02030602050306030303" pitchFamily="18" charset="0"/>
              </a:rPr>
              <a:t>.</a:t>
            </a:r>
          </a:p>
          <a:p>
            <a:pPr>
              <a:lnSpc>
                <a:spcPct val="200000"/>
              </a:lnSpc>
              <a:buFont typeface="Wingdings" panose="05000000000000000000" pitchFamily="2" charset="2"/>
              <a:buChar char="Ø"/>
            </a:pPr>
            <a:r>
              <a:rPr lang="en-US" sz="2000" dirty="0" smtClean="0">
                <a:latin typeface="Constantia" panose="02030602050306030303" pitchFamily="18" charset="0"/>
              </a:rPr>
              <a:t>Intervention will </a:t>
            </a:r>
            <a:r>
              <a:rPr lang="en-US" sz="2000" dirty="0">
                <a:latin typeface="Constantia" panose="02030602050306030303" pitchFamily="18" charset="0"/>
              </a:rPr>
              <a:t>ensure that </a:t>
            </a:r>
            <a:r>
              <a:rPr lang="en-US" sz="2000" dirty="0" smtClean="0">
                <a:latin typeface="Constantia" panose="02030602050306030303" pitchFamily="18" charset="0"/>
              </a:rPr>
              <a:t>discharged </a:t>
            </a:r>
            <a:r>
              <a:rPr lang="en-US" sz="2000" dirty="0">
                <a:latin typeface="Constantia" panose="02030602050306030303" pitchFamily="18" charset="0"/>
              </a:rPr>
              <a:t>diabetic patients can manage their health status properly to prevent readmissions. </a:t>
            </a:r>
            <a:endParaRPr lang="en-US" sz="2000" dirty="0" smtClean="0">
              <a:latin typeface="Constantia" panose="02030602050306030303" pitchFamily="18" charset="0"/>
            </a:endParaRPr>
          </a:p>
          <a:p>
            <a:pPr>
              <a:lnSpc>
                <a:spcPct val="200000"/>
              </a:lnSpc>
              <a:buFont typeface="Wingdings" panose="05000000000000000000" pitchFamily="2" charset="2"/>
              <a:buChar char="Ø"/>
            </a:pPr>
            <a:r>
              <a:rPr lang="en-US" sz="2000" dirty="0" smtClean="0">
                <a:latin typeface="Constantia" panose="02030602050306030303" pitchFamily="18" charset="0"/>
              </a:rPr>
              <a:t>Reducing </a:t>
            </a:r>
            <a:r>
              <a:rPr lang="en-US" sz="2000" dirty="0">
                <a:latin typeface="Constantia" panose="02030602050306030303" pitchFamily="18" charset="0"/>
              </a:rPr>
              <a:t>readmission rates will save customers the </a:t>
            </a:r>
            <a:r>
              <a:rPr lang="en-US" sz="2000" dirty="0" smtClean="0">
                <a:latin typeface="Constantia" panose="02030602050306030303" pitchFamily="18" charset="0"/>
              </a:rPr>
              <a:t>money.</a:t>
            </a:r>
          </a:p>
          <a:p>
            <a:pPr>
              <a:lnSpc>
                <a:spcPct val="200000"/>
              </a:lnSpc>
              <a:buFont typeface="Wingdings" panose="05000000000000000000" pitchFamily="2" charset="2"/>
              <a:buChar char="Ø"/>
            </a:pPr>
            <a:r>
              <a:rPr lang="en-US" sz="2000" dirty="0" smtClean="0">
                <a:latin typeface="Constantia" panose="02030602050306030303" pitchFamily="18" charset="0"/>
              </a:rPr>
              <a:t>The facility </a:t>
            </a:r>
            <a:r>
              <a:rPr lang="en-US" sz="2000" dirty="0">
                <a:latin typeface="Constantia" panose="02030602050306030303" pitchFamily="18" charset="0"/>
              </a:rPr>
              <a:t>has the resources (nurses, rooms, and funds) required to make the solution a success. </a:t>
            </a:r>
            <a:endParaRPr lang="en-US" sz="2000" dirty="0" smtClean="0">
              <a:latin typeface="Constantia" panose="02030602050306030303" pitchFamily="18" charset="0"/>
            </a:endParaRPr>
          </a:p>
          <a:p>
            <a:pPr>
              <a:lnSpc>
                <a:spcPct val="200000"/>
              </a:lnSpc>
              <a:buFont typeface="Wingdings" panose="05000000000000000000" pitchFamily="2" charset="2"/>
              <a:buChar char="Ø"/>
            </a:pPr>
            <a:r>
              <a:rPr lang="en-US" sz="2000" dirty="0">
                <a:latin typeface="Constantia" panose="02030602050306030303" pitchFamily="18" charset="0"/>
              </a:rPr>
              <a:t>The outcomes </a:t>
            </a:r>
            <a:r>
              <a:rPr lang="en-US" sz="2000" dirty="0" smtClean="0">
                <a:latin typeface="Constantia" panose="02030602050306030303" pitchFamily="18" charset="0"/>
              </a:rPr>
              <a:t>achieved </a:t>
            </a:r>
            <a:r>
              <a:rPr lang="en-US" sz="2000" dirty="0">
                <a:latin typeface="Constantia" panose="02030602050306030303" pitchFamily="18" charset="0"/>
              </a:rPr>
              <a:t>by training the patients on how to adhere to their </a:t>
            </a:r>
            <a:r>
              <a:rPr lang="en-US" sz="2000" dirty="0" smtClean="0">
                <a:latin typeface="Constantia" panose="02030602050306030303" pitchFamily="18" charset="0"/>
              </a:rPr>
              <a:t>medications.</a:t>
            </a:r>
          </a:p>
          <a:p>
            <a:pPr>
              <a:lnSpc>
                <a:spcPct val="200000"/>
              </a:lnSpc>
              <a:buFont typeface="Wingdings" panose="05000000000000000000" pitchFamily="2" charset="2"/>
              <a:buChar char="Ø"/>
            </a:pPr>
            <a:r>
              <a:rPr lang="en-US" sz="2000" dirty="0" smtClean="0">
                <a:latin typeface="Constantia" panose="02030602050306030303" pitchFamily="18" charset="0"/>
              </a:rPr>
              <a:t>Patients also trained to regulate </a:t>
            </a:r>
            <a:r>
              <a:rPr lang="en-US" sz="2000" dirty="0">
                <a:latin typeface="Constantia" panose="02030602050306030303" pitchFamily="18" charset="0"/>
              </a:rPr>
              <a:t>their sugar and cholesterol levels, as well as measures to take during specific situations.</a:t>
            </a:r>
          </a:p>
          <a:p>
            <a:pPr>
              <a:lnSpc>
                <a:spcPct val="200000"/>
              </a:lnSpc>
              <a:buFont typeface="Wingdings" panose="05000000000000000000" pitchFamily="2" charset="2"/>
              <a:buChar char="Ø"/>
            </a:pPr>
            <a:endParaRPr lang="en-US" sz="2000" dirty="0">
              <a:latin typeface="Constantia" panose="02030602050306030303" pitchFamily="18" charset="0"/>
            </a:endParaRPr>
          </a:p>
        </p:txBody>
      </p:sp>
    </p:spTree>
    <p:extLst>
      <p:ext uri="{BB962C8B-B14F-4D97-AF65-F5344CB8AC3E}">
        <p14:creationId xmlns:p14="http://schemas.microsoft.com/office/powerpoint/2010/main" val="552726763"/>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4134" y="166255"/>
            <a:ext cx="8596668" cy="581891"/>
          </a:xfrm>
        </p:spPr>
        <p:txBody>
          <a:bodyPr>
            <a:normAutofit fontScale="90000"/>
          </a:bodyPr>
          <a:lstStyle/>
          <a:p>
            <a:pPr lvl="0" algn="ctr"/>
            <a:r>
              <a:rPr lang="en-US" dirty="0">
                <a:solidFill>
                  <a:srgbClr val="00B050"/>
                </a:solidFill>
              </a:rPr>
              <a:t>EBP Theoretical Framework</a:t>
            </a:r>
            <a:endParaRPr lang="en-US" dirty="0">
              <a:solidFill>
                <a:srgbClr val="00B050"/>
              </a:solidFill>
            </a:endParaRPr>
          </a:p>
        </p:txBody>
      </p:sp>
      <p:sp>
        <p:nvSpPr>
          <p:cNvPr id="3" name="Content Placeholder 2"/>
          <p:cNvSpPr>
            <a:spLocks noGrp="1"/>
          </p:cNvSpPr>
          <p:nvPr>
            <p:ph idx="1"/>
          </p:nvPr>
        </p:nvSpPr>
        <p:spPr>
          <a:xfrm>
            <a:off x="168141" y="865544"/>
            <a:ext cx="11895522" cy="5840056"/>
          </a:xfrm>
        </p:spPr>
        <p:txBody>
          <a:bodyPr>
            <a:normAutofit fontScale="92500" lnSpcReduction="10000"/>
          </a:bodyPr>
          <a:lstStyle/>
          <a:p>
            <a:pPr>
              <a:lnSpc>
                <a:spcPct val="200000"/>
              </a:lnSpc>
              <a:buFont typeface="Wingdings" pitchFamily="2" charset="2"/>
              <a:buChar char="Ø"/>
            </a:pPr>
            <a:r>
              <a:rPr lang="en-US" sz="2000" dirty="0">
                <a:solidFill>
                  <a:schemeClr val="tx1"/>
                </a:solidFill>
                <a:latin typeface="Constantia" pitchFamily="18" charset="0"/>
              </a:rPr>
              <a:t>Roger’s diffusion innovation theory </a:t>
            </a:r>
            <a:r>
              <a:rPr lang="en-US" sz="2000" dirty="0" smtClean="0">
                <a:solidFill>
                  <a:schemeClr val="tx1"/>
                </a:solidFill>
                <a:latin typeface="Constantia" pitchFamily="18" charset="0"/>
              </a:rPr>
              <a:t>; </a:t>
            </a:r>
            <a:r>
              <a:rPr lang="en-US" sz="2000" dirty="0">
                <a:solidFill>
                  <a:schemeClr val="tx1"/>
                </a:solidFill>
                <a:latin typeface="Constantia" pitchFamily="18" charset="0"/>
              </a:rPr>
              <a:t>help the hospital determine the readiness of hospital personnel as well as the patients </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a:solidFill>
                  <a:schemeClr val="tx1"/>
                </a:solidFill>
                <a:latin typeface="Constantia" pitchFamily="18" charset="0"/>
              </a:rPr>
              <a:t>Determinants such as affordability, socio-demographic variables, and patients’ educational levels will be </a:t>
            </a:r>
            <a:r>
              <a:rPr lang="en-US" sz="2000" dirty="0" smtClean="0">
                <a:solidFill>
                  <a:schemeClr val="tx1"/>
                </a:solidFill>
                <a:latin typeface="Constantia" pitchFamily="18" charset="0"/>
              </a:rPr>
              <a:t>assessed.</a:t>
            </a:r>
          </a:p>
          <a:p>
            <a:pPr>
              <a:lnSpc>
                <a:spcPct val="200000"/>
              </a:lnSpc>
              <a:buFont typeface="Wingdings" pitchFamily="2" charset="2"/>
              <a:buChar char="Ø"/>
            </a:pPr>
            <a:r>
              <a:rPr lang="en-US" sz="2000" dirty="0" smtClean="0">
                <a:solidFill>
                  <a:schemeClr val="tx1"/>
                </a:solidFill>
                <a:latin typeface="Constantia" pitchFamily="18" charset="0"/>
              </a:rPr>
              <a:t>First stage </a:t>
            </a:r>
            <a:r>
              <a:rPr lang="en-US" sz="2000" dirty="0">
                <a:solidFill>
                  <a:schemeClr val="tx1"/>
                </a:solidFill>
                <a:latin typeface="Constantia" pitchFamily="18" charset="0"/>
              </a:rPr>
              <a:t>of this model; knowledge awareness; exposing the innovation to team members</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smtClean="0">
                <a:solidFill>
                  <a:schemeClr val="tx1"/>
                </a:solidFill>
                <a:latin typeface="Constantia" pitchFamily="18" charset="0"/>
              </a:rPr>
              <a:t>Second stage; persuading </a:t>
            </a:r>
            <a:r>
              <a:rPr lang="en-US" sz="2000" dirty="0">
                <a:solidFill>
                  <a:schemeClr val="tx1"/>
                </a:solidFill>
                <a:latin typeface="Constantia" pitchFamily="18" charset="0"/>
              </a:rPr>
              <a:t>the interest group to adopt the new idea and seek further information</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smtClean="0">
                <a:solidFill>
                  <a:schemeClr val="tx1"/>
                </a:solidFill>
                <a:latin typeface="Constantia" pitchFamily="18" charset="0"/>
              </a:rPr>
              <a:t>Third stage; interest </a:t>
            </a:r>
            <a:r>
              <a:rPr lang="en-US" sz="2000" dirty="0">
                <a:solidFill>
                  <a:schemeClr val="tx1"/>
                </a:solidFill>
                <a:latin typeface="Constantia" pitchFamily="18" charset="0"/>
              </a:rPr>
              <a:t>group anticipating the outcomes of the innovation before making a decision</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smtClean="0">
                <a:solidFill>
                  <a:schemeClr val="tx1"/>
                </a:solidFill>
                <a:latin typeface="Constantia" pitchFamily="18" charset="0"/>
              </a:rPr>
              <a:t>Fourth stage; applying </a:t>
            </a:r>
            <a:r>
              <a:rPr lang="en-US" sz="2000" dirty="0">
                <a:solidFill>
                  <a:schemeClr val="tx1"/>
                </a:solidFill>
                <a:latin typeface="Constantia" pitchFamily="18" charset="0"/>
              </a:rPr>
              <a:t>the model in an </a:t>
            </a:r>
            <a:r>
              <a:rPr lang="en-US" sz="2000" dirty="0" smtClean="0">
                <a:solidFill>
                  <a:schemeClr val="tx1"/>
                </a:solidFill>
                <a:latin typeface="Constantia" pitchFamily="18" charset="0"/>
              </a:rPr>
              <a:t>organization</a:t>
            </a:r>
          </a:p>
          <a:p>
            <a:pPr>
              <a:lnSpc>
                <a:spcPct val="200000"/>
              </a:lnSpc>
              <a:buFont typeface="Wingdings" pitchFamily="2" charset="2"/>
              <a:buChar char="Ø"/>
            </a:pPr>
            <a:r>
              <a:rPr lang="en-US" sz="2000" dirty="0" smtClean="0">
                <a:solidFill>
                  <a:schemeClr val="tx1"/>
                </a:solidFill>
              </a:rPr>
              <a:t>Last step; individuals </a:t>
            </a:r>
            <a:r>
              <a:rPr lang="en-US" sz="2000" dirty="0">
                <a:solidFill>
                  <a:schemeClr val="tx1"/>
                </a:solidFill>
              </a:rPr>
              <a:t>deciding to continue using the new intervention. </a:t>
            </a:r>
            <a:endParaRPr lang="en-US" sz="2000" dirty="0">
              <a:solidFill>
                <a:schemeClr val="tx1"/>
              </a:solidFill>
              <a:latin typeface="Constantia" pitchFamily="18" charset="0"/>
            </a:endParaRPr>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61" y="180109"/>
            <a:ext cx="10116085" cy="734291"/>
          </a:xfrm>
        </p:spPr>
        <p:txBody>
          <a:bodyPr>
            <a:normAutofit/>
          </a:bodyPr>
          <a:lstStyle/>
          <a:p>
            <a:pPr algn="ctr"/>
            <a:r>
              <a:rPr lang="en-US" dirty="0">
                <a:solidFill>
                  <a:srgbClr val="00B050"/>
                </a:solidFill>
              </a:rPr>
              <a:t>Project Implementation</a:t>
            </a:r>
            <a:endParaRPr lang="en-US" dirty="0">
              <a:solidFill>
                <a:srgbClr val="00B050"/>
              </a:solidFill>
            </a:endParaRPr>
          </a:p>
        </p:txBody>
      </p:sp>
      <p:sp>
        <p:nvSpPr>
          <p:cNvPr id="3" name="Content Placeholder 2"/>
          <p:cNvSpPr>
            <a:spLocks noGrp="1"/>
          </p:cNvSpPr>
          <p:nvPr>
            <p:ph idx="1"/>
          </p:nvPr>
        </p:nvSpPr>
        <p:spPr>
          <a:xfrm>
            <a:off x="290945" y="1149926"/>
            <a:ext cx="11485419" cy="5708073"/>
          </a:xfrm>
        </p:spPr>
        <p:txBody>
          <a:bodyPr>
            <a:normAutofit fontScale="92500"/>
          </a:bodyPr>
          <a:lstStyle/>
          <a:p>
            <a:pPr marL="114300" lvl="2" indent="-457200">
              <a:lnSpc>
                <a:spcPct val="200000"/>
              </a:lnSpc>
              <a:buFont typeface="Wingdings" pitchFamily="2" charset="2"/>
              <a:buChar char="Ø"/>
            </a:pPr>
            <a:r>
              <a:rPr lang="en-US" sz="2000" dirty="0" smtClean="0">
                <a:solidFill>
                  <a:schemeClr val="tx1"/>
                </a:solidFill>
                <a:latin typeface="Constantia" pitchFamily="18" charset="0"/>
              </a:rPr>
              <a:t>Create an </a:t>
            </a:r>
            <a:r>
              <a:rPr lang="en-US" sz="2000" dirty="0">
                <a:solidFill>
                  <a:schemeClr val="tx1"/>
                </a:solidFill>
                <a:latin typeface="Constantia" pitchFamily="18" charset="0"/>
              </a:rPr>
              <a:t>application portal for the interested party, and the hospital will be evaluated to establish whether it has met the accreditation </a:t>
            </a:r>
            <a:r>
              <a:rPr lang="en-US" sz="2000" dirty="0" smtClean="0">
                <a:solidFill>
                  <a:schemeClr val="tx1"/>
                </a:solidFill>
                <a:latin typeface="Constantia" pitchFamily="18" charset="0"/>
              </a:rPr>
              <a:t>requirements.</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Patients </a:t>
            </a:r>
            <a:r>
              <a:rPr lang="en-US" sz="2000" dirty="0">
                <a:solidFill>
                  <a:schemeClr val="tx1"/>
                </a:solidFill>
                <a:latin typeface="Constantia" pitchFamily="18" charset="0"/>
              </a:rPr>
              <a:t>with diabetes admitted to the hospital </a:t>
            </a:r>
            <a:r>
              <a:rPr lang="en-US" sz="2000" dirty="0" smtClean="0">
                <a:solidFill>
                  <a:schemeClr val="tx1"/>
                </a:solidFill>
                <a:latin typeface="Constantia" pitchFamily="18" charset="0"/>
              </a:rPr>
              <a:t>are served </a:t>
            </a:r>
            <a:r>
              <a:rPr lang="en-US" sz="2000" dirty="0">
                <a:solidFill>
                  <a:schemeClr val="tx1"/>
                </a:solidFill>
                <a:latin typeface="Constantia" pitchFamily="18" charset="0"/>
              </a:rPr>
              <a:t>with this intervention before </a:t>
            </a:r>
            <a:r>
              <a:rPr lang="en-US" sz="2000" dirty="0" smtClean="0">
                <a:solidFill>
                  <a:schemeClr val="tx1"/>
                </a:solidFill>
                <a:latin typeface="Constantia" pitchFamily="18" charset="0"/>
              </a:rPr>
              <a:t>discharge.</a:t>
            </a:r>
          </a:p>
          <a:p>
            <a:pPr marL="114300" lvl="2" indent="-457200">
              <a:lnSpc>
                <a:spcPct val="200000"/>
              </a:lnSpc>
              <a:buFont typeface="Wingdings" pitchFamily="2" charset="2"/>
              <a:buChar char="Ø"/>
            </a:pPr>
            <a:r>
              <a:rPr lang="en-US" sz="2000" dirty="0" smtClean="0">
                <a:solidFill>
                  <a:schemeClr val="tx1"/>
                </a:solidFill>
                <a:latin typeface="Constantia" pitchFamily="18" charset="0"/>
              </a:rPr>
              <a:t>Two weeks </a:t>
            </a:r>
            <a:r>
              <a:rPr lang="en-US" sz="2000" dirty="0">
                <a:solidFill>
                  <a:schemeClr val="tx1"/>
                </a:solidFill>
                <a:latin typeface="Constantia" pitchFamily="18" charset="0"/>
              </a:rPr>
              <a:t>within which hospital personnel will set up the education facility. </a:t>
            </a:r>
            <a:endParaRPr lang="en-US" sz="2000" dirty="0" smtClean="0">
              <a:solidFill>
                <a:schemeClr val="tx1"/>
              </a:solidFill>
              <a:latin typeface="Constantia" pitchFamily="18" charset="0"/>
            </a:endParaRPr>
          </a:p>
          <a:p>
            <a:pPr marL="114300" lvl="2" indent="-457200">
              <a:lnSpc>
                <a:spcPct val="200000"/>
              </a:lnSpc>
              <a:buFont typeface="Wingdings" pitchFamily="2" charset="2"/>
              <a:buChar char="Ø"/>
            </a:pPr>
            <a:r>
              <a:rPr lang="en-US" sz="2000" dirty="0" smtClean="0">
                <a:solidFill>
                  <a:schemeClr val="tx1"/>
                </a:solidFill>
                <a:latin typeface="Constantia" pitchFamily="18" charset="0"/>
              </a:rPr>
              <a:t>Nurse educators </a:t>
            </a:r>
            <a:r>
              <a:rPr lang="en-US" sz="2000" dirty="0">
                <a:solidFill>
                  <a:schemeClr val="tx1"/>
                </a:solidFill>
                <a:latin typeface="Constantia" pitchFamily="18" charset="0"/>
              </a:rPr>
              <a:t>will organize meetings, gather the relevant material, prepare their lesson plans, and develop summative assessments. </a:t>
            </a:r>
            <a:endParaRPr lang="en-US" sz="2000" dirty="0" smtClean="0">
              <a:solidFill>
                <a:schemeClr val="tx1"/>
              </a:solidFill>
              <a:latin typeface="Constantia" pitchFamily="18" charset="0"/>
            </a:endParaRPr>
          </a:p>
          <a:p>
            <a:pPr marL="114300" lvl="2" indent="-457200">
              <a:lnSpc>
                <a:spcPct val="200000"/>
              </a:lnSpc>
              <a:buFont typeface="Wingdings" pitchFamily="2" charset="2"/>
              <a:buChar char="Ø"/>
            </a:pPr>
            <a:r>
              <a:rPr lang="en-US" sz="2000" dirty="0" smtClean="0">
                <a:solidFill>
                  <a:schemeClr val="tx1"/>
                </a:solidFill>
                <a:latin typeface="Constantia" pitchFamily="18" charset="0"/>
              </a:rPr>
              <a:t>Prepare charts </a:t>
            </a:r>
            <a:r>
              <a:rPr lang="en-US" sz="2000" dirty="0">
                <a:solidFill>
                  <a:schemeClr val="tx1"/>
                </a:solidFill>
                <a:latin typeface="Constantia" pitchFamily="18" charset="0"/>
              </a:rPr>
              <a:t>and other related infographics, highlighting essential aspects of the program</a:t>
            </a:r>
            <a:r>
              <a:rPr lang="en-US" sz="2000" dirty="0" smtClean="0">
                <a:solidFill>
                  <a:schemeClr val="tx1"/>
                </a:solidFill>
                <a:latin typeface="Constantia" pitchFamily="18" charset="0"/>
              </a:rPr>
              <a:t>.</a:t>
            </a:r>
          </a:p>
          <a:p>
            <a:pPr marL="114300" lvl="2" indent="-457200">
              <a:lnSpc>
                <a:spcPct val="200000"/>
              </a:lnSpc>
              <a:buFont typeface="Wingdings" pitchFamily="2" charset="2"/>
              <a:buChar char="Ø"/>
            </a:pPr>
            <a:r>
              <a:rPr lang="en-US" sz="2000" dirty="0">
                <a:solidFill>
                  <a:schemeClr val="tx1"/>
                </a:solidFill>
                <a:latin typeface="Constantia" pitchFamily="18" charset="0"/>
              </a:rPr>
              <a:t>Details regarding DSME telehealth reimbursement </a:t>
            </a:r>
            <a:r>
              <a:rPr lang="en-US" sz="2000" dirty="0" smtClean="0">
                <a:solidFill>
                  <a:schemeClr val="tx1"/>
                </a:solidFill>
                <a:latin typeface="Constantia" pitchFamily="18" charset="0"/>
              </a:rPr>
              <a:t>evaluated for compliance Medicare </a:t>
            </a:r>
            <a:r>
              <a:rPr lang="en-US" sz="2000" dirty="0">
                <a:solidFill>
                  <a:schemeClr val="tx1"/>
                </a:solidFill>
                <a:latin typeface="Constantia" pitchFamily="18" charset="0"/>
              </a:rPr>
              <a:t>requirements</a:t>
            </a: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892" y="0"/>
            <a:ext cx="8596668" cy="802105"/>
          </a:xfrm>
        </p:spPr>
        <p:txBody>
          <a:bodyPr/>
          <a:lstStyle/>
          <a:p>
            <a:pPr algn="ctr"/>
            <a:r>
              <a:rPr lang="en-US" dirty="0">
                <a:solidFill>
                  <a:srgbClr val="00B050"/>
                </a:solidFill>
              </a:rPr>
              <a:t>Project </a:t>
            </a:r>
            <a:r>
              <a:rPr lang="en-US" dirty="0" smtClean="0">
                <a:solidFill>
                  <a:srgbClr val="00B050"/>
                </a:solidFill>
              </a:rPr>
              <a:t>Implementation Cont…</a:t>
            </a:r>
            <a:endParaRPr lang="en-US" dirty="0">
              <a:solidFill>
                <a:srgbClr val="00B050"/>
              </a:solidFill>
            </a:endParaRPr>
          </a:p>
        </p:txBody>
      </p:sp>
      <p:sp>
        <p:nvSpPr>
          <p:cNvPr id="3" name="Content Placeholder 2"/>
          <p:cNvSpPr>
            <a:spLocks noGrp="1"/>
          </p:cNvSpPr>
          <p:nvPr>
            <p:ph idx="1"/>
          </p:nvPr>
        </p:nvSpPr>
        <p:spPr>
          <a:xfrm>
            <a:off x="112295" y="1026695"/>
            <a:ext cx="11919283" cy="5831305"/>
          </a:xfrm>
        </p:spPr>
        <p:txBody>
          <a:bodyPr>
            <a:normAutofit/>
          </a:bodyPr>
          <a:lstStyle/>
          <a:p>
            <a:pPr>
              <a:lnSpc>
                <a:spcPct val="200000"/>
              </a:lnSpc>
              <a:buFont typeface="Wingdings" panose="05000000000000000000" pitchFamily="2" charset="2"/>
              <a:buChar char="Ø"/>
            </a:pPr>
            <a:r>
              <a:rPr lang="en-US" sz="2000" dirty="0">
                <a:latin typeface="Constantia" panose="02030602050306030303" pitchFamily="18" charset="0"/>
              </a:rPr>
              <a:t>Training during the delivery of the intervention to ensure optimal implementation outcomes.</a:t>
            </a:r>
          </a:p>
          <a:p>
            <a:pPr>
              <a:lnSpc>
                <a:spcPct val="200000"/>
              </a:lnSpc>
              <a:buFont typeface="Wingdings" panose="05000000000000000000" pitchFamily="2" charset="2"/>
              <a:buChar char="Ø"/>
            </a:pPr>
            <a:r>
              <a:rPr lang="en-US" sz="2000" dirty="0">
                <a:latin typeface="Constantia" panose="02030602050306030303" pitchFamily="18" charset="0"/>
              </a:rPr>
              <a:t>Create transparent frameworks that will determine the effectiveness of the process.</a:t>
            </a:r>
          </a:p>
          <a:p>
            <a:pPr>
              <a:lnSpc>
                <a:spcPct val="200000"/>
              </a:lnSpc>
              <a:buFont typeface="Wingdings" panose="05000000000000000000" pitchFamily="2" charset="2"/>
              <a:buChar char="Ø"/>
            </a:pPr>
            <a:r>
              <a:rPr lang="en-US" sz="2000" dirty="0">
                <a:latin typeface="Constantia" panose="02030602050306030303" pitchFamily="18" charset="0"/>
              </a:rPr>
              <a:t>Cost for personnel is approximately $100,000 monthly wages for certified nurse </a:t>
            </a:r>
            <a:r>
              <a:rPr lang="en-US" sz="2000" dirty="0" smtClean="0">
                <a:latin typeface="Constantia" panose="02030602050306030303" pitchFamily="18" charset="0"/>
              </a:rPr>
              <a:t>educators.</a:t>
            </a:r>
          </a:p>
          <a:p>
            <a:pPr>
              <a:lnSpc>
                <a:spcPct val="200000"/>
              </a:lnSpc>
              <a:buFont typeface="Wingdings" panose="05000000000000000000" pitchFamily="2" charset="2"/>
              <a:buChar char="Ø"/>
            </a:pPr>
            <a:r>
              <a:rPr lang="en-US" sz="2000" dirty="0" smtClean="0">
                <a:latin typeface="Constantia" panose="02030602050306030303" pitchFamily="18" charset="0"/>
              </a:rPr>
              <a:t>Cost of </a:t>
            </a:r>
            <a:r>
              <a:rPr lang="en-US" sz="2000" dirty="0">
                <a:latin typeface="Constantia" panose="02030602050306030303" pitchFamily="18" charset="0"/>
              </a:rPr>
              <a:t>consumable supplies will approximate $500; Equipment will cost approximately $</a:t>
            </a:r>
            <a:r>
              <a:rPr lang="en-US" sz="2000" dirty="0" smtClean="0">
                <a:latin typeface="Constantia" panose="02030602050306030303" pitchFamily="18" charset="0"/>
              </a:rPr>
              <a:t>1000</a:t>
            </a:r>
          </a:p>
          <a:p>
            <a:pPr>
              <a:lnSpc>
                <a:spcPct val="200000"/>
              </a:lnSpc>
              <a:buFont typeface="Wingdings" panose="05000000000000000000" pitchFamily="2" charset="2"/>
              <a:buChar char="Ø"/>
            </a:pPr>
            <a:r>
              <a:rPr lang="en-US" sz="2000" dirty="0">
                <a:latin typeface="Constantia" panose="02030602050306030303" pitchFamily="18" charset="0"/>
              </a:rPr>
              <a:t> </a:t>
            </a:r>
            <a:r>
              <a:rPr lang="en-US" sz="2000" dirty="0" smtClean="0">
                <a:latin typeface="Constantia" panose="02030602050306030303" pitchFamily="18" charset="0"/>
              </a:rPr>
              <a:t>Maintenance of </a:t>
            </a:r>
            <a:r>
              <a:rPr lang="en-US" sz="2000" dirty="0">
                <a:latin typeface="Constantia" panose="02030602050306030303" pitchFamily="18" charset="0"/>
              </a:rPr>
              <a:t>the project by tracking its progress towards the set goals</a:t>
            </a:r>
            <a:r>
              <a:rPr lang="en-US" sz="2000" dirty="0" smtClean="0">
                <a:latin typeface="Constantia" panose="02030602050306030303" pitchFamily="18" charset="0"/>
              </a:rPr>
              <a:t>.</a:t>
            </a:r>
          </a:p>
          <a:p>
            <a:pPr>
              <a:lnSpc>
                <a:spcPct val="200000"/>
              </a:lnSpc>
              <a:buFont typeface="Wingdings" panose="05000000000000000000" pitchFamily="2" charset="2"/>
              <a:buChar char="Ø"/>
            </a:pPr>
            <a:r>
              <a:rPr lang="en-US" sz="2000" dirty="0" smtClean="0">
                <a:latin typeface="Constantia" panose="02030602050306030303" pitchFamily="18" charset="0"/>
              </a:rPr>
              <a:t>Evaluation involves identification of gaps</a:t>
            </a:r>
          </a:p>
          <a:p>
            <a:pPr>
              <a:lnSpc>
                <a:spcPct val="200000"/>
              </a:lnSpc>
              <a:buFont typeface="Wingdings" panose="05000000000000000000" pitchFamily="2" charset="2"/>
              <a:buChar char="Ø"/>
            </a:pPr>
            <a:r>
              <a:rPr lang="en-US" sz="2000" dirty="0" smtClean="0">
                <a:latin typeface="Constantia" panose="02030602050306030303" pitchFamily="18" charset="0"/>
              </a:rPr>
              <a:t>No remedy to the gaps? Program is discontinued.</a:t>
            </a:r>
            <a:endParaRPr lang="en-US" sz="2000" dirty="0">
              <a:latin typeface="Constantia" panose="02030602050306030303" pitchFamily="18" charset="0"/>
            </a:endParaRPr>
          </a:p>
        </p:txBody>
      </p:sp>
    </p:spTree>
    <p:extLst>
      <p:ext uri="{BB962C8B-B14F-4D97-AF65-F5344CB8AC3E}">
        <p14:creationId xmlns:p14="http://schemas.microsoft.com/office/powerpoint/2010/main" val="4060471617"/>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9956" y="221673"/>
            <a:ext cx="8596668" cy="651164"/>
          </a:xfrm>
        </p:spPr>
        <p:txBody>
          <a:bodyPr/>
          <a:lstStyle/>
          <a:p>
            <a:pPr algn="ctr"/>
            <a:r>
              <a:rPr lang="en-US" dirty="0">
                <a:solidFill>
                  <a:srgbClr val="00B050"/>
                </a:solidFill>
              </a:rPr>
              <a:t>Evaluation Plan</a:t>
            </a:r>
            <a:endParaRPr lang="en-US" dirty="0">
              <a:solidFill>
                <a:srgbClr val="00B050"/>
              </a:solidFill>
            </a:endParaRPr>
          </a:p>
        </p:txBody>
      </p:sp>
      <p:sp>
        <p:nvSpPr>
          <p:cNvPr id="3" name="Content Placeholder 2"/>
          <p:cNvSpPr>
            <a:spLocks noGrp="1"/>
          </p:cNvSpPr>
          <p:nvPr>
            <p:ph idx="1"/>
          </p:nvPr>
        </p:nvSpPr>
        <p:spPr>
          <a:xfrm>
            <a:off x="221673" y="872837"/>
            <a:ext cx="11693235" cy="5818908"/>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Outcome measured using </a:t>
            </a:r>
            <a:r>
              <a:rPr lang="en-US" sz="2000" dirty="0">
                <a:solidFill>
                  <a:schemeClr val="tx1"/>
                </a:solidFill>
                <a:latin typeface="Constantia" pitchFamily="18" charset="0"/>
              </a:rPr>
              <a:t>the </a:t>
            </a:r>
            <a:r>
              <a:rPr lang="en-US" sz="2000" dirty="0" smtClean="0">
                <a:solidFill>
                  <a:schemeClr val="tx1"/>
                </a:solidFill>
                <a:latin typeface="Constantia" pitchFamily="18" charset="0"/>
              </a:rPr>
              <a:t>DSME </a:t>
            </a:r>
            <a:r>
              <a:rPr lang="en-US" sz="2000" dirty="0">
                <a:solidFill>
                  <a:schemeClr val="tx1"/>
                </a:solidFill>
                <a:latin typeface="Constantia" pitchFamily="18" charset="0"/>
              </a:rPr>
              <a:t>assessment </a:t>
            </a:r>
            <a:r>
              <a:rPr lang="en-US" sz="2000" dirty="0" smtClean="0">
                <a:solidFill>
                  <a:schemeClr val="tx1"/>
                </a:solidFill>
                <a:latin typeface="Constantia" pitchFamily="18" charset="0"/>
              </a:rPr>
              <a:t>scale.</a:t>
            </a:r>
          </a:p>
          <a:p>
            <a:pPr>
              <a:lnSpc>
                <a:spcPct val="200000"/>
              </a:lnSpc>
              <a:buFont typeface="Wingdings" pitchFamily="2" charset="2"/>
              <a:buChar char="Ø"/>
            </a:pPr>
            <a:r>
              <a:rPr lang="en-US" sz="2000" dirty="0" smtClean="0">
                <a:solidFill>
                  <a:schemeClr val="tx1"/>
                </a:solidFill>
                <a:latin typeface="Constantia" pitchFamily="18" charset="0"/>
              </a:rPr>
              <a:t>Identify constructs </a:t>
            </a:r>
            <a:r>
              <a:rPr lang="en-US" sz="2000" dirty="0">
                <a:solidFill>
                  <a:schemeClr val="tx1"/>
                </a:solidFill>
                <a:latin typeface="Constantia" pitchFamily="18" charset="0"/>
              </a:rPr>
              <a:t>that are working and the ones that are </a:t>
            </a:r>
            <a:r>
              <a:rPr lang="en-US" sz="2000" dirty="0" smtClean="0">
                <a:solidFill>
                  <a:schemeClr val="tx1"/>
                </a:solidFill>
                <a:latin typeface="Constantia" pitchFamily="18" charset="0"/>
              </a:rPr>
              <a:t>not.</a:t>
            </a:r>
          </a:p>
          <a:p>
            <a:pPr>
              <a:lnSpc>
                <a:spcPct val="200000"/>
              </a:lnSpc>
              <a:buFont typeface="Wingdings" pitchFamily="2" charset="2"/>
              <a:buChar char="Ø"/>
            </a:pPr>
            <a:r>
              <a:rPr lang="en-US" sz="2000" dirty="0" smtClean="0">
                <a:solidFill>
                  <a:schemeClr val="tx1"/>
                </a:solidFill>
                <a:latin typeface="Constantia" pitchFamily="18" charset="0"/>
              </a:rPr>
              <a:t>Determine the </a:t>
            </a:r>
            <a:r>
              <a:rPr lang="en-US" sz="2000" dirty="0">
                <a:solidFill>
                  <a:schemeClr val="tx1"/>
                </a:solidFill>
                <a:latin typeface="Constantia" pitchFamily="18" charset="0"/>
              </a:rPr>
              <a:t>reliability and validity of the intervention. </a:t>
            </a:r>
            <a:endParaRPr lang="en-US" sz="2000" dirty="0" smtClean="0">
              <a:solidFill>
                <a:schemeClr val="tx1"/>
              </a:solidFill>
              <a:latin typeface="Constantia" pitchFamily="18" charset="0"/>
            </a:endParaRPr>
          </a:p>
          <a:p>
            <a:pPr>
              <a:lnSpc>
                <a:spcPct val="200000"/>
              </a:lnSpc>
              <a:buFont typeface="Wingdings" pitchFamily="2" charset="2"/>
              <a:buChar char="Ø"/>
            </a:pPr>
            <a:r>
              <a:rPr lang="en-US" sz="2000" dirty="0">
                <a:solidFill>
                  <a:schemeClr val="tx1"/>
                </a:solidFill>
                <a:latin typeface="Constantia" pitchFamily="18" charset="0"/>
              </a:rPr>
              <a:t>The intervention will only be deemed successful in case the outcome measures are </a:t>
            </a:r>
            <a:r>
              <a:rPr lang="en-US" sz="2000" dirty="0" smtClean="0">
                <a:solidFill>
                  <a:schemeClr val="tx1"/>
                </a:solidFill>
                <a:latin typeface="Constantia" pitchFamily="18" charset="0"/>
              </a:rPr>
              <a:t>positive.</a:t>
            </a:r>
          </a:p>
          <a:p>
            <a:pPr>
              <a:lnSpc>
                <a:spcPct val="200000"/>
              </a:lnSpc>
              <a:buFont typeface="Wingdings" pitchFamily="2" charset="2"/>
              <a:buChar char="Ø"/>
            </a:pPr>
            <a:r>
              <a:rPr lang="en-US" sz="2000" dirty="0" smtClean="0">
                <a:solidFill>
                  <a:schemeClr val="tx1"/>
                </a:solidFill>
                <a:latin typeface="Constantia" pitchFamily="18" charset="0"/>
              </a:rPr>
              <a:t>Crucial measure </a:t>
            </a:r>
            <a:r>
              <a:rPr lang="en-US" sz="2000" dirty="0">
                <a:solidFill>
                  <a:schemeClr val="tx1"/>
                </a:solidFill>
                <a:latin typeface="Constantia" pitchFamily="18" charset="0"/>
              </a:rPr>
              <a:t>related to this </a:t>
            </a:r>
            <a:r>
              <a:rPr lang="en-US" sz="2000" dirty="0" smtClean="0">
                <a:solidFill>
                  <a:schemeClr val="tx1"/>
                </a:solidFill>
                <a:latin typeface="Constantia" pitchFamily="18" charset="0"/>
              </a:rPr>
              <a:t>project; data </a:t>
            </a:r>
            <a:r>
              <a:rPr lang="en-US" sz="2000" dirty="0">
                <a:solidFill>
                  <a:schemeClr val="tx1"/>
                </a:solidFill>
                <a:latin typeface="Constantia" pitchFamily="18" charset="0"/>
              </a:rPr>
              <a:t>on readmission rates of patients with </a:t>
            </a:r>
            <a:r>
              <a:rPr lang="en-US" sz="2000" dirty="0" smtClean="0">
                <a:solidFill>
                  <a:schemeClr val="tx1"/>
                </a:solidFill>
                <a:latin typeface="Constantia" pitchFamily="18" charset="0"/>
              </a:rPr>
              <a:t>diabetes.</a:t>
            </a:r>
          </a:p>
          <a:p>
            <a:pPr>
              <a:lnSpc>
                <a:spcPct val="200000"/>
              </a:lnSpc>
              <a:buFont typeface="Wingdings" pitchFamily="2" charset="2"/>
              <a:buChar char="Ø"/>
            </a:pPr>
            <a:r>
              <a:rPr lang="en-US" sz="2000" dirty="0" smtClean="0">
                <a:solidFill>
                  <a:schemeClr val="tx1"/>
                </a:solidFill>
                <a:latin typeface="Constantia" pitchFamily="18" charset="0"/>
              </a:rPr>
              <a:t>Measures of </a:t>
            </a:r>
            <a:r>
              <a:rPr lang="en-US" sz="2000" dirty="0">
                <a:solidFill>
                  <a:schemeClr val="tx1"/>
                </a:solidFill>
                <a:latin typeface="Constantia" pitchFamily="18" charset="0"/>
              </a:rPr>
              <a:t>patients' and nurses' satisfaction will be used to determine the success of the intervention. </a:t>
            </a:r>
            <a:endParaRPr lang="en-US" sz="2000" dirty="0" smtClean="0">
              <a:solidFill>
                <a:schemeClr val="tx1"/>
              </a:solidFill>
              <a:latin typeface="Constantia" pitchFamily="18" charset="0"/>
            </a:endParaRPr>
          </a:p>
          <a:p>
            <a:pPr>
              <a:lnSpc>
                <a:spcPct val="200000"/>
              </a:lnSpc>
              <a:buFont typeface="Wingdings" pitchFamily="2" charset="2"/>
              <a:buChar char="Ø"/>
            </a:pPr>
            <a:endParaRPr lang="en-US" sz="2000" dirty="0" smtClean="0">
              <a:solidFill>
                <a:schemeClr val="tx1"/>
              </a:solidFill>
              <a:latin typeface="Constantia" pitchFamily="18" charset="0"/>
            </a:endParaRPr>
          </a:p>
          <a:p>
            <a:pPr>
              <a:lnSpc>
                <a:spcPct val="200000"/>
              </a:lnSpc>
              <a:buFont typeface="Wingdings" pitchFamily="2" charset="2"/>
              <a:buChar char="Ø"/>
            </a:pPr>
            <a:endParaRPr lang="en-US" sz="2000" dirty="0" smtClean="0">
              <a:solidFill>
                <a:schemeClr val="tx1"/>
              </a:solidFill>
              <a:latin typeface="Constantia" pitchFamily="18" charset="0"/>
            </a:endParaRP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61" y="249382"/>
            <a:ext cx="8596668" cy="681060"/>
          </a:xfrm>
        </p:spPr>
        <p:txBody>
          <a:bodyPr>
            <a:normAutofit/>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221673" y="930443"/>
            <a:ext cx="11713653" cy="5678176"/>
          </a:xfrm>
        </p:spPr>
        <p:txBody>
          <a:bodyPr>
            <a:normAutofit fontScale="55000" lnSpcReduction="20000"/>
          </a:bodyPr>
          <a:lstStyle/>
          <a:p>
            <a:pPr>
              <a:lnSpc>
                <a:spcPct val="200000"/>
              </a:lnSpc>
              <a:buFont typeface="Wingdings" pitchFamily="2" charset="2"/>
              <a:buChar char="Ø"/>
            </a:pPr>
            <a:r>
              <a:rPr lang="en-US" sz="3000" dirty="0" err="1">
                <a:solidFill>
                  <a:schemeClr val="tx1"/>
                </a:solidFill>
                <a:latin typeface="Constantia" pitchFamily="18" charset="0"/>
              </a:rPr>
              <a:t>Dibra</a:t>
            </a:r>
            <a:r>
              <a:rPr lang="en-US" sz="3000" dirty="0">
                <a:solidFill>
                  <a:schemeClr val="tx1"/>
                </a:solidFill>
                <a:latin typeface="Constantia" pitchFamily="18" charset="0"/>
              </a:rPr>
              <a:t>, M. (2015). Rogers theory of diffusion innovation – The most appropriate theoretical model in the study of factors influencing the integration of sustainability in tourism business. Procedia Social and Behavioral Sciences, 195(1), 1453-1462.</a:t>
            </a:r>
          </a:p>
          <a:p>
            <a:pPr>
              <a:lnSpc>
                <a:spcPct val="200000"/>
              </a:lnSpc>
              <a:buFont typeface="Wingdings" pitchFamily="2" charset="2"/>
              <a:buChar char="Ø"/>
            </a:pPr>
            <a:r>
              <a:rPr lang="en-US" sz="3000" dirty="0" err="1">
                <a:solidFill>
                  <a:schemeClr val="tx1"/>
                </a:solidFill>
                <a:latin typeface="Constantia" pitchFamily="18" charset="0"/>
              </a:rPr>
              <a:t>Drincic</a:t>
            </a:r>
            <a:r>
              <a:rPr lang="en-US" sz="3000" dirty="0">
                <a:solidFill>
                  <a:schemeClr val="tx1"/>
                </a:solidFill>
                <a:latin typeface="Constantia" pitchFamily="18" charset="0"/>
              </a:rPr>
              <a:t>, A., </a:t>
            </a:r>
            <a:r>
              <a:rPr lang="en-US" sz="3000" dirty="0" err="1">
                <a:solidFill>
                  <a:schemeClr val="tx1"/>
                </a:solidFill>
                <a:latin typeface="Constantia" pitchFamily="18" charset="0"/>
              </a:rPr>
              <a:t>Pfeffer</a:t>
            </a:r>
            <a:r>
              <a:rPr lang="en-US" sz="3000" dirty="0">
                <a:solidFill>
                  <a:schemeClr val="tx1"/>
                </a:solidFill>
                <a:latin typeface="Constantia" pitchFamily="18" charset="0"/>
              </a:rPr>
              <a:t>, E., Luo, J., &amp; </a:t>
            </a:r>
            <a:r>
              <a:rPr lang="en-US" sz="3000" dirty="0" err="1">
                <a:solidFill>
                  <a:schemeClr val="tx1"/>
                </a:solidFill>
                <a:latin typeface="Constantia" pitchFamily="18" charset="0"/>
              </a:rPr>
              <a:t>Goldner</a:t>
            </a:r>
            <a:r>
              <a:rPr lang="en-US" sz="3000" dirty="0">
                <a:solidFill>
                  <a:schemeClr val="tx1"/>
                </a:solidFill>
                <a:latin typeface="Constantia" pitchFamily="18" charset="0"/>
              </a:rPr>
              <a:t>, S. W. (2017). The effect of diabetes case management and diabetes resource nurse program on readmissions of patients with diabetes mellitus. Journal of Clinical and Translational </a:t>
            </a:r>
            <a:r>
              <a:rPr lang="en-US" sz="3000" dirty="0" err="1">
                <a:solidFill>
                  <a:schemeClr val="tx1"/>
                </a:solidFill>
                <a:latin typeface="Constantia" pitchFamily="18" charset="0"/>
              </a:rPr>
              <a:t>Endrocrinology</a:t>
            </a:r>
            <a:r>
              <a:rPr lang="en-US" sz="3000" dirty="0">
                <a:solidFill>
                  <a:schemeClr val="tx1"/>
                </a:solidFill>
                <a:latin typeface="Constantia" pitchFamily="18" charset="0"/>
              </a:rPr>
              <a:t>, 8(1), 29-34. </a:t>
            </a:r>
          </a:p>
          <a:p>
            <a:pPr>
              <a:lnSpc>
                <a:spcPct val="200000"/>
              </a:lnSpc>
              <a:buFont typeface="Wingdings" pitchFamily="2" charset="2"/>
              <a:buChar char="Ø"/>
            </a:pPr>
            <a:r>
              <a:rPr lang="en-US" sz="3000" dirty="0" smtClean="0">
                <a:solidFill>
                  <a:schemeClr val="tx1"/>
                </a:solidFill>
                <a:latin typeface="Constantia" pitchFamily="18" charset="0"/>
              </a:rPr>
              <a:t>Pearce</a:t>
            </a:r>
            <a:r>
              <a:rPr lang="en-US" sz="3000" dirty="0">
                <a:solidFill>
                  <a:schemeClr val="tx1"/>
                </a:solidFill>
                <a:latin typeface="Constantia" pitchFamily="18" charset="0"/>
              </a:rPr>
              <a:t>, J., Edwards, D., </a:t>
            </a:r>
            <a:r>
              <a:rPr lang="en-US" sz="3000" dirty="0" err="1">
                <a:solidFill>
                  <a:schemeClr val="tx1"/>
                </a:solidFill>
                <a:latin typeface="Constantia" pitchFamily="18" charset="0"/>
              </a:rPr>
              <a:t>Fraillon</a:t>
            </a:r>
            <a:r>
              <a:rPr lang="en-US" sz="3000" dirty="0">
                <a:solidFill>
                  <a:schemeClr val="tx1"/>
                </a:solidFill>
                <a:latin typeface="Constantia" pitchFamily="18" charset="0"/>
              </a:rPr>
              <a:t>, J., Coates, H., Canny, J. B., &amp; Wilkinson, D. (2015). The Rationale for and use of assessment frameworks: Improving assessment and reporting Quality in medical education. Perspectives on Medical Education, 4(1), 110-118. </a:t>
            </a:r>
          </a:p>
          <a:p>
            <a:pPr>
              <a:lnSpc>
                <a:spcPct val="200000"/>
              </a:lnSpc>
              <a:buFont typeface="Wingdings" pitchFamily="2" charset="2"/>
              <a:buChar char="Ø"/>
            </a:pPr>
            <a:r>
              <a:rPr lang="en-US" sz="3000" dirty="0">
                <a:solidFill>
                  <a:schemeClr val="tx1"/>
                </a:solidFill>
                <a:latin typeface="Constantia" pitchFamily="18" charset="0"/>
              </a:rPr>
              <a:t>Ponto, J. (2015). Understanding and evaluating survey research. Journal of Advanced Practitioner in Oncology, 6(2), 168-171. </a:t>
            </a:r>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6092" y="112295"/>
            <a:ext cx="8596668" cy="737937"/>
          </a:xfrm>
        </p:spPr>
        <p:txBody>
          <a:bodyPr/>
          <a:lstStyle/>
          <a:p>
            <a:pPr algn="ctr"/>
            <a:r>
              <a:rPr lang="en-US" dirty="0" smtClean="0">
                <a:solidFill>
                  <a:srgbClr val="00B050"/>
                </a:solidFill>
              </a:rPr>
              <a:t>References Cont…</a:t>
            </a:r>
            <a:endParaRPr lang="en-US" dirty="0">
              <a:solidFill>
                <a:srgbClr val="00B050"/>
              </a:solidFill>
            </a:endParaRPr>
          </a:p>
        </p:txBody>
      </p:sp>
      <p:sp>
        <p:nvSpPr>
          <p:cNvPr id="3" name="Content Placeholder 2"/>
          <p:cNvSpPr>
            <a:spLocks noGrp="1"/>
          </p:cNvSpPr>
          <p:nvPr>
            <p:ph idx="1"/>
          </p:nvPr>
        </p:nvSpPr>
        <p:spPr>
          <a:xfrm>
            <a:off x="1" y="850232"/>
            <a:ext cx="12047620" cy="6007767"/>
          </a:xfrm>
        </p:spPr>
        <p:txBody>
          <a:bodyPr>
            <a:normAutofit/>
          </a:bodyPr>
          <a:lstStyle/>
          <a:p>
            <a:pPr>
              <a:lnSpc>
                <a:spcPct val="150000"/>
              </a:lnSpc>
              <a:buFont typeface="Wingdings" panose="05000000000000000000" pitchFamily="2" charset="2"/>
              <a:buChar char="Ø"/>
            </a:pPr>
            <a:r>
              <a:rPr lang="en-US" dirty="0">
                <a:latin typeface="Constantia" panose="02030602050306030303" pitchFamily="18" charset="0"/>
              </a:rPr>
              <a:t>Powers, A. M., </a:t>
            </a:r>
            <a:r>
              <a:rPr lang="en-US" dirty="0" err="1">
                <a:latin typeface="Constantia" panose="02030602050306030303" pitchFamily="18" charset="0"/>
              </a:rPr>
              <a:t>Bardsley</a:t>
            </a:r>
            <a:r>
              <a:rPr lang="en-US" dirty="0">
                <a:latin typeface="Constantia" panose="02030602050306030303" pitchFamily="18" charset="0"/>
              </a:rPr>
              <a:t>, J., Cypress, M., </a:t>
            </a:r>
            <a:r>
              <a:rPr lang="en-US" dirty="0" err="1">
                <a:latin typeface="Constantia" panose="02030602050306030303" pitchFamily="18" charset="0"/>
              </a:rPr>
              <a:t>Duker</a:t>
            </a:r>
            <a:r>
              <a:rPr lang="en-US" dirty="0">
                <a:latin typeface="Constantia" panose="02030602050306030303" pitchFamily="18" charset="0"/>
              </a:rPr>
              <a:t>, P., </a:t>
            </a:r>
            <a:r>
              <a:rPr lang="en-US" dirty="0" err="1">
                <a:latin typeface="Constantia" panose="02030602050306030303" pitchFamily="18" charset="0"/>
              </a:rPr>
              <a:t>Funell</a:t>
            </a:r>
            <a:r>
              <a:rPr lang="en-US" dirty="0">
                <a:latin typeface="Constantia" panose="02030602050306030303" pitchFamily="18" charset="0"/>
              </a:rPr>
              <a:t>, M. M, </a:t>
            </a:r>
            <a:r>
              <a:rPr lang="en-US" dirty="0" err="1">
                <a:latin typeface="Constantia" panose="02030602050306030303" pitchFamily="18" charset="0"/>
              </a:rPr>
              <a:t>Fisvhl</a:t>
            </a:r>
            <a:r>
              <a:rPr lang="en-US" dirty="0">
                <a:latin typeface="Constantia" panose="02030602050306030303" pitchFamily="18" charset="0"/>
              </a:rPr>
              <a:t>, H. A…. Vivian, E. (2016). Diabetes self-management education and support in Type 2 diabetes: A joint position statement of the American Diabetes Association, the American Association of Diabetes Educators, and the Academy of Nutrition and Diabetes. Clinical Diabetes, 34(2), 70-80. </a:t>
            </a:r>
          </a:p>
          <a:p>
            <a:pPr>
              <a:lnSpc>
                <a:spcPct val="150000"/>
              </a:lnSpc>
              <a:buFont typeface="Wingdings" panose="05000000000000000000" pitchFamily="2" charset="2"/>
              <a:buChar char="Ø"/>
            </a:pPr>
            <a:r>
              <a:rPr lang="en-US" dirty="0">
                <a:latin typeface="Constantia" panose="02030602050306030303" pitchFamily="18" charset="0"/>
              </a:rPr>
              <a:t>Rubin, J. D. (2018). Correction to: Hospital readmission of patients with diabetes. Current Diabetes Report, 18(21), 1-9. </a:t>
            </a:r>
          </a:p>
          <a:p>
            <a:pPr>
              <a:lnSpc>
                <a:spcPct val="150000"/>
              </a:lnSpc>
              <a:buFont typeface="Wingdings" panose="05000000000000000000" pitchFamily="2" charset="2"/>
              <a:buChar char="Ø"/>
            </a:pPr>
            <a:r>
              <a:rPr lang="en-US" dirty="0" err="1" smtClean="0">
                <a:latin typeface="Constantia" panose="02030602050306030303" pitchFamily="18" charset="0"/>
              </a:rPr>
              <a:t>Yorke</a:t>
            </a:r>
            <a:r>
              <a:rPr lang="en-US" dirty="0">
                <a:latin typeface="Constantia" panose="02030602050306030303" pitchFamily="18" charset="0"/>
              </a:rPr>
              <a:t>, E. &amp; </a:t>
            </a:r>
            <a:r>
              <a:rPr lang="en-US" dirty="0" err="1">
                <a:latin typeface="Constantia" panose="02030602050306030303" pitchFamily="18" charset="0"/>
              </a:rPr>
              <a:t>Atiase</a:t>
            </a:r>
            <a:r>
              <a:rPr lang="en-US" dirty="0">
                <a:latin typeface="Constantia" panose="02030602050306030303" pitchFamily="18" charset="0"/>
              </a:rPr>
              <a:t>, Y. (2018). Impact of structured education on glucose control and hypoglycemia in Type-2 diabetes: A systematic review of randomized controlled trials. Ghana Medical Journal, 52(1), 41-60. </a:t>
            </a:r>
          </a:p>
          <a:p>
            <a:pPr>
              <a:lnSpc>
                <a:spcPct val="150000"/>
              </a:lnSpc>
              <a:buFont typeface="Wingdings" panose="05000000000000000000" pitchFamily="2" charset="2"/>
              <a:buChar char="Ø"/>
            </a:pPr>
            <a:r>
              <a:rPr lang="en-US" dirty="0">
                <a:latin typeface="Constantia" panose="02030602050306030303" pitchFamily="18" charset="0"/>
              </a:rPr>
              <a:t>Zhang, X., Yu, P., Yan, J., &amp; </a:t>
            </a:r>
            <a:r>
              <a:rPr lang="en-US" dirty="0" err="1">
                <a:latin typeface="Constantia" panose="02030602050306030303" pitchFamily="18" charset="0"/>
              </a:rPr>
              <a:t>Spil</a:t>
            </a:r>
            <a:r>
              <a:rPr lang="en-US" dirty="0">
                <a:latin typeface="Constantia" panose="02030602050306030303" pitchFamily="18" charset="0"/>
              </a:rPr>
              <a:t>, T. (2015). Using diffusion of innovation theory to understand the factors impacting patient acceptance and use of consumer e-health innovations: A case study in a primary care clinic. BMC Health Service Research, 15(71), 1-15. </a:t>
            </a:r>
          </a:p>
          <a:p>
            <a:endParaRPr lang="en-US" dirty="0"/>
          </a:p>
          <a:p>
            <a:endParaRPr lang="en-US" dirty="0"/>
          </a:p>
        </p:txBody>
      </p:sp>
    </p:spTree>
    <p:extLst>
      <p:ext uri="{BB962C8B-B14F-4D97-AF65-F5344CB8AC3E}">
        <p14:creationId xmlns:p14="http://schemas.microsoft.com/office/powerpoint/2010/main" val="3027613705"/>
      </p:ext>
    </p:extLst>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5736</TotalTime>
  <Words>3090</Words>
  <Application>Microsoft Office PowerPoint</Application>
  <PresentationFormat>Widescreen</PresentationFormat>
  <Paragraphs>111</Paragraphs>
  <Slides>14</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Calibri</vt:lpstr>
      <vt:lpstr>Constantia</vt:lpstr>
      <vt:lpstr>Trebuchet MS</vt:lpstr>
      <vt:lpstr>Wingdings</vt:lpstr>
      <vt:lpstr>Wingdings 3</vt:lpstr>
      <vt:lpstr>Facet</vt:lpstr>
      <vt:lpstr>Formal Diabetes Education  Course Title Institution of Affiliation Date</vt:lpstr>
      <vt:lpstr>Introduction</vt:lpstr>
      <vt:lpstr>Organizational Culture and EBP implementation</vt:lpstr>
      <vt:lpstr>Literature Review</vt:lpstr>
      <vt:lpstr>Literature Review Cont…</vt:lpstr>
      <vt:lpstr>Problem Statement </vt:lpstr>
      <vt:lpstr>Proposed Solution</vt:lpstr>
      <vt:lpstr>Proposed Solution Cont…</vt:lpstr>
      <vt:lpstr>EBP Theoretical Framework</vt:lpstr>
      <vt:lpstr>Project Implementation</vt:lpstr>
      <vt:lpstr>Project Implementation Cont…</vt:lpstr>
      <vt:lpstr>Evaluation Plan</vt:lpstr>
      <vt:lpstr>References</vt:lpstr>
      <vt:lpstr>References Cont…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dc:creator>GERRAKYM</dc:creator>
  <cp:lastModifiedBy>Benard Njane</cp:lastModifiedBy>
  <cp:revision>869</cp:revision>
  <dcterms:created xsi:type="dcterms:W3CDTF">2016-05-08T08:20:33Z</dcterms:created>
  <dcterms:modified xsi:type="dcterms:W3CDTF">2019-11-15T22:56:59Z</dcterms:modified>
</cp:coreProperties>
</file>