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Schoenbeck\Documents\ChicagoCrimesDatasetFina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Schoenbeck\Documents\ChicagoCrimesDatasetFina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Schoenbeck\Documents\ChicagoCrimesDatasetFinal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Schoenbeck\Documents\ChicagoCrimesDatasetFinal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Schoenbeck\Documents\ChicagoCrimesDatasetFinal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Schoenbeck\Documents\ChicagoCrimesDatasetFinal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[ChicagoCrimesDatasetFinal.xlsx]Crime Counts!PivotTable1</c:name>
    <c:fmtId val="3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Crime</a:t>
            </a:r>
            <a:r>
              <a:rPr lang="en-US" baseline="0" dirty="0"/>
              <a:t> Count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'Crime Counts'!$B$3:$B$4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'Crime Counts'!$A$5:$A$30</c:f>
              <c:strCache>
                <c:ptCount val="25"/>
                <c:pt idx="0">
                  <c:v>THEFT</c:v>
                </c:pt>
                <c:pt idx="1">
                  <c:v>BATTERY</c:v>
                </c:pt>
                <c:pt idx="2">
                  <c:v>CRIMINAL DAMAGE</c:v>
                </c:pt>
                <c:pt idx="3">
                  <c:v>ASSAULT</c:v>
                </c:pt>
                <c:pt idx="4">
                  <c:v>OTHER OFFENSE</c:v>
                </c:pt>
                <c:pt idx="5">
                  <c:v>DECEPTIVE PRACTICE</c:v>
                </c:pt>
                <c:pt idx="6">
                  <c:v>NARCOTICS</c:v>
                </c:pt>
                <c:pt idx="7">
                  <c:v>BURGLARY</c:v>
                </c:pt>
                <c:pt idx="8">
                  <c:v>ROBBERY</c:v>
                </c:pt>
                <c:pt idx="9">
                  <c:v>MOTOR VEHICLE THEFT</c:v>
                </c:pt>
                <c:pt idx="10">
                  <c:v>CRIMINAL TRESPASS</c:v>
                </c:pt>
                <c:pt idx="11">
                  <c:v>WEAPONS VIOLATION</c:v>
                </c:pt>
                <c:pt idx="12">
                  <c:v>OFFENSE INVOLVING CHILDREN</c:v>
                </c:pt>
                <c:pt idx="13">
                  <c:v>CRIM SEXUAL ASSAULT</c:v>
                </c:pt>
                <c:pt idx="14">
                  <c:v>PUBLIC PEACE VIOLATION</c:v>
                </c:pt>
                <c:pt idx="15">
                  <c:v>SEX OFFENSE</c:v>
                </c:pt>
                <c:pt idx="16">
                  <c:v>INTERFERENCE WITH PUBLIC OFFICER</c:v>
                </c:pt>
                <c:pt idx="17">
                  <c:v>HOMICIDE</c:v>
                </c:pt>
                <c:pt idx="18">
                  <c:v>ARSON</c:v>
                </c:pt>
                <c:pt idx="19">
                  <c:v>INTIMIDATION</c:v>
                </c:pt>
                <c:pt idx="20">
                  <c:v>GAMBLING</c:v>
                </c:pt>
                <c:pt idx="21">
                  <c:v>STALKING</c:v>
                </c:pt>
                <c:pt idx="22">
                  <c:v>NON-CRIMINAL</c:v>
                </c:pt>
                <c:pt idx="23">
                  <c:v>PROSTITUTION</c:v>
                </c:pt>
                <c:pt idx="24">
                  <c:v>KIDNAPPING</c:v>
                </c:pt>
              </c:strCache>
            </c:strRef>
          </c:cat>
          <c:val>
            <c:numRef>
              <c:f>'Crime Counts'!$B$5:$B$30</c:f>
              <c:numCache>
                <c:formatCode>General</c:formatCode>
                <c:ptCount val="25"/>
                <c:pt idx="0">
                  <c:v>437</c:v>
                </c:pt>
                <c:pt idx="1">
                  <c:v>403</c:v>
                </c:pt>
                <c:pt idx="2">
                  <c:v>201</c:v>
                </c:pt>
                <c:pt idx="3">
                  <c:v>167</c:v>
                </c:pt>
                <c:pt idx="4">
                  <c:v>157</c:v>
                </c:pt>
                <c:pt idx="5">
                  <c:v>136</c:v>
                </c:pt>
                <c:pt idx="6">
                  <c:v>126</c:v>
                </c:pt>
                <c:pt idx="7">
                  <c:v>111</c:v>
                </c:pt>
                <c:pt idx="8">
                  <c:v>86</c:v>
                </c:pt>
                <c:pt idx="9">
                  <c:v>65</c:v>
                </c:pt>
                <c:pt idx="10">
                  <c:v>47</c:v>
                </c:pt>
                <c:pt idx="11">
                  <c:v>29</c:v>
                </c:pt>
                <c:pt idx="12">
                  <c:v>24</c:v>
                </c:pt>
                <c:pt idx="13">
                  <c:v>10</c:v>
                </c:pt>
                <c:pt idx="14">
                  <c:v>9</c:v>
                </c:pt>
                <c:pt idx="15">
                  <c:v>8</c:v>
                </c:pt>
                <c:pt idx="16">
                  <c:v>8</c:v>
                </c:pt>
                <c:pt idx="17">
                  <c:v>5</c:v>
                </c:pt>
                <c:pt idx="18">
                  <c:v>5</c:v>
                </c:pt>
                <c:pt idx="19">
                  <c:v>3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A6-45C3-84AE-E48E3CB532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4768920"/>
        <c:axId val="224770880"/>
      </c:barChart>
      <c:catAx>
        <c:axId val="224768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770880"/>
        <c:crosses val="autoZero"/>
        <c:auto val="1"/>
        <c:lblAlgn val="ctr"/>
        <c:lblOffset val="100"/>
        <c:noMultiLvlLbl val="0"/>
      </c:catAx>
      <c:valAx>
        <c:axId val="22477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768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Occurrences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CrimeDate!$V$1</c:f>
              <c:strCache>
                <c:ptCount val="1"/>
                <c:pt idx="0">
                  <c:v>Number of Occurrences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CrimeDate!$U$2:$U$5</c:f>
              <c:strCache>
                <c:ptCount val="4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</c:strCache>
            </c:strRef>
          </c:cat>
          <c:val>
            <c:numRef>
              <c:f>CrimeDate!$V$2:$V$5</c:f>
              <c:numCache>
                <c:formatCode>General</c:formatCode>
                <c:ptCount val="4"/>
                <c:pt idx="0">
                  <c:v>19</c:v>
                </c:pt>
                <c:pt idx="1">
                  <c:v>36</c:v>
                </c:pt>
                <c:pt idx="2">
                  <c:v>1986</c:v>
                </c:pt>
                <c:pt idx="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C9-4800-9471-9DC20E87D1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00548928"/>
        <c:axId val="600531680"/>
      </c:lineChart>
      <c:catAx>
        <c:axId val="60054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0531680"/>
        <c:crosses val="autoZero"/>
        <c:auto val="1"/>
        <c:lblAlgn val="ctr"/>
        <c:lblOffset val="100"/>
        <c:noMultiLvlLbl val="0"/>
      </c:catAx>
      <c:valAx>
        <c:axId val="600531680"/>
        <c:scaling>
          <c:orientation val="minMax"/>
          <c:max val="2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0548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CrimeDate!$V$8</c:f>
              <c:strCache>
                <c:ptCount val="1"/>
                <c:pt idx="0">
                  <c:v>Occurrences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CrimeDate!$U$9:$U$40</c:f>
              <c:numCache>
                <c:formatCode>m/d;@</c:formatCode>
                <c:ptCount val="32"/>
                <c:pt idx="0">
                  <c:v>42430</c:v>
                </c:pt>
                <c:pt idx="1">
                  <c:v>42431</c:v>
                </c:pt>
                <c:pt idx="2">
                  <c:v>42432</c:v>
                </c:pt>
                <c:pt idx="3">
                  <c:v>42433</c:v>
                </c:pt>
                <c:pt idx="4">
                  <c:v>42434</c:v>
                </c:pt>
                <c:pt idx="5">
                  <c:v>42435</c:v>
                </c:pt>
                <c:pt idx="6">
                  <c:v>42436</c:v>
                </c:pt>
                <c:pt idx="7">
                  <c:v>42437</c:v>
                </c:pt>
                <c:pt idx="8">
                  <c:v>42438</c:v>
                </c:pt>
                <c:pt idx="9">
                  <c:v>42439</c:v>
                </c:pt>
                <c:pt idx="10">
                  <c:v>42440</c:v>
                </c:pt>
                <c:pt idx="11">
                  <c:v>42441</c:v>
                </c:pt>
                <c:pt idx="12">
                  <c:v>42442</c:v>
                </c:pt>
                <c:pt idx="13">
                  <c:v>42443</c:v>
                </c:pt>
                <c:pt idx="14">
                  <c:v>42444</c:v>
                </c:pt>
                <c:pt idx="15">
                  <c:v>42445</c:v>
                </c:pt>
                <c:pt idx="16">
                  <c:v>42446</c:v>
                </c:pt>
                <c:pt idx="17">
                  <c:v>42447</c:v>
                </c:pt>
                <c:pt idx="18">
                  <c:v>42448</c:v>
                </c:pt>
                <c:pt idx="19">
                  <c:v>42449</c:v>
                </c:pt>
                <c:pt idx="20">
                  <c:v>42450</c:v>
                </c:pt>
                <c:pt idx="21">
                  <c:v>42451</c:v>
                </c:pt>
                <c:pt idx="22">
                  <c:v>42452</c:v>
                </c:pt>
                <c:pt idx="23">
                  <c:v>42453</c:v>
                </c:pt>
                <c:pt idx="24">
                  <c:v>42454</c:v>
                </c:pt>
                <c:pt idx="25">
                  <c:v>42455</c:v>
                </c:pt>
                <c:pt idx="26">
                  <c:v>42456</c:v>
                </c:pt>
                <c:pt idx="27">
                  <c:v>42457</c:v>
                </c:pt>
                <c:pt idx="28">
                  <c:v>42458</c:v>
                </c:pt>
                <c:pt idx="29">
                  <c:v>42459</c:v>
                </c:pt>
                <c:pt idx="30">
                  <c:v>42460</c:v>
                </c:pt>
                <c:pt idx="31">
                  <c:v>42461</c:v>
                </c:pt>
              </c:numCache>
            </c:numRef>
          </c:cat>
          <c:val>
            <c:numRef>
              <c:f>CrimeDate!$V$9:$V$40</c:f>
              <c:numCache>
                <c:formatCode>General</c:formatCode>
                <c:ptCount val="32"/>
                <c:pt idx="0">
                  <c:v>5</c:v>
                </c:pt>
                <c:pt idx="1">
                  <c:v>1</c:v>
                </c:pt>
                <c:pt idx="2">
                  <c:v>4</c:v>
                </c:pt>
                <c:pt idx="3">
                  <c:v>3</c:v>
                </c:pt>
                <c:pt idx="4">
                  <c:v>5</c:v>
                </c:pt>
                <c:pt idx="5">
                  <c:v>4</c:v>
                </c:pt>
                <c:pt idx="6">
                  <c:v>4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  <c:pt idx="10">
                  <c:v>6</c:v>
                </c:pt>
                <c:pt idx="11">
                  <c:v>7</c:v>
                </c:pt>
                <c:pt idx="12">
                  <c:v>7</c:v>
                </c:pt>
                <c:pt idx="13">
                  <c:v>5</c:v>
                </c:pt>
                <c:pt idx="14">
                  <c:v>6</c:v>
                </c:pt>
                <c:pt idx="15">
                  <c:v>7</c:v>
                </c:pt>
                <c:pt idx="16">
                  <c:v>5</c:v>
                </c:pt>
                <c:pt idx="17">
                  <c:v>13</c:v>
                </c:pt>
                <c:pt idx="18">
                  <c:v>12</c:v>
                </c:pt>
                <c:pt idx="19">
                  <c:v>6</c:v>
                </c:pt>
                <c:pt idx="20">
                  <c:v>10</c:v>
                </c:pt>
                <c:pt idx="21">
                  <c:v>13</c:v>
                </c:pt>
                <c:pt idx="22">
                  <c:v>16</c:v>
                </c:pt>
                <c:pt idx="23">
                  <c:v>11</c:v>
                </c:pt>
                <c:pt idx="24">
                  <c:v>23</c:v>
                </c:pt>
                <c:pt idx="25">
                  <c:v>22</c:v>
                </c:pt>
                <c:pt idx="26">
                  <c:v>29</c:v>
                </c:pt>
                <c:pt idx="27">
                  <c:v>269</c:v>
                </c:pt>
                <c:pt idx="28">
                  <c:v>660</c:v>
                </c:pt>
                <c:pt idx="29">
                  <c:v>634</c:v>
                </c:pt>
                <c:pt idx="30">
                  <c:v>184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06-48C2-917B-7EDC05B991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00542656"/>
        <c:axId val="600528152"/>
      </c:lineChart>
      <c:dateAx>
        <c:axId val="600542656"/>
        <c:scaling>
          <c:orientation val="minMax"/>
        </c:scaling>
        <c:delete val="0"/>
        <c:axPos val="b"/>
        <c:numFmt formatCode="m/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0528152"/>
        <c:crosses val="autoZero"/>
        <c:auto val="1"/>
        <c:lblOffset val="100"/>
        <c:baseTimeUnit val="days"/>
      </c:dateAx>
      <c:valAx>
        <c:axId val="600528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0542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Percent Crimes</a:t>
            </a:r>
            <a:r>
              <a:rPr lang="en-US" baseline="0"/>
              <a:t> by Time of Day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CrimeTime!$B$4</c:f>
              <c:strCache>
                <c:ptCount val="1"/>
                <c:pt idx="0">
                  <c:v>Occurrences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CrimeTime!$A$5:$A$14</c:f>
              <c:strCache>
                <c:ptCount val="10"/>
                <c:pt idx="0">
                  <c:v>3PM</c:v>
                </c:pt>
                <c:pt idx="1">
                  <c:v>4PM</c:v>
                </c:pt>
                <c:pt idx="2">
                  <c:v>5PM</c:v>
                </c:pt>
                <c:pt idx="3">
                  <c:v>6PM</c:v>
                </c:pt>
                <c:pt idx="4">
                  <c:v>7PM</c:v>
                </c:pt>
                <c:pt idx="5">
                  <c:v>8PM</c:v>
                </c:pt>
                <c:pt idx="6">
                  <c:v>9PM</c:v>
                </c:pt>
                <c:pt idx="7">
                  <c:v>10PM</c:v>
                </c:pt>
                <c:pt idx="8">
                  <c:v>11PM</c:v>
                </c:pt>
                <c:pt idx="9">
                  <c:v>12AM</c:v>
                </c:pt>
              </c:strCache>
            </c:strRef>
          </c:cat>
          <c:val>
            <c:numRef>
              <c:f>CrimeTime!$B$5:$B$14</c:f>
              <c:numCache>
                <c:formatCode>0.00%</c:formatCode>
                <c:ptCount val="10"/>
                <c:pt idx="0">
                  <c:v>0.03</c:v>
                </c:pt>
                <c:pt idx="1">
                  <c:v>0.13</c:v>
                </c:pt>
                <c:pt idx="2">
                  <c:v>0.16</c:v>
                </c:pt>
                <c:pt idx="3">
                  <c:v>0.12</c:v>
                </c:pt>
                <c:pt idx="4">
                  <c:v>0.11</c:v>
                </c:pt>
                <c:pt idx="5">
                  <c:v>0.12</c:v>
                </c:pt>
                <c:pt idx="6">
                  <c:v>0.11</c:v>
                </c:pt>
                <c:pt idx="7">
                  <c:v>0.09</c:v>
                </c:pt>
                <c:pt idx="8">
                  <c:v>0.05</c:v>
                </c:pt>
                <c:pt idx="9">
                  <c:v>0.08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07-4CE1-9873-A9FD3FADC8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39844528"/>
        <c:axId val="639841784"/>
      </c:lineChart>
      <c:catAx>
        <c:axId val="639844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9841784"/>
        <c:crosses val="autoZero"/>
        <c:auto val="1"/>
        <c:lblAlgn val="ctr"/>
        <c:lblOffset val="100"/>
        <c:noMultiLvlLbl val="0"/>
      </c:catAx>
      <c:valAx>
        <c:axId val="639841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9844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[ChicagoCrimesDatasetFinal.xlsx]CrimeStreets!PivotTable1</c:name>
    <c:fmtId val="3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Crime</a:t>
            </a:r>
            <a:r>
              <a:rPr lang="en-US" baseline="0" dirty="0"/>
              <a:t> by Street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CrimeStreets!$B$3:$B$4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CrimeStreets!$A$5:$A$15</c:f>
              <c:strCache>
                <c:ptCount val="10"/>
                <c:pt idx="0">
                  <c:v>011XX W JACKSON BLVD</c:v>
                </c:pt>
                <c:pt idx="1">
                  <c:v>069XX S NORMAL BLVD</c:v>
                </c:pt>
                <c:pt idx="2">
                  <c:v>042XX W MADISON ST</c:v>
                </c:pt>
                <c:pt idx="3">
                  <c:v>006XX N MICHIGAN AVE</c:v>
                </c:pt>
                <c:pt idx="4">
                  <c:v>047XX S COTTAGE GROVE AVE</c:v>
                </c:pt>
                <c:pt idx="5">
                  <c:v>004XX S MORGAN ST</c:v>
                </c:pt>
                <c:pt idx="6">
                  <c:v>051XX S PULASKI RD</c:v>
                </c:pt>
                <c:pt idx="7">
                  <c:v>008XX N MICHIGAN AVE</c:v>
                </c:pt>
                <c:pt idx="8">
                  <c:v>0000X N STATE ST</c:v>
                </c:pt>
                <c:pt idx="9">
                  <c:v>001XX N STATE ST</c:v>
                </c:pt>
              </c:strCache>
            </c:strRef>
          </c:cat>
          <c:val>
            <c:numRef>
              <c:f>CrimeStreets!$B$5:$B$15</c:f>
              <c:numCache>
                <c:formatCode>General</c:formatCode>
                <c:ptCount val="10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6</c:v>
                </c:pt>
                <c:pt idx="8">
                  <c:v>7</c:v>
                </c:pt>
                <c:pt idx="9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8C-4193-9A28-AB68D850A4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39822576"/>
        <c:axId val="421377624"/>
      </c:barChart>
      <c:catAx>
        <c:axId val="6398225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377624"/>
        <c:crosses val="autoZero"/>
        <c:auto val="1"/>
        <c:lblAlgn val="ctr"/>
        <c:lblOffset val="100"/>
        <c:noMultiLvlLbl val="0"/>
      </c:catAx>
      <c:valAx>
        <c:axId val="4213776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9822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</c:extLst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[ChicagoCrimesDatasetFinal.xlsx]CrimeLocations!PivotTable2</c:name>
    <c:fmtId val="4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Crime by Location Type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CrimeLocations!$C$3:$C$4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CrimeLocations!$A$5:$B$15</c:f>
              <c:strCache>
                <c:ptCount val="10"/>
                <c:pt idx="0">
                  <c:v>STREET</c:v>
                </c:pt>
                <c:pt idx="1">
                  <c:v>RESIDENCE</c:v>
                </c:pt>
                <c:pt idx="2">
                  <c:v>APARTMENT</c:v>
                </c:pt>
                <c:pt idx="3">
                  <c:v>SIDEWALK</c:v>
                </c:pt>
                <c:pt idx="4">
                  <c:v>OTHER</c:v>
                </c:pt>
                <c:pt idx="5">
                  <c:v>SCHOOL, PUBLIC, BUILDING</c:v>
                </c:pt>
                <c:pt idx="6">
                  <c:v>PARKING LOT/GARAGE(NON.RESID.)</c:v>
                </c:pt>
                <c:pt idx="7">
                  <c:v>SMALL RETAIL STORE</c:v>
                </c:pt>
                <c:pt idx="8">
                  <c:v>DEPARTMENT STORE</c:v>
                </c:pt>
                <c:pt idx="9">
                  <c:v>RESIDENTIAL YARD (FRONT/BACK)</c:v>
                </c:pt>
              </c:strCache>
            </c:strRef>
          </c:cat>
          <c:val>
            <c:numRef>
              <c:f>CrimeLocations!$C$5:$C$15</c:f>
              <c:numCache>
                <c:formatCode>General</c:formatCode>
                <c:ptCount val="10"/>
                <c:pt idx="0">
                  <c:v>445</c:v>
                </c:pt>
                <c:pt idx="1">
                  <c:v>356</c:v>
                </c:pt>
                <c:pt idx="2">
                  <c:v>268</c:v>
                </c:pt>
                <c:pt idx="3">
                  <c:v>211</c:v>
                </c:pt>
                <c:pt idx="4">
                  <c:v>82</c:v>
                </c:pt>
                <c:pt idx="5">
                  <c:v>66</c:v>
                </c:pt>
                <c:pt idx="6">
                  <c:v>64</c:v>
                </c:pt>
                <c:pt idx="7">
                  <c:v>52</c:v>
                </c:pt>
                <c:pt idx="8">
                  <c:v>44</c:v>
                </c:pt>
                <c:pt idx="9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5B-4840-84D5-72FB6764BC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1376840"/>
        <c:axId val="421376448"/>
      </c:barChart>
      <c:catAx>
        <c:axId val="421376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376448"/>
        <c:crosses val="autoZero"/>
        <c:auto val="1"/>
        <c:lblAlgn val="ctr"/>
        <c:lblOffset val="100"/>
        <c:noMultiLvlLbl val="0"/>
      </c:catAx>
      <c:valAx>
        <c:axId val="421376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376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</c:extLst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[ChicagoCrimesDatasetFinal.xlsx]CrimeLocations!PivotTable2</c:name>
    <c:fmtId val="7"/>
  </c:pivotSource>
  <c:chart>
    <c:autoTitleDeleted val="1"/>
    <c:pivotFmts>
      <c:pivotFmt>
        <c:idx val="0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2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3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4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5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6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7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8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9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10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11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13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14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15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16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17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18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19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20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21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22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24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25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26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27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28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29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30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31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32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</c:pivotFmts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CrimeLocations!$C$3:$C$4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9DC-4875-B743-7CAE41BD109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9DC-4875-B743-7CAE41BD109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9DC-4875-B743-7CAE41BD109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19DC-4875-B743-7CAE41BD109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19DC-4875-B743-7CAE41BD109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19DC-4875-B743-7CAE41BD109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19DC-4875-B743-7CAE41BD1090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19DC-4875-B743-7CAE41BD1090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19DC-4875-B743-7CAE41BD1090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19DC-4875-B743-7CAE41BD109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CrimeLocations!$A$5:$B$15</c:f>
              <c:strCache>
                <c:ptCount val="10"/>
                <c:pt idx="0">
                  <c:v>STREET</c:v>
                </c:pt>
                <c:pt idx="1">
                  <c:v>RESIDENCE</c:v>
                </c:pt>
                <c:pt idx="2">
                  <c:v>APARTMENT</c:v>
                </c:pt>
                <c:pt idx="3">
                  <c:v>SIDEWALK</c:v>
                </c:pt>
                <c:pt idx="4">
                  <c:v>OTHER</c:v>
                </c:pt>
                <c:pt idx="5">
                  <c:v>SCHOOL, PUBLIC, BUILDING</c:v>
                </c:pt>
                <c:pt idx="6">
                  <c:v>PARKING LOT/GARAGE(NON.RESID.)</c:v>
                </c:pt>
                <c:pt idx="7">
                  <c:v>SMALL RETAIL STORE</c:v>
                </c:pt>
                <c:pt idx="8">
                  <c:v>DEPARTMENT STORE</c:v>
                </c:pt>
                <c:pt idx="9">
                  <c:v>RESIDENTIAL YARD (FRONT/BACK)</c:v>
                </c:pt>
              </c:strCache>
            </c:strRef>
          </c:cat>
          <c:val>
            <c:numRef>
              <c:f>CrimeLocations!$C$5:$C$15</c:f>
              <c:numCache>
                <c:formatCode>General</c:formatCode>
                <c:ptCount val="10"/>
                <c:pt idx="0">
                  <c:v>445</c:v>
                </c:pt>
                <c:pt idx="1">
                  <c:v>356</c:v>
                </c:pt>
                <c:pt idx="2">
                  <c:v>268</c:v>
                </c:pt>
                <c:pt idx="3">
                  <c:v>211</c:v>
                </c:pt>
                <c:pt idx="4">
                  <c:v>82</c:v>
                </c:pt>
                <c:pt idx="5">
                  <c:v>66</c:v>
                </c:pt>
                <c:pt idx="6">
                  <c:v>64</c:v>
                </c:pt>
                <c:pt idx="7">
                  <c:v>52</c:v>
                </c:pt>
                <c:pt idx="8">
                  <c:v>44</c:v>
                </c:pt>
                <c:pt idx="9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19DC-4875-B743-7CAE41BD10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813788192943663"/>
          <c:y val="5.8619619696355756E-2"/>
          <c:w val="0.40271028173984208"/>
          <c:h val="0.887813710351574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</c:extLst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[ChicagoCrimesDatasetFinal.xlsx]CrimeArrests!PivotTable3</c:name>
    <c:fmtId val="12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Arrests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CrimeArrests!$B$3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multiLvlStrRef>
              <c:f>CrimeArrests!$A$4:$A$24</c:f>
              <c:multiLvlStrCache>
                <c:ptCount val="10"/>
                <c:lvl>
                  <c:pt idx="0">
                    <c:v>Y</c:v>
                  </c:pt>
                  <c:pt idx="1">
                    <c:v>Y</c:v>
                  </c:pt>
                  <c:pt idx="2">
                    <c:v>Y</c:v>
                  </c:pt>
                  <c:pt idx="3">
                    <c:v>Y</c:v>
                  </c:pt>
                  <c:pt idx="4">
                    <c:v>Y</c:v>
                  </c:pt>
                  <c:pt idx="5">
                    <c:v>Y</c:v>
                  </c:pt>
                  <c:pt idx="6">
                    <c:v>Y</c:v>
                  </c:pt>
                  <c:pt idx="7">
                    <c:v>Y</c:v>
                  </c:pt>
                  <c:pt idx="8">
                    <c:v>Y</c:v>
                  </c:pt>
                  <c:pt idx="9">
                    <c:v>Y</c:v>
                  </c:pt>
                </c:lvl>
                <c:lvl>
                  <c:pt idx="0">
                    <c:v>NARCOTICS</c:v>
                  </c:pt>
                  <c:pt idx="1">
                    <c:v>BATTERY</c:v>
                  </c:pt>
                  <c:pt idx="2">
                    <c:v>THEFT</c:v>
                  </c:pt>
                  <c:pt idx="3">
                    <c:v>CRIMINAL TRESPASS</c:v>
                  </c:pt>
                  <c:pt idx="4">
                    <c:v>ASSAULT</c:v>
                  </c:pt>
                  <c:pt idx="5">
                    <c:v>OTHER OFFENSE</c:v>
                  </c:pt>
                  <c:pt idx="6">
                    <c:v>WEAPONS VIOLATION</c:v>
                  </c:pt>
                  <c:pt idx="7">
                    <c:v>ROBBERY</c:v>
                  </c:pt>
                  <c:pt idx="8">
                    <c:v>CRIMINAL DAMAGE</c:v>
                  </c:pt>
                  <c:pt idx="9">
                    <c:v>INTERFERENCE WITH PUBLIC OFFICER</c:v>
                  </c:pt>
                </c:lvl>
              </c:multiLvlStrCache>
            </c:multiLvlStrRef>
          </c:cat>
          <c:val>
            <c:numRef>
              <c:f>CrimeArrests!$B$4:$B$24</c:f>
              <c:numCache>
                <c:formatCode>General</c:formatCode>
                <c:ptCount val="10"/>
                <c:pt idx="0">
                  <c:v>126</c:v>
                </c:pt>
                <c:pt idx="1">
                  <c:v>86</c:v>
                </c:pt>
                <c:pt idx="2">
                  <c:v>44</c:v>
                </c:pt>
                <c:pt idx="3">
                  <c:v>33</c:v>
                </c:pt>
                <c:pt idx="4">
                  <c:v>29</c:v>
                </c:pt>
                <c:pt idx="5">
                  <c:v>27</c:v>
                </c:pt>
                <c:pt idx="6">
                  <c:v>20</c:v>
                </c:pt>
                <c:pt idx="7">
                  <c:v>11</c:v>
                </c:pt>
                <c:pt idx="8">
                  <c:v>9</c:v>
                </c:pt>
                <c:pt idx="9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75-46D8-A85B-FD7EF5811B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25224848"/>
        <c:axId val="725225240"/>
      </c:barChart>
      <c:catAx>
        <c:axId val="725224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5225240"/>
        <c:crosses val="autoZero"/>
        <c:auto val="1"/>
        <c:lblAlgn val="ctr"/>
        <c:lblOffset val="100"/>
        <c:noMultiLvlLbl val="0"/>
      </c:catAx>
      <c:valAx>
        <c:axId val="725225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5224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defRPr>
            </a:lvl1pPr>
          </a:lstStyle>
          <a:p>
            <a:pPr lvl="0" algn="r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pPr marL="0" lvl="0" indent="0" algn="r"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10/7/2019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10/7/2019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32000"/>
                        <a:lumOff val="68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10/7/2019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10/7/2019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10/7/2019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10/7/2019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10/7/2019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10/7/2019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10/7/2019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10/7/2019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10/7/2019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10/7/2019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10/7/2019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10/7/2019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10/7/2019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10/7/2019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10/7/2019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10/7/2019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5670" y="165406"/>
            <a:ext cx="9436231" cy="164149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Chicago Crime 2016</a:t>
            </a:r>
          </a:p>
        </p:txBody>
      </p:sp>
      <p:pic>
        <p:nvPicPr>
          <p:cNvPr id="1028" name="Picture 4" descr="http://chicago-vision.com/wp-content/uploads/2016/02/chicago-image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8"/>
          <a:stretch/>
        </p:blipFill>
        <p:spPr bwMode="auto">
          <a:xfrm>
            <a:off x="424206" y="3097257"/>
            <a:ext cx="5542962" cy="3591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truthrevolt.org/sites/default/files/styles/content_full_width/public/field/image/articles/chicago-pd-ford-explorer-interceptor-550x367.jpg?itok=kxR0rBPZ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2" t="13753" r="10834" b="10912"/>
          <a:stretch/>
        </p:blipFill>
        <p:spPr bwMode="auto">
          <a:xfrm>
            <a:off x="6249970" y="1627787"/>
            <a:ext cx="4958500" cy="2787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636468" y="4556672"/>
            <a:ext cx="48359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Calibri" panose="020F0502020204030204" pitchFamily="34" charset="0"/>
              </a:rPr>
              <a:t>Dataset Analysis</a:t>
            </a:r>
          </a:p>
        </p:txBody>
      </p:sp>
    </p:spTree>
    <p:extLst>
      <p:ext uri="{BB962C8B-B14F-4D97-AF65-F5344CB8AC3E}">
        <p14:creationId xmlns:p14="http://schemas.microsoft.com/office/powerpoint/2010/main" val="646196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Crime Count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194195"/>
              </p:ext>
            </p:extLst>
          </p:nvPr>
        </p:nvGraphicFramePr>
        <p:xfrm>
          <a:off x="5241303" y="1423447"/>
          <a:ext cx="6550353" cy="4343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75036" y="1761685"/>
            <a:ext cx="406295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</a:rPr>
              <a:t>Most common crimes are theft and battery.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>
              <a:latin typeface="Calibri" panose="020F0502020204030204" pitchFamily="34" charset="0"/>
            </a:endParaRPr>
          </a:p>
          <a:p>
            <a:r>
              <a:rPr lang="en-US" sz="3200" dirty="0">
                <a:latin typeface="Calibri" panose="020F0502020204030204" pitchFamily="34" charset="0"/>
              </a:rPr>
              <a:t>Least common crimes are gambling, stalking, prostitution and kidnapping.</a:t>
            </a:r>
          </a:p>
        </p:txBody>
      </p:sp>
    </p:spTree>
    <p:extLst>
      <p:ext uri="{BB962C8B-B14F-4D97-AF65-F5344CB8AC3E}">
        <p14:creationId xmlns:p14="http://schemas.microsoft.com/office/powerpoint/2010/main" val="4263461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552550"/>
              </p:ext>
            </p:extLst>
          </p:nvPr>
        </p:nvGraphicFramePr>
        <p:xfrm>
          <a:off x="160255" y="1559800"/>
          <a:ext cx="6440078" cy="31818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Crime Date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8537602"/>
              </p:ext>
            </p:extLst>
          </p:nvPr>
        </p:nvGraphicFramePr>
        <p:xfrm>
          <a:off x="6600333" y="1611647"/>
          <a:ext cx="5277440" cy="3078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9241" y="4741681"/>
            <a:ext cx="101526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</a:rPr>
              <a:t>97% of crimes were committed in March.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>
              <a:latin typeface="Calibri" panose="020F0502020204030204" pitchFamily="34" charset="0"/>
            </a:endParaRPr>
          </a:p>
          <a:p>
            <a:r>
              <a:rPr lang="en-US" sz="3200" dirty="0">
                <a:latin typeface="Calibri" panose="020F0502020204030204" pitchFamily="34" charset="0"/>
              </a:rPr>
              <a:t>85% of crimes were committed between 3/28 and 3/31.</a:t>
            </a:r>
          </a:p>
        </p:txBody>
      </p:sp>
    </p:spTree>
    <p:extLst>
      <p:ext uri="{BB962C8B-B14F-4D97-AF65-F5344CB8AC3E}">
        <p14:creationId xmlns:p14="http://schemas.microsoft.com/office/powerpoint/2010/main" val="1599561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Crime Time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8898" y="2104670"/>
            <a:ext cx="479824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</a:rPr>
              <a:t>Most common time crimes were committed is 5PM. </a:t>
            </a:r>
          </a:p>
          <a:p>
            <a:endParaRPr lang="en-US" sz="3200" dirty="0">
              <a:latin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latin typeface="Calibri" panose="020F0502020204030204" pitchFamily="34" charset="0"/>
            </a:endParaRPr>
          </a:p>
          <a:p>
            <a:r>
              <a:rPr lang="en-US" sz="3200" dirty="0">
                <a:latin typeface="Calibri" panose="020F0502020204030204" pitchFamily="34" charset="0"/>
              </a:rPr>
              <a:t>Least common of top 10 is 3PM.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8495585"/>
              </p:ext>
            </p:extLst>
          </p:nvPr>
        </p:nvGraphicFramePr>
        <p:xfrm>
          <a:off x="5337141" y="1223175"/>
          <a:ext cx="6559485" cy="4809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95646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Crime by Street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9370951"/>
              </p:ext>
            </p:extLst>
          </p:nvPr>
        </p:nvGraphicFramePr>
        <p:xfrm>
          <a:off x="4582998" y="1180708"/>
          <a:ext cx="7162800" cy="5286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9047" y="1828800"/>
            <a:ext cx="394040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</a:rPr>
              <a:t>Street with most crime is N State ST with 8 and 7 occurrences.</a:t>
            </a:r>
          </a:p>
        </p:txBody>
      </p:sp>
    </p:spTree>
    <p:extLst>
      <p:ext uri="{BB962C8B-B14F-4D97-AF65-F5344CB8AC3E}">
        <p14:creationId xmlns:p14="http://schemas.microsoft.com/office/powerpoint/2010/main" val="2210460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Crime Location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3742932"/>
              </p:ext>
            </p:extLst>
          </p:nvPr>
        </p:nvGraphicFramePr>
        <p:xfrm>
          <a:off x="460342" y="3146196"/>
          <a:ext cx="5635658" cy="37118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8465769"/>
              </p:ext>
            </p:extLst>
          </p:nvPr>
        </p:nvGraphicFramePr>
        <p:xfrm>
          <a:off x="6256079" y="3073137"/>
          <a:ext cx="5621694" cy="36858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57740" y="801278"/>
            <a:ext cx="51941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</a:rPr>
              <a:t>Most crime takes place in the street/sidewalk and residence/apartment.</a:t>
            </a:r>
          </a:p>
        </p:txBody>
      </p:sp>
    </p:spTree>
    <p:extLst>
      <p:ext uri="{BB962C8B-B14F-4D97-AF65-F5344CB8AC3E}">
        <p14:creationId xmlns:p14="http://schemas.microsoft.com/office/powerpoint/2010/main" val="909655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Crime Arrests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9269396"/>
              </p:ext>
            </p:extLst>
          </p:nvPr>
        </p:nvGraphicFramePr>
        <p:xfrm>
          <a:off x="567277" y="2455702"/>
          <a:ext cx="10913587" cy="4236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72100" y="793750"/>
            <a:ext cx="65913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</a:rPr>
              <a:t>Crime type with most arrests are narcotics and battery.</a:t>
            </a:r>
          </a:p>
        </p:txBody>
      </p:sp>
    </p:spTree>
    <p:extLst>
      <p:ext uri="{BB962C8B-B14F-4D97-AF65-F5344CB8AC3E}">
        <p14:creationId xmlns:p14="http://schemas.microsoft.com/office/powerpoint/2010/main" val="4147249227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B4B4B"/>
      </a:dk2>
      <a:lt2>
        <a:srgbClr val="8ED5C1"/>
      </a:lt2>
      <a:accent1>
        <a:srgbClr val="73CBB2"/>
      </a:accent1>
      <a:accent2>
        <a:srgbClr val="AACD5B"/>
      </a:accent2>
      <a:accent3>
        <a:srgbClr val="65A9E1"/>
      </a:accent3>
      <a:accent4>
        <a:srgbClr val="6274D8"/>
      </a:accent4>
      <a:accent5>
        <a:srgbClr val="AB54D7"/>
      </a:accent5>
      <a:accent6>
        <a:srgbClr val="D15B37"/>
      </a:accent6>
      <a:hlink>
        <a:srgbClr val="BFE962"/>
      </a:hlink>
      <a:folHlink>
        <a:srgbClr val="C0D591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47428100-C732-4B2E-A30A-5273F581A0F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335</TotalTime>
  <Words>131</Words>
  <Application>Microsoft Office PowerPoint</Application>
  <PresentationFormat>Widescreen</PresentationFormat>
  <Paragraphs>29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Corbel</vt:lpstr>
      <vt:lpstr>Depth</vt:lpstr>
      <vt:lpstr>Chicago Crime 2016</vt:lpstr>
      <vt:lpstr>Crime Count</vt:lpstr>
      <vt:lpstr>Crime Date</vt:lpstr>
      <vt:lpstr>Crime Time</vt:lpstr>
      <vt:lpstr>Crime by Street</vt:lpstr>
      <vt:lpstr>Crime Location</vt:lpstr>
      <vt:lpstr>Crime Arrests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Chicago Crime 2016</dc:title>
  <dc:creator>M S</dc:creator>
  <cp:lastModifiedBy>Meinholz, Ryan</cp:lastModifiedBy>
  <cp:revision>7</cp:revision>
  <dcterms:created xsi:type="dcterms:W3CDTF">2016-05-02T21:13:28Z</dcterms:created>
  <dcterms:modified xsi:type="dcterms:W3CDTF">2019-10-07T23:18:01Z</dcterms:modified>
</cp:coreProperties>
</file>