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3" r:id="rId1"/>
  </p:sldMasterIdLst>
  <p:notesMasterIdLst>
    <p:notesMasterId r:id="rId114"/>
  </p:notesMasterIdLst>
  <p:sldIdLst>
    <p:sldId id="548" r:id="rId2"/>
    <p:sldId id="257" r:id="rId3"/>
    <p:sldId id="423" r:id="rId4"/>
    <p:sldId id="424" r:id="rId5"/>
    <p:sldId id="425" r:id="rId6"/>
    <p:sldId id="426" r:id="rId7"/>
    <p:sldId id="427" r:id="rId8"/>
    <p:sldId id="428" r:id="rId9"/>
    <p:sldId id="429" r:id="rId10"/>
    <p:sldId id="430" r:id="rId11"/>
    <p:sldId id="431" r:id="rId12"/>
    <p:sldId id="432" r:id="rId13"/>
    <p:sldId id="433" r:id="rId14"/>
    <p:sldId id="434" r:id="rId15"/>
    <p:sldId id="435" r:id="rId16"/>
    <p:sldId id="436" r:id="rId17"/>
    <p:sldId id="451" r:id="rId18"/>
    <p:sldId id="452" r:id="rId19"/>
    <p:sldId id="453" r:id="rId20"/>
    <p:sldId id="454" r:id="rId21"/>
    <p:sldId id="549" r:id="rId22"/>
    <p:sldId id="457" r:id="rId23"/>
    <p:sldId id="458" r:id="rId24"/>
    <p:sldId id="459" r:id="rId25"/>
    <p:sldId id="460" r:id="rId26"/>
    <p:sldId id="461" r:id="rId27"/>
    <p:sldId id="462" r:id="rId28"/>
    <p:sldId id="463" r:id="rId29"/>
    <p:sldId id="464" r:id="rId30"/>
    <p:sldId id="465" r:id="rId31"/>
    <p:sldId id="466" r:id="rId32"/>
    <p:sldId id="467" r:id="rId33"/>
    <p:sldId id="468" r:id="rId34"/>
    <p:sldId id="469" r:id="rId35"/>
    <p:sldId id="470" r:id="rId36"/>
    <p:sldId id="471" r:id="rId37"/>
    <p:sldId id="472" r:id="rId38"/>
    <p:sldId id="473" r:id="rId39"/>
    <p:sldId id="474" r:id="rId40"/>
    <p:sldId id="475" r:id="rId41"/>
    <p:sldId id="476" r:id="rId42"/>
    <p:sldId id="477" r:id="rId43"/>
    <p:sldId id="550" r:id="rId44"/>
    <p:sldId id="479" r:id="rId45"/>
    <p:sldId id="480" r:id="rId46"/>
    <p:sldId id="481" r:id="rId47"/>
    <p:sldId id="482" r:id="rId48"/>
    <p:sldId id="483" r:id="rId49"/>
    <p:sldId id="484" r:id="rId50"/>
    <p:sldId id="485" r:id="rId51"/>
    <p:sldId id="486" r:id="rId52"/>
    <p:sldId id="487" r:id="rId53"/>
    <p:sldId id="488" r:id="rId54"/>
    <p:sldId id="489" r:id="rId55"/>
    <p:sldId id="490" r:id="rId56"/>
    <p:sldId id="491" r:id="rId57"/>
    <p:sldId id="492" r:id="rId58"/>
    <p:sldId id="493" r:id="rId59"/>
    <p:sldId id="494" r:id="rId60"/>
    <p:sldId id="495" r:id="rId61"/>
    <p:sldId id="496" r:id="rId62"/>
    <p:sldId id="497" r:id="rId63"/>
    <p:sldId id="498" r:id="rId64"/>
    <p:sldId id="499" r:id="rId65"/>
    <p:sldId id="500" r:id="rId66"/>
    <p:sldId id="501" r:id="rId67"/>
    <p:sldId id="502" r:id="rId68"/>
    <p:sldId id="503" r:id="rId69"/>
    <p:sldId id="504" r:id="rId70"/>
    <p:sldId id="505" r:id="rId71"/>
    <p:sldId id="506" r:id="rId72"/>
    <p:sldId id="507" r:id="rId73"/>
    <p:sldId id="508" r:id="rId74"/>
    <p:sldId id="509" r:id="rId75"/>
    <p:sldId id="510" r:id="rId76"/>
    <p:sldId id="511" r:id="rId77"/>
    <p:sldId id="512" r:id="rId78"/>
    <p:sldId id="513" r:id="rId79"/>
    <p:sldId id="514" r:id="rId80"/>
    <p:sldId id="515" r:id="rId81"/>
    <p:sldId id="516" r:id="rId82"/>
    <p:sldId id="517" r:id="rId83"/>
    <p:sldId id="518" r:id="rId84"/>
    <p:sldId id="519" r:id="rId85"/>
    <p:sldId id="520" r:id="rId86"/>
    <p:sldId id="521" r:id="rId87"/>
    <p:sldId id="522" r:id="rId88"/>
    <p:sldId id="523" r:id="rId89"/>
    <p:sldId id="524" r:id="rId90"/>
    <p:sldId id="525" r:id="rId91"/>
    <p:sldId id="526" r:id="rId92"/>
    <p:sldId id="527" r:id="rId93"/>
    <p:sldId id="528" r:id="rId94"/>
    <p:sldId id="529" r:id="rId95"/>
    <p:sldId id="530" r:id="rId96"/>
    <p:sldId id="531" r:id="rId97"/>
    <p:sldId id="532" r:id="rId98"/>
    <p:sldId id="533" r:id="rId99"/>
    <p:sldId id="534" r:id="rId100"/>
    <p:sldId id="535" r:id="rId101"/>
    <p:sldId id="536" r:id="rId102"/>
    <p:sldId id="537" r:id="rId103"/>
    <p:sldId id="538" r:id="rId104"/>
    <p:sldId id="539" r:id="rId105"/>
    <p:sldId id="540" r:id="rId106"/>
    <p:sldId id="541" r:id="rId107"/>
    <p:sldId id="542" r:id="rId108"/>
    <p:sldId id="543" r:id="rId109"/>
    <p:sldId id="544" r:id="rId110"/>
    <p:sldId id="545" r:id="rId111"/>
    <p:sldId id="546" r:id="rId112"/>
    <p:sldId id="547" r:id="rId113"/>
  </p:sldIdLst>
  <p:sldSz cx="9144000" cy="6858000" type="screen4x3"/>
  <p:notesSz cx="6858000" cy="9144000"/>
  <p:defaultTextStyle>
    <a:defPPr>
      <a:defRPr lang="en-US"/>
    </a:defPPr>
    <a:lvl1pPr algn="l" rtl="0" eaLnBrk="0" fontAlgn="base" hangingPunct="0">
      <a:spcBef>
        <a:spcPct val="0"/>
      </a:spcBef>
      <a:spcAft>
        <a:spcPct val="0"/>
      </a:spcAft>
      <a:defRPr b="1" kern="1200">
        <a:solidFill>
          <a:schemeClr val="tx1"/>
        </a:solidFill>
        <a:latin typeface="Tahoma" pitchFamily="34" charset="0"/>
        <a:ea typeface="+mn-ea"/>
        <a:cs typeface="+mn-cs"/>
      </a:defRPr>
    </a:lvl1pPr>
    <a:lvl2pPr marL="457200" algn="l" rtl="0" eaLnBrk="0" fontAlgn="base" hangingPunct="0">
      <a:spcBef>
        <a:spcPct val="0"/>
      </a:spcBef>
      <a:spcAft>
        <a:spcPct val="0"/>
      </a:spcAft>
      <a:defRPr b="1" kern="1200">
        <a:solidFill>
          <a:schemeClr val="tx1"/>
        </a:solidFill>
        <a:latin typeface="Tahoma" pitchFamily="34" charset="0"/>
        <a:ea typeface="+mn-ea"/>
        <a:cs typeface="+mn-cs"/>
      </a:defRPr>
    </a:lvl2pPr>
    <a:lvl3pPr marL="914400" algn="l" rtl="0" eaLnBrk="0" fontAlgn="base" hangingPunct="0">
      <a:spcBef>
        <a:spcPct val="0"/>
      </a:spcBef>
      <a:spcAft>
        <a:spcPct val="0"/>
      </a:spcAft>
      <a:defRPr b="1"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b="1"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b="1" kern="1200">
        <a:solidFill>
          <a:schemeClr val="tx1"/>
        </a:solidFill>
        <a:latin typeface="Tahoma" pitchFamily="34" charset="0"/>
        <a:ea typeface="+mn-ea"/>
        <a:cs typeface="+mn-cs"/>
      </a:defRPr>
    </a:lvl5pPr>
    <a:lvl6pPr marL="2286000" algn="l" defTabSz="914400" rtl="0" eaLnBrk="1" latinLnBrk="0" hangingPunct="1">
      <a:defRPr b="1" kern="1200">
        <a:solidFill>
          <a:schemeClr val="tx1"/>
        </a:solidFill>
        <a:latin typeface="Tahoma" pitchFamily="34" charset="0"/>
        <a:ea typeface="+mn-ea"/>
        <a:cs typeface="+mn-cs"/>
      </a:defRPr>
    </a:lvl6pPr>
    <a:lvl7pPr marL="2743200" algn="l" defTabSz="914400" rtl="0" eaLnBrk="1" latinLnBrk="0" hangingPunct="1">
      <a:defRPr b="1" kern="1200">
        <a:solidFill>
          <a:schemeClr val="tx1"/>
        </a:solidFill>
        <a:latin typeface="Tahoma" pitchFamily="34" charset="0"/>
        <a:ea typeface="+mn-ea"/>
        <a:cs typeface="+mn-cs"/>
      </a:defRPr>
    </a:lvl7pPr>
    <a:lvl8pPr marL="3200400" algn="l" defTabSz="914400" rtl="0" eaLnBrk="1" latinLnBrk="0" hangingPunct="1">
      <a:defRPr b="1" kern="1200">
        <a:solidFill>
          <a:schemeClr val="tx1"/>
        </a:solidFill>
        <a:latin typeface="Tahoma" pitchFamily="34" charset="0"/>
        <a:ea typeface="+mn-ea"/>
        <a:cs typeface="+mn-cs"/>
      </a:defRPr>
    </a:lvl8pPr>
    <a:lvl9pPr marL="3657600" algn="l" defTabSz="914400" rtl="0" eaLnBrk="1" latinLnBrk="0" hangingPunct="1">
      <a:defRPr b="1"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66"/>
    <a:srgbClr val="00CC99"/>
    <a:srgbClr val="D60093"/>
    <a:srgbClr val="33CC33"/>
    <a:srgbClr val="3333CC"/>
    <a:srgbClr val="FF6600"/>
    <a:srgbClr val="0000FF"/>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17" autoAdjust="0"/>
    <p:restoredTop sz="94676" autoAdjust="0"/>
  </p:normalViewPr>
  <p:slideViewPr>
    <p:cSldViewPr>
      <p:cViewPr varScale="1">
        <p:scale>
          <a:sx n="74" d="100"/>
          <a:sy n="74" d="100"/>
        </p:scale>
        <p:origin x="-142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96"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latin typeface="Arial" charset="0"/>
              </a:defRPr>
            </a:lvl1pPr>
          </a:lstStyle>
          <a:p>
            <a:pPr>
              <a:defRPr/>
            </a:pPr>
            <a:endParaRPr lang="en-US"/>
          </a:p>
        </p:txBody>
      </p:sp>
      <p:sp>
        <p:nvSpPr>
          <p:cNvPr id="256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atin typeface="Arial" charset="0"/>
              </a:defRPr>
            </a:lvl1pPr>
          </a:lstStyle>
          <a:p>
            <a:pPr>
              <a:defRPr/>
            </a:pPr>
            <a:endParaRPr lang="en-US"/>
          </a:p>
        </p:txBody>
      </p:sp>
      <p:sp>
        <p:nvSpPr>
          <p:cNvPr id="1187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56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56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latin typeface="Arial" charset="0"/>
              </a:defRPr>
            </a:lvl1pPr>
          </a:lstStyle>
          <a:p>
            <a:pPr>
              <a:defRPr/>
            </a:pPr>
            <a:endParaRPr lang="en-US"/>
          </a:p>
        </p:txBody>
      </p:sp>
      <p:sp>
        <p:nvSpPr>
          <p:cNvPr id="256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atin typeface="Arial" charset="0"/>
              </a:defRPr>
            </a:lvl1pPr>
          </a:lstStyle>
          <a:p>
            <a:pPr>
              <a:defRPr/>
            </a:pPr>
            <a:fld id="{BD186A92-1279-4DAF-8025-91D9927C7BE4}" type="slidenum">
              <a:rPr lang="en-US"/>
              <a:pPr>
                <a:defRPr/>
              </a:pPr>
              <a:t>‹#›</a:t>
            </a:fld>
            <a:endParaRPr lang="en-US"/>
          </a:p>
        </p:txBody>
      </p:sp>
    </p:spTree>
    <p:extLst>
      <p:ext uri="{BB962C8B-B14F-4D97-AF65-F5344CB8AC3E}">
        <p14:creationId xmlns:p14="http://schemas.microsoft.com/office/powerpoint/2010/main" val="16599866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2F818D68-6BDF-47DC-8036-163DCF8ABE3F}" type="slidenum">
              <a:rPr lang="en-US" smtClean="0"/>
              <a:pPr/>
              <a:t>1</a:t>
            </a:fld>
            <a:endParaRPr lang="en-US"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E8688F09-4CCA-4484-A18B-D08F5A5AB4CF}" type="slidenum">
              <a:rPr lang="en-US" smtClean="0"/>
              <a:pPr/>
              <a:t>2</a:t>
            </a:fld>
            <a:endParaRPr lang="en-US"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p:spPr>
        <p:txBody>
          <a:bodyPr/>
          <a:lstStyle/>
          <a:p>
            <a:pPr eaLnBrk="1" hangingPunct="1"/>
            <a:endParaRPr lang="en-CA" smtClean="0"/>
          </a:p>
        </p:txBody>
      </p:sp>
      <p:sp>
        <p:nvSpPr>
          <p:cNvPr id="121860" name="Slide Number Placeholder 3"/>
          <p:cNvSpPr>
            <a:spLocks noGrp="1"/>
          </p:cNvSpPr>
          <p:nvPr>
            <p:ph type="sldNum" sz="quarter" idx="5"/>
          </p:nvPr>
        </p:nvSpPr>
        <p:spPr>
          <a:noFill/>
        </p:spPr>
        <p:txBody>
          <a:bodyPr/>
          <a:lstStyle/>
          <a:p>
            <a:fld id="{B65054A4-4C39-4B40-8B2B-FF45281F2FBD}"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p:spPr>
        <p:txBody>
          <a:bodyPr/>
          <a:lstStyle/>
          <a:p>
            <a:pPr eaLnBrk="1" hangingPunct="1"/>
            <a:endParaRPr lang="en-CA" smtClean="0"/>
          </a:p>
        </p:txBody>
      </p:sp>
      <p:sp>
        <p:nvSpPr>
          <p:cNvPr id="122884" name="Slide Number Placeholder 3"/>
          <p:cNvSpPr>
            <a:spLocks noGrp="1"/>
          </p:cNvSpPr>
          <p:nvPr>
            <p:ph type="sldNum" sz="quarter" idx="5"/>
          </p:nvPr>
        </p:nvSpPr>
        <p:spPr>
          <a:noFill/>
        </p:spPr>
        <p:txBody>
          <a:bodyPr/>
          <a:lstStyle/>
          <a:p>
            <a:fld id="{66DC7476-C79D-4EEB-B5DF-2ABBF61C8DD1}"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4CE7EA8B-6648-4080-BA3F-50DB1E6DDF67}" type="slidenum">
              <a:rPr lang="en-US" smtClean="0"/>
              <a:pPr/>
              <a:t>5</a:t>
            </a:fld>
            <a:endParaRPr lang="en-US"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marL="228600" indent="-228600" eaLnBrk="1" hangingPunct="1">
              <a:buFontTx/>
              <a:buAutoNum type="arabicPeriod"/>
            </a:pPr>
            <a:r>
              <a:rPr lang="en-US" smtClean="0"/>
              <a:t>Only the prompt argument is required, all other arguments are optional.</a:t>
            </a:r>
          </a:p>
          <a:p>
            <a:pPr marL="228600" indent="-228600" eaLnBrk="1" hangingPunct="1">
              <a:buFontTx/>
              <a:buAutoNum type="arabicPeriod"/>
            </a:pPr>
            <a:r>
              <a:rPr lang="en-US" smtClean="0"/>
              <a:t>We usually ignore the </a:t>
            </a:r>
            <a:r>
              <a:rPr lang="en-US" i="1" smtClean="0"/>
              <a:t>helpfile</a:t>
            </a:r>
            <a:r>
              <a:rPr lang="en-US" smtClean="0"/>
              <a:t> and </a:t>
            </a:r>
            <a:r>
              <a:rPr lang="en-US" i="1" smtClean="0"/>
              <a:t>context</a:t>
            </a:r>
            <a:r>
              <a:rPr lang="en-US" smtClean="0"/>
              <a:t> arguments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50BABE0A-520A-49D0-8463-852D07544788}" type="slidenum">
              <a:rPr lang="en-US" smtClean="0"/>
              <a:pPr/>
              <a:t>6</a:t>
            </a:fld>
            <a:endParaRPr lang="en-US"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r>
              <a:rPr lang="en-US" smtClean="0"/>
              <a:t>We will see examples of using this </a:t>
            </a:r>
            <a:r>
              <a:rPr lang="en-US" i="1" smtClean="0"/>
              <a:t>response</a:t>
            </a:r>
            <a:r>
              <a:rPr lang="en-US" smtClean="0"/>
              <a:t> value in Ch 15</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p:spPr>
        <p:txBody>
          <a:bodyPr/>
          <a:lstStyle/>
          <a:p>
            <a:pPr eaLnBrk="1" hangingPunct="1"/>
            <a:endParaRPr lang="en-CA" smtClean="0"/>
          </a:p>
        </p:txBody>
      </p:sp>
      <p:sp>
        <p:nvSpPr>
          <p:cNvPr id="125956" name="Slide Number Placeholder 3"/>
          <p:cNvSpPr>
            <a:spLocks noGrp="1"/>
          </p:cNvSpPr>
          <p:nvPr>
            <p:ph type="sldNum" sz="quarter" idx="5"/>
          </p:nvPr>
        </p:nvSpPr>
        <p:spPr>
          <a:noFill/>
        </p:spPr>
        <p:txBody>
          <a:bodyPr/>
          <a:lstStyle/>
          <a:p>
            <a:fld id="{BB4A0E30-C5B4-4119-B36F-681CAE66CC7C}"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a:noFill/>
          <a:ln/>
        </p:spPr>
        <p:txBody>
          <a:bodyPr/>
          <a:lstStyle/>
          <a:p>
            <a:pPr eaLnBrk="1" hangingPunct="1"/>
            <a:endParaRPr lang="en-CA" smtClean="0"/>
          </a:p>
        </p:txBody>
      </p:sp>
      <p:sp>
        <p:nvSpPr>
          <p:cNvPr id="126980" name="Slide Number Placeholder 3"/>
          <p:cNvSpPr>
            <a:spLocks noGrp="1"/>
          </p:cNvSpPr>
          <p:nvPr>
            <p:ph type="sldNum" sz="quarter" idx="5"/>
          </p:nvPr>
        </p:nvSpPr>
        <p:spPr>
          <a:noFill/>
        </p:spPr>
        <p:txBody>
          <a:bodyPr/>
          <a:lstStyle/>
          <a:p>
            <a:fld id="{EC62FD29-E90E-4EDA-881B-9571D200D7A5}"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p:spPr>
        <p:txBody>
          <a:bodyPr/>
          <a:lstStyle/>
          <a:p>
            <a:pPr eaLnBrk="1" hangingPunct="1"/>
            <a:endParaRPr lang="en-CA" smtClean="0"/>
          </a:p>
        </p:txBody>
      </p:sp>
      <p:sp>
        <p:nvSpPr>
          <p:cNvPr id="128004" name="Slide Number Placeholder 3"/>
          <p:cNvSpPr>
            <a:spLocks noGrp="1"/>
          </p:cNvSpPr>
          <p:nvPr>
            <p:ph type="sldNum" sz="quarter" idx="5"/>
          </p:nvPr>
        </p:nvSpPr>
        <p:spPr>
          <a:noFill/>
        </p:spPr>
        <p:txBody>
          <a:bodyPr/>
          <a:lstStyle/>
          <a:p>
            <a:fld id="{E0CD02F5-DC6C-4A49-A4EF-FF46E886158E}"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21C93930-809F-47EC-903B-DC3EC17DE18C}" type="slidenum">
              <a:rPr lang="en-US" smtClean="0"/>
              <a:pPr/>
              <a:t>10</a:t>
            </a:fld>
            <a:endParaRPr lang="en-US" smtClean="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r>
              <a:rPr lang="en-US" smtClean="0"/>
              <a:t>(there are many other numerical data types such as </a:t>
            </a:r>
            <a:r>
              <a:rPr lang="en-US" i="1" smtClean="0"/>
              <a:t>long</a:t>
            </a:r>
            <a:r>
              <a:rPr lang="en-US" smtClean="0"/>
              <a:t> and </a:t>
            </a:r>
            <a:r>
              <a:rPr lang="en-US" i="1" smtClean="0"/>
              <a:t>single</a:t>
            </a:r>
            <a:r>
              <a:rPr lang="en-US" smtClean="0"/>
              <a:t> which we will not review in detail here; more information can be found on these other data types using the Microsoft Help tool).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p:spPr>
        <p:txBody>
          <a:bodyPr/>
          <a:lstStyle/>
          <a:p>
            <a:pPr eaLnBrk="1" hangingPunct="1"/>
            <a:endParaRPr lang="en-CA" smtClean="0"/>
          </a:p>
        </p:txBody>
      </p:sp>
      <p:sp>
        <p:nvSpPr>
          <p:cNvPr id="130052" name="Slide Number Placeholder 3"/>
          <p:cNvSpPr>
            <a:spLocks noGrp="1"/>
          </p:cNvSpPr>
          <p:nvPr>
            <p:ph type="sldNum" sz="quarter" idx="5"/>
          </p:nvPr>
        </p:nvSpPr>
        <p:spPr>
          <a:noFill/>
        </p:spPr>
        <p:txBody>
          <a:bodyPr/>
          <a:lstStyle/>
          <a:p>
            <a:fld id="{9D817B3C-8FFB-4B8C-B53E-B05E6DD9B53D}"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a:noFill/>
          <a:ln/>
        </p:spPr>
        <p:txBody>
          <a:bodyPr/>
          <a:lstStyle/>
          <a:p>
            <a:pPr eaLnBrk="1" hangingPunct="1"/>
            <a:endParaRPr lang="en-CA" smtClean="0"/>
          </a:p>
        </p:txBody>
      </p:sp>
      <p:sp>
        <p:nvSpPr>
          <p:cNvPr id="131076" name="Slide Number Placeholder 3"/>
          <p:cNvSpPr>
            <a:spLocks noGrp="1"/>
          </p:cNvSpPr>
          <p:nvPr>
            <p:ph type="sldNum" sz="quarter" idx="5"/>
          </p:nvPr>
        </p:nvSpPr>
        <p:spPr>
          <a:noFill/>
        </p:spPr>
        <p:txBody>
          <a:bodyPr/>
          <a:lstStyle/>
          <a:p>
            <a:fld id="{084CFC8F-2A0C-4A5E-A2D3-19FEF4DC5FE0}"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a:ln/>
        </p:spPr>
        <p:txBody>
          <a:bodyPr/>
          <a:lstStyle/>
          <a:p>
            <a:pPr eaLnBrk="1" hangingPunct="1"/>
            <a:endParaRPr lang="en-CA" smtClean="0"/>
          </a:p>
        </p:txBody>
      </p:sp>
      <p:sp>
        <p:nvSpPr>
          <p:cNvPr id="132100" name="Slide Number Placeholder 3"/>
          <p:cNvSpPr>
            <a:spLocks noGrp="1"/>
          </p:cNvSpPr>
          <p:nvPr>
            <p:ph type="sldNum" sz="quarter" idx="5"/>
          </p:nvPr>
        </p:nvSpPr>
        <p:spPr>
          <a:noFill/>
        </p:spPr>
        <p:txBody>
          <a:bodyPr/>
          <a:lstStyle/>
          <a:p>
            <a:fld id="{C7A7875C-5F7B-4CF5-BDC2-10864D4A1B4F}"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133123" name="Notes Placeholder 2"/>
          <p:cNvSpPr>
            <a:spLocks noGrp="1"/>
          </p:cNvSpPr>
          <p:nvPr>
            <p:ph type="body" idx="1"/>
          </p:nvPr>
        </p:nvSpPr>
        <p:spPr>
          <a:noFill/>
          <a:ln/>
        </p:spPr>
        <p:txBody>
          <a:bodyPr/>
          <a:lstStyle/>
          <a:p>
            <a:pPr eaLnBrk="1" hangingPunct="1"/>
            <a:endParaRPr lang="en-CA" smtClean="0"/>
          </a:p>
        </p:txBody>
      </p:sp>
      <p:sp>
        <p:nvSpPr>
          <p:cNvPr id="133124" name="Slide Number Placeholder 3"/>
          <p:cNvSpPr>
            <a:spLocks noGrp="1"/>
          </p:cNvSpPr>
          <p:nvPr>
            <p:ph type="sldNum" sz="quarter" idx="5"/>
          </p:nvPr>
        </p:nvSpPr>
        <p:spPr>
          <a:noFill/>
        </p:spPr>
        <p:txBody>
          <a:bodyPr/>
          <a:lstStyle/>
          <a:p>
            <a:fld id="{12DD5282-FA8D-47D2-8302-AF80678C4921}"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ln/>
        </p:spPr>
        <p:txBody>
          <a:bodyPr/>
          <a:lstStyle/>
          <a:p>
            <a:pPr eaLnBrk="1" hangingPunct="1"/>
            <a:endParaRPr lang="en-CA" smtClean="0"/>
          </a:p>
        </p:txBody>
      </p:sp>
      <p:sp>
        <p:nvSpPr>
          <p:cNvPr id="134148" name="Slide Number Placeholder 3"/>
          <p:cNvSpPr>
            <a:spLocks noGrp="1"/>
          </p:cNvSpPr>
          <p:nvPr>
            <p:ph type="sldNum" sz="quarter" idx="5"/>
          </p:nvPr>
        </p:nvSpPr>
        <p:spPr>
          <a:noFill/>
        </p:spPr>
        <p:txBody>
          <a:bodyPr/>
          <a:lstStyle/>
          <a:p>
            <a:fld id="{1E881D73-2346-454E-A1B0-548B16B7B2D6}"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6862540A-1DBB-4FEB-AD04-E6237422A78D}" type="slidenum">
              <a:rPr lang="en-US" smtClean="0"/>
              <a:pPr/>
              <a:t>16</a:t>
            </a:fld>
            <a:endParaRPr lang="en-US" smtClean="0"/>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p:spPr>
        <p:txBody>
          <a:bodyPr/>
          <a:lstStyle/>
          <a:p>
            <a:pPr eaLnBrk="1" hangingPunct="1"/>
            <a:r>
              <a:rPr lang="en-US" smtClean="0"/>
              <a:t>Even though this is a variable with a wide range of properties and methods, its running time is slower than if a specific class of objects were defined. Therefore, if we know we want to create an </a:t>
            </a:r>
            <a:r>
              <a:rPr lang="en-US" i="1" smtClean="0"/>
              <a:t>object </a:t>
            </a:r>
            <a:r>
              <a:rPr lang="en-US" smtClean="0"/>
              <a:t>variable that will only be used with properties or methods associated with the Range object, it is better to declare a </a:t>
            </a:r>
            <a:r>
              <a:rPr lang="en-US" i="1" smtClean="0"/>
              <a:t>range</a:t>
            </a:r>
            <a:r>
              <a:rPr lang="en-US" smtClean="0"/>
              <a:t> variable instead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a:noFill/>
          <a:ln/>
        </p:spPr>
        <p:txBody>
          <a:bodyPr/>
          <a:lstStyle/>
          <a:p>
            <a:pPr eaLnBrk="1" hangingPunct="1"/>
            <a:endParaRPr lang="en-CA" smtClean="0"/>
          </a:p>
        </p:txBody>
      </p:sp>
      <p:sp>
        <p:nvSpPr>
          <p:cNvPr id="136196" name="Slide Number Placeholder 3"/>
          <p:cNvSpPr>
            <a:spLocks noGrp="1"/>
          </p:cNvSpPr>
          <p:nvPr>
            <p:ph type="sldNum" sz="quarter" idx="5"/>
          </p:nvPr>
        </p:nvSpPr>
        <p:spPr>
          <a:noFill/>
        </p:spPr>
        <p:txBody>
          <a:bodyPr/>
          <a:lstStyle/>
          <a:p>
            <a:fld id="{051C3C34-4195-4AEC-8567-79B50876F3BC}"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p:spPr>
        <p:txBody>
          <a:bodyPr/>
          <a:lstStyle/>
          <a:p>
            <a:pPr eaLnBrk="1" hangingPunct="1"/>
            <a:endParaRPr lang="en-CA" smtClean="0"/>
          </a:p>
        </p:txBody>
      </p:sp>
      <p:sp>
        <p:nvSpPr>
          <p:cNvPr id="137220" name="Slide Number Placeholder 3"/>
          <p:cNvSpPr>
            <a:spLocks noGrp="1"/>
          </p:cNvSpPr>
          <p:nvPr>
            <p:ph type="sldNum" sz="quarter" idx="5"/>
          </p:nvPr>
        </p:nvSpPr>
        <p:spPr>
          <a:noFill/>
        </p:spPr>
        <p:txBody>
          <a:bodyPr/>
          <a:lstStyle/>
          <a:p>
            <a:fld id="{057D636F-D6E2-4A0A-B4D2-6B688EA19D8D}" type="slidenum">
              <a:rPr lang="en-US" smtClean="0"/>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a:ln/>
        </p:spPr>
        <p:txBody>
          <a:bodyPr/>
          <a:lstStyle/>
          <a:p>
            <a:pPr eaLnBrk="1" hangingPunct="1"/>
            <a:endParaRPr lang="en-CA" smtClean="0"/>
          </a:p>
        </p:txBody>
      </p:sp>
      <p:sp>
        <p:nvSpPr>
          <p:cNvPr id="138244" name="Slide Number Placeholder 3"/>
          <p:cNvSpPr>
            <a:spLocks noGrp="1"/>
          </p:cNvSpPr>
          <p:nvPr>
            <p:ph type="sldNum" sz="quarter" idx="5"/>
          </p:nvPr>
        </p:nvSpPr>
        <p:spPr>
          <a:noFill/>
        </p:spPr>
        <p:txBody>
          <a:bodyPr/>
          <a:lstStyle/>
          <a:p>
            <a:fld id="{1D687C1E-6600-4F15-B7EB-B105831F5486}" type="slidenum">
              <a:rPr lang="en-US" smtClean="0"/>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3665ECA2-4B34-4B0E-8970-92C1E419D5A7}" type="slidenum">
              <a:rPr lang="en-US" smtClean="0"/>
              <a:pPr/>
              <a:t>20</a:t>
            </a:fld>
            <a:endParaRPr lang="en-US" smtClean="0"/>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r>
              <a:rPr lang="en-US" smtClean="0"/>
              <a:t>We recommend using </a:t>
            </a:r>
            <a:r>
              <a:rPr lang="en-US" i="1" smtClean="0"/>
              <a:t>public</a:t>
            </a:r>
            <a:r>
              <a:rPr lang="en-US" smtClean="0"/>
              <a:t> variables in your programs. This will prevent you from finding errors when calling different sub procedures or functions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25E1C766-4BDB-4ECB-81C2-D76B7666A1B1}" type="slidenum">
              <a:rPr lang="en-US" smtClean="0"/>
              <a:pPr/>
              <a:t>21</a:t>
            </a:fld>
            <a:endParaRPr lang="en-US" smtClean="0"/>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CF4BD97C-72D9-41ED-8D58-6F080E00294B}" type="slidenum">
              <a:rPr lang="en-US" smtClean="0"/>
              <a:pPr/>
              <a:t>22</a:t>
            </a:fld>
            <a:endParaRPr lang="en-US" smtClean="0"/>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ln/>
        </p:spPr>
      </p:sp>
      <p:sp>
        <p:nvSpPr>
          <p:cNvPr id="143363" name="Notes Placeholder 2"/>
          <p:cNvSpPr>
            <a:spLocks noGrp="1"/>
          </p:cNvSpPr>
          <p:nvPr>
            <p:ph type="body" idx="1"/>
          </p:nvPr>
        </p:nvSpPr>
        <p:spPr>
          <a:noFill/>
          <a:ln/>
        </p:spPr>
        <p:txBody>
          <a:bodyPr/>
          <a:lstStyle/>
          <a:p>
            <a:endParaRPr lang="en-CA" smtClean="0"/>
          </a:p>
        </p:txBody>
      </p:sp>
      <p:sp>
        <p:nvSpPr>
          <p:cNvPr id="143364" name="Slide Number Placeholder 3"/>
          <p:cNvSpPr>
            <a:spLocks noGrp="1"/>
          </p:cNvSpPr>
          <p:nvPr>
            <p:ph type="sldNum" sz="quarter" idx="5"/>
          </p:nvPr>
        </p:nvSpPr>
        <p:spPr>
          <a:noFill/>
        </p:spPr>
        <p:txBody>
          <a:bodyPr/>
          <a:lstStyle/>
          <a:p>
            <a:fld id="{16B87593-8B1F-46B1-831E-0A8D1A3F9315}" type="slidenum">
              <a:rPr lang="en-US" smtClean="0"/>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a:noFill/>
          <a:ln/>
        </p:spPr>
        <p:txBody>
          <a:bodyPr/>
          <a:lstStyle/>
          <a:p>
            <a:endParaRPr lang="en-CA" smtClean="0"/>
          </a:p>
        </p:txBody>
      </p:sp>
      <p:sp>
        <p:nvSpPr>
          <p:cNvPr id="144388" name="Slide Number Placeholder 3"/>
          <p:cNvSpPr>
            <a:spLocks noGrp="1"/>
          </p:cNvSpPr>
          <p:nvPr>
            <p:ph type="sldNum" sz="quarter" idx="5"/>
          </p:nvPr>
        </p:nvSpPr>
        <p:spPr>
          <a:noFill/>
        </p:spPr>
        <p:txBody>
          <a:bodyPr/>
          <a:lstStyle/>
          <a:p>
            <a:fld id="{BA01A6F4-229E-4882-8817-946809B8B578}" type="slidenum">
              <a:rPr lang="en-US" smtClean="0"/>
              <a:pPr/>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ln/>
        </p:spPr>
      </p:sp>
      <p:sp>
        <p:nvSpPr>
          <p:cNvPr id="145411" name="Notes Placeholder 2"/>
          <p:cNvSpPr>
            <a:spLocks noGrp="1"/>
          </p:cNvSpPr>
          <p:nvPr>
            <p:ph type="body" idx="1"/>
          </p:nvPr>
        </p:nvSpPr>
        <p:spPr>
          <a:noFill/>
          <a:ln/>
        </p:spPr>
        <p:txBody>
          <a:bodyPr/>
          <a:lstStyle/>
          <a:p>
            <a:endParaRPr lang="en-CA" smtClean="0"/>
          </a:p>
        </p:txBody>
      </p:sp>
      <p:sp>
        <p:nvSpPr>
          <p:cNvPr id="145412" name="Slide Number Placeholder 3"/>
          <p:cNvSpPr>
            <a:spLocks noGrp="1"/>
          </p:cNvSpPr>
          <p:nvPr>
            <p:ph type="sldNum" sz="quarter" idx="5"/>
          </p:nvPr>
        </p:nvSpPr>
        <p:spPr>
          <a:noFill/>
        </p:spPr>
        <p:txBody>
          <a:bodyPr/>
          <a:lstStyle/>
          <a:p>
            <a:fld id="{F37B31EC-69E5-4C41-8114-A98777951559}" type="slidenum">
              <a:rPr lang="en-US" smtClean="0"/>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ln/>
        </p:spPr>
      </p:sp>
      <p:sp>
        <p:nvSpPr>
          <p:cNvPr id="146435" name="Notes Placeholder 2"/>
          <p:cNvSpPr>
            <a:spLocks noGrp="1"/>
          </p:cNvSpPr>
          <p:nvPr>
            <p:ph type="body" idx="1"/>
          </p:nvPr>
        </p:nvSpPr>
        <p:spPr>
          <a:noFill/>
          <a:ln/>
        </p:spPr>
        <p:txBody>
          <a:bodyPr/>
          <a:lstStyle/>
          <a:p>
            <a:endParaRPr lang="en-CA" smtClean="0"/>
          </a:p>
        </p:txBody>
      </p:sp>
      <p:sp>
        <p:nvSpPr>
          <p:cNvPr id="146436" name="Slide Number Placeholder 3"/>
          <p:cNvSpPr>
            <a:spLocks noGrp="1"/>
          </p:cNvSpPr>
          <p:nvPr>
            <p:ph type="sldNum" sz="quarter" idx="5"/>
          </p:nvPr>
        </p:nvSpPr>
        <p:spPr>
          <a:noFill/>
        </p:spPr>
        <p:txBody>
          <a:bodyPr/>
          <a:lstStyle/>
          <a:p>
            <a:fld id="{6C03172C-3C49-4B58-BEDB-3A9846A21927}" type="slidenum">
              <a:rPr lang="en-US" smtClean="0"/>
              <a:pPr/>
              <a:t>26</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a:ln/>
        </p:spPr>
      </p:sp>
      <p:sp>
        <p:nvSpPr>
          <p:cNvPr id="147459" name="Notes Placeholder 2"/>
          <p:cNvSpPr>
            <a:spLocks noGrp="1"/>
          </p:cNvSpPr>
          <p:nvPr>
            <p:ph type="body" idx="1"/>
          </p:nvPr>
        </p:nvSpPr>
        <p:spPr>
          <a:noFill/>
          <a:ln/>
        </p:spPr>
        <p:txBody>
          <a:bodyPr/>
          <a:lstStyle/>
          <a:p>
            <a:endParaRPr lang="en-CA" smtClean="0"/>
          </a:p>
        </p:txBody>
      </p:sp>
      <p:sp>
        <p:nvSpPr>
          <p:cNvPr id="147460" name="Slide Number Placeholder 3"/>
          <p:cNvSpPr>
            <a:spLocks noGrp="1"/>
          </p:cNvSpPr>
          <p:nvPr>
            <p:ph type="sldNum" sz="quarter" idx="5"/>
          </p:nvPr>
        </p:nvSpPr>
        <p:spPr>
          <a:noFill/>
        </p:spPr>
        <p:txBody>
          <a:bodyPr/>
          <a:lstStyle/>
          <a:p>
            <a:fld id="{87438C0E-781F-4AC6-A9F2-40E5B9EB4D9E}" type="slidenum">
              <a:rPr lang="en-US" smtClean="0"/>
              <a:pPr/>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a:ln/>
        </p:spPr>
      </p:sp>
      <p:sp>
        <p:nvSpPr>
          <p:cNvPr id="148483" name="Notes Placeholder 2"/>
          <p:cNvSpPr>
            <a:spLocks noGrp="1"/>
          </p:cNvSpPr>
          <p:nvPr>
            <p:ph type="body" idx="1"/>
          </p:nvPr>
        </p:nvSpPr>
        <p:spPr>
          <a:noFill/>
          <a:ln/>
        </p:spPr>
        <p:txBody>
          <a:bodyPr/>
          <a:lstStyle/>
          <a:p>
            <a:endParaRPr lang="en-CA" smtClean="0"/>
          </a:p>
        </p:txBody>
      </p:sp>
      <p:sp>
        <p:nvSpPr>
          <p:cNvPr id="148484" name="Slide Number Placeholder 3"/>
          <p:cNvSpPr>
            <a:spLocks noGrp="1"/>
          </p:cNvSpPr>
          <p:nvPr>
            <p:ph type="sldNum" sz="quarter" idx="5"/>
          </p:nvPr>
        </p:nvSpPr>
        <p:spPr>
          <a:noFill/>
        </p:spPr>
        <p:txBody>
          <a:bodyPr/>
          <a:lstStyle/>
          <a:p>
            <a:fld id="{EF9CB5D3-CA42-42ED-9405-C4CFC25442DA}" type="slidenum">
              <a:rPr lang="en-US" smtClean="0"/>
              <a:pPr/>
              <a:t>28</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a:ln/>
        </p:spPr>
      </p:sp>
      <p:sp>
        <p:nvSpPr>
          <p:cNvPr id="149507" name="Notes Placeholder 2"/>
          <p:cNvSpPr>
            <a:spLocks noGrp="1"/>
          </p:cNvSpPr>
          <p:nvPr>
            <p:ph type="body" idx="1"/>
          </p:nvPr>
        </p:nvSpPr>
        <p:spPr>
          <a:noFill/>
          <a:ln/>
        </p:spPr>
        <p:txBody>
          <a:bodyPr/>
          <a:lstStyle/>
          <a:p>
            <a:endParaRPr lang="en-CA" smtClean="0"/>
          </a:p>
        </p:txBody>
      </p:sp>
      <p:sp>
        <p:nvSpPr>
          <p:cNvPr id="149508" name="Slide Number Placeholder 3"/>
          <p:cNvSpPr>
            <a:spLocks noGrp="1"/>
          </p:cNvSpPr>
          <p:nvPr>
            <p:ph type="sldNum" sz="quarter" idx="5"/>
          </p:nvPr>
        </p:nvSpPr>
        <p:spPr>
          <a:noFill/>
        </p:spPr>
        <p:txBody>
          <a:bodyPr/>
          <a:lstStyle/>
          <a:p>
            <a:fld id="{391A2A4A-56C1-424E-B3A7-932110D23D6D}" type="slidenum">
              <a:rPr lang="en-US" smtClean="0"/>
              <a:pPr/>
              <a:t>29</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DD34E101-CA9B-4271-8742-FE9D46FA2D37}" type="slidenum">
              <a:rPr lang="en-US" smtClean="0"/>
              <a:pPr/>
              <a:t>30</a:t>
            </a:fld>
            <a:endParaRPr lang="en-US" smtClean="0"/>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marL="228600" indent="-228600">
              <a:buFontTx/>
              <a:buAutoNum type="arabicPeriod"/>
            </a:pPr>
            <a:r>
              <a:rPr lang="en-US" smtClean="0"/>
              <a:t>It is not necessary that variables be passed when calling a function nor return a value</a:t>
            </a:r>
          </a:p>
          <a:p>
            <a:pPr marL="228600" indent="-228600">
              <a:buFontTx/>
              <a:buAutoNum type="arabicPeriod"/>
            </a:pPr>
            <a:r>
              <a:rPr lang="en-US" smtClean="0"/>
              <a:t>Default method for passing variables is by reference, can specify </a:t>
            </a:r>
            <a:r>
              <a:rPr lang="en-US" i="1" smtClean="0"/>
              <a:t>ByVal</a:t>
            </a:r>
            <a:r>
              <a:rPr lang="en-US" smtClean="0"/>
              <a:t> in function argument to pass by value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33B75E13-D870-4C8A-B002-D84E450FE078}" type="slidenum">
              <a:rPr lang="en-US" smtClean="0"/>
              <a:pPr/>
              <a:t>31</a:t>
            </a:fld>
            <a:endParaRPr lang="en-US" smtClean="0"/>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p:spPr>
        <p:txBody>
          <a:bodyPr/>
          <a:lstStyle/>
          <a:p>
            <a:r>
              <a:rPr lang="en-US" smtClean="0"/>
              <a:t>This would imply that we have declared x and y as variables in the procedure from which we call our function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a:ln/>
        </p:spPr>
      </p:sp>
      <p:sp>
        <p:nvSpPr>
          <p:cNvPr id="152579" name="Notes Placeholder 2"/>
          <p:cNvSpPr>
            <a:spLocks noGrp="1"/>
          </p:cNvSpPr>
          <p:nvPr>
            <p:ph type="body" idx="1"/>
          </p:nvPr>
        </p:nvSpPr>
        <p:spPr>
          <a:noFill/>
          <a:ln/>
        </p:spPr>
        <p:txBody>
          <a:bodyPr/>
          <a:lstStyle/>
          <a:p>
            <a:endParaRPr lang="en-CA" smtClean="0"/>
          </a:p>
        </p:txBody>
      </p:sp>
      <p:sp>
        <p:nvSpPr>
          <p:cNvPr id="152580" name="Slide Number Placeholder 3"/>
          <p:cNvSpPr>
            <a:spLocks noGrp="1"/>
          </p:cNvSpPr>
          <p:nvPr>
            <p:ph type="sldNum" sz="quarter" idx="5"/>
          </p:nvPr>
        </p:nvSpPr>
        <p:spPr>
          <a:noFill/>
        </p:spPr>
        <p:txBody>
          <a:bodyPr/>
          <a:lstStyle/>
          <a:p>
            <a:fld id="{AFF8F6A8-0D1D-4E49-A79E-252BF2439910}" type="slidenum">
              <a:rPr lang="en-US" smtClean="0"/>
              <a:pPr/>
              <a:t>32</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p:spPr>
        <p:txBody>
          <a:bodyPr/>
          <a:lstStyle/>
          <a:p>
            <a:endParaRPr lang="en-CA" smtClean="0"/>
          </a:p>
        </p:txBody>
      </p:sp>
      <p:sp>
        <p:nvSpPr>
          <p:cNvPr id="153604" name="Slide Number Placeholder 3"/>
          <p:cNvSpPr>
            <a:spLocks noGrp="1"/>
          </p:cNvSpPr>
          <p:nvPr>
            <p:ph type="sldNum" sz="quarter" idx="5"/>
          </p:nvPr>
        </p:nvSpPr>
        <p:spPr>
          <a:noFill/>
        </p:spPr>
        <p:txBody>
          <a:bodyPr/>
          <a:lstStyle/>
          <a:p>
            <a:fld id="{1974D542-354B-4F43-9692-EED21BCA322F}" type="slidenum">
              <a:rPr lang="en-US" smtClean="0"/>
              <a:pPr/>
              <a:t>33</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FB5F5174-C91B-44C3-B78C-E33289248F71}" type="slidenum">
              <a:rPr lang="en-US" smtClean="0"/>
              <a:pPr/>
              <a:t>34</a:t>
            </a:fld>
            <a:endParaRPr lang="en-US" smtClean="0"/>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p:spPr>
        <p:txBody>
          <a:bodyPr/>
          <a:lstStyle/>
          <a:p>
            <a:r>
              <a:rPr lang="en-US" smtClean="0"/>
              <a:t>[We want to try to always have only one sheet showing; this is to minimize the user’s awareness of background actions being performed in the spreadsheet and code.]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p>
            <a:fld id="{378C3254-4005-407D-A6FF-4837387E12BD}" type="slidenum">
              <a:rPr lang="en-US" smtClean="0"/>
              <a:pPr/>
              <a:t>35</a:t>
            </a:fld>
            <a:endParaRPr lang="en-US" smtClean="0"/>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p:spPr>
        <p:txBody>
          <a:bodyPr/>
          <a:lstStyle/>
          <a:p>
            <a:r>
              <a:rPr lang="en-US" smtClean="0"/>
              <a:t>[</a:t>
            </a:r>
            <a:r>
              <a:rPr lang="en-US" b="1" smtClean="0"/>
              <a:t>Note</a:t>
            </a:r>
            <a:r>
              <a:rPr lang="en-US" smtClean="0"/>
              <a:t>: We must make the new sheet visible before hiding the current sheet. If we make these statements in the reverse order, we will momentarily have a workbook with no visible worksheets; this will create an error in VBA.]</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ln/>
        </p:spPr>
      </p:sp>
      <p:sp>
        <p:nvSpPr>
          <p:cNvPr id="156675" name="Notes Placeholder 2"/>
          <p:cNvSpPr>
            <a:spLocks noGrp="1"/>
          </p:cNvSpPr>
          <p:nvPr>
            <p:ph type="body" idx="1"/>
          </p:nvPr>
        </p:nvSpPr>
        <p:spPr>
          <a:noFill/>
          <a:ln/>
        </p:spPr>
        <p:txBody>
          <a:bodyPr/>
          <a:lstStyle/>
          <a:p>
            <a:endParaRPr lang="en-CA" smtClean="0"/>
          </a:p>
        </p:txBody>
      </p:sp>
      <p:sp>
        <p:nvSpPr>
          <p:cNvPr id="156676" name="Slide Number Placeholder 3"/>
          <p:cNvSpPr>
            <a:spLocks noGrp="1"/>
          </p:cNvSpPr>
          <p:nvPr>
            <p:ph type="sldNum" sz="quarter" idx="5"/>
          </p:nvPr>
        </p:nvSpPr>
        <p:spPr>
          <a:noFill/>
        </p:spPr>
        <p:txBody>
          <a:bodyPr/>
          <a:lstStyle/>
          <a:p>
            <a:fld id="{23EB9E53-BEEC-480C-A0D8-EFCDDC268887}" type="slidenum">
              <a:rPr lang="en-US" smtClean="0"/>
              <a:pPr/>
              <a:t>36</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a:ln/>
        </p:spPr>
      </p:sp>
      <p:sp>
        <p:nvSpPr>
          <p:cNvPr id="157699" name="Notes Placeholder 2"/>
          <p:cNvSpPr>
            <a:spLocks noGrp="1"/>
          </p:cNvSpPr>
          <p:nvPr>
            <p:ph type="body" idx="1"/>
          </p:nvPr>
        </p:nvSpPr>
        <p:spPr>
          <a:noFill/>
          <a:ln/>
        </p:spPr>
        <p:txBody>
          <a:bodyPr/>
          <a:lstStyle/>
          <a:p>
            <a:endParaRPr lang="en-CA" smtClean="0"/>
          </a:p>
        </p:txBody>
      </p:sp>
      <p:sp>
        <p:nvSpPr>
          <p:cNvPr id="157700" name="Slide Number Placeholder 3"/>
          <p:cNvSpPr>
            <a:spLocks noGrp="1"/>
          </p:cNvSpPr>
          <p:nvPr>
            <p:ph type="sldNum" sz="quarter" idx="5"/>
          </p:nvPr>
        </p:nvSpPr>
        <p:spPr>
          <a:noFill/>
        </p:spPr>
        <p:txBody>
          <a:bodyPr/>
          <a:lstStyle/>
          <a:p>
            <a:fld id="{8BC2601A-E3B4-4ED5-A206-0CBAF3367907}" type="slidenum">
              <a:rPr lang="en-US" smtClean="0"/>
              <a:pPr/>
              <a:t>37</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ln/>
        </p:spPr>
      </p:sp>
      <p:sp>
        <p:nvSpPr>
          <p:cNvPr id="158723" name="Notes Placeholder 2"/>
          <p:cNvSpPr>
            <a:spLocks noGrp="1"/>
          </p:cNvSpPr>
          <p:nvPr>
            <p:ph type="body" idx="1"/>
          </p:nvPr>
        </p:nvSpPr>
        <p:spPr>
          <a:noFill/>
          <a:ln/>
        </p:spPr>
        <p:txBody>
          <a:bodyPr/>
          <a:lstStyle/>
          <a:p>
            <a:endParaRPr lang="en-CA" smtClean="0"/>
          </a:p>
        </p:txBody>
      </p:sp>
      <p:sp>
        <p:nvSpPr>
          <p:cNvPr id="158724" name="Slide Number Placeholder 3"/>
          <p:cNvSpPr>
            <a:spLocks noGrp="1"/>
          </p:cNvSpPr>
          <p:nvPr>
            <p:ph type="sldNum" sz="quarter" idx="5"/>
          </p:nvPr>
        </p:nvSpPr>
        <p:spPr>
          <a:noFill/>
        </p:spPr>
        <p:txBody>
          <a:bodyPr/>
          <a:lstStyle/>
          <a:p>
            <a:fld id="{FA9E1A70-35C6-427C-89EF-A64458B931F5}" type="slidenum">
              <a:rPr lang="en-US" smtClean="0"/>
              <a:pPr/>
              <a:t>38</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ln/>
        </p:spPr>
      </p:sp>
      <p:sp>
        <p:nvSpPr>
          <p:cNvPr id="159747" name="Notes Placeholder 2"/>
          <p:cNvSpPr>
            <a:spLocks noGrp="1"/>
          </p:cNvSpPr>
          <p:nvPr>
            <p:ph type="body" idx="1"/>
          </p:nvPr>
        </p:nvSpPr>
        <p:spPr>
          <a:noFill/>
          <a:ln/>
        </p:spPr>
        <p:txBody>
          <a:bodyPr/>
          <a:lstStyle/>
          <a:p>
            <a:endParaRPr lang="en-CA" smtClean="0"/>
          </a:p>
        </p:txBody>
      </p:sp>
      <p:sp>
        <p:nvSpPr>
          <p:cNvPr id="159748" name="Slide Number Placeholder 3"/>
          <p:cNvSpPr>
            <a:spLocks noGrp="1"/>
          </p:cNvSpPr>
          <p:nvPr>
            <p:ph type="sldNum" sz="quarter" idx="5"/>
          </p:nvPr>
        </p:nvSpPr>
        <p:spPr>
          <a:noFill/>
        </p:spPr>
        <p:txBody>
          <a:bodyPr/>
          <a:lstStyle/>
          <a:p>
            <a:fld id="{66FE275A-1739-4818-B52E-31D6221D02E0}" type="slidenum">
              <a:rPr lang="en-US" smtClean="0"/>
              <a:pPr/>
              <a:t>39</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ln/>
        </p:spPr>
      </p:sp>
      <p:sp>
        <p:nvSpPr>
          <p:cNvPr id="160771" name="Notes Placeholder 2"/>
          <p:cNvSpPr>
            <a:spLocks noGrp="1"/>
          </p:cNvSpPr>
          <p:nvPr>
            <p:ph type="body" idx="1"/>
          </p:nvPr>
        </p:nvSpPr>
        <p:spPr>
          <a:noFill/>
          <a:ln/>
        </p:spPr>
        <p:txBody>
          <a:bodyPr/>
          <a:lstStyle/>
          <a:p>
            <a:endParaRPr lang="en-CA" smtClean="0"/>
          </a:p>
        </p:txBody>
      </p:sp>
      <p:sp>
        <p:nvSpPr>
          <p:cNvPr id="160772" name="Slide Number Placeholder 3"/>
          <p:cNvSpPr>
            <a:spLocks noGrp="1"/>
          </p:cNvSpPr>
          <p:nvPr>
            <p:ph type="sldNum" sz="quarter" idx="5"/>
          </p:nvPr>
        </p:nvSpPr>
        <p:spPr>
          <a:noFill/>
        </p:spPr>
        <p:txBody>
          <a:bodyPr/>
          <a:lstStyle/>
          <a:p>
            <a:fld id="{3A8A65F8-1135-46AD-88E0-FBE11C335151}" type="slidenum">
              <a:rPr lang="en-US" smtClean="0"/>
              <a:pPr/>
              <a:t>40</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a:ln/>
        </p:spPr>
      </p:sp>
      <p:sp>
        <p:nvSpPr>
          <p:cNvPr id="161795" name="Notes Placeholder 2"/>
          <p:cNvSpPr>
            <a:spLocks noGrp="1"/>
          </p:cNvSpPr>
          <p:nvPr>
            <p:ph type="body" idx="1"/>
          </p:nvPr>
        </p:nvSpPr>
        <p:spPr>
          <a:noFill/>
          <a:ln/>
        </p:spPr>
        <p:txBody>
          <a:bodyPr/>
          <a:lstStyle/>
          <a:p>
            <a:endParaRPr lang="en-CA" smtClean="0"/>
          </a:p>
        </p:txBody>
      </p:sp>
      <p:sp>
        <p:nvSpPr>
          <p:cNvPr id="161796" name="Slide Number Placeholder 3"/>
          <p:cNvSpPr>
            <a:spLocks noGrp="1"/>
          </p:cNvSpPr>
          <p:nvPr>
            <p:ph type="sldNum" sz="quarter" idx="5"/>
          </p:nvPr>
        </p:nvSpPr>
        <p:spPr>
          <a:noFill/>
        </p:spPr>
        <p:txBody>
          <a:bodyPr/>
          <a:lstStyle/>
          <a:p>
            <a:fld id="{968E5DD3-9844-4E0B-80E1-75B1FAA2C806}" type="slidenum">
              <a:rPr lang="en-US" smtClean="0"/>
              <a:pPr/>
              <a:t>41</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p>
            <a:fld id="{407679B4-67D8-40D6-97B6-1B6B31CB22AA}" type="slidenum">
              <a:rPr lang="en-US" smtClean="0"/>
              <a:pPr/>
              <a:t>42</a:t>
            </a:fld>
            <a:endParaRPr lang="en-US" smtClean="0"/>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p:spPr>
        <p:txBody>
          <a:bodyPr/>
          <a:lstStyle/>
          <a:p>
            <a:r>
              <a:rPr lang="en-US" smtClean="0"/>
              <a:t>this time we will not need to pass a variable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A590B053-506F-4D86-BBEA-55BB16A87DCF}" type="slidenum">
              <a:rPr lang="en-US" smtClean="0"/>
              <a:pPr/>
              <a:t>43</a:t>
            </a:fld>
            <a:endParaRPr lang="en-US" smtClean="0"/>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a:ln/>
        </p:spPr>
      </p:sp>
      <p:sp>
        <p:nvSpPr>
          <p:cNvPr id="164867" name="Notes Placeholder 2"/>
          <p:cNvSpPr>
            <a:spLocks noGrp="1"/>
          </p:cNvSpPr>
          <p:nvPr>
            <p:ph type="body" idx="1"/>
          </p:nvPr>
        </p:nvSpPr>
        <p:spPr>
          <a:noFill/>
          <a:ln/>
        </p:spPr>
        <p:txBody>
          <a:bodyPr/>
          <a:lstStyle/>
          <a:p>
            <a:endParaRPr lang="en-CA" smtClean="0"/>
          </a:p>
        </p:txBody>
      </p:sp>
      <p:sp>
        <p:nvSpPr>
          <p:cNvPr id="164868" name="Slide Number Placeholder 3"/>
          <p:cNvSpPr>
            <a:spLocks noGrp="1"/>
          </p:cNvSpPr>
          <p:nvPr>
            <p:ph type="sldNum" sz="quarter" idx="5"/>
          </p:nvPr>
        </p:nvSpPr>
        <p:spPr>
          <a:noFill/>
        </p:spPr>
        <p:txBody>
          <a:bodyPr/>
          <a:lstStyle/>
          <a:p>
            <a:fld id="{46EA825C-F861-445A-A8C4-274F860C2CAF}" type="slidenum">
              <a:rPr lang="en-US" smtClean="0"/>
              <a:pPr/>
              <a:t>44</a:t>
            </a:fld>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AC350B43-FA23-4251-B64A-F5E33A74197E}" type="slidenum">
              <a:rPr lang="en-US" smtClean="0"/>
              <a:pPr/>
              <a:t>45</a:t>
            </a:fld>
            <a:endParaRPr lang="en-US" smtClean="0"/>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p:spPr>
        <p:txBody>
          <a:bodyPr/>
          <a:lstStyle/>
          <a:p>
            <a:r>
              <a:rPr lang="en-US" smtClean="0"/>
              <a:t>Withdrawals are shown as negative values in the “Amount” column and deposits are positive entrie</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ln/>
        </p:spPr>
      </p:sp>
      <p:sp>
        <p:nvSpPr>
          <p:cNvPr id="166915" name="Notes Placeholder 2"/>
          <p:cNvSpPr>
            <a:spLocks noGrp="1"/>
          </p:cNvSpPr>
          <p:nvPr>
            <p:ph type="body" idx="1"/>
          </p:nvPr>
        </p:nvSpPr>
        <p:spPr>
          <a:noFill/>
          <a:ln/>
        </p:spPr>
        <p:txBody>
          <a:bodyPr/>
          <a:lstStyle/>
          <a:p>
            <a:endParaRPr lang="en-CA" smtClean="0"/>
          </a:p>
        </p:txBody>
      </p:sp>
      <p:sp>
        <p:nvSpPr>
          <p:cNvPr id="166916" name="Slide Number Placeholder 3"/>
          <p:cNvSpPr>
            <a:spLocks noGrp="1"/>
          </p:cNvSpPr>
          <p:nvPr>
            <p:ph type="sldNum" sz="quarter" idx="5"/>
          </p:nvPr>
        </p:nvSpPr>
        <p:spPr>
          <a:noFill/>
        </p:spPr>
        <p:txBody>
          <a:bodyPr/>
          <a:lstStyle/>
          <a:p>
            <a:fld id="{84310BB0-15C0-47CF-83C7-330E3669BFAD}" type="slidenum">
              <a:rPr lang="en-US" smtClean="0"/>
              <a:pPr/>
              <a:t>46</a:t>
            </a:fld>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a:ln/>
        </p:spPr>
      </p:sp>
      <p:sp>
        <p:nvSpPr>
          <p:cNvPr id="167939" name="Notes Placeholder 2"/>
          <p:cNvSpPr>
            <a:spLocks noGrp="1"/>
          </p:cNvSpPr>
          <p:nvPr>
            <p:ph type="body" idx="1"/>
          </p:nvPr>
        </p:nvSpPr>
        <p:spPr>
          <a:noFill/>
          <a:ln/>
        </p:spPr>
        <p:txBody>
          <a:bodyPr/>
          <a:lstStyle/>
          <a:p>
            <a:endParaRPr lang="en-CA" smtClean="0"/>
          </a:p>
        </p:txBody>
      </p:sp>
      <p:sp>
        <p:nvSpPr>
          <p:cNvPr id="167940" name="Slide Number Placeholder 3"/>
          <p:cNvSpPr>
            <a:spLocks noGrp="1"/>
          </p:cNvSpPr>
          <p:nvPr>
            <p:ph type="sldNum" sz="quarter" idx="5"/>
          </p:nvPr>
        </p:nvSpPr>
        <p:spPr>
          <a:noFill/>
        </p:spPr>
        <p:txBody>
          <a:bodyPr/>
          <a:lstStyle/>
          <a:p>
            <a:fld id="{8C080A85-C1F6-41BA-B050-82189C714869}" type="slidenum">
              <a:rPr lang="en-US" smtClean="0"/>
              <a:pPr/>
              <a:t>47</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ln/>
        </p:spPr>
      </p:sp>
      <p:sp>
        <p:nvSpPr>
          <p:cNvPr id="168963" name="Notes Placeholder 2"/>
          <p:cNvSpPr>
            <a:spLocks noGrp="1"/>
          </p:cNvSpPr>
          <p:nvPr>
            <p:ph type="body" idx="1"/>
          </p:nvPr>
        </p:nvSpPr>
        <p:spPr>
          <a:noFill/>
          <a:ln/>
        </p:spPr>
        <p:txBody>
          <a:bodyPr/>
          <a:lstStyle/>
          <a:p>
            <a:endParaRPr lang="en-CA" smtClean="0"/>
          </a:p>
        </p:txBody>
      </p:sp>
      <p:sp>
        <p:nvSpPr>
          <p:cNvPr id="168964" name="Slide Number Placeholder 3"/>
          <p:cNvSpPr>
            <a:spLocks noGrp="1"/>
          </p:cNvSpPr>
          <p:nvPr>
            <p:ph type="sldNum" sz="quarter" idx="5"/>
          </p:nvPr>
        </p:nvSpPr>
        <p:spPr>
          <a:noFill/>
        </p:spPr>
        <p:txBody>
          <a:bodyPr/>
          <a:lstStyle/>
          <a:p>
            <a:fld id="{841F442C-A2C0-4724-BCBD-556F30C350D0}" type="slidenum">
              <a:rPr lang="en-US" smtClean="0"/>
              <a:pPr/>
              <a:t>48</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a:ln/>
        </p:spPr>
      </p:sp>
      <p:sp>
        <p:nvSpPr>
          <p:cNvPr id="169987" name="Notes Placeholder 2"/>
          <p:cNvSpPr>
            <a:spLocks noGrp="1"/>
          </p:cNvSpPr>
          <p:nvPr>
            <p:ph type="body" idx="1"/>
          </p:nvPr>
        </p:nvSpPr>
        <p:spPr>
          <a:noFill/>
          <a:ln/>
        </p:spPr>
        <p:txBody>
          <a:bodyPr/>
          <a:lstStyle/>
          <a:p>
            <a:endParaRPr lang="en-CA" smtClean="0"/>
          </a:p>
        </p:txBody>
      </p:sp>
      <p:sp>
        <p:nvSpPr>
          <p:cNvPr id="169988" name="Slide Number Placeholder 3"/>
          <p:cNvSpPr>
            <a:spLocks noGrp="1"/>
          </p:cNvSpPr>
          <p:nvPr>
            <p:ph type="sldNum" sz="quarter" idx="5"/>
          </p:nvPr>
        </p:nvSpPr>
        <p:spPr>
          <a:noFill/>
        </p:spPr>
        <p:txBody>
          <a:bodyPr/>
          <a:lstStyle/>
          <a:p>
            <a:fld id="{2DCF40C0-0E8A-4E9C-9F1D-71437D978A4E}" type="slidenum">
              <a:rPr lang="en-US" smtClean="0"/>
              <a:pPr/>
              <a:t>49</a:t>
            </a:fld>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a:ln/>
        </p:spPr>
      </p:sp>
      <p:sp>
        <p:nvSpPr>
          <p:cNvPr id="171011" name="Notes Placeholder 2"/>
          <p:cNvSpPr>
            <a:spLocks noGrp="1"/>
          </p:cNvSpPr>
          <p:nvPr>
            <p:ph type="body" idx="1"/>
          </p:nvPr>
        </p:nvSpPr>
        <p:spPr>
          <a:noFill/>
          <a:ln/>
        </p:spPr>
        <p:txBody>
          <a:bodyPr/>
          <a:lstStyle/>
          <a:p>
            <a:endParaRPr lang="en-CA" smtClean="0"/>
          </a:p>
        </p:txBody>
      </p:sp>
      <p:sp>
        <p:nvSpPr>
          <p:cNvPr id="171012" name="Slide Number Placeholder 3"/>
          <p:cNvSpPr>
            <a:spLocks noGrp="1"/>
          </p:cNvSpPr>
          <p:nvPr>
            <p:ph type="sldNum" sz="quarter" idx="5"/>
          </p:nvPr>
        </p:nvSpPr>
        <p:spPr>
          <a:noFill/>
        </p:spPr>
        <p:txBody>
          <a:bodyPr/>
          <a:lstStyle/>
          <a:p>
            <a:fld id="{93E6EA8B-FAB6-4E97-95B5-593334F663FA}" type="slidenum">
              <a:rPr lang="en-US" smtClean="0"/>
              <a:pPr/>
              <a:t>50</a:t>
            </a:fld>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a:ln/>
        </p:spPr>
      </p:sp>
      <p:sp>
        <p:nvSpPr>
          <p:cNvPr id="172035" name="Notes Placeholder 2"/>
          <p:cNvSpPr>
            <a:spLocks noGrp="1"/>
          </p:cNvSpPr>
          <p:nvPr>
            <p:ph type="body" idx="1"/>
          </p:nvPr>
        </p:nvSpPr>
        <p:spPr>
          <a:noFill/>
          <a:ln/>
        </p:spPr>
        <p:txBody>
          <a:bodyPr/>
          <a:lstStyle/>
          <a:p>
            <a:endParaRPr lang="en-CA" smtClean="0"/>
          </a:p>
        </p:txBody>
      </p:sp>
      <p:sp>
        <p:nvSpPr>
          <p:cNvPr id="172036" name="Slide Number Placeholder 3"/>
          <p:cNvSpPr>
            <a:spLocks noGrp="1"/>
          </p:cNvSpPr>
          <p:nvPr>
            <p:ph type="sldNum" sz="quarter" idx="5"/>
          </p:nvPr>
        </p:nvSpPr>
        <p:spPr>
          <a:noFill/>
        </p:spPr>
        <p:txBody>
          <a:bodyPr/>
          <a:lstStyle/>
          <a:p>
            <a:fld id="{08321E0F-C85C-4EF4-B57B-A3503DA13EFF}" type="slidenum">
              <a:rPr lang="en-US" smtClean="0"/>
              <a:pPr/>
              <a:t>51</a:t>
            </a:fld>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a:ln/>
        </p:spPr>
      </p:sp>
      <p:sp>
        <p:nvSpPr>
          <p:cNvPr id="173059" name="Notes Placeholder 2"/>
          <p:cNvSpPr>
            <a:spLocks noGrp="1"/>
          </p:cNvSpPr>
          <p:nvPr>
            <p:ph type="body" idx="1"/>
          </p:nvPr>
        </p:nvSpPr>
        <p:spPr>
          <a:noFill/>
          <a:ln/>
        </p:spPr>
        <p:txBody>
          <a:bodyPr/>
          <a:lstStyle/>
          <a:p>
            <a:endParaRPr lang="en-CA" smtClean="0"/>
          </a:p>
        </p:txBody>
      </p:sp>
      <p:sp>
        <p:nvSpPr>
          <p:cNvPr id="173060" name="Slide Number Placeholder 3"/>
          <p:cNvSpPr>
            <a:spLocks noGrp="1"/>
          </p:cNvSpPr>
          <p:nvPr>
            <p:ph type="sldNum" sz="quarter" idx="5"/>
          </p:nvPr>
        </p:nvSpPr>
        <p:spPr>
          <a:noFill/>
        </p:spPr>
        <p:txBody>
          <a:bodyPr/>
          <a:lstStyle/>
          <a:p>
            <a:fld id="{C71CABA9-4A2D-4F9B-89E8-D4E53639ED4D}" type="slidenum">
              <a:rPr lang="en-US" smtClean="0"/>
              <a:pPr/>
              <a:t>52</a:t>
            </a:fld>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D7600DEA-9691-40E8-BFF0-3587E3911D74}" type="slidenum">
              <a:rPr lang="en-US" smtClean="0"/>
              <a:pPr/>
              <a:t>53</a:t>
            </a:fld>
            <a:endParaRPr lang="en-US" smtClean="0"/>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p:spPr>
        <p:txBody>
          <a:bodyPr/>
          <a:lstStyle/>
          <a:p>
            <a:pPr marL="228600" indent="-228600">
              <a:buFontTx/>
              <a:buAutoNum type="arabicPeriod"/>
            </a:pPr>
            <a:r>
              <a:rPr lang="en-US" smtClean="0"/>
              <a:t>In this loop we check each worksheet object in the Active Workbook and check its name property. Only if the name is equal to “Account Welcome” do we set the Visible property to True, otherwise all other worksheets will be set to False </a:t>
            </a:r>
          </a:p>
          <a:p>
            <a:pPr marL="228600" indent="-228600">
              <a:buFontTx/>
              <a:buAutoNum type="arabicPeriod"/>
            </a:pPr>
            <a:r>
              <a:rPr lang="en-US" smtClean="0"/>
              <a:t>[In this case, we only have two worksheets, but for future programs this new structure will greatly decrease the size of the code for this procedure.] Note that we have left the </a:t>
            </a:r>
            <a:r>
              <a:rPr lang="en-US" i="1" smtClean="0"/>
              <a:t>Private</a:t>
            </a:r>
            <a:r>
              <a:rPr lang="en-US" smtClean="0"/>
              <a:t> declaration for this procedure now that we understand its implications.</a:t>
            </a:r>
          </a:p>
          <a:p>
            <a:pPr marL="228600" indent="-228600"/>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a:ln/>
        </p:spPr>
      </p:sp>
      <p:sp>
        <p:nvSpPr>
          <p:cNvPr id="175107" name="Notes Placeholder 2"/>
          <p:cNvSpPr>
            <a:spLocks noGrp="1"/>
          </p:cNvSpPr>
          <p:nvPr>
            <p:ph type="body" idx="1"/>
          </p:nvPr>
        </p:nvSpPr>
        <p:spPr>
          <a:noFill/>
          <a:ln/>
        </p:spPr>
        <p:txBody>
          <a:bodyPr/>
          <a:lstStyle/>
          <a:p>
            <a:endParaRPr lang="en-CA" smtClean="0"/>
          </a:p>
        </p:txBody>
      </p:sp>
      <p:sp>
        <p:nvSpPr>
          <p:cNvPr id="175108" name="Slide Number Placeholder 3"/>
          <p:cNvSpPr>
            <a:spLocks noGrp="1"/>
          </p:cNvSpPr>
          <p:nvPr>
            <p:ph type="sldNum" sz="quarter" idx="5"/>
          </p:nvPr>
        </p:nvSpPr>
        <p:spPr>
          <a:noFill/>
        </p:spPr>
        <p:txBody>
          <a:bodyPr/>
          <a:lstStyle/>
          <a:p>
            <a:fld id="{FF025308-7106-44AB-921A-2036F61D1E47}" type="slidenum">
              <a:rPr lang="en-US" smtClean="0"/>
              <a:pPr/>
              <a:t>54</a:t>
            </a:fld>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E21B3D77-5BC1-44E4-B566-99EFE743B18F}" type="slidenum">
              <a:rPr lang="en-US" smtClean="0"/>
              <a:pPr/>
              <a:t>55</a:t>
            </a:fld>
            <a:endParaRPr lang="en-US" smtClean="0"/>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p:spPr>
        <p:txBody>
          <a:bodyPr/>
          <a:lstStyle/>
          <a:p>
            <a:r>
              <a:rPr lang="en-US" smtClean="0"/>
              <a:t>The first two lines of code clear the sum ranges. </a:t>
            </a:r>
          </a:p>
          <a:p>
            <a:r>
              <a:rPr lang="en-US" smtClean="0"/>
              <a:t>The next two lines of code set the values for the range variables of the table (see </a:t>
            </a:r>
            <a:r>
              <a:rPr lang="en-US" i="1" smtClean="0"/>
              <a:t>StartCell</a:t>
            </a:r>
            <a:r>
              <a:rPr lang="en-US" smtClean="0"/>
              <a:t> functionality of range variables in Chapter 13). </a:t>
            </a:r>
          </a:p>
          <a:p>
            <a:r>
              <a:rPr lang="en-US" smtClean="0"/>
              <a:t>The next two lines initialize the sum variable values as they will be modified incrementally using a loop later. </a:t>
            </a:r>
          </a:p>
          <a:p>
            <a:r>
              <a:rPr lang="en-US" smtClean="0"/>
              <a:t>The last lines of code for this procedure are simply navigational: they hide the welcome sheet and show the “Account” sheet.</a:t>
            </a:r>
          </a:p>
          <a:p>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a:ln/>
        </p:spPr>
      </p:sp>
      <p:sp>
        <p:nvSpPr>
          <p:cNvPr id="177155" name="Notes Placeholder 2"/>
          <p:cNvSpPr>
            <a:spLocks noGrp="1"/>
          </p:cNvSpPr>
          <p:nvPr>
            <p:ph type="body" idx="1"/>
          </p:nvPr>
        </p:nvSpPr>
        <p:spPr>
          <a:noFill/>
          <a:ln/>
        </p:spPr>
        <p:txBody>
          <a:bodyPr/>
          <a:lstStyle/>
          <a:p>
            <a:endParaRPr lang="en-CA" smtClean="0"/>
          </a:p>
        </p:txBody>
      </p:sp>
      <p:sp>
        <p:nvSpPr>
          <p:cNvPr id="177156" name="Slide Number Placeholder 3"/>
          <p:cNvSpPr>
            <a:spLocks noGrp="1"/>
          </p:cNvSpPr>
          <p:nvPr>
            <p:ph type="sldNum" sz="quarter" idx="5"/>
          </p:nvPr>
        </p:nvSpPr>
        <p:spPr>
          <a:noFill/>
        </p:spPr>
        <p:txBody>
          <a:bodyPr/>
          <a:lstStyle/>
          <a:p>
            <a:fld id="{38C301F8-00C8-4AA6-A49C-8C65EBB278F1}" type="slidenum">
              <a:rPr lang="en-US" smtClean="0"/>
              <a:pPr/>
              <a:t>56</a:t>
            </a:fld>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2882A099-B603-4809-9C22-8372DF976B3C}" type="slidenum">
              <a:rPr lang="en-US" smtClean="0"/>
              <a:pPr/>
              <a:t>57</a:t>
            </a:fld>
            <a:endParaRPr lang="en-US" smtClean="0"/>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r>
              <a:rPr lang="en-US" smtClean="0"/>
              <a:t>note that with the </a:t>
            </a:r>
            <a:r>
              <a:rPr lang="en-US" i="1" smtClean="0"/>
              <a:t>Do Loops</a:t>
            </a:r>
            <a:r>
              <a:rPr lang="en-US" smtClean="0"/>
              <a:t> we must increment our counter in the loop (unlike in the </a:t>
            </a:r>
            <a:r>
              <a:rPr lang="en-US" i="1" smtClean="0"/>
              <a:t>For Loops</a:t>
            </a:r>
            <a:r>
              <a:rPr lang="en-US" smtClean="0"/>
              <a:t>). </a:t>
            </a:r>
          </a:p>
          <a:p>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a:ln/>
        </p:spPr>
      </p:sp>
      <p:sp>
        <p:nvSpPr>
          <p:cNvPr id="179203" name="Notes Placeholder 2"/>
          <p:cNvSpPr>
            <a:spLocks noGrp="1"/>
          </p:cNvSpPr>
          <p:nvPr>
            <p:ph type="body" idx="1"/>
          </p:nvPr>
        </p:nvSpPr>
        <p:spPr>
          <a:noFill/>
          <a:ln/>
        </p:spPr>
        <p:txBody>
          <a:bodyPr/>
          <a:lstStyle/>
          <a:p>
            <a:endParaRPr lang="en-CA" smtClean="0"/>
          </a:p>
        </p:txBody>
      </p:sp>
      <p:sp>
        <p:nvSpPr>
          <p:cNvPr id="179204" name="Slide Number Placeholder 3"/>
          <p:cNvSpPr>
            <a:spLocks noGrp="1"/>
          </p:cNvSpPr>
          <p:nvPr>
            <p:ph type="sldNum" sz="quarter" idx="5"/>
          </p:nvPr>
        </p:nvSpPr>
        <p:spPr>
          <a:noFill/>
        </p:spPr>
        <p:txBody>
          <a:bodyPr/>
          <a:lstStyle/>
          <a:p>
            <a:fld id="{66DFD6EF-15F2-4457-A34A-111219A4ADDC}" type="slidenum">
              <a:rPr lang="en-US" smtClean="0"/>
              <a:pPr/>
              <a:t>58</a:t>
            </a:fld>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a:ln/>
        </p:spPr>
      </p:sp>
      <p:sp>
        <p:nvSpPr>
          <p:cNvPr id="180227" name="Notes Placeholder 2"/>
          <p:cNvSpPr>
            <a:spLocks noGrp="1"/>
          </p:cNvSpPr>
          <p:nvPr>
            <p:ph type="body" idx="1"/>
          </p:nvPr>
        </p:nvSpPr>
        <p:spPr>
          <a:noFill/>
          <a:ln/>
        </p:spPr>
        <p:txBody>
          <a:bodyPr/>
          <a:lstStyle/>
          <a:p>
            <a:endParaRPr lang="en-CA" smtClean="0"/>
          </a:p>
        </p:txBody>
      </p:sp>
      <p:sp>
        <p:nvSpPr>
          <p:cNvPr id="180228" name="Slide Number Placeholder 3"/>
          <p:cNvSpPr>
            <a:spLocks noGrp="1"/>
          </p:cNvSpPr>
          <p:nvPr>
            <p:ph type="sldNum" sz="quarter" idx="5"/>
          </p:nvPr>
        </p:nvSpPr>
        <p:spPr>
          <a:noFill/>
        </p:spPr>
        <p:txBody>
          <a:bodyPr/>
          <a:lstStyle/>
          <a:p>
            <a:fld id="{127BFB46-04C9-4D66-B411-1E6B378A6C7D}" type="slidenum">
              <a:rPr lang="en-US" smtClean="0"/>
              <a:pPr/>
              <a:t>59</a:t>
            </a:fld>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a:ln/>
        </p:spPr>
        <p:txBody>
          <a:bodyPr/>
          <a:lstStyle/>
          <a:p>
            <a:endParaRPr lang="en-CA" smtClean="0"/>
          </a:p>
        </p:txBody>
      </p:sp>
      <p:sp>
        <p:nvSpPr>
          <p:cNvPr id="181252" name="Slide Number Placeholder 3"/>
          <p:cNvSpPr>
            <a:spLocks noGrp="1"/>
          </p:cNvSpPr>
          <p:nvPr>
            <p:ph type="sldNum" sz="quarter" idx="5"/>
          </p:nvPr>
        </p:nvSpPr>
        <p:spPr>
          <a:noFill/>
        </p:spPr>
        <p:txBody>
          <a:bodyPr/>
          <a:lstStyle/>
          <a:p>
            <a:fld id="{168BD2F4-28F0-4808-8BE4-29FBE0DF7121}" type="slidenum">
              <a:rPr lang="en-US" smtClean="0"/>
              <a:pPr/>
              <a:t>60</a:t>
            </a:fld>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4FADCD1D-134C-4975-808A-FB68E950EC96}" type="slidenum">
              <a:rPr lang="en-US" smtClean="0"/>
              <a:pPr/>
              <a:t>61</a:t>
            </a:fld>
            <a:endParaRPr lang="en-US" smtClean="0"/>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r>
              <a:rPr lang="en-US" smtClean="0"/>
              <a:t>[Note it was necessary to use the </a:t>
            </a:r>
            <a:r>
              <a:rPr lang="en-US" i="1" smtClean="0"/>
              <a:t>value</a:t>
            </a:r>
            <a:r>
              <a:rPr lang="en-US" smtClean="0"/>
              <a:t> variable, which is a </a:t>
            </a:r>
            <a:r>
              <a:rPr lang="en-US" i="1" smtClean="0"/>
              <a:t>variant</a:t>
            </a:r>
            <a:r>
              <a:rPr lang="en-US" smtClean="0"/>
              <a:t> data type, to avoid an immediate error. That is, if we assigned the </a:t>
            </a:r>
            <a:r>
              <a:rPr lang="en-US" i="1" smtClean="0"/>
              <a:t>deposit</a:t>
            </a:r>
            <a:r>
              <a:rPr lang="en-US" smtClean="0"/>
              <a:t> variable, a </a:t>
            </a:r>
            <a:r>
              <a:rPr lang="en-US" i="1" smtClean="0"/>
              <a:t>double</a:t>
            </a:r>
            <a:r>
              <a:rPr lang="en-US" smtClean="0"/>
              <a:t> data type, to the </a:t>
            </a:r>
            <a:r>
              <a:rPr lang="en-US" i="1" smtClean="0"/>
              <a:t>InputBox</a:t>
            </a:r>
            <a:r>
              <a:rPr lang="en-US" smtClean="0"/>
              <a:t> function and the user did not enter a numeric value, or even a </a:t>
            </a:r>
            <a:r>
              <a:rPr lang="en-US" i="1" smtClean="0"/>
              <a:t>double</a:t>
            </a:r>
            <a:r>
              <a:rPr lang="en-US" smtClean="0"/>
              <a:t> data type, an immediate VBA error would have been displayed. We want to avoid any errors being shown to the user by VBA.]</a:t>
            </a:r>
          </a:p>
          <a:p>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a:ln/>
        </p:spPr>
      </p:sp>
      <p:sp>
        <p:nvSpPr>
          <p:cNvPr id="183299" name="Notes Placeholder 2"/>
          <p:cNvSpPr>
            <a:spLocks noGrp="1"/>
          </p:cNvSpPr>
          <p:nvPr>
            <p:ph type="body" idx="1"/>
          </p:nvPr>
        </p:nvSpPr>
        <p:spPr>
          <a:noFill/>
          <a:ln/>
        </p:spPr>
        <p:txBody>
          <a:bodyPr/>
          <a:lstStyle/>
          <a:p>
            <a:endParaRPr lang="en-CA" smtClean="0"/>
          </a:p>
        </p:txBody>
      </p:sp>
      <p:sp>
        <p:nvSpPr>
          <p:cNvPr id="183300" name="Slide Number Placeholder 3"/>
          <p:cNvSpPr>
            <a:spLocks noGrp="1"/>
          </p:cNvSpPr>
          <p:nvPr>
            <p:ph type="sldNum" sz="quarter" idx="5"/>
          </p:nvPr>
        </p:nvSpPr>
        <p:spPr>
          <a:noFill/>
        </p:spPr>
        <p:txBody>
          <a:bodyPr/>
          <a:lstStyle/>
          <a:p>
            <a:fld id="{5D7B826E-A614-4020-A9E3-B83AE5198F6D}" type="slidenum">
              <a:rPr lang="en-US" smtClean="0"/>
              <a:pPr/>
              <a:t>62</a:t>
            </a:fld>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a:ln/>
        </p:spPr>
      </p:sp>
      <p:sp>
        <p:nvSpPr>
          <p:cNvPr id="184323" name="Notes Placeholder 2"/>
          <p:cNvSpPr>
            <a:spLocks noGrp="1"/>
          </p:cNvSpPr>
          <p:nvPr>
            <p:ph type="body" idx="1"/>
          </p:nvPr>
        </p:nvSpPr>
        <p:spPr>
          <a:noFill/>
          <a:ln/>
        </p:spPr>
        <p:txBody>
          <a:bodyPr/>
          <a:lstStyle/>
          <a:p>
            <a:endParaRPr lang="en-CA" smtClean="0"/>
          </a:p>
        </p:txBody>
      </p:sp>
      <p:sp>
        <p:nvSpPr>
          <p:cNvPr id="184324" name="Slide Number Placeholder 3"/>
          <p:cNvSpPr>
            <a:spLocks noGrp="1"/>
          </p:cNvSpPr>
          <p:nvPr>
            <p:ph type="sldNum" sz="quarter" idx="5"/>
          </p:nvPr>
        </p:nvSpPr>
        <p:spPr>
          <a:noFill/>
        </p:spPr>
        <p:txBody>
          <a:bodyPr/>
          <a:lstStyle/>
          <a:p>
            <a:fld id="{AED49578-9261-4434-A0CA-50622F744EF1}" type="slidenum">
              <a:rPr lang="en-US" smtClean="0"/>
              <a:pPr/>
              <a:t>63</a:t>
            </a:fld>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a:ln/>
        </p:spPr>
      </p:sp>
      <p:sp>
        <p:nvSpPr>
          <p:cNvPr id="185347" name="Notes Placeholder 2"/>
          <p:cNvSpPr>
            <a:spLocks noGrp="1"/>
          </p:cNvSpPr>
          <p:nvPr>
            <p:ph type="body" idx="1"/>
          </p:nvPr>
        </p:nvSpPr>
        <p:spPr>
          <a:noFill/>
          <a:ln/>
        </p:spPr>
        <p:txBody>
          <a:bodyPr/>
          <a:lstStyle/>
          <a:p>
            <a:endParaRPr lang="en-CA" smtClean="0"/>
          </a:p>
        </p:txBody>
      </p:sp>
      <p:sp>
        <p:nvSpPr>
          <p:cNvPr id="185348" name="Slide Number Placeholder 3"/>
          <p:cNvSpPr>
            <a:spLocks noGrp="1"/>
          </p:cNvSpPr>
          <p:nvPr>
            <p:ph type="sldNum" sz="quarter" idx="5"/>
          </p:nvPr>
        </p:nvSpPr>
        <p:spPr>
          <a:noFill/>
        </p:spPr>
        <p:txBody>
          <a:bodyPr/>
          <a:lstStyle/>
          <a:p>
            <a:fld id="{BD1F50B6-1BC0-4402-BB49-4B74235ABAD6}" type="slidenum">
              <a:rPr lang="en-US" smtClean="0"/>
              <a:pPr/>
              <a:t>64</a:t>
            </a:fld>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a:ln/>
        </p:spPr>
      </p:sp>
      <p:sp>
        <p:nvSpPr>
          <p:cNvPr id="186371" name="Notes Placeholder 2"/>
          <p:cNvSpPr>
            <a:spLocks noGrp="1"/>
          </p:cNvSpPr>
          <p:nvPr>
            <p:ph type="body" idx="1"/>
          </p:nvPr>
        </p:nvSpPr>
        <p:spPr>
          <a:noFill/>
          <a:ln/>
        </p:spPr>
        <p:txBody>
          <a:bodyPr/>
          <a:lstStyle/>
          <a:p>
            <a:endParaRPr lang="en-CA" smtClean="0"/>
          </a:p>
        </p:txBody>
      </p:sp>
      <p:sp>
        <p:nvSpPr>
          <p:cNvPr id="186372" name="Slide Number Placeholder 3"/>
          <p:cNvSpPr>
            <a:spLocks noGrp="1"/>
          </p:cNvSpPr>
          <p:nvPr>
            <p:ph type="sldNum" sz="quarter" idx="5"/>
          </p:nvPr>
        </p:nvSpPr>
        <p:spPr>
          <a:noFill/>
        </p:spPr>
        <p:txBody>
          <a:bodyPr/>
          <a:lstStyle/>
          <a:p>
            <a:fld id="{B8AEC3E0-70E0-49A7-8347-2A49F85CA80E}" type="slidenum">
              <a:rPr lang="en-US" smtClean="0"/>
              <a:pPr/>
              <a:t>65</a:t>
            </a:fld>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a:ln/>
        </p:spPr>
      </p:sp>
      <p:sp>
        <p:nvSpPr>
          <p:cNvPr id="187395" name="Notes Placeholder 2"/>
          <p:cNvSpPr>
            <a:spLocks noGrp="1"/>
          </p:cNvSpPr>
          <p:nvPr>
            <p:ph type="body" idx="1"/>
          </p:nvPr>
        </p:nvSpPr>
        <p:spPr>
          <a:noFill/>
          <a:ln/>
        </p:spPr>
        <p:txBody>
          <a:bodyPr/>
          <a:lstStyle/>
          <a:p>
            <a:endParaRPr lang="en-CA" smtClean="0"/>
          </a:p>
        </p:txBody>
      </p:sp>
      <p:sp>
        <p:nvSpPr>
          <p:cNvPr id="187396" name="Slide Number Placeholder 3"/>
          <p:cNvSpPr>
            <a:spLocks noGrp="1"/>
          </p:cNvSpPr>
          <p:nvPr>
            <p:ph type="sldNum" sz="quarter" idx="5"/>
          </p:nvPr>
        </p:nvSpPr>
        <p:spPr>
          <a:noFill/>
        </p:spPr>
        <p:txBody>
          <a:bodyPr/>
          <a:lstStyle/>
          <a:p>
            <a:fld id="{D40BFF19-DB75-43C8-8717-B12294B4AFAB}" type="slidenum">
              <a:rPr lang="en-US" smtClean="0"/>
              <a:pPr/>
              <a:t>66</a:t>
            </a:fld>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DD89DF0D-A7D5-49B0-9EB9-51962760C222}" type="slidenum">
              <a:rPr lang="en-US" smtClean="0"/>
              <a:pPr/>
              <a:t>67</a:t>
            </a:fld>
            <a:endParaRPr lang="en-US" smtClean="0"/>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p:spPr>
        <p:txBody>
          <a:bodyPr/>
          <a:lstStyle/>
          <a:p>
            <a:r>
              <a:rPr lang="en-US" smtClean="0"/>
              <a:t>Note: good programming practice is making general comments throughout code</a:t>
            </a:r>
          </a:p>
          <a:p>
            <a:r>
              <a:rPr lang="en-US" smtClean="0"/>
              <a:t>helps designer find errors</a:t>
            </a:r>
          </a:p>
          <a:p>
            <a:r>
              <a:rPr lang="en-US" smtClean="0"/>
              <a:t>helps other users understand code</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a:ln/>
        </p:spPr>
      </p:sp>
      <p:sp>
        <p:nvSpPr>
          <p:cNvPr id="189443" name="Notes Placeholder 2"/>
          <p:cNvSpPr>
            <a:spLocks noGrp="1"/>
          </p:cNvSpPr>
          <p:nvPr>
            <p:ph type="body" idx="1"/>
          </p:nvPr>
        </p:nvSpPr>
        <p:spPr>
          <a:noFill/>
          <a:ln/>
        </p:spPr>
        <p:txBody>
          <a:bodyPr/>
          <a:lstStyle/>
          <a:p>
            <a:endParaRPr lang="en-CA" smtClean="0"/>
          </a:p>
        </p:txBody>
      </p:sp>
      <p:sp>
        <p:nvSpPr>
          <p:cNvPr id="189444" name="Slide Number Placeholder 3"/>
          <p:cNvSpPr>
            <a:spLocks noGrp="1"/>
          </p:cNvSpPr>
          <p:nvPr>
            <p:ph type="sldNum" sz="quarter" idx="5"/>
          </p:nvPr>
        </p:nvSpPr>
        <p:spPr>
          <a:noFill/>
        </p:spPr>
        <p:txBody>
          <a:bodyPr/>
          <a:lstStyle/>
          <a:p>
            <a:fld id="{26811EC4-2DA7-42A7-B03C-A0C6A331BF39}" type="slidenum">
              <a:rPr lang="en-US" smtClean="0"/>
              <a:pPr/>
              <a:t>68</a:t>
            </a:fld>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a:ln/>
        </p:spPr>
      </p:sp>
      <p:sp>
        <p:nvSpPr>
          <p:cNvPr id="190467" name="Notes Placeholder 2"/>
          <p:cNvSpPr>
            <a:spLocks noGrp="1"/>
          </p:cNvSpPr>
          <p:nvPr>
            <p:ph type="body" idx="1"/>
          </p:nvPr>
        </p:nvSpPr>
        <p:spPr>
          <a:noFill/>
          <a:ln/>
        </p:spPr>
        <p:txBody>
          <a:bodyPr/>
          <a:lstStyle/>
          <a:p>
            <a:endParaRPr lang="en-CA" smtClean="0"/>
          </a:p>
        </p:txBody>
      </p:sp>
      <p:sp>
        <p:nvSpPr>
          <p:cNvPr id="190468" name="Slide Number Placeholder 3"/>
          <p:cNvSpPr>
            <a:spLocks noGrp="1"/>
          </p:cNvSpPr>
          <p:nvPr>
            <p:ph type="sldNum" sz="quarter" idx="5"/>
          </p:nvPr>
        </p:nvSpPr>
        <p:spPr>
          <a:noFill/>
        </p:spPr>
        <p:txBody>
          <a:bodyPr/>
          <a:lstStyle/>
          <a:p>
            <a:fld id="{BE17C3EC-8E0F-4D99-9A78-068D343F24E8}" type="slidenum">
              <a:rPr lang="en-US" smtClean="0"/>
              <a:pPr/>
              <a:t>69</a:t>
            </a:fld>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a:ln/>
        </p:spPr>
      </p:sp>
      <p:sp>
        <p:nvSpPr>
          <p:cNvPr id="191491" name="Notes Placeholder 2"/>
          <p:cNvSpPr>
            <a:spLocks noGrp="1"/>
          </p:cNvSpPr>
          <p:nvPr>
            <p:ph type="body" idx="1"/>
          </p:nvPr>
        </p:nvSpPr>
        <p:spPr>
          <a:noFill/>
          <a:ln/>
        </p:spPr>
        <p:txBody>
          <a:bodyPr/>
          <a:lstStyle/>
          <a:p>
            <a:endParaRPr lang="en-CA" smtClean="0"/>
          </a:p>
        </p:txBody>
      </p:sp>
      <p:sp>
        <p:nvSpPr>
          <p:cNvPr id="191492" name="Slide Number Placeholder 3"/>
          <p:cNvSpPr>
            <a:spLocks noGrp="1"/>
          </p:cNvSpPr>
          <p:nvPr>
            <p:ph type="sldNum" sz="quarter" idx="5"/>
          </p:nvPr>
        </p:nvSpPr>
        <p:spPr>
          <a:noFill/>
        </p:spPr>
        <p:txBody>
          <a:bodyPr/>
          <a:lstStyle/>
          <a:p>
            <a:fld id="{B796E610-0E3A-4309-A24A-61D364309B9A}" type="slidenum">
              <a:rPr lang="en-US" smtClean="0"/>
              <a:pPr/>
              <a:t>70</a:t>
            </a:fld>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p:cNvSpPr>
            <a:spLocks noGrp="1" noRot="1" noChangeAspect="1" noTextEdit="1"/>
          </p:cNvSpPr>
          <p:nvPr>
            <p:ph type="sldImg"/>
          </p:nvPr>
        </p:nvSpPr>
        <p:spPr>
          <a:ln/>
        </p:spPr>
      </p:sp>
      <p:sp>
        <p:nvSpPr>
          <p:cNvPr id="192515" name="Notes Placeholder 2"/>
          <p:cNvSpPr>
            <a:spLocks noGrp="1"/>
          </p:cNvSpPr>
          <p:nvPr>
            <p:ph type="body" idx="1"/>
          </p:nvPr>
        </p:nvSpPr>
        <p:spPr>
          <a:noFill/>
          <a:ln/>
        </p:spPr>
        <p:txBody>
          <a:bodyPr/>
          <a:lstStyle/>
          <a:p>
            <a:endParaRPr lang="en-CA" smtClean="0"/>
          </a:p>
        </p:txBody>
      </p:sp>
      <p:sp>
        <p:nvSpPr>
          <p:cNvPr id="192516" name="Slide Number Placeholder 3"/>
          <p:cNvSpPr>
            <a:spLocks noGrp="1"/>
          </p:cNvSpPr>
          <p:nvPr>
            <p:ph type="sldNum" sz="quarter" idx="5"/>
          </p:nvPr>
        </p:nvSpPr>
        <p:spPr>
          <a:noFill/>
        </p:spPr>
        <p:txBody>
          <a:bodyPr/>
          <a:lstStyle/>
          <a:p>
            <a:fld id="{61B0265A-32B7-4E0F-92B4-4F1307B382B3}" type="slidenum">
              <a:rPr lang="en-US" smtClean="0"/>
              <a:pPr/>
              <a:t>71</a:t>
            </a:fld>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530837B1-8A50-4D9D-89B2-0BD25928C33E}" type="slidenum">
              <a:rPr lang="en-US" smtClean="0"/>
              <a:pPr/>
              <a:t>72</a:t>
            </a:fld>
            <a:endParaRPr lang="en-US" smtClean="0"/>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p:cNvSpPr>
            <a:spLocks noGrp="1" noRot="1" noChangeAspect="1" noTextEdit="1"/>
          </p:cNvSpPr>
          <p:nvPr>
            <p:ph type="sldImg"/>
          </p:nvPr>
        </p:nvSpPr>
        <p:spPr>
          <a:ln/>
        </p:spPr>
      </p:sp>
      <p:sp>
        <p:nvSpPr>
          <p:cNvPr id="194563" name="Notes Placeholder 2"/>
          <p:cNvSpPr>
            <a:spLocks noGrp="1"/>
          </p:cNvSpPr>
          <p:nvPr>
            <p:ph type="body" idx="1"/>
          </p:nvPr>
        </p:nvSpPr>
        <p:spPr>
          <a:noFill/>
          <a:ln/>
        </p:spPr>
        <p:txBody>
          <a:bodyPr/>
          <a:lstStyle/>
          <a:p>
            <a:endParaRPr lang="en-CA" smtClean="0"/>
          </a:p>
        </p:txBody>
      </p:sp>
      <p:sp>
        <p:nvSpPr>
          <p:cNvPr id="194564" name="Slide Number Placeholder 3"/>
          <p:cNvSpPr>
            <a:spLocks noGrp="1"/>
          </p:cNvSpPr>
          <p:nvPr>
            <p:ph type="sldNum" sz="quarter" idx="5"/>
          </p:nvPr>
        </p:nvSpPr>
        <p:spPr>
          <a:noFill/>
        </p:spPr>
        <p:txBody>
          <a:bodyPr/>
          <a:lstStyle/>
          <a:p>
            <a:fld id="{0B3208A5-4238-4B32-A8B6-C1C5DD8B6C5D}" type="slidenum">
              <a:rPr lang="en-US" smtClean="0"/>
              <a:pPr/>
              <a:t>73</a:t>
            </a:fld>
            <a:endParaRPr 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a:ln/>
        </p:spPr>
      </p:sp>
      <p:sp>
        <p:nvSpPr>
          <p:cNvPr id="195587" name="Notes Placeholder 2"/>
          <p:cNvSpPr>
            <a:spLocks noGrp="1"/>
          </p:cNvSpPr>
          <p:nvPr>
            <p:ph type="body" idx="1"/>
          </p:nvPr>
        </p:nvSpPr>
        <p:spPr>
          <a:noFill/>
          <a:ln/>
        </p:spPr>
        <p:txBody>
          <a:bodyPr/>
          <a:lstStyle/>
          <a:p>
            <a:endParaRPr lang="en-CA" smtClean="0"/>
          </a:p>
        </p:txBody>
      </p:sp>
      <p:sp>
        <p:nvSpPr>
          <p:cNvPr id="195588" name="Slide Number Placeholder 3"/>
          <p:cNvSpPr>
            <a:spLocks noGrp="1"/>
          </p:cNvSpPr>
          <p:nvPr>
            <p:ph type="sldNum" sz="quarter" idx="5"/>
          </p:nvPr>
        </p:nvSpPr>
        <p:spPr>
          <a:noFill/>
        </p:spPr>
        <p:txBody>
          <a:bodyPr/>
          <a:lstStyle/>
          <a:p>
            <a:fld id="{871C8B0A-23D3-4EFF-B9BB-70ED3B589F83}" type="slidenum">
              <a:rPr lang="en-US" smtClean="0"/>
              <a:pPr/>
              <a:t>74</a:t>
            </a:fld>
            <a:endParaRPr 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p>
            <a:fld id="{EF0FAD17-3AC7-42D6-893E-A6F5FE25494E}" type="slidenum">
              <a:rPr lang="en-US" smtClean="0"/>
              <a:pPr/>
              <a:t>75</a:t>
            </a:fld>
            <a:endParaRPr lang="en-US" smtClean="0"/>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p:spPr>
        <p:txBody>
          <a:bodyPr/>
          <a:lstStyle/>
          <a:p>
            <a:pPr marL="228600" indent="-228600">
              <a:buFontTx/>
              <a:buAutoNum type="arabicPeriod"/>
            </a:pPr>
            <a:r>
              <a:rPr lang="en-US" smtClean="0"/>
              <a:t>If Else not written then no action will be performed if the condition is not met</a:t>
            </a:r>
          </a:p>
          <a:p>
            <a:pPr marL="228600" indent="-228600">
              <a:buFontTx/>
              <a:buAutoNum type="arabicPeriod"/>
            </a:pPr>
            <a:r>
              <a:rPr lang="en-US" smtClean="0"/>
              <a:t>ElseIf is similar to an example we saw in Chapter 4 which used another IF function as the </a:t>
            </a:r>
            <a:r>
              <a:rPr lang="en-US" i="1" smtClean="0"/>
              <a:t>false</a:t>
            </a:r>
            <a:r>
              <a:rPr lang="en-US" smtClean="0"/>
              <a:t> argument of the original IF function</a:t>
            </a:r>
          </a:p>
          <a:p>
            <a:pPr marL="228600" indent="-228600">
              <a:buFontTx/>
              <a:buAutoNum type="arabicPeriod"/>
            </a:pPr>
            <a:r>
              <a:rPr lang="en-US" smtClean="0"/>
              <a:t>Note that when the </a:t>
            </a:r>
            <a:r>
              <a:rPr lang="en-US" i="1" smtClean="0"/>
              <a:t>ElseIf </a:t>
            </a:r>
            <a:r>
              <a:rPr lang="en-US" smtClean="0"/>
              <a:t>statement is used, </a:t>
            </a:r>
            <a:r>
              <a:rPr lang="en-US" i="1" smtClean="0"/>
              <a:t>Then</a:t>
            </a:r>
            <a:r>
              <a:rPr lang="en-US" smtClean="0"/>
              <a:t> must be typed again (this is not necessary for the </a:t>
            </a:r>
            <a:r>
              <a:rPr lang="en-US" i="1" smtClean="0"/>
              <a:t>Else</a:t>
            </a:r>
            <a:r>
              <a:rPr lang="en-US" smtClean="0"/>
              <a:t> statement).</a:t>
            </a:r>
          </a:p>
          <a:p>
            <a:pPr marL="228600" indent="-228600">
              <a:buFontTx/>
              <a:buAutoNum type="arabicPeriod"/>
            </a:pPr>
            <a:endParaRPr 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a:ln/>
        </p:spPr>
      </p:sp>
      <p:sp>
        <p:nvSpPr>
          <p:cNvPr id="197635" name="Notes Placeholder 2"/>
          <p:cNvSpPr>
            <a:spLocks noGrp="1"/>
          </p:cNvSpPr>
          <p:nvPr>
            <p:ph type="body" idx="1"/>
          </p:nvPr>
        </p:nvSpPr>
        <p:spPr>
          <a:noFill/>
          <a:ln/>
        </p:spPr>
        <p:txBody>
          <a:bodyPr/>
          <a:lstStyle/>
          <a:p>
            <a:endParaRPr lang="en-CA" smtClean="0"/>
          </a:p>
        </p:txBody>
      </p:sp>
      <p:sp>
        <p:nvSpPr>
          <p:cNvPr id="197636" name="Slide Number Placeholder 3"/>
          <p:cNvSpPr>
            <a:spLocks noGrp="1"/>
          </p:cNvSpPr>
          <p:nvPr>
            <p:ph type="sldNum" sz="quarter" idx="5"/>
          </p:nvPr>
        </p:nvSpPr>
        <p:spPr>
          <a:noFill/>
        </p:spPr>
        <p:txBody>
          <a:bodyPr/>
          <a:lstStyle/>
          <a:p>
            <a:fld id="{E8C97E46-CB8D-44AD-92C3-253B251E7BE9}" type="slidenum">
              <a:rPr lang="en-US" smtClean="0"/>
              <a:pPr/>
              <a:t>76</a:t>
            </a:fld>
            <a:endParaRPr 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a:ln/>
        </p:spPr>
      </p:sp>
      <p:sp>
        <p:nvSpPr>
          <p:cNvPr id="198659" name="Notes Placeholder 2"/>
          <p:cNvSpPr>
            <a:spLocks noGrp="1"/>
          </p:cNvSpPr>
          <p:nvPr>
            <p:ph type="body" idx="1"/>
          </p:nvPr>
        </p:nvSpPr>
        <p:spPr>
          <a:noFill/>
          <a:ln/>
        </p:spPr>
        <p:txBody>
          <a:bodyPr/>
          <a:lstStyle/>
          <a:p>
            <a:endParaRPr lang="en-CA" smtClean="0"/>
          </a:p>
        </p:txBody>
      </p:sp>
      <p:sp>
        <p:nvSpPr>
          <p:cNvPr id="198660" name="Slide Number Placeholder 3"/>
          <p:cNvSpPr>
            <a:spLocks noGrp="1"/>
          </p:cNvSpPr>
          <p:nvPr>
            <p:ph type="sldNum" sz="quarter" idx="5"/>
          </p:nvPr>
        </p:nvSpPr>
        <p:spPr>
          <a:noFill/>
        </p:spPr>
        <p:txBody>
          <a:bodyPr/>
          <a:lstStyle/>
          <a:p>
            <a:fld id="{8E569ED7-746C-499F-97E6-FA50F153E724}" type="slidenum">
              <a:rPr lang="en-US" smtClean="0"/>
              <a:pPr/>
              <a:t>77</a:t>
            </a:fld>
            <a:endParaRPr 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Image Placeholder 1"/>
          <p:cNvSpPr>
            <a:spLocks noGrp="1" noRot="1" noChangeAspect="1" noTextEdit="1"/>
          </p:cNvSpPr>
          <p:nvPr>
            <p:ph type="sldImg"/>
          </p:nvPr>
        </p:nvSpPr>
        <p:spPr>
          <a:ln/>
        </p:spPr>
      </p:sp>
      <p:sp>
        <p:nvSpPr>
          <p:cNvPr id="199683" name="Notes Placeholder 2"/>
          <p:cNvSpPr>
            <a:spLocks noGrp="1"/>
          </p:cNvSpPr>
          <p:nvPr>
            <p:ph type="body" idx="1"/>
          </p:nvPr>
        </p:nvSpPr>
        <p:spPr>
          <a:noFill/>
          <a:ln/>
        </p:spPr>
        <p:txBody>
          <a:bodyPr/>
          <a:lstStyle/>
          <a:p>
            <a:endParaRPr lang="en-CA" smtClean="0"/>
          </a:p>
        </p:txBody>
      </p:sp>
      <p:sp>
        <p:nvSpPr>
          <p:cNvPr id="199684" name="Slide Number Placeholder 3"/>
          <p:cNvSpPr>
            <a:spLocks noGrp="1"/>
          </p:cNvSpPr>
          <p:nvPr>
            <p:ph type="sldNum" sz="quarter" idx="5"/>
          </p:nvPr>
        </p:nvSpPr>
        <p:spPr>
          <a:noFill/>
        </p:spPr>
        <p:txBody>
          <a:bodyPr/>
          <a:lstStyle/>
          <a:p>
            <a:fld id="{534C9254-935F-476A-B167-35CBBF5F55A4}" type="slidenum">
              <a:rPr lang="en-US" smtClean="0"/>
              <a:pPr/>
              <a:t>78</a:t>
            </a:fld>
            <a:endParaRPr 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a:ln/>
        </p:spPr>
      </p:sp>
      <p:sp>
        <p:nvSpPr>
          <p:cNvPr id="200707" name="Notes Placeholder 2"/>
          <p:cNvSpPr>
            <a:spLocks noGrp="1"/>
          </p:cNvSpPr>
          <p:nvPr>
            <p:ph type="body" idx="1"/>
          </p:nvPr>
        </p:nvSpPr>
        <p:spPr>
          <a:noFill/>
          <a:ln/>
        </p:spPr>
        <p:txBody>
          <a:bodyPr/>
          <a:lstStyle/>
          <a:p>
            <a:endParaRPr lang="en-CA" smtClean="0"/>
          </a:p>
        </p:txBody>
      </p:sp>
      <p:sp>
        <p:nvSpPr>
          <p:cNvPr id="200708" name="Slide Number Placeholder 3"/>
          <p:cNvSpPr>
            <a:spLocks noGrp="1"/>
          </p:cNvSpPr>
          <p:nvPr>
            <p:ph type="sldNum" sz="quarter" idx="5"/>
          </p:nvPr>
        </p:nvSpPr>
        <p:spPr>
          <a:noFill/>
        </p:spPr>
        <p:txBody>
          <a:bodyPr/>
          <a:lstStyle/>
          <a:p>
            <a:fld id="{DCE8BCA6-D959-422F-B7DD-9B8EC7EB4BC4}" type="slidenum">
              <a:rPr lang="en-US" smtClean="0"/>
              <a:pPr/>
              <a:t>79</a:t>
            </a:fld>
            <a:endParaRPr 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a:ln/>
        </p:spPr>
      </p:sp>
      <p:sp>
        <p:nvSpPr>
          <p:cNvPr id="201731" name="Notes Placeholder 2"/>
          <p:cNvSpPr>
            <a:spLocks noGrp="1"/>
          </p:cNvSpPr>
          <p:nvPr>
            <p:ph type="body" idx="1"/>
          </p:nvPr>
        </p:nvSpPr>
        <p:spPr>
          <a:noFill/>
          <a:ln/>
        </p:spPr>
        <p:txBody>
          <a:bodyPr/>
          <a:lstStyle/>
          <a:p>
            <a:endParaRPr lang="en-CA" smtClean="0"/>
          </a:p>
        </p:txBody>
      </p:sp>
      <p:sp>
        <p:nvSpPr>
          <p:cNvPr id="201732" name="Slide Number Placeholder 3"/>
          <p:cNvSpPr>
            <a:spLocks noGrp="1"/>
          </p:cNvSpPr>
          <p:nvPr>
            <p:ph type="sldNum" sz="quarter" idx="5"/>
          </p:nvPr>
        </p:nvSpPr>
        <p:spPr>
          <a:noFill/>
        </p:spPr>
        <p:txBody>
          <a:bodyPr/>
          <a:lstStyle/>
          <a:p>
            <a:fld id="{416CF8E1-2EAE-467F-B3C7-6AA2BAEA98A3}" type="slidenum">
              <a:rPr lang="en-US" smtClean="0"/>
              <a:pPr/>
              <a:t>80</a:t>
            </a:fld>
            <a:endParaRPr 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p:cNvSpPr>
            <a:spLocks noGrp="1" noRot="1" noChangeAspect="1" noTextEdit="1"/>
          </p:cNvSpPr>
          <p:nvPr>
            <p:ph type="sldImg"/>
          </p:nvPr>
        </p:nvSpPr>
        <p:spPr>
          <a:ln/>
        </p:spPr>
      </p:sp>
      <p:sp>
        <p:nvSpPr>
          <p:cNvPr id="202755" name="Notes Placeholder 2"/>
          <p:cNvSpPr>
            <a:spLocks noGrp="1"/>
          </p:cNvSpPr>
          <p:nvPr>
            <p:ph type="body" idx="1"/>
          </p:nvPr>
        </p:nvSpPr>
        <p:spPr>
          <a:noFill/>
          <a:ln/>
        </p:spPr>
        <p:txBody>
          <a:bodyPr/>
          <a:lstStyle/>
          <a:p>
            <a:endParaRPr lang="en-CA" smtClean="0"/>
          </a:p>
        </p:txBody>
      </p:sp>
      <p:sp>
        <p:nvSpPr>
          <p:cNvPr id="202756" name="Slide Number Placeholder 3"/>
          <p:cNvSpPr>
            <a:spLocks noGrp="1"/>
          </p:cNvSpPr>
          <p:nvPr>
            <p:ph type="sldNum" sz="quarter" idx="5"/>
          </p:nvPr>
        </p:nvSpPr>
        <p:spPr>
          <a:noFill/>
        </p:spPr>
        <p:txBody>
          <a:bodyPr/>
          <a:lstStyle/>
          <a:p>
            <a:fld id="{BCB339E3-095F-4C86-8741-413E6B8EBAF3}" type="slidenum">
              <a:rPr lang="en-US" smtClean="0"/>
              <a:pPr/>
              <a:t>81</a:t>
            </a:fld>
            <a:endParaRPr 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p:spPr>
        <p:txBody>
          <a:bodyPr/>
          <a:lstStyle/>
          <a:p>
            <a:fld id="{D7B468DA-8090-4E86-9A27-7CEAB5BC693B}" type="slidenum">
              <a:rPr lang="en-US" smtClean="0"/>
              <a:pPr/>
              <a:t>82</a:t>
            </a:fld>
            <a:endParaRPr lang="en-US" smtClean="0"/>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p:spPr>
        <p:txBody>
          <a:bodyPr/>
          <a:lstStyle/>
          <a:p>
            <a:r>
              <a:rPr lang="en-US" smtClean="0"/>
              <a:t>(</a:t>
            </a:r>
            <a:r>
              <a:rPr lang="en-US" i="1" smtClean="0"/>
              <a:t>Else</a:t>
            </a:r>
            <a:r>
              <a:rPr lang="en-US" smtClean="0"/>
              <a:t> and </a:t>
            </a:r>
            <a:r>
              <a:rPr lang="en-US" i="1" smtClean="0"/>
              <a:t>ElseIf</a:t>
            </a:r>
            <a:r>
              <a:rPr lang="en-US" smtClean="0"/>
              <a:t> statements may also be used.)</a:t>
            </a:r>
            <a:endParaRPr lang="en-US" i="1" smtClean="0"/>
          </a:p>
          <a:p>
            <a:endParaRPr lang="en-U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a:ln/>
        </p:spPr>
      </p:sp>
      <p:sp>
        <p:nvSpPr>
          <p:cNvPr id="204803" name="Notes Placeholder 2"/>
          <p:cNvSpPr>
            <a:spLocks noGrp="1"/>
          </p:cNvSpPr>
          <p:nvPr>
            <p:ph type="body" idx="1"/>
          </p:nvPr>
        </p:nvSpPr>
        <p:spPr>
          <a:noFill/>
          <a:ln/>
        </p:spPr>
        <p:txBody>
          <a:bodyPr/>
          <a:lstStyle/>
          <a:p>
            <a:endParaRPr lang="en-CA" smtClean="0"/>
          </a:p>
        </p:txBody>
      </p:sp>
      <p:sp>
        <p:nvSpPr>
          <p:cNvPr id="204804" name="Slide Number Placeholder 3"/>
          <p:cNvSpPr>
            <a:spLocks noGrp="1"/>
          </p:cNvSpPr>
          <p:nvPr>
            <p:ph type="sldNum" sz="quarter" idx="5"/>
          </p:nvPr>
        </p:nvSpPr>
        <p:spPr>
          <a:noFill/>
        </p:spPr>
        <p:txBody>
          <a:bodyPr/>
          <a:lstStyle/>
          <a:p>
            <a:fld id="{2FD0B954-78EE-41EE-B180-E43B18AFFBEB}" type="slidenum">
              <a:rPr lang="en-US" smtClean="0"/>
              <a:pPr/>
              <a:t>83</a:t>
            </a:fld>
            <a:endParaRPr lang="en-US"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p>
            <a:fld id="{3B881739-FD05-4A55-8A8A-40CBF80AA3E7}" type="slidenum">
              <a:rPr lang="en-US" smtClean="0"/>
              <a:pPr/>
              <a:t>84</a:t>
            </a:fld>
            <a:endParaRPr lang="en-US" smtClean="0"/>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p:spPr>
        <p:txBody>
          <a:bodyPr/>
          <a:lstStyle/>
          <a:p>
            <a:r>
              <a:rPr lang="en-US" smtClean="0"/>
              <a:t>(Note that we did not need to use the </a:t>
            </a:r>
            <a:r>
              <a:rPr lang="en-US" i="1" smtClean="0"/>
              <a:t>ElseIf</a:t>
            </a:r>
            <a:r>
              <a:rPr lang="en-US" smtClean="0"/>
              <a:t> statement since the only other alternative to </a:t>
            </a:r>
            <a:r>
              <a:rPr lang="en-US" i="1" smtClean="0"/>
              <a:t>found = True</a:t>
            </a:r>
            <a:r>
              <a:rPr lang="en-US" smtClean="0"/>
              <a:t> is </a:t>
            </a:r>
            <a:r>
              <a:rPr lang="en-US" i="1" smtClean="0"/>
              <a:t>found = False</a:t>
            </a:r>
            <a:r>
              <a:rPr lang="en-US" smtClean="0"/>
              <a:t>.) </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a:ln/>
        </p:spPr>
      </p:sp>
      <p:sp>
        <p:nvSpPr>
          <p:cNvPr id="206851" name="Notes Placeholder 2"/>
          <p:cNvSpPr>
            <a:spLocks noGrp="1"/>
          </p:cNvSpPr>
          <p:nvPr>
            <p:ph type="body" idx="1"/>
          </p:nvPr>
        </p:nvSpPr>
        <p:spPr>
          <a:noFill/>
          <a:ln/>
        </p:spPr>
        <p:txBody>
          <a:bodyPr/>
          <a:lstStyle/>
          <a:p>
            <a:endParaRPr lang="en-CA" smtClean="0"/>
          </a:p>
        </p:txBody>
      </p:sp>
      <p:sp>
        <p:nvSpPr>
          <p:cNvPr id="206852" name="Slide Number Placeholder 3"/>
          <p:cNvSpPr>
            <a:spLocks noGrp="1"/>
          </p:cNvSpPr>
          <p:nvPr>
            <p:ph type="sldNum" sz="quarter" idx="5"/>
          </p:nvPr>
        </p:nvSpPr>
        <p:spPr>
          <a:noFill/>
        </p:spPr>
        <p:txBody>
          <a:bodyPr/>
          <a:lstStyle/>
          <a:p>
            <a:fld id="{6C77E0B1-9671-47E8-B5E2-853D8148DCFF}" type="slidenum">
              <a:rPr lang="en-US" smtClean="0"/>
              <a:pPr/>
              <a:t>85</a:t>
            </a:fld>
            <a:endParaRPr lang="en-US"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Image Placeholder 1"/>
          <p:cNvSpPr>
            <a:spLocks noGrp="1" noRot="1" noChangeAspect="1" noTextEdit="1"/>
          </p:cNvSpPr>
          <p:nvPr>
            <p:ph type="sldImg"/>
          </p:nvPr>
        </p:nvSpPr>
        <p:spPr>
          <a:ln/>
        </p:spPr>
      </p:sp>
      <p:sp>
        <p:nvSpPr>
          <p:cNvPr id="207875" name="Notes Placeholder 2"/>
          <p:cNvSpPr>
            <a:spLocks noGrp="1"/>
          </p:cNvSpPr>
          <p:nvPr>
            <p:ph type="body" idx="1"/>
          </p:nvPr>
        </p:nvSpPr>
        <p:spPr>
          <a:noFill/>
          <a:ln/>
        </p:spPr>
        <p:txBody>
          <a:bodyPr/>
          <a:lstStyle/>
          <a:p>
            <a:endParaRPr lang="en-CA" smtClean="0"/>
          </a:p>
        </p:txBody>
      </p:sp>
      <p:sp>
        <p:nvSpPr>
          <p:cNvPr id="207876" name="Slide Number Placeholder 3"/>
          <p:cNvSpPr>
            <a:spLocks noGrp="1"/>
          </p:cNvSpPr>
          <p:nvPr>
            <p:ph type="sldNum" sz="quarter" idx="5"/>
          </p:nvPr>
        </p:nvSpPr>
        <p:spPr>
          <a:noFill/>
        </p:spPr>
        <p:txBody>
          <a:bodyPr/>
          <a:lstStyle/>
          <a:p>
            <a:fld id="{46F37D2B-378C-4FE0-8CCE-D0F80268D120}" type="slidenum">
              <a:rPr lang="en-US" smtClean="0"/>
              <a:pPr/>
              <a:t>86</a:t>
            </a:fld>
            <a:endParaRPr lang="en-US"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a:ln/>
        </p:spPr>
      </p:sp>
      <p:sp>
        <p:nvSpPr>
          <p:cNvPr id="208899" name="Notes Placeholder 2"/>
          <p:cNvSpPr>
            <a:spLocks noGrp="1"/>
          </p:cNvSpPr>
          <p:nvPr>
            <p:ph type="body" idx="1"/>
          </p:nvPr>
        </p:nvSpPr>
        <p:spPr>
          <a:noFill/>
          <a:ln/>
        </p:spPr>
        <p:txBody>
          <a:bodyPr/>
          <a:lstStyle/>
          <a:p>
            <a:endParaRPr lang="en-CA" smtClean="0"/>
          </a:p>
        </p:txBody>
      </p:sp>
      <p:sp>
        <p:nvSpPr>
          <p:cNvPr id="208900" name="Slide Number Placeholder 3"/>
          <p:cNvSpPr>
            <a:spLocks noGrp="1"/>
          </p:cNvSpPr>
          <p:nvPr>
            <p:ph type="sldNum" sz="quarter" idx="5"/>
          </p:nvPr>
        </p:nvSpPr>
        <p:spPr>
          <a:noFill/>
        </p:spPr>
        <p:txBody>
          <a:bodyPr/>
          <a:lstStyle/>
          <a:p>
            <a:fld id="{C42E3CA9-A187-4B4C-AAD8-06BA12134BFC}" type="slidenum">
              <a:rPr lang="en-US" smtClean="0"/>
              <a:pPr/>
              <a:t>87</a:t>
            </a:fld>
            <a:endParaRPr lang="en-US"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p>
            <a:fld id="{4F43DF58-0DEE-443D-837C-C92DDDEDCDB9}" type="slidenum">
              <a:rPr lang="en-US" smtClean="0"/>
              <a:pPr/>
              <a:t>88</a:t>
            </a:fld>
            <a:endParaRPr lang="en-US" smtClean="0"/>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p:spPr>
        <p:txBody>
          <a:bodyPr/>
          <a:lstStyle/>
          <a:p>
            <a:pPr marL="228600" indent="-228600">
              <a:buFontTx/>
              <a:buAutoNum type="arabicPeriod"/>
            </a:pPr>
            <a:r>
              <a:rPr lang="en-US" smtClean="0"/>
              <a:t>If </a:t>
            </a:r>
            <a:r>
              <a:rPr lang="en-US" i="1" smtClean="0"/>
              <a:t>Step</a:t>
            </a:r>
            <a:r>
              <a:rPr lang="en-US" smtClean="0"/>
              <a:t> is not specified, the default value is 1</a:t>
            </a:r>
          </a:p>
          <a:p>
            <a:pPr marL="228600" indent="-228600">
              <a:buFontTx/>
              <a:buAutoNum type="arabicPeriod"/>
            </a:pPr>
            <a:r>
              <a:rPr lang="en-US" smtClean="0"/>
              <a:t>Notice that the increase or decrease in the counter variable by the </a:t>
            </a:r>
            <a:r>
              <a:rPr lang="en-US" i="1" smtClean="0"/>
              <a:t>Step</a:t>
            </a:r>
            <a:r>
              <a:rPr lang="en-US" smtClean="0"/>
              <a:t> amount is part of the loop structure and so the variable does not need to be incremented or decremented in the set of actions as in most other programming languages</a:t>
            </a:r>
          </a:p>
          <a:p>
            <a:pPr marL="228600" indent="-228600">
              <a:buFontTx/>
              <a:buAutoNum type="arabicPeriod"/>
            </a:pPr>
            <a:r>
              <a:rPr lang="en-US" smtClean="0"/>
              <a:t>Also note that it is not necessary to specify the counter variable name after the Next statement</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a:ln/>
        </p:spPr>
      </p:sp>
      <p:sp>
        <p:nvSpPr>
          <p:cNvPr id="210947" name="Notes Placeholder 2"/>
          <p:cNvSpPr>
            <a:spLocks noGrp="1"/>
          </p:cNvSpPr>
          <p:nvPr>
            <p:ph type="body" idx="1"/>
          </p:nvPr>
        </p:nvSpPr>
        <p:spPr>
          <a:noFill/>
          <a:ln/>
        </p:spPr>
        <p:txBody>
          <a:bodyPr/>
          <a:lstStyle/>
          <a:p>
            <a:endParaRPr lang="en-CA" smtClean="0"/>
          </a:p>
        </p:txBody>
      </p:sp>
      <p:sp>
        <p:nvSpPr>
          <p:cNvPr id="210948" name="Slide Number Placeholder 3"/>
          <p:cNvSpPr>
            <a:spLocks noGrp="1"/>
          </p:cNvSpPr>
          <p:nvPr>
            <p:ph type="sldNum" sz="quarter" idx="5"/>
          </p:nvPr>
        </p:nvSpPr>
        <p:spPr>
          <a:noFill/>
        </p:spPr>
        <p:txBody>
          <a:bodyPr/>
          <a:lstStyle/>
          <a:p>
            <a:fld id="{C5172EF2-3A6E-47F9-B53F-9916532A2873}" type="slidenum">
              <a:rPr lang="en-US" smtClean="0"/>
              <a:pPr/>
              <a:t>89</a:t>
            </a:fld>
            <a:endParaRPr lang="en-US"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a:ln/>
        </p:spPr>
      </p:sp>
      <p:sp>
        <p:nvSpPr>
          <p:cNvPr id="211971" name="Notes Placeholder 2"/>
          <p:cNvSpPr>
            <a:spLocks noGrp="1"/>
          </p:cNvSpPr>
          <p:nvPr>
            <p:ph type="body" idx="1"/>
          </p:nvPr>
        </p:nvSpPr>
        <p:spPr>
          <a:noFill/>
          <a:ln/>
        </p:spPr>
        <p:txBody>
          <a:bodyPr/>
          <a:lstStyle/>
          <a:p>
            <a:endParaRPr lang="en-CA" smtClean="0"/>
          </a:p>
        </p:txBody>
      </p:sp>
      <p:sp>
        <p:nvSpPr>
          <p:cNvPr id="211972" name="Slide Number Placeholder 3"/>
          <p:cNvSpPr>
            <a:spLocks noGrp="1"/>
          </p:cNvSpPr>
          <p:nvPr>
            <p:ph type="sldNum" sz="quarter" idx="5"/>
          </p:nvPr>
        </p:nvSpPr>
        <p:spPr>
          <a:noFill/>
        </p:spPr>
        <p:txBody>
          <a:bodyPr/>
          <a:lstStyle/>
          <a:p>
            <a:fld id="{F6B4E5AC-EAB2-48FE-A223-D1C1E45A17FC}" type="slidenum">
              <a:rPr lang="en-US" smtClean="0"/>
              <a:pPr/>
              <a:t>90</a:t>
            </a:fld>
            <a:endParaRPr lang="en-US"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p>
            <a:fld id="{2170AFD1-6BD0-4811-87A8-F91F62E75923}" type="slidenum">
              <a:rPr lang="en-US" smtClean="0"/>
              <a:pPr/>
              <a:t>91</a:t>
            </a:fld>
            <a:endParaRPr lang="en-US" smtClean="0"/>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a:ln/>
        </p:spPr>
        <p:txBody>
          <a:bodyPr/>
          <a:lstStyle/>
          <a:p>
            <a:pPr marL="228600" indent="-228600">
              <a:buFontTx/>
              <a:buAutoNum type="arabicPeriod"/>
            </a:pPr>
            <a:r>
              <a:rPr lang="en-US" smtClean="0"/>
              <a:t>Note that you do not need to specify the object being counted after </a:t>
            </a:r>
            <a:r>
              <a:rPr lang="en-US" i="1" smtClean="0"/>
              <a:t>Next</a:t>
            </a:r>
            <a:endParaRPr lang="en-US" smtClean="0"/>
          </a:p>
          <a:p>
            <a:pPr marL="228600" indent="-228600">
              <a:buFontTx/>
              <a:buAutoNum type="arabicPeriod"/>
            </a:pPr>
            <a:r>
              <a:rPr lang="en-US" smtClean="0"/>
              <a:t>Here we are not repeating this loop until the counter variable reaches a certain value, but rather until there are no more worksheets to be found in the workbook</a:t>
            </a:r>
          </a:p>
          <a:p>
            <a:pPr marL="228600" indent="-228600">
              <a:buFontTx/>
              <a:buAutoNum type="arabicPeriod"/>
            </a:pPr>
            <a:r>
              <a:rPr lang="en-US" smtClean="0"/>
              <a:t>Whenever each object in the collection of objects has been examined, the loop ends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Image Placeholder 1"/>
          <p:cNvSpPr>
            <a:spLocks noGrp="1" noRot="1" noChangeAspect="1" noTextEdit="1"/>
          </p:cNvSpPr>
          <p:nvPr>
            <p:ph type="sldImg"/>
          </p:nvPr>
        </p:nvSpPr>
        <p:spPr>
          <a:ln/>
        </p:spPr>
      </p:sp>
      <p:sp>
        <p:nvSpPr>
          <p:cNvPr id="214019" name="Notes Placeholder 2"/>
          <p:cNvSpPr>
            <a:spLocks noGrp="1"/>
          </p:cNvSpPr>
          <p:nvPr>
            <p:ph type="body" idx="1"/>
          </p:nvPr>
        </p:nvSpPr>
        <p:spPr>
          <a:noFill/>
          <a:ln/>
        </p:spPr>
        <p:txBody>
          <a:bodyPr/>
          <a:lstStyle/>
          <a:p>
            <a:endParaRPr lang="en-CA" smtClean="0"/>
          </a:p>
        </p:txBody>
      </p:sp>
      <p:sp>
        <p:nvSpPr>
          <p:cNvPr id="214020" name="Slide Number Placeholder 3"/>
          <p:cNvSpPr>
            <a:spLocks noGrp="1"/>
          </p:cNvSpPr>
          <p:nvPr>
            <p:ph type="sldNum" sz="quarter" idx="5"/>
          </p:nvPr>
        </p:nvSpPr>
        <p:spPr>
          <a:noFill/>
        </p:spPr>
        <p:txBody>
          <a:bodyPr/>
          <a:lstStyle/>
          <a:p>
            <a:fld id="{9BC48114-583C-47A3-A39B-653FD615FAFE}" type="slidenum">
              <a:rPr lang="en-US" smtClean="0"/>
              <a:pPr/>
              <a:t>92</a:t>
            </a:fld>
            <a:endParaRPr lang="en-US"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p>
            <a:fld id="{C21D1168-EBF5-4AE6-9201-3C55D1C2FF26}" type="slidenum">
              <a:rPr lang="en-US" smtClean="0"/>
              <a:pPr/>
              <a:t>93</a:t>
            </a:fld>
            <a:endParaRPr lang="en-US" smtClean="0"/>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r>
              <a:rPr lang="en-US" smtClean="0"/>
              <a:t>1. We can compare the final count variable values of these two loops (assuming count is initialized to be 1): </a:t>
            </a:r>
          </a:p>
          <a:p>
            <a:r>
              <a:rPr lang="en-US" smtClean="0"/>
              <a:t>	the first loop will end with count = 10</a:t>
            </a:r>
          </a:p>
          <a:p>
            <a:r>
              <a:rPr lang="en-US" smtClean="0"/>
              <a:t>	the second loop will end with count = 11</a:t>
            </a:r>
          </a:p>
          <a:p>
            <a:r>
              <a:rPr lang="en-US" smtClean="0"/>
              <a:t>2. The same structure options apply to Do, Until loop</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Image Placeholder 1"/>
          <p:cNvSpPr>
            <a:spLocks noGrp="1" noRot="1" noChangeAspect="1" noTextEdit="1"/>
          </p:cNvSpPr>
          <p:nvPr>
            <p:ph type="sldImg"/>
          </p:nvPr>
        </p:nvSpPr>
        <p:spPr>
          <a:ln/>
        </p:spPr>
      </p:sp>
      <p:sp>
        <p:nvSpPr>
          <p:cNvPr id="216067" name="Notes Placeholder 2"/>
          <p:cNvSpPr>
            <a:spLocks noGrp="1"/>
          </p:cNvSpPr>
          <p:nvPr>
            <p:ph type="body" idx="1"/>
          </p:nvPr>
        </p:nvSpPr>
        <p:spPr>
          <a:noFill/>
          <a:ln/>
        </p:spPr>
        <p:txBody>
          <a:bodyPr/>
          <a:lstStyle/>
          <a:p>
            <a:endParaRPr lang="en-CA" smtClean="0"/>
          </a:p>
        </p:txBody>
      </p:sp>
      <p:sp>
        <p:nvSpPr>
          <p:cNvPr id="216068" name="Slide Number Placeholder 3"/>
          <p:cNvSpPr>
            <a:spLocks noGrp="1"/>
          </p:cNvSpPr>
          <p:nvPr>
            <p:ph type="sldNum" sz="quarter" idx="5"/>
          </p:nvPr>
        </p:nvSpPr>
        <p:spPr>
          <a:noFill/>
        </p:spPr>
        <p:txBody>
          <a:bodyPr/>
          <a:lstStyle/>
          <a:p>
            <a:fld id="{176CFFB6-736F-4D66-91EF-A10C897B9909}" type="slidenum">
              <a:rPr lang="en-US" smtClean="0"/>
              <a:pPr/>
              <a:t>94</a:t>
            </a:fld>
            <a:endParaRPr lang="en-US"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Slide Image Placeholder 1"/>
          <p:cNvSpPr>
            <a:spLocks noGrp="1" noRot="1" noChangeAspect="1" noTextEdit="1"/>
          </p:cNvSpPr>
          <p:nvPr>
            <p:ph type="sldImg"/>
          </p:nvPr>
        </p:nvSpPr>
        <p:spPr>
          <a:ln/>
        </p:spPr>
      </p:sp>
      <p:sp>
        <p:nvSpPr>
          <p:cNvPr id="217091" name="Notes Placeholder 2"/>
          <p:cNvSpPr>
            <a:spLocks noGrp="1"/>
          </p:cNvSpPr>
          <p:nvPr>
            <p:ph type="body" idx="1"/>
          </p:nvPr>
        </p:nvSpPr>
        <p:spPr>
          <a:noFill/>
          <a:ln/>
        </p:spPr>
        <p:txBody>
          <a:bodyPr/>
          <a:lstStyle/>
          <a:p>
            <a:endParaRPr lang="en-CA" smtClean="0"/>
          </a:p>
        </p:txBody>
      </p:sp>
      <p:sp>
        <p:nvSpPr>
          <p:cNvPr id="217092" name="Slide Number Placeholder 3"/>
          <p:cNvSpPr>
            <a:spLocks noGrp="1"/>
          </p:cNvSpPr>
          <p:nvPr>
            <p:ph type="sldNum" sz="quarter" idx="5"/>
          </p:nvPr>
        </p:nvSpPr>
        <p:spPr>
          <a:noFill/>
        </p:spPr>
        <p:txBody>
          <a:bodyPr/>
          <a:lstStyle/>
          <a:p>
            <a:fld id="{557D50E2-D619-4724-B09D-96956B8FE11C}" type="slidenum">
              <a:rPr lang="en-US" smtClean="0"/>
              <a:pPr/>
              <a:t>95</a:t>
            </a:fld>
            <a:endParaRPr lang="en-US"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p:cNvSpPr>
            <a:spLocks noGrp="1" noRot="1" noChangeAspect="1" noTextEdit="1"/>
          </p:cNvSpPr>
          <p:nvPr>
            <p:ph type="sldImg"/>
          </p:nvPr>
        </p:nvSpPr>
        <p:spPr>
          <a:ln/>
        </p:spPr>
      </p:sp>
      <p:sp>
        <p:nvSpPr>
          <p:cNvPr id="218115" name="Notes Placeholder 2"/>
          <p:cNvSpPr>
            <a:spLocks noGrp="1"/>
          </p:cNvSpPr>
          <p:nvPr>
            <p:ph type="body" idx="1"/>
          </p:nvPr>
        </p:nvSpPr>
        <p:spPr>
          <a:noFill/>
          <a:ln/>
        </p:spPr>
        <p:txBody>
          <a:bodyPr/>
          <a:lstStyle/>
          <a:p>
            <a:endParaRPr lang="en-CA" smtClean="0"/>
          </a:p>
        </p:txBody>
      </p:sp>
      <p:sp>
        <p:nvSpPr>
          <p:cNvPr id="218116" name="Slide Number Placeholder 3"/>
          <p:cNvSpPr>
            <a:spLocks noGrp="1"/>
          </p:cNvSpPr>
          <p:nvPr>
            <p:ph type="sldNum" sz="quarter" idx="5"/>
          </p:nvPr>
        </p:nvSpPr>
        <p:spPr>
          <a:noFill/>
        </p:spPr>
        <p:txBody>
          <a:bodyPr/>
          <a:lstStyle/>
          <a:p>
            <a:fld id="{490D4A8A-6C3F-4836-B0BE-ECB128060358}" type="slidenum">
              <a:rPr lang="en-US" smtClean="0"/>
              <a:pPr/>
              <a:t>96</a:t>
            </a:fld>
            <a:endParaRPr lang="en-US"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Image Placeholder 1"/>
          <p:cNvSpPr>
            <a:spLocks noGrp="1" noRot="1" noChangeAspect="1" noTextEdit="1"/>
          </p:cNvSpPr>
          <p:nvPr>
            <p:ph type="sldImg"/>
          </p:nvPr>
        </p:nvSpPr>
        <p:spPr>
          <a:ln/>
        </p:spPr>
      </p:sp>
      <p:sp>
        <p:nvSpPr>
          <p:cNvPr id="219139" name="Notes Placeholder 2"/>
          <p:cNvSpPr>
            <a:spLocks noGrp="1"/>
          </p:cNvSpPr>
          <p:nvPr>
            <p:ph type="body" idx="1"/>
          </p:nvPr>
        </p:nvSpPr>
        <p:spPr>
          <a:noFill/>
          <a:ln/>
        </p:spPr>
        <p:txBody>
          <a:bodyPr/>
          <a:lstStyle/>
          <a:p>
            <a:endParaRPr lang="en-CA" smtClean="0"/>
          </a:p>
        </p:txBody>
      </p:sp>
      <p:sp>
        <p:nvSpPr>
          <p:cNvPr id="219140" name="Slide Number Placeholder 3"/>
          <p:cNvSpPr>
            <a:spLocks noGrp="1"/>
          </p:cNvSpPr>
          <p:nvPr>
            <p:ph type="sldNum" sz="quarter" idx="5"/>
          </p:nvPr>
        </p:nvSpPr>
        <p:spPr>
          <a:noFill/>
        </p:spPr>
        <p:txBody>
          <a:bodyPr/>
          <a:lstStyle/>
          <a:p>
            <a:fld id="{D3738CC0-057C-475A-AF61-7A5043378B09}" type="slidenum">
              <a:rPr lang="en-US" smtClean="0"/>
              <a:pPr/>
              <a:t>97</a:t>
            </a:fld>
            <a:endParaRPr lang="en-US"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p>
            <a:fld id="{CAC91066-5E1F-4189-81B0-FD6916614557}" type="slidenum">
              <a:rPr lang="en-US" smtClean="0"/>
              <a:pPr/>
              <a:t>98</a:t>
            </a:fld>
            <a:endParaRPr lang="en-US" smtClean="0"/>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a:ln/>
        </p:spPr>
        <p:txBody>
          <a:bodyPr/>
          <a:lstStyle/>
          <a:p>
            <a:r>
              <a:rPr lang="en-US" smtClean="0"/>
              <a:t>1. Ask students how to do same with Do, Until loop</a:t>
            </a:r>
          </a:p>
          <a:p>
            <a:r>
              <a:rPr lang="en-US" smtClean="0"/>
              <a:t>[We could have equivalently used the </a:t>
            </a:r>
            <a:r>
              <a:rPr lang="en-US" i="1" smtClean="0"/>
              <a:t>Do, Until</a:t>
            </a:r>
            <a:r>
              <a:rPr lang="en-US" smtClean="0"/>
              <a:t> loop by changing the condition to:   </a:t>
            </a:r>
            <a:r>
              <a:rPr lang="en-US" i="1" smtClean="0"/>
              <a:t>Do Until found = True]</a:t>
            </a:r>
          </a:p>
          <a:p>
            <a:r>
              <a:rPr lang="en-US" i="1" smtClean="0"/>
              <a:t>2. </a:t>
            </a:r>
            <a:r>
              <a:rPr lang="en-US" smtClean="0"/>
              <a:t>Note that both the Do, While and Do, Until loops can have nested loops. A Do, While loop could contain a Do, Until loop and vice versa. Also, as we have shown above we may often include If, Then statements or other programming structures within loops as well.</a:t>
            </a:r>
          </a:p>
          <a:p>
            <a:r>
              <a:rPr lang="en-US" smtClean="0"/>
              <a:t>3. [Note that there is also a </a:t>
            </a:r>
            <a:r>
              <a:rPr lang="en-US" b="1" smtClean="0"/>
              <a:t>While, Wend</a:t>
            </a:r>
            <a:r>
              <a:rPr lang="en-US" smtClean="0"/>
              <a:t> statement available in VBA which has the same functionality as the Do, While loop. However, since there is more flexibility in the Do, While structure, we will use it instead of the While, Wend statement.]</a:t>
            </a:r>
          </a:p>
          <a:p>
            <a:endParaRPr lang="en-US"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Slide Image Placeholder 1"/>
          <p:cNvSpPr>
            <a:spLocks noGrp="1" noRot="1" noChangeAspect="1" noTextEdit="1"/>
          </p:cNvSpPr>
          <p:nvPr>
            <p:ph type="sldImg"/>
          </p:nvPr>
        </p:nvSpPr>
        <p:spPr>
          <a:ln/>
        </p:spPr>
      </p:sp>
      <p:sp>
        <p:nvSpPr>
          <p:cNvPr id="221187" name="Notes Placeholder 2"/>
          <p:cNvSpPr>
            <a:spLocks noGrp="1"/>
          </p:cNvSpPr>
          <p:nvPr>
            <p:ph type="body" idx="1"/>
          </p:nvPr>
        </p:nvSpPr>
        <p:spPr>
          <a:noFill/>
          <a:ln/>
        </p:spPr>
        <p:txBody>
          <a:bodyPr/>
          <a:lstStyle/>
          <a:p>
            <a:endParaRPr lang="en-CA" smtClean="0"/>
          </a:p>
        </p:txBody>
      </p:sp>
      <p:sp>
        <p:nvSpPr>
          <p:cNvPr id="221188" name="Slide Number Placeholder 3"/>
          <p:cNvSpPr>
            <a:spLocks noGrp="1"/>
          </p:cNvSpPr>
          <p:nvPr>
            <p:ph type="sldNum" sz="quarter" idx="5"/>
          </p:nvPr>
        </p:nvSpPr>
        <p:spPr>
          <a:noFill/>
        </p:spPr>
        <p:txBody>
          <a:bodyPr/>
          <a:lstStyle/>
          <a:p>
            <a:fld id="{2E8AE9FA-00B5-4DFF-BDAC-03C273F355FA}" type="slidenum">
              <a:rPr lang="en-US" smtClean="0"/>
              <a:pPr/>
              <a:t>99</a:t>
            </a:fld>
            <a:endParaRPr lang="en-US"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Image Placeholder 1"/>
          <p:cNvSpPr>
            <a:spLocks noGrp="1" noRot="1" noChangeAspect="1" noTextEdit="1"/>
          </p:cNvSpPr>
          <p:nvPr>
            <p:ph type="sldImg"/>
          </p:nvPr>
        </p:nvSpPr>
        <p:spPr>
          <a:ln/>
        </p:spPr>
      </p:sp>
      <p:sp>
        <p:nvSpPr>
          <p:cNvPr id="222211" name="Notes Placeholder 2"/>
          <p:cNvSpPr>
            <a:spLocks noGrp="1"/>
          </p:cNvSpPr>
          <p:nvPr>
            <p:ph type="body" idx="1"/>
          </p:nvPr>
        </p:nvSpPr>
        <p:spPr>
          <a:noFill/>
          <a:ln/>
        </p:spPr>
        <p:txBody>
          <a:bodyPr/>
          <a:lstStyle/>
          <a:p>
            <a:endParaRPr lang="en-CA" smtClean="0"/>
          </a:p>
        </p:txBody>
      </p:sp>
      <p:sp>
        <p:nvSpPr>
          <p:cNvPr id="222212" name="Slide Number Placeholder 3"/>
          <p:cNvSpPr>
            <a:spLocks noGrp="1"/>
          </p:cNvSpPr>
          <p:nvPr>
            <p:ph type="sldNum" sz="quarter" idx="5"/>
          </p:nvPr>
        </p:nvSpPr>
        <p:spPr>
          <a:noFill/>
        </p:spPr>
        <p:txBody>
          <a:bodyPr/>
          <a:lstStyle/>
          <a:p>
            <a:fld id="{A97EA046-77E0-4F1E-B7B5-F98EDE943589}" type="slidenum">
              <a:rPr lang="en-US" smtClean="0"/>
              <a:pPr/>
              <a:t>100</a:t>
            </a:fld>
            <a:endParaRPr lang="en-US"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p>
            <a:fld id="{47A4A9CC-9854-4923-9AA0-890A06C267C5}" type="slidenum">
              <a:rPr lang="en-US" smtClean="0"/>
              <a:pPr/>
              <a:t>101</a:t>
            </a:fld>
            <a:endParaRPr lang="en-US" smtClean="0"/>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a:ln/>
        </p:spPr>
        <p:txBody>
          <a:bodyPr/>
          <a:lstStyle/>
          <a:p>
            <a:r>
              <a:rPr lang="en-US" smtClean="0"/>
              <a:t>Here the range of text is considered alphabetically </a:t>
            </a:r>
          </a:p>
          <a:p>
            <a:endParaRPr lang="en-US" smtClean="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Image Placeholder 1"/>
          <p:cNvSpPr>
            <a:spLocks noGrp="1" noRot="1" noChangeAspect="1" noTextEdit="1"/>
          </p:cNvSpPr>
          <p:nvPr>
            <p:ph type="sldImg"/>
          </p:nvPr>
        </p:nvSpPr>
        <p:spPr>
          <a:ln/>
        </p:spPr>
      </p:sp>
      <p:sp>
        <p:nvSpPr>
          <p:cNvPr id="224259" name="Notes Placeholder 2"/>
          <p:cNvSpPr>
            <a:spLocks noGrp="1"/>
          </p:cNvSpPr>
          <p:nvPr>
            <p:ph type="body" idx="1"/>
          </p:nvPr>
        </p:nvSpPr>
        <p:spPr>
          <a:noFill/>
          <a:ln/>
        </p:spPr>
        <p:txBody>
          <a:bodyPr/>
          <a:lstStyle/>
          <a:p>
            <a:endParaRPr lang="en-CA" smtClean="0"/>
          </a:p>
        </p:txBody>
      </p:sp>
      <p:sp>
        <p:nvSpPr>
          <p:cNvPr id="224260" name="Slide Number Placeholder 3"/>
          <p:cNvSpPr>
            <a:spLocks noGrp="1"/>
          </p:cNvSpPr>
          <p:nvPr>
            <p:ph type="sldNum" sz="quarter" idx="5"/>
          </p:nvPr>
        </p:nvSpPr>
        <p:spPr>
          <a:noFill/>
        </p:spPr>
        <p:txBody>
          <a:bodyPr/>
          <a:lstStyle/>
          <a:p>
            <a:fld id="{F73AD7A9-851A-4D74-B96F-957EAE38DF71}" type="slidenum">
              <a:rPr lang="en-US" smtClean="0"/>
              <a:pPr/>
              <a:t>102</a:t>
            </a:fld>
            <a:endParaRPr lang="en-US" smtClean="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Slide Image Placeholder 1"/>
          <p:cNvSpPr>
            <a:spLocks noGrp="1" noRot="1" noChangeAspect="1" noTextEdit="1"/>
          </p:cNvSpPr>
          <p:nvPr>
            <p:ph type="sldImg"/>
          </p:nvPr>
        </p:nvSpPr>
        <p:spPr>
          <a:ln/>
        </p:spPr>
      </p:sp>
      <p:sp>
        <p:nvSpPr>
          <p:cNvPr id="225283" name="Notes Placeholder 2"/>
          <p:cNvSpPr>
            <a:spLocks noGrp="1"/>
          </p:cNvSpPr>
          <p:nvPr>
            <p:ph type="body" idx="1"/>
          </p:nvPr>
        </p:nvSpPr>
        <p:spPr>
          <a:noFill/>
          <a:ln/>
        </p:spPr>
        <p:txBody>
          <a:bodyPr/>
          <a:lstStyle/>
          <a:p>
            <a:endParaRPr lang="en-CA" smtClean="0"/>
          </a:p>
        </p:txBody>
      </p:sp>
      <p:sp>
        <p:nvSpPr>
          <p:cNvPr id="225284" name="Slide Number Placeholder 3"/>
          <p:cNvSpPr>
            <a:spLocks noGrp="1"/>
          </p:cNvSpPr>
          <p:nvPr>
            <p:ph type="sldNum" sz="quarter" idx="5"/>
          </p:nvPr>
        </p:nvSpPr>
        <p:spPr>
          <a:noFill/>
        </p:spPr>
        <p:txBody>
          <a:bodyPr/>
          <a:lstStyle/>
          <a:p>
            <a:fld id="{6D9D87B6-F579-4852-941D-E7B7EAE493C7}" type="slidenum">
              <a:rPr lang="en-US" smtClean="0"/>
              <a:pPr/>
              <a:t>103</a:t>
            </a:fld>
            <a:endParaRPr lang="en-US" smtClean="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Slide Image Placeholder 1"/>
          <p:cNvSpPr>
            <a:spLocks noGrp="1" noRot="1" noChangeAspect="1" noTextEdit="1"/>
          </p:cNvSpPr>
          <p:nvPr>
            <p:ph type="sldImg"/>
          </p:nvPr>
        </p:nvSpPr>
        <p:spPr>
          <a:ln/>
        </p:spPr>
      </p:sp>
      <p:sp>
        <p:nvSpPr>
          <p:cNvPr id="226307" name="Notes Placeholder 2"/>
          <p:cNvSpPr>
            <a:spLocks noGrp="1"/>
          </p:cNvSpPr>
          <p:nvPr>
            <p:ph type="body" idx="1"/>
          </p:nvPr>
        </p:nvSpPr>
        <p:spPr>
          <a:noFill/>
          <a:ln/>
        </p:spPr>
        <p:txBody>
          <a:bodyPr/>
          <a:lstStyle/>
          <a:p>
            <a:endParaRPr lang="en-CA" smtClean="0"/>
          </a:p>
        </p:txBody>
      </p:sp>
      <p:sp>
        <p:nvSpPr>
          <p:cNvPr id="226308" name="Slide Number Placeholder 3"/>
          <p:cNvSpPr>
            <a:spLocks noGrp="1"/>
          </p:cNvSpPr>
          <p:nvPr>
            <p:ph type="sldNum" sz="quarter" idx="5"/>
          </p:nvPr>
        </p:nvSpPr>
        <p:spPr>
          <a:noFill/>
        </p:spPr>
        <p:txBody>
          <a:bodyPr/>
          <a:lstStyle/>
          <a:p>
            <a:fld id="{CF668DF2-BA27-4FC9-8A09-6BA27E0E0AEA}" type="slidenum">
              <a:rPr lang="en-US" smtClean="0"/>
              <a:pPr/>
              <a:t>104</a:t>
            </a:fld>
            <a:endParaRPr lang="en-US" smtClean="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Slide Image Placeholder 1"/>
          <p:cNvSpPr>
            <a:spLocks noGrp="1" noRot="1" noChangeAspect="1" noTextEdit="1"/>
          </p:cNvSpPr>
          <p:nvPr>
            <p:ph type="sldImg"/>
          </p:nvPr>
        </p:nvSpPr>
        <p:spPr>
          <a:ln/>
        </p:spPr>
      </p:sp>
      <p:sp>
        <p:nvSpPr>
          <p:cNvPr id="227331" name="Notes Placeholder 2"/>
          <p:cNvSpPr>
            <a:spLocks noGrp="1"/>
          </p:cNvSpPr>
          <p:nvPr>
            <p:ph type="body" idx="1"/>
          </p:nvPr>
        </p:nvSpPr>
        <p:spPr>
          <a:noFill/>
          <a:ln/>
        </p:spPr>
        <p:txBody>
          <a:bodyPr/>
          <a:lstStyle/>
          <a:p>
            <a:endParaRPr lang="en-CA" smtClean="0"/>
          </a:p>
        </p:txBody>
      </p:sp>
      <p:sp>
        <p:nvSpPr>
          <p:cNvPr id="227332" name="Slide Number Placeholder 3"/>
          <p:cNvSpPr>
            <a:spLocks noGrp="1"/>
          </p:cNvSpPr>
          <p:nvPr>
            <p:ph type="sldNum" sz="quarter" idx="5"/>
          </p:nvPr>
        </p:nvSpPr>
        <p:spPr>
          <a:noFill/>
        </p:spPr>
        <p:txBody>
          <a:bodyPr/>
          <a:lstStyle/>
          <a:p>
            <a:fld id="{E1BA4328-AF13-4D82-B223-41729C81C475}" type="slidenum">
              <a:rPr lang="en-US" smtClean="0"/>
              <a:pPr/>
              <a:t>105</a:t>
            </a:fld>
            <a:endParaRPr lang="en-US" smtClean="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p>
            <a:fld id="{A12508C7-8BF7-47B3-AAE2-848BC31EADEA}" type="slidenum">
              <a:rPr lang="en-US" smtClean="0"/>
              <a:pPr/>
              <a:t>106</a:t>
            </a:fld>
            <a:endParaRPr lang="en-US" smtClean="0"/>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p:spPr>
        <p:txBody>
          <a:bodyPr/>
          <a:lstStyle/>
          <a:p>
            <a:r>
              <a:rPr lang="en-US" smtClean="0"/>
              <a:t>If the denominator in the </a:t>
            </a:r>
            <a:r>
              <a:rPr lang="en-US" i="1" smtClean="0"/>
              <a:t>Divide</a:t>
            </a:r>
            <a:r>
              <a:rPr lang="en-US" smtClean="0"/>
              <a:t> function is 0 then we do not continue evaluating the function since we know this will lead to an error, thus we use the </a:t>
            </a:r>
            <a:r>
              <a:rPr lang="en-US" i="1" smtClean="0"/>
              <a:t>Exit Function</a:t>
            </a:r>
            <a:r>
              <a:rPr lang="en-US" smtClean="0"/>
              <a:t> statement. Once the </a:t>
            </a:r>
            <a:r>
              <a:rPr lang="en-US" i="1" smtClean="0"/>
              <a:t>Exit Function</a:t>
            </a:r>
            <a:r>
              <a:rPr lang="en-US" smtClean="0"/>
              <a:t> statement is read, the program returns to the line of code below where the function was called. Here, this line if the </a:t>
            </a:r>
            <a:r>
              <a:rPr lang="en-US" i="1" smtClean="0"/>
              <a:t>If, Then</a:t>
            </a:r>
            <a:r>
              <a:rPr lang="en-US" smtClean="0"/>
              <a:t> statement of the sub procedure. Since we also do not want to display the result of this function if an error was encountered in the function, we use </a:t>
            </a:r>
            <a:r>
              <a:rPr lang="en-US" i="1" smtClean="0"/>
              <a:t>Exit Sub</a:t>
            </a:r>
            <a:r>
              <a:rPr lang="en-US" smtClean="0"/>
              <a:t> to exit the sub procedure.</a:t>
            </a:r>
          </a:p>
          <a:p>
            <a:r>
              <a:rPr lang="en-US" smtClean="0"/>
              <a:t>Note: there are other ways to perform this error checking</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Slide Image Placeholder 1"/>
          <p:cNvSpPr>
            <a:spLocks noGrp="1" noRot="1" noChangeAspect="1" noTextEdit="1"/>
          </p:cNvSpPr>
          <p:nvPr>
            <p:ph type="sldImg"/>
          </p:nvPr>
        </p:nvSpPr>
        <p:spPr>
          <a:ln/>
        </p:spPr>
      </p:sp>
      <p:sp>
        <p:nvSpPr>
          <p:cNvPr id="229379" name="Notes Placeholder 2"/>
          <p:cNvSpPr>
            <a:spLocks noGrp="1"/>
          </p:cNvSpPr>
          <p:nvPr>
            <p:ph type="body" idx="1"/>
          </p:nvPr>
        </p:nvSpPr>
        <p:spPr>
          <a:noFill/>
          <a:ln/>
        </p:spPr>
        <p:txBody>
          <a:bodyPr/>
          <a:lstStyle/>
          <a:p>
            <a:endParaRPr lang="en-CA" smtClean="0"/>
          </a:p>
        </p:txBody>
      </p:sp>
      <p:sp>
        <p:nvSpPr>
          <p:cNvPr id="229380" name="Slide Number Placeholder 3"/>
          <p:cNvSpPr>
            <a:spLocks noGrp="1"/>
          </p:cNvSpPr>
          <p:nvPr>
            <p:ph type="sldNum" sz="quarter" idx="5"/>
          </p:nvPr>
        </p:nvSpPr>
        <p:spPr>
          <a:noFill/>
        </p:spPr>
        <p:txBody>
          <a:bodyPr/>
          <a:lstStyle/>
          <a:p>
            <a:fld id="{341E2DA7-9927-4002-964D-5E597139711C}" type="slidenum">
              <a:rPr lang="en-US" smtClean="0"/>
              <a:pPr/>
              <a:t>107</a:t>
            </a:fld>
            <a:endParaRPr lang="en-US" smtClean="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p:spPr>
        <p:txBody>
          <a:bodyPr/>
          <a:lstStyle/>
          <a:p>
            <a:fld id="{CB0DE15C-6777-46FF-A57C-795FF7FD121A}" type="slidenum">
              <a:rPr lang="en-US" smtClean="0"/>
              <a:pPr/>
              <a:t>108</a:t>
            </a:fld>
            <a:endParaRPr lang="en-US" smtClean="0"/>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p:spPr>
        <p:txBody>
          <a:bodyPr/>
          <a:lstStyle/>
          <a:p>
            <a:r>
              <a:rPr lang="en-US" smtClean="0"/>
              <a:t>Notice that a benefit of having an </a:t>
            </a:r>
            <a:r>
              <a:rPr lang="en-US" i="1" smtClean="0"/>
              <a:t>If, Then</a:t>
            </a:r>
            <a:r>
              <a:rPr lang="en-US" smtClean="0"/>
              <a:t> statement check to use the </a:t>
            </a:r>
            <a:r>
              <a:rPr lang="en-US" i="1" smtClean="0"/>
              <a:t>Exit For</a:t>
            </a:r>
            <a:r>
              <a:rPr lang="en-US" smtClean="0"/>
              <a:t> code is that this reduces the responsibility of setting an exact range for the </a:t>
            </a:r>
            <a:r>
              <a:rPr lang="en-US" i="1" smtClean="0"/>
              <a:t>For, Next</a:t>
            </a:r>
            <a:r>
              <a:rPr lang="en-US" smtClean="0"/>
              <a:t> loop. In this example, we may not know at which point the product of i and i – 1 will exceed 50; therefore we can set the end of the </a:t>
            </a:r>
            <a:r>
              <a:rPr lang="en-US" i="1" smtClean="0"/>
              <a:t>For</a:t>
            </a:r>
            <a:r>
              <a:rPr lang="en-US" smtClean="0"/>
              <a:t> range to be some large number and use the </a:t>
            </a:r>
            <a:r>
              <a:rPr lang="en-US" i="1" smtClean="0"/>
              <a:t>Exit For</a:t>
            </a:r>
            <a:r>
              <a:rPr lang="en-US" smtClean="0"/>
              <a:t> statement to end the loop when this limit is exceeded.</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p>
            <a:fld id="{8BB3E0F1-3BF2-46E0-96A1-0FC6B9714A52}" type="slidenum">
              <a:rPr lang="en-US" smtClean="0"/>
              <a:pPr/>
              <a:t>109</a:t>
            </a:fld>
            <a:endParaRPr lang="en-US" smtClean="0"/>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p:spPr>
        <p:txBody>
          <a:bodyPr/>
          <a:lstStyle/>
          <a:p>
            <a:r>
              <a:rPr lang="en-US" smtClean="0"/>
              <a:t>Here we may be interested in finding the first squared number divisible by 5. We again set our </a:t>
            </a:r>
            <a:r>
              <a:rPr lang="en-US" i="1" smtClean="0"/>
              <a:t>Until</a:t>
            </a:r>
            <a:r>
              <a:rPr lang="en-US" smtClean="0"/>
              <a:t> condition to some large value and will exit the loop when the first number which meets the </a:t>
            </a:r>
            <a:r>
              <a:rPr lang="en-US" i="1" smtClean="0"/>
              <a:t>If, Then</a:t>
            </a:r>
            <a:r>
              <a:rPr lang="en-US" smtClean="0"/>
              <a:t> condition is found. </a:t>
            </a:r>
          </a:p>
          <a:p>
            <a:endParaRPr lang="en-US" smtClean="0"/>
          </a:p>
          <a:p>
            <a:r>
              <a:rPr lang="en-US" smtClean="0"/>
              <a:t>[Note: the </a:t>
            </a:r>
            <a:r>
              <a:rPr lang="en-US" b="1" i="1" smtClean="0"/>
              <a:t>Mod</a:t>
            </a:r>
            <a:r>
              <a:rPr lang="en-US" smtClean="0"/>
              <a:t> function finds the remainder left after dividing x and 5. The general structure for this function is: </a:t>
            </a:r>
            <a:r>
              <a:rPr lang="en-US" i="1" smtClean="0"/>
              <a:t>number1 Mod number2</a:t>
            </a:r>
            <a:r>
              <a:rPr lang="en-US" smtClean="0"/>
              <a:t>.]</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p>
            <a:fld id="{094DAD7C-571F-4C0E-965B-59AA448DB2F6}" type="slidenum">
              <a:rPr lang="en-US" smtClean="0"/>
              <a:pPr/>
              <a:t>110</a:t>
            </a:fld>
            <a:endParaRPr lang="en-US" smtClean="0"/>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a:ln/>
        </p:spPr>
        <p:txBody>
          <a:bodyPr/>
          <a:lstStyle/>
          <a:p>
            <a:r>
              <a:rPr lang="en-US" smtClean="0"/>
              <a:t>Here the </a:t>
            </a:r>
            <a:r>
              <a:rPr lang="en-US" i="1" smtClean="0"/>
              <a:t>Exit Do</a:t>
            </a:r>
            <a:r>
              <a:rPr lang="en-US" smtClean="0"/>
              <a:t> statement will end the inner </a:t>
            </a:r>
            <a:r>
              <a:rPr lang="en-US" i="1" smtClean="0"/>
              <a:t>For, Next</a:t>
            </a:r>
            <a:r>
              <a:rPr lang="en-US" smtClean="0"/>
              <a:t> loop indexed by </a:t>
            </a:r>
            <a:r>
              <a:rPr lang="en-US" i="1" smtClean="0"/>
              <a:t>j</a:t>
            </a:r>
            <a:r>
              <a:rPr lang="en-US" smtClean="0"/>
              <a:t> and will move to the next </a:t>
            </a:r>
            <a:r>
              <a:rPr lang="en-US" i="1" smtClean="0"/>
              <a:t>i</a:t>
            </a:r>
            <a:r>
              <a:rPr lang="en-US" smtClean="0"/>
              <a:t> value in the outer </a:t>
            </a:r>
            <a:r>
              <a:rPr lang="en-US" i="1" smtClean="0"/>
              <a:t>For, Next</a:t>
            </a:r>
            <a:r>
              <a:rPr lang="en-US" smtClean="0"/>
              <a:t> loop</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Slide Image Placeholder 1"/>
          <p:cNvSpPr>
            <a:spLocks noGrp="1" noRot="1" noChangeAspect="1" noTextEdit="1"/>
          </p:cNvSpPr>
          <p:nvPr>
            <p:ph type="sldImg"/>
          </p:nvPr>
        </p:nvSpPr>
        <p:spPr>
          <a:ln/>
        </p:spPr>
      </p:sp>
      <p:sp>
        <p:nvSpPr>
          <p:cNvPr id="233475" name="Notes Placeholder 2"/>
          <p:cNvSpPr>
            <a:spLocks noGrp="1"/>
          </p:cNvSpPr>
          <p:nvPr>
            <p:ph type="body" idx="1"/>
          </p:nvPr>
        </p:nvSpPr>
        <p:spPr>
          <a:noFill/>
          <a:ln/>
        </p:spPr>
        <p:txBody>
          <a:bodyPr/>
          <a:lstStyle/>
          <a:p>
            <a:endParaRPr lang="en-CA" smtClean="0"/>
          </a:p>
        </p:txBody>
      </p:sp>
      <p:sp>
        <p:nvSpPr>
          <p:cNvPr id="233476" name="Slide Number Placeholder 3"/>
          <p:cNvSpPr>
            <a:spLocks noGrp="1"/>
          </p:cNvSpPr>
          <p:nvPr>
            <p:ph type="sldNum" sz="quarter" idx="5"/>
          </p:nvPr>
        </p:nvSpPr>
        <p:spPr>
          <a:noFill/>
        </p:spPr>
        <p:txBody>
          <a:bodyPr/>
          <a:lstStyle/>
          <a:p>
            <a:fld id="{116D7A5F-6B73-4D01-A526-8EAEB3A2CC67}" type="slidenum">
              <a:rPr lang="en-US" smtClean="0"/>
              <a:pPr/>
              <a:t>111</a:t>
            </a:fld>
            <a:endParaRPr lang="en-US" smtClean="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Image Placeholder 1"/>
          <p:cNvSpPr>
            <a:spLocks noGrp="1" noRot="1" noChangeAspect="1" noTextEdit="1"/>
          </p:cNvSpPr>
          <p:nvPr>
            <p:ph type="sldImg"/>
          </p:nvPr>
        </p:nvSpPr>
        <p:spPr>
          <a:ln/>
        </p:spPr>
      </p:sp>
      <p:sp>
        <p:nvSpPr>
          <p:cNvPr id="234499" name="Notes Placeholder 2"/>
          <p:cNvSpPr>
            <a:spLocks noGrp="1"/>
          </p:cNvSpPr>
          <p:nvPr>
            <p:ph type="body" idx="1"/>
          </p:nvPr>
        </p:nvSpPr>
        <p:spPr>
          <a:noFill/>
          <a:ln/>
        </p:spPr>
        <p:txBody>
          <a:bodyPr/>
          <a:lstStyle/>
          <a:p>
            <a:endParaRPr lang="en-CA" smtClean="0"/>
          </a:p>
        </p:txBody>
      </p:sp>
      <p:sp>
        <p:nvSpPr>
          <p:cNvPr id="234500" name="Slide Number Placeholder 3"/>
          <p:cNvSpPr>
            <a:spLocks noGrp="1"/>
          </p:cNvSpPr>
          <p:nvPr>
            <p:ph type="sldNum" sz="quarter" idx="5"/>
          </p:nvPr>
        </p:nvSpPr>
        <p:spPr>
          <a:noFill/>
        </p:spPr>
        <p:txBody>
          <a:bodyPr/>
          <a:lstStyle/>
          <a:p>
            <a:fld id="{627E4655-C319-4391-BDE5-D970735F251A}" type="slidenum">
              <a:rPr lang="en-US" smtClean="0"/>
              <a:pPr/>
              <a:t>112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improve4"/>
          <p:cNvPicPr>
            <a:picLocks noChangeAspect="1" noChangeArrowheads="1"/>
          </p:cNvPicPr>
          <p:nvPr/>
        </p:nvPicPr>
        <p:blipFill>
          <a:blip r:embed="rId2" cstate="print">
            <a:lum bright="70000" contrast="-70000"/>
          </a:blip>
          <a:srcRect/>
          <a:stretch>
            <a:fillRect/>
          </a:stretch>
        </p:blipFill>
        <p:spPr bwMode="auto">
          <a:xfrm>
            <a:off x="152400" y="0"/>
            <a:ext cx="8915400" cy="6851650"/>
          </a:xfrm>
          <a:prstGeom prst="rect">
            <a:avLst/>
          </a:prstGeom>
          <a:noFill/>
          <a:ln w="9525">
            <a:noFill/>
            <a:miter lim="800000"/>
            <a:headEnd/>
            <a:tailEnd/>
          </a:ln>
        </p:spPr>
      </p:pic>
      <p:sp>
        <p:nvSpPr>
          <p:cNvPr id="5" name="Rectangle 3"/>
          <p:cNvSpPr>
            <a:spLocks noChangeArrowheads="1"/>
          </p:cNvSpPr>
          <p:nvPr/>
        </p:nvSpPr>
        <p:spPr bwMode="gray">
          <a:xfrm>
            <a:off x="887413" y="3127375"/>
            <a:ext cx="8099425" cy="69850"/>
          </a:xfrm>
          <a:prstGeom prst="rect">
            <a:avLst/>
          </a:prstGeom>
          <a:solidFill>
            <a:schemeClr val="tx2"/>
          </a:solidFill>
          <a:ln w="9525">
            <a:noFill/>
            <a:miter lim="800000"/>
            <a:headEnd/>
            <a:tailEnd/>
          </a:ln>
          <a:effectLst/>
        </p:spPr>
        <p:txBody>
          <a:bodyPr wrap="none" anchor="ctr"/>
          <a:lstStyle/>
          <a:p>
            <a:pPr algn="ctr" eaLnBrk="1" hangingPunct="1">
              <a:defRPr/>
            </a:pPr>
            <a:endParaRPr kumimoji="1" lang="en-US" sz="2400" b="0"/>
          </a:p>
        </p:txBody>
      </p:sp>
      <p:sp>
        <p:nvSpPr>
          <p:cNvPr id="6" name="Text Box 8"/>
          <p:cNvSpPr txBox="1">
            <a:spLocks noChangeArrowheads="1"/>
          </p:cNvSpPr>
          <p:nvPr/>
        </p:nvSpPr>
        <p:spPr bwMode="auto">
          <a:xfrm>
            <a:off x="152400" y="304800"/>
            <a:ext cx="8839200" cy="366713"/>
          </a:xfrm>
          <a:prstGeom prst="rect">
            <a:avLst/>
          </a:prstGeom>
          <a:noFill/>
          <a:ln w="9525">
            <a:noFill/>
            <a:miter lim="800000"/>
            <a:headEnd/>
            <a:tailEnd/>
          </a:ln>
          <a:effectLst/>
        </p:spPr>
        <p:txBody>
          <a:bodyPr>
            <a:spAutoFit/>
          </a:bodyPr>
          <a:lstStyle/>
          <a:p>
            <a:pPr eaLnBrk="1" hangingPunct="1">
              <a:defRPr/>
            </a:pPr>
            <a:endParaRPr lang="en-US" b="0">
              <a:latin typeface="Arial" charset="0"/>
            </a:endParaRPr>
          </a:p>
        </p:txBody>
      </p:sp>
      <p:sp>
        <p:nvSpPr>
          <p:cNvPr id="7" name="Text Box 9"/>
          <p:cNvSpPr txBox="1">
            <a:spLocks noChangeArrowheads="1"/>
          </p:cNvSpPr>
          <p:nvPr/>
        </p:nvSpPr>
        <p:spPr bwMode="auto">
          <a:xfrm>
            <a:off x="-11113" y="0"/>
            <a:ext cx="9175751" cy="228600"/>
          </a:xfrm>
          <a:prstGeom prst="rect">
            <a:avLst/>
          </a:prstGeom>
          <a:solidFill>
            <a:srgbClr val="000066">
              <a:alpha val="80000"/>
            </a:srgbClr>
          </a:solidFill>
          <a:ln w="9525">
            <a:noFill/>
            <a:miter lim="800000"/>
            <a:headEnd/>
            <a:tailEnd/>
          </a:ln>
          <a:effectLst/>
        </p:spPr>
        <p:txBody>
          <a:bodyPr>
            <a:spAutoFit/>
          </a:bodyPr>
          <a:lstStyle/>
          <a:p>
            <a:pPr algn="r">
              <a:spcBef>
                <a:spcPct val="50000"/>
              </a:spcBef>
              <a:defRPr/>
            </a:pPr>
            <a:endParaRPr lang="en-US" sz="900" i="1">
              <a:solidFill>
                <a:srgbClr val="FF6600"/>
              </a:solidFill>
            </a:endParaRPr>
          </a:p>
        </p:txBody>
      </p:sp>
      <p:grpSp>
        <p:nvGrpSpPr>
          <p:cNvPr id="8" name="Group 11"/>
          <p:cNvGrpSpPr>
            <a:grpSpLocks/>
          </p:cNvGrpSpPr>
          <p:nvPr/>
        </p:nvGrpSpPr>
        <p:grpSpPr bwMode="auto">
          <a:xfrm>
            <a:off x="171450" y="336550"/>
            <a:ext cx="2540000" cy="2286000"/>
            <a:chOff x="108" y="212"/>
            <a:chExt cx="960" cy="1008"/>
          </a:xfrm>
        </p:grpSpPr>
        <p:sp>
          <p:nvSpPr>
            <p:cNvPr id="9" name="AutoShape 12"/>
            <p:cNvSpPr>
              <a:spLocks noChangeArrowheads="1"/>
            </p:cNvSpPr>
            <p:nvPr userDrawn="1"/>
          </p:nvSpPr>
          <p:spPr bwMode="auto">
            <a:xfrm rot="5400000">
              <a:off x="110" y="414"/>
              <a:ext cx="802" cy="811"/>
            </a:xfrm>
            <a:prstGeom prst="rtTriangle">
              <a:avLst/>
            </a:prstGeom>
            <a:gradFill rotWithShape="1">
              <a:gsLst>
                <a:gs pos="0">
                  <a:srgbClr val="00CC99"/>
                </a:gs>
                <a:gs pos="100000">
                  <a:schemeClr val="bg1"/>
                </a:gs>
              </a:gsLst>
              <a:lin ang="18900000" scaled="1"/>
            </a:gradFill>
            <a:ln w="9525">
              <a:noFill/>
              <a:miter lim="800000"/>
              <a:headEnd/>
              <a:tailEnd/>
            </a:ln>
            <a:effectLst/>
          </p:spPr>
          <p:txBody>
            <a:bodyPr wrap="none" anchor="ctr"/>
            <a:lstStyle/>
            <a:p>
              <a:pPr>
                <a:defRPr/>
              </a:pPr>
              <a:endParaRPr lang="en-CA"/>
            </a:p>
          </p:txBody>
        </p:sp>
        <p:sp>
          <p:nvSpPr>
            <p:cNvPr id="10" name="AutoShape 13"/>
            <p:cNvSpPr>
              <a:spLocks noChangeArrowheads="1"/>
            </p:cNvSpPr>
            <p:nvPr userDrawn="1"/>
          </p:nvSpPr>
          <p:spPr bwMode="auto">
            <a:xfrm rot="5400000">
              <a:off x="260" y="210"/>
              <a:ext cx="802" cy="811"/>
            </a:xfrm>
            <a:prstGeom prst="rtTriangle">
              <a:avLst/>
            </a:prstGeom>
            <a:gradFill rotWithShape="1">
              <a:gsLst>
                <a:gs pos="0">
                  <a:schemeClr val="tx2"/>
                </a:gs>
                <a:gs pos="100000">
                  <a:schemeClr val="bg1"/>
                </a:gs>
              </a:gsLst>
              <a:lin ang="18900000" scaled="1"/>
            </a:gradFill>
            <a:ln w="9525">
              <a:noFill/>
              <a:miter lim="800000"/>
              <a:headEnd/>
              <a:tailEnd/>
            </a:ln>
            <a:effectLst/>
          </p:spPr>
          <p:txBody>
            <a:bodyPr wrap="none" anchor="ctr"/>
            <a:lstStyle/>
            <a:p>
              <a:pPr>
                <a:defRPr/>
              </a:pPr>
              <a:endParaRPr lang="en-CA"/>
            </a:p>
          </p:txBody>
        </p:sp>
        <p:sp>
          <p:nvSpPr>
            <p:cNvPr id="11" name="AutoShape 14"/>
            <p:cNvSpPr>
              <a:spLocks noChangeArrowheads="1"/>
            </p:cNvSpPr>
            <p:nvPr userDrawn="1"/>
          </p:nvSpPr>
          <p:spPr bwMode="auto">
            <a:xfrm rot="5400000">
              <a:off x="147" y="256"/>
              <a:ext cx="801" cy="811"/>
            </a:xfrm>
            <a:prstGeom prst="rtTriangle">
              <a:avLst/>
            </a:prstGeom>
            <a:gradFill rotWithShape="1">
              <a:gsLst>
                <a:gs pos="0">
                  <a:schemeClr val="accent1"/>
                </a:gs>
                <a:gs pos="100000">
                  <a:schemeClr val="bg1"/>
                </a:gs>
              </a:gsLst>
              <a:lin ang="18900000" scaled="1"/>
            </a:gradFill>
            <a:ln w="9525">
              <a:noFill/>
              <a:miter lim="800000"/>
              <a:headEnd/>
              <a:tailEnd/>
            </a:ln>
            <a:effectLst/>
          </p:spPr>
          <p:txBody>
            <a:bodyPr wrap="none" anchor="ctr"/>
            <a:lstStyle/>
            <a:p>
              <a:pPr>
                <a:defRPr/>
              </a:pPr>
              <a:endParaRPr lang="en-CA"/>
            </a:p>
          </p:txBody>
        </p:sp>
        <p:sp>
          <p:nvSpPr>
            <p:cNvPr id="12" name="AutoShape 15"/>
            <p:cNvSpPr>
              <a:spLocks noChangeArrowheads="1"/>
            </p:cNvSpPr>
            <p:nvPr userDrawn="1"/>
          </p:nvSpPr>
          <p:spPr bwMode="auto">
            <a:xfrm rot="5400000">
              <a:off x="289" y="372"/>
              <a:ext cx="322" cy="348"/>
            </a:xfrm>
            <a:prstGeom prst="rtTriangle">
              <a:avLst/>
            </a:prstGeom>
            <a:gradFill rotWithShape="1">
              <a:gsLst>
                <a:gs pos="0">
                  <a:srgbClr val="FFFF99"/>
                </a:gs>
                <a:gs pos="100000">
                  <a:schemeClr val="bg1"/>
                </a:gs>
              </a:gsLst>
              <a:lin ang="18900000" scaled="1"/>
            </a:gradFill>
            <a:ln w="9525">
              <a:noFill/>
              <a:miter lim="800000"/>
              <a:headEnd/>
              <a:tailEnd/>
            </a:ln>
            <a:effectLst/>
          </p:spPr>
          <p:txBody>
            <a:bodyPr wrap="none" anchor="ctr"/>
            <a:lstStyle/>
            <a:p>
              <a:pPr>
                <a:defRPr/>
              </a:pPr>
              <a:endParaRPr lang="en-CA"/>
            </a:p>
          </p:txBody>
        </p:sp>
      </p:grpSp>
      <p:sp>
        <p:nvSpPr>
          <p:cNvPr id="487428" name="Rectangle 4"/>
          <p:cNvSpPr>
            <a:spLocks noGrp="1" noChangeArrowheads="1"/>
          </p:cNvSpPr>
          <p:nvPr>
            <p:ph type="ctrTitle"/>
          </p:nvPr>
        </p:nvSpPr>
        <p:spPr>
          <a:xfrm>
            <a:off x="685800" y="2143125"/>
            <a:ext cx="7772400" cy="1470025"/>
          </a:xfrm>
        </p:spPr>
        <p:txBody>
          <a:bodyPr/>
          <a:lstStyle>
            <a:lvl1pPr>
              <a:defRPr/>
            </a:lvl1pPr>
          </a:lstStyle>
          <a:p>
            <a:r>
              <a:rPr lang="en-US"/>
              <a:t>Click to edit Master title style</a:t>
            </a:r>
          </a:p>
        </p:txBody>
      </p:sp>
      <p:sp>
        <p:nvSpPr>
          <p:cNvPr id="487429" name="Rectangle 5"/>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6"/>
          <p:cNvSpPr>
            <a:spLocks noGrp="1" noChangeArrowheads="1"/>
          </p:cNvSpPr>
          <p:nvPr>
            <p:ph type="ftr" sz="quarter" idx="10"/>
          </p:nvPr>
        </p:nvSpPr>
        <p:spPr>
          <a:xfrm>
            <a:off x="3124200" y="6245225"/>
            <a:ext cx="2895600" cy="476250"/>
          </a:xfrm>
        </p:spPr>
        <p:txBody>
          <a:bodyPr/>
          <a:lstStyle>
            <a:lvl1pPr>
              <a:defRPr/>
            </a:lvl1pPr>
          </a:lstStyle>
          <a:p>
            <a:pPr>
              <a:defRPr/>
            </a:pPr>
            <a:r>
              <a:rPr lang="en-US"/>
              <a:t>Excel VBA IIIA</a:t>
            </a:r>
          </a:p>
        </p:txBody>
      </p:sp>
      <p:sp>
        <p:nvSpPr>
          <p:cNvPr id="14" name="Rectangle 7"/>
          <p:cNvSpPr>
            <a:spLocks noGrp="1" noChangeArrowheads="1"/>
          </p:cNvSpPr>
          <p:nvPr>
            <p:ph type="sldNum" sz="quarter" idx="11"/>
          </p:nvPr>
        </p:nvSpPr>
        <p:spPr>
          <a:xfrm>
            <a:off x="6553200" y="6245225"/>
            <a:ext cx="2133600" cy="476250"/>
          </a:xfrm>
        </p:spPr>
        <p:txBody>
          <a:bodyPr/>
          <a:lstStyle>
            <a:lvl1pPr>
              <a:defRPr>
                <a:solidFill>
                  <a:schemeClr val="folHlink"/>
                </a:solidFill>
              </a:defRPr>
            </a:lvl1pPr>
          </a:lstStyle>
          <a:p>
            <a:pPr>
              <a:defRPr/>
            </a:pPr>
            <a:fld id="{1F989CDB-8CB3-40F3-8235-7D7B07FACE42}" type="slidenum">
              <a:rPr lang="en-US"/>
              <a:pPr>
                <a:defRPr/>
              </a:pPr>
              <a:t>‹#›</a:t>
            </a:fld>
            <a:endParaRPr lang="en-US"/>
          </a:p>
        </p:txBody>
      </p:sp>
      <p:sp>
        <p:nvSpPr>
          <p:cNvPr id="15" name="Rectangle 10"/>
          <p:cNvSpPr>
            <a:spLocks noGrp="1" noChangeArrowheads="1"/>
          </p:cNvSpPr>
          <p:nvPr>
            <p:ph type="dt" sz="half" idx="12"/>
          </p:nvPr>
        </p:nvSpPr>
        <p:spPr>
          <a:xfrm>
            <a:off x="457200" y="6245225"/>
            <a:ext cx="2133600" cy="476250"/>
          </a:xfrm>
        </p:spPr>
        <p:txBody>
          <a:bodyPr/>
          <a:lstStyle>
            <a:lvl1pPr>
              <a:defRPr>
                <a:solidFill>
                  <a:schemeClr val="folHlink"/>
                </a:solidFill>
              </a:defRPr>
            </a:lvl1pPr>
          </a:lstStyle>
          <a:p>
            <a:pPr>
              <a:defRPr/>
            </a:pPr>
            <a:endParaRPr lang="en-US"/>
          </a:p>
        </p:txBody>
      </p:sp>
    </p:spTree>
  </p:cSld>
  <p:clrMapOvr>
    <a:masterClrMapping/>
  </p:clrMapOvr>
  <p:transition>
    <p:strips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3"/>
          <p:cNvSpPr>
            <a:spLocks noGrp="1" noChangeArrowheads="1"/>
          </p:cNvSpPr>
          <p:nvPr>
            <p:ph type="ftr" sz="quarter" idx="10"/>
          </p:nvPr>
        </p:nvSpPr>
        <p:spPr>
          <a:ln/>
        </p:spPr>
        <p:txBody>
          <a:bodyPr/>
          <a:lstStyle>
            <a:lvl1pPr>
              <a:defRPr/>
            </a:lvl1pPr>
          </a:lstStyle>
          <a:p>
            <a:pPr>
              <a:defRPr/>
            </a:pPr>
            <a:r>
              <a:rPr lang="en-US"/>
              <a:t>Excel VBA IIIA</a:t>
            </a:r>
          </a:p>
        </p:txBody>
      </p:sp>
      <p:sp>
        <p:nvSpPr>
          <p:cNvPr id="5" name="Rectangle 4"/>
          <p:cNvSpPr>
            <a:spLocks noGrp="1" noChangeArrowheads="1"/>
          </p:cNvSpPr>
          <p:nvPr>
            <p:ph type="sldNum" sz="quarter" idx="11"/>
          </p:nvPr>
        </p:nvSpPr>
        <p:spPr>
          <a:ln/>
        </p:spPr>
        <p:txBody>
          <a:bodyPr/>
          <a:lstStyle>
            <a:lvl1pPr>
              <a:defRPr/>
            </a:lvl1pPr>
          </a:lstStyle>
          <a:p>
            <a:pPr>
              <a:defRPr/>
            </a:pPr>
            <a:fld id="{95256D8E-7209-4ABC-9511-0CBAE2E17047}" type="slidenum">
              <a:rPr lang="en-US"/>
              <a:pPr>
                <a:defRPr/>
              </a:pPr>
              <a:t>‹#›</a:t>
            </a:fld>
            <a:endParaRPr lang="en-US"/>
          </a:p>
        </p:txBody>
      </p:sp>
      <p:sp>
        <p:nvSpPr>
          <p:cNvPr id="6" name="Rectangle 7"/>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transition>
    <p:strips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ftr" sz="quarter" idx="10"/>
          </p:nvPr>
        </p:nvSpPr>
        <p:spPr>
          <a:ln/>
        </p:spPr>
        <p:txBody>
          <a:bodyPr/>
          <a:lstStyle>
            <a:lvl1pPr>
              <a:defRPr/>
            </a:lvl1pPr>
          </a:lstStyle>
          <a:p>
            <a:pPr>
              <a:defRPr/>
            </a:pPr>
            <a:r>
              <a:rPr lang="en-US"/>
              <a:t>Excel VBA IIIA</a:t>
            </a:r>
          </a:p>
        </p:txBody>
      </p:sp>
      <p:sp>
        <p:nvSpPr>
          <p:cNvPr id="5" name="Rectangle 4"/>
          <p:cNvSpPr>
            <a:spLocks noGrp="1" noChangeArrowheads="1"/>
          </p:cNvSpPr>
          <p:nvPr>
            <p:ph type="sldNum" sz="quarter" idx="11"/>
          </p:nvPr>
        </p:nvSpPr>
        <p:spPr>
          <a:ln/>
        </p:spPr>
        <p:txBody>
          <a:bodyPr/>
          <a:lstStyle>
            <a:lvl1pPr>
              <a:defRPr/>
            </a:lvl1pPr>
          </a:lstStyle>
          <a:p>
            <a:pPr>
              <a:defRPr/>
            </a:pPr>
            <a:fld id="{7A8EE3C3-EDEE-44D2-8A2B-74A0455C93F7}" type="slidenum">
              <a:rPr lang="en-US"/>
              <a:pPr>
                <a:defRPr/>
              </a:pPr>
              <a:t>‹#›</a:t>
            </a:fld>
            <a:endParaRPr lang="en-US"/>
          </a:p>
        </p:txBody>
      </p:sp>
      <p:sp>
        <p:nvSpPr>
          <p:cNvPr id="6" name="Rectangle 7"/>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transition>
    <p:strips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965200" y="1600200"/>
            <a:ext cx="36957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813300" y="1600200"/>
            <a:ext cx="36957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3"/>
          <p:cNvSpPr>
            <a:spLocks noGrp="1" noChangeArrowheads="1"/>
          </p:cNvSpPr>
          <p:nvPr>
            <p:ph type="ftr" sz="quarter" idx="10"/>
          </p:nvPr>
        </p:nvSpPr>
        <p:spPr>
          <a:ln/>
        </p:spPr>
        <p:txBody>
          <a:bodyPr/>
          <a:lstStyle>
            <a:lvl1pPr>
              <a:defRPr/>
            </a:lvl1pPr>
          </a:lstStyle>
          <a:p>
            <a:pPr>
              <a:defRPr/>
            </a:pPr>
            <a:r>
              <a:rPr lang="en-US"/>
              <a:t>Excel VBA IIIA</a:t>
            </a:r>
          </a:p>
        </p:txBody>
      </p:sp>
      <p:sp>
        <p:nvSpPr>
          <p:cNvPr id="6" name="Rectangle 4"/>
          <p:cNvSpPr>
            <a:spLocks noGrp="1" noChangeArrowheads="1"/>
          </p:cNvSpPr>
          <p:nvPr>
            <p:ph type="sldNum" sz="quarter" idx="11"/>
          </p:nvPr>
        </p:nvSpPr>
        <p:spPr>
          <a:ln/>
        </p:spPr>
        <p:txBody>
          <a:bodyPr/>
          <a:lstStyle>
            <a:lvl1pPr>
              <a:defRPr/>
            </a:lvl1pPr>
          </a:lstStyle>
          <a:p>
            <a:pPr>
              <a:defRPr/>
            </a:pPr>
            <a:fld id="{C8003145-FA20-4C18-B264-5915D245A00A}" type="slidenum">
              <a:rPr lang="en-US"/>
              <a:pPr>
                <a:defRPr/>
              </a:pPr>
              <a:t>‹#›</a:t>
            </a:fld>
            <a:endParaRPr lang="en-US"/>
          </a:p>
        </p:txBody>
      </p:sp>
      <p:sp>
        <p:nvSpPr>
          <p:cNvPr id="7" name="Rectangle 7"/>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transition>
    <p:strips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3"/>
          <p:cNvSpPr>
            <a:spLocks noGrp="1" noChangeArrowheads="1"/>
          </p:cNvSpPr>
          <p:nvPr>
            <p:ph type="ftr" sz="quarter" idx="10"/>
          </p:nvPr>
        </p:nvSpPr>
        <p:spPr>
          <a:ln/>
        </p:spPr>
        <p:txBody>
          <a:bodyPr/>
          <a:lstStyle>
            <a:lvl1pPr>
              <a:defRPr/>
            </a:lvl1pPr>
          </a:lstStyle>
          <a:p>
            <a:pPr>
              <a:defRPr/>
            </a:pPr>
            <a:r>
              <a:rPr lang="en-US"/>
              <a:t>Excel VBA IIIA</a:t>
            </a:r>
          </a:p>
        </p:txBody>
      </p:sp>
      <p:sp>
        <p:nvSpPr>
          <p:cNvPr id="8" name="Rectangle 4"/>
          <p:cNvSpPr>
            <a:spLocks noGrp="1" noChangeArrowheads="1"/>
          </p:cNvSpPr>
          <p:nvPr>
            <p:ph type="sldNum" sz="quarter" idx="11"/>
          </p:nvPr>
        </p:nvSpPr>
        <p:spPr>
          <a:ln/>
        </p:spPr>
        <p:txBody>
          <a:bodyPr/>
          <a:lstStyle>
            <a:lvl1pPr>
              <a:defRPr/>
            </a:lvl1pPr>
          </a:lstStyle>
          <a:p>
            <a:pPr>
              <a:defRPr/>
            </a:pPr>
            <a:fld id="{2E9DE599-87BC-4EF5-B994-B785B543AA09}" type="slidenum">
              <a:rPr lang="en-US"/>
              <a:pPr>
                <a:defRPr/>
              </a:pPr>
              <a:t>‹#›</a:t>
            </a:fld>
            <a:endParaRPr lang="en-US"/>
          </a:p>
        </p:txBody>
      </p:sp>
      <p:sp>
        <p:nvSpPr>
          <p:cNvPr id="9" name="Rectangle 7"/>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transition>
    <p:strips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3"/>
          <p:cNvSpPr>
            <a:spLocks noGrp="1" noChangeArrowheads="1"/>
          </p:cNvSpPr>
          <p:nvPr>
            <p:ph type="ftr" sz="quarter" idx="10"/>
          </p:nvPr>
        </p:nvSpPr>
        <p:spPr>
          <a:ln/>
        </p:spPr>
        <p:txBody>
          <a:bodyPr/>
          <a:lstStyle>
            <a:lvl1pPr>
              <a:defRPr/>
            </a:lvl1pPr>
          </a:lstStyle>
          <a:p>
            <a:pPr>
              <a:defRPr/>
            </a:pPr>
            <a:r>
              <a:rPr lang="en-US"/>
              <a:t>Excel VBA IIIA</a:t>
            </a:r>
          </a:p>
        </p:txBody>
      </p:sp>
      <p:sp>
        <p:nvSpPr>
          <p:cNvPr id="4" name="Rectangle 4"/>
          <p:cNvSpPr>
            <a:spLocks noGrp="1" noChangeArrowheads="1"/>
          </p:cNvSpPr>
          <p:nvPr>
            <p:ph type="sldNum" sz="quarter" idx="11"/>
          </p:nvPr>
        </p:nvSpPr>
        <p:spPr>
          <a:ln/>
        </p:spPr>
        <p:txBody>
          <a:bodyPr/>
          <a:lstStyle>
            <a:lvl1pPr>
              <a:defRPr/>
            </a:lvl1pPr>
          </a:lstStyle>
          <a:p>
            <a:pPr>
              <a:defRPr/>
            </a:pPr>
            <a:fld id="{23F4E7BD-6881-447A-A446-EA135AB26A02}" type="slidenum">
              <a:rPr lang="en-US"/>
              <a:pPr>
                <a:defRPr/>
              </a:pPr>
              <a:t>‹#›</a:t>
            </a:fld>
            <a:endParaRPr lang="en-US"/>
          </a:p>
        </p:txBody>
      </p:sp>
      <p:sp>
        <p:nvSpPr>
          <p:cNvPr id="5" name="Rectangle 7"/>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transition>
    <p:strips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r>
              <a:rPr lang="en-US"/>
              <a:t>Excel VBA IIIA</a:t>
            </a:r>
          </a:p>
        </p:txBody>
      </p:sp>
      <p:sp>
        <p:nvSpPr>
          <p:cNvPr id="3" name="Rectangle 4"/>
          <p:cNvSpPr>
            <a:spLocks noGrp="1" noChangeArrowheads="1"/>
          </p:cNvSpPr>
          <p:nvPr>
            <p:ph type="sldNum" sz="quarter" idx="11"/>
          </p:nvPr>
        </p:nvSpPr>
        <p:spPr>
          <a:ln/>
        </p:spPr>
        <p:txBody>
          <a:bodyPr/>
          <a:lstStyle>
            <a:lvl1pPr>
              <a:defRPr/>
            </a:lvl1pPr>
          </a:lstStyle>
          <a:p>
            <a:pPr>
              <a:defRPr/>
            </a:pPr>
            <a:fld id="{330D6AF7-6985-41E6-98A8-35B2F8154EF6}" type="slidenum">
              <a:rPr lang="en-US"/>
              <a:pPr>
                <a:defRPr/>
              </a:pPr>
              <a:t>‹#›</a:t>
            </a:fld>
            <a:endParaRPr lang="en-US"/>
          </a:p>
        </p:txBody>
      </p:sp>
      <p:sp>
        <p:nvSpPr>
          <p:cNvPr id="4" name="Rectangle 7"/>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transition>
    <p:strips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ftr" sz="quarter" idx="10"/>
          </p:nvPr>
        </p:nvSpPr>
        <p:spPr>
          <a:ln/>
        </p:spPr>
        <p:txBody>
          <a:bodyPr/>
          <a:lstStyle>
            <a:lvl1pPr>
              <a:defRPr/>
            </a:lvl1pPr>
          </a:lstStyle>
          <a:p>
            <a:pPr>
              <a:defRPr/>
            </a:pPr>
            <a:r>
              <a:rPr lang="en-US"/>
              <a:t>Excel VBA IIIA</a:t>
            </a:r>
          </a:p>
        </p:txBody>
      </p:sp>
      <p:sp>
        <p:nvSpPr>
          <p:cNvPr id="6" name="Rectangle 4"/>
          <p:cNvSpPr>
            <a:spLocks noGrp="1" noChangeArrowheads="1"/>
          </p:cNvSpPr>
          <p:nvPr>
            <p:ph type="sldNum" sz="quarter" idx="11"/>
          </p:nvPr>
        </p:nvSpPr>
        <p:spPr>
          <a:ln/>
        </p:spPr>
        <p:txBody>
          <a:bodyPr/>
          <a:lstStyle>
            <a:lvl1pPr>
              <a:defRPr/>
            </a:lvl1pPr>
          </a:lstStyle>
          <a:p>
            <a:pPr>
              <a:defRPr/>
            </a:pPr>
            <a:fld id="{38096C3F-EC23-4B57-9D5D-FE3CD3D9FBD8}" type="slidenum">
              <a:rPr lang="en-US"/>
              <a:pPr>
                <a:defRPr/>
              </a:pPr>
              <a:t>‹#›</a:t>
            </a:fld>
            <a:endParaRPr lang="en-US"/>
          </a:p>
        </p:txBody>
      </p:sp>
      <p:sp>
        <p:nvSpPr>
          <p:cNvPr id="7" name="Rectangle 7"/>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transition>
    <p:strips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ftr" sz="quarter" idx="10"/>
          </p:nvPr>
        </p:nvSpPr>
        <p:spPr>
          <a:ln/>
        </p:spPr>
        <p:txBody>
          <a:bodyPr/>
          <a:lstStyle>
            <a:lvl1pPr>
              <a:defRPr/>
            </a:lvl1pPr>
          </a:lstStyle>
          <a:p>
            <a:pPr>
              <a:defRPr/>
            </a:pPr>
            <a:r>
              <a:rPr lang="en-US"/>
              <a:t>Excel VBA IIIA</a:t>
            </a:r>
          </a:p>
        </p:txBody>
      </p:sp>
      <p:sp>
        <p:nvSpPr>
          <p:cNvPr id="6" name="Rectangle 4"/>
          <p:cNvSpPr>
            <a:spLocks noGrp="1" noChangeArrowheads="1"/>
          </p:cNvSpPr>
          <p:nvPr>
            <p:ph type="sldNum" sz="quarter" idx="11"/>
          </p:nvPr>
        </p:nvSpPr>
        <p:spPr>
          <a:ln/>
        </p:spPr>
        <p:txBody>
          <a:bodyPr/>
          <a:lstStyle>
            <a:lvl1pPr>
              <a:defRPr/>
            </a:lvl1pPr>
          </a:lstStyle>
          <a:p>
            <a:pPr>
              <a:defRPr/>
            </a:pPr>
            <a:fld id="{B394738C-B463-4106-9AE8-326D7DA27C2E}" type="slidenum">
              <a:rPr lang="en-US"/>
              <a:pPr>
                <a:defRPr/>
              </a:pPr>
              <a:t>‹#›</a:t>
            </a:fld>
            <a:endParaRPr lang="en-US"/>
          </a:p>
        </p:txBody>
      </p:sp>
      <p:sp>
        <p:nvSpPr>
          <p:cNvPr id="7" name="Rectangle 7"/>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transition>
    <p:strips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3"/>
          <p:cNvSpPr>
            <a:spLocks noGrp="1" noChangeArrowheads="1"/>
          </p:cNvSpPr>
          <p:nvPr>
            <p:ph type="ftr" sz="quarter" idx="10"/>
          </p:nvPr>
        </p:nvSpPr>
        <p:spPr>
          <a:ln/>
        </p:spPr>
        <p:txBody>
          <a:bodyPr/>
          <a:lstStyle>
            <a:lvl1pPr>
              <a:defRPr/>
            </a:lvl1pPr>
          </a:lstStyle>
          <a:p>
            <a:pPr>
              <a:defRPr/>
            </a:pPr>
            <a:r>
              <a:rPr lang="en-US"/>
              <a:t>Excel VBA IIIA</a:t>
            </a:r>
          </a:p>
        </p:txBody>
      </p:sp>
      <p:sp>
        <p:nvSpPr>
          <p:cNvPr id="5" name="Rectangle 4"/>
          <p:cNvSpPr>
            <a:spLocks noGrp="1" noChangeArrowheads="1"/>
          </p:cNvSpPr>
          <p:nvPr>
            <p:ph type="sldNum" sz="quarter" idx="11"/>
          </p:nvPr>
        </p:nvSpPr>
        <p:spPr>
          <a:ln/>
        </p:spPr>
        <p:txBody>
          <a:bodyPr/>
          <a:lstStyle>
            <a:lvl1pPr>
              <a:defRPr/>
            </a:lvl1pPr>
          </a:lstStyle>
          <a:p>
            <a:pPr>
              <a:defRPr/>
            </a:pPr>
            <a:fld id="{3F393EAF-0328-475D-BBD9-52F9286FC822}" type="slidenum">
              <a:rPr lang="en-US"/>
              <a:pPr>
                <a:defRPr/>
              </a:pPr>
              <a:t>‹#›</a:t>
            </a:fld>
            <a:endParaRPr lang="en-US"/>
          </a:p>
        </p:txBody>
      </p:sp>
      <p:sp>
        <p:nvSpPr>
          <p:cNvPr id="6" name="Rectangle 7"/>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transition>
    <p:strips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0875" y="457200"/>
            <a:ext cx="2011363" cy="5562600"/>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965200" y="457200"/>
            <a:ext cx="5883275"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3"/>
          <p:cNvSpPr>
            <a:spLocks noGrp="1" noChangeArrowheads="1"/>
          </p:cNvSpPr>
          <p:nvPr>
            <p:ph type="ftr" sz="quarter" idx="10"/>
          </p:nvPr>
        </p:nvSpPr>
        <p:spPr>
          <a:ln/>
        </p:spPr>
        <p:txBody>
          <a:bodyPr/>
          <a:lstStyle>
            <a:lvl1pPr>
              <a:defRPr/>
            </a:lvl1pPr>
          </a:lstStyle>
          <a:p>
            <a:pPr>
              <a:defRPr/>
            </a:pPr>
            <a:r>
              <a:rPr lang="en-US"/>
              <a:t>Excel VBA IIIA</a:t>
            </a:r>
          </a:p>
        </p:txBody>
      </p:sp>
      <p:sp>
        <p:nvSpPr>
          <p:cNvPr id="5" name="Rectangle 4"/>
          <p:cNvSpPr>
            <a:spLocks noGrp="1" noChangeArrowheads="1"/>
          </p:cNvSpPr>
          <p:nvPr>
            <p:ph type="sldNum" sz="quarter" idx="11"/>
          </p:nvPr>
        </p:nvSpPr>
        <p:spPr>
          <a:ln/>
        </p:spPr>
        <p:txBody>
          <a:bodyPr/>
          <a:lstStyle>
            <a:lvl1pPr>
              <a:defRPr/>
            </a:lvl1pPr>
          </a:lstStyle>
          <a:p>
            <a:pPr>
              <a:defRPr/>
            </a:pPr>
            <a:fld id="{E8E7DD9A-6119-4E4C-8C6F-6D1A2D2A5AB4}" type="slidenum">
              <a:rPr lang="en-US"/>
              <a:pPr>
                <a:defRPr/>
              </a:pPr>
              <a:t>‹#›</a:t>
            </a:fld>
            <a:endParaRPr lang="en-US"/>
          </a:p>
        </p:txBody>
      </p:sp>
      <p:sp>
        <p:nvSpPr>
          <p:cNvPr id="6" name="Rectangle 7"/>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transition>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spreadsheet4"/>
          <p:cNvPicPr>
            <a:picLocks noChangeAspect="1" noChangeArrowheads="1"/>
          </p:cNvPicPr>
          <p:nvPr/>
        </p:nvPicPr>
        <p:blipFill>
          <a:blip r:embed="rId13" cstate="print">
            <a:lum bright="70000" contrast="-70000"/>
          </a:blip>
          <a:srcRect/>
          <a:stretch>
            <a:fillRect/>
          </a:stretch>
        </p:blipFill>
        <p:spPr bwMode="auto">
          <a:xfrm>
            <a:off x="0" y="266700"/>
            <a:ext cx="9144000" cy="6591300"/>
          </a:xfrm>
          <a:prstGeom prst="rect">
            <a:avLst/>
          </a:prstGeom>
          <a:noFill/>
          <a:ln w="9525">
            <a:noFill/>
            <a:miter lim="800000"/>
            <a:headEnd/>
            <a:tailEnd/>
          </a:ln>
        </p:spPr>
      </p:pic>
      <p:sp>
        <p:nvSpPr>
          <p:cNvPr id="486403" name="Rectangle 3"/>
          <p:cNvSpPr>
            <a:spLocks noGrp="1" noChangeArrowheads="1"/>
          </p:cNvSpPr>
          <p:nvPr>
            <p:ph type="ftr" sz="quarter" idx="3"/>
          </p:nvPr>
        </p:nvSpPr>
        <p:spPr bwMode="auto">
          <a:xfrm>
            <a:off x="3276600" y="6527800"/>
            <a:ext cx="2895600" cy="3000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100">
                <a:solidFill>
                  <a:schemeClr val="tx2"/>
                </a:solidFill>
                <a:latin typeface="+mn-lt"/>
              </a:defRPr>
            </a:lvl1pPr>
          </a:lstStyle>
          <a:p>
            <a:pPr>
              <a:defRPr/>
            </a:pPr>
            <a:r>
              <a:rPr lang="en-US"/>
              <a:t>Excel VBA IIIA</a:t>
            </a:r>
          </a:p>
        </p:txBody>
      </p:sp>
      <p:sp>
        <p:nvSpPr>
          <p:cNvPr id="486404" name="Rectangle 4"/>
          <p:cNvSpPr>
            <a:spLocks noGrp="1" noChangeArrowheads="1"/>
          </p:cNvSpPr>
          <p:nvPr>
            <p:ph type="sldNum" sz="quarter" idx="4"/>
          </p:nvPr>
        </p:nvSpPr>
        <p:spPr bwMode="auto">
          <a:xfrm>
            <a:off x="8686800" y="6604000"/>
            <a:ext cx="4572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100">
                <a:solidFill>
                  <a:schemeClr val="tx2"/>
                </a:solidFill>
                <a:latin typeface="+mn-lt"/>
              </a:defRPr>
            </a:lvl1pPr>
          </a:lstStyle>
          <a:p>
            <a:pPr>
              <a:defRPr/>
            </a:pPr>
            <a:fld id="{8A48A722-413D-4662-A759-05B5E7965A3F}" type="slidenum">
              <a:rPr lang="en-US"/>
              <a:pPr>
                <a:defRPr/>
              </a:pPr>
              <a:t>‹#›</a:t>
            </a:fld>
            <a:endParaRPr lang="en-US"/>
          </a:p>
        </p:txBody>
      </p:sp>
      <p:sp>
        <p:nvSpPr>
          <p:cNvPr id="486405" name="Text Box 5"/>
          <p:cNvSpPr txBox="1">
            <a:spLocks noChangeArrowheads="1"/>
          </p:cNvSpPr>
          <p:nvPr/>
        </p:nvSpPr>
        <p:spPr bwMode="auto">
          <a:xfrm>
            <a:off x="152400" y="304800"/>
            <a:ext cx="8839200" cy="366713"/>
          </a:xfrm>
          <a:prstGeom prst="rect">
            <a:avLst/>
          </a:prstGeom>
          <a:noFill/>
          <a:ln w="9525">
            <a:noFill/>
            <a:miter lim="800000"/>
            <a:headEnd/>
            <a:tailEnd/>
          </a:ln>
          <a:effectLst/>
        </p:spPr>
        <p:txBody>
          <a:bodyPr>
            <a:spAutoFit/>
          </a:bodyPr>
          <a:lstStyle/>
          <a:p>
            <a:pPr eaLnBrk="1" hangingPunct="1">
              <a:defRPr/>
            </a:pPr>
            <a:endParaRPr lang="en-US" b="0">
              <a:latin typeface="Arial" charset="0"/>
            </a:endParaRPr>
          </a:p>
        </p:txBody>
      </p:sp>
      <p:sp>
        <p:nvSpPr>
          <p:cNvPr id="486406" name="Text Box 6"/>
          <p:cNvSpPr txBox="1">
            <a:spLocks noChangeArrowheads="1"/>
          </p:cNvSpPr>
          <p:nvPr/>
        </p:nvSpPr>
        <p:spPr bwMode="auto">
          <a:xfrm>
            <a:off x="-11113" y="0"/>
            <a:ext cx="9175751" cy="228600"/>
          </a:xfrm>
          <a:prstGeom prst="rect">
            <a:avLst/>
          </a:prstGeom>
          <a:solidFill>
            <a:srgbClr val="000066">
              <a:alpha val="80000"/>
            </a:srgbClr>
          </a:solidFill>
          <a:ln w="9525">
            <a:noFill/>
            <a:miter lim="800000"/>
            <a:headEnd/>
            <a:tailEnd/>
          </a:ln>
          <a:effectLst/>
        </p:spPr>
        <p:txBody>
          <a:bodyPr>
            <a:spAutoFit/>
          </a:bodyPr>
          <a:lstStyle/>
          <a:p>
            <a:pPr algn="r">
              <a:spcBef>
                <a:spcPct val="50000"/>
              </a:spcBef>
              <a:defRPr/>
            </a:pPr>
            <a:endParaRPr lang="en-US" sz="900" i="1">
              <a:solidFill>
                <a:srgbClr val="00CC99"/>
              </a:solidFill>
            </a:endParaRPr>
          </a:p>
        </p:txBody>
      </p:sp>
      <p:sp>
        <p:nvSpPr>
          <p:cNvPr id="486407" name="Rectangle 7"/>
          <p:cNvSpPr>
            <a:spLocks noGrp="1" noChangeArrowheads="1"/>
          </p:cNvSpPr>
          <p:nvPr>
            <p:ph type="dt" sz="half" idx="2"/>
          </p:nvPr>
        </p:nvSpPr>
        <p:spPr bwMode="auto">
          <a:xfrm>
            <a:off x="0" y="6538913"/>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100">
                <a:solidFill>
                  <a:schemeClr val="tx2"/>
                </a:solidFill>
                <a:latin typeface="+mn-lt"/>
              </a:defRPr>
            </a:lvl1pPr>
          </a:lstStyle>
          <a:p>
            <a:pPr>
              <a:defRPr/>
            </a:pPr>
            <a:endParaRPr lang="en-US"/>
          </a:p>
        </p:txBody>
      </p:sp>
      <p:grpSp>
        <p:nvGrpSpPr>
          <p:cNvPr id="1032" name="Group 8"/>
          <p:cNvGrpSpPr>
            <a:grpSpLocks/>
          </p:cNvGrpSpPr>
          <p:nvPr/>
        </p:nvGrpSpPr>
        <p:grpSpPr bwMode="auto">
          <a:xfrm>
            <a:off x="171450" y="336550"/>
            <a:ext cx="1524000" cy="1600200"/>
            <a:chOff x="108" y="212"/>
            <a:chExt cx="960" cy="1008"/>
          </a:xfrm>
        </p:grpSpPr>
        <p:sp>
          <p:nvSpPr>
            <p:cNvPr id="486409" name="AutoShape 9"/>
            <p:cNvSpPr>
              <a:spLocks noChangeArrowheads="1"/>
            </p:cNvSpPr>
            <p:nvPr userDrawn="1"/>
          </p:nvSpPr>
          <p:spPr bwMode="auto">
            <a:xfrm rot="5400000">
              <a:off x="113" y="413"/>
              <a:ext cx="802" cy="811"/>
            </a:xfrm>
            <a:prstGeom prst="rtTriangle">
              <a:avLst/>
            </a:prstGeom>
            <a:gradFill rotWithShape="1">
              <a:gsLst>
                <a:gs pos="0">
                  <a:srgbClr val="00CC99"/>
                </a:gs>
                <a:gs pos="100000">
                  <a:schemeClr val="bg1"/>
                </a:gs>
              </a:gsLst>
              <a:lin ang="18900000" scaled="1"/>
            </a:gradFill>
            <a:ln w="9525">
              <a:noFill/>
              <a:miter lim="800000"/>
              <a:headEnd/>
              <a:tailEnd/>
            </a:ln>
            <a:effectLst/>
          </p:spPr>
          <p:txBody>
            <a:bodyPr wrap="none" anchor="ctr"/>
            <a:lstStyle/>
            <a:p>
              <a:pPr>
                <a:defRPr/>
              </a:pPr>
              <a:endParaRPr lang="en-CA"/>
            </a:p>
          </p:txBody>
        </p:sp>
        <p:sp>
          <p:nvSpPr>
            <p:cNvPr id="486410" name="AutoShape 10"/>
            <p:cNvSpPr>
              <a:spLocks noChangeArrowheads="1"/>
            </p:cNvSpPr>
            <p:nvPr userDrawn="1"/>
          </p:nvSpPr>
          <p:spPr bwMode="auto">
            <a:xfrm rot="5400000">
              <a:off x="261" y="209"/>
              <a:ext cx="802" cy="811"/>
            </a:xfrm>
            <a:prstGeom prst="rtTriangle">
              <a:avLst/>
            </a:prstGeom>
            <a:gradFill rotWithShape="1">
              <a:gsLst>
                <a:gs pos="0">
                  <a:schemeClr val="tx2"/>
                </a:gs>
                <a:gs pos="100000">
                  <a:schemeClr val="bg1"/>
                </a:gs>
              </a:gsLst>
              <a:lin ang="18900000" scaled="1"/>
            </a:gradFill>
            <a:ln w="9525">
              <a:noFill/>
              <a:miter lim="800000"/>
              <a:headEnd/>
              <a:tailEnd/>
            </a:ln>
            <a:effectLst/>
          </p:spPr>
          <p:txBody>
            <a:bodyPr wrap="none" anchor="ctr"/>
            <a:lstStyle/>
            <a:p>
              <a:pPr>
                <a:defRPr/>
              </a:pPr>
              <a:endParaRPr lang="en-CA"/>
            </a:p>
          </p:txBody>
        </p:sp>
        <p:sp>
          <p:nvSpPr>
            <p:cNvPr id="486411" name="AutoShape 11"/>
            <p:cNvSpPr>
              <a:spLocks noChangeArrowheads="1"/>
            </p:cNvSpPr>
            <p:nvPr userDrawn="1"/>
          </p:nvSpPr>
          <p:spPr bwMode="auto">
            <a:xfrm rot="5400000">
              <a:off x="147" y="255"/>
              <a:ext cx="802" cy="811"/>
            </a:xfrm>
            <a:prstGeom prst="rtTriangle">
              <a:avLst/>
            </a:prstGeom>
            <a:gradFill rotWithShape="1">
              <a:gsLst>
                <a:gs pos="0">
                  <a:schemeClr val="accent1"/>
                </a:gs>
                <a:gs pos="100000">
                  <a:schemeClr val="bg1"/>
                </a:gs>
              </a:gsLst>
              <a:lin ang="18900000" scaled="1"/>
            </a:gradFill>
            <a:ln w="9525">
              <a:noFill/>
              <a:miter lim="800000"/>
              <a:headEnd/>
              <a:tailEnd/>
            </a:ln>
            <a:effectLst/>
          </p:spPr>
          <p:txBody>
            <a:bodyPr wrap="none" anchor="ctr"/>
            <a:lstStyle/>
            <a:p>
              <a:pPr>
                <a:defRPr/>
              </a:pPr>
              <a:endParaRPr lang="en-CA"/>
            </a:p>
          </p:txBody>
        </p:sp>
        <p:sp>
          <p:nvSpPr>
            <p:cNvPr id="486412" name="AutoShape 12"/>
            <p:cNvSpPr>
              <a:spLocks noChangeArrowheads="1"/>
            </p:cNvSpPr>
            <p:nvPr userDrawn="1"/>
          </p:nvSpPr>
          <p:spPr bwMode="auto">
            <a:xfrm rot="5400000">
              <a:off x="289" y="372"/>
              <a:ext cx="322" cy="348"/>
            </a:xfrm>
            <a:prstGeom prst="rtTriangle">
              <a:avLst/>
            </a:prstGeom>
            <a:gradFill rotWithShape="1">
              <a:gsLst>
                <a:gs pos="0">
                  <a:srgbClr val="FFFF99"/>
                </a:gs>
                <a:gs pos="100000">
                  <a:schemeClr val="bg1"/>
                </a:gs>
              </a:gsLst>
              <a:lin ang="18900000" scaled="1"/>
            </a:gradFill>
            <a:ln w="9525">
              <a:noFill/>
              <a:miter lim="800000"/>
              <a:headEnd/>
              <a:tailEnd/>
            </a:ln>
            <a:effectLst/>
          </p:spPr>
          <p:txBody>
            <a:bodyPr wrap="none" anchor="ctr"/>
            <a:lstStyle/>
            <a:p>
              <a:pPr>
                <a:defRPr/>
              </a:pPr>
              <a:endParaRPr lang="en-CA"/>
            </a:p>
          </p:txBody>
        </p:sp>
      </p:grpSp>
      <p:sp>
        <p:nvSpPr>
          <p:cNvPr id="486413" name="Rectangle 13"/>
          <p:cNvSpPr>
            <a:spLocks noChangeArrowheads="1"/>
          </p:cNvSpPr>
          <p:nvPr/>
        </p:nvSpPr>
        <p:spPr bwMode="gray">
          <a:xfrm>
            <a:off x="1230313" y="1247775"/>
            <a:ext cx="7731125" cy="42863"/>
          </a:xfrm>
          <a:prstGeom prst="rect">
            <a:avLst/>
          </a:prstGeom>
          <a:gradFill rotWithShape="0">
            <a:gsLst>
              <a:gs pos="0">
                <a:srgbClr val="000066"/>
              </a:gs>
              <a:gs pos="100000">
                <a:schemeClr val="bg1"/>
              </a:gs>
            </a:gsLst>
            <a:lin ang="0" scaled="1"/>
          </a:gradFill>
          <a:ln w="9525">
            <a:noFill/>
            <a:miter lim="800000"/>
            <a:headEnd/>
            <a:tailEnd/>
          </a:ln>
          <a:effectLst/>
        </p:spPr>
        <p:txBody>
          <a:bodyPr wrap="none" anchor="ctr"/>
          <a:lstStyle/>
          <a:p>
            <a:pPr algn="ctr" eaLnBrk="1" hangingPunct="1">
              <a:defRPr/>
            </a:pPr>
            <a:endParaRPr kumimoji="1" lang="en-US" sz="2400" b="0"/>
          </a:p>
        </p:txBody>
      </p:sp>
      <p:sp>
        <p:nvSpPr>
          <p:cNvPr id="1034" name="Rectangle 14"/>
          <p:cNvSpPr>
            <a:spLocks noGrp="1" noChangeArrowheads="1"/>
          </p:cNvSpPr>
          <p:nvPr>
            <p:ph type="body" idx="1"/>
          </p:nvPr>
        </p:nvSpPr>
        <p:spPr bwMode="auto">
          <a:xfrm>
            <a:off x="965200" y="1600200"/>
            <a:ext cx="7543800" cy="441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86415" name="Rectangle 15"/>
          <p:cNvSpPr>
            <a:spLocks noGrp="1" noChangeArrowheads="1"/>
          </p:cNvSpPr>
          <p:nvPr>
            <p:ph type="title"/>
          </p:nvPr>
        </p:nvSpPr>
        <p:spPr bwMode="auto">
          <a:xfrm>
            <a:off x="1219200" y="457200"/>
            <a:ext cx="7793038" cy="8524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796"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ransition>
    <p:strips dir="rd"/>
  </p:transition>
  <p:timing>
    <p:tnLst>
      <p:par>
        <p:cTn id="1" dur="indefinite" restart="never" nodeType="tmRoot"/>
      </p:par>
    </p:tnLst>
  </p:timing>
  <p:hf hdr="0" dt="0"/>
  <p:txStyles>
    <p:titleStyle>
      <a:lvl1pPr algn="l" rtl="0" eaLnBrk="0" fontAlgn="base" hangingPunct="0">
        <a:spcBef>
          <a:spcPct val="0"/>
        </a:spcBef>
        <a:spcAft>
          <a:spcPct val="0"/>
        </a:spcAft>
        <a:defRPr sz="2800" b="1">
          <a:solidFill>
            <a:schemeClr val="tx2"/>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2800" b="1">
          <a:solidFill>
            <a:schemeClr val="tx2"/>
          </a:solidFill>
          <a:effectLst>
            <a:outerShdw blurRad="38100" dist="38100" dir="2700000" algn="tl">
              <a:srgbClr val="C0C0C0"/>
            </a:outerShdw>
          </a:effectLst>
          <a:latin typeface="Arial" charset="0"/>
        </a:defRPr>
      </a:lvl2pPr>
      <a:lvl3pPr algn="l" rtl="0" eaLnBrk="0" fontAlgn="base" hangingPunct="0">
        <a:spcBef>
          <a:spcPct val="0"/>
        </a:spcBef>
        <a:spcAft>
          <a:spcPct val="0"/>
        </a:spcAft>
        <a:defRPr sz="2800" b="1">
          <a:solidFill>
            <a:schemeClr val="tx2"/>
          </a:solidFill>
          <a:effectLst>
            <a:outerShdw blurRad="38100" dist="38100" dir="2700000" algn="tl">
              <a:srgbClr val="C0C0C0"/>
            </a:outerShdw>
          </a:effectLst>
          <a:latin typeface="Arial" charset="0"/>
        </a:defRPr>
      </a:lvl3pPr>
      <a:lvl4pPr algn="l" rtl="0" eaLnBrk="0" fontAlgn="base" hangingPunct="0">
        <a:spcBef>
          <a:spcPct val="0"/>
        </a:spcBef>
        <a:spcAft>
          <a:spcPct val="0"/>
        </a:spcAft>
        <a:defRPr sz="2800" b="1">
          <a:solidFill>
            <a:schemeClr val="tx2"/>
          </a:solidFill>
          <a:effectLst>
            <a:outerShdw blurRad="38100" dist="38100" dir="2700000" algn="tl">
              <a:srgbClr val="C0C0C0"/>
            </a:outerShdw>
          </a:effectLst>
          <a:latin typeface="Arial" charset="0"/>
        </a:defRPr>
      </a:lvl4pPr>
      <a:lvl5pPr algn="l" rtl="0" eaLnBrk="0" fontAlgn="base" hangingPunct="0">
        <a:spcBef>
          <a:spcPct val="0"/>
        </a:spcBef>
        <a:spcAft>
          <a:spcPct val="0"/>
        </a:spcAft>
        <a:defRPr sz="2800" b="1">
          <a:solidFill>
            <a:schemeClr val="tx2"/>
          </a:solidFill>
          <a:effectLst>
            <a:outerShdw blurRad="38100" dist="38100" dir="2700000" algn="tl">
              <a:srgbClr val="C0C0C0"/>
            </a:outerShdw>
          </a:effectLst>
          <a:latin typeface="Arial" charset="0"/>
        </a:defRPr>
      </a:lvl5pPr>
      <a:lvl6pPr marL="457200" algn="l" rtl="0" fontAlgn="base">
        <a:spcBef>
          <a:spcPct val="0"/>
        </a:spcBef>
        <a:spcAft>
          <a:spcPct val="0"/>
        </a:spcAft>
        <a:defRPr sz="2800" b="1">
          <a:solidFill>
            <a:schemeClr val="tx2"/>
          </a:solidFill>
          <a:effectLst>
            <a:outerShdw blurRad="38100" dist="38100" dir="2700000" algn="tl">
              <a:srgbClr val="C0C0C0"/>
            </a:outerShdw>
          </a:effectLst>
          <a:latin typeface="Arial" charset="0"/>
        </a:defRPr>
      </a:lvl6pPr>
      <a:lvl7pPr marL="914400" algn="l" rtl="0" fontAlgn="base">
        <a:spcBef>
          <a:spcPct val="0"/>
        </a:spcBef>
        <a:spcAft>
          <a:spcPct val="0"/>
        </a:spcAft>
        <a:defRPr sz="2800" b="1">
          <a:solidFill>
            <a:schemeClr val="tx2"/>
          </a:solidFill>
          <a:effectLst>
            <a:outerShdw blurRad="38100" dist="38100" dir="2700000" algn="tl">
              <a:srgbClr val="C0C0C0"/>
            </a:outerShdw>
          </a:effectLst>
          <a:latin typeface="Arial" charset="0"/>
        </a:defRPr>
      </a:lvl7pPr>
      <a:lvl8pPr marL="1371600" algn="l" rtl="0" fontAlgn="base">
        <a:spcBef>
          <a:spcPct val="0"/>
        </a:spcBef>
        <a:spcAft>
          <a:spcPct val="0"/>
        </a:spcAft>
        <a:defRPr sz="2800" b="1">
          <a:solidFill>
            <a:schemeClr val="tx2"/>
          </a:solidFill>
          <a:effectLst>
            <a:outerShdw blurRad="38100" dist="38100" dir="2700000" algn="tl">
              <a:srgbClr val="C0C0C0"/>
            </a:outerShdw>
          </a:effectLst>
          <a:latin typeface="Arial" charset="0"/>
        </a:defRPr>
      </a:lvl8pPr>
      <a:lvl9pPr marL="1828800" algn="l" rtl="0" fontAlgn="base">
        <a:spcBef>
          <a:spcPct val="0"/>
        </a:spcBef>
        <a:spcAft>
          <a:spcPct val="0"/>
        </a:spcAft>
        <a:defRPr sz="2800" b="1">
          <a:solidFill>
            <a:schemeClr val="tx2"/>
          </a:solidFill>
          <a:effectLst>
            <a:outerShdw blurRad="38100" dist="38100" dir="2700000" algn="tl">
              <a:srgbClr val="C0C0C0"/>
            </a:outerShdw>
          </a:effectLst>
          <a:latin typeface="Arial" charset="0"/>
        </a:defRPr>
      </a:lvl9pPr>
    </p:titleStyle>
    <p:bodyStyle>
      <a:lvl1pPr marL="342900" indent="-342900" algn="l" rtl="0" eaLnBrk="0" fontAlgn="base" hangingPunct="0">
        <a:spcBef>
          <a:spcPct val="20000"/>
        </a:spcBef>
        <a:spcAft>
          <a:spcPct val="0"/>
        </a:spcAft>
        <a:buClr>
          <a:srgbClr val="00CC99"/>
        </a:buClr>
        <a:buFont typeface="Wingdings" pitchFamily="2" charset="2"/>
        <a:buChar char="ª"/>
        <a:defRPr sz="2000" b="1">
          <a:solidFill>
            <a:schemeClr val="tx2"/>
          </a:solidFill>
          <a:latin typeface="+mn-lt"/>
          <a:ea typeface="+mn-ea"/>
          <a:cs typeface="+mn-cs"/>
        </a:defRPr>
      </a:lvl1pPr>
      <a:lvl2pPr marL="742950" indent="-285750" algn="l" rtl="0" eaLnBrk="0" fontAlgn="base" hangingPunct="0">
        <a:spcBef>
          <a:spcPct val="20000"/>
        </a:spcBef>
        <a:spcAft>
          <a:spcPct val="0"/>
        </a:spcAft>
        <a:buClr>
          <a:srgbClr val="000066"/>
        </a:buClr>
        <a:buFont typeface="Wingdings" pitchFamily="2" charset="2"/>
        <a:buChar char="ª"/>
        <a:defRPr b="1">
          <a:solidFill>
            <a:srgbClr val="CC0066"/>
          </a:solidFill>
          <a:latin typeface="+mn-lt"/>
        </a:defRPr>
      </a:lvl2pPr>
      <a:lvl3pPr marL="1143000" indent="-228600" algn="l" rtl="0" eaLnBrk="0" fontAlgn="base" hangingPunct="0">
        <a:spcBef>
          <a:spcPct val="20000"/>
        </a:spcBef>
        <a:spcAft>
          <a:spcPct val="0"/>
        </a:spcAft>
        <a:buClr>
          <a:srgbClr val="00CC99"/>
        </a:buClr>
        <a:buFont typeface="Wingdings" pitchFamily="2" charset="2"/>
        <a:buChar char="ª"/>
        <a:defRPr sz="1600" b="1">
          <a:solidFill>
            <a:schemeClr val="tx2"/>
          </a:solidFill>
          <a:latin typeface="+mn-lt"/>
        </a:defRPr>
      </a:lvl3pPr>
      <a:lvl4pPr marL="1600200" indent="-228600" algn="l" rtl="0" eaLnBrk="0" fontAlgn="base" hangingPunct="0">
        <a:spcBef>
          <a:spcPct val="20000"/>
        </a:spcBef>
        <a:spcAft>
          <a:spcPct val="0"/>
        </a:spcAft>
        <a:buClr>
          <a:schemeClr val="tx2"/>
        </a:buClr>
        <a:buFont typeface="Wingdings" pitchFamily="2" charset="2"/>
        <a:buChar char="ª"/>
        <a:defRPr sz="1600">
          <a:solidFill>
            <a:srgbClr val="CC0066"/>
          </a:solidFill>
          <a:latin typeface="Times New Roman" pitchFamily="18" charset="0"/>
        </a:defRPr>
      </a:lvl4pPr>
      <a:lvl5pPr marL="2057400" indent="-228600" algn="l" rtl="0" eaLnBrk="0" fontAlgn="base" hangingPunct="0">
        <a:spcBef>
          <a:spcPct val="20000"/>
        </a:spcBef>
        <a:spcAft>
          <a:spcPct val="0"/>
        </a:spcAft>
        <a:buClr>
          <a:srgbClr val="00CC99"/>
        </a:buClr>
        <a:buFont typeface="Wingdings" pitchFamily="2" charset="2"/>
        <a:buChar char="ª"/>
        <a:defRPr sz="1600">
          <a:solidFill>
            <a:schemeClr val="tx2"/>
          </a:solidFill>
          <a:latin typeface="Times New Roman" pitchFamily="18" charset="0"/>
        </a:defRPr>
      </a:lvl5pPr>
      <a:lvl6pPr marL="2514600" indent="-228600" algn="l" rtl="0" fontAlgn="base">
        <a:spcBef>
          <a:spcPct val="20000"/>
        </a:spcBef>
        <a:spcAft>
          <a:spcPct val="0"/>
        </a:spcAft>
        <a:buClr>
          <a:srgbClr val="00CC99"/>
        </a:buClr>
        <a:buFont typeface="Wingdings" pitchFamily="2" charset="2"/>
        <a:buChar char="ª"/>
        <a:defRPr sz="1600">
          <a:solidFill>
            <a:schemeClr val="tx2"/>
          </a:solidFill>
          <a:latin typeface="Times New Roman" pitchFamily="18" charset="0"/>
        </a:defRPr>
      </a:lvl6pPr>
      <a:lvl7pPr marL="2971800" indent="-228600" algn="l" rtl="0" fontAlgn="base">
        <a:spcBef>
          <a:spcPct val="20000"/>
        </a:spcBef>
        <a:spcAft>
          <a:spcPct val="0"/>
        </a:spcAft>
        <a:buClr>
          <a:srgbClr val="00CC99"/>
        </a:buClr>
        <a:buFont typeface="Wingdings" pitchFamily="2" charset="2"/>
        <a:buChar char="ª"/>
        <a:defRPr sz="1600">
          <a:solidFill>
            <a:schemeClr val="tx2"/>
          </a:solidFill>
          <a:latin typeface="Times New Roman" pitchFamily="18" charset="0"/>
        </a:defRPr>
      </a:lvl7pPr>
      <a:lvl8pPr marL="3429000" indent="-228600" algn="l" rtl="0" fontAlgn="base">
        <a:spcBef>
          <a:spcPct val="20000"/>
        </a:spcBef>
        <a:spcAft>
          <a:spcPct val="0"/>
        </a:spcAft>
        <a:buClr>
          <a:srgbClr val="00CC99"/>
        </a:buClr>
        <a:buFont typeface="Wingdings" pitchFamily="2" charset="2"/>
        <a:buChar char="ª"/>
        <a:defRPr sz="1600">
          <a:solidFill>
            <a:schemeClr val="tx2"/>
          </a:solidFill>
          <a:latin typeface="Times New Roman" pitchFamily="18" charset="0"/>
        </a:defRPr>
      </a:lvl8pPr>
      <a:lvl9pPr marL="3886200" indent="-228600" algn="l" rtl="0" fontAlgn="base">
        <a:spcBef>
          <a:spcPct val="20000"/>
        </a:spcBef>
        <a:spcAft>
          <a:spcPct val="0"/>
        </a:spcAft>
        <a:buClr>
          <a:srgbClr val="00CC99"/>
        </a:buClr>
        <a:buFont typeface="Wingdings" pitchFamily="2" charset="2"/>
        <a:buChar char="ª"/>
        <a:defRPr sz="1600">
          <a:solidFill>
            <a:schemeClr val="tx2"/>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400" y="1295400"/>
            <a:ext cx="7772400" cy="1470025"/>
          </a:xfrm>
        </p:spPr>
        <p:txBody>
          <a:bodyPr/>
          <a:lstStyle/>
          <a:p>
            <a:pPr algn="ctr">
              <a:defRPr/>
            </a:pPr>
            <a:r>
              <a:rPr lang="en-US" i="1"/>
              <a:t>Advanced Spreadsheet Modelling &amp; Programming for Business </a:t>
            </a:r>
            <a:r>
              <a:rPr lang="en-US"/>
              <a:t/>
            </a:r>
            <a:br>
              <a:rPr lang="en-US"/>
            </a:br>
            <a:r>
              <a:rPr lang="en-US">
                <a:solidFill>
                  <a:srgbClr val="D60093"/>
                </a:solidFill>
              </a:rPr>
              <a:t>Excel VBA III – Part A</a:t>
            </a:r>
          </a:p>
        </p:txBody>
      </p:sp>
    </p:spTree>
  </p:cSld>
  <p:clrMapOvr>
    <a:masterClrMapping/>
  </p:clrMapOvr>
  <p:transition>
    <p:strips dir="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IIIA</a:t>
            </a:r>
          </a:p>
        </p:txBody>
      </p:sp>
      <p:sp>
        <p:nvSpPr>
          <p:cNvPr id="5" name="Slide Number Placeholder 4"/>
          <p:cNvSpPr>
            <a:spLocks noGrp="1"/>
          </p:cNvSpPr>
          <p:nvPr>
            <p:ph type="sldNum" sz="quarter" idx="11"/>
          </p:nvPr>
        </p:nvSpPr>
        <p:spPr/>
        <p:txBody>
          <a:bodyPr/>
          <a:lstStyle/>
          <a:p>
            <a:pPr>
              <a:defRPr/>
            </a:pPr>
            <a:fld id="{A711082D-ECB9-4597-A14A-59F5AA02C315}" type="slidenum">
              <a:rPr lang="en-US"/>
              <a:pPr>
                <a:defRPr/>
              </a:pPr>
              <a:t>2</a:t>
            </a:fld>
            <a:endParaRPr lang="en-US"/>
          </a:p>
        </p:txBody>
      </p:sp>
      <p:sp>
        <p:nvSpPr>
          <p:cNvPr id="4098" name="Rectangle 2"/>
          <p:cNvSpPr>
            <a:spLocks noGrp="1" noChangeArrowheads="1"/>
          </p:cNvSpPr>
          <p:nvPr>
            <p:ph type="title"/>
          </p:nvPr>
        </p:nvSpPr>
        <p:spPr>
          <a:xfrm>
            <a:off x="1371600" y="609600"/>
            <a:ext cx="7315200" cy="685800"/>
          </a:xfrm>
        </p:spPr>
        <p:txBody>
          <a:bodyPr/>
          <a:lstStyle/>
          <a:p>
            <a:pPr eaLnBrk="1" hangingPunct="1">
              <a:defRPr/>
            </a:pPr>
            <a:r>
              <a:rPr lang="en-US" smtClean="0"/>
              <a:t>Variables</a:t>
            </a:r>
          </a:p>
        </p:txBody>
      </p:sp>
      <p:sp>
        <p:nvSpPr>
          <p:cNvPr id="4101" name="Rectangle 3"/>
          <p:cNvSpPr>
            <a:spLocks noGrp="1" noChangeArrowheads="1"/>
          </p:cNvSpPr>
          <p:nvPr>
            <p:ph type="body" idx="1"/>
          </p:nvPr>
        </p:nvSpPr>
        <p:spPr>
          <a:xfrm>
            <a:off x="914400" y="1371600"/>
            <a:ext cx="7772400" cy="5029200"/>
          </a:xfrm>
        </p:spPr>
        <p:txBody>
          <a:bodyPr/>
          <a:lstStyle/>
          <a:p>
            <a:pPr eaLnBrk="1" hangingPunct="1"/>
            <a:r>
              <a:rPr lang="en-US" sz="1800" smtClean="0"/>
              <a:t>Message Box and Input Box</a:t>
            </a:r>
          </a:p>
          <a:p>
            <a:pPr eaLnBrk="1" hangingPunct="1"/>
            <a:r>
              <a:rPr lang="en-US" sz="1800" smtClean="0"/>
              <a:t>Data Types</a:t>
            </a:r>
          </a:p>
          <a:p>
            <a:pPr lvl="1" eaLnBrk="1" hangingPunct="1"/>
            <a:r>
              <a:rPr lang="en-US" sz="1600" smtClean="0"/>
              <a:t>Integer and Double</a:t>
            </a:r>
          </a:p>
          <a:p>
            <a:pPr lvl="1" eaLnBrk="1" hangingPunct="1"/>
            <a:r>
              <a:rPr lang="en-US" sz="1600" smtClean="0"/>
              <a:t>String</a:t>
            </a:r>
          </a:p>
          <a:p>
            <a:pPr lvl="1" eaLnBrk="1" hangingPunct="1"/>
            <a:r>
              <a:rPr lang="en-US" sz="1600" smtClean="0"/>
              <a:t>Boolean</a:t>
            </a:r>
          </a:p>
          <a:p>
            <a:pPr lvl="1" eaLnBrk="1" hangingPunct="1"/>
            <a:r>
              <a:rPr lang="en-US" sz="1600" smtClean="0"/>
              <a:t>Range</a:t>
            </a:r>
          </a:p>
          <a:p>
            <a:pPr lvl="1" eaLnBrk="1" hangingPunct="1"/>
            <a:r>
              <a:rPr lang="en-US" sz="1600" smtClean="0"/>
              <a:t>Worksheets</a:t>
            </a:r>
          </a:p>
          <a:p>
            <a:pPr lvl="1" eaLnBrk="1" hangingPunct="1"/>
            <a:r>
              <a:rPr lang="en-US" sz="1600" smtClean="0"/>
              <a:t>Object</a:t>
            </a:r>
          </a:p>
          <a:p>
            <a:pPr eaLnBrk="1" hangingPunct="1"/>
            <a:r>
              <a:rPr lang="en-US" sz="1800" smtClean="0"/>
              <a:t>Variable Scope</a:t>
            </a:r>
          </a:p>
          <a:p>
            <a:pPr lvl="1" eaLnBrk="1" hangingPunct="1"/>
            <a:r>
              <a:rPr lang="en-US" sz="1600" smtClean="0"/>
              <a:t>Public and Private Declarations</a:t>
            </a:r>
          </a:p>
          <a:p>
            <a:pPr lvl="1" eaLnBrk="1" hangingPunct="1"/>
            <a:r>
              <a:rPr lang="en-US" sz="1600" smtClean="0"/>
              <a:t>Keeping Track of Variable Values</a:t>
            </a:r>
          </a:p>
          <a:p>
            <a:pPr lvl="1" eaLnBrk="1" hangingPunct="1"/>
            <a:endParaRPr lang="en-US" sz="1600" smtClean="0"/>
          </a:p>
        </p:txBody>
      </p:sp>
    </p:spTree>
  </p:cSld>
  <p:clrMapOvr>
    <a:masterClrMapping/>
  </p:clrMapOvr>
  <p:transition>
    <p:strips dir="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pPr>
              <a:defRPr/>
            </a:pPr>
            <a:r>
              <a:rPr lang="en-US"/>
              <a:t>Excel VBA IIIA</a:t>
            </a:r>
          </a:p>
        </p:txBody>
      </p:sp>
      <p:sp>
        <p:nvSpPr>
          <p:cNvPr id="7" name="Slide Number Placeholder 4"/>
          <p:cNvSpPr>
            <a:spLocks noGrp="1"/>
          </p:cNvSpPr>
          <p:nvPr>
            <p:ph type="sldNum" sz="quarter" idx="11"/>
          </p:nvPr>
        </p:nvSpPr>
        <p:spPr/>
        <p:txBody>
          <a:bodyPr/>
          <a:lstStyle/>
          <a:p>
            <a:pPr>
              <a:defRPr/>
            </a:pPr>
            <a:fld id="{BE9EFC24-9E5C-4626-B31E-5C290AC3AE6F}" type="slidenum">
              <a:rPr lang="en-US"/>
              <a:pPr>
                <a:defRPr/>
              </a:pPr>
              <a:t>3</a:t>
            </a:fld>
            <a:endParaRPr lang="en-US"/>
          </a:p>
        </p:txBody>
      </p:sp>
      <p:sp>
        <p:nvSpPr>
          <p:cNvPr id="379906" name="Rectangle 2"/>
          <p:cNvSpPr>
            <a:spLocks noGrp="1" noChangeArrowheads="1"/>
          </p:cNvSpPr>
          <p:nvPr>
            <p:ph type="title"/>
          </p:nvPr>
        </p:nvSpPr>
        <p:spPr/>
        <p:txBody>
          <a:bodyPr/>
          <a:lstStyle/>
          <a:p>
            <a:pPr eaLnBrk="1" hangingPunct="1">
              <a:defRPr/>
            </a:pPr>
            <a:r>
              <a:rPr lang="en-US" smtClean="0"/>
              <a:t>Message Box and Input Box</a:t>
            </a:r>
          </a:p>
        </p:txBody>
      </p:sp>
      <p:sp>
        <p:nvSpPr>
          <p:cNvPr id="5125" name="Rectangle 3"/>
          <p:cNvSpPr>
            <a:spLocks noGrp="1" noChangeArrowheads="1"/>
          </p:cNvSpPr>
          <p:nvPr>
            <p:ph type="body" idx="1"/>
          </p:nvPr>
        </p:nvSpPr>
        <p:spPr/>
        <p:txBody>
          <a:bodyPr/>
          <a:lstStyle/>
          <a:p>
            <a:pPr eaLnBrk="1" hangingPunct="1">
              <a:lnSpc>
                <a:spcPct val="120000"/>
              </a:lnSpc>
            </a:pPr>
            <a:r>
              <a:rPr lang="en-US" i="1" smtClean="0">
                <a:solidFill>
                  <a:srgbClr val="00CC99"/>
                </a:solidFill>
              </a:rPr>
              <a:t>Message Boxes</a:t>
            </a:r>
            <a:r>
              <a:rPr lang="en-US" smtClean="0"/>
              <a:t> allow you to print something for the user to see in a small dialog box.</a:t>
            </a:r>
          </a:p>
          <a:p>
            <a:pPr eaLnBrk="1" hangingPunct="1">
              <a:lnSpc>
                <a:spcPct val="120000"/>
              </a:lnSpc>
            </a:pPr>
            <a:endParaRPr lang="en-US" smtClean="0"/>
          </a:p>
          <a:p>
            <a:pPr eaLnBrk="1" hangingPunct="1">
              <a:lnSpc>
                <a:spcPct val="120000"/>
              </a:lnSpc>
            </a:pPr>
            <a:endParaRPr lang="en-US" smtClean="0"/>
          </a:p>
          <a:p>
            <a:pPr eaLnBrk="1" hangingPunct="1">
              <a:lnSpc>
                <a:spcPct val="120000"/>
              </a:lnSpc>
            </a:pPr>
            <a:endParaRPr lang="en-US" smtClean="0"/>
          </a:p>
          <a:p>
            <a:pPr eaLnBrk="1" hangingPunct="1">
              <a:lnSpc>
                <a:spcPct val="120000"/>
              </a:lnSpc>
            </a:pPr>
            <a:r>
              <a:rPr lang="en-US" i="1" smtClean="0">
                <a:solidFill>
                  <a:srgbClr val="00CC99"/>
                </a:solidFill>
              </a:rPr>
              <a:t>Input Boxes</a:t>
            </a:r>
            <a:r>
              <a:rPr lang="en-US" smtClean="0"/>
              <a:t> allow you to prompt the user to enter some value in a small dialog box.</a:t>
            </a:r>
          </a:p>
        </p:txBody>
      </p:sp>
      <p:pic>
        <p:nvPicPr>
          <p:cNvPr id="5126" name="Picture 4"/>
          <p:cNvPicPr>
            <a:picLocks noChangeAspect="1" noChangeArrowheads="1"/>
          </p:cNvPicPr>
          <p:nvPr/>
        </p:nvPicPr>
        <p:blipFill>
          <a:blip r:embed="rId3" cstate="print"/>
          <a:srcRect/>
          <a:stretch>
            <a:fillRect/>
          </a:stretch>
        </p:blipFill>
        <p:spPr bwMode="auto">
          <a:xfrm>
            <a:off x="3657600" y="2438400"/>
            <a:ext cx="1524000" cy="1208088"/>
          </a:xfrm>
          <a:prstGeom prst="rect">
            <a:avLst/>
          </a:prstGeom>
          <a:noFill/>
          <a:ln w="9525">
            <a:noFill/>
            <a:miter lim="800000"/>
            <a:headEnd/>
            <a:tailEnd/>
          </a:ln>
        </p:spPr>
      </p:pic>
      <p:pic>
        <p:nvPicPr>
          <p:cNvPr id="5127" name="Picture 5"/>
          <p:cNvPicPr>
            <a:picLocks noChangeAspect="1" noChangeArrowheads="1"/>
          </p:cNvPicPr>
          <p:nvPr/>
        </p:nvPicPr>
        <p:blipFill>
          <a:blip r:embed="rId4" cstate="print"/>
          <a:srcRect/>
          <a:stretch>
            <a:fillRect/>
          </a:stretch>
        </p:blipFill>
        <p:spPr bwMode="auto">
          <a:xfrm>
            <a:off x="3048000" y="4572000"/>
            <a:ext cx="3457575" cy="1447800"/>
          </a:xfrm>
          <a:prstGeom prst="rect">
            <a:avLst/>
          </a:prstGeom>
          <a:noFill/>
          <a:ln w="9525">
            <a:noFill/>
            <a:miter lim="800000"/>
            <a:headEnd/>
            <a:tailEnd/>
          </a:ln>
        </p:spPr>
      </p:pic>
    </p:spTree>
  </p:cSld>
  <p:clrMapOvr>
    <a:masterClrMapping/>
  </p:clrMapOvr>
  <p:transition>
    <p:strips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IIIA</a:t>
            </a:r>
          </a:p>
        </p:txBody>
      </p:sp>
      <p:sp>
        <p:nvSpPr>
          <p:cNvPr id="5" name="Slide Number Placeholder 4"/>
          <p:cNvSpPr>
            <a:spLocks noGrp="1"/>
          </p:cNvSpPr>
          <p:nvPr>
            <p:ph type="sldNum" sz="quarter" idx="11"/>
          </p:nvPr>
        </p:nvSpPr>
        <p:spPr/>
        <p:txBody>
          <a:bodyPr/>
          <a:lstStyle/>
          <a:p>
            <a:pPr>
              <a:defRPr/>
            </a:pPr>
            <a:fld id="{183A7BF0-2D74-4A6A-B23D-E3FC77AA0502}" type="slidenum">
              <a:rPr lang="en-US"/>
              <a:pPr>
                <a:defRPr/>
              </a:pPr>
              <a:t>4</a:t>
            </a:fld>
            <a:endParaRPr lang="en-US"/>
          </a:p>
        </p:txBody>
      </p:sp>
      <p:sp>
        <p:nvSpPr>
          <p:cNvPr id="380930" name="Rectangle 2"/>
          <p:cNvSpPr>
            <a:spLocks noGrp="1" noChangeArrowheads="1"/>
          </p:cNvSpPr>
          <p:nvPr>
            <p:ph type="title"/>
          </p:nvPr>
        </p:nvSpPr>
        <p:spPr/>
        <p:txBody>
          <a:bodyPr/>
          <a:lstStyle/>
          <a:p>
            <a:pPr eaLnBrk="1" hangingPunct="1">
              <a:defRPr/>
            </a:pPr>
            <a:r>
              <a:rPr lang="en-US" smtClean="0"/>
              <a:t>Message Box</a:t>
            </a:r>
          </a:p>
        </p:txBody>
      </p:sp>
      <p:sp>
        <p:nvSpPr>
          <p:cNvPr id="6149" name="Rectangle 3"/>
          <p:cNvSpPr>
            <a:spLocks noGrp="1" noChangeArrowheads="1"/>
          </p:cNvSpPr>
          <p:nvPr>
            <p:ph type="body" idx="1"/>
          </p:nvPr>
        </p:nvSpPr>
        <p:spPr/>
        <p:txBody>
          <a:bodyPr/>
          <a:lstStyle/>
          <a:p>
            <a:pPr eaLnBrk="1" hangingPunct="1">
              <a:lnSpc>
                <a:spcPct val="120000"/>
              </a:lnSpc>
            </a:pPr>
            <a:r>
              <a:rPr lang="en-US" smtClean="0"/>
              <a:t>You can print the following with a Message Box</a:t>
            </a:r>
          </a:p>
          <a:p>
            <a:pPr lvl="1" eaLnBrk="1" hangingPunct="1">
              <a:lnSpc>
                <a:spcPct val="120000"/>
              </a:lnSpc>
            </a:pPr>
            <a:r>
              <a:rPr lang="en-US" smtClean="0"/>
              <a:t>Text</a:t>
            </a:r>
          </a:p>
          <a:p>
            <a:pPr lvl="1" eaLnBrk="1" hangingPunct="1">
              <a:lnSpc>
                <a:spcPct val="120000"/>
              </a:lnSpc>
            </a:pPr>
            <a:r>
              <a:rPr lang="en-US" smtClean="0"/>
              <a:t>Variable values</a:t>
            </a:r>
          </a:p>
          <a:p>
            <a:pPr lvl="1" eaLnBrk="1" hangingPunct="1">
              <a:lnSpc>
                <a:spcPct val="120000"/>
              </a:lnSpc>
            </a:pPr>
            <a:r>
              <a:rPr lang="en-US" smtClean="0"/>
              <a:t>Both using concatenation with </a:t>
            </a:r>
            <a:r>
              <a:rPr lang="en-US" i="1" smtClean="0"/>
              <a:t>&amp;</a:t>
            </a:r>
            <a:r>
              <a:rPr lang="en-US" smtClean="0"/>
              <a:t> sign</a:t>
            </a:r>
          </a:p>
          <a:p>
            <a:pPr lvl="1" eaLnBrk="1" hangingPunct="1">
              <a:lnSpc>
                <a:spcPct val="120000"/>
              </a:lnSpc>
            </a:pPr>
            <a:endParaRPr lang="en-US" smtClean="0"/>
          </a:p>
          <a:p>
            <a:pPr eaLnBrk="1" hangingPunct="1">
              <a:lnSpc>
                <a:spcPct val="120000"/>
              </a:lnSpc>
            </a:pPr>
            <a:r>
              <a:rPr lang="en-US" smtClean="0"/>
              <a:t>You can also use the </a:t>
            </a:r>
            <a:r>
              <a:rPr lang="en-US" i="1" smtClean="0">
                <a:solidFill>
                  <a:srgbClr val="00CC99"/>
                </a:solidFill>
              </a:rPr>
              <a:t>MsgBox</a:t>
            </a:r>
            <a:r>
              <a:rPr lang="en-US" smtClean="0"/>
              <a:t> function to specify button types and response types</a:t>
            </a:r>
          </a:p>
          <a:p>
            <a:pPr lvl="1" eaLnBrk="1" hangingPunct="1">
              <a:lnSpc>
                <a:spcPct val="120000"/>
              </a:lnSpc>
            </a:pPr>
            <a:r>
              <a:rPr lang="en-US" i="1" smtClean="0"/>
              <a:t>MsgBox</a:t>
            </a:r>
            <a:r>
              <a:rPr lang="en-US" b="0" i="1" smtClean="0"/>
              <a:t> </a:t>
            </a:r>
            <a:r>
              <a:rPr lang="en-US" i="1" smtClean="0"/>
              <a:t>(prompt, [buttons], [title], [helpfile, context])</a:t>
            </a:r>
          </a:p>
          <a:p>
            <a:pPr lvl="1" eaLnBrk="1" hangingPunct="1">
              <a:buFont typeface="Wingdings" pitchFamily="2" charset="2"/>
              <a:buNone/>
            </a:pPr>
            <a:endParaRPr lang="en-US" i="1" smtClean="0"/>
          </a:p>
        </p:txBody>
      </p:sp>
    </p:spTree>
  </p:cSld>
  <p:clrMapOvr>
    <a:masterClrMapping/>
  </p:clrMapOvr>
  <p:transition>
    <p:strips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IIIA</a:t>
            </a:r>
          </a:p>
        </p:txBody>
      </p:sp>
      <p:sp>
        <p:nvSpPr>
          <p:cNvPr id="5" name="Slide Number Placeholder 4"/>
          <p:cNvSpPr>
            <a:spLocks noGrp="1"/>
          </p:cNvSpPr>
          <p:nvPr>
            <p:ph type="sldNum" sz="quarter" idx="11"/>
          </p:nvPr>
        </p:nvSpPr>
        <p:spPr/>
        <p:txBody>
          <a:bodyPr/>
          <a:lstStyle/>
          <a:p>
            <a:pPr>
              <a:defRPr/>
            </a:pPr>
            <a:fld id="{2342DE1B-CDDC-4A5F-9F3F-CDB3C062E095}" type="slidenum">
              <a:rPr lang="en-US"/>
              <a:pPr>
                <a:defRPr/>
              </a:pPr>
              <a:t>5</a:t>
            </a:fld>
            <a:endParaRPr lang="en-US"/>
          </a:p>
        </p:txBody>
      </p:sp>
      <p:sp>
        <p:nvSpPr>
          <p:cNvPr id="381954" name="Rectangle 2"/>
          <p:cNvSpPr>
            <a:spLocks noGrp="1" noChangeArrowheads="1"/>
          </p:cNvSpPr>
          <p:nvPr>
            <p:ph type="title"/>
          </p:nvPr>
        </p:nvSpPr>
        <p:spPr/>
        <p:txBody>
          <a:bodyPr/>
          <a:lstStyle/>
          <a:p>
            <a:pPr eaLnBrk="1" hangingPunct="1">
              <a:defRPr/>
            </a:pPr>
            <a:r>
              <a:rPr lang="en-US" i="1" smtClean="0"/>
              <a:t>MsgBox</a:t>
            </a:r>
            <a:r>
              <a:rPr lang="en-US" smtClean="0"/>
              <a:t> Function</a:t>
            </a:r>
          </a:p>
        </p:txBody>
      </p:sp>
      <p:sp>
        <p:nvSpPr>
          <p:cNvPr id="7173" name="Rectangle 3"/>
          <p:cNvSpPr>
            <a:spLocks noGrp="1" noChangeArrowheads="1"/>
          </p:cNvSpPr>
          <p:nvPr>
            <p:ph type="body" idx="1"/>
          </p:nvPr>
        </p:nvSpPr>
        <p:spPr>
          <a:xfrm>
            <a:off x="762000" y="1371600"/>
            <a:ext cx="8153400" cy="4572000"/>
          </a:xfrm>
        </p:spPr>
        <p:txBody>
          <a:bodyPr/>
          <a:lstStyle/>
          <a:p>
            <a:pPr eaLnBrk="1" hangingPunct="1"/>
            <a:r>
              <a:rPr lang="en-US" dirty="0" smtClean="0"/>
              <a:t>The </a:t>
            </a:r>
            <a:r>
              <a:rPr lang="en-US" i="1" dirty="0" smtClean="0">
                <a:solidFill>
                  <a:srgbClr val="00CC99"/>
                </a:solidFill>
              </a:rPr>
              <a:t>prompt</a:t>
            </a:r>
            <a:r>
              <a:rPr lang="en-US" dirty="0" smtClean="0"/>
              <a:t> is either the text or variable (or concatenation of both) which will be displayed in the dialog box.</a:t>
            </a:r>
          </a:p>
          <a:p>
            <a:pPr eaLnBrk="1" hangingPunct="1"/>
            <a:endParaRPr lang="en-US" dirty="0" smtClean="0"/>
          </a:p>
          <a:p>
            <a:pPr eaLnBrk="1" hangingPunct="1"/>
            <a:r>
              <a:rPr lang="en-US" dirty="0" smtClean="0"/>
              <a:t>The </a:t>
            </a:r>
            <a:r>
              <a:rPr lang="en-US" i="1" dirty="0" smtClean="0">
                <a:solidFill>
                  <a:srgbClr val="00CC99"/>
                </a:solidFill>
              </a:rPr>
              <a:t>buttons</a:t>
            </a:r>
            <a:r>
              <a:rPr lang="en-US" dirty="0" smtClean="0"/>
              <a:t> argument takes a </a:t>
            </a:r>
            <a:r>
              <a:rPr lang="en-US" i="1" dirty="0" smtClean="0"/>
              <a:t>VB Constant</a:t>
            </a:r>
            <a:r>
              <a:rPr lang="en-US" dirty="0" smtClean="0"/>
              <a:t> value to determine the number and style of buttons available to the user.</a:t>
            </a:r>
          </a:p>
          <a:p>
            <a:pPr lvl="1" eaLnBrk="1" hangingPunct="1"/>
            <a:r>
              <a:rPr lang="en-US" b="0" dirty="0" err="1" smtClean="0"/>
              <a:t>vbOKOnly</a:t>
            </a:r>
            <a:r>
              <a:rPr lang="en-US" b="0" dirty="0" smtClean="0"/>
              <a:t> </a:t>
            </a:r>
            <a:r>
              <a:rPr lang="en-US" dirty="0" smtClean="0"/>
              <a:t>Displays an </a:t>
            </a:r>
            <a:r>
              <a:rPr lang="en-US" b="0" dirty="0" smtClean="0"/>
              <a:t>OK</a:t>
            </a:r>
            <a:r>
              <a:rPr lang="en-US" dirty="0" smtClean="0"/>
              <a:t> button only</a:t>
            </a:r>
          </a:p>
          <a:p>
            <a:pPr lvl="1" eaLnBrk="1" hangingPunct="1"/>
            <a:r>
              <a:rPr lang="en-US" b="0" dirty="0" err="1" smtClean="0"/>
              <a:t>vbOKCancel</a:t>
            </a:r>
            <a:r>
              <a:rPr lang="en-US" b="0" dirty="0" smtClean="0"/>
              <a:t> </a:t>
            </a:r>
            <a:r>
              <a:rPr lang="en-US" dirty="0" smtClean="0"/>
              <a:t>Displays </a:t>
            </a:r>
            <a:r>
              <a:rPr lang="en-US" b="0" dirty="0" smtClean="0"/>
              <a:t>OK</a:t>
            </a:r>
            <a:r>
              <a:rPr lang="en-US" dirty="0" smtClean="0"/>
              <a:t> and </a:t>
            </a:r>
            <a:r>
              <a:rPr lang="en-US" b="0" dirty="0" smtClean="0"/>
              <a:t>Cancel</a:t>
            </a:r>
            <a:r>
              <a:rPr lang="en-US" dirty="0" smtClean="0"/>
              <a:t> buttons</a:t>
            </a:r>
          </a:p>
          <a:p>
            <a:pPr lvl="1" eaLnBrk="1" hangingPunct="1"/>
            <a:r>
              <a:rPr lang="en-US" b="0" dirty="0" err="1" smtClean="0"/>
              <a:t>vbYesNoCancel</a:t>
            </a:r>
            <a:r>
              <a:rPr lang="en-US" b="0" dirty="0" smtClean="0"/>
              <a:t> </a:t>
            </a:r>
            <a:r>
              <a:rPr lang="en-US" dirty="0" smtClean="0"/>
              <a:t>Displays </a:t>
            </a:r>
            <a:r>
              <a:rPr lang="en-US" b="0" dirty="0" smtClean="0"/>
              <a:t>Yes</a:t>
            </a:r>
            <a:r>
              <a:rPr lang="en-US" dirty="0" smtClean="0"/>
              <a:t>, </a:t>
            </a:r>
            <a:r>
              <a:rPr lang="en-US" b="0" dirty="0" smtClean="0"/>
              <a:t>No</a:t>
            </a:r>
            <a:r>
              <a:rPr lang="en-US" dirty="0" smtClean="0"/>
              <a:t>, and </a:t>
            </a:r>
            <a:r>
              <a:rPr lang="en-US" b="0" dirty="0" smtClean="0"/>
              <a:t>Cancel</a:t>
            </a:r>
            <a:r>
              <a:rPr lang="en-US" dirty="0" smtClean="0"/>
              <a:t> buttons</a:t>
            </a:r>
          </a:p>
          <a:p>
            <a:pPr lvl="1" eaLnBrk="1" hangingPunct="1"/>
            <a:r>
              <a:rPr lang="en-US" b="0" dirty="0" err="1" smtClean="0"/>
              <a:t>vbYesNo</a:t>
            </a:r>
            <a:r>
              <a:rPr lang="en-US" b="0" dirty="0" smtClean="0"/>
              <a:t> </a:t>
            </a:r>
            <a:r>
              <a:rPr lang="en-US" dirty="0" smtClean="0"/>
              <a:t>Displays </a:t>
            </a:r>
            <a:r>
              <a:rPr lang="en-US" b="0" dirty="0" smtClean="0"/>
              <a:t>Yes</a:t>
            </a:r>
            <a:r>
              <a:rPr lang="en-US" dirty="0" smtClean="0"/>
              <a:t> and </a:t>
            </a:r>
            <a:r>
              <a:rPr lang="en-US" b="0" dirty="0" smtClean="0"/>
              <a:t>No</a:t>
            </a:r>
            <a:r>
              <a:rPr lang="en-US" dirty="0" smtClean="0"/>
              <a:t> buttons</a:t>
            </a:r>
          </a:p>
          <a:p>
            <a:pPr lvl="1" eaLnBrk="1" hangingPunct="1"/>
            <a:endParaRPr lang="en-US" dirty="0" smtClean="0"/>
          </a:p>
          <a:p>
            <a:pPr eaLnBrk="1" hangingPunct="1"/>
            <a:r>
              <a:rPr lang="en-US" dirty="0" smtClean="0"/>
              <a:t>The </a:t>
            </a:r>
            <a:r>
              <a:rPr lang="en-US" i="1" dirty="0" smtClean="0">
                <a:solidFill>
                  <a:srgbClr val="00CC99"/>
                </a:solidFill>
              </a:rPr>
              <a:t>title</a:t>
            </a:r>
            <a:r>
              <a:rPr lang="en-US" dirty="0" smtClean="0"/>
              <a:t> argument allows you to enter text a title for the dialog box.</a:t>
            </a:r>
          </a:p>
          <a:p>
            <a:pPr eaLnBrk="1" hangingPunct="1"/>
            <a:r>
              <a:rPr lang="en-US" dirty="0" smtClean="0"/>
              <a:t>The </a:t>
            </a:r>
            <a:r>
              <a:rPr lang="en-US" i="1" dirty="0" err="1" smtClean="0">
                <a:solidFill>
                  <a:srgbClr val="00CC99"/>
                </a:solidFill>
              </a:rPr>
              <a:t>helpfile</a:t>
            </a:r>
            <a:r>
              <a:rPr lang="en-US" b="0" i="1" dirty="0" smtClean="0"/>
              <a:t> </a:t>
            </a:r>
            <a:r>
              <a:rPr lang="en-US" dirty="0" smtClean="0"/>
              <a:t>and</a:t>
            </a:r>
            <a:r>
              <a:rPr lang="en-US" b="0" i="1" dirty="0" smtClean="0"/>
              <a:t> </a:t>
            </a:r>
            <a:r>
              <a:rPr lang="en-US" i="1" dirty="0" smtClean="0">
                <a:solidFill>
                  <a:srgbClr val="00CC99"/>
                </a:solidFill>
              </a:rPr>
              <a:t>context</a:t>
            </a:r>
            <a:r>
              <a:rPr lang="en-US" dirty="0" smtClean="0"/>
              <a:t> arguments allow you to give the user help options.</a:t>
            </a:r>
          </a:p>
        </p:txBody>
      </p:sp>
    </p:spTree>
  </p:cSld>
  <p:clrMapOvr>
    <a:masterClrMapping/>
  </p:clrMapOvr>
  <p:transition>
    <p:strips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IIIA</a:t>
            </a:r>
          </a:p>
        </p:txBody>
      </p:sp>
      <p:sp>
        <p:nvSpPr>
          <p:cNvPr id="5" name="Slide Number Placeholder 4"/>
          <p:cNvSpPr>
            <a:spLocks noGrp="1"/>
          </p:cNvSpPr>
          <p:nvPr>
            <p:ph type="sldNum" sz="quarter" idx="11"/>
          </p:nvPr>
        </p:nvSpPr>
        <p:spPr/>
        <p:txBody>
          <a:bodyPr/>
          <a:lstStyle/>
          <a:p>
            <a:pPr>
              <a:defRPr/>
            </a:pPr>
            <a:fld id="{A4C16D15-CE63-4A85-B9E3-A76A140DD710}" type="slidenum">
              <a:rPr lang="en-US"/>
              <a:pPr>
                <a:defRPr/>
              </a:pPr>
              <a:t>6</a:t>
            </a:fld>
            <a:endParaRPr lang="en-US"/>
          </a:p>
        </p:txBody>
      </p:sp>
      <p:sp>
        <p:nvSpPr>
          <p:cNvPr id="384002" name="Rectangle 2"/>
          <p:cNvSpPr>
            <a:spLocks noGrp="1" noChangeArrowheads="1"/>
          </p:cNvSpPr>
          <p:nvPr>
            <p:ph type="title"/>
          </p:nvPr>
        </p:nvSpPr>
        <p:spPr/>
        <p:txBody>
          <a:bodyPr/>
          <a:lstStyle/>
          <a:p>
            <a:pPr eaLnBrk="1" hangingPunct="1">
              <a:defRPr/>
            </a:pPr>
            <a:r>
              <a:rPr lang="en-US" i="1" smtClean="0"/>
              <a:t>MsgBox</a:t>
            </a:r>
            <a:r>
              <a:rPr lang="en-US" smtClean="0"/>
              <a:t> Function (cont’d)</a:t>
            </a:r>
            <a:endParaRPr lang="en-US" i="1" smtClean="0"/>
          </a:p>
        </p:txBody>
      </p:sp>
      <p:sp>
        <p:nvSpPr>
          <p:cNvPr id="8197" name="Rectangle 3"/>
          <p:cNvSpPr>
            <a:spLocks noGrp="1" noChangeArrowheads="1"/>
          </p:cNvSpPr>
          <p:nvPr>
            <p:ph type="body" idx="1"/>
          </p:nvPr>
        </p:nvSpPr>
        <p:spPr/>
        <p:txBody>
          <a:bodyPr/>
          <a:lstStyle/>
          <a:p>
            <a:pPr eaLnBrk="1" hangingPunct="1"/>
            <a:r>
              <a:rPr lang="en-US" dirty="0" smtClean="0"/>
              <a:t>You can also capture the user’s response to your Message Box with a VBA variable called </a:t>
            </a:r>
            <a:r>
              <a:rPr lang="en-US" i="1" dirty="0" smtClean="0">
                <a:solidFill>
                  <a:srgbClr val="00CC99"/>
                </a:solidFill>
              </a:rPr>
              <a:t>response.</a:t>
            </a:r>
            <a:endParaRPr lang="en-US" dirty="0" smtClean="0"/>
          </a:p>
          <a:p>
            <a:pPr lvl="1" eaLnBrk="1" hangingPunct="1"/>
            <a:r>
              <a:rPr lang="en-US" b="0" dirty="0" err="1" smtClean="0"/>
              <a:t>vbOK</a:t>
            </a:r>
            <a:r>
              <a:rPr lang="en-US" b="0" dirty="0" smtClean="0"/>
              <a:t> </a:t>
            </a:r>
            <a:r>
              <a:rPr lang="en-US" dirty="0" smtClean="0"/>
              <a:t>If response was</a:t>
            </a:r>
            <a:r>
              <a:rPr lang="en-US" b="0" dirty="0" smtClean="0"/>
              <a:t> OK</a:t>
            </a:r>
          </a:p>
          <a:p>
            <a:pPr lvl="1" eaLnBrk="1" hangingPunct="1"/>
            <a:r>
              <a:rPr lang="en-US" b="0" dirty="0" err="1" smtClean="0"/>
              <a:t>vbCancel</a:t>
            </a:r>
            <a:r>
              <a:rPr lang="en-US" b="0" dirty="0" smtClean="0"/>
              <a:t> </a:t>
            </a:r>
            <a:r>
              <a:rPr lang="en-US" dirty="0" smtClean="0"/>
              <a:t>If response was</a:t>
            </a:r>
            <a:r>
              <a:rPr lang="en-US" b="0" dirty="0" smtClean="0"/>
              <a:t> Cancel</a:t>
            </a:r>
          </a:p>
          <a:p>
            <a:pPr lvl="1" eaLnBrk="1" hangingPunct="1"/>
            <a:r>
              <a:rPr lang="en-US" b="0" dirty="0" err="1" smtClean="0"/>
              <a:t>vbAbort</a:t>
            </a:r>
            <a:r>
              <a:rPr lang="en-US" b="0" dirty="0" smtClean="0"/>
              <a:t> </a:t>
            </a:r>
            <a:r>
              <a:rPr lang="en-US" dirty="0" smtClean="0"/>
              <a:t>If response was</a:t>
            </a:r>
            <a:r>
              <a:rPr lang="en-US" b="0" dirty="0" smtClean="0"/>
              <a:t> Abort</a:t>
            </a:r>
          </a:p>
          <a:p>
            <a:pPr lvl="1" eaLnBrk="1" hangingPunct="1"/>
            <a:r>
              <a:rPr lang="en-US" b="0" dirty="0" err="1" smtClean="0"/>
              <a:t>vbRetry</a:t>
            </a:r>
            <a:r>
              <a:rPr lang="en-US" b="0" dirty="0" smtClean="0"/>
              <a:t> </a:t>
            </a:r>
            <a:r>
              <a:rPr lang="en-US" dirty="0" smtClean="0"/>
              <a:t>If response was</a:t>
            </a:r>
            <a:r>
              <a:rPr lang="en-US" b="0" dirty="0" smtClean="0"/>
              <a:t> Retry</a:t>
            </a:r>
          </a:p>
          <a:p>
            <a:pPr lvl="1" eaLnBrk="1" hangingPunct="1"/>
            <a:r>
              <a:rPr lang="en-US" b="0" dirty="0" err="1" smtClean="0"/>
              <a:t>vbIgnore</a:t>
            </a:r>
            <a:r>
              <a:rPr lang="en-US" b="0" dirty="0" smtClean="0"/>
              <a:t> </a:t>
            </a:r>
            <a:r>
              <a:rPr lang="en-US" dirty="0" smtClean="0"/>
              <a:t>If response was</a:t>
            </a:r>
            <a:r>
              <a:rPr lang="en-US" b="0" dirty="0" smtClean="0"/>
              <a:t> Ignore</a:t>
            </a:r>
          </a:p>
          <a:p>
            <a:pPr lvl="1" eaLnBrk="1" hangingPunct="1"/>
            <a:r>
              <a:rPr lang="en-US" b="0" dirty="0" err="1" smtClean="0"/>
              <a:t>vbYes</a:t>
            </a:r>
            <a:r>
              <a:rPr lang="en-US" b="0" dirty="0" smtClean="0"/>
              <a:t> </a:t>
            </a:r>
            <a:r>
              <a:rPr lang="en-US" dirty="0" smtClean="0"/>
              <a:t>If response was</a:t>
            </a:r>
            <a:r>
              <a:rPr lang="en-US" b="0" dirty="0" smtClean="0"/>
              <a:t> Yes</a:t>
            </a:r>
          </a:p>
          <a:p>
            <a:pPr lvl="1" eaLnBrk="1" hangingPunct="1"/>
            <a:r>
              <a:rPr lang="en-US" b="0" dirty="0" err="1" smtClean="0"/>
              <a:t>vbNo</a:t>
            </a:r>
            <a:r>
              <a:rPr lang="en-US" b="0" smtClean="0"/>
              <a:t> </a:t>
            </a:r>
            <a:r>
              <a:rPr lang="en-US" smtClean="0"/>
              <a:t>If </a:t>
            </a:r>
            <a:r>
              <a:rPr lang="en-US" dirty="0" smtClean="0"/>
              <a:t>response was</a:t>
            </a:r>
            <a:r>
              <a:rPr lang="en-US" b="0" dirty="0" smtClean="0"/>
              <a:t> No</a:t>
            </a:r>
            <a:endParaRPr lang="en-US" dirty="0" smtClean="0"/>
          </a:p>
        </p:txBody>
      </p:sp>
    </p:spTree>
  </p:cSld>
  <p:clrMapOvr>
    <a:masterClrMapping/>
  </p:clrMapOvr>
  <p:transition>
    <p:strips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IIIA</a:t>
            </a:r>
          </a:p>
        </p:txBody>
      </p:sp>
      <p:sp>
        <p:nvSpPr>
          <p:cNvPr id="5" name="Slide Number Placeholder 4"/>
          <p:cNvSpPr>
            <a:spLocks noGrp="1"/>
          </p:cNvSpPr>
          <p:nvPr>
            <p:ph type="sldNum" sz="quarter" idx="11"/>
          </p:nvPr>
        </p:nvSpPr>
        <p:spPr/>
        <p:txBody>
          <a:bodyPr/>
          <a:lstStyle/>
          <a:p>
            <a:pPr>
              <a:defRPr/>
            </a:pPr>
            <a:fld id="{40E0217E-FDA8-4681-A287-E890FF3801C8}" type="slidenum">
              <a:rPr lang="en-US"/>
              <a:pPr>
                <a:defRPr/>
              </a:pPr>
              <a:t>7</a:t>
            </a:fld>
            <a:endParaRPr lang="en-US"/>
          </a:p>
        </p:txBody>
      </p:sp>
      <p:sp>
        <p:nvSpPr>
          <p:cNvPr id="386050" name="Rectangle 2"/>
          <p:cNvSpPr>
            <a:spLocks noGrp="1" noChangeArrowheads="1"/>
          </p:cNvSpPr>
          <p:nvPr>
            <p:ph type="title"/>
          </p:nvPr>
        </p:nvSpPr>
        <p:spPr/>
        <p:txBody>
          <a:bodyPr/>
          <a:lstStyle/>
          <a:p>
            <a:pPr eaLnBrk="1" hangingPunct="1">
              <a:defRPr/>
            </a:pPr>
            <a:r>
              <a:rPr lang="en-US" i="1" smtClean="0"/>
              <a:t>InputBox</a:t>
            </a:r>
            <a:r>
              <a:rPr lang="en-US" smtClean="0"/>
              <a:t> Function</a:t>
            </a:r>
            <a:endParaRPr lang="en-US" i="1" smtClean="0"/>
          </a:p>
        </p:txBody>
      </p:sp>
      <p:sp>
        <p:nvSpPr>
          <p:cNvPr id="9221" name="Rectangle 3"/>
          <p:cNvSpPr>
            <a:spLocks noGrp="1" noChangeArrowheads="1"/>
          </p:cNvSpPr>
          <p:nvPr>
            <p:ph type="body" idx="1"/>
          </p:nvPr>
        </p:nvSpPr>
        <p:spPr/>
        <p:txBody>
          <a:bodyPr/>
          <a:lstStyle/>
          <a:p>
            <a:pPr eaLnBrk="1" hangingPunct="1">
              <a:lnSpc>
                <a:spcPct val="90000"/>
              </a:lnSpc>
            </a:pPr>
            <a:r>
              <a:rPr lang="en-US" smtClean="0"/>
              <a:t>The </a:t>
            </a:r>
            <a:r>
              <a:rPr lang="en-US" i="1" smtClean="0">
                <a:solidFill>
                  <a:srgbClr val="00CC99"/>
                </a:solidFill>
              </a:rPr>
              <a:t>InputBox</a:t>
            </a:r>
            <a:r>
              <a:rPr lang="en-US" smtClean="0"/>
              <a:t> function is always assigned to a variable.</a:t>
            </a:r>
          </a:p>
          <a:p>
            <a:pPr eaLnBrk="1" hangingPunct="1">
              <a:lnSpc>
                <a:spcPct val="90000"/>
              </a:lnSpc>
            </a:pPr>
            <a:r>
              <a:rPr lang="en-US" smtClean="0"/>
              <a:t> </a:t>
            </a:r>
          </a:p>
          <a:p>
            <a:pPr eaLnBrk="1" hangingPunct="1">
              <a:lnSpc>
                <a:spcPct val="90000"/>
              </a:lnSpc>
            </a:pPr>
            <a:r>
              <a:rPr lang="en-US" smtClean="0"/>
              <a:t>This function takes the following general form:</a:t>
            </a:r>
          </a:p>
          <a:p>
            <a:pPr lvl="1" eaLnBrk="1" hangingPunct="1">
              <a:lnSpc>
                <a:spcPct val="90000"/>
              </a:lnSpc>
            </a:pPr>
            <a:r>
              <a:rPr lang="en-US" i="1" smtClean="0"/>
              <a:t>InputBox (prompt, [title], [default], [xpos], [ypos], [helpfile, context])</a:t>
            </a:r>
          </a:p>
          <a:p>
            <a:pPr lvl="1" eaLnBrk="1" hangingPunct="1">
              <a:lnSpc>
                <a:spcPct val="90000"/>
              </a:lnSpc>
            </a:pPr>
            <a:endParaRPr lang="en-US" i="1" smtClean="0"/>
          </a:p>
          <a:p>
            <a:pPr eaLnBrk="1" hangingPunct="1">
              <a:lnSpc>
                <a:spcPct val="90000"/>
              </a:lnSpc>
            </a:pPr>
            <a:r>
              <a:rPr lang="en-US" smtClean="0"/>
              <a:t>The </a:t>
            </a:r>
            <a:r>
              <a:rPr lang="en-US" i="1" smtClean="0"/>
              <a:t>prompt</a:t>
            </a:r>
            <a:r>
              <a:rPr lang="en-US" smtClean="0"/>
              <a:t> and title arguments of the InputBox function are the same as those of the MsgBox function.</a:t>
            </a:r>
          </a:p>
          <a:p>
            <a:pPr eaLnBrk="1" hangingPunct="1">
              <a:lnSpc>
                <a:spcPct val="90000"/>
              </a:lnSpc>
            </a:pPr>
            <a:r>
              <a:rPr lang="en-US" smtClean="0"/>
              <a:t>The </a:t>
            </a:r>
            <a:r>
              <a:rPr lang="en-US" i="1" smtClean="0">
                <a:solidFill>
                  <a:srgbClr val="00CC99"/>
                </a:solidFill>
              </a:rPr>
              <a:t>default</a:t>
            </a:r>
            <a:r>
              <a:rPr lang="en-US" smtClean="0"/>
              <a:t> argument allows you enter a default value to display in the Input Box.</a:t>
            </a:r>
          </a:p>
          <a:p>
            <a:pPr eaLnBrk="1" hangingPunct="1">
              <a:lnSpc>
                <a:spcPct val="90000"/>
              </a:lnSpc>
            </a:pPr>
            <a:r>
              <a:rPr lang="en-US" smtClean="0"/>
              <a:t>The </a:t>
            </a:r>
            <a:r>
              <a:rPr lang="en-US" i="1" smtClean="0">
                <a:solidFill>
                  <a:srgbClr val="00CC99"/>
                </a:solidFill>
              </a:rPr>
              <a:t>xpos</a:t>
            </a:r>
            <a:r>
              <a:rPr lang="en-US" b="0" smtClean="0"/>
              <a:t> </a:t>
            </a:r>
            <a:r>
              <a:rPr lang="en-US" smtClean="0"/>
              <a:t>and </a:t>
            </a:r>
            <a:r>
              <a:rPr lang="en-US" i="1" smtClean="0">
                <a:solidFill>
                  <a:srgbClr val="00CC99"/>
                </a:solidFill>
              </a:rPr>
              <a:t>ypos</a:t>
            </a:r>
            <a:r>
              <a:rPr lang="en-US" smtClean="0"/>
              <a:t> arguments allow you to position the Input Box relative the left and top edges of the screen.</a:t>
            </a:r>
          </a:p>
          <a:p>
            <a:pPr eaLnBrk="1" hangingPunct="1">
              <a:lnSpc>
                <a:spcPct val="90000"/>
              </a:lnSpc>
            </a:pPr>
            <a:r>
              <a:rPr lang="en-US" smtClean="0"/>
              <a:t>The </a:t>
            </a:r>
            <a:r>
              <a:rPr lang="en-US" i="1" smtClean="0"/>
              <a:t>helpfile</a:t>
            </a:r>
            <a:r>
              <a:rPr lang="en-US" smtClean="0"/>
              <a:t> and </a:t>
            </a:r>
            <a:r>
              <a:rPr lang="en-US" i="1" smtClean="0"/>
              <a:t>context</a:t>
            </a:r>
            <a:r>
              <a:rPr lang="en-US" smtClean="0"/>
              <a:t> arguments are the same as those of the MsgBox function.</a:t>
            </a:r>
          </a:p>
        </p:txBody>
      </p:sp>
    </p:spTree>
  </p:cSld>
  <p:clrMapOvr>
    <a:masterClrMapping/>
  </p:clrMapOvr>
  <p:transition>
    <p:strips dir="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IIIA</a:t>
            </a:r>
          </a:p>
        </p:txBody>
      </p:sp>
      <p:sp>
        <p:nvSpPr>
          <p:cNvPr id="5" name="Slide Number Placeholder 4"/>
          <p:cNvSpPr>
            <a:spLocks noGrp="1"/>
          </p:cNvSpPr>
          <p:nvPr>
            <p:ph type="sldNum" sz="quarter" idx="11"/>
          </p:nvPr>
        </p:nvSpPr>
        <p:spPr/>
        <p:txBody>
          <a:bodyPr/>
          <a:lstStyle/>
          <a:p>
            <a:pPr>
              <a:defRPr/>
            </a:pPr>
            <a:fld id="{16B8DC17-B3A5-48A7-94BA-EB3AB77681CA}" type="slidenum">
              <a:rPr lang="en-US"/>
              <a:pPr>
                <a:defRPr/>
              </a:pPr>
              <a:t>8</a:t>
            </a:fld>
            <a:endParaRPr lang="en-US"/>
          </a:p>
        </p:txBody>
      </p:sp>
      <p:sp>
        <p:nvSpPr>
          <p:cNvPr id="387074" name="Rectangle 2"/>
          <p:cNvSpPr>
            <a:spLocks noGrp="1" noChangeArrowheads="1"/>
          </p:cNvSpPr>
          <p:nvPr>
            <p:ph type="title"/>
          </p:nvPr>
        </p:nvSpPr>
        <p:spPr/>
        <p:txBody>
          <a:bodyPr/>
          <a:lstStyle/>
          <a:p>
            <a:pPr eaLnBrk="1" hangingPunct="1">
              <a:defRPr/>
            </a:pPr>
            <a:r>
              <a:rPr lang="en-US" smtClean="0"/>
              <a:t>Data Types</a:t>
            </a:r>
          </a:p>
        </p:txBody>
      </p:sp>
      <p:sp>
        <p:nvSpPr>
          <p:cNvPr id="10245" name="Rectangle 3"/>
          <p:cNvSpPr>
            <a:spLocks noGrp="1" noChangeArrowheads="1"/>
          </p:cNvSpPr>
          <p:nvPr>
            <p:ph type="body" idx="1"/>
          </p:nvPr>
        </p:nvSpPr>
        <p:spPr/>
        <p:txBody>
          <a:bodyPr/>
          <a:lstStyle/>
          <a:p>
            <a:pPr eaLnBrk="1" hangingPunct="1"/>
            <a:r>
              <a:rPr lang="en-US" smtClean="0"/>
              <a:t>A </a:t>
            </a:r>
            <a:r>
              <a:rPr lang="en-US" i="1" smtClean="0">
                <a:solidFill>
                  <a:srgbClr val="00CC99"/>
                </a:solidFill>
              </a:rPr>
              <a:t>data type</a:t>
            </a:r>
            <a:r>
              <a:rPr lang="en-US" smtClean="0"/>
              <a:t> categorizes the values that can be assigned to a variable.</a:t>
            </a:r>
          </a:p>
          <a:p>
            <a:pPr eaLnBrk="1" hangingPunct="1"/>
            <a:endParaRPr lang="en-US" smtClean="0"/>
          </a:p>
          <a:p>
            <a:pPr eaLnBrk="1" hangingPunct="1"/>
            <a:r>
              <a:rPr lang="en-US" smtClean="0"/>
              <a:t>There are several different data types available in VBA; we will focus on the following data types, which are used frequently</a:t>
            </a:r>
          </a:p>
          <a:p>
            <a:pPr lvl="1" eaLnBrk="1" hangingPunct="1"/>
            <a:r>
              <a:rPr lang="en-US" i="1" smtClean="0"/>
              <a:t>Integer, Long, Single, Double</a:t>
            </a:r>
          </a:p>
          <a:p>
            <a:pPr lvl="1" eaLnBrk="1" hangingPunct="1"/>
            <a:r>
              <a:rPr lang="en-US" i="1" smtClean="0"/>
              <a:t>String</a:t>
            </a:r>
          </a:p>
          <a:p>
            <a:pPr lvl="1" eaLnBrk="1" hangingPunct="1"/>
            <a:r>
              <a:rPr lang="en-US" i="1" smtClean="0"/>
              <a:t>Boolean</a:t>
            </a:r>
          </a:p>
          <a:p>
            <a:pPr lvl="1" eaLnBrk="1" hangingPunct="1"/>
            <a:r>
              <a:rPr lang="en-US" i="1" smtClean="0"/>
              <a:t>Range</a:t>
            </a:r>
          </a:p>
          <a:p>
            <a:pPr lvl="1" eaLnBrk="1" hangingPunct="1"/>
            <a:r>
              <a:rPr lang="en-US" i="1"/>
              <a:t>Object</a:t>
            </a:r>
          </a:p>
          <a:p>
            <a:pPr lvl="1" eaLnBrk="1" hangingPunct="1"/>
            <a:r>
              <a:rPr lang="en-US" i="1"/>
              <a:t>Worksheets , Control, Chart</a:t>
            </a:r>
            <a:endParaRPr lang="en-US" i="1" smtClean="0"/>
          </a:p>
          <a:p>
            <a:pPr lvl="1" eaLnBrk="1" hangingPunct="1"/>
            <a:r>
              <a:rPr lang="en-US" i="1" smtClean="0"/>
              <a:t>Variant</a:t>
            </a:r>
          </a:p>
          <a:p>
            <a:pPr lvl="1" eaLnBrk="1" hangingPunct="1"/>
            <a:r>
              <a:rPr lang="en-US" i="1" smtClean="0"/>
              <a:t>Date, Currency</a:t>
            </a:r>
            <a:endParaRPr lang="en-US" smtClean="0"/>
          </a:p>
          <a:p>
            <a:pPr lvl="1" eaLnBrk="1" hangingPunct="1"/>
            <a:endParaRPr lang="en-US" smtClean="0"/>
          </a:p>
        </p:txBody>
      </p:sp>
    </p:spTree>
  </p:cSld>
  <p:clrMapOvr>
    <a:masterClrMapping/>
  </p:clrMapOvr>
  <p:transition>
    <p:strips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IIIA</a:t>
            </a:r>
          </a:p>
        </p:txBody>
      </p:sp>
      <p:sp>
        <p:nvSpPr>
          <p:cNvPr id="5" name="Slide Number Placeholder 4"/>
          <p:cNvSpPr>
            <a:spLocks noGrp="1"/>
          </p:cNvSpPr>
          <p:nvPr>
            <p:ph type="sldNum" sz="quarter" idx="11"/>
          </p:nvPr>
        </p:nvSpPr>
        <p:spPr/>
        <p:txBody>
          <a:bodyPr/>
          <a:lstStyle/>
          <a:p>
            <a:pPr>
              <a:defRPr/>
            </a:pPr>
            <a:fld id="{61EACC62-9D4E-49ED-8AEB-01DB6279B046}" type="slidenum">
              <a:rPr lang="en-US"/>
              <a:pPr>
                <a:defRPr/>
              </a:pPr>
              <a:t>9</a:t>
            </a:fld>
            <a:endParaRPr lang="en-US"/>
          </a:p>
        </p:txBody>
      </p:sp>
      <p:sp>
        <p:nvSpPr>
          <p:cNvPr id="388098" name="Rectangle 2"/>
          <p:cNvSpPr>
            <a:spLocks noGrp="1" noChangeArrowheads="1"/>
          </p:cNvSpPr>
          <p:nvPr>
            <p:ph type="title"/>
          </p:nvPr>
        </p:nvSpPr>
        <p:spPr/>
        <p:txBody>
          <a:bodyPr/>
          <a:lstStyle/>
          <a:p>
            <a:pPr eaLnBrk="1" hangingPunct="1">
              <a:defRPr/>
            </a:pPr>
            <a:r>
              <a:rPr lang="en-US" smtClean="0"/>
              <a:t>Defining a Variable</a:t>
            </a:r>
          </a:p>
        </p:txBody>
      </p:sp>
      <p:sp>
        <p:nvSpPr>
          <p:cNvPr id="11269" name="Rectangle 3"/>
          <p:cNvSpPr>
            <a:spLocks noGrp="1" noChangeArrowheads="1"/>
          </p:cNvSpPr>
          <p:nvPr>
            <p:ph type="body" idx="1"/>
          </p:nvPr>
        </p:nvSpPr>
        <p:spPr/>
        <p:txBody>
          <a:bodyPr/>
          <a:lstStyle/>
          <a:p>
            <a:pPr eaLnBrk="1" hangingPunct="1"/>
            <a:r>
              <a:rPr lang="en-US" smtClean="0"/>
              <a:t>To declare a variable in VBA, we use the command </a:t>
            </a:r>
            <a:r>
              <a:rPr lang="en-US" i="1" smtClean="0">
                <a:solidFill>
                  <a:srgbClr val="00CC99"/>
                </a:solidFill>
              </a:rPr>
              <a:t>Dim</a:t>
            </a:r>
            <a:r>
              <a:rPr lang="en-US" smtClean="0"/>
              <a:t> </a:t>
            </a:r>
          </a:p>
          <a:p>
            <a:pPr lvl="1" eaLnBrk="1" hangingPunct="1"/>
            <a:r>
              <a:rPr lang="en-US" i="1" smtClean="0"/>
              <a:t>Dim variable As DataType</a:t>
            </a:r>
          </a:p>
          <a:p>
            <a:pPr lvl="1" eaLnBrk="1" hangingPunct="1"/>
            <a:endParaRPr lang="en-US" i="1" smtClean="0"/>
          </a:p>
          <a:p>
            <a:pPr eaLnBrk="1" hangingPunct="1"/>
            <a:r>
              <a:rPr lang="en-US" smtClean="0"/>
              <a:t>Remember that VBA for Excel is </a:t>
            </a:r>
            <a:r>
              <a:rPr lang="en-US" b="0" i="1" smtClean="0"/>
              <a:t>case-sensitive.</a:t>
            </a:r>
            <a:r>
              <a:rPr lang="en-US" smtClean="0"/>
              <a:t> </a:t>
            </a:r>
          </a:p>
          <a:p>
            <a:pPr eaLnBrk="1" hangingPunct="1"/>
            <a:endParaRPr lang="en-US" smtClean="0"/>
          </a:p>
          <a:p>
            <a:pPr eaLnBrk="1" hangingPunct="1"/>
            <a:r>
              <a:rPr lang="en-US" smtClean="0"/>
              <a:t>A </a:t>
            </a:r>
            <a:r>
              <a:rPr lang="en-US" b="0" i="1" smtClean="0"/>
              <a:t>constant</a:t>
            </a:r>
            <a:r>
              <a:rPr lang="en-US" smtClean="0"/>
              <a:t> variable is a variable whose value will never change.</a:t>
            </a:r>
          </a:p>
          <a:p>
            <a:pPr lvl="1" eaLnBrk="1" hangingPunct="1"/>
            <a:r>
              <a:rPr lang="en-US" smtClean="0"/>
              <a:t>To declare a </a:t>
            </a:r>
            <a:r>
              <a:rPr lang="en-US" i="1" smtClean="0"/>
              <a:t>constant</a:t>
            </a:r>
            <a:r>
              <a:rPr lang="en-US" smtClean="0"/>
              <a:t>, we use </a:t>
            </a:r>
            <a:r>
              <a:rPr lang="en-US" i="1" smtClean="0">
                <a:solidFill>
                  <a:srgbClr val="00CC99"/>
                </a:solidFill>
              </a:rPr>
              <a:t>Const</a:t>
            </a:r>
          </a:p>
          <a:p>
            <a:pPr lvl="1" eaLnBrk="1" hangingPunct="1"/>
            <a:r>
              <a:rPr lang="en-US" i="1" smtClean="0"/>
              <a:t>Const variable = value</a:t>
            </a:r>
          </a:p>
          <a:p>
            <a:pPr eaLnBrk="1" hangingPunct="1"/>
            <a:endParaRPr lang="en-US" smtClean="0"/>
          </a:p>
          <a:p>
            <a:pPr eaLnBrk="1" hangingPunct="1"/>
            <a:r>
              <a:rPr lang="en-US" smtClean="0"/>
              <a:t>We will also see </a:t>
            </a:r>
            <a:r>
              <a:rPr lang="en-US" i="1" smtClean="0">
                <a:solidFill>
                  <a:srgbClr val="00CC99"/>
                </a:solidFill>
              </a:rPr>
              <a:t>public</a:t>
            </a:r>
            <a:r>
              <a:rPr lang="en-US" i="1" smtClean="0"/>
              <a:t> </a:t>
            </a:r>
            <a:r>
              <a:rPr lang="en-US" smtClean="0"/>
              <a:t>and</a:t>
            </a:r>
            <a:r>
              <a:rPr lang="en-US" i="1" smtClean="0"/>
              <a:t> </a:t>
            </a:r>
            <a:r>
              <a:rPr lang="en-US" i="1" smtClean="0">
                <a:solidFill>
                  <a:srgbClr val="00CC99"/>
                </a:solidFill>
              </a:rPr>
              <a:t>private</a:t>
            </a:r>
            <a:r>
              <a:rPr lang="en-US" i="1" smtClean="0"/>
              <a:t> </a:t>
            </a:r>
            <a:r>
              <a:rPr lang="en-US" smtClean="0"/>
              <a:t>declarations later.</a:t>
            </a:r>
          </a:p>
        </p:txBody>
      </p:sp>
    </p:spTree>
  </p:cSld>
  <p:clrMapOvr>
    <a:masterClrMapping/>
  </p:clrMapOvr>
  <p:transition>
    <p:strips dir="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IIIA</a:t>
            </a:r>
          </a:p>
        </p:txBody>
      </p:sp>
      <p:sp>
        <p:nvSpPr>
          <p:cNvPr id="5" name="Slide Number Placeholder 4"/>
          <p:cNvSpPr>
            <a:spLocks noGrp="1"/>
          </p:cNvSpPr>
          <p:nvPr>
            <p:ph type="sldNum" sz="quarter" idx="11"/>
          </p:nvPr>
        </p:nvSpPr>
        <p:spPr/>
        <p:txBody>
          <a:bodyPr/>
          <a:lstStyle/>
          <a:p>
            <a:pPr>
              <a:defRPr/>
            </a:pPr>
            <a:fld id="{D17E58B6-3A5D-4A2A-844A-1F60E6E87CDB}" type="slidenum">
              <a:rPr lang="en-US"/>
              <a:pPr>
                <a:defRPr/>
              </a:pPr>
              <a:t>10</a:t>
            </a:fld>
            <a:endParaRPr lang="en-US"/>
          </a:p>
        </p:txBody>
      </p:sp>
      <p:sp>
        <p:nvSpPr>
          <p:cNvPr id="389122" name="Rectangle 2"/>
          <p:cNvSpPr>
            <a:spLocks noGrp="1" noChangeArrowheads="1"/>
          </p:cNvSpPr>
          <p:nvPr>
            <p:ph type="title"/>
          </p:nvPr>
        </p:nvSpPr>
        <p:spPr/>
        <p:txBody>
          <a:bodyPr/>
          <a:lstStyle/>
          <a:p>
            <a:pPr eaLnBrk="1" hangingPunct="1">
              <a:defRPr/>
            </a:pPr>
            <a:r>
              <a:rPr lang="en-US" smtClean="0"/>
              <a:t>Integers and Doubles</a:t>
            </a:r>
          </a:p>
        </p:txBody>
      </p:sp>
      <p:sp>
        <p:nvSpPr>
          <p:cNvPr id="12293" name="Rectangle 3"/>
          <p:cNvSpPr>
            <a:spLocks noGrp="1" noChangeArrowheads="1"/>
          </p:cNvSpPr>
          <p:nvPr>
            <p:ph type="body" idx="1"/>
          </p:nvPr>
        </p:nvSpPr>
        <p:spPr/>
        <p:txBody>
          <a:bodyPr/>
          <a:lstStyle/>
          <a:p>
            <a:pPr eaLnBrk="1" hangingPunct="1"/>
            <a:r>
              <a:rPr lang="en-US" smtClean="0"/>
              <a:t>Both </a:t>
            </a:r>
            <a:r>
              <a:rPr lang="en-US" b="0" i="1" smtClean="0"/>
              <a:t>integers </a:t>
            </a:r>
            <a:r>
              <a:rPr lang="en-US" smtClean="0"/>
              <a:t>and </a:t>
            </a:r>
            <a:r>
              <a:rPr lang="en-US" b="0" i="1" smtClean="0"/>
              <a:t>doubles</a:t>
            </a:r>
            <a:r>
              <a:rPr lang="en-US" smtClean="0"/>
              <a:t> are numerical values. </a:t>
            </a:r>
          </a:p>
          <a:p>
            <a:pPr eaLnBrk="1" hangingPunct="1"/>
            <a:endParaRPr lang="en-US" smtClean="0"/>
          </a:p>
          <a:p>
            <a:pPr eaLnBrk="1" hangingPunct="1"/>
            <a:r>
              <a:rPr lang="en-US" i="1" smtClean="0"/>
              <a:t>Integers </a:t>
            </a:r>
            <a:r>
              <a:rPr lang="en-US" smtClean="0"/>
              <a:t>are non-decimal numbers ranging in value from </a:t>
            </a:r>
            <a:br>
              <a:rPr lang="en-US" smtClean="0"/>
            </a:br>
            <a:r>
              <a:rPr lang="en-US" smtClean="0"/>
              <a:t>-32,768 to 32,767.</a:t>
            </a:r>
          </a:p>
          <a:p>
            <a:pPr lvl="1" eaLnBrk="1" hangingPunct="1"/>
            <a:r>
              <a:rPr lang="en-US" i="1" smtClean="0"/>
              <a:t>Integers</a:t>
            </a:r>
            <a:r>
              <a:rPr lang="en-US" smtClean="0"/>
              <a:t> will be used for simple numerical values, counting in loops, and enumerating arrays.</a:t>
            </a:r>
          </a:p>
          <a:p>
            <a:pPr lvl="1" eaLnBrk="1" hangingPunct="1"/>
            <a:endParaRPr lang="en-US" i="1" smtClean="0"/>
          </a:p>
          <a:p>
            <a:pPr eaLnBrk="1" hangingPunct="1"/>
            <a:r>
              <a:rPr lang="en-US" i="1" smtClean="0"/>
              <a:t>Doubles</a:t>
            </a:r>
            <a:r>
              <a:rPr lang="en-US" smtClean="0"/>
              <a:t> have values from -1.79769E308 to -4.94065E-324 for negative values and from 4.94065E-324 to 1.79769E308 for positive values.</a:t>
            </a:r>
          </a:p>
          <a:p>
            <a:pPr lvl="1" eaLnBrk="1" hangingPunct="1"/>
            <a:r>
              <a:rPr lang="en-US" i="1" smtClean="0"/>
              <a:t>Doubles</a:t>
            </a:r>
            <a:r>
              <a:rPr lang="en-US" smtClean="0"/>
              <a:t> will be used for any data or calculations.</a:t>
            </a:r>
            <a:endParaRPr lang="en-US" i="1" smtClean="0"/>
          </a:p>
        </p:txBody>
      </p:sp>
    </p:spTree>
  </p:cSld>
  <p:clrMapOvr>
    <a:masterClrMapping/>
  </p:clrMapOvr>
  <p:transition>
    <p:strips dir="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IIIA</a:t>
            </a:r>
          </a:p>
        </p:txBody>
      </p:sp>
      <p:sp>
        <p:nvSpPr>
          <p:cNvPr id="5" name="Slide Number Placeholder 4"/>
          <p:cNvSpPr>
            <a:spLocks noGrp="1"/>
          </p:cNvSpPr>
          <p:nvPr>
            <p:ph type="sldNum" sz="quarter" idx="11"/>
          </p:nvPr>
        </p:nvSpPr>
        <p:spPr/>
        <p:txBody>
          <a:bodyPr/>
          <a:lstStyle/>
          <a:p>
            <a:pPr>
              <a:defRPr/>
            </a:pPr>
            <a:fld id="{7E098DB7-1309-45C8-BE6E-3456879D9C7E}" type="slidenum">
              <a:rPr lang="en-US"/>
              <a:pPr>
                <a:defRPr/>
              </a:pPr>
              <a:t>11</a:t>
            </a:fld>
            <a:endParaRPr lang="en-US"/>
          </a:p>
        </p:txBody>
      </p:sp>
      <p:sp>
        <p:nvSpPr>
          <p:cNvPr id="391170" name="Rectangle 2"/>
          <p:cNvSpPr>
            <a:spLocks noGrp="1" noChangeArrowheads="1"/>
          </p:cNvSpPr>
          <p:nvPr>
            <p:ph type="title"/>
          </p:nvPr>
        </p:nvSpPr>
        <p:spPr/>
        <p:txBody>
          <a:bodyPr/>
          <a:lstStyle/>
          <a:p>
            <a:pPr eaLnBrk="1" hangingPunct="1">
              <a:defRPr/>
            </a:pPr>
            <a:r>
              <a:rPr lang="en-US" smtClean="0"/>
              <a:t>String</a:t>
            </a:r>
          </a:p>
        </p:txBody>
      </p:sp>
      <p:sp>
        <p:nvSpPr>
          <p:cNvPr id="13317" name="Rectangle 3"/>
          <p:cNvSpPr>
            <a:spLocks noGrp="1" noChangeArrowheads="1"/>
          </p:cNvSpPr>
          <p:nvPr>
            <p:ph type="body" idx="1"/>
          </p:nvPr>
        </p:nvSpPr>
        <p:spPr/>
        <p:txBody>
          <a:bodyPr/>
          <a:lstStyle/>
          <a:p>
            <a:pPr eaLnBrk="1" hangingPunct="1"/>
            <a:r>
              <a:rPr lang="en-US" smtClean="0"/>
              <a:t>A </a:t>
            </a:r>
            <a:r>
              <a:rPr lang="en-US" b="0" i="1" smtClean="0"/>
              <a:t>string</a:t>
            </a:r>
            <a:r>
              <a:rPr lang="en-US" smtClean="0"/>
              <a:t> is a segment of text.</a:t>
            </a:r>
          </a:p>
          <a:p>
            <a:pPr eaLnBrk="1" hangingPunct="1"/>
            <a:endParaRPr lang="en-US" smtClean="0"/>
          </a:p>
          <a:p>
            <a:pPr eaLnBrk="1" hangingPunct="1"/>
            <a:r>
              <a:rPr lang="en-US" smtClean="0"/>
              <a:t>This text can include upper and lower-case letters, punctuation marks, and numbers; however these numbers can not be used in calculations as they will be viewed as text. </a:t>
            </a:r>
          </a:p>
          <a:p>
            <a:pPr lvl="1" eaLnBrk="1" hangingPunct="1"/>
            <a:r>
              <a:rPr lang="en-US" smtClean="0"/>
              <a:t>We will use </a:t>
            </a:r>
            <a:r>
              <a:rPr lang="en-US" i="1" smtClean="0"/>
              <a:t>strings</a:t>
            </a:r>
            <a:r>
              <a:rPr lang="en-US" smtClean="0"/>
              <a:t> to name objects, label objects, and label data in spreadsheets.</a:t>
            </a:r>
          </a:p>
        </p:txBody>
      </p:sp>
    </p:spTree>
  </p:cSld>
  <p:clrMapOvr>
    <a:masterClrMapping/>
  </p:clrMapOvr>
  <p:transition>
    <p:strips dir="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IIIA</a:t>
            </a:r>
          </a:p>
        </p:txBody>
      </p:sp>
      <p:sp>
        <p:nvSpPr>
          <p:cNvPr id="5" name="Slide Number Placeholder 4"/>
          <p:cNvSpPr>
            <a:spLocks noGrp="1"/>
          </p:cNvSpPr>
          <p:nvPr>
            <p:ph type="sldNum" sz="quarter" idx="11"/>
          </p:nvPr>
        </p:nvSpPr>
        <p:spPr/>
        <p:txBody>
          <a:bodyPr/>
          <a:lstStyle/>
          <a:p>
            <a:pPr>
              <a:defRPr/>
            </a:pPr>
            <a:fld id="{C570E490-27BA-4213-9256-70125E7FB117}" type="slidenum">
              <a:rPr lang="en-US"/>
              <a:pPr>
                <a:defRPr/>
              </a:pPr>
              <a:t>12</a:t>
            </a:fld>
            <a:endParaRPr lang="en-US"/>
          </a:p>
        </p:txBody>
      </p:sp>
      <p:sp>
        <p:nvSpPr>
          <p:cNvPr id="392194" name="Rectangle 2"/>
          <p:cNvSpPr>
            <a:spLocks noGrp="1" noChangeArrowheads="1"/>
          </p:cNvSpPr>
          <p:nvPr>
            <p:ph type="title"/>
          </p:nvPr>
        </p:nvSpPr>
        <p:spPr/>
        <p:txBody>
          <a:bodyPr/>
          <a:lstStyle/>
          <a:p>
            <a:pPr eaLnBrk="1" hangingPunct="1">
              <a:defRPr/>
            </a:pPr>
            <a:r>
              <a:rPr lang="en-US" smtClean="0"/>
              <a:t>Boolean</a:t>
            </a:r>
          </a:p>
        </p:txBody>
      </p:sp>
      <p:sp>
        <p:nvSpPr>
          <p:cNvPr id="14341" name="Rectangle 3"/>
          <p:cNvSpPr>
            <a:spLocks noGrp="1" noChangeArrowheads="1"/>
          </p:cNvSpPr>
          <p:nvPr>
            <p:ph type="body" idx="1"/>
          </p:nvPr>
        </p:nvSpPr>
        <p:spPr/>
        <p:txBody>
          <a:bodyPr/>
          <a:lstStyle/>
          <a:p>
            <a:pPr eaLnBrk="1" hangingPunct="1"/>
            <a:r>
              <a:rPr lang="en-US" smtClean="0"/>
              <a:t>A </a:t>
            </a:r>
            <a:r>
              <a:rPr lang="en-US" b="0" i="1" smtClean="0"/>
              <a:t>Boolean</a:t>
            </a:r>
            <a:r>
              <a:rPr lang="en-US" smtClean="0"/>
              <a:t> is a variable whose value is either </a:t>
            </a:r>
            <a:r>
              <a:rPr lang="en-US" i="1" smtClean="0"/>
              <a:t>True </a:t>
            </a:r>
            <a:r>
              <a:rPr lang="en-US" smtClean="0"/>
              <a:t>or </a:t>
            </a:r>
            <a:r>
              <a:rPr lang="en-US" i="1" smtClean="0"/>
              <a:t>False.</a:t>
            </a:r>
          </a:p>
          <a:p>
            <a:pPr lvl="1" eaLnBrk="1" hangingPunct="1"/>
            <a:r>
              <a:rPr lang="en-US" smtClean="0"/>
              <a:t>We will use </a:t>
            </a:r>
            <a:r>
              <a:rPr lang="en-US" i="1" smtClean="0"/>
              <a:t>Boolean</a:t>
            </a:r>
            <a:r>
              <a:rPr lang="en-US" smtClean="0"/>
              <a:t> variables often in logic statements, </a:t>
            </a:r>
            <a:r>
              <a:rPr lang="en-US" i="1" smtClean="0"/>
              <a:t>If, Then</a:t>
            </a:r>
            <a:r>
              <a:rPr lang="en-US" smtClean="0"/>
              <a:t> statements, and loops.</a:t>
            </a:r>
          </a:p>
        </p:txBody>
      </p:sp>
    </p:spTree>
  </p:cSld>
  <p:clrMapOvr>
    <a:masterClrMapping/>
  </p:clrMapOvr>
  <p:transition>
    <p:strips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IIIA</a:t>
            </a:r>
          </a:p>
        </p:txBody>
      </p:sp>
      <p:sp>
        <p:nvSpPr>
          <p:cNvPr id="5" name="Slide Number Placeholder 4"/>
          <p:cNvSpPr>
            <a:spLocks noGrp="1"/>
          </p:cNvSpPr>
          <p:nvPr>
            <p:ph type="sldNum" sz="quarter" idx="11"/>
          </p:nvPr>
        </p:nvSpPr>
        <p:spPr/>
        <p:txBody>
          <a:bodyPr/>
          <a:lstStyle/>
          <a:p>
            <a:pPr>
              <a:defRPr/>
            </a:pPr>
            <a:fld id="{CEC0C8A6-2CE7-4A92-825B-F4884114E061}" type="slidenum">
              <a:rPr lang="en-US"/>
              <a:pPr>
                <a:defRPr/>
              </a:pPr>
              <a:t>13</a:t>
            </a:fld>
            <a:endParaRPr lang="en-US"/>
          </a:p>
        </p:txBody>
      </p:sp>
      <p:sp>
        <p:nvSpPr>
          <p:cNvPr id="393218" name="Rectangle 2"/>
          <p:cNvSpPr>
            <a:spLocks noGrp="1" noChangeArrowheads="1"/>
          </p:cNvSpPr>
          <p:nvPr>
            <p:ph type="title"/>
          </p:nvPr>
        </p:nvSpPr>
        <p:spPr/>
        <p:txBody>
          <a:bodyPr/>
          <a:lstStyle/>
          <a:p>
            <a:pPr eaLnBrk="1" hangingPunct="1">
              <a:defRPr/>
            </a:pPr>
            <a:r>
              <a:rPr lang="en-US" smtClean="0"/>
              <a:t>Range</a:t>
            </a:r>
          </a:p>
        </p:txBody>
      </p:sp>
      <p:sp>
        <p:nvSpPr>
          <p:cNvPr id="15365" name="Rectangle 3"/>
          <p:cNvSpPr>
            <a:spLocks noGrp="1" noChangeArrowheads="1"/>
          </p:cNvSpPr>
          <p:nvPr>
            <p:ph type="body" idx="1"/>
          </p:nvPr>
        </p:nvSpPr>
        <p:spPr/>
        <p:txBody>
          <a:bodyPr/>
          <a:lstStyle/>
          <a:p>
            <a:pPr eaLnBrk="1" hangingPunct="1"/>
            <a:r>
              <a:rPr lang="en-US" smtClean="0"/>
              <a:t>A </a:t>
            </a:r>
            <a:r>
              <a:rPr lang="en-US" b="0" i="1" smtClean="0"/>
              <a:t>range</a:t>
            </a:r>
            <a:r>
              <a:rPr lang="en-US" smtClean="0"/>
              <a:t> is a variable which can be used with all of the properties and methods of the Range object.</a:t>
            </a:r>
          </a:p>
          <a:p>
            <a:pPr eaLnBrk="1" hangingPunct="1"/>
            <a:r>
              <a:rPr lang="en-US" smtClean="0"/>
              <a:t> </a:t>
            </a:r>
          </a:p>
          <a:p>
            <a:pPr eaLnBrk="1" hangingPunct="1"/>
            <a:r>
              <a:rPr lang="en-US" smtClean="0"/>
              <a:t>We must also use the </a:t>
            </a:r>
            <a:r>
              <a:rPr lang="en-US" b="0" i="1" smtClean="0"/>
              <a:t>Set</a:t>
            </a:r>
            <a:r>
              <a:rPr lang="en-US" smtClean="0"/>
              <a:t> declaration to initialize the value of a </a:t>
            </a:r>
            <a:r>
              <a:rPr lang="en-US" i="1" smtClean="0"/>
              <a:t>range</a:t>
            </a:r>
            <a:r>
              <a:rPr lang="en-US" smtClean="0"/>
              <a:t> variable.</a:t>
            </a:r>
          </a:p>
          <a:p>
            <a:pPr lvl="1" eaLnBrk="1" hangingPunct="1"/>
            <a:r>
              <a:rPr lang="en-US" smtClean="0"/>
              <a:t>For example, to set </a:t>
            </a:r>
            <a:r>
              <a:rPr lang="en-US" i="1" smtClean="0"/>
              <a:t>MyRange</a:t>
            </a:r>
            <a:r>
              <a:rPr lang="en-US" smtClean="0"/>
              <a:t> equal to cell </a:t>
            </a:r>
            <a:r>
              <a:rPr lang="en-US" i="1" smtClean="0"/>
              <a:t>A1</a:t>
            </a:r>
            <a:r>
              <a:rPr lang="en-US" smtClean="0"/>
              <a:t> we would type the following.</a:t>
            </a:r>
          </a:p>
          <a:p>
            <a:pPr lvl="1" eaLnBrk="1" hangingPunct="1">
              <a:buFont typeface="Wingdings" pitchFamily="2" charset="2"/>
              <a:buNone/>
            </a:pPr>
            <a:r>
              <a:rPr lang="en-US" i="1" smtClean="0"/>
              <a:t>	</a:t>
            </a:r>
          </a:p>
          <a:p>
            <a:pPr lvl="1" eaLnBrk="1" hangingPunct="1">
              <a:buFont typeface="Wingdings" pitchFamily="2" charset="2"/>
              <a:buNone/>
            </a:pPr>
            <a:r>
              <a:rPr lang="en-US" i="1" smtClean="0"/>
              <a:t>    Set MyRange = Range(“A1”)</a:t>
            </a:r>
          </a:p>
          <a:p>
            <a:pPr eaLnBrk="1" hangingPunct="1"/>
            <a:endParaRPr lang="en-US" smtClean="0"/>
          </a:p>
          <a:p>
            <a:pPr eaLnBrk="1" hangingPunct="1"/>
            <a:endParaRPr lang="en-US" smtClean="0"/>
          </a:p>
        </p:txBody>
      </p:sp>
    </p:spTree>
  </p:cSld>
  <p:clrMapOvr>
    <a:masterClrMapping/>
  </p:clrMapOvr>
  <p:transition>
    <p:strips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IIIA</a:t>
            </a:r>
          </a:p>
        </p:txBody>
      </p:sp>
      <p:sp>
        <p:nvSpPr>
          <p:cNvPr id="5" name="Slide Number Placeholder 4"/>
          <p:cNvSpPr>
            <a:spLocks noGrp="1"/>
          </p:cNvSpPr>
          <p:nvPr>
            <p:ph type="sldNum" sz="quarter" idx="11"/>
          </p:nvPr>
        </p:nvSpPr>
        <p:spPr/>
        <p:txBody>
          <a:bodyPr/>
          <a:lstStyle/>
          <a:p>
            <a:pPr>
              <a:defRPr/>
            </a:pPr>
            <a:fld id="{381EF480-EC7A-457C-9715-DB33A4CF60D9}" type="slidenum">
              <a:rPr lang="en-US"/>
              <a:pPr>
                <a:defRPr/>
              </a:pPr>
              <a:t>14</a:t>
            </a:fld>
            <a:endParaRPr lang="en-US"/>
          </a:p>
        </p:txBody>
      </p:sp>
      <p:sp>
        <p:nvSpPr>
          <p:cNvPr id="394242" name="Rectangle 2"/>
          <p:cNvSpPr>
            <a:spLocks noGrp="1" noChangeArrowheads="1"/>
          </p:cNvSpPr>
          <p:nvPr>
            <p:ph type="title"/>
          </p:nvPr>
        </p:nvSpPr>
        <p:spPr/>
        <p:txBody>
          <a:bodyPr/>
          <a:lstStyle/>
          <a:p>
            <a:pPr eaLnBrk="1" hangingPunct="1">
              <a:defRPr/>
            </a:pPr>
            <a:r>
              <a:rPr lang="en-US" smtClean="0"/>
              <a:t>Using Ranges</a:t>
            </a:r>
          </a:p>
        </p:txBody>
      </p:sp>
      <p:sp>
        <p:nvSpPr>
          <p:cNvPr id="16389" name="Rectangle 3"/>
          <p:cNvSpPr>
            <a:spLocks noGrp="1" noChangeArrowheads="1"/>
          </p:cNvSpPr>
          <p:nvPr>
            <p:ph type="body" idx="1"/>
          </p:nvPr>
        </p:nvSpPr>
        <p:spPr>
          <a:xfrm>
            <a:off x="914400" y="1371600"/>
            <a:ext cx="7772400" cy="4876800"/>
          </a:xfrm>
        </p:spPr>
        <p:txBody>
          <a:bodyPr/>
          <a:lstStyle/>
          <a:p>
            <a:pPr eaLnBrk="1" hangingPunct="1"/>
            <a:r>
              <a:rPr lang="en-US" smtClean="0"/>
              <a:t>We will use </a:t>
            </a:r>
            <a:r>
              <a:rPr lang="en-US" i="1" smtClean="0"/>
              <a:t>ranges</a:t>
            </a:r>
            <a:r>
              <a:rPr lang="en-US" smtClean="0"/>
              <a:t> often to increase the efficiency of our code.</a:t>
            </a:r>
          </a:p>
          <a:p>
            <a:pPr lvl="1" eaLnBrk="1" hangingPunct="1"/>
            <a:r>
              <a:rPr lang="en-US" smtClean="0"/>
              <a:t>We can use </a:t>
            </a:r>
            <a:r>
              <a:rPr lang="en-US" i="1" smtClean="0"/>
              <a:t>ranges </a:t>
            </a:r>
            <a:r>
              <a:rPr lang="en-US" smtClean="0"/>
              <a:t> to define what we will call a </a:t>
            </a:r>
            <a:r>
              <a:rPr lang="en-US" b="0" i="1" smtClean="0"/>
              <a:t>StartCell.</a:t>
            </a:r>
            <a:r>
              <a:rPr lang="en-US" b="0" smtClean="0"/>
              <a:t> </a:t>
            </a:r>
          </a:p>
          <a:p>
            <a:pPr lvl="1" eaLnBrk="1" hangingPunct="1"/>
            <a:r>
              <a:rPr lang="en-US" smtClean="0"/>
              <a:t>We set the value of this range variable at the beginning of our code and reference this </a:t>
            </a:r>
            <a:r>
              <a:rPr lang="en-US" i="1" smtClean="0"/>
              <a:t>StartCell</a:t>
            </a:r>
            <a:r>
              <a:rPr lang="en-US" smtClean="0"/>
              <a:t> variable name throughout the remainder of the code.</a:t>
            </a:r>
          </a:p>
          <a:p>
            <a:pPr eaLnBrk="1" hangingPunct="1"/>
            <a:endParaRPr lang="en-US" smtClean="0"/>
          </a:p>
          <a:p>
            <a:pPr eaLnBrk="1" hangingPunct="1"/>
            <a:r>
              <a:rPr lang="en-US" smtClean="0"/>
              <a:t>We may also use </a:t>
            </a:r>
            <a:r>
              <a:rPr lang="en-US" i="1" smtClean="0"/>
              <a:t>ranges </a:t>
            </a:r>
            <a:r>
              <a:rPr lang="en-US" smtClean="0"/>
              <a:t>to make our code more dynamic.</a:t>
            </a:r>
          </a:p>
          <a:p>
            <a:pPr lvl="1" eaLnBrk="1" hangingPunct="1"/>
            <a:r>
              <a:rPr lang="en-US" smtClean="0"/>
              <a:t>We can use an Input Box to capture where the user wants to start a table.</a:t>
            </a:r>
          </a:p>
          <a:p>
            <a:pPr lvl="1" eaLnBrk="1" hangingPunct="1">
              <a:buFont typeface="Wingdings" pitchFamily="2" charset="2"/>
              <a:buNone/>
            </a:pPr>
            <a:endParaRPr lang="en-US" i="1" smtClean="0"/>
          </a:p>
          <a:p>
            <a:pPr lvl="1" eaLnBrk="1" hangingPunct="1">
              <a:buFont typeface="Wingdings" pitchFamily="2" charset="2"/>
              <a:buNone/>
            </a:pPr>
            <a:r>
              <a:rPr lang="en-US" i="1" smtClean="0"/>
              <a:t>	Dim text As String, StartCell As Range</a:t>
            </a:r>
          </a:p>
          <a:p>
            <a:pPr lvl="1" eaLnBrk="1" hangingPunct="1">
              <a:buFont typeface="Wingdings" pitchFamily="2" charset="2"/>
              <a:buNone/>
            </a:pPr>
            <a:r>
              <a:rPr lang="en-US" i="1" smtClean="0"/>
              <a:t>	text = InputBox(“Enter starting cell for table:”)</a:t>
            </a:r>
          </a:p>
          <a:p>
            <a:pPr lvl="1" eaLnBrk="1" hangingPunct="1">
              <a:buFont typeface="Wingdings" pitchFamily="2" charset="2"/>
              <a:buNone/>
            </a:pPr>
            <a:r>
              <a:rPr lang="en-US" i="1" smtClean="0"/>
              <a:t>	Set StartCell = Range(text)</a:t>
            </a:r>
          </a:p>
        </p:txBody>
      </p:sp>
    </p:spTree>
  </p:cSld>
  <p:clrMapOvr>
    <a:masterClrMapping/>
  </p:clrMapOvr>
  <p:transition>
    <p:strips dir="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IIIA</a:t>
            </a:r>
          </a:p>
        </p:txBody>
      </p:sp>
      <p:sp>
        <p:nvSpPr>
          <p:cNvPr id="5" name="Slide Number Placeholder 4"/>
          <p:cNvSpPr>
            <a:spLocks noGrp="1"/>
          </p:cNvSpPr>
          <p:nvPr>
            <p:ph type="sldNum" sz="quarter" idx="11"/>
          </p:nvPr>
        </p:nvSpPr>
        <p:spPr/>
        <p:txBody>
          <a:bodyPr/>
          <a:lstStyle/>
          <a:p>
            <a:pPr>
              <a:defRPr/>
            </a:pPr>
            <a:fld id="{AC851602-58C0-4353-9B81-FFE6056AFECA}" type="slidenum">
              <a:rPr lang="en-US"/>
              <a:pPr>
                <a:defRPr/>
              </a:pPr>
              <a:t>15</a:t>
            </a:fld>
            <a:endParaRPr lang="en-US"/>
          </a:p>
        </p:txBody>
      </p:sp>
      <p:sp>
        <p:nvSpPr>
          <p:cNvPr id="395266" name="Rectangle 2"/>
          <p:cNvSpPr>
            <a:spLocks noGrp="1" noChangeArrowheads="1"/>
          </p:cNvSpPr>
          <p:nvPr>
            <p:ph type="title"/>
          </p:nvPr>
        </p:nvSpPr>
        <p:spPr/>
        <p:txBody>
          <a:bodyPr/>
          <a:lstStyle/>
          <a:p>
            <a:pPr eaLnBrk="1" hangingPunct="1">
              <a:defRPr/>
            </a:pPr>
            <a:r>
              <a:rPr lang="en-US" smtClean="0"/>
              <a:t>Worksheets</a:t>
            </a:r>
          </a:p>
        </p:txBody>
      </p:sp>
      <p:sp>
        <p:nvSpPr>
          <p:cNvPr id="17413" name="Rectangle 3"/>
          <p:cNvSpPr>
            <a:spLocks noGrp="1" noChangeArrowheads="1"/>
          </p:cNvSpPr>
          <p:nvPr>
            <p:ph type="body" idx="1"/>
          </p:nvPr>
        </p:nvSpPr>
        <p:spPr/>
        <p:txBody>
          <a:bodyPr/>
          <a:lstStyle/>
          <a:p>
            <a:pPr eaLnBrk="1" hangingPunct="1"/>
            <a:r>
              <a:rPr lang="en-US" smtClean="0"/>
              <a:t>The </a:t>
            </a:r>
            <a:r>
              <a:rPr lang="en-US" b="0" i="1" smtClean="0"/>
              <a:t>worksheets</a:t>
            </a:r>
            <a:r>
              <a:rPr lang="en-US" smtClean="0"/>
              <a:t> data type defines a Worksheets object. </a:t>
            </a:r>
          </a:p>
          <a:p>
            <a:pPr eaLnBrk="1" hangingPunct="1"/>
            <a:endParaRPr lang="en-US" smtClean="0"/>
          </a:p>
          <a:p>
            <a:pPr eaLnBrk="1" hangingPunct="1"/>
            <a:r>
              <a:rPr lang="en-US" smtClean="0"/>
              <a:t>This variable can be assigned any of the properties or methods used with the Worksheets object. </a:t>
            </a:r>
          </a:p>
          <a:p>
            <a:pPr lvl="1" eaLnBrk="1" hangingPunct="1"/>
            <a:r>
              <a:rPr lang="en-US" smtClean="0"/>
              <a:t>We will use this object when creating loops and/or functions to perform repeated methods or set repeated properties to multiple worksheets.</a:t>
            </a:r>
          </a:p>
        </p:txBody>
      </p:sp>
    </p:spTree>
  </p:cSld>
  <p:clrMapOvr>
    <a:masterClrMapping/>
  </p:clrMapOvr>
  <p:transition>
    <p:strips dir="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IIIA</a:t>
            </a:r>
          </a:p>
        </p:txBody>
      </p:sp>
      <p:sp>
        <p:nvSpPr>
          <p:cNvPr id="5" name="Slide Number Placeholder 4"/>
          <p:cNvSpPr>
            <a:spLocks noGrp="1"/>
          </p:cNvSpPr>
          <p:nvPr>
            <p:ph type="sldNum" sz="quarter" idx="11"/>
          </p:nvPr>
        </p:nvSpPr>
        <p:spPr/>
        <p:txBody>
          <a:bodyPr/>
          <a:lstStyle/>
          <a:p>
            <a:pPr>
              <a:defRPr/>
            </a:pPr>
            <a:fld id="{6BACCED4-B3AD-46FE-B009-21FE5A5B3278}" type="slidenum">
              <a:rPr lang="en-US"/>
              <a:pPr>
                <a:defRPr/>
              </a:pPr>
              <a:t>16</a:t>
            </a:fld>
            <a:endParaRPr lang="en-US"/>
          </a:p>
        </p:txBody>
      </p:sp>
      <p:sp>
        <p:nvSpPr>
          <p:cNvPr id="396290" name="Rectangle 2"/>
          <p:cNvSpPr>
            <a:spLocks noGrp="1" noChangeArrowheads="1"/>
          </p:cNvSpPr>
          <p:nvPr>
            <p:ph type="title"/>
          </p:nvPr>
        </p:nvSpPr>
        <p:spPr/>
        <p:txBody>
          <a:bodyPr/>
          <a:lstStyle/>
          <a:p>
            <a:pPr eaLnBrk="1" hangingPunct="1">
              <a:defRPr/>
            </a:pPr>
            <a:r>
              <a:rPr lang="en-US" smtClean="0"/>
              <a:t>Object</a:t>
            </a:r>
          </a:p>
        </p:txBody>
      </p:sp>
      <p:sp>
        <p:nvSpPr>
          <p:cNvPr id="18437" name="Rectangle 3"/>
          <p:cNvSpPr>
            <a:spLocks noGrp="1" noChangeArrowheads="1"/>
          </p:cNvSpPr>
          <p:nvPr>
            <p:ph type="body" idx="1"/>
          </p:nvPr>
        </p:nvSpPr>
        <p:spPr/>
        <p:txBody>
          <a:bodyPr/>
          <a:lstStyle/>
          <a:p>
            <a:pPr eaLnBrk="1" hangingPunct="1"/>
            <a:r>
              <a:rPr lang="en-US" smtClean="0"/>
              <a:t>The </a:t>
            </a:r>
            <a:r>
              <a:rPr lang="en-US" b="0" i="1" smtClean="0"/>
              <a:t>object</a:t>
            </a:r>
            <a:r>
              <a:rPr lang="en-US" smtClean="0"/>
              <a:t> variable can be used to define any object in Excel.</a:t>
            </a:r>
          </a:p>
          <a:p>
            <a:pPr eaLnBrk="1" hangingPunct="1"/>
            <a:endParaRPr lang="en-US" smtClean="0"/>
          </a:p>
          <a:p>
            <a:pPr eaLnBrk="1" hangingPunct="1"/>
            <a:r>
              <a:rPr lang="en-US" smtClean="0"/>
              <a:t>This can be considered a drawing object, a range, a worksheet, or any other object.</a:t>
            </a:r>
          </a:p>
          <a:p>
            <a:pPr eaLnBrk="1" hangingPunct="1"/>
            <a:endParaRPr lang="en-US" smtClean="0"/>
          </a:p>
          <a:p>
            <a:pPr eaLnBrk="1" hangingPunct="1"/>
            <a:r>
              <a:rPr lang="en-US" smtClean="0"/>
              <a:t>Any of the properties or methods associated with any object in Excel can be used with the </a:t>
            </a:r>
            <a:r>
              <a:rPr lang="en-US" i="1" smtClean="0"/>
              <a:t>object</a:t>
            </a:r>
            <a:r>
              <a:rPr lang="en-US" smtClean="0"/>
              <a:t> variable </a:t>
            </a:r>
          </a:p>
        </p:txBody>
      </p:sp>
    </p:spTree>
  </p:cSld>
  <p:clrMapOvr>
    <a:masterClrMapping/>
  </p:clrMapOvr>
  <p:transition>
    <p:strips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IIIA</a:t>
            </a:r>
          </a:p>
        </p:txBody>
      </p:sp>
      <p:sp>
        <p:nvSpPr>
          <p:cNvPr id="5" name="Slide Number Placeholder 4"/>
          <p:cNvSpPr>
            <a:spLocks noGrp="1"/>
          </p:cNvSpPr>
          <p:nvPr>
            <p:ph type="sldNum" sz="quarter" idx="11"/>
          </p:nvPr>
        </p:nvSpPr>
        <p:spPr/>
        <p:txBody>
          <a:bodyPr/>
          <a:lstStyle/>
          <a:p>
            <a:pPr>
              <a:defRPr/>
            </a:pPr>
            <a:fld id="{77AEE2FA-7B1C-4715-95AE-E40D549A7690}" type="slidenum">
              <a:rPr lang="en-US"/>
              <a:pPr>
                <a:defRPr/>
              </a:pPr>
              <a:t>17</a:t>
            </a:fld>
            <a:endParaRPr lang="en-US"/>
          </a:p>
        </p:txBody>
      </p:sp>
      <p:sp>
        <p:nvSpPr>
          <p:cNvPr id="414722" name="Rectangle 2"/>
          <p:cNvSpPr>
            <a:spLocks noGrp="1" noChangeArrowheads="1"/>
          </p:cNvSpPr>
          <p:nvPr>
            <p:ph type="title"/>
          </p:nvPr>
        </p:nvSpPr>
        <p:spPr/>
        <p:txBody>
          <a:bodyPr/>
          <a:lstStyle/>
          <a:p>
            <a:pPr eaLnBrk="1" hangingPunct="1">
              <a:defRPr/>
            </a:pPr>
            <a:r>
              <a:rPr lang="en-US" smtClean="0"/>
              <a:t>Variable Scope</a:t>
            </a:r>
          </a:p>
        </p:txBody>
      </p:sp>
      <p:sp>
        <p:nvSpPr>
          <p:cNvPr id="19461" name="Rectangle 3"/>
          <p:cNvSpPr>
            <a:spLocks noGrp="1" noChangeArrowheads="1"/>
          </p:cNvSpPr>
          <p:nvPr>
            <p:ph type="body" idx="1"/>
          </p:nvPr>
        </p:nvSpPr>
        <p:spPr/>
        <p:txBody>
          <a:bodyPr/>
          <a:lstStyle/>
          <a:p>
            <a:pPr eaLnBrk="1" hangingPunct="1"/>
            <a:r>
              <a:rPr lang="en-US" smtClean="0"/>
              <a:t>It is important to understand the scope of each variable you declare.</a:t>
            </a:r>
          </a:p>
          <a:p>
            <a:pPr eaLnBrk="1" hangingPunct="1"/>
            <a:endParaRPr lang="en-US" smtClean="0"/>
          </a:p>
          <a:p>
            <a:pPr eaLnBrk="1" hangingPunct="1"/>
            <a:r>
              <a:rPr lang="en-US" smtClean="0"/>
              <a:t>You must check your code to see if a variable will be used in only one sub procedure, or function procedure, or if it will be used in several different procedures.</a:t>
            </a:r>
          </a:p>
          <a:p>
            <a:pPr eaLnBrk="1" hangingPunct="1"/>
            <a:endParaRPr lang="en-US" smtClean="0"/>
          </a:p>
          <a:p>
            <a:pPr eaLnBrk="1" hangingPunct="1"/>
            <a:r>
              <a:rPr lang="en-US" smtClean="0"/>
              <a:t>There are two types of variable declarations which determine the scope of each variable.</a:t>
            </a:r>
          </a:p>
          <a:p>
            <a:pPr lvl="1" eaLnBrk="1" hangingPunct="1"/>
            <a:r>
              <a:rPr lang="en-US" b="0" i="1" smtClean="0"/>
              <a:t>Public</a:t>
            </a:r>
            <a:r>
              <a:rPr lang="en-US" smtClean="0"/>
              <a:t> </a:t>
            </a:r>
          </a:p>
          <a:p>
            <a:pPr lvl="1" eaLnBrk="1" hangingPunct="1"/>
            <a:r>
              <a:rPr lang="en-US" b="0" i="1" smtClean="0"/>
              <a:t>Private</a:t>
            </a:r>
            <a:endParaRPr lang="en-US" smtClean="0"/>
          </a:p>
        </p:txBody>
      </p:sp>
    </p:spTree>
  </p:cSld>
  <p:clrMapOvr>
    <a:masterClrMapping/>
  </p:clrMapOvr>
  <p:transition>
    <p:strips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IIIA</a:t>
            </a:r>
          </a:p>
        </p:txBody>
      </p:sp>
      <p:sp>
        <p:nvSpPr>
          <p:cNvPr id="5" name="Slide Number Placeholder 4"/>
          <p:cNvSpPr>
            <a:spLocks noGrp="1"/>
          </p:cNvSpPr>
          <p:nvPr>
            <p:ph type="sldNum" sz="quarter" idx="11"/>
          </p:nvPr>
        </p:nvSpPr>
        <p:spPr/>
        <p:txBody>
          <a:bodyPr/>
          <a:lstStyle/>
          <a:p>
            <a:pPr>
              <a:defRPr/>
            </a:pPr>
            <a:fld id="{C562796C-79F5-4213-82B6-6A3E5749B65D}" type="slidenum">
              <a:rPr lang="en-US"/>
              <a:pPr>
                <a:defRPr/>
              </a:pPr>
              <a:t>18</a:t>
            </a:fld>
            <a:endParaRPr lang="en-US"/>
          </a:p>
        </p:txBody>
      </p:sp>
      <p:sp>
        <p:nvSpPr>
          <p:cNvPr id="415746" name="Rectangle 2"/>
          <p:cNvSpPr>
            <a:spLocks noGrp="1" noChangeArrowheads="1"/>
          </p:cNvSpPr>
          <p:nvPr>
            <p:ph type="title"/>
          </p:nvPr>
        </p:nvSpPr>
        <p:spPr/>
        <p:txBody>
          <a:bodyPr/>
          <a:lstStyle/>
          <a:p>
            <a:pPr eaLnBrk="1" hangingPunct="1">
              <a:defRPr/>
            </a:pPr>
            <a:r>
              <a:rPr lang="en-US" smtClean="0"/>
              <a:t>Private Variables</a:t>
            </a:r>
          </a:p>
        </p:txBody>
      </p:sp>
      <p:sp>
        <p:nvSpPr>
          <p:cNvPr id="20485" name="Rectangle 3"/>
          <p:cNvSpPr>
            <a:spLocks noGrp="1" noChangeArrowheads="1"/>
          </p:cNvSpPr>
          <p:nvPr>
            <p:ph type="body" idx="1"/>
          </p:nvPr>
        </p:nvSpPr>
        <p:spPr/>
        <p:txBody>
          <a:bodyPr/>
          <a:lstStyle/>
          <a:p>
            <a:pPr eaLnBrk="1" hangingPunct="1"/>
            <a:r>
              <a:rPr lang="en-US" smtClean="0"/>
              <a:t>A </a:t>
            </a:r>
            <a:r>
              <a:rPr lang="en-US" i="1" smtClean="0"/>
              <a:t>Private</a:t>
            </a:r>
            <a:r>
              <a:rPr lang="en-US" smtClean="0"/>
              <a:t> variable is declared using the </a:t>
            </a:r>
            <a:r>
              <a:rPr lang="en-US" i="1" smtClean="0"/>
              <a:t>Dim</a:t>
            </a:r>
            <a:r>
              <a:rPr lang="en-US" smtClean="0"/>
              <a:t> statement.</a:t>
            </a:r>
          </a:p>
          <a:p>
            <a:pPr eaLnBrk="1" hangingPunct="1"/>
            <a:endParaRPr lang="en-US" smtClean="0"/>
          </a:p>
          <a:p>
            <a:pPr eaLnBrk="1" hangingPunct="1"/>
            <a:r>
              <a:rPr lang="en-US" smtClean="0"/>
              <a:t>This variable can be </a:t>
            </a:r>
            <a:r>
              <a:rPr lang="en-US" i="1" smtClean="0"/>
              <a:t>private</a:t>
            </a:r>
            <a:r>
              <a:rPr lang="en-US" smtClean="0"/>
              <a:t> on two levels</a:t>
            </a:r>
          </a:p>
          <a:p>
            <a:pPr lvl="1" eaLnBrk="1" hangingPunct="1"/>
            <a:r>
              <a:rPr lang="en-US" smtClean="0"/>
              <a:t>Procedure level = only used in the particular sub procedure in which it was declared.</a:t>
            </a:r>
          </a:p>
          <a:p>
            <a:pPr lvl="1" eaLnBrk="1" hangingPunct="1"/>
            <a:r>
              <a:rPr lang="en-US" smtClean="0"/>
              <a:t>Module level = used in any procedure in the module, but only in the particular module in which it was declared.</a:t>
            </a:r>
          </a:p>
          <a:p>
            <a:pPr eaLnBrk="1" hangingPunct="1"/>
            <a:endParaRPr lang="en-US" smtClean="0"/>
          </a:p>
        </p:txBody>
      </p:sp>
    </p:spTree>
  </p:cSld>
  <p:clrMapOvr>
    <a:masterClrMapping/>
  </p:clrMapOvr>
  <p:transition>
    <p:strips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Excel VBA IIIA</a:t>
            </a:r>
          </a:p>
        </p:txBody>
      </p:sp>
      <p:sp>
        <p:nvSpPr>
          <p:cNvPr id="6" name="Slide Number Placeholder 4"/>
          <p:cNvSpPr>
            <a:spLocks noGrp="1"/>
          </p:cNvSpPr>
          <p:nvPr>
            <p:ph type="sldNum" sz="quarter" idx="11"/>
          </p:nvPr>
        </p:nvSpPr>
        <p:spPr/>
        <p:txBody>
          <a:bodyPr/>
          <a:lstStyle/>
          <a:p>
            <a:pPr>
              <a:defRPr/>
            </a:pPr>
            <a:fld id="{D92DF507-E203-4E77-B7EB-6469107EE175}" type="slidenum">
              <a:rPr lang="en-US"/>
              <a:pPr>
                <a:defRPr/>
              </a:pPr>
              <a:t>19</a:t>
            </a:fld>
            <a:endParaRPr lang="en-US"/>
          </a:p>
        </p:txBody>
      </p:sp>
      <p:sp>
        <p:nvSpPr>
          <p:cNvPr id="416770" name="Rectangle 2"/>
          <p:cNvSpPr>
            <a:spLocks noGrp="1" noChangeArrowheads="1"/>
          </p:cNvSpPr>
          <p:nvPr>
            <p:ph type="title"/>
          </p:nvPr>
        </p:nvSpPr>
        <p:spPr/>
        <p:txBody>
          <a:bodyPr/>
          <a:lstStyle/>
          <a:p>
            <a:pPr eaLnBrk="1" hangingPunct="1">
              <a:defRPr/>
            </a:pPr>
            <a:r>
              <a:rPr lang="en-US" sz="2400" smtClean="0"/>
              <a:t>Procedure Level vs Module Level</a:t>
            </a:r>
          </a:p>
        </p:txBody>
      </p:sp>
      <p:sp>
        <p:nvSpPr>
          <p:cNvPr id="21509" name="Rectangle 3"/>
          <p:cNvSpPr>
            <a:spLocks noGrp="1" noChangeArrowheads="1"/>
          </p:cNvSpPr>
          <p:nvPr>
            <p:ph type="body" idx="1"/>
          </p:nvPr>
        </p:nvSpPr>
        <p:spPr>
          <a:xfrm>
            <a:off x="914400" y="1524000"/>
            <a:ext cx="3886200" cy="4343400"/>
          </a:xfrm>
        </p:spPr>
        <p:txBody>
          <a:bodyPr/>
          <a:lstStyle/>
          <a:p>
            <a:pPr eaLnBrk="1" hangingPunct="1"/>
            <a:r>
              <a:rPr lang="en-US" smtClean="0">
                <a:solidFill>
                  <a:srgbClr val="00CC99"/>
                </a:solidFill>
              </a:rPr>
              <a:t>Procedure</a:t>
            </a:r>
            <a:r>
              <a:rPr lang="en-US" smtClean="0"/>
              <a:t> level private declaration</a:t>
            </a:r>
          </a:p>
          <a:p>
            <a:pPr lvl="1" eaLnBrk="1" hangingPunct="1">
              <a:buFont typeface="Wingdings" pitchFamily="2" charset="2"/>
              <a:buNone/>
            </a:pPr>
            <a:endParaRPr lang="en-US" i="1" smtClean="0"/>
          </a:p>
          <a:p>
            <a:pPr lvl="1" eaLnBrk="1" hangingPunct="1">
              <a:buFont typeface="Wingdings" pitchFamily="2" charset="2"/>
              <a:buNone/>
            </a:pPr>
            <a:r>
              <a:rPr lang="en-US" i="1" smtClean="0"/>
              <a:t>Sub Sub1()</a:t>
            </a:r>
          </a:p>
          <a:p>
            <a:pPr lvl="1" eaLnBrk="1" hangingPunct="1">
              <a:buFont typeface="Wingdings" pitchFamily="2" charset="2"/>
              <a:buNone/>
            </a:pPr>
            <a:r>
              <a:rPr lang="en-US" i="1" smtClean="0"/>
              <a:t>		Dim i As Integer</a:t>
            </a:r>
          </a:p>
          <a:p>
            <a:pPr lvl="1" eaLnBrk="1" hangingPunct="1">
              <a:buFont typeface="Wingdings" pitchFamily="2" charset="2"/>
              <a:buNone/>
            </a:pPr>
            <a:r>
              <a:rPr lang="en-US" i="1" smtClean="0"/>
              <a:t>		.....</a:t>
            </a:r>
          </a:p>
          <a:p>
            <a:pPr lvl="1" eaLnBrk="1" hangingPunct="1">
              <a:buFont typeface="Wingdings" pitchFamily="2" charset="2"/>
              <a:buNone/>
            </a:pPr>
            <a:r>
              <a:rPr lang="en-US" i="1" smtClean="0"/>
              <a:t>End Sub</a:t>
            </a:r>
          </a:p>
          <a:p>
            <a:pPr lvl="1" eaLnBrk="1" hangingPunct="1">
              <a:buFont typeface="Wingdings" pitchFamily="2" charset="2"/>
              <a:buNone/>
            </a:pPr>
            <a:r>
              <a:rPr lang="en-US" i="1" smtClean="0">
                <a:solidFill>
                  <a:srgbClr val="00CC99"/>
                </a:solidFill>
              </a:rPr>
              <a:t>----------------------------------</a:t>
            </a:r>
            <a:endParaRPr lang="en-US" i="1" smtClean="0"/>
          </a:p>
          <a:p>
            <a:pPr lvl="1" eaLnBrk="1" hangingPunct="1">
              <a:buFont typeface="Wingdings" pitchFamily="2" charset="2"/>
              <a:buNone/>
            </a:pPr>
            <a:r>
              <a:rPr lang="en-US" i="1" smtClean="0"/>
              <a:t>Sub Sub2()</a:t>
            </a:r>
          </a:p>
          <a:p>
            <a:pPr lvl="1" eaLnBrk="1" hangingPunct="1">
              <a:buFont typeface="Wingdings" pitchFamily="2" charset="2"/>
              <a:buNone/>
            </a:pPr>
            <a:r>
              <a:rPr lang="en-US" i="1" smtClean="0"/>
              <a:t>		Dim i As Integer</a:t>
            </a:r>
          </a:p>
          <a:p>
            <a:pPr lvl="1" eaLnBrk="1" hangingPunct="1">
              <a:buFont typeface="Wingdings" pitchFamily="2" charset="2"/>
              <a:buNone/>
            </a:pPr>
            <a:r>
              <a:rPr lang="en-US" i="1" smtClean="0"/>
              <a:t>		....</a:t>
            </a:r>
          </a:p>
          <a:p>
            <a:pPr lvl="1" eaLnBrk="1" hangingPunct="1">
              <a:buFont typeface="Wingdings" pitchFamily="2" charset="2"/>
              <a:buNone/>
            </a:pPr>
            <a:r>
              <a:rPr lang="en-US" i="1" smtClean="0"/>
              <a:t>	End Sub</a:t>
            </a:r>
          </a:p>
        </p:txBody>
      </p:sp>
      <p:sp>
        <p:nvSpPr>
          <p:cNvPr id="21510" name="Rectangle 4"/>
          <p:cNvSpPr>
            <a:spLocks noChangeArrowheads="1"/>
          </p:cNvSpPr>
          <p:nvPr/>
        </p:nvSpPr>
        <p:spPr bwMode="auto">
          <a:xfrm>
            <a:off x="4953000" y="1524000"/>
            <a:ext cx="3886200" cy="4343400"/>
          </a:xfrm>
          <a:prstGeom prst="rect">
            <a:avLst/>
          </a:prstGeom>
          <a:noFill/>
          <a:ln w="9525">
            <a:noFill/>
            <a:miter lim="800000"/>
            <a:headEnd/>
            <a:tailEnd/>
          </a:ln>
        </p:spPr>
        <p:txBody>
          <a:bodyPr/>
          <a:lstStyle/>
          <a:p>
            <a:pPr marL="342900" indent="-342900" eaLnBrk="1" hangingPunct="1">
              <a:spcBef>
                <a:spcPct val="20000"/>
              </a:spcBef>
              <a:buClr>
                <a:srgbClr val="00CC99"/>
              </a:buClr>
              <a:buFont typeface="Wingdings" pitchFamily="2" charset="2"/>
              <a:buChar char="ª"/>
            </a:pPr>
            <a:r>
              <a:rPr lang="en-US" sz="2000">
                <a:solidFill>
                  <a:srgbClr val="00CC99"/>
                </a:solidFill>
                <a:latin typeface="Arial" charset="0"/>
              </a:rPr>
              <a:t>Module</a:t>
            </a:r>
            <a:r>
              <a:rPr lang="en-US" sz="2000">
                <a:solidFill>
                  <a:schemeClr val="tx2"/>
                </a:solidFill>
                <a:latin typeface="Arial" charset="0"/>
              </a:rPr>
              <a:t> level private declaration</a:t>
            </a:r>
          </a:p>
          <a:p>
            <a:pPr marL="742950" lvl="1" indent="-285750" eaLnBrk="1" hangingPunct="1">
              <a:spcBef>
                <a:spcPct val="20000"/>
              </a:spcBef>
              <a:buClr>
                <a:srgbClr val="000066"/>
              </a:buClr>
              <a:buFont typeface="Wingdings" pitchFamily="2" charset="2"/>
              <a:buNone/>
            </a:pPr>
            <a:endParaRPr lang="en-US" i="1">
              <a:solidFill>
                <a:srgbClr val="CC0066"/>
              </a:solidFill>
              <a:latin typeface="Arial" charset="0"/>
            </a:endParaRPr>
          </a:p>
          <a:p>
            <a:pPr marL="742950" lvl="1" indent="-285750" eaLnBrk="1" hangingPunct="1">
              <a:spcBef>
                <a:spcPct val="20000"/>
              </a:spcBef>
              <a:buClr>
                <a:srgbClr val="000066"/>
              </a:buClr>
              <a:buFont typeface="Wingdings" pitchFamily="2" charset="2"/>
              <a:buNone/>
            </a:pPr>
            <a:r>
              <a:rPr lang="en-US" i="1">
                <a:solidFill>
                  <a:srgbClr val="CC0066"/>
                </a:solidFill>
                <a:latin typeface="Arial" charset="0"/>
              </a:rPr>
              <a:t>    Dim i As Integer</a:t>
            </a:r>
          </a:p>
          <a:p>
            <a:pPr marL="742950" lvl="1" indent="-285750" eaLnBrk="1" hangingPunct="1">
              <a:spcBef>
                <a:spcPct val="20000"/>
              </a:spcBef>
              <a:buClr>
                <a:srgbClr val="000066"/>
              </a:buClr>
              <a:buFont typeface="Wingdings" pitchFamily="2" charset="2"/>
              <a:buNone/>
            </a:pPr>
            <a:r>
              <a:rPr lang="en-US" i="1">
                <a:solidFill>
                  <a:srgbClr val="CC0066"/>
                </a:solidFill>
                <a:latin typeface="Arial" charset="0"/>
              </a:rPr>
              <a:t>	</a:t>
            </a:r>
            <a:r>
              <a:rPr lang="en-US" i="1">
                <a:solidFill>
                  <a:srgbClr val="00CC99"/>
                </a:solidFill>
                <a:latin typeface="Arial" charset="0"/>
              </a:rPr>
              <a:t>-------------------------</a:t>
            </a:r>
          </a:p>
          <a:p>
            <a:pPr marL="742950" lvl="1" indent="-285750" eaLnBrk="1" hangingPunct="1">
              <a:spcBef>
                <a:spcPct val="20000"/>
              </a:spcBef>
              <a:buClr>
                <a:srgbClr val="000066"/>
              </a:buClr>
              <a:buFont typeface="Wingdings" pitchFamily="2" charset="2"/>
              <a:buNone/>
            </a:pPr>
            <a:r>
              <a:rPr lang="en-US" i="1">
                <a:solidFill>
                  <a:srgbClr val="CC0066"/>
                </a:solidFill>
                <a:latin typeface="Arial" charset="0"/>
              </a:rPr>
              <a:t>	Sub Sub1()</a:t>
            </a:r>
          </a:p>
          <a:p>
            <a:pPr marL="742950" lvl="1" indent="-285750" eaLnBrk="1" hangingPunct="1">
              <a:spcBef>
                <a:spcPct val="20000"/>
              </a:spcBef>
              <a:buClr>
                <a:srgbClr val="000066"/>
              </a:buClr>
              <a:buFont typeface="Wingdings" pitchFamily="2" charset="2"/>
              <a:buNone/>
            </a:pPr>
            <a:r>
              <a:rPr lang="en-US" i="1">
                <a:solidFill>
                  <a:srgbClr val="CC0066"/>
                </a:solidFill>
                <a:latin typeface="Arial" charset="0"/>
              </a:rPr>
              <a:t>		.......</a:t>
            </a:r>
          </a:p>
          <a:p>
            <a:pPr marL="742950" lvl="1" indent="-285750" eaLnBrk="1" hangingPunct="1">
              <a:spcBef>
                <a:spcPct val="20000"/>
              </a:spcBef>
              <a:buClr>
                <a:srgbClr val="000066"/>
              </a:buClr>
              <a:buFont typeface="Wingdings" pitchFamily="2" charset="2"/>
              <a:buNone/>
            </a:pPr>
            <a:r>
              <a:rPr lang="en-US" i="1">
                <a:solidFill>
                  <a:srgbClr val="CC0066"/>
                </a:solidFill>
                <a:latin typeface="Arial" charset="0"/>
              </a:rPr>
              <a:t>	End Sub</a:t>
            </a:r>
          </a:p>
          <a:p>
            <a:pPr marL="742950" lvl="1" indent="-285750" eaLnBrk="1" hangingPunct="1">
              <a:spcBef>
                <a:spcPct val="20000"/>
              </a:spcBef>
              <a:buClr>
                <a:srgbClr val="000066"/>
              </a:buClr>
              <a:buFont typeface="Wingdings" pitchFamily="2" charset="2"/>
              <a:buNone/>
            </a:pPr>
            <a:r>
              <a:rPr lang="en-US" i="1">
                <a:solidFill>
                  <a:srgbClr val="CC0066"/>
                </a:solidFill>
                <a:latin typeface="Arial" charset="0"/>
              </a:rPr>
              <a:t>	</a:t>
            </a:r>
            <a:r>
              <a:rPr lang="en-US" i="1">
                <a:solidFill>
                  <a:srgbClr val="00CC99"/>
                </a:solidFill>
                <a:latin typeface="Arial" charset="0"/>
              </a:rPr>
              <a:t>------------------------</a:t>
            </a:r>
          </a:p>
          <a:p>
            <a:pPr marL="742950" lvl="1" indent="-285750" eaLnBrk="1" hangingPunct="1">
              <a:spcBef>
                <a:spcPct val="20000"/>
              </a:spcBef>
              <a:buClr>
                <a:srgbClr val="000066"/>
              </a:buClr>
              <a:buFont typeface="Wingdings" pitchFamily="2" charset="2"/>
              <a:buNone/>
            </a:pPr>
            <a:r>
              <a:rPr lang="en-US" i="1">
                <a:solidFill>
                  <a:srgbClr val="CC0066"/>
                </a:solidFill>
                <a:latin typeface="Arial" charset="0"/>
              </a:rPr>
              <a:t>	Sub Sub2()</a:t>
            </a:r>
          </a:p>
          <a:p>
            <a:pPr marL="742950" lvl="1" indent="-285750" eaLnBrk="1" hangingPunct="1">
              <a:spcBef>
                <a:spcPct val="20000"/>
              </a:spcBef>
              <a:buClr>
                <a:srgbClr val="000066"/>
              </a:buClr>
              <a:buFont typeface="Wingdings" pitchFamily="2" charset="2"/>
              <a:buNone/>
            </a:pPr>
            <a:r>
              <a:rPr lang="en-US" i="1">
                <a:solidFill>
                  <a:srgbClr val="CC0066"/>
                </a:solidFill>
                <a:latin typeface="Arial" charset="0"/>
              </a:rPr>
              <a:t>		........</a:t>
            </a:r>
          </a:p>
          <a:p>
            <a:pPr marL="742950" lvl="1" indent="-285750" eaLnBrk="1" hangingPunct="1">
              <a:spcBef>
                <a:spcPct val="20000"/>
              </a:spcBef>
              <a:buClr>
                <a:srgbClr val="000066"/>
              </a:buClr>
              <a:buFont typeface="Wingdings" pitchFamily="2" charset="2"/>
              <a:buNone/>
            </a:pPr>
            <a:r>
              <a:rPr lang="en-US" i="1">
                <a:solidFill>
                  <a:srgbClr val="CC0066"/>
                </a:solidFill>
                <a:latin typeface="Arial" charset="0"/>
              </a:rPr>
              <a:t>	End Sub</a:t>
            </a:r>
          </a:p>
        </p:txBody>
      </p:sp>
    </p:spTree>
  </p:cSld>
  <p:clrMapOvr>
    <a:masterClrMapping/>
  </p:clrMapOvr>
  <p:transition>
    <p:strips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IIIA</a:t>
            </a:r>
          </a:p>
        </p:txBody>
      </p:sp>
      <p:sp>
        <p:nvSpPr>
          <p:cNvPr id="5" name="Slide Number Placeholder 4"/>
          <p:cNvSpPr>
            <a:spLocks noGrp="1"/>
          </p:cNvSpPr>
          <p:nvPr>
            <p:ph type="sldNum" sz="quarter" idx="11"/>
          </p:nvPr>
        </p:nvSpPr>
        <p:spPr/>
        <p:txBody>
          <a:bodyPr/>
          <a:lstStyle/>
          <a:p>
            <a:pPr>
              <a:defRPr/>
            </a:pPr>
            <a:fld id="{C1329469-EF8D-43FD-9108-508A6D159DD0}" type="slidenum">
              <a:rPr lang="en-US"/>
              <a:pPr>
                <a:defRPr/>
              </a:pPr>
              <a:t>20</a:t>
            </a:fld>
            <a:endParaRPr lang="en-US"/>
          </a:p>
        </p:txBody>
      </p:sp>
      <p:sp>
        <p:nvSpPr>
          <p:cNvPr id="417794" name="Rectangle 2"/>
          <p:cNvSpPr>
            <a:spLocks noGrp="1" noChangeArrowheads="1"/>
          </p:cNvSpPr>
          <p:nvPr>
            <p:ph type="title"/>
          </p:nvPr>
        </p:nvSpPr>
        <p:spPr/>
        <p:txBody>
          <a:bodyPr/>
          <a:lstStyle/>
          <a:p>
            <a:pPr eaLnBrk="1" hangingPunct="1">
              <a:defRPr/>
            </a:pPr>
            <a:r>
              <a:rPr lang="en-US" smtClean="0"/>
              <a:t>Public Variables</a:t>
            </a:r>
          </a:p>
        </p:txBody>
      </p:sp>
      <p:sp>
        <p:nvSpPr>
          <p:cNvPr id="22533" name="Rectangle 3"/>
          <p:cNvSpPr>
            <a:spLocks noGrp="1" noChangeArrowheads="1"/>
          </p:cNvSpPr>
          <p:nvPr>
            <p:ph type="body" idx="1"/>
          </p:nvPr>
        </p:nvSpPr>
        <p:spPr/>
        <p:txBody>
          <a:bodyPr/>
          <a:lstStyle/>
          <a:p>
            <a:pPr eaLnBrk="1" hangingPunct="1"/>
            <a:r>
              <a:rPr lang="en-US" smtClean="0"/>
              <a:t>A </a:t>
            </a:r>
            <a:r>
              <a:rPr lang="en-US" i="1" smtClean="0">
                <a:solidFill>
                  <a:srgbClr val="00CC99"/>
                </a:solidFill>
              </a:rPr>
              <a:t>Public</a:t>
            </a:r>
            <a:r>
              <a:rPr lang="en-US" smtClean="0"/>
              <a:t> variable on the other hand can be used in any sub procedure in any module.</a:t>
            </a:r>
          </a:p>
          <a:p>
            <a:pPr eaLnBrk="1" hangingPunct="1"/>
            <a:endParaRPr lang="en-US" smtClean="0"/>
          </a:p>
          <a:p>
            <a:pPr eaLnBrk="1" hangingPunct="1"/>
            <a:r>
              <a:rPr lang="en-US" smtClean="0"/>
              <a:t>To declare a </a:t>
            </a:r>
            <a:r>
              <a:rPr lang="en-US" i="1" smtClean="0"/>
              <a:t>public</a:t>
            </a:r>
            <a:r>
              <a:rPr lang="en-US" smtClean="0"/>
              <a:t> variable, we use the </a:t>
            </a:r>
            <a:r>
              <a:rPr lang="en-US" b="0" i="1" smtClean="0"/>
              <a:t>Public</a:t>
            </a:r>
            <a:r>
              <a:rPr lang="en-US" smtClean="0"/>
              <a:t> statement. </a:t>
            </a:r>
          </a:p>
          <a:p>
            <a:pPr lvl="1" eaLnBrk="1" hangingPunct="1"/>
            <a:r>
              <a:rPr lang="en-US" i="1" smtClean="0"/>
              <a:t>Public i As Integer</a:t>
            </a:r>
            <a:endParaRPr lang="en-US" smtClean="0"/>
          </a:p>
          <a:p>
            <a:pPr eaLnBrk="1" hangingPunct="1">
              <a:buFont typeface="Wingdings" pitchFamily="2" charset="2"/>
              <a:buNone/>
            </a:pPr>
            <a:endParaRPr lang="en-US" smtClean="0"/>
          </a:p>
        </p:txBody>
      </p:sp>
    </p:spTree>
  </p:cSld>
  <p:clrMapOvr>
    <a:masterClrMapping/>
  </p:clrMapOvr>
  <p:transition>
    <p:strips dir="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400" y="1295400"/>
            <a:ext cx="7772400" cy="1470025"/>
          </a:xfrm>
        </p:spPr>
        <p:txBody>
          <a:bodyPr/>
          <a:lstStyle/>
          <a:p>
            <a:pPr algn="ctr">
              <a:defRPr/>
            </a:pPr>
            <a:r>
              <a:rPr lang="en-US" sz="2400"/>
              <a:t>Advanced Spreadsheet Modelling &amp; Programming for Business</a:t>
            </a:r>
            <a:r>
              <a:rPr lang="en-US" sz="3200"/>
              <a:t> </a:t>
            </a:r>
            <a:r>
              <a:rPr lang="en-US"/>
              <a:t/>
            </a:r>
            <a:br>
              <a:rPr lang="en-US"/>
            </a:br>
            <a:r>
              <a:rPr lang="en-US">
                <a:solidFill>
                  <a:srgbClr val="D60093"/>
                </a:solidFill>
              </a:rPr>
              <a:t>Excel VBA III – Part B</a:t>
            </a:r>
          </a:p>
        </p:txBody>
      </p:sp>
    </p:spTree>
  </p:cSld>
  <p:clrMapOvr>
    <a:masterClrMapping/>
  </p:clrMapOvr>
  <p:transition>
    <p:strips dir="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079F8DBA-146A-498C-AFFC-ECC2C9BDFDDF}" type="slidenum">
              <a:rPr lang="en-US"/>
              <a:pPr>
                <a:defRPr/>
              </a:pPr>
              <a:t>22</a:t>
            </a:fld>
            <a:endParaRPr lang="en-US"/>
          </a:p>
        </p:txBody>
      </p:sp>
      <p:sp>
        <p:nvSpPr>
          <p:cNvPr id="493570" name="Rectangle 2"/>
          <p:cNvSpPr>
            <a:spLocks noGrp="1" noChangeArrowheads="1"/>
          </p:cNvSpPr>
          <p:nvPr>
            <p:ph type="title"/>
          </p:nvPr>
        </p:nvSpPr>
        <p:spPr>
          <a:xfrm>
            <a:off x="1143000" y="685800"/>
            <a:ext cx="7696200" cy="560388"/>
          </a:xfrm>
        </p:spPr>
        <p:txBody>
          <a:bodyPr/>
          <a:lstStyle/>
          <a:p>
            <a:pPr>
              <a:defRPr/>
            </a:pPr>
            <a:r>
              <a:rPr lang="en-US"/>
              <a:t>Sub Procedures and Function Procedures</a:t>
            </a:r>
          </a:p>
        </p:txBody>
      </p:sp>
      <p:sp>
        <p:nvSpPr>
          <p:cNvPr id="25605" name="Rectangle 3"/>
          <p:cNvSpPr>
            <a:spLocks noGrp="1" noChangeArrowheads="1"/>
          </p:cNvSpPr>
          <p:nvPr>
            <p:ph type="body" idx="1"/>
          </p:nvPr>
        </p:nvSpPr>
        <p:spPr/>
        <p:txBody>
          <a:bodyPr/>
          <a:lstStyle/>
          <a:p>
            <a:pPr>
              <a:lnSpc>
                <a:spcPct val="110000"/>
              </a:lnSpc>
            </a:pPr>
            <a:r>
              <a:rPr lang="en-US" smtClean="0"/>
              <a:t>Organizing Sub Procedures</a:t>
            </a:r>
          </a:p>
          <a:p>
            <a:pPr lvl="1">
              <a:lnSpc>
                <a:spcPct val="110000"/>
              </a:lnSpc>
            </a:pPr>
            <a:r>
              <a:rPr lang="en-US" smtClean="0"/>
              <a:t>Calling other sub procedures</a:t>
            </a:r>
          </a:p>
          <a:p>
            <a:pPr lvl="1">
              <a:lnSpc>
                <a:spcPct val="110000"/>
              </a:lnSpc>
            </a:pPr>
            <a:r>
              <a:rPr lang="en-US" smtClean="0"/>
              <a:t>Public and Private sub procedures</a:t>
            </a:r>
          </a:p>
          <a:p>
            <a:pPr lvl="1">
              <a:lnSpc>
                <a:spcPct val="110000"/>
              </a:lnSpc>
            </a:pPr>
            <a:endParaRPr lang="en-US" smtClean="0"/>
          </a:p>
          <a:p>
            <a:pPr>
              <a:lnSpc>
                <a:spcPct val="110000"/>
              </a:lnSpc>
            </a:pPr>
            <a:r>
              <a:rPr lang="en-US" smtClean="0"/>
              <a:t>Creating Function Procedures</a:t>
            </a:r>
          </a:p>
          <a:p>
            <a:pPr lvl="1">
              <a:lnSpc>
                <a:spcPct val="110000"/>
              </a:lnSpc>
            </a:pPr>
            <a:r>
              <a:rPr lang="en-US" smtClean="0"/>
              <a:t>Passing Variables</a:t>
            </a:r>
          </a:p>
        </p:txBody>
      </p:sp>
    </p:spTree>
  </p:cSld>
  <p:clrMapOvr>
    <a:masterClrMapping/>
  </p:clrMapOvr>
  <p:transition>
    <p:strips dir="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F5081235-DCF4-454E-801A-F536275A34F9}" type="slidenum">
              <a:rPr lang="en-US"/>
              <a:pPr>
                <a:defRPr/>
              </a:pPr>
              <a:t>23</a:t>
            </a:fld>
            <a:endParaRPr lang="en-US"/>
          </a:p>
        </p:txBody>
      </p:sp>
      <p:sp>
        <p:nvSpPr>
          <p:cNvPr id="497666" name="Rectangle 2"/>
          <p:cNvSpPr>
            <a:spLocks noGrp="1" noChangeArrowheads="1"/>
          </p:cNvSpPr>
          <p:nvPr>
            <p:ph type="title"/>
          </p:nvPr>
        </p:nvSpPr>
        <p:spPr/>
        <p:txBody>
          <a:bodyPr/>
          <a:lstStyle/>
          <a:p>
            <a:pPr>
              <a:defRPr/>
            </a:pPr>
            <a:r>
              <a:rPr lang="en-US"/>
              <a:t>Public and Private Sub Procedures</a:t>
            </a:r>
          </a:p>
        </p:txBody>
      </p:sp>
      <p:sp>
        <p:nvSpPr>
          <p:cNvPr id="26629" name="Rectangle 3"/>
          <p:cNvSpPr>
            <a:spLocks noGrp="1" noChangeArrowheads="1"/>
          </p:cNvSpPr>
          <p:nvPr>
            <p:ph type="body" idx="1"/>
          </p:nvPr>
        </p:nvSpPr>
        <p:spPr/>
        <p:txBody>
          <a:bodyPr/>
          <a:lstStyle/>
          <a:p>
            <a:pPr>
              <a:lnSpc>
                <a:spcPct val="90000"/>
              </a:lnSpc>
            </a:pPr>
            <a:r>
              <a:rPr lang="en-US" smtClean="0"/>
              <a:t>A sub procedure, like a variable, can also be defined as </a:t>
            </a:r>
            <a:r>
              <a:rPr lang="en-US" i="1" smtClean="0">
                <a:solidFill>
                  <a:srgbClr val="00CC99"/>
                </a:solidFill>
              </a:rPr>
              <a:t>Public</a:t>
            </a:r>
            <a:r>
              <a:rPr lang="en-US" smtClean="0"/>
              <a:t> or </a:t>
            </a:r>
            <a:r>
              <a:rPr lang="en-US" i="1" smtClean="0">
                <a:solidFill>
                  <a:srgbClr val="00CC99"/>
                </a:solidFill>
              </a:rPr>
              <a:t>Private</a:t>
            </a:r>
            <a:r>
              <a:rPr lang="en-US" b="0" i="1" smtClean="0"/>
              <a:t>.</a:t>
            </a:r>
          </a:p>
          <a:p>
            <a:pPr>
              <a:lnSpc>
                <a:spcPct val="90000"/>
              </a:lnSpc>
            </a:pPr>
            <a:endParaRPr lang="en-US" smtClean="0"/>
          </a:p>
          <a:p>
            <a:pPr>
              <a:lnSpc>
                <a:spcPct val="90000"/>
              </a:lnSpc>
            </a:pPr>
            <a:r>
              <a:rPr lang="en-US" smtClean="0"/>
              <a:t>A </a:t>
            </a:r>
            <a:r>
              <a:rPr lang="en-US" i="1" smtClean="0"/>
              <a:t>private</a:t>
            </a:r>
            <a:r>
              <a:rPr lang="en-US" smtClean="0"/>
              <a:t> sub procedure is declared by putting the word </a:t>
            </a:r>
            <a:r>
              <a:rPr lang="en-US" i="1" smtClean="0"/>
              <a:t>Private</a:t>
            </a:r>
            <a:r>
              <a:rPr lang="en-US" smtClean="0"/>
              <a:t> before the </a:t>
            </a:r>
            <a:r>
              <a:rPr lang="en-US" i="1" smtClean="0"/>
              <a:t>Sub</a:t>
            </a:r>
            <a:r>
              <a:rPr lang="en-US" smtClean="0"/>
              <a:t> statement.</a:t>
            </a:r>
          </a:p>
          <a:p>
            <a:pPr lvl="1">
              <a:lnSpc>
                <a:spcPct val="90000"/>
              </a:lnSpc>
            </a:pPr>
            <a:r>
              <a:rPr lang="en-US" i="1" smtClean="0"/>
              <a:t>Private</a:t>
            </a:r>
            <a:r>
              <a:rPr lang="en-US" smtClean="0"/>
              <a:t> sub procedures can only be called from procedures in the same module.</a:t>
            </a:r>
          </a:p>
          <a:p>
            <a:pPr lvl="1">
              <a:lnSpc>
                <a:spcPct val="90000"/>
              </a:lnSpc>
            </a:pPr>
            <a:r>
              <a:rPr lang="en-US" i="1" smtClean="0"/>
              <a:t>Private</a:t>
            </a:r>
            <a:r>
              <a:rPr lang="en-US" smtClean="0"/>
              <a:t> sub procedures are also not listed when you try to run a macro in Excel.</a:t>
            </a:r>
          </a:p>
          <a:p>
            <a:pPr lvl="1">
              <a:lnSpc>
                <a:spcPct val="90000"/>
              </a:lnSpc>
            </a:pPr>
            <a:endParaRPr lang="en-US" smtClean="0"/>
          </a:p>
          <a:p>
            <a:pPr>
              <a:lnSpc>
                <a:spcPct val="90000"/>
              </a:lnSpc>
            </a:pPr>
            <a:r>
              <a:rPr lang="en-US" smtClean="0"/>
              <a:t>A </a:t>
            </a:r>
            <a:r>
              <a:rPr lang="en-US" i="1" smtClean="0"/>
              <a:t>public</a:t>
            </a:r>
            <a:r>
              <a:rPr lang="en-US" smtClean="0"/>
              <a:t> sub procedure can be called from any other procedure.</a:t>
            </a:r>
          </a:p>
          <a:p>
            <a:pPr lvl="1">
              <a:lnSpc>
                <a:spcPct val="90000"/>
              </a:lnSpc>
            </a:pPr>
            <a:r>
              <a:rPr lang="en-US" smtClean="0"/>
              <a:t>The word </a:t>
            </a:r>
            <a:r>
              <a:rPr lang="en-US" i="1" smtClean="0"/>
              <a:t>Public</a:t>
            </a:r>
            <a:r>
              <a:rPr lang="en-US" smtClean="0"/>
              <a:t> can be put in front of the </a:t>
            </a:r>
            <a:r>
              <a:rPr lang="en-US" i="1" smtClean="0"/>
              <a:t>Sub</a:t>
            </a:r>
            <a:r>
              <a:rPr lang="en-US" smtClean="0"/>
              <a:t> statement, or the </a:t>
            </a:r>
            <a:r>
              <a:rPr lang="en-US" i="1" smtClean="0"/>
              <a:t>Sub</a:t>
            </a:r>
            <a:r>
              <a:rPr lang="en-US" smtClean="0"/>
              <a:t> statement can be written without a preceding statement.</a:t>
            </a:r>
          </a:p>
        </p:txBody>
      </p:sp>
    </p:spTree>
  </p:cSld>
  <p:clrMapOvr>
    <a:masterClrMapping/>
  </p:clrMapOvr>
  <p:transition>
    <p:strips dir="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993C5301-2608-4D63-87D8-8FE4773430A5}" type="slidenum">
              <a:rPr lang="en-US"/>
              <a:pPr>
                <a:defRPr/>
              </a:pPr>
              <a:t>24</a:t>
            </a:fld>
            <a:endParaRPr lang="en-US"/>
          </a:p>
        </p:txBody>
      </p:sp>
      <p:sp>
        <p:nvSpPr>
          <p:cNvPr id="498690" name="Rectangle 2"/>
          <p:cNvSpPr>
            <a:spLocks noGrp="1" noChangeArrowheads="1"/>
          </p:cNvSpPr>
          <p:nvPr>
            <p:ph type="title"/>
          </p:nvPr>
        </p:nvSpPr>
        <p:spPr/>
        <p:txBody>
          <a:bodyPr/>
          <a:lstStyle/>
          <a:p>
            <a:pPr>
              <a:defRPr/>
            </a:pPr>
            <a:r>
              <a:rPr lang="en-US" dirty="0"/>
              <a:t>Example </a:t>
            </a:r>
            <a:r>
              <a:rPr lang="en-US" dirty="0" smtClean="0"/>
              <a:t>1</a:t>
            </a:r>
            <a:endParaRPr lang="en-US" dirty="0"/>
          </a:p>
        </p:txBody>
      </p:sp>
      <p:sp>
        <p:nvSpPr>
          <p:cNvPr id="27653" name="Rectangle 3"/>
          <p:cNvSpPr>
            <a:spLocks noGrp="1" noChangeArrowheads="1"/>
          </p:cNvSpPr>
          <p:nvPr>
            <p:ph type="body" idx="1"/>
          </p:nvPr>
        </p:nvSpPr>
        <p:spPr/>
        <p:txBody>
          <a:bodyPr/>
          <a:lstStyle/>
          <a:p>
            <a:r>
              <a:rPr lang="en-US" smtClean="0"/>
              <a:t>Consider four small sub procedures. </a:t>
            </a:r>
          </a:p>
          <a:p>
            <a:r>
              <a:rPr lang="en-US" smtClean="0"/>
              <a:t>Two of these procedures are </a:t>
            </a:r>
            <a:r>
              <a:rPr lang="en-US" i="1" smtClean="0"/>
              <a:t>private</a:t>
            </a:r>
            <a:r>
              <a:rPr lang="en-US" smtClean="0"/>
              <a:t>: </a:t>
            </a:r>
            <a:r>
              <a:rPr lang="en-US" i="1" smtClean="0"/>
              <a:t>Test1()</a:t>
            </a:r>
            <a:r>
              <a:rPr lang="en-US" smtClean="0"/>
              <a:t> and </a:t>
            </a:r>
            <a:r>
              <a:rPr lang="en-US" i="1" smtClean="0"/>
              <a:t>Test2()</a:t>
            </a:r>
          </a:p>
          <a:p>
            <a:pPr lvl="1">
              <a:lnSpc>
                <a:spcPct val="80000"/>
              </a:lnSpc>
            </a:pPr>
            <a:r>
              <a:rPr lang="en-US" smtClean="0"/>
              <a:t>Since they are in the same module, they can call one another.</a:t>
            </a:r>
          </a:p>
          <a:p>
            <a:pPr>
              <a:lnSpc>
                <a:spcPct val="80000"/>
              </a:lnSpc>
              <a:buFont typeface="Wingdings" pitchFamily="2" charset="2"/>
              <a:buNone/>
            </a:pPr>
            <a:endParaRPr lang="en-US" i="1" smtClean="0"/>
          </a:p>
          <a:p>
            <a:pPr lvl="1">
              <a:lnSpc>
                <a:spcPct val="80000"/>
              </a:lnSpc>
              <a:buFont typeface="Wingdings" pitchFamily="2" charset="2"/>
              <a:buNone/>
            </a:pPr>
            <a:r>
              <a:rPr lang="en-US" i="1" smtClean="0">
                <a:solidFill>
                  <a:srgbClr val="3333CC"/>
                </a:solidFill>
              </a:rPr>
              <a:t>Private Sub</a:t>
            </a:r>
            <a:r>
              <a:rPr lang="en-US" i="1" smtClean="0"/>
              <a:t> Test1()</a:t>
            </a:r>
          </a:p>
          <a:p>
            <a:pPr lvl="1">
              <a:buFont typeface="Wingdings" pitchFamily="2" charset="2"/>
              <a:buNone/>
            </a:pPr>
            <a:r>
              <a:rPr lang="en-US" i="1" smtClean="0"/>
              <a:t> 	MsgBox "This is Test1"</a:t>
            </a:r>
          </a:p>
          <a:p>
            <a:pPr lvl="1">
              <a:buFont typeface="Wingdings" pitchFamily="2" charset="2"/>
              <a:buNone/>
            </a:pPr>
            <a:r>
              <a:rPr lang="en-US" i="1" smtClean="0"/>
              <a:t>	Call Test2</a:t>
            </a:r>
          </a:p>
          <a:p>
            <a:pPr lvl="1">
              <a:buFont typeface="Wingdings" pitchFamily="2" charset="2"/>
              <a:buNone/>
            </a:pPr>
            <a:r>
              <a:rPr lang="en-US" i="1" smtClean="0">
                <a:solidFill>
                  <a:srgbClr val="3333CC"/>
                </a:solidFill>
              </a:rPr>
              <a:t>End Sub</a:t>
            </a:r>
            <a:endParaRPr lang="en-US" smtClean="0">
              <a:solidFill>
                <a:srgbClr val="3333CC"/>
              </a:solidFill>
            </a:endParaRPr>
          </a:p>
          <a:p>
            <a:pPr lvl="1">
              <a:buFont typeface="Wingdings" pitchFamily="2" charset="2"/>
              <a:buNone/>
            </a:pPr>
            <a:r>
              <a:rPr lang="en-US" smtClean="0">
                <a:solidFill>
                  <a:srgbClr val="00CC99"/>
                </a:solidFill>
              </a:rPr>
              <a:t>----------------------------------</a:t>
            </a:r>
            <a:endParaRPr lang="en-US" i="1" smtClean="0">
              <a:solidFill>
                <a:srgbClr val="00CC99"/>
              </a:solidFill>
            </a:endParaRPr>
          </a:p>
          <a:p>
            <a:pPr lvl="1">
              <a:buFont typeface="Wingdings" pitchFamily="2" charset="2"/>
              <a:buNone/>
            </a:pPr>
            <a:r>
              <a:rPr lang="en-US" i="1" smtClean="0">
                <a:solidFill>
                  <a:srgbClr val="3333CC"/>
                </a:solidFill>
              </a:rPr>
              <a:t>Private Sub</a:t>
            </a:r>
            <a:r>
              <a:rPr lang="en-US" i="1" smtClean="0"/>
              <a:t> Test2()</a:t>
            </a:r>
          </a:p>
          <a:p>
            <a:pPr lvl="1">
              <a:buFont typeface="Wingdings" pitchFamily="2" charset="2"/>
              <a:buNone/>
            </a:pPr>
            <a:r>
              <a:rPr lang="en-US" i="1" smtClean="0"/>
              <a:t>	MsgBox "This is Test2"</a:t>
            </a:r>
          </a:p>
          <a:p>
            <a:pPr lvl="1">
              <a:buFont typeface="Wingdings" pitchFamily="2" charset="2"/>
              <a:buNone/>
            </a:pPr>
            <a:r>
              <a:rPr lang="en-US" i="1" smtClean="0">
                <a:solidFill>
                  <a:srgbClr val="3333CC"/>
                </a:solidFill>
              </a:rPr>
              <a:t>End Sub</a:t>
            </a:r>
          </a:p>
        </p:txBody>
      </p:sp>
    </p:spTree>
  </p:cSld>
  <p:clrMapOvr>
    <a:masterClrMapping/>
  </p:clrMapOvr>
  <p:transition>
    <p:strips dir="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F84C0549-3122-4C1A-9F8C-DF06D410520F}" type="slidenum">
              <a:rPr lang="en-US"/>
              <a:pPr>
                <a:defRPr/>
              </a:pPr>
              <a:t>25</a:t>
            </a:fld>
            <a:endParaRPr lang="en-US"/>
          </a:p>
        </p:txBody>
      </p:sp>
      <p:sp>
        <p:nvSpPr>
          <p:cNvPr id="499714" name="Rectangle 2"/>
          <p:cNvSpPr>
            <a:spLocks noGrp="1" noChangeArrowheads="1"/>
          </p:cNvSpPr>
          <p:nvPr>
            <p:ph type="title"/>
          </p:nvPr>
        </p:nvSpPr>
        <p:spPr/>
        <p:txBody>
          <a:bodyPr/>
          <a:lstStyle/>
          <a:p>
            <a:pPr>
              <a:defRPr/>
            </a:pPr>
            <a:r>
              <a:rPr lang="en-US" dirty="0"/>
              <a:t>Example </a:t>
            </a:r>
            <a:r>
              <a:rPr lang="en-US" dirty="0" smtClean="0"/>
              <a:t>1</a:t>
            </a:r>
            <a:r>
              <a:rPr lang="en-US" sz="2000" dirty="0" smtClean="0"/>
              <a:t>(cont</a:t>
            </a:r>
            <a:r>
              <a:rPr lang="en-US" sz="2000" dirty="0"/>
              <a:t>)</a:t>
            </a:r>
          </a:p>
        </p:txBody>
      </p:sp>
      <p:sp>
        <p:nvSpPr>
          <p:cNvPr id="28677" name="Rectangle 3"/>
          <p:cNvSpPr>
            <a:spLocks noGrp="1" noChangeArrowheads="1"/>
          </p:cNvSpPr>
          <p:nvPr>
            <p:ph type="body" idx="1"/>
          </p:nvPr>
        </p:nvSpPr>
        <p:spPr/>
        <p:txBody>
          <a:bodyPr/>
          <a:lstStyle/>
          <a:p>
            <a:pPr>
              <a:lnSpc>
                <a:spcPct val="80000"/>
              </a:lnSpc>
            </a:pPr>
            <a:r>
              <a:rPr lang="en-US" sz="1800" smtClean="0"/>
              <a:t>The third sub procedure called </a:t>
            </a:r>
            <a:r>
              <a:rPr lang="en-US" sz="1800" i="1" smtClean="0"/>
              <a:t>Test3()</a:t>
            </a:r>
            <a:r>
              <a:rPr lang="en-US" sz="1800" smtClean="0"/>
              <a:t> is </a:t>
            </a:r>
            <a:r>
              <a:rPr lang="en-US" sz="1800" i="1" smtClean="0"/>
              <a:t>public</a:t>
            </a:r>
            <a:r>
              <a:rPr lang="en-US" sz="1800" smtClean="0"/>
              <a:t> but in another module.</a:t>
            </a:r>
          </a:p>
          <a:p>
            <a:pPr>
              <a:lnSpc>
                <a:spcPct val="80000"/>
              </a:lnSpc>
            </a:pPr>
            <a:r>
              <a:rPr lang="en-US" sz="1800" smtClean="0"/>
              <a:t>We are not allowed to call either of the </a:t>
            </a:r>
            <a:r>
              <a:rPr lang="en-US" sz="1800" i="1" smtClean="0"/>
              <a:t>private</a:t>
            </a:r>
            <a:r>
              <a:rPr lang="en-US" sz="1800" smtClean="0"/>
              <a:t> sub procedures in the original module.</a:t>
            </a:r>
          </a:p>
          <a:p>
            <a:pPr lvl="1">
              <a:lnSpc>
                <a:spcPct val="80000"/>
              </a:lnSpc>
            </a:pPr>
            <a:r>
              <a:rPr lang="en-US" sz="1600" smtClean="0"/>
              <a:t>That is, </a:t>
            </a:r>
            <a:r>
              <a:rPr lang="en-US" sz="1600" i="1" smtClean="0"/>
              <a:t>Test3()</a:t>
            </a:r>
            <a:r>
              <a:rPr lang="en-US" sz="1600" smtClean="0"/>
              <a:t> cannot contain the code: </a:t>
            </a:r>
            <a:r>
              <a:rPr lang="en-US" sz="1600" i="1" smtClean="0"/>
              <a:t>Call Test1 </a:t>
            </a:r>
            <a:r>
              <a:rPr lang="en-US" sz="1600" smtClean="0"/>
              <a:t>or </a:t>
            </a:r>
            <a:r>
              <a:rPr lang="en-US" sz="1600" i="1" smtClean="0"/>
              <a:t>Call Test2</a:t>
            </a:r>
            <a:r>
              <a:rPr lang="en-US" sz="1600" smtClean="0"/>
              <a:t>. </a:t>
            </a:r>
          </a:p>
          <a:p>
            <a:pPr lvl="1">
              <a:lnSpc>
                <a:spcPct val="80000"/>
              </a:lnSpc>
              <a:buFont typeface="Wingdings" pitchFamily="2" charset="2"/>
              <a:buNone/>
            </a:pPr>
            <a:endParaRPr lang="en-US" sz="1600" i="1" smtClean="0">
              <a:solidFill>
                <a:srgbClr val="3333CC"/>
              </a:solidFill>
            </a:endParaRPr>
          </a:p>
          <a:p>
            <a:pPr lvl="1">
              <a:lnSpc>
                <a:spcPct val="80000"/>
              </a:lnSpc>
              <a:buFont typeface="Wingdings" pitchFamily="2" charset="2"/>
              <a:buNone/>
            </a:pPr>
            <a:r>
              <a:rPr lang="en-US" sz="1600" i="1" smtClean="0">
                <a:solidFill>
                  <a:srgbClr val="3333CC"/>
                </a:solidFill>
              </a:rPr>
              <a:t>Sub</a:t>
            </a:r>
            <a:r>
              <a:rPr lang="en-US" sz="1600" i="1" smtClean="0"/>
              <a:t> Test3()</a:t>
            </a:r>
          </a:p>
          <a:p>
            <a:pPr lvl="2">
              <a:lnSpc>
                <a:spcPct val="80000"/>
              </a:lnSpc>
              <a:buFont typeface="Wingdings" pitchFamily="2" charset="2"/>
              <a:buNone/>
            </a:pPr>
            <a:r>
              <a:rPr lang="en-US" i="1" smtClean="0">
                <a:solidFill>
                  <a:srgbClr val="CC0066"/>
                </a:solidFill>
              </a:rPr>
              <a:t>MsgBox "This is Test3"</a:t>
            </a:r>
          </a:p>
          <a:p>
            <a:pPr lvl="1">
              <a:lnSpc>
                <a:spcPct val="80000"/>
              </a:lnSpc>
              <a:buFont typeface="Wingdings" pitchFamily="2" charset="2"/>
              <a:buNone/>
            </a:pPr>
            <a:r>
              <a:rPr lang="en-US" sz="1600" i="1" smtClean="0">
                <a:solidFill>
                  <a:srgbClr val="3333CC"/>
                </a:solidFill>
              </a:rPr>
              <a:t>End Sub</a:t>
            </a:r>
          </a:p>
          <a:p>
            <a:pPr lvl="1">
              <a:lnSpc>
                <a:spcPct val="80000"/>
              </a:lnSpc>
              <a:buFont typeface="Wingdings" pitchFamily="2" charset="2"/>
              <a:buNone/>
            </a:pPr>
            <a:endParaRPr lang="en-US" sz="1600" smtClean="0"/>
          </a:p>
          <a:p>
            <a:pPr>
              <a:lnSpc>
                <a:spcPct val="80000"/>
              </a:lnSpc>
            </a:pPr>
            <a:r>
              <a:rPr lang="en-US" sz="1800" smtClean="0"/>
              <a:t>However, we can call this </a:t>
            </a:r>
            <a:r>
              <a:rPr lang="en-US" sz="1800" i="1" smtClean="0"/>
              <a:t>public</a:t>
            </a:r>
            <a:r>
              <a:rPr lang="en-US" sz="1800" smtClean="0"/>
              <a:t> procedure from one of our </a:t>
            </a:r>
            <a:r>
              <a:rPr lang="en-US" sz="1800" i="1" smtClean="0"/>
              <a:t>private</a:t>
            </a:r>
            <a:r>
              <a:rPr lang="en-US" sz="1800" smtClean="0"/>
              <a:t> procedures.</a:t>
            </a:r>
          </a:p>
          <a:p>
            <a:pPr>
              <a:lnSpc>
                <a:spcPct val="80000"/>
              </a:lnSpc>
            </a:pPr>
            <a:endParaRPr lang="en-US" sz="1800" smtClean="0"/>
          </a:p>
          <a:p>
            <a:pPr lvl="1">
              <a:lnSpc>
                <a:spcPct val="80000"/>
              </a:lnSpc>
              <a:buFont typeface="Wingdings" pitchFamily="2" charset="2"/>
              <a:buNone/>
            </a:pPr>
            <a:r>
              <a:rPr lang="en-US" sz="1600" i="1" smtClean="0">
                <a:solidFill>
                  <a:srgbClr val="3333CC"/>
                </a:solidFill>
              </a:rPr>
              <a:t>Private Sub</a:t>
            </a:r>
            <a:r>
              <a:rPr lang="en-US" sz="1600" i="1" smtClean="0"/>
              <a:t> Test1()</a:t>
            </a:r>
          </a:p>
          <a:p>
            <a:pPr lvl="2">
              <a:lnSpc>
                <a:spcPct val="80000"/>
              </a:lnSpc>
              <a:buFont typeface="Wingdings" pitchFamily="2" charset="2"/>
              <a:buNone/>
            </a:pPr>
            <a:r>
              <a:rPr lang="en-US" i="1" smtClean="0">
                <a:solidFill>
                  <a:srgbClr val="CC0066"/>
                </a:solidFill>
              </a:rPr>
              <a:t>MsgBox "This is Test1"</a:t>
            </a:r>
          </a:p>
          <a:p>
            <a:pPr lvl="2">
              <a:lnSpc>
                <a:spcPct val="80000"/>
              </a:lnSpc>
              <a:buFont typeface="Wingdings" pitchFamily="2" charset="2"/>
              <a:buNone/>
            </a:pPr>
            <a:r>
              <a:rPr lang="en-US" i="1" smtClean="0">
                <a:solidFill>
                  <a:srgbClr val="CC0066"/>
                </a:solidFill>
              </a:rPr>
              <a:t>Call Test3</a:t>
            </a:r>
          </a:p>
          <a:p>
            <a:pPr lvl="1">
              <a:lnSpc>
                <a:spcPct val="80000"/>
              </a:lnSpc>
              <a:buFont typeface="Wingdings" pitchFamily="2" charset="2"/>
              <a:buNone/>
            </a:pPr>
            <a:r>
              <a:rPr lang="en-US" sz="1600" i="1" smtClean="0">
                <a:solidFill>
                  <a:srgbClr val="3333CC"/>
                </a:solidFill>
              </a:rPr>
              <a:t>End Sub</a:t>
            </a:r>
          </a:p>
        </p:txBody>
      </p:sp>
    </p:spTree>
  </p:cSld>
  <p:clrMapOvr>
    <a:masterClrMapping/>
  </p:clrMapOvr>
  <p:transition>
    <p:strips dir="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A4CB4673-E908-48D4-A270-30BC4C1D3656}" type="slidenum">
              <a:rPr lang="en-US"/>
              <a:pPr>
                <a:defRPr/>
              </a:pPr>
              <a:t>26</a:t>
            </a:fld>
            <a:endParaRPr lang="en-US"/>
          </a:p>
        </p:txBody>
      </p:sp>
      <p:sp>
        <p:nvSpPr>
          <p:cNvPr id="500738" name="Rectangle 2"/>
          <p:cNvSpPr>
            <a:spLocks noGrp="1" noChangeArrowheads="1"/>
          </p:cNvSpPr>
          <p:nvPr>
            <p:ph type="title"/>
          </p:nvPr>
        </p:nvSpPr>
        <p:spPr/>
        <p:txBody>
          <a:bodyPr/>
          <a:lstStyle/>
          <a:p>
            <a:pPr>
              <a:defRPr/>
            </a:pPr>
            <a:r>
              <a:rPr lang="en-US" dirty="0"/>
              <a:t>Example </a:t>
            </a:r>
            <a:r>
              <a:rPr lang="en-US" dirty="0" smtClean="0"/>
              <a:t>1</a:t>
            </a:r>
            <a:r>
              <a:rPr lang="en-US" sz="2000" dirty="0" smtClean="0"/>
              <a:t>(cont</a:t>
            </a:r>
            <a:r>
              <a:rPr lang="en-US" sz="2000" dirty="0"/>
              <a:t>)</a:t>
            </a:r>
          </a:p>
        </p:txBody>
      </p:sp>
      <p:sp>
        <p:nvSpPr>
          <p:cNvPr id="29701" name="Rectangle 3"/>
          <p:cNvSpPr>
            <a:spLocks noGrp="1" noChangeArrowheads="1"/>
          </p:cNvSpPr>
          <p:nvPr>
            <p:ph type="body" idx="1"/>
          </p:nvPr>
        </p:nvSpPr>
        <p:spPr/>
        <p:txBody>
          <a:bodyPr/>
          <a:lstStyle/>
          <a:p>
            <a:r>
              <a:rPr lang="en-US" smtClean="0"/>
              <a:t>The fourth sub procedure called </a:t>
            </a:r>
            <a:r>
              <a:rPr lang="en-US" i="1" smtClean="0"/>
              <a:t>Test4() </a:t>
            </a:r>
            <a:r>
              <a:rPr lang="en-US" smtClean="0"/>
              <a:t>is also public and in the same module as </a:t>
            </a:r>
            <a:r>
              <a:rPr lang="en-US" i="1" smtClean="0"/>
              <a:t>Test1()</a:t>
            </a:r>
            <a:r>
              <a:rPr lang="en-US" smtClean="0"/>
              <a:t> and </a:t>
            </a:r>
            <a:r>
              <a:rPr lang="en-US" i="1" smtClean="0"/>
              <a:t>Test2().</a:t>
            </a:r>
          </a:p>
          <a:p>
            <a:endParaRPr lang="en-US" i="1" smtClean="0"/>
          </a:p>
          <a:p>
            <a:r>
              <a:rPr lang="en-US" smtClean="0"/>
              <a:t>Even though </a:t>
            </a:r>
            <a:r>
              <a:rPr lang="en-US" i="1" smtClean="0"/>
              <a:t>Test4()</a:t>
            </a:r>
            <a:r>
              <a:rPr lang="en-US" smtClean="0"/>
              <a:t> is public it can still call the private procedures since they are in the same module.</a:t>
            </a:r>
          </a:p>
          <a:p>
            <a:endParaRPr lang="en-US" smtClean="0">
              <a:solidFill>
                <a:srgbClr val="3333CC"/>
              </a:solidFill>
            </a:endParaRPr>
          </a:p>
          <a:p>
            <a:pPr lvl="1">
              <a:buFont typeface="Wingdings" pitchFamily="2" charset="2"/>
              <a:buNone/>
            </a:pPr>
            <a:r>
              <a:rPr lang="en-US" i="1" smtClean="0">
                <a:solidFill>
                  <a:srgbClr val="3333CC"/>
                </a:solidFill>
              </a:rPr>
              <a:t>Sub</a:t>
            </a:r>
            <a:r>
              <a:rPr lang="en-US" i="1" smtClean="0"/>
              <a:t> Test4()</a:t>
            </a:r>
          </a:p>
          <a:p>
            <a:pPr lvl="2">
              <a:buFont typeface="Wingdings" pitchFamily="2" charset="2"/>
              <a:buNone/>
            </a:pPr>
            <a:r>
              <a:rPr lang="en-US" sz="1800" i="1" smtClean="0">
                <a:solidFill>
                  <a:srgbClr val="CC0066"/>
                </a:solidFill>
              </a:rPr>
              <a:t>MsgBox "This is Test4 "</a:t>
            </a:r>
          </a:p>
          <a:p>
            <a:pPr lvl="2">
              <a:buFont typeface="Wingdings" pitchFamily="2" charset="2"/>
              <a:buNone/>
            </a:pPr>
            <a:r>
              <a:rPr lang="en-US" sz="1800" i="1" smtClean="0">
                <a:solidFill>
                  <a:srgbClr val="CC0066"/>
                </a:solidFill>
              </a:rPr>
              <a:t>Call Test1</a:t>
            </a:r>
          </a:p>
          <a:p>
            <a:pPr lvl="1">
              <a:buFont typeface="Wingdings" pitchFamily="2" charset="2"/>
              <a:buNone/>
            </a:pPr>
            <a:r>
              <a:rPr lang="en-US" i="1" smtClean="0">
                <a:solidFill>
                  <a:srgbClr val="3333CC"/>
                </a:solidFill>
              </a:rPr>
              <a:t>End Sub</a:t>
            </a:r>
          </a:p>
        </p:txBody>
      </p:sp>
    </p:spTree>
  </p:cSld>
  <p:clrMapOvr>
    <a:masterClrMapping/>
  </p:clrMapOvr>
  <p:transition>
    <p:strips dir="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FD991E7A-8761-4CF7-8876-B445EAE197F7}" type="slidenum">
              <a:rPr lang="en-US"/>
              <a:pPr>
                <a:defRPr/>
              </a:pPr>
              <a:t>27</a:t>
            </a:fld>
            <a:endParaRPr lang="en-US"/>
          </a:p>
        </p:txBody>
      </p:sp>
      <p:sp>
        <p:nvSpPr>
          <p:cNvPr id="495618" name="Rectangle 2"/>
          <p:cNvSpPr>
            <a:spLocks noGrp="1" noChangeArrowheads="1"/>
          </p:cNvSpPr>
          <p:nvPr>
            <p:ph type="title"/>
          </p:nvPr>
        </p:nvSpPr>
        <p:spPr/>
        <p:txBody>
          <a:bodyPr/>
          <a:lstStyle/>
          <a:p>
            <a:pPr>
              <a:defRPr/>
            </a:pPr>
            <a:r>
              <a:rPr lang="en-US"/>
              <a:t>Organizing Sub Procedures</a:t>
            </a:r>
          </a:p>
        </p:txBody>
      </p:sp>
      <p:sp>
        <p:nvSpPr>
          <p:cNvPr id="30725" name="Rectangle 3"/>
          <p:cNvSpPr>
            <a:spLocks noGrp="1" noChangeArrowheads="1"/>
          </p:cNvSpPr>
          <p:nvPr>
            <p:ph type="body" idx="1"/>
          </p:nvPr>
        </p:nvSpPr>
        <p:spPr/>
        <p:txBody>
          <a:bodyPr/>
          <a:lstStyle/>
          <a:p>
            <a:r>
              <a:rPr lang="en-US" smtClean="0"/>
              <a:t>You should group various actions into several smaller sub procedures rather than having one large sub procedure in which the entire program is written.</a:t>
            </a:r>
          </a:p>
          <a:p>
            <a:r>
              <a:rPr lang="en-US" smtClean="0"/>
              <a:t> </a:t>
            </a:r>
          </a:p>
          <a:p>
            <a:r>
              <a:rPr lang="en-US" smtClean="0"/>
              <a:t>The ideal module structure for your program is to have one </a:t>
            </a:r>
            <a:r>
              <a:rPr lang="en-US" i="1" smtClean="0"/>
              <a:t>Main()</a:t>
            </a:r>
            <a:r>
              <a:rPr lang="en-US" smtClean="0"/>
              <a:t> sub procedure from which other sub procedures are called. </a:t>
            </a:r>
          </a:p>
          <a:p>
            <a:pPr lvl="1"/>
            <a:r>
              <a:rPr lang="en-US" smtClean="0"/>
              <a:t>This </a:t>
            </a:r>
            <a:r>
              <a:rPr lang="en-US" i="1" smtClean="0"/>
              <a:t>Main</a:t>
            </a:r>
            <a:r>
              <a:rPr lang="en-US" smtClean="0"/>
              <a:t> macro will usually be assigned to a “Start” button on the “Welcome” sheet.</a:t>
            </a:r>
          </a:p>
          <a:p>
            <a:pPr lvl="1"/>
            <a:endParaRPr lang="en-US" smtClean="0"/>
          </a:p>
          <a:p>
            <a:r>
              <a:rPr lang="en-US" smtClean="0"/>
              <a:t>To call another sub procedure, we use the command </a:t>
            </a:r>
            <a:r>
              <a:rPr lang="en-US" b="0" i="1" smtClean="0"/>
              <a:t>Call </a:t>
            </a:r>
            <a:r>
              <a:rPr lang="en-US" smtClean="0"/>
              <a:t>followed by the sub procedure name.</a:t>
            </a:r>
          </a:p>
        </p:txBody>
      </p:sp>
    </p:spTree>
  </p:cSld>
  <p:clrMapOvr>
    <a:masterClrMapping/>
  </p:clrMapOvr>
  <p:transition>
    <p:strips dir="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F1339F7B-0578-4A01-BCD4-F9215FCD50C6}" type="slidenum">
              <a:rPr lang="en-US"/>
              <a:pPr>
                <a:defRPr/>
              </a:pPr>
              <a:t>28</a:t>
            </a:fld>
            <a:endParaRPr lang="en-US"/>
          </a:p>
        </p:txBody>
      </p:sp>
      <p:sp>
        <p:nvSpPr>
          <p:cNvPr id="496642" name="Rectangle 2"/>
          <p:cNvSpPr>
            <a:spLocks noGrp="1" noChangeArrowheads="1"/>
          </p:cNvSpPr>
          <p:nvPr>
            <p:ph type="title"/>
          </p:nvPr>
        </p:nvSpPr>
        <p:spPr/>
        <p:txBody>
          <a:bodyPr/>
          <a:lstStyle/>
          <a:p>
            <a:pPr>
              <a:defRPr/>
            </a:pPr>
            <a:r>
              <a:rPr lang="en-US" dirty="0"/>
              <a:t>Example </a:t>
            </a:r>
            <a:r>
              <a:rPr lang="en-US" dirty="0" smtClean="0"/>
              <a:t>2</a:t>
            </a:r>
            <a:endParaRPr lang="en-US" dirty="0"/>
          </a:p>
        </p:txBody>
      </p:sp>
      <p:sp>
        <p:nvSpPr>
          <p:cNvPr id="31749" name="Rectangle 3"/>
          <p:cNvSpPr>
            <a:spLocks noGrp="1" noChangeArrowheads="1"/>
          </p:cNvSpPr>
          <p:nvPr>
            <p:ph type="body" idx="1"/>
          </p:nvPr>
        </p:nvSpPr>
        <p:spPr/>
        <p:txBody>
          <a:bodyPr/>
          <a:lstStyle/>
          <a:p>
            <a:r>
              <a:rPr lang="en-US" smtClean="0"/>
              <a:t>For example, consider three different sub procedures, called </a:t>
            </a:r>
            <a:r>
              <a:rPr lang="en-US" i="1" smtClean="0"/>
              <a:t>GetInput(), Calculations(),</a:t>
            </a:r>
            <a:r>
              <a:rPr lang="en-US" smtClean="0"/>
              <a:t> and </a:t>
            </a:r>
            <a:r>
              <a:rPr lang="en-US" i="1" smtClean="0"/>
              <a:t>CreateReport().</a:t>
            </a:r>
          </a:p>
          <a:p>
            <a:endParaRPr lang="en-US" i="1" smtClean="0"/>
          </a:p>
          <a:p>
            <a:r>
              <a:rPr lang="en-US" smtClean="0"/>
              <a:t>We can then call these three sub procedures from the </a:t>
            </a:r>
            <a:r>
              <a:rPr lang="en-US" i="1" smtClean="0"/>
              <a:t>Main()</a:t>
            </a:r>
            <a:r>
              <a:rPr lang="en-US" smtClean="0"/>
              <a:t> sub procedure as follows.</a:t>
            </a:r>
          </a:p>
          <a:p>
            <a:pPr lvl="1">
              <a:buFont typeface="Wingdings" pitchFamily="2" charset="2"/>
              <a:buNone/>
            </a:pPr>
            <a:r>
              <a:rPr lang="en-US" smtClean="0"/>
              <a:t>	</a:t>
            </a:r>
            <a:r>
              <a:rPr lang="en-US" i="1" smtClean="0">
                <a:solidFill>
                  <a:srgbClr val="3333CC"/>
                </a:solidFill>
              </a:rPr>
              <a:t>Sub</a:t>
            </a:r>
            <a:r>
              <a:rPr lang="en-US" i="1" smtClean="0"/>
              <a:t> Main()</a:t>
            </a:r>
          </a:p>
          <a:p>
            <a:pPr lvl="1">
              <a:buFont typeface="Wingdings" pitchFamily="2" charset="2"/>
              <a:buNone/>
            </a:pPr>
            <a:r>
              <a:rPr lang="en-US" i="1" smtClean="0"/>
              <a:t>		   Call GetInput</a:t>
            </a:r>
          </a:p>
          <a:p>
            <a:pPr lvl="1">
              <a:buFont typeface="Wingdings" pitchFamily="2" charset="2"/>
              <a:buNone/>
            </a:pPr>
            <a:r>
              <a:rPr lang="en-US" i="1" smtClean="0"/>
              <a:t>		   Call Calculations</a:t>
            </a:r>
          </a:p>
          <a:p>
            <a:pPr lvl="1">
              <a:buFont typeface="Wingdings" pitchFamily="2" charset="2"/>
              <a:buNone/>
            </a:pPr>
            <a:r>
              <a:rPr lang="en-US" i="1" smtClean="0"/>
              <a:t>		   Call CreateReport</a:t>
            </a:r>
          </a:p>
          <a:p>
            <a:pPr lvl="1">
              <a:buFont typeface="Wingdings" pitchFamily="2" charset="2"/>
              <a:buNone/>
            </a:pPr>
            <a:r>
              <a:rPr lang="en-US" i="1" smtClean="0"/>
              <a:t>	</a:t>
            </a:r>
            <a:r>
              <a:rPr lang="en-US" i="1" smtClean="0">
                <a:solidFill>
                  <a:srgbClr val="3333CC"/>
                </a:solidFill>
              </a:rPr>
              <a:t>End Sub</a:t>
            </a:r>
          </a:p>
          <a:p>
            <a:endParaRPr lang="en-US" i="1" smtClean="0"/>
          </a:p>
          <a:p>
            <a:r>
              <a:rPr lang="en-US" smtClean="0"/>
              <a:t>You can also call other sub procedures from these three sub procedures. </a:t>
            </a:r>
          </a:p>
        </p:txBody>
      </p:sp>
    </p:spTree>
  </p:cSld>
  <p:clrMapOvr>
    <a:masterClrMapping/>
  </p:clrMapOvr>
  <p:transition>
    <p:strips dir="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4A2C6D24-C764-45E9-8867-EBBC5A248999}" type="slidenum">
              <a:rPr lang="en-US"/>
              <a:pPr>
                <a:defRPr/>
              </a:pPr>
              <a:t>29</a:t>
            </a:fld>
            <a:endParaRPr lang="en-US"/>
          </a:p>
        </p:txBody>
      </p:sp>
      <p:sp>
        <p:nvSpPr>
          <p:cNvPr id="501762" name="Rectangle 2"/>
          <p:cNvSpPr>
            <a:spLocks noGrp="1" noChangeArrowheads="1"/>
          </p:cNvSpPr>
          <p:nvPr>
            <p:ph type="title"/>
          </p:nvPr>
        </p:nvSpPr>
        <p:spPr/>
        <p:txBody>
          <a:bodyPr/>
          <a:lstStyle/>
          <a:p>
            <a:pPr>
              <a:defRPr/>
            </a:pPr>
            <a:r>
              <a:rPr lang="en-US"/>
              <a:t>Creating Function Procedures</a:t>
            </a:r>
          </a:p>
        </p:txBody>
      </p:sp>
      <p:sp>
        <p:nvSpPr>
          <p:cNvPr id="32773" name="Rectangle 3"/>
          <p:cNvSpPr>
            <a:spLocks noGrp="1" noChangeArrowheads="1"/>
          </p:cNvSpPr>
          <p:nvPr>
            <p:ph type="body" idx="1"/>
          </p:nvPr>
        </p:nvSpPr>
        <p:spPr/>
        <p:txBody>
          <a:bodyPr/>
          <a:lstStyle/>
          <a:p>
            <a:r>
              <a:rPr lang="en-US" smtClean="0"/>
              <a:t>Function procedures are sub procedures which can pass variables or return values.</a:t>
            </a:r>
          </a:p>
          <a:p>
            <a:endParaRPr lang="en-US" smtClean="0"/>
          </a:p>
          <a:p>
            <a:r>
              <a:rPr lang="en-US" smtClean="0"/>
              <a:t>A function procedure can be called from any sub procedure or any other function procedure, using the </a:t>
            </a:r>
            <a:r>
              <a:rPr lang="en-US" i="1" smtClean="0"/>
              <a:t>Call</a:t>
            </a:r>
            <a:r>
              <a:rPr lang="en-US" smtClean="0"/>
              <a:t> statement.</a:t>
            </a:r>
          </a:p>
          <a:p>
            <a:endParaRPr lang="en-US" smtClean="0"/>
          </a:p>
          <a:p>
            <a:pPr lvl="1">
              <a:buFont typeface="Wingdings" pitchFamily="2" charset="2"/>
              <a:buNone/>
            </a:pPr>
            <a:r>
              <a:rPr lang="en-US" smtClean="0"/>
              <a:t>	</a:t>
            </a:r>
            <a:r>
              <a:rPr lang="en-US" i="1" smtClean="0">
                <a:solidFill>
                  <a:srgbClr val="3333CC"/>
                </a:solidFill>
              </a:rPr>
              <a:t>Function</a:t>
            </a:r>
            <a:r>
              <a:rPr lang="en-US" i="1" smtClean="0"/>
              <a:t> FunctionName()</a:t>
            </a:r>
          </a:p>
          <a:p>
            <a:pPr lvl="1">
              <a:buFont typeface="Wingdings" pitchFamily="2" charset="2"/>
              <a:buNone/>
            </a:pPr>
            <a:r>
              <a:rPr lang="en-US" i="1" smtClean="0"/>
              <a:t>		….</a:t>
            </a:r>
          </a:p>
          <a:p>
            <a:pPr lvl="1">
              <a:buFont typeface="Wingdings" pitchFamily="2" charset="2"/>
              <a:buNone/>
            </a:pPr>
            <a:r>
              <a:rPr lang="en-US" i="1" smtClean="0"/>
              <a:t>	</a:t>
            </a:r>
            <a:r>
              <a:rPr lang="en-US" i="1" smtClean="0">
                <a:solidFill>
                  <a:srgbClr val="3333CC"/>
                </a:solidFill>
              </a:rPr>
              <a:t>End Function</a:t>
            </a:r>
          </a:p>
        </p:txBody>
      </p:sp>
    </p:spTree>
  </p:cSld>
  <p:clrMapOvr>
    <a:masterClrMapping/>
  </p:clrMapOvr>
  <p:transition>
    <p:strips dir="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207B6C10-75F4-48F0-9A44-4934DDB5AB5F}" type="slidenum">
              <a:rPr lang="en-US"/>
              <a:pPr>
                <a:defRPr/>
              </a:pPr>
              <a:t>30</a:t>
            </a:fld>
            <a:endParaRPr lang="en-US"/>
          </a:p>
        </p:txBody>
      </p:sp>
      <p:sp>
        <p:nvSpPr>
          <p:cNvPr id="502786" name="Rectangle 2"/>
          <p:cNvSpPr>
            <a:spLocks noGrp="1" noChangeArrowheads="1"/>
          </p:cNvSpPr>
          <p:nvPr>
            <p:ph type="title"/>
          </p:nvPr>
        </p:nvSpPr>
        <p:spPr/>
        <p:txBody>
          <a:bodyPr/>
          <a:lstStyle/>
          <a:p>
            <a:pPr>
              <a:defRPr/>
            </a:pPr>
            <a:r>
              <a:rPr lang="en-US"/>
              <a:t>Passing Variables</a:t>
            </a:r>
          </a:p>
        </p:txBody>
      </p:sp>
      <p:sp>
        <p:nvSpPr>
          <p:cNvPr id="33797" name="Rectangle 3"/>
          <p:cNvSpPr>
            <a:spLocks noGrp="1" noChangeArrowheads="1"/>
          </p:cNvSpPr>
          <p:nvPr>
            <p:ph type="body" idx="1"/>
          </p:nvPr>
        </p:nvSpPr>
        <p:spPr/>
        <p:txBody>
          <a:bodyPr/>
          <a:lstStyle/>
          <a:p>
            <a:r>
              <a:rPr lang="en-US" smtClean="0"/>
              <a:t>If the function will receive a variable as input to the function, the function procedure statement must include a variable name as an argument.</a:t>
            </a:r>
          </a:p>
          <a:p>
            <a:pPr lvl="1"/>
            <a:r>
              <a:rPr lang="en-US" i="1" smtClean="0">
                <a:solidFill>
                  <a:srgbClr val="3333CC"/>
                </a:solidFill>
              </a:rPr>
              <a:t>Function</a:t>
            </a:r>
            <a:r>
              <a:rPr lang="en-US" i="1" smtClean="0"/>
              <a:t> FunctionName(variable passed)</a:t>
            </a:r>
            <a:endParaRPr lang="en-US" smtClean="0"/>
          </a:p>
          <a:p>
            <a:endParaRPr lang="en-US" smtClean="0"/>
          </a:p>
          <a:p>
            <a:endParaRPr lang="en-US" smtClean="0"/>
          </a:p>
          <a:p>
            <a:r>
              <a:rPr lang="en-US" smtClean="0"/>
              <a:t>To pass a variable in VBA, you should insert the variable as an argument/parameter of the function when it is called.</a:t>
            </a:r>
          </a:p>
          <a:p>
            <a:pPr lvl="1"/>
            <a:r>
              <a:rPr lang="en-US" i="1" smtClean="0"/>
              <a:t>Call FunctionName(variable to be passed)</a:t>
            </a:r>
          </a:p>
          <a:p>
            <a:pPr>
              <a:buFont typeface="Wingdings" pitchFamily="2" charset="2"/>
              <a:buNone/>
            </a:pPr>
            <a:endParaRPr lang="en-US" i="1" smtClean="0"/>
          </a:p>
        </p:txBody>
      </p:sp>
    </p:spTree>
  </p:cSld>
  <p:clrMapOvr>
    <a:masterClrMapping/>
  </p:clrMapOvr>
  <p:transition>
    <p:strips dir="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97E5A320-F73C-4A0E-9F3D-4A8494AA6B94}" type="slidenum">
              <a:rPr lang="en-US"/>
              <a:pPr>
                <a:defRPr/>
              </a:pPr>
              <a:t>31</a:t>
            </a:fld>
            <a:endParaRPr lang="en-US"/>
          </a:p>
        </p:txBody>
      </p:sp>
      <p:sp>
        <p:nvSpPr>
          <p:cNvPr id="504834" name="Rectangle 2"/>
          <p:cNvSpPr>
            <a:spLocks noGrp="1" noChangeArrowheads="1"/>
          </p:cNvSpPr>
          <p:nvPr>
            <p:ph type="title"/>
          </p:nvPr>
        </p:nvSpPr>
        <p:spPr/>
        <p:txBody>
          <a:bodyPr/>
          <a:lstStyle/>
          <a:p>
            <a:pPr>
              <a:defRPr/>
            </a:pPr>
            <a:r>
              <a:rPr lang="en-US"/>
              <a:t>Example 3</a:t>
            </a:r>
          </a:p>
        </p:txBody>
      </p:sp>
      <p:sp>
        <p:nvSpPr>
          <p:cNvPr id="34821" name="Rectangle 3"/>
          <p:cNvSpPr>
            <a:spLocks noGrp="1" noChangeArrowheads="1"/>
          </p:cNvSpPr>
          <p:nvPr>
            <p:ph type="body" idx="1"/>
          </p:nvPr>
        </p:nvSpPr>
        <p:spPr/>
        <p:txBody>
          <a:bodyPr/>
          <a:lstStyle/>
          <a:p>
            <a:r>
              <a:rPr lang="en-US" smtClean="0"/>
              <a:t>We create a function which calculates the sum of two values.</a:t>
            </a:r>
          </a:p>
          <a:p>
            <a:pPr lvl="1"/>
            <a:r>
              <a:rPr lang="en-US" i="1" smtClean="0">
                <a:solidFill>
                  <a:srgbClr val="3333CC"/>
                </a:solidFill>
              </a:rPr>
              <a:t>Function</a:t>
            </a:r>
            <a:r>
              <a:rPr lang="en-US" i="1" smtClean="0"/>
              <a:t> Sum(a, b)</a:t>
            </a:r>
          </a:p>
          <a:p>
            <a:pPr lvl="1">
              <a:buFont typeface="Wingdings" pitchFamily="2" charset="2"/>
              <a:buNone/>
            </a:pPr>
            <a:r>
              <a:rPr lang="en-US" i="1" smtClean="0"/>
              <a:t>		……</a:t>
            </a:r>
          </a:p>
          <a:p>
            <a:pPr lvl="1">
              <a:buFont typeface="Wingdings" pitchFamily="2" charset="2"/>
              <a:buNone/>
            </a:pPr>
            <a:r>
              <a:rPr lang="en-US" i="1" smtClean="0"/>
              <a:t>	</a:t>
            </a:r>
            <a:r>
              <a:rPr lang="en-US" i="1" smtClean="0">
                <a:solidFill>
                  <a:srgbClr val="3333CC"/>
                </a:solidFill>
              </a:rPr>
              <a:t>End Function</a:t>
            </a:r>
          </a:p>
          <a:p>
            <a:pPr lvl="1">
              <a:buFont typeface="Wingdings" pitchFamily="2" charset="2"/>
              <a:buNone/>
            </a:pPr>
            <a:endParaRPr lang="en-US" i="1" smtClean="0">
              <a:solidFill>
                <a:srgbClr val="3333CC"/>
              </a:solidFill>
            </a:endParaRPr>
          </a:p>
          <a:p>
            <a:r>
              <a:rPr lang="en-US" smtClean="0"/>
              <a:t>The variable name used as an argument when the function is called and the variable name used in the function procedure statement do not need to be the same.</a:t>
            </a:r>
          </a:p>
          <a:p>
            <a:pPr lvl="1"/>
            <a:r>
              <a:rPr lang="en-US" smtClean="0"/>
              <a:t>They must be of the same data type if the data type is specified in the function statement.</a:t>
            </a:r>
          </a:p>
          <a:p>
            <a:pPr lvl="1"/>
            <a:r>
              <a:rPr lang="en-US" i="1" smtClean="0"/>
              <a:t>Call Sum(x, y)</a:t>
            </a:r>
          </a:p>
        </p:txBody>
      </p:sp>
    </p:spTree>
  </p:cSld>
  <p:clrMapOvr>
    <a:masterClrMapping/>
  </p:clrMapOvr>
  <p:transition>
    <p:strips dir="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CE199219-BA9B-4F39-B606-29BE9E7E1013}" type="slidenum">
              <a:rPr lang="en-US"/>
              <a:pPr>
                <a:defRPr/>
              </a:pPr>
              <a:t>32</a:t>
            </a:fld>
            <a:endParaRPr lang="en-US"/>
          </a:p>
        </p:txBody>
      </p:sp>
      <p:sp>
        <p:nvSpPr>
          <p:cNvPr id="506882" name="Rectangle 2"/>
          <p:cNvSpPr>
            <a:spLocks noGrp="1" noChangeArrowheads="1"/>
          </p:cNvSpPr>
          <p:nvPr>
            <p:ph type="title"/>
          </p:nvPr>
        </p:nvSpPr>
        <p:spPr/>
        <p:txBody>
          <a:bodyPr/>
          <a:lstStyle/>
          <a:p>
            <a:pPr>
              <a:defRPr/>
            </a:pPr>
            <a:r>
              <a:rPr lang="en-US"/>
              <a:t>Example 3 </a:t>
            </a:r>
            <a:r>
              <a:rPr lang="en-US" sz="2000"/>
              <a:t>(cont)</a:t>
            </a:r>
          </a:p>
        </p:txBody>
      </p:sp>
      <p:sp>
        <p:nvSpPr>
          <p:cNvPr id="35845" name="Rectangle 3"/>
          <p:cNvSpPr>
            <a:spLocks noGrp="1" noChangeArrowheads="1"/>
          </p:cNvSpPr>
          <p:nvPr>
            <p:ph type="body" idx="1"/>
          </p:nvPr>
        </p:nvSpPr>
        <p:spPr/>
        <p:txBody>
          <a:bodyPr/>
          <a:lstStyle/>
          <a:p>
            <a:r>
              <a:rPr lang="en-US" smtClean="0"/>
              <a:t>The variables </a:t>
            </a:r>
            <a:r>
              <a:rPr lang="en-US" i="1" smtClean="0"/>
              <a:t>a</a:t>
            </a:r>
            <a:r>
              <a:rPr lang="en-US" smtClean="0"/>
              <a:t> and </a:t>
            </a:r>
            <a:r>
              <a:rPr lang="en-US" i="1" smtClean="0"/>
              <a:t>b</a:t>
            </a:r>
            <a:r>
              <a:rPr lang="en-US" smtClean="0"/>
              <a:t> in this example do not need to be declared.</a:t>
            </a:r>
          </a:p>
          <a:p>
            <a:pPr lvl="1"/>
            <a:r>
              <a:rPr lang="en-US" smtClean="0"/>
              <a:t>They will be the variables used throughout the function procedure.</a:t>
            </a:r>
          </a:p>
          <a:p>
            <a:pPr lvl="1"/>
            <a:endParaRPr lang="en-US" smtClean="0"/>
          </a:p>
          <a:p>
            <a:r>
              <a:rPr lang="en-US" smtClean="0"/>
              <a:t>In this case </a:t>
            </a:r>
            <a:r>
              <a:rPr lang="en-US" i="1" smtClean="0"/>
              <a:t>a</a:t>
            </a:r>
            <a:r>
              <a:rPr lang="en-US" smtClean="0"/>
              <a:t> and </a:t>
            </a:r>
            <a:r>
              <a:rPr lang="en-US" i="1" smtClean="0"/>
              <a:t>b</a:t>
            </a:r>
            <a:r>
              <a:rPr lang="en-US" smtClean="0"/>
              <a:t> will assume the respective data types assigned to </a:t>
            </a:r>
            <a:r>
              <a:rPr lang="en-US" i="1" smtClean="0"/>
              <a:t>x</a:t>
            </a:r>
            <a:r>
              <a:rPr lang="en-US" smtClean="0"/>
              <a:t> and </a:t>
            </a:r>
            <a:r>
              <a:rPr lang="en-US" i="1" smtClean="0"/>
              <a:t>y.</a:t>
            </a:r>
            <a:endParaRPr lang="en-US" smtClean="0"/>
          </a:p>
          <a:p>
            <a:pPr lvl="1"/>
            <a:r>
              <a:rPr lang="en-US" smtClean="0"/>
              <a:t>If we had defined our function statement with data types in the argument, we would be restricted to only passing variables of that data type.</a:t>
            </a:r>
          </a:p>
          <a:p>
            <a:pPr lvl="1"/>
            <a:endParaRPr lang="en-US" smtClean="0"/>
          </a:p>
          <a:p>
            <a:pPr lvl="1">
              <a:buFont typeface="Wingdings" pitchFamily="2" charset="2"/>
              <a:buNone/>
            </a:pPr>
            <a:r>
              <a:rPr lang="en-US" i="1" smtClean="0"/>
              <a:t>    </a:t>
            </a:r>
            <a:r>
              <a:rPr lang="en-US" i="1" smtClean="0">
                <a:solidFill>
                  <a:srgbClr val="3333CC"/>
                </a:solidFill>
              </a:rPr>
              <a:t>Function</a:t>
            </a:r>
            <a:r>
              <a:rPr lang="en-US" i="1" smtClean="0"/>
              <a:t> Sum(a As Integer, b As Integer)</a:t>
            </a:r>
          </a:p>
        </p:txBody>
      </p:sp>
    </p:spTree>
  </p:cSld>
  <p:clrMapOvr>
    <a:masterClrMapping/>
  </p:clrMapOvr>
  <p:transition>
    <p:strips dir="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5EFF82E1-BE2F-4D45-8587-013ABD1793D7}" type="slidenum">
              <a:rPr lang="en-US"/>
              <a:pPr>
                <a:defRPr/>
              </a:pPr>
              <a:t>33</a:t>
            </a:fld>
            <a:endParaRPr lang="en-US"/>
          </a:p>
        </p:txBody>
      </p:sp>
      <p:sp>
        <p:nvSpPr>
          <p:cNvPr id="507906" name="Rectangle 2"/>
          <p:cNvSpPr>
            <a:spLocks noGrp="1" noChangeArrowheads="1"/>
          </p:cNvSpPr>
          <p:nvPr>
            <p:ph type="title"/>
          </p:nvPr>
        </p:nvSpPr>
        <p:spPr/>
        <p:txBody>
          <a:bodyPr/>
          <a:lstStyle/>
          <a:p>
            <a:pPr>
              <a:defRPr/>
            </a:pPr>
            <a:r>
              <a:rPr lang="en-US"/>
              <a:t>Example 3 </a:t>
            </a:r>
            <a:r>
              <a:rPr lang="en-US" sz="2000"/>
              <a:t>(cont)</a:t>
            </a:r>
          </a:p>
        </p:txBody>
      </p:sp>
      <p:sp>
        <p:nvSpPr>
          <p:cNvPr id="36869" name="Rectangle 3"/>
          <p:cNvSpPr>
            <a:spLocks noGrp="1" noChangeArrowheads="1"/>
          </p:cNvSpPr>
          <p:nvPr>
            <p:ph type="body" idx="1"/>
          </p:nvPr>
        </p:nvSpPr>
        <p:spPr/>
        <p:txBody>
          <a:bodyPr/>
          <a:lstStyle/>
          <a:p>
            <a:r>
              <a:rPr lang="en-US" smtClean="0"/>
              <a:t>To return a value from a function in VBA, you should assign a value to the name of the function procedure.</a:t>
            </a:r>
          </a:p>
          <a:p>
            <a:endParaRPr lang="en-US" smtClean="0"/>
          </a:p>
          <a:p>
            <a:pPr lvl="1">
              <a:buFont typeface="Wingdings" pitchFamily="2" charset="2"/>
              <a:buNone/>
            </a:pPr>
            <a:r>
              <a:rPr lang="en-US" smtClean="0"/>
              <a:t>	</a:t>
            </a:r>
            <a:r>
              <a:rPr lang="en-US" i="1" smtClean="0">
                <a:solidFill>
                  <a:srgbClr val="3333CC"/>
                </a:solidFill>
              </a:rPr>
              <a:t>Function</a:t>
            </a:r>
            <a:r>
              <a:rPr lang="en-US" i="1" smtClean="0"/>
              <a:t> Sum(a, b)</a:t>
            </a:r>
            <a:endParaRPr lang="en-US" smtClean="0"/>
          </a:p>
          <a:p>
            <a:pPr lvl="1">
              <a:buFont typeface="Wingdings" pitchFamily="2" charset="2"/>
              <a:buNone/>
            </a:pPr>
            <a:r>
              <a:rPr lang="en-US" smtClean="0"/>
              <a:t>		</a:t>
            </a:r>
            <a:r>
              <a:rPr lang="en-US" i="1" smtClean="0"/>
              <a:t>Sum = a + b</a:t>
            </a:r>
          </a:p>
          <a:p>
            <a:pPr lvl="1">
              <a:buFont typeface="Wingdings" pitchFamily="2" charset="2"/>
              <a:buNone/>
            </a:pPr>
            <a:r>
              <a:rPr lang="en-US" i="1" smtClean="0"/>
              <a:t>	</a:t>
            </a:r>
            <a:r>
              <a:rPr lang="en-US" i="1" smtClean="0">
                <a:solidFill>
                  <a:srgbClr val="3333CC"/>
                </a:solidFill>
              </a:rPr>
              <a:t>End Function</a:t>
            </a:r>
            <a:r>
              <a:rPr lang="en-US" smtClean="0"/>
              <a:t> </a:t>
            </a:r>
          </a:p>
        </p:txBody>
      </p:sp>
    </p:spTree>
  </p:cSld>
  <p:clrMapOvr>
    <a:masterClrMapping/>
  </p:clrMapOvr>
  <p:transition>
    <p:strips dir="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A9C3A997-5F7F-429A-9341-6AC996CDE3D0}" type="slidenum">
              <a:rPr lang="en-US"/>
              <a:pPr>
                <a:defRPr/>
              </a:pPr>
              <a:t>34</a:t>
            </a:fld>
            <a:endParaRPr lang="en-US"/>
          </a:p>
        </p:txBody>
      </p:sp>
      <p:sp>
        <p:nvSpPr>
          <p:cNvPr id="515074" name="Rectangle 2"/>
          <p:cNvSpPr>
            <a:spLocks noGrp="1" noChangeArrowheads="1"/>
          </p:cNvSpPr>
          <p:nvPr>
            <p:ph type="title"/>
          </p:nvPr>
        </p:nvSpPr>
        <p:spPr/>
        <p:txBody>
          <a:bodyPr/>
          <a:lstStyle/>
          <a:p>
            <a:pPr>
              <a:defRPr/>
            </a:pPr>
            <a:r>
              <a:rPr lang="en-US" dirty="0" smtClean="0"/>
              <a:t>Application: Navigating </a:t>
            </a:r>
            <a:r>
              <a:rPr lang="en-US" dirty="0"/>
              <a:t>Functions</a:t>
            </a:r>
          </a:p>
        </p:txBody>
      </p:sp>
      <p:sp>
        <p:nvSpPr>
          <p:cNvPr id="37893" name="Rectangle 3"/>
          <p:cNvSpPr>
            <a:spLocks noGrp="1" noChangeArrowheads="1"/>
          </p:cNvSpPr>
          <p:nvPr>
            <p:ph type="body" idx="1"/>
          </p:nvPr>
        </p:nvSpPr>
        <p:spPr/>
        <p:txBody>
          <a:bodyPr/>
          <a:lstStyle/>
          <a:p>
            <a:r>
              <a:rPr lang="en-US" smtClean="0"/>
              <a:t>In many of the case studies we develop, and in general good GUI design, there are several buttons in our workbook used to navigate through the different spreadsheets.</a:t>
            </a:r>
          </a:p>
          <a:p>
            <a:pPr lvl="1"/>
            <a:r>
              <a:rPr lang="en-US" smtClean="0"/>
              <a:t>“Continue”, “Next”, “Back”, “Previous”, etc.</a:t>
            </a:r>
          </a:p>
          <a:p>
            <a:pPr lvl="1"/>
            <a:endParaRPr lang="en-US" smtClean="0"/>
          </a:p>
          <a:p>
            <a:r>
              <a:rPr lang="en-US" smtClean="0"/>
              <a:t>Each time one of these buttons is clicked, we want to close the current worksheet, that is hide it, and make the next appropriate worksheet visible. </a:t>
            </a:r>
          </a:p>
        </p:txBody>
      </p:sp>
    </p:spTree>
  </p:cSld>
  <p:clrMapOvr>
    <a:masterClrMapping/>
  </p:clrMapOvr>
  <p:transition>
    <p:strips dir="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CE376E2B-7DA3-4C62-B5FE-C8EEB5D4B61C}" type="slidenum">
              <a:rPr lang="en-US"/>
              <a:pPr>
                <a:defRPr/>
              </a:pPr>
              <a:t>35</a:t>
            </a:fld>
            <a:endParaRPr lang="en-US"/>
          </a:p>
        </p:txBody>
      </p:sp>
      <p:sp>
        <p:nvSpPr>
          <p:cNvPr id="517122" name="Rectangle 2"/>
          <p:cNvSpPr>
            <a:spLocks noGrp="1" noChangeArrowheads="1"/>
          </p:cNvSpPr>
          <p:nvPr>
            <p:ph type="title"/>
          </p:nvPr>
        </p:nvSpPr>
        <p:spPr/>
        <p:txBody>
          <a:bodyPr/>
          <a:lstStyle/>
          <a:p>
            <a:pPr>
              <a:defRPr/>
            </a:pPr>
            <a:r>
              <a:rPr lang="en-US" dirty="0"/>
              <a:t>Example </a:t>
            </a:r>
            <a:r>
              <a:rPr lang="en-US" dirty="0" smtClean="0"/>
              <a:t>4</a:t>
            </a:r>
            <a:endParaRPr lang="en-US" dirty="0"/>
          </a:p>
        </p:txBody>
      </p:sp>
      <p:sp>
        <p:nvSpPr>
          <p:cNvPr id="38917" name="Rectangle 3"/>
          <p:cNvSpPr>
            <a:spLocks noGrp="1" noChangeArrowheads="1"/>
          </p:cNvSpPr>
          <p:nvPr>
            <p:ph type="body" idx="1"/>
          </p:nvPr>
        </p:nvSpPr>
        <p:spPr/>
        <p:txBody>
          <a:bodyPr/>
          <a:lstStyle/>
          <a:p>
            <a:r>
              <a:rPr lang="en-US" smtClean="0"/>
              <a:t>Consider a workbook with several worksheets.</a:t>
            </a:r>
          </a:p>
          <a:p>
            <a:pPr lvl="1"/>
            <a:r>
              <a:rPr lang="en-US" smtClean="0"/>
              <a:t>“Input”, “Step 1”, “Step 2”, and “Optimization”</a:t>
            </a:r>
          </a:p>
          <a:p>
            <a:pPr lvl="1"/>
            <a:r>
              <a:rPr lang="en-US" smtClean="0"/>
              <a:t>These worksheets should be viewed by the user in the order listed. </a:t>
            </a:r>
          </a:p>
          <a:p>
            <a:pPr lvl="1"/>
            <a:r>
              <a:rPr lang="en-US" smtClean="0"/>
              <a:t>If we click a “Next” button on the “Input” worksheet we want to hide the “Input” sheet and make the “Step 1” sheet visible</a:t>
            </a:r>
          </a:p>
          <a:p>
            <a:pPr lvl="1"/>
            <a:endParaRPr lang="en-US" smtClean="0"/>
          </a:p>
          <a:p>
            <a:pPr lvl="1">
              <a:buFont typeface="Wingdings" pitchFamily="2" charset="2"/>
              <a:buNone/>
            </a:pPr>
            <a:r>
              <a:rPr lang="en-US" i="1" smtClean="0"/>
              <a:t>  		</a:t>
            </a:r>
            <a:r>
              <a:rPr lang="en-US" i="1" smtClean="0">
                <a:solidFill>
                  <a:srgbClr val="3333CC"/>
                </a:solidFill>
              </a:rPr>
              <a:t>Sub</a:t>
            </a:r>
            <a:r>
              <a:rPr lang="en-US" i="1" smtClean="0"/>
              <a:t> NextSheet()</a:t>
            </a:r>
          </a:p>
          <a:p>
            <a:pPr>
              <a:buFont typeface="Wingdings" pitchFamily="2" charset="2"/>
              <a:buNone/>
            </a:pPr>
            <a:r>
              <a:rPr lang="en-US" i="1" smtClean="0"/>
              <a:t>			Worksheets("Step 1").Visible = True</a:t>
            </a:r>
          </a:p>
          <a:p>
            <a:pPr>
              <a:buFont typeface="Wingdings" pitchFamily="2" charset="2"/>
              <a:buNone/>
            </a:pPr>
            <a:r>
              <a:rPr lang="en-US" i="1" smtClean="0"/>
              <a:t>			Worksheets("Input").Visible = False</a:t>
            </a:r>
          </a:p>
          <a:p>
            <a:pPr>
              <a:buFont typeface="Wingdings" pitchFamily="2" charset="2"/>
              <a:buNone/>
            </a:pPr>
            <a:r>
              <a:rPr lang="en-US" i="1" smtClean="0"/>
              <a:t>		</a:t>
            </a:r>
            <a:r>
              <a:rPr lang="en-US" i="1" smtClean="0">
                <a:solidFill>
                  <a:srgbClr val="3333CC"/>
                </a:solidFill>
              </a:rPr>
              <a:t>End Sub</a:t>
            </a:r>
          </a:p>
        </p:txBody>
      </p:sp>
    </p:spTree>
  </p:cSld>
  <p:clrMapOvr>
    <a:masterClrMapping/>
  </p:clrMapOvr>
  <p:transition>
    <p:strips dir="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AD72FE3A-035D-4884-BECC-57CAFAD52FDB}" type="slidenum">
              <a:rPr lang="en-US"/>
              <a:pPr>
                <a:defRPr/>
              </a:pPr>
              <a:t>36</a:t>
            </a:fld>
            <a:endParaRPr lang="en-US"/>
          </a:p>
        </p:txBody>
      </p:sp>
      <p:sp>
        <p:nvSpPr>
          <p:cNvPr id="519170" name="Rectangle 2"/>
          <p:cNvSpPr>
            <a:spLocks noGrp="1" noChangeArrowheads="1"/>
          </p:cNvSpPr>
          <p:nvPr>
            <p:ph type="title"/>
          </p:nvPr>
        </p:nvSpPr>
        <p:spPr/>
        <p:txBody>
          <a:bodyPr/>
          <a:lstStyle/>
          <a:p>
            <a:pPr>
              <a:defRPr/>
            </a:pPr>
            <a:r>
              <a:rPr lang="en-US" dirty="0"/>
              <a:t>Example </a:t>
            </a:r>
            <a:r>
              <a:rPr lang="en-US" dirty="0" smtClean="0"/>
              <a:t>4 </a:t>
            </a:r>
            <a:r>
              <a:rPr lang="en-US" sz="2000" dirty="0" smtClean="0"/>
              <a:t>(cont</a:t>
            </a:r>
            <a:r>
              <a:rPr lang="en-US" sz="2000" dirty="0"/>
              <a:t>)</a:t>
            </a:r>
          </a:p>
        </p:txBody>
      </p:sp>
      <p:sp>
        <p:nvSpPr>
          <p:cNvPr id="39941" name="Rectangle 3"/>
          <p:cNvSpPr>
            <a:spLocks noGrp="1" noChangeArrowheads="1"/>
          </p:cNvSpPr>
          <p:nvPr>
            <p:ph type="body" idx="1"/>
          </p:nvPr>
        </p:nvSpPr>
        <p:spPr/>
        <p:txBody>
          <a:bodyPr/>
          <a:lstStyle/>
          <a:p>
            <a:r>
              <a:rPr lang="en-US" smtClean="0"/>
              <a:t>We cannot assign this same macro to the “Next” button found on the “Step 1” worksheet.</a:t>
            </a:r>
          </a:p>
          <a:p>
            <a:pPr lvl="1"/>
            <a:r>
              <a:rPr lang="en-US" smtClean="0"/>
              <a:t>If we press “Next” on the “Step 1” sheet, we want to make the “Step 2” sheet visible and hide the “Step 1” sheet.</a:t>
            </a:r>
          </a:p>
          <a:p>
            <a:pPr lvl="1"/>
            <a:endParaRPr lang="en-US" smtClean="0"/>
          </a:p>
          <a:p>
            <a:pPr lvl="1">
              <a:buFont typeface="Wingdings" pitchFamily="2" charset="2"/>
              <a:buNone/>
            </a:pPr>
            <a:r>
              <a:rPr lang="en-US" smtClean="0"/>
              <a:t>		</a:t>
            </a:r>
            <a:r>
              <a:rPr lang="en-US" i="1" smtClean="0">
                <a:solidFill>
                  <a:srgbClr val="3333CC"/>
                </a:solidFill>
              </a:rPr>
              <a:t>Sub</a:t>
            </a:r>
            <a:r>
              <a:rPr lang="en-US" i="1" smtClean="0"/>
              <a:t> NextSheet()</a:t>
            </a:r>
          </a:p>
          <a:p>
            <a:pPr>
              <a:buFont typeface="Wingdings" pitchFamily="2" charset="2"/>
              <a:buNone/>
            </a:pPr>
            <a:r>
              <a:rPr lang="en-US" sz="1800" i="1" smtClean="0"/>
              <a:t>			Worksheets(</a:t>
            </a:r>
            <a:r>
              <a:rPr lang="en-US" i="1" smtClean="0"/>
              <a:t>"</a:t>
            </a:r>
            <a:r>
              <a:rPr lang="en-US" sz="1800" i="1" smtClean="0"/>
              <a:t>Step 2</a:t>
            </a:r>
            <a:r>
              <a:rPr lang="en-US" i="1" smtClean="0"/>
              <a:t>"</a:t>
            </a:r>
            <a:r>
              <a:rPr lang="en-US" sz="1800" i="1" smtClean="0"/>
              <a:t>).Visible = True</a:t>
            </a:r>
          </a:p>
          <a:p>
            <a:pPr>
              <a:buFont typeface="Wingdings" pitchFamily="2" charset="2"/>
              <a:buNone/>
            </a:pPr>
            <a:r>
              <a:rPr lang="en-US" sz="1800" i="1" smtClean="0"/>
              <a:t>			Worksheets(</a:t>
            </a:r>
            <a:r>
              <a:rPr lang="en-US" i="1" smtClean="0"/>
              <a:t>"</a:t>
            </a:r>
            <a:r>
              <a:rPr lang="en-US" sz="1800" i="1" smtClean="0"/>
              <a:t>Step 1</a:t>
            </a:r>
            <a:r>
              <a:rPr lang="en-US" i="1" smtClean="0"/>
              <a:t>"</a:t>
            </a:r>
            <a:r>
              <a:rPr lang="en-US" sz="1800" i="1" smtClean="0"/>
              <a:t>).Visible = False</a:t>
            </a:r>
          </a:p>
          <a:p>
            <a:pPr>
              <a:buFont typeface="Wingdings" pitchFamily="2" charset="2"/>
              <a:buNone/>
            </a:pPr>
            <a:r>
              <a:rPr lang="en-US" sz="1800" i="1" smtClean="0"/>
              <a:t>		</a:t>
            </a:r>
            <a:r>
              <a:rPr lang="en-US" sz="1800" i="1" smtClean="0">
                <a:solidFill>
                  <a:srgbClr val="3333CC"/>
                </a:solidFill>
              </a:rPr>
              <a:t>End Sub</a:t>
            </a:r>
          </a:p>
        </p:txBody>
      </p:sp>
    </p:spTree>
  </p:cSld>
  <p:clrMapOvr>
    <a:masterClrMapping/>
  </p:clrMapOvr>
  <p:transition>
    <p:strips dir="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6C382277-D428-42ED-ABF2-00F1870CC191}" type="slidenum">
              <a:rPr lang="en-US"/>
              <a:pPr>
                <a:defRPr/>
              </a:pPr>
              <a:t>37</a:t>
            </a:fld>
            <a:endParaRPr lang="en-US"/>
          </a:p>
        </p:txBody>
      </p:sp>
      <p:sp>
        <p:nvSpPr>
          <p:cNvPr id="520194" name="Rectangle 2"/>
          <p:cNvSpPr>
            <a:spLocks noGrp="1" noChangeArrowheads="1"/>
          </p:cNvSpPr>
          <p:nvPr>
            <p:ph type="title"/>
          </p:nvPr>
        </p:nvSpPr>
        <p:spPr/>
        <p:txBody>
          <a:bodyPr/>
          <a:lstStyle/>
          <a:p>
            <a:pPr>
              <a:defRPr/>
            </a:pPr>
            <a:r>
              <a:rPr lang="en-US" dirty="0"/>
              <a:t>Example </a:t>
            </a:r>
            <a:r>
              <a:rPr lang="en-US" dirty="0" smtClean="0"/>
              <a:t>4 </a:t>
            </a:r>
            <a:r>
              <a:rPr lang="en-US" sz="2000" dirty="0" smtClean="0"/>
              <a:t>(cont</a:t>
            </a:r>
            <a:r>
              <a:rPr lang="en-US" sz="2000" dirty="0"/>
              <a:t>)</a:t>
            </a:r>
          </a:p>
        </p:txBody>
      </p:sp>
      <p:sp>
        <p:nvSpPr>
          <p:cNvPr id="40965" name="Rectangle 3"/>
          <p:cNvSpPr>
            <a:spLocks noGrp="1" noChangeArrowheads="1"/>
          </p:cNvSpPr>
          <p:nvPr>
            <p:ph type="body" idx="1"/>
          </p:nvPr>
        </p:nvSpPr>
        <p:spPr>
          <a:xfrm>
            <a:off x="914400" y="1371600"/>
            <a:ext cx="7772400" cy="5029200"/>
          </a:xfrm>
        </p:spPr>
        <p:txBody>
          <a:bodyPr/>
          <a:lstStyle/>
          <a:p>
            <a:pPr>
              <a:lnSpc>
                <a:spcPct val="80000"/>
              </a:lnSpc>
            </a:pPr>
            <a:r>
              <a:rPr lang="en-US" sz="1800" smtClean="0"/>
              <a:t>Our solution is to create a function procedure which passes a worksheet name as its variable; we call this the </a:t>
            </a:r>
            <a:r>
              <a:rPr lang="en-US" sz="1800" i="1" smtClean="0"/>
              <a:t>NextSheet()</a:t>
            </a:r>
            <a:r>
              <a:rPr lang="en-US" sz="1800" smtClean="0"/>
              <a:t> function.</a:t>
            </a:r>
          </a:p>
          <a:p>
            <a:pPr>
              <a:lnSpc>
                <a:spcPct val="80000"/>
              </a:lnSpc>
            </a:pPr>
            <a:r>
              <a:rPr lang="en-US" sz="1800" smtClean="0"/>
              <a:t>We can capture the desired worksheet name in each unique sub procedure associated with the buttons on each sheet and then call a function to make this worksheet visible and hide the current worksheet.</a:t>
            </a:r>
          </a:p>
          <a:p>
            <a:pPr>
              <a:lnSpc>
                <a:spcPct val="80000"/>
              </a:lnSpc>
              <a:buFont typeface="Wingdings" pitchFamily="2" charset="2"/>
              <a:buNone/>
            </a:pPr>
            <a:r>
              <a:rPr lang="en-US" sz="1800" smtClean="0"/>
              <a:t>	</a:t>
            </a:r>
          </a:p>
          <a:p>
            <a:pPr lvl="1">
              <a:lnSpc>
                <a:spcPct val="80000"/>
              </a:lnSpc>
              <a:buFont typeface="Wingdings" pitchFamily="2" charset="2"/>
              <a:buNone/>
            </a:pPr>
            <a:r>
              <a:rPr lang="en-US" sz="1600" i="1" smtClean="0"/>
              <a:t>	</a:t>
            </a:r>
            <a:r>
              <a:rPr lang="en-US" sz="1600" i="1" smtClean="0">
                <a:solidFill>
                  <a:srgbClr val="3333CC"/>
                </a:solidFill>
              </a:rPr>
              <a:t>Public</a:t>
            </a:r>
            <a:r>
              <a:rPr lang="en-US" sz="1600" i="1" smtClean="0"/>
              <a:t> name As String</a:t>
            </a:r>
          </a:p>
          <a:p>
            <a:pPr lvl="1">
              <a:lnSpc>
                <a:spcPct val="80000"/>
              </a:lnSpc>
              <a:buFont typeface="Wingdings" pitchFamily="2" charset="2"/>
              <a:buNone/>
            </a:pPr>
            <a:r>
              <a:rPr lang="en-US" sz="1600" i="1" smtClean="0"/>
              <a:t>	</a:t>
            </a:r>
            <a:r>
              <a:rPr lang="en-US" sz="1600" i="1" smtClean="0">
                <a:solidFill>
                  <a:srgbClr val="00CC99"/>
                </a:solidFill>
              </a:rPr>
              <a:t>--------------------------------------------------</a:t>
            </a:r>
            <a:endParaRPr lang="en-US" sz="1600" smtClean="0">
              <a:solidFill>
                <a:srgbClr val="00CC99"/>
              </a:solidFill>
            </a:endParaRPr>
          </a:p>
          <a:p>
            <a:pPr lvl="1">
              <a:lnSpc>
                <a:spcPct val="80000"/>
              </a:lnSpc>
              <a:buFont typeface="Wingdings" pitchFamily="2" charset="2"/>
              <a:buNone/>
            </a:pPr>
            <a:r>
              <a:rPr lang="en-US" sz="1600" smtClean="0"/>
              <a:t>	</a:t>
            </a:r>
            <a:r>
              <a:rPr lang="en-US" sz="1600" i="1" smtClean="0">
                <a:solidFill>
                  <a:srgbClr val="3333CC"/>
                </a:solidFill>
              </a:rPr>
              <a:t>Sub</a:t>
            </a:r>
            <a:r>
              <a:rPr lang="en-US" sz="1600" i="1" smtClean="0"/>
              <a:t> InputNext()</a:t>
            </a:r>
          </a:p>
          <a:p>
            <a:pPr lvl="1">
              <a:lnSpc>
                <a:spcPct val="80000"/>
              </a:lnSpc>
              <a:buFont typeface="Wingdings" pitchFamily="2" charset="2"/>
              <a:buNone/>
            </a:pPr>
            <a:r>
              <a:rPr lang="en-US" sz="1600" i="1" smtClean="0"/>
              <a:t>		name = "Step 1"</a:t>
            </a:r>
          </a:p>
          <a:p>
            <a:pPr lvl="1">
              <a:lnSpc>
                <a:spcPct val="80000"/>
              </a:lnSpc>
              <a:buFont typeface="Wingdings" pitchFamily="2" charset="2"/>
              <a:buNone/>
            </a:pPr>
            <a:r>
              <a:rPr lang="en-US" sz="1600" i="1" smtClean="0"/>
              <a:t>		Call NextSheet(name)</a:t>
            </a:r>
          </a:p>
          <a:p>
            <a:pPr lvl="1">
              <a:lnSpc>
                <a:spcPct val="80000"/>
              </a:lnSpc>
              <a:buFont typeface="Wingdings" pitchFamily="2" charset="2"/>
              <a:buNone/>
            </a:pPr>
            <a:r>
              <a:rPr lang="en-US" sz="1600" i="1" smtClean="0"/>
              <a:t>	</a:t>
            </a:r>
            <a:r>
              <a:rPr lang="en-US" sz="1600" i="1" smtClean="0">
                <a:solidFill>
                  <a:srgbClr val="3333CC"/>
                </a:solidFill>
              </a:rPr>
              <a:t>End Sub</a:t>
            </a:r>
          </a:p>
          <a:p>
            <a:pPr lvl="1">
              <a:lnSpc>
                <a:spcPct val="80000"/>
              </a:lnSpc>
              <a:buFont typeface="Wingdings" pitchFamily="2" charset="2"/>
              <a:buNone/>
            </a:pPr>
            <a:r>
              <a:rPr lang="en-US" sz="1600" i="1" smtClean="0"/>
              <a:t>	</a:t>
            </a:r>
            <a:r>
              <a:rPr lang="en-US" sz="1600" i="1" smtClean="0">
                <a:solidFill>
                  <a:srgbClr val="00CC99"/>
                </a:solidFill>
              </a:rPr>
              <a:t>--------------------------------------------------</a:t>
            </a:r>
          </a:p>
          <a:p>
            <a:pPr lvl="1">
              <a:lnSpc>
                <a:spcPct val="80000"/>
              </a:lnSpc>
              <a:buFont typeface="Wingdings" pitchFamily="2" charset="2"/>
              <a:buNone/>
            </a:pPr>
            <a:r>
              <a:rPr lang="en-US" sz="1600" i="1" smtClean="0"/>
              <a:t>	</a:t>
            </a:r>
            <a:r>
              <a:rPr lang="en-US" sz="1600" i="1" smtClean="0">
                <a:solidFill>
                  <a:srgbClr val="3333CC"/>
                </a:solidFill>
              </a:rPr>
              <a:t>Function</a:t>
            </a:r>
            <a:r>
              <a:rPr lang="en-US" sz="1600" i="1" smtClean="0"/>
              <a:t> NextSheet(name)</a:t>
            </a:r>
          </a:p>
          <a:p>
            <a:pPr lvl="1">
              <a:lnSpc>
                <a:spcPct val="80000"/>
              </a:lnSpc>
              <a:buFont typeface="Wingdings" pitchFamily="2" charset="2"/>
              <a:buNone/>
            </a:pPr>
            <a:r>
              <a:rPr lang="en-US" sz="1600" i="1" smtClean="0"/>
              <a:t>		Worksheets(name).Visible = True</a:t>
            </a:r>
          </a:p>
          <a:p>
            <a:pPr lvl="1">
              <a:lnSpc>
                <a:spcPct val="80000"/>
              </a:lnSpc>
              <a:buFont typeface="Wingdings" pitchFamily="2" charset="2"/>
              <a:buNone/>
            </a:pPr>
            <a:r>
              <a:rPr lang="en-US" sz="1600" i="1" smtClean="0"/>
              <a:t>		ActiveSheet.Visible = False</a:t>
            </a:r>
          </a:p>
          <a:p>
            <a:pPr lvl="1">
              <a:lnSpc>
                <a:spcPct val="80000"/>
              </a:lnSpc>
              <a:buFont typeface="Wingdings" pitchFamily="2" charset="2"/>
              <a:buNone/>
            </a:pPr>
            <a:r>
              <a:rPr lang="en-US" sz="1600" i="1" smtClean="0"/>
              <a:t>	</a:t>
            </a:r>
            <a:r>
              <a:rPr lang="en-US" sz="1600" i="1" smtClean="0">
                <a:solidFill>
                  <a:srgbClr val="3333CC"/>
                </a:solidFill>
              </a:rPr>
              <a:t>End Function</a:t>
            </a:r>
          </a:p>
        </p:txBody>
      </p:sp>
    </p:spTree>
  </p:cSld>
  <p:clrMapOvr>
    <a:masterClrMapping/>
  </p:clrMapOvr>
  <p:transition>
    <p:strips dir="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7F4BDF01-A83A-41A6-A6CD-D3F13E3FA07D}" type="slidenum">
              <a:rPr lang="en-US"/>
              <a:pPr>
                <a:defRPr/>
              </a:pPr>
              <a:t>38</a:t>
            </a:fld>
            <a:endParaRPr lang="en-US"/>
          </a:p>
        </p:txBody>
      </p:sp>
      <p:sp>
        <p:nvSpPr>
          <p:cNvPr id="521218" name="Rectangle 2"/>
          <p:cNvSpPr>
            <a:spLocks noGrp="1" noChangeArrowheads="1"/>
          </p:cNvSpPr>
          <p:nvPr>
            <p:ph type="title"/>
          </p:nvPr>
        </p:nvSpPr>
        <p:spPr/>
        <p:txBody>
          <a:bodyPr/>
          <a:lstStyle/>
          <a:p>
            <a:pPr>
              <a:defRPr/>
            </a:pPr>
            <a:r>
              <a:rPr lang="en-US" dirty="0"/>
              <a:t>Example </a:t>
            </a:r>
            <a:r>
              <a:rPr lang="en-US" dirty="0" smtClean="0"/>
              <a:t>4 </a:t>
            </a:r>
            <a:r>
              <a:rPr lang="en-US" sz="2000" dirty="0" smtClean="0"/>
              <a:t>(cont</a:t>
            </a:r>
            <a:r>
              <a:rPr lang="en-US" sz="2000" dirty="0"/>
              <a:t>)</a:t>
            </a:r>
          </a:p>
        </p:txBody>
      </p:sp>
      <p:sp>
        <p:nvSpPr>
          <p:cNvPr id="41989" name="Rectangle 3"/>
          <p:cNvSpPr>
            <a:spLocks noGrp="1" noChangeArrowheads="1"/>
          </p:cNvSpPr>
          <p:nvPr>
            <p:ph type="body" idx="1"/>
          </p:nvPr>
        </p:nvSpPr>
        <p:spPr>
          <a:xfrm>
            <a:off x="914400" y="1371600"/>
            <a:ext cx="7772400" cy="5029200"/>
          </a:xfrm>
        </p:spPr>
        <p:txBody>
          <a:bodyPr/>
          <a:lstStyle/>
          <a:p>
            <a:pPr lvl="1">
              <a:buFont typeface="Wingdings" pitchFamily="2" charset="2"/>
              <a:buNone/>
            </a:pPr>
            <a:r>
              <a:rPr lang="en-US" i="1" smtClean="0"/>
              <a:t>Sub Step1Next()</a:t>
            </a:r>
          </a:p>
          <a:p>
            <a:pPr lvl="1">
              <a:buFont typeface="Wingdings" pitchFamily="2" charset="2"/>
              <a:buNone/>
            </a:pPr>
            <a:r>
              <a:rPr lang="en-US" i="1" smtClean="0"/>
              <a:t>    name = "Step 2"</a:t>
            </a:r>
          </a:p>
          <a:p>
            <a:pPr lvl="1">
              <a:buFont typeface="Wingdings" pitchFamily="2" charset="2"/>
              <a:buNone/>
            </a:pPr>
            <a:r>
              <a:rPr lang="en-US" i="1" smtClean="0"/>
              <a:t>    Call NextSheet(name)</a:t>
            </a:r>
          </a:p>
          <a:p>
            <a:pPr lvl="1">
              <a:buFont typeface="Wingdings" pitchFamily="2" charset="2"/>
              <a:buNone/>
            </a:pPr>
            <a:r>
              <a:rPr lang="en-US" i="1" smtClean="0"/>
              <a:t>End Sub</a:t>
            </a:r>
          </a:p>
          <a:p>
            <a:pPr lvl="1">
              <a:buFont typeface="Wingdings" pitchFamily="2" charset="2"/>
              <a:buNone/>
            </a:pPr>
            <a:endParaRPr lang="en-US" i="1" smtClean="0"/>
          </a:p>
          <a:p>
            <a:pPr lvl="1">
              <a:buFont typeface="Wingdings" pitchFamily="2" charset="2"/>
              <a:buNone/>
            </a:pPr>
            <a:r>
              <a:rPr lang="en-US" i="1" smtClean="0"/>
              <a:t>Sub Step2Next()</a:t>
            </a:r>
          </a:p>
          <a:p>
            <a:pPr lvl="1">
              <a:buFont typeface="Wingdings" pitchFamily="2" charset="2"/>
              <a:buNone/>
            </a:pPr>
            <a:r>
              <a:rPr lang="en-US" i="1" smtClean="0"/>
              <a:t>    name = "Optimization"</a:t>
            </a:r>
          </a:p>
          <a:p>
            <a:pPr lvl="1">
              <a:buFont typeface="Wingdings" pitchFamily="2" charset="2"/>
              <a:buNone/>
            </a:pPr>
            <a:r>
              <a:rPr lang="en-US" i="1" smtClean="0"/>
              <a:t>    Call NextSheet(name)</a:t>
            </a:r>
          </a:p>
          <a:p>
            <a:pPr lvl="1">
              <a:buFont typeface="Wingdings" pitchFamily="2" charset="2"/>
              <a:buNone/>
            </a:pPr>
            <a:r>
              <a:rPr lang="en-US" i="1" smtClean="0"/>
              <a:t>End Sub</a:t>
            </a:r>
          </a:p>
          <a:p>
            <a:pPr lvl="1">
              <a:buFont typeface="Wingdings" pitchFamily="2" charset="2"/>
              <a:buNone/>
            </a:pPr>
            <a:endParaRPr lang="en-US" i="1" smtClean="0"/>
          </a:p>
          <a:p>
            <a:pPr lvl="1">
              <a:buFont typeface="Wingdings" pitchFamily="2" charset="2"/>
              <a:buNone/>
            </a:pPr>
            <a:r>
              <a:rPr lang="en-US" i="1" smtClean="0"/>
              <a:t>Sub OptBack()</a:t>
            </a:r>
          </a:p>
          <a:p>
            <a:pPr lvl="1">
              <a:buFont typeface="Wingdings" pitchFamily="2" charset="2"/>
              <a:buNone/>
            </a:pPr>
            <a:r>
              <a:rPr lang="en-US" i="1" smtClean="0"/>
              <a:t>    name = "Input"</a:t>
            </a:r>
          </a:p>
          <a:p>
            <a:pPr lvl="1">
              <a:buFont typeface="Wingdings" pitchFamily="2" charset="2"/>
              <a:buNone/>
            </a:pPr>
            <a:r>
              <a:rPr lang="en-US" i="1" smtClean="0"/>
              <a:t>    Call NextSheet(name)</a:t>
            </a:r>
          </a:p>
          <a:p>
            <a:pPr lvl="1">
              <a:buFont typeface="Wingdings" pitchFamily="2" charset="2"/>
              <a:buNone/>
            </a:pPr>
            <a:r>
              <a:rPr lang="en-US" i="1" smtClean="0"/>
              <a:t>End Sub</a:t>
            </a:r>
          </a:p>
        </p:txBody>
      </p:sp>
    </p:spTree>
  </p:cSld>
  <p:clrMapOvr>
    <a:masterClrMapping/>
  </p:clrMapOvr>
  <p:transition>
    <p:strips dir="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Excel VBA III Part B</a:t>
            </a:r>
          </a:p>
        </p:txBody>
      </p:sp>
      <p:sp>
        <p:nvSpPr>
          <p:cNvPr id="6" name="Slide Number Placeholder 4"/>
          <p:cNvSpPr>
            <a:spLocks noGrp="1"/>
          </p:cNvSpPr>
          <p:nvPr>
            <p:ph type="sldNum" sz="quarter" idx="11"/>
          </p:nvPr>
        </p:nvSpPr>
        <p:spPr/>
        <p:txBody>
          <a:bodyPr/>
          <a:lstStyle/>
          <a:p>
            <a:pPr>
              <a:defRPr/>
            </a:pPr>
            <a:fld id="{AA7DFF19-F9EF-46BF-A82C-6965C0E8BA4C}" type="slidenum">
              <a:rPr lang="en-US"/>
              <a:pPr>
                <a:defRPr/>
              </a:pPr>
              <a:t>39</a:t>
            </a:fld>
            <a:endParaRPr lang="en-US"/>
          </a:p>
        </p:txBody>
      </p:sp>
      <p:sp>
        <p:nvSpPr>
          <p:cNvPr id="522242" name="Rectangle 2"/>
          <p:cNvSpPr>
            <a:spLocks noGrp="1" noChangeArrowheads="1"/>
          </p:cNvSpPr>
          <p:nvPr>
            <p:ph type="title"/>
          </p:nvPr>
        </p:nvSpPr>
        <p:spPr/>
        <p:txBody>
          <a:bodyPr/>
          <a:lstStyle/>
          <a:p>
            <a:pPr>
              <a:defRPr/>
            </a:pPr>
            <a:r>
              <a:rPr lang="en-US" dirty="0"/>
              <a:t>Example </a:t>
            </a:r>
            <a:r>
              <a:rPr lang="en-US" dirty="0" smtClean="0"/>
              <a:t>4 </a:t>
            </a:r>
            <a:r>
              <a:rPr lang="en-US" sz="2000" dirty="0" smtClean="0"/>
              <a:t>(cont</a:t>
            </a:r>
            <a:r>
              <a:rPr lang="en-US" sz="2000" dirty="0"/>
              <a:t>)</a:t>
            </a:r>
          </a:p>
        </p:txBody>
      </p:sp>
      <p:sp>
        <p:nvSpPr>
          <p:cNvPr id="43013" name="Rectangle 3"/>
          <p:cNvSpPr>
            <a:spLocks noGrp="1" noChangeArrowheads="1"/>
          </p:cNvSpPr>
          <p:nvPr>
            <p:ph type="body" idx="1"/>
          </p:nvPr>
        </p:nvSpPr>
        <p:spPr/>
        <p:txBody>
          <a:bodyPr/>
          <a:lstStyle/>
          <a:p>
            <a:r>
              <a:rPr lang="en-US" smtClean="0"/>
              <a:t>We use this function structure above to assign related macros to the “Next” button on each of the sheets in our workbook. </a:t>
            </a:r>
          </a:p>
        </p:txBody>
      </p:sp>
      <p:pic>
        <p:nvPicPr>
          <p:cNvPr id="43014" name="Picture 4"/>
          <p:cNvPicPr>
            <a:picLocks noChangeAspect="1" noChangeArrowheads="1"/>
          </p:cNvPicPr>
          <p:nvPr/>
        </p:nvPicPr>
        <p:blipFill>
          <a:blip r:embed="rId3" cstate="print"/>
          <a:srcRect t="9337" r="72954" b="45053"/>
          <a:stretch>
            <a:fillRect/>
          </a:stretch>
        </p:blipFill>
        <p:spPr bwMode="auto">
          <a:xfrm>
            <a:off x="3048000" y="2438400"/>
            <a:ext cx="3138488" cy="3886200"/>
          </a:xfrm>
          <a:prstGeom prst="rect">
            <a:avLst/>
          </a:prstGeom>
          <a:noFill/>
          <a:ln w="9525">
            <a:noFill/>
            <a:miter lim="800000"/>
            <a:headEnd/>
            <a:tailEnd/>
          </a:ln>
        </p:spPr>
      </p:pic>
    </p:spTree>
  </p:cSld>
  <p:clrMapOvr>
    <a:masterClrMapping/>
  </p:clrMapOvr>
  <p:transition>
    <p:strips dir="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39206613-BE4A-47E3-BF1C-2A7865DFF2B0}" type="slidenum">
              <a:rPr lang="en-US"/>
              <a:pPr>
                <a:defRPr/>
              </a:pPr>
              <a:t>40</a:t>
            </a:fld>
            <a:endParaRPr lang="en-US"/>
          </a:p>
        </p:txBody>
      </p:sp>
      <p:sp>
        <p:nvSpPr>
          <p:cNvPr id="523266" name="Rectangle 2"/>
          <p:cNvSpPr>
            <a:spLocks noGrp="1" noChangeArrowheads="1"/>
          </p:cNvSpPr>
          <p:nvPr>
            <p:ph type="title"/>
          </p:nvPr>
        </p:nvSpPr>
        <p:spPr/>
        <p:txBody>
          <a:bodyPr/>
          <a:lstStyle/>
          <a:p>
            <a:pPr>
              <a:defRPr/>
            </a:pPr>
            <a:r>
              <a:rPr lang="en-US" dirty="0"/>
              <a:t>Example </a:t>
            </a:r>
            <a:r>
              <a:rPr lang="en-US" dirty="0" smtClean="0"/>
              <a:t>4 </a:t>
            </a:r>
            <a:r>
              <a:rPr lang="en-US" sz="2000" dirty="0" smtClean="0"/>
              <a:t>(cont</a:t>
            </a:r>
            <a:r>
              <a:rPr lang="en-US" sz="2000" dirty="0"/>
              <a:t>)</a:t>
            </a:r>
          </a:p>
        </p:txBody>
      </p:sp>
      <p:sp>
        <p:nvSpPr>
          <p:cNvPr id="44037" name="Rectangle 3"/>
          <p:cNvSpPr>
            <a:spLocks noGrp="1" noChangeArrowheads="1"/>
          </p:cNvSpPr>
          <p:nvPr>
            <p:ph type="body" idx="1"/>
          </p:nvPr>
        </p:nvSpPr>
        <p:spPr/>
        <p:txBody>
          <a:bodyPr/>
          <a:lstStyle/>
          <a:p>
            <a:pPr lvl="1">
              <a:buFont typeface="Wingdings" pitchFamily="2" charset="2"/>
              <a:buNone/>
            </a:pPr>
            <a:r>
              <a:rPr lang="en-US" i="1" smtClean="0"/>
              <a:t>Private Sub Workbook_Open()</a:t>
            </a:r>
          </a:p>
          <a:p>
            <a:pPr lvl="1">
              <a:buFont typeface="Wingdings" pitchFamily="2" charset="2"/>
              <a:buNone/>
            </a:pPr>
            <a:r>
              <a:rPr lang="en-US" i="1" smtClean="0"/>
              <a:t>    Worksheets("Input").Visible = True</a:t>
            </a:r>
          </a:p>
          <a:p>
            <a:pPr lvl="1">
              <a:buFont typeface="Wingdings" pitchFamily="2" charset="2"/>
              <a:buNone/>
            </a:pPr>
            <a:r>
              <a:rPr lang="en-US" i="1" smtClean="0"/>
              <a:t>    Worksheets("Step 1").Visible = False</a:t>
            </a:r>
          </a:p>
          <a:p>
            <a:pPr lvl="1">
              <a:buFont typeface="Wingdings" pitchFamily="2" charset="2"/>
              <a:buNone/>
            </a:pPr>
            <a:r>
              <a:rPr lang="en-US" i="1" smtClean="0"/>
              <a:t>    Worksheets("Step 2").Visible = False</a:t>
            </a:r>
          </a:p>
          <a:p>
            <a:pPr lvl="1">
              <a:buFont typeface="Wingdings" pitchFamily="2" charset="2"/>
              <a:buNone/>
            </a:pPr>
            <a:r>
              <a:rPr lang="en-US" i="1" smtClean="0"/>
              <a:t>    Worksheets("Optimization").Visible = False</a:t>
            </a:r>
          </a:p>
          <a:p>
            <a:pPr lvl="1">
              <a:buFont typeface="Wingdings" pitchFamily="2" charset="2"/>
              <a:buNone/>
            </a:pPr>
            <a:r>
              <a:rPr lang="en-US" i="1" smtClean="0"/>
              <a:t>    Worksheets("Example").Visible = False</a:t>
            </a:r>
          </a:p>
          <a:p>
            <a:pPr lvl="1">
              <a:buFont typeface="Wingdings" pitchFamily="2" charset="2"/>
              <a:buNone/>
            </a:pPr>
            <a:r>
              <a:rPr lang="en-US" i="1" smtClean="0"/>
              <a:t>End Sub</a:t>
            </a:r>
          </a:p>
          <a:p>
            <a:pPr>
              <a:buFont typeface="Wingdings" pitchFamily="2" charset="2"/>
              <a:buNone/>
            </a:pPr>
            <a:endParaRPr lang="en-US" i="1" smtClean="0"/>
          </a:p>
        </p:txBody>
      </p:sp>
    </p:spTree>
  </p:cSld>
  <p:clrMapOvr>
    <a:masterClrMapping/>
  </p:clrMapOvr>
  <p:transition>
    <p:strips dir="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99A2297E-6F1F-4BFB-B45A-BB09784BE2CE}" type="slidenum">
              <a:rPr lang="en-US"/>
              <a:pPr>
                <a:defRPr/>
              </a:pPr>
              <a:t>41</a:t>
            </a:fld>
            <a:endParaRPr lang="en-US"/>
          </a:p>
        </p:txBody>
      </p:sp>
      <p:sp>
        <p:nvSpPr>
          <p:cNvPr id="524290" name="Rectangle 2"/>
          <p:cNvSpPr>
            <a:spLocks noGrp="1" noChangeArrowheads="1"/>
          </p:cNvSpPr>
          <p:nvPr>
            <p:ph type="title"/>
          </p:nvPr>
        </p:nvSpPr>
        <p:spPr/>
        <p:txBody>
          <a:bodyPr/>
          <a:lstStyle/>
          <a:p>
            <a:pPr>
              <a:defRPr/>
            </a:pPr>
            <a:r>
              <a:rPr lang="en-US" dirty="0"/>
              <a:t>Example </a:t>
            </a:r>
            <a:r>
              <a:rPr lang="en-US" dirty="0" smtClean="0"/>
              <a:t>4 (cont)</a:t>
            </a:r>
            <a:endParaRPr lang="en-US" dirty="0"/>
          </a:p>
        </p:txBody>
      </p:sp>
      <p:sp>
        <p:nvSpPr>
          <p:cNvPr id="45061" name="Rectangle 3"/>
          <p:cNvSpPr>
            <a:spLocks noGrp="1" noChangeArrowheads="1"/>
          </p:cNvSpPr>
          <p:nvPr>
            <p:ph type="body" idx="1"/>
          </p:nvPr>
        </p:nvSpPr>
        <p:spPr/>
        <p:txBody>
          <a:bodyPr/>
          <a:lstStyle/>
          <a:p>
            <a:pPr>
              <a:lnSpc>
                <a:spcPct val="110000"/>
              </a:lnSpc>
            </a:pPr>
            <a:r>
              <a:rPr lang="en-US" smtClean="0"/>
              <a:t>We have a particular sheet that is usually hidden but which can be shown at some point; this is an “Example” worksheet which the user may refer to at times while using our program. </a:t>
            </a:r>
          </a:p>
          <a:p>
            <a:pPr>
              <a:lnSpc>
                <a:spcPct val="110000"/>
              </a:lnSpc>
            </a:pPr>
            <a:endParaRPr lang="en-US" smtClean="0"/>
          </a:p>
          <a:p>
            <a:pPr>
              <a:lnSpc>
                <a:spcPct val="110000"/>
              </a:lnSpc>
            </a:pPr>
            <a:r>
              <a:rPr lang="en-US" smtClean="0"/>
              <a:t>To view this “Example” sheet, there may be a “View Example” button on all other sheets in the workbook. </a:t>
            </a:r>
          </a:p>
          <a:p>
            <a:pPr lvl="1">
              <a:lnSpc>
                <a:spcPct val="110000"/>
              </a:lnSpc>
            </a:pPr>
            <a:r>
              <a:rPr lang="en-US" smtClean="0"/>
              <a:t>If this button is clicked, we want to close the current sheet and show the “Example” sheet.</a:t>
            </a:r>
          </a:p>
          <a:p>
            <a:pPr lvl="1">
              <a:lnSpc>
                <a:spcPct val="110000"/>
              </a:lnSpc>
            </a:pPr>
            <a:endParaRPr lang="en-US" smtClean="0"/>
          </a:p>
          <a:p>
            <a:pPr>
              <a:lnSpc>
                <a:spcPct val="110000"/>
              </a:lnSpc>
            </a:pPr>
            <a:r>
              <a:rPr lang="en-US" smtClean="0"/>
              <a:t>On the “Example” sheet we have a “Return to Program” button which should re-open the previously visible sheet. </a:t>
            </a:r>
          </a:p>
          <a:p>
            <a:pPr>
              <a:lnSpc>
                <a:spcPct val="110000"/>
              </a:lnSpc>
            </a:pPr>
            <a:endParaRPr lang="en-US" smtClean="0"/>
          </a:p>
        </p:txBody>
      </p:sp>
    </p:spTree>
  </p:cSld>
  <p:clrMapOvr>
    <a:masterClrMapping/>
  </p:clrMapOvr>
  <p:transition>
    <p:strips dir="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B</a:t>
            </a:r>
          </a:p>
        </p:txBody>
      </p:sp>
      <p:sp>
        <p:nvSpPr>
          <p:cNvPr id="5" name="Slide Number Placeholder 4"/>
          <p:cNvSpPr>
            <a:spLocks noGrp="1"/>
          </p:cNvSpPr>
          <p:nvPr>
            <p:ph type="sldNum" sz="quarter" idx="11"/>
          </p:nvPr>
        </p:nvSpPr>
        <p:spPr/>
        <p:txBody>
          <a:bodyPr/>
          <a:lstStyle/>
          <a:p>
            <a:pPr>
              <a:defRPr/>
            </a:pPr>
            <a:fld id="{724C4B6B-C0DD-42D5-9411-4E0459EEEAD0}" type="slidenum">
              <a:rPr lang="en-US"/>
              <a:pPr>
                <a:defRPr/>
              </a:pPr>
              <a:t>42</a:t>
            </a:fld>
            <a:endParaRPr lang="en-US"/>
          </a:p>
        </p:txBody>
      </p:sp>
      <p:sp>
        <p:nvSpPr>
          <p:cNvPr id="525314" name="Rectangle 2"/>
          <p:cNvSpPr>
            <a:spLocks noGrp="1" noChangeArrowheads="1"/>
          </p:cNvSpPr>
          <p:nvPr>
            <p:ph type="title"/>
          </p:nvPr>
        </p:nvSpPr>
        <p:spPr/>
        <p:txBody>
          <a:bodyPr/>
          <a:lstStyle/>
          <a:p>
            <a:pPr>
              <a:defRPr/>
            </a:pPr>
            <a:r>
              <a:rPr lang="en-US" dirty="0"/>
              <a:t>Example </a:t>
            </a:r>
            <a:r>
              <a:rPr lang="en-US" dirty="0" smtClean="0"/>
              <a:t>4 </a:t>
            </a:r>
            <a:r>
              <a:rPr lang="en-US" sz="2000" dirty="0" smtClean="0"/>
              <a:t>(cont</a:t>
            </a:r>
            <a:r>
              <a:rPr lang="en-US" sz="2000" dirty="0"/>
              <a:t>)</a:t>
            </a:r>
          </a:p>
        </p:txBody>
      </p:sp>
      <p:sp>
        <p:nvSpPr>
          <p:cNvPr id="46085" name="Rectangle 3"/>
          <p:cNvSpPr>
            <a:spLocks noGrp="1" noChangeArrowheads="1"/>
          </p:cNvSpPr>
          <p:nvPr>
            <p:ph type="body" idx="1"/>
          </p:nvPr>
        </p:nvSpPr>
        <p:spPr>
          <a:xfrm>
            <a:off x="914400" y="1250950"/>
            <a:ext cx="7772400" cy="5257800"/>
          </a:xfrm>
        </p:spPr>
        <p:txBody>
          <a:bodyPr/>
          <a:lstStyle/>
          <a:p>
            <a:pPr>
              <a:lnSpc>
                <a:spcPct val="110000"/>
              </a:lnSpc>
            </a:pPr>
            <a:r>
              <a:rPr lang="en-US" sz="1800" smtClean="0"/>
              <a:t>To perform these actions, we need to capture the original worksheet name in which we first click the “Example” button so that we know which sheet to re-open when the “Return to Program” button is clicked.</a:t>
            </a:r>
          </a:p>
          <a:p>
            <a:pPr>
              <a:lnSpc>
                <a:spcPct val="80000"/>
              </a:lnSpc>
            </a:pPr>
            <a:endParaRPr lang="en-US" sz="1600" smtClean="0"/>
          </a:p>
          <a:p>
            <a:pPr lvl="1">
              <a:lnSpc>
                <a:spcPct val="80000"/>
              </a:lnSpc>
              <a:buFont typeface="Wingdings" pitchFamily="2" charset="2"/>
              <a:buNone/>
            </a:pPr>
            <a:r>
              <a:rPr lang="en-US" sz="1400" i="1" smtClean="0"/>
              <a:t>	</a:t>
            </a:r>
            <a:r>
              <a:rPr lang="en-US" sz="1400" i="1" smtClean="0">
                <a:solidFill>
                  <a:srgbClr val="3333CC"/>
                </a:solidFill>
              </a:rPr>
              <a:t>Public</a:t>
            </a:r>
            <a:r>
              <a:rPr lang="en-US" sz="1400" i="1" smtClean="0"/>
              <a:t> ws As Worksheet</a:t>
            </a:r>
          </a:p>
          <a:p>
            <a:pPr lvl="1">
              <a:lnSpc>
                <a:spcPct val="80000"/>
              </a:lnSpc>
              <a:buFont typeface="Wingdings" pitchFamily="2" charset="2"/>
              <a:buNone/>
            </a:pPr>
            <a:r>
              <a:rPr lang="en-US" sz="1400" i="1" smtClean="0"/>
              <a:t>	</a:t>
            </a:r>
            <a:r>
              <a:rPr lang="en-US" sz="1400" i="1" smtClean="0">
                <a:solidFill>
                  <a:srgbClr val="00CC99"/>
                </a:solidFill>
              </a:rPr>
              <a:t>----------------------------------------------</a:t>
            </a:r>
          </a:p>
          <a:p>
            <a:pPr lvl="1">
              <a:lnSpc>
                <a:spcPct val="80000"/>
              </a:lnSpc>
              <a:buFont typeface="Wingdings" pitchFamily="2" charset="2"/>
              <a:buNone/>
            </a:pPr>
            <a:r>
              <a:rPr lang="en-US" sz="1400" i="1" smtClean="0"/>
              <a:t>	</a:t>
            </a:r>
            <a:r>
              <a:rPr lang="en-US" sz="1400" i="1" smtClean="0">
                <a:solidFill>
                  <a:srgbClr val="3333CC"/>
                </a:solidFill>
              </a:rPr>
              <a:t>Sub</a:t>
            </a:r>
            <a:r>
              <a:rPr lang="en-US" sz="1400" i="1" smtClean="0"/>
              <a:t> ViewExample()</a:t>
            </a:r>
          </a:p>
          <a:p>
            <a:pPr lvl="1">
              <a:lnSpc>
                <a:spcPct val="80000"/>
              </a:lnSpc>
              <a:buFont typeface="Wingdings" pitchFamily="2" charset="2"/>
              <a:buNone/>
            </a:pPr>
            <a:r>
              <a:rPr lang="en-US" sz="1400" i="1" smtClean="0"/>
              <a:t>		Worksheets("Example").Visible = True</a:t>
            </a:r>
          </a:p>
          <a:p>
            <a:pPr lvl="1">
              <a:lnSpc>
                <a:spcPct val="80000"/>
              </a:lnSpc>
              <a:buFont typeface="Wingdings" pitchFamily="2" charset="2"/>
              <a:buNone/>
            </a:pPr>
            <a:r>
              <a:rPr lang="en-US" sz="1400" i="1" smtClean="0"/>
              <a:t>		Call CloseCurrent()</a:t>
            </a:r>
          </a:p>
          <a:p>
            <a:pPr lvl="1">
              <a:lnSpc>
                <a:spcPct val="80000"/>
              </a:lnSpc>
              <a:buFont typeface="Wingdings" pitchFamily="2" charset="2"/>
              <a:buNone/>
            </a:pPr>
            <a:r>
              <a:rPr lang="en-US" sz="1400" i="1" smtClean="0"/>
              <a:t>	</a:t>
            </a:r>
            <a:r>
              <a:rPr lang="en-US" sz="1400" i="1" smtClean="0">
                <a:solidFill>
                  <a:srgbClr val="3333CC"/>
                </a:solidFill>
              </a:rPr>
              <a:t>End Sub</a:t>
            </a:r>
          </a:p>
          <a:p>
            <a:pPr lvl="1">
              <a:lnSpc>
                <a:spcPct val="80000"/>
              </a:lnSpc>
              <a:buFont typeface="Wingdings" pitchFamily="2" charset="2"/>
              <a:buNone/>
            </a:pPr>
            <a:r>
              <a:rPr lang="en-US" sz="1400" i="1" smtClean="0"/>
              <a:t>	</a:t>
            </a:r>
            <a:r>
              <a:rPr lang="en-US" sz="1400" i="1" smtClean="0">
                <a:solidFill>
                  <a:srgbClr val="00CC99"/>
                </a:solidFill>
              </a:rPr>
              <a:t>----------------------------------------------</a:t>
            </a:r>
          </a:p>
          <a:p>
            <a:pPr lvl="1">
              <a:lnSpc>
                <a:spcPct val="80000"/>
              </a:lnSpc>
              <a:buFont typeface="Wingdings" pitchFamily="2" charset="2"/>
              <a:buNone/>
            </a:pPr>
            <a:r>
              <a:rPr lang="en-US" sz="1400" i="1" smtClean="0"/>
              <a:t>	</a:t>
            </a:r>
            <a:r>
              <a:rPr lang="en-US" sz="1400" i="1" smtClean="0">
                <a:solidFill>
                  <a:srgbClr val="3333CC"/>
                </a:solidFill>
              </a:rPr>
              <a:t>Function</a:t>
            </a:r>
            <a:r>
              <a:rPr lang="en-US" sz="1400" i="1" smtClean="0"/>
              <a:t> CloseCurrent()</a:t>
            </a:r>
          </a:p>
          <a:p>
            <a:pPr lvl="1">
              <a:lnSpc>
                <a:spcPct val="80000"/>
              </a:lnSpc>
              <a:buFont typeface="Wingdings" pitchFamily="2" charset="2"/>
              <a:buNone/>
            </a:pPr>
            <a:r>
              <a:rPr lang="en-US" sz="1400" i="1" smtClean="0"/>
              <a:t>		Set ws = ActiveSheet</a:t>
            </a:r>
          </a:p>
          <a:p>
            <a:pPr lvl="1">
              <a:lnSpc>
                <a:spcPct val="80000"/>
              </a:lnSpc>
              <a:buFont typeface="Wingdings" pitchFamily="2" charset="2"/>
              <a:buNone/>
            </a:pPr>
            <a:r>
              <a:rPr lang="en-US" sz="1400" i="1" smtClean="0"/>
              <a:t>		ws.Visible = False</a:t>
            </a:r>
          </a:p>
          <a:p>
            <a:pPr lvl="1">
              <a:lnSpc>
                <a:spcPct val="80000"/>
              </a:lnSpc>
              <a:buFont typeface="Wingdings" pitchFamily="2" charset="2"/>
              <a:buNone/>
            </a:pPr>
            <a:r>
              <a:rPr lang="en-US" sz="1400" i="1" smtClean="0"/>
              <a:t>	</a:t>
            </a:r>
            <a:r>
              <a:rPr lang="en-US" sz="1400" i="1" smtClean="0">
                <a:solidFill>
                  <a:srgbClr val="3333CC"/>
                </a:solidFill>
              </a:rPr>
              <a:t>End Function</a:t>
            </a:r>
          </a:p>
          <a:p>
            <a:pPr lvl="1">
              <a:lnSpc>
                <a:spcPct val="80000"/>
              </a:lnSpc>
              <a:buFont typeface="Wingdings" pitchFamily="2" charset="2"/>
              <a:buNone/>
            </a:pPr>
            <a:r>
              <a:rPr lang="en-US" sz="1400" i="1" smtClean="0"/>
              <a:t>	</a:t>
            </a:r>
            <a:r>
              <a:rPr lang="en-US" sz="1400" i="1" smtClean="0">
                <a:solidFill>
                  <a:srgbClr val="00CC99"/>
                </a:solidFill>
              </a:rPr>
              <a:t>----------------------------------------------</a:t>
            </a:r>
          </a:p>
          <a:p>
            <a:pPr lvl="1">
              <a:lnSpc>
                <a:spcPct val="80000"/>
              </a:lnSpc>
              <a:buFont typeface="Wingdings" pitchFamily="2" charset="2"/>
              <a:buNone/>
            </a:pPr>
            <a:r>
              <a:rPr lang="en-US" sz="1400" i="1" smtClean="0"/>
              <a:t>	</a:t>
            </a:r>
            <a:r>
              <a:rPr lang="en-US" sz="1400" i="1" smtClean="0">
                <a:solidFill>
                  <a:srgbClr val="3333CC"/>
                </a:solidFill>
              </a:rPr>
              <a:t>Sub</a:t>
            </a:r>
            <a:r>
              <a:rPr lang="en-US" sz="1400" i="1" smtClean="0"/>
              <a:t> ReturnToProgram()</a:t>
            </a:r>
          </a:p>
          <a:p>
            <a:pPr lvl="1">
              <a:lnSpc>
                <a:spcPct val="80000"/>
              </a:lnSpc>
              <a:buFont typeface="Wingdings" pitchFamily="2" charset="2"/>
              <a:buNone/>
            </a:pPr>
            <a:r>
              <a:rPr lang="en-US" sz="1400" i="1" smtClean="0"/>
              <a:t>		ws.Visible = True</a:t>
            </a:r>
          </a:p>
          <a:p>
            <a:pPr lvl="1">
              <a:lnSpc>
                <a:spcPct val="80000"/>
              </a:lnSpc>
              <a:buFont typeface="Wingdings" pitchFamily="2" charset="2"/>
              <a:buNone/>
            </a:pPr>
            <a:r>
              <a:rPr lang="en-US" sz="1400" i="1" smtClean="0"/>
              <a:t>		Worksheets("Example").Visible = False</a:t>
            </a:r>
          </a:p>
          <a:p>
            <a:pPr lvl="1">
              <a:lnSpc>
                <a:spcPct val="80000"/>
              </a:lnSpc>
              <a:buFont typeface="Wingdings" pitchFamily="2" charset="2"/>
              <a:buNone/>
            </a:pPr>
            <a:r>
              <a:rPr lang="en-US" sz="1400" i="1" smtClean="0"/>
              <a:t>	</a:t>
            </a:r>
            <a:r>
              <a:rPr lang="en-US" sz="1400" i="1" smtClean="0">
                <a:solidFill>
                  <a:srgbClr val="3333CC"/>
                </a:solidFill>
              </a:rPr>
              <a:t>End Sub</a:t>
            </a:r>
            <a:endParaRPr lang="en-US" sz="1400" smtClean="0">
              <a:solidFill>
                <a:srgbClr val="3333CC"/>
              </a:solidFill>
            </a:endParaRPr>
          </a:p>
          <a:p>
            <a:pPr>
              <a:lnSpc>
                <a:spcPct val="80000"/>
              </a:lnSpc>
            </a:pPr>
            <a:endParaRPr lang="en-US" sz="1600" smtClean="0"/>
          </a:p>
        </p:txBody>
      </p:sp>
    </p:spTree>
  </p:cSld>
  <p:clrMapOvr>
    <a:masterClrMapping/>
  </p:clrMapOvr>
  <p:transition>
    <p:strips dir="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400" y="1295400"/>
            <a:ext cx="7772400" cy="1470025"/>
          </a:xfrm>
        </p:spPr>
        <p:txBody>
          <a:bodyPr/>
          <a:lstStyle/>
          <a:p>
            <a:pPr algn="ctr">
              <a:defRPr/>
            </a:pPr>
            <a:r>
              <a:rPr lang="en-US" sz="2400"/>
              <a:t>Advanced Spreadsheet Modelling &amp; Programming for Business</a:t>
            </a:r>
            <a:r>
              <a:rPr lang="en-US" sz="3200"/>
              <a:t> </a:t>
            </a:r>
            <a:r>
              <a:rPr lang="en-US"/>
              <a:t/>
            </a:r>
            <a:br>
              <a:rPr lang="en-US"/>
            </a:br>
            <a:r>
              <a:rPr lang="en-US">
                <a:solidFill>
                  <a:srgbClr val="CC0066"/>
                </a:solidFill>
              </a:rPr>
              <a:t>Excel VBA III – Part C</a:t>
            </a:r>
          </a:p>
        </p:txBody>
      </p:sp>
    </p:spTree>
  </p:cSld>
  <p:clrMapOvr>
    <a:masterClrMapping/>
  </p:clrMapOvr>
  <p:transition>
    <p:strips dir="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B7F12583-4E82-4C65-895D-8B35D7681343}" type="slidenum">
              <a:rPr lang="en-US"/>
              <a:pPr>
                <a:defRPr/>
              </a:pPr>
              <a:t>44</a:t>
            </a:fld>
            <a:endParaRPr lang="en-US"/>
          </a:p>
        </p:txBody>
      </p:sp>
      <p:sp>
        <p:nvSpPr>
          <p:cNvPr id="541698" name="Rectangle 2"/>
          <p:cNvSpPr>
            <a:spLocks noGrp="1" noChangeArrowheads="1"/>
          </p:cNvSpPr>
          <p:nvPr>
            <p:ph type="title"/>
          </p:nvPr>
        </p:nvSpPr>
        <p:spPr/>
        <p:txBody>
          <a:bodyPr/>
          <a:lstStyle/>
          <a:p>
            <a:pPr>
              <a:defRPr/>
            </a:pPr>
            <a:r>
              <a:rPr lang="en-US" dirty="0" smtClean="0"/>
              <a:t>Application Description</a:t>
            </a:r>
            <a:endParaRPr lang="en-US" dirty="0"/>
          </a:p>
        </p:txBody>
      </p:sp>
      <p:sp>
        <p:nvSpPr>
          <p:cNvPr id="48133" name="Rectangle 3"/>
          <p:cNvSpPr>
            <a:spLocks noGrp="1" noChangeArrowheads="1"/>
          </p:cNvSpPr>
          <p:nvPr>
            <p:ph type="body" idx="1"/>
          </p:nvPr>
        </p:nvSpPr>
        <p:spPr/>
        <p:txBody>
          <a:bodyPr/>
          <a:lstStyle/>
          <a:p>
            <a:r>
              <a:rPr lang="en-US" smtClean="0"/>
              <a:t>This program stores deposits, withdrawals, and the current balance of a user’s banking account.</a:t>
            </a:r>
          </a:p>
          <a:p>
            <a:endParaRPr lang="en-US" smtClean="0"/>
          </a:p>
          <a:p>
            <a:r>
              <a:rPr lang="en-US" smtClean="0"/>
              <a:t>The user can record a new deposit or new withdrawal or they can sum current deposits or withdrawals.</a:t>
            </a:r>
          </a:p>
          <a:p>
            <a:endParaRPr lang="en-US" smtClean="0"/>
          </a:p>
          <a:p>
            <a:r>
              <a:rPr lang="en-US" smtClean="0"/>
              <a:t>Each time a new deposit or withdrawal is made, the balance is updated.</a:t>
            </a:r>
          </a:p>
          <a:p>
            <a:endParaRPr lang="en-US" smtClean="0"/>
          </a:p>
          <a:p>
            <a:r>
              <a:rPr lang="en-US" smtClean="0"/>
              <a:t>There is also a minimum balance requirement of $100 for this account. </a:t>
            </a:r>
          </a:p>
        </p:txBody>
      </p:sp>
    </p:spTree>
  </p:cSld>
  <p:clrMapOvr>
    <a:masterClrMapping/>
  </p:clrMapOvr>
  <p:transition>
    <p:strips dir="rd"/>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B6C3A55F-1A44-4728-8B21-8E857EF198A4}" type="slidenum">
              <a:rPr lang="en-US"/>
              <a:pPr>
                <a:defRPr/>
              </a:pPr>
              <a:t>45</a:t>
            </a:fld>
            <a:endParaRPr lang="en-US"/>
          </a:p>
        </p:txBody>
      </p:sp>
      <p:sp>
        <p:nvSpPr>
          <p:cNvPr id="542722" name="Rectangle 2"/>
          <p:cNvSpPr>
            <a:spLocks noGrp="1" noChangeArrowheads="1"/>
          </p:cNvSpPr>
          <p:nvPr>
            <p:ph type="title"/>
          </p:nvPr>
        </p:nvSpPr>
        <p:spPr/>
        <p:txBody>
          <a:bodyPr/>
          <a:lstStyle/>
          <a:p>
            <a:pPr>
              <a:defRPr/>
            </a:pPr>
            <a:r>
              <a:rPr lang="en-US"/>
              <a:t>Preparation</a:t>
            </a:r>
          </a:p>
        </p:txBody>
      </p:sp>
      <p:sp>
        <p:nvSpPr>
          <p:cNvPr id="49157" name="Rectangle 3"/>
          <p:cNvSpPr>
            <a:spLocks noGrp="1" noChangeArrowheads="1"/>
          </p:cNvSpPr>
          <p:nvPr>
            <p:ph type="body" idx="1"/>
          </p:nvPr>
        </p:nvSpPr>
        <p:spPr/>
        <p:txBody>
          <a:bodyPr/>
          <a:lstStyle/>
          <a:p>
            <a:r>
              <a:rPr lang="en-US" smtClean="0"/>
              <a:t>There are only two worksheets for this program.</a:t>
            </a:r>
          </a:p>
          <a:p>
            <a:pPr lvl="1"/>
            <a:r>
              <a:rPr lang="en-US" smtClean="0"/>
              <a:t>“Account Welcome” </a:t>
            </a:r>
          </a:p>
          <a:p>
            <a:pPr lvl="1"/>
            <a:r>
              <a:rPr lang="en-US" smtClean="0"/>
              <a:t>“Account” </a:t>
            </a:r>
          </a:p>
          <a:p>
            <a:pPr lvl="1"/>
            <a:endParaRPr lang="en-US" smtClean="0"/>
          </a:p>
          <a:p>
            <a:r>
              <a:rPr lang="en-US" smtClean="0"/>
              <a:t>Like any welcome sheet, the “Account Welcome” sheet has a program title and description.</a:t>
            </a:r>
          </a:p>
          <a:p>
            <a:pPr lvl="1"/>
            <a:r>
              <a:rPr lang="en-US" smtClean="0"/>
              <a:t>We have also added a </a:t>
            </a:r>
            <a:r>
              <a:rPr lang="en-US" b="0" i="1" smtClean="0"/>
              <a:t>Start</a:t>
            </a:r>
            <a:r>
              <a:rPr lang="en-US" smtClean="0"/>
              <a:t> button; this button will be associated with a </a:t>
            </a:r>
            <a:r>
              <a:rPr lang="en-US" b="0" i="1" smtClean="0"/>
              <a:t>Main</a:t>
            </a:r>
            <a:r>
              <a:rPr lang="en-US" smtClean="0"/>
              <a:t> sub procedure</a:t>
            </a:r>
          </a:p>
        </p:txBody>
      </p:sp>
    </p:spTree>
  </p:cSld>
  <p:clrMapOvr>
    <a:masterClrMapping/>
  </p:clrMapOvr>
  <p:transition>
    <p:strips dir="rd"/>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41443F2B-5E01-4B11-B870-9C6FDC3DF028}" type="slidenum">
              <a:rPr lang="en-US"/>
              <a:pPr>
                <a:defRPr/>
              </a:pPr>
              <a:t>46</a:t>
            </a:fld>
            <a:endParaRPr lang="en-US"/>
          </a:p>
        </p:txBody>
      </p:sp>
      <p:sp>
        <p:nvSpPr>
          <p:cNvPr id="544770" name="Rectangle 2"/>
          <p:cNvSpPr>
            <a:spLocks noGrp="1" noChangeArrowheads="1"/>
          </p:cNvSpPr>
          <p:nvPr>
            <p:ph type="title"/>
          </p:nvPr>
        </p:nvSpPr>
        <p:spPr/>
        <p:txBody>
          <a:bodyPr/>
          <a:lstStyle/>
          <a:p>
            <a:pPr>
              <a:defRPr/>
            </a:pPr>
            <a:r>
              <a:rPr lang="en-US"/>
              <a:t>“Account Welcome” Sheet</a:t>
            </a:r>
          </a:p>
        </p:txBody>
      </p:sp>
      <p:pic>
        <p:nvPicPr>
          <p:cNvPr id="50181" name="Picture 4"/>
          <p:cNvPicPr>
            <a:picLocks noChangeAspect="1" noChangeArrowheads="1"/>
          </p:cNvPicPr>
          <p:nvPr/>
        </p:nvPicPr>
        <p:blipFill>
          <a:blip r:embed="rId3" cstate="print"/>
          <a:srcRect t="12070" r="10498" b="50110"/>
          <a:stretch>
            <a:fillRect/>
          </a:stretch>
        </p:blipFill>
        <p:spPr bwMode="auto">
          <a:xfrm>
            <a:off x="1143000" y="1676400"/>
            <a:ext cx="6629400" cy="3997325"/>
          </a:xfrm>
          <a:prstGeom prst="rect">
            <a:avLst/>
          </a:prstGeom>
          <a:noFill/>
          <a:ln w="9525">
            <a:noFill/>
            <a:miter lim="800000"/>
            <a:headEnd/>
            <a:tailEnd/>
          </a:ln>
        </p:spPr>
      </p:pic>
    </p:spTree>
  </p:cSld>
  <p:clrMapOvr>
    <a:masterClrMapping/>
  </p:clrMapOvr>
  <p:transition>
    <p:strips dir="r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C3E71529-AFAD-4B04-A8C2-B2152A2FA588}" type="slidenum">
              <a:rPr lang="en-US"/>
              <a:pPr>
                <a:defRPr/>
              </a:pPr>
              <a:t>47</a:t>
            </a:fld>
            <a:endParaRPr lang="en-US"/>
          </a:p>
        </p:txBody>
      </p:sp>
      <p:sp>
        <p:nvSpPr>
          <p:cNvPr id="545794" name="Rectangle 2"/>
          <p:cNvSpPr>
            <a:spLocks noGrp="1" noChangeArrowheads="1"/>
          </p:cNvSpPr>
          <p:nvPr>
            <p:ph type="title"/>
          </p:nvPr>
        </p:nvSpPr>
        <p:spPr/>
        <p:txBody>
          <a:bodyPr/>
          <a:lstStyle/>
          <a:p>
            <a:pPr>
              <a:defRPr/>
            </a:pPr>
            <a:r>
              <a:rPr lang="en-US"/>
              <a:t>“Account” Sheet</a:t>
            </a:r>
          </a:p>
        </p:txBody>
      </p:sp>
      <p:sp>
        <p:nvSpPr>
          <p:cNvPr id="51205" name="Rectangle 3"/>
          <p:cNvSpPr>
            <a:spLocks noGrp="1" noChangeArrowheads="1"/>
          </p:cNvSpPr>
          <p:nvPr>
            <p:ph type="body" idx="1"/>
          </p:nvPr>
        </p:nvSpPr>
        <p:spPr/>
        <p:txBody>
          <a:bodyPr/>
          <a:lstStyle/>
          <a:p>
            <a:r>
              <a:rPr lang="en-US" smtClean="0"/>
              <a:t>The “Account” sheet is where the program actions will occur.</a:t>
            </a:r>
          </a:p>
          <a:p>
            <a:pPr lvl="1"/>
            <a:r>
              <a:rPr lang="en-US" smtClean="0"/>
              <a:t>The record of account transactions is shown with the date and description of each transaction.</a:t>
            </a:r>
          </a:p>
          <a:p>
            <a:pPr lvl="1"/>
            <a:r>
              <a:rPr lang="en-US" smtClean="0"/>
              <a:t>Each button is associated with the action stated in the button caption.</a:t>
            </a:r>
          </a:p>
          <a:p>
            <a:pPr lvl="1"/>
            <a:r>
              <a:rPr lang="en-US" smtClean="0"/>
              <a:t>The </a:t>
            </a:r>
            <a:r>
              <a:rPr lang="en-US" b="0" i="1" smtClean="0"/>
              <a:t>Exit</a:t>
            </a:r>
            <a:r>
              <a:rPr lang="en-US" smtClean="0"/>
              <a:t> button, as in all of our applications, will bring the user back to the welcome sheet.</a:t>
            </a:r>
          </a:p>
          <a:p>
            <a:endParaRPr lang="en-US" smtClean="0"/>
          </a:p>
        </p:txBody>
      </p:sp>
    </p:spTree>
  </p:cSld>
  <p:clrMapOvr>
    <a:masterClrMapping/>
  </p:clrMapOvr>
  <p:transition>
    <p:strips dir="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61179B89-FCD8-4D94-9903-CEE5608233FE}" type="slidenum">
              <a:rPr lang="en-US"/>
              <a:pPr>
                <a:defRPr/>
              </a:pPr>
              <a:t>48</a:t>
            </a:fld>
            <a:endParaRPr lang="en-US"/>
          </a:p>
        </p:txBody>
      </p:sp>
      <p:sp>
        <p:nvSpPr>
          <p:cNvPr id="546818" name="Rectangle 2"/>
          <p:cNvSpPr>
            <a:spLocks noGrp="1" noChangeArrowheads="1"/>
          </p:cNvSpPr>
          <p:nvPr>
            <p:ph type="title"/>
          </p:nvPr>
        </p:nvSpPr>
        <p:spPr/>
        <p:txBody>
          <a:bodyPr/>
          <a:lstStyle/>
          <a:p>
            <a:pPr>
              <a:defRPr/>
            </a:pPr>
            <a:r>
              <a:rPr lang="en-US"/>
              <a:t>“Account” Sheet </a:t>
            </a:r>
            <a:r>
              <a:rPr lang="en-US" sz="2000"/>
              <a:t>(cont)</a:t>
            </a:r>
          </a:p>
        </p:txBody>
      </p:sp>
      <p:pic>
        <p:nvPicPr>
          <p:cNvPr id="52229" name="Picture 4"/>
          <p:cNvPicPr>
            <a:picLocks noChangeAspect="1" noChangeArrowheads="1"/>
          </p:cNvPicPr>
          <p:nvPr/>
        </p:nvPicPr>
        <p:blipFill>
          <a:blip r:embed="rId3" cstate="print"/>
          <a:srcRect t="11739" r="8414" b="32501"/>
          <a:stretch>
            <a:fillRect/>
          </a:stretch>
        </p:blipFill>
        <p:spPr bwMode="auto">
          <a:xfrm>
            <a:off x="1219200" y="1447800"/>
            <a:ext cx="6019800" cy="4935538"/>
          </a:xfrm>
          <a:prstGeom prst="rect">
            <a:avLst/>
          </a:prstGeom>
          <a:noFill/>
          <a:ln w="9525">
            <a:noFill/>
            <a:miter lim="800000"/>
            <a:headEnd/>
            <a:tailEnd/>
          </a:ln>
        </p:spPr>
      </p:pic>
    </p:spTree>
  </p:cSld>
  <p:clrMapOvr>
    <a:masterClrMapping/>
  </p:clrMapOvr>
  <p:transition>
    <p:strips dir="r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63A6D075-8B65-495E-8D16-26F1D081AEB6}" type="slidenum">
              <a:rPr lang="en-US"/>
              <a:pPr>
                <a:defRPr/>
              </a:pPr>
              <a:t>49</a:t>
            </a:fld>
            <a:endParaRPr lang="en-US"/>
          </a:p>
        </p:txBody>
      </p:sp>
      <p:sp>
        <p:nvSpPr>
          <p:cNvPr id="547842" name="Rectangle 2"/>
          <p:cNvSpPr>
            <a:spLocks noGrp="1" noChangeArrowheads="1"/>
          </p:cNvSpPr>
          <p:nvPr>
            <p:ph type="title"/>
          </p:nvPr>
        </p:nvSpPr>
        <p:spPr/>
        <p:txBody>
          <a:bodyPr/>
          <a:lstStyle/>
          <a:p>
            <a:pPr>
              <a:defRPr/>
            </a:pPr>
            <a:r>
              <a:rPr lang="en-US"/>
              <a:t>Procedures</a:t>
            </a:r>
          </a:p>
        </p:txBody>
      </p:sp>
      <p:sp>
        <p:nvSpPr>
          <p:cNvPr id="53253" name="Rectangle 3"/>
          <p:cNvSpPr>
            <a:spLocks noGrp="1" noChangeArrowheads="1"/>
          </p:cNvSpPr>
          <p:nvPr>
            <p:ph type="body" idx="1"/>
          </p:nvPr>
        </p:nvSpPr>
        <p:spPr>
          <a:xfrm>
            <a:off x="762000" y="1371600"/>
            <a:ext cx="8153400" cy="5029200"/>
          </a:xfrm>
        </p:spPr>
        <p:txBody>
          <a:bodyPr/>
          <a:lstStyle/>
          <a:p>
            <a:pPr>
              <a:lnSpc>
                <a:spcPct val="90000"/>
              </a:lnSpc>
            </a:pPr>
            <a:r>
              <a:rPr lang="en-US" smtClean="0"/>
              <a:t>We will have a </a:t>
            </a:r>
            <a:r>
              <a:rPr lang="en-US" b="0" i="1" smtClean="0"/>
              <a:t>NewDeposit</a:t>
            </a:r>
            <a:r>
              <a:rPr lang="en-US" smtClean="0"/>
              <a:t> and </a:t>
            </a:r>
            <a:r>
              <a:rPr lang="en-US" b="0" i="1" smtClean="0"/>
              <a:t>NewWithdrawal</a:t>
            </a:r>
            <a:r>
              <a:rPr lang="en-US" smtClean="0"/>
              <a:t> procedure associated with the first button options.</a:t>
            </a:r>
          </a:p>
          <a:p>
            <a:pPr lvl="1">
              <a:lnSpc>
                <a:spcPct val="90000"/>
              </a:lnSpc>
            </a:pPr>
            <a:r>
              <a:rPr lang="en-US" smtClean="0"/>
              <a:t>In each of these procedures we will be adding a new user-supplied value to the “Amount” column.</a:t>
            </a:r>
          </a:p>
          <a:p>
            <a:pPr lvl="1">
              <a:lnSpc>
                <a:spcPct val="90000"/>
              </a:lnSpc>
            </a:pPr>
            <a:endParaRPr lang="en-US" smtClean="0"/>
          </a:p>
          <a:p>
            <a:pPr>
              <a:lnSpc>
                <a:spcPct val="90000"/>
              </a:lnSpc>
            </a:pPr>
            <a:r>
              <a:rPr lang="en-US" smtClean="0"/>
              <a:t>We will also need to update the balance in both procedures by calling an </a:t>
            </a:r>
            <a:r>
              <a:rPr lang="en-US" b="0" i="1" smtClean="0"/>
              <a:t>UpdateBalance</a:t>
            </a:r>
            <a:r>
              <a:rPr lang="en-US" smtClean="0"/>
              <a:t> function procedure.</a:t>
            </a:r>
          </a:p>
          <a:p>
            <a:pPr>
              <a:lnSpc>
                <a:spcPct val="90000"/>
              </a:lnSpc>
            </a:pPr>
            <a:endParaRPr lang="en-US" smtClean="0"/>
          </a:p>
          <a:p>
            <a:pPr>
              <a:lnSpc>
                <a:spcPct val="90000"/>
              </a:lnSpc>
            </a:pPr>
            <a:r>
              <a:rPr lang="en-US" smtClean="0"/>
              <a:t>We will also need two summing procedures which we will call </a:t>
            </a:r>
            <a:r>
              <a:rPr lang="en-US" b="0" i="1" smtClean="0"/>
              <a:t>SumDeposits</a:t>
            </a:r>
            <a:r>
              <a:rPr lang="en-US" smtClean="0"/>
              <a:t> and </a:t>
            </a:r>
            <a:r>
              <a:rPr lang="en-US" b="0" i="1" smtClean="0"/>
              <a:t>SumWithdrawals.</a:t>
            </a:r>
          </a:p>
          <a:p>
            <a:pPr>
              <a:lnSpc>
                <a:spcPct val="90000"/>
              </a:lnSpc>
            </a:pPr>
            <a:endParaRPr lang="en-US" smtClean="0"/>
          </a:p>
        </p:txBody>
      </p:sp>
    </p:spTree>
  </p:cSld>
  <p:clrMapOvr>
    <a:masterClrMapping/>
  </p:clrMapOvr>
  <p:transition>
    <p:strips dir="r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3C318554-26EA-4AC4-9B82-FB7703B364F2}" type="slidenum">
              <a:rPr lang="en-US"/>
              <a:pPr>
                <a:defRPr/>
              </a:pPr>
              <a:t>50</a:t>
            </a:fld>
            <a:endParaRPr lang="en-US"/>
          </a:p>
        </p:txBody>
      </p:sp>
      <p:sp>
        <p:nvSpPr>
          <p:cNvPr id="622594" name="Rectangle 2"/>
          <p:cNvSpPr>
            <a:spLocks noGrp="1" noChangeArrowheads="1"/>
          </p:cNvSpPr>
          <p:nvPr>
            <p:ph type="title"/>
          </p:nvPr>
        </p:nvSpPr>
        <p:spPr/>
        <p:txBody>
          <a:bodyPr/>
          <a:lstStyle/>
          <a:p>
            <a:pPr>
              <a:defRPr/>
            </a:pPr>
            <a:r>
              <a:rPr lang="en-US"/>
              <a:t>Procedures </a:t>
            </a:r>
            <a:r>
              <a:rPr lang="en-US" sz="2000"/>
              <a:t>(cont)</a:t>
            </a:r>
          </a:p>
        </p:txBody>
      </p:sp>
      <p:sp>
        <p:nvSpPr>
          <p:cNvPr id="54277" name="Rectangle 3"/>
          <p:cNvSpPr>
            <a:spLocks noGrp="1" noChangeArrowheads="1"/>
          </p:cNvSpPr>
          <p:nvPr>
            <p:ph type="body" idx="1"/>
          </p:nvPr>
        </p:nvSpPr>
        <p:spPr/>
        <p:txBody>
          <a:bodyPr/>
          <a:lstStyle/>
          <a:p>
            <a:r>
              <a:rPr lang="en-US" smtClean="0"/>
              <a:t>The first, and most important organizational sub procedure will be the </a:t>
            </a:r>
            <a:r>
              <a:rPr lang="en-US" b="0" i="1" smtClean="0"/>
              <a:t>Main</a:t>
            </a:r>
            <a:r>
              <a:rPr lang="en-US" smtClean="0"/>
              <a:t> sub procedure.</a:t>
            </a:r>
          </a:p>
          <a:p>
            <a:pPr lvl="1"/>
            <a:r>
              <a:rPr lang="en-US" smtClean="0"/>
              <a:t>This macro will be associated with the </a:t>
            </a:r>
            <a:r>
              <a:rPr lang="en-US" i="1" smtClean="0"/>
              <a:t>Start</a:t>
            </a:r>
            <a:r>
              <a:rPr lang="en-US" smtClean="0"/>
              <a:t> button on the welcome sheet.</a:t>
            </a:r>
          </a:p>
          <a:p>
            <a:pPr lvl="1"/>
            <a:r>
              <a:rPr lang="en-US" smtClean="0"/>
              <a:t>We will clear previous sum values from their respective ranges, set any range variables, initialize any other variables if needed, and hide the welcome sheet and bring the user to the “Account” sheet.</a:t>
            </a:r>
          </a:p>
          <a:p>
            <a:pPr lvl="1"/>
            <a:endParaRPr lang="en-US" smtClean="0"/>
          </a:p>
          <a:p>
            <a:r>
              <a:rPr lang="en-US" smtClean="0"/>
              <a:t>There will also be a short </a:t>
            </a:r>
            <a:r>
              <a:rPr lang="en-US" b="0" i="1" smtClean="0"/>
              <a:t>ExitAccount</a:t>
            </a:r>
            <a:r>
              <a:rPr lang="en-US" smtClean="0"/>
              <a:t> procedure to be assigned to the </a:t>
            </a:r>
            <a:r>
              <a:rPr lang="en-US" i="1" smtClean="0"/>
              <a:t>Exit</a:t>
            </a:r>
            <a:r>
              <a:rPr lang="en-US" smtClean="0"/>
              <a:t> button.</a:t>
            </a:r>
          </a:p>
          <a:p>
            <a:endParaRPr lang="en-US" smtClean="0"/>
          </a:p>
        </p:txBody>
      </p:sp>
    </p:spTree>
  </p:cSld>
  <p:clrMapOvr>
    <a:masterClrMapping/>
  </p:clrMapOvr>
  <p:transition>
    <p:strips dir="rd"/>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74BD308C-DA55-415A-8F08-0E1F97899C3F}" type="slidenum">
              <a:rPr lang="en-US"/>
              <a:pPr>
                <a:defRPr/>
              </a:pPr>
              <a:t>51</a:t>
            </a:fld>
            <a:endParaRPr lang="en-US"/>
          </a:p>
        </p:txBody>
      </p:sp>
      <p:sp>
        <p:nvSpPr>
          <p:cNvPr id="548866" name="Rectangle 2"/>
          <p:cNvSpPr>
            <a:spLocks noGrp="1" noChangeArrowheads="1"/>
          </p:cNvSpPr>
          <p:nvPr>
            <p:ph type="title"/>
          </p:nvPr>
        </p:nvSpPr>
        <p:spPr/>
        <p:txBody>
          <a:bodyPr/>
          <a:lstStyle/>
          <a:p>
            <a:pPr>
              <a:defRPr/>
            </a:pPr>
            <a:r>
              <a:rPr lang="en-US"/>
              <a:t>Variables</a:t>
            </a:r>
          </a:p>
        </p:txBody>
      </p:sp>
      <p:sp>
        <p:nvSpPr>
          <p:cNvPr id="55301" name="Rectangle 3"/>
          <p:cNvSpPr>
            <a:spLocks noGrp="1" noChangeArrowheads="1"/>
          </p:cNvSpPr>
          <p:nvPr>
            <p:ph type="body" idx="1"/>
          </p:nvPr>
        </p:nvSpPr>
        <p:spPr/>
        <p:txBody>
          <a:bodyPr/>
          <a:lstStyle/>
          <a:p>
            <a:r>
              <a:rPr lang="en-US" smtClean="0"/>
              <a:t>We will have a </a:t>
            </a:r>
            <a:r>
              <a:rPr lang="en-US" b="0" i="1" smtClean="0"/>
              <a:t>deposit</a:t>
            </a:r>
            <a:r>
              <a:rPr lang="en-US" smtClean="0"/>
              <a:t> and </a:t>
            </a:r>
            <a:r>
              <a:rPr lang="en-US" b="0" i="1" smtClean="0"/>
              <a:t>withdrawal</a:t>
            </a:r>
            <a:r>
              <a:rPr lang="en-US" smtClean="0"/>
              <a:t> variable to insert the new values and update the balance.</a:t>
            </a:r>
          </a:p>
          <a:p>
            <a:pPr lvl="1"/>
            <a:r>
              <a:rPr lang="en-US" smtClean="0"/>
              <a:t>We will use a </a:t>
            </a:r>
            <a:r>
              <a:rPr lang="en-US" b="0" i="1" smtClean="0"/>
              <a:t>value</a:t>
            </a:r>
            <a:r>
              <a:rPr lang="en-US" smtClean="0"/>
              <a:t> variable (declared as a </a:t>
            </a:r>
            <a:r>
              <a:rPr lang="en-US" i="1" smtClean="0"/>
              <a:t>variant</a:t>
            </a:r>
            <a:r>
              <a:rPr lang="en-US" smtClean="0"/>
              <a:t> data type) to receive user input before assigning values to the deposit and withdrawal variables; this is in order to perform </a:t>
            </a:r>
            <a:r>
              <a:rPr lang="en-US" b="0" i="1" smtClean="0"/>
              <a:t>error checking.</a:t>
            </a:r>
          </a:p>
          <a:p>
            <a:pPr lvl="1"/>
            <a:endParaRPr lang="en-US" smtClean="0"/>
          </a:p>
          <a:p>
            <a:r>
              <a:rPr lang="en-US" smtClean="0"/>
              <a:t>We will have </a:t>
            </a:r>
            <a:r>
              <a:rPr lang="en-US" b="0" i="1" smtClean="0"/>
              <a:t>sumDep</a:t>
            </a:r>
            <a:r>
              <a:rPr lang="en-US" smtClean="0"/>
              <a:t> and </a:t>
            </a:r>
            <a:r>
              <a:rPr lang="en-US" b="0" i="1" smtClean="0"/>
              <a:t>sumWith</a:t>
            </a:r>
            <a:r>
              <a:rPr lang="en-US" smtClean="0"/>
              <a:t> variables to calculate the respective sums.</a:t>
            </a:r>
          </a:p>
        </p:txBody>
      </p:sp>
    </p:spTree>
  </p:cSld>
  <p:clrMapOvr>
    <a:masterClrMapping/>
  </p:clrMapOvr>
  <p:transition>
    <p:strips dir="rd"/>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A4DC4E23-CE2B-4267-8B3B-98053A4FBB12}" type="slidenum">
              <a:rPr lang="en-US"/>
              <a:pPr>
                <a:defRPr/>
              </a:pPr>
              <a:t>52</a:t>
            </a:fld>
            <a:endParaRPr lang="en-US"/>
          </a:p>
        </p:txBody>
      </p:sp>
      <p:sp>
        <p:nvSpPr>
          <p:cNvPr id="623618" name="Rectangle 2"/>
          <p:cNvSpPr>
            <a:spLocks noGrp="1" noChangeArrowheads="1"/>
          </p:cNvSpPr>
          <p:nvPr>
            <p:ph type="title"/>
          </p:nvPr>
        </p:nvSpPr>
        <p:spPr/>
        <p:txBody>
          <a:bodyPr/>
          <a:lstStyle/>
          <a:p>
            <a:pPr>
              <a:defRPr/>
            </a:pPr>
            <a:r>
              <a:rPr lang="en-US"/>
              <a:t>Variables </a:t>
            </a:r>
            <a:r>
              <a:rPr lang="en-US" sz="2000"/>
              <a:t>(cont)</a:t>
            </a:r>
          </a:p>
        </p:txBody>
      </p:sp>
      <p:sp>
        <p:nvSpPr>
          <p:cNvPr id="56325" name="Rectangle 3"/>
          <p:cNvSpPr>
            <a:spLocks noGrp="1" noChangeArrowheads="1"/>
          </p:cNvSpPr>
          <p:nvPr>
            <p:ph type="body" idx="1"/>
          </p:nvPr>
        </p:nvSpPr>
        <p:spPr/>
        <p:txBody>
          <a:bodyPr/>
          <a:lstStyle/>
          <a:p>
            <a:r>
              <a:rPr lang="en-US" smtClean="0"/>
              <a:t>We will have two range variables to identify the “Amount” and “Balance” columns.</a:t>
            </a:r>
          </a:p>
          <a:p>
            <a:pPr lvl="1"/>
            <a:r>
              <a:rPr lang="en-US" smtClean="0"/>
              <a:t>We call them </a:t>
            </a:r>
            <a:r>
              <a:rPr lang="en-US" b="0" i="1" smtClean="0"/>
              <a:t>AccountStart</a:t>
            </a:r>
            <a:r>
              <a:rPr lang="en-US" smtClean="0"/>
              <a:t> and </a:t>
            </a:r>
            <a:r>
              <a:rPr lang="en-US" b="0" i="1" smtClean="0"/>
              <a:t>BalanceStart.</a:t>
            </a:r>
          </a:p>
          <a:p>
            <a:pPr lvl="1"/>
            <a:endParaRPr lang="en-US" smtClean="0"/>
          </a:p>
          <a:p>
            <a:r>
              <a:rPr lang="en-US" smtClean="0"/>
              <a:t>We will later use an integer counter </a:t>
            </a:r>
            <a:r>
              <a:rPr lang="en-US" b="0" i="1" smtClean="0"/>
              <a:t>i</a:t>
            </a:r>
            <a:r>
              <a:rPr lang="en-US" b="0" smtClean="0"/>
              <a:t> </a:t>
            </a:r>
            <a:r>
              <a:rPr lang="en-US" smtClean="0"/>
              <a:t>for our loops and a </a:t>
            </a:r>
            <a:r>
              <a:rPr lang="en-US" b="0" i="1" smtClean="0"/>
              <a:t>response</a:t>
            </a:r>
            <a:r>
              <a:rPr lang="en-US" smtClean="0"/>
              <a:t> variable (declared as a </a:t>
            </a:r>
            <a:r>
              <a:rPr lang="en-US" i="1" smtClean="0"/>
              <a:t>variant</a:t>
            </a:r>
            <a:r>
              <a:rPr lang="en-US" smtClean="0"/>
              <a:t> data type) in a MsgBox function.</a:t>
            </a:r>
          </a:p>
          <a:p>
            <a:endParaRPr lang="en-US" smtClean="0"/>
          </a:p>
        </p:txBody>
      </p:sp>
    </p:spTree>
  </p:cSld>
  <p:clrMapOvr>
    <a:masterClrMapping/>
  </p:clrMapOvr>
  <p:transition>
    <p:strips dir="rd"/>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C1AADA75-F333-4B67-8BD1-2530E1AAA909}" type="slidenum">
              <a:rPr lang="en-US"/>
              <a:pPr>
                <a:defRPr/>
              </a:pPr>
              <a:t>53</a:t>
            </a:fld>
            <a:endParaRPr lang="en-US"/>
          </a:p>
        </p:txBody>
      </p:sp>
      <p:sp>
        <p:nvSpPr>
          <p:cNvPr id="549890" name="Rectangle 2"/>
          <p:cNvSpPr>
            <a:spLocks noGrp="1" noChangeArrowheads="1"/>
          </p:cNvSpPr>
          <p:nvPr>
            <p:ph type="title"/>
          </p:nvPr>
        </p:nvSpPr>
        <p:spPr/>
        <p:txBody>
          <a:bodyPr/>
          <a:lstStyle/>
          <a:p>
            <a:pPr>
              <a:defRPr/>
            </a:pPr>
            <a:r>
              <a:rPr lang="en-US"/>
              <a:t>Workbook_Open</a:t>
            </a:r>
          </a:p>
        </p:txBody>
      </p:sp>
      <p:sp>
        <p:nvSpPr>
          <p:cNvPr id="57349" name="Rectangle 3"/>
          <p:cNvSpPr>
            <a:spLocks noGrp="1" noChangeArrowheads="1"/>
          </p:cNvSpPr>
          <p:nvPr>
            <p:ph type="body" idx="1"/>
          </p:nvPr>
        </p:nvSpPr>
        <p:spPr>
          <a:xfrm>
            <a:off x="914400" y="1371600"/>
            <a:ext cx="7772400" cy="5029200"/>
          </a:xfrm>
        </p:spPr>
        <p:txBody>
          <a:bodyPr/>
          <a:lstStyle/>
          <a:p>
            <a:r>
              <a:rPr lang="en-US" smtClean="0"/>
              <a:t>This time we improve our code by using a worksheet variable, </a:t>
            </a:r>
            <a:r>
              <a:rPr lang="en-US" b="0" i="1" smtClean="0"/>
              <a:t>ws</a:t>
            </a:r>
            <a:r>
              <a:rPr lang="en-US" smtClean="0"/>
              <a:t>, and a </a:t>
            </a:r>
            <a:r>
              <a:rPr lang="en-US" i="1" smtClean="0"/>
              <a:t>For Each, Next</a:t>
            </a:r>
            <a:r>
              <a:rPr lang="en-US" smtClean="0"/>
              <a:t> loop.</a:t>
            </a:r>
          </a:p>
          <a:p>
            <a:endParaRPr lang="en-US" i="1" smtClean="0"/>
          </a:p>
          <a:p>
            <a:pPr lvl="1">
              <a:buFont typeface="Wingdings" pitchFamily="2" charset="2"/>
              <a:buNone/>
            </a:pPr>
            <a:r>
              <a:rPr lang="en-US" i="1" smtClean="0">
                <a:solidFill>
                  <a:srgbClr val="3333CC"/>
                </a:solidFill>
              </a:rPr>
              <a:t>Private Sub</a:t>
            </a:r>
            <a:r>
              <a:rPr lang="en-US" i="1" smtClean="0"/>
              <a:t> Workbook_Open()</a:t>
            </a:r>
          </a:p>
          <a:p>
            <a:pPr lvl="1">
              <a:buFont typeface="Wingdings" pitchFamily="2" charset="2"/>
              <a:buNone/>
            </a:pPr>
            <a:r>
              <a:rPr lang="en-US" i="1" smtClean="0">
                <a:solidFill>
                  <a:srgbClr val="3333CC"/>
                </a:solidFill>
              </a:rPr>
              <a:t>For Each</a:t>
            </a:r>
            <a:r>
              <a:rPr lang="en-US" i="1" smtClean="0"/>
              <a:t> ws </a:t>
            </a:r>
            <a:r>
              <a:rPr lang="en-US" i="1" smtClean="0">
                <a:solidFill>
                  <a:srgbClr val="3333CC"/>
                </a:solidFill>
              </a:rPr>
              <a:t>In</a:t>
            </a:r>
            <a:r>
              <a:rPr lang="en-US" i="1" smtClean="0"/>
              <a:t> ActiveWorkbook.Worksheets</a:t>
            </a:r>
          </a:p>
          <a:p>
            <a:pPr lvl="1">
              <a:buFont typeface="Wingdings" pitchFamily="2" charset="2"/>
              <a:buNone/>
            </a:pPr>
            <a:r>
              <a:rPr lang="en-US" i="1" smtClean="0"/>
              <a:t>    </a:t>
            </a:r>
            <a:r>
              <a:rPr lang="en-US" i="1" smtClean="0">
                <a:solidFill>
                  <a:srgbClr val="3333CC"/>
                </a:solidFill>
              </a:rPr>
              <a:t>If</a:t>
            </a:r>
            <a:r>
              <a:rPr lang="en-US" i="1" smtClean="0"/>
              <a:t> ws.Name = "Account Welcome" </a:t>
            </a:r>
            <a:r>
              <a:rPr lang="en-US" i="1" smtClean="0">
                <a:solidFill>
                  <a:srgbClr val="3333CC"/>
                </a:solidFill>
              </a:rPr>
              <a:t>Then</a:t>
            </a:r>
          </a:p>
          <a:p>
            <a:pPr lvl="1">
              <a:buFont typeface="Wingdings" pitchFamily="2" charset="2"/>
              <a:buNone/>
            </a:pPr>
            <a:r>
              <a:rPr lang="en-US" i="1" smtClean="0"/>
              <a:t>        ws.Visible = </a:t>
            </a:r>
            <a:r>
              <a:rPr lang="en-US" i="1" smtClean="0">
                <a:solidFill>
                  <a:srgbClr val="3333CC"/>
                </a:solidFill>
              </a:rPr>
              <a:t>True</a:t>
            </a:r>
          </a:p>
          <a:p>
            <a:pPr lvl="1">
              <a:buFont typeface="Wingdings" pitchFamily="2" charset="2"/>
              <a:buNone/>
            </a:pPr>
            <a:r>
              <a:rPr lang="en-US" i="1" smtClean="0"/>
              <a:t>    </a:t>
            </a:r>
            <a:r>
              <a:rPr lang="en-US" i="1" smtClean="0">
                <a:solidFill>
                  <a:srgbClr val="3333CC"/>
                </a:solidFill>
              </a:rPr>
              <a:t>Else</a:t>
            </a:r>
          </a:p>
          <a:p>
            <a:pPr lvl="1">
              <a:buFont typeface="Wingdings" pitchFamily="2" charset="2"/>
              <a:buNone/>
            </a:pPr>
            <a:r>
              <a:rPr lang="en-US" i="1" smtClean="0"/>
              <a:t>        ws.Visible = </a:t>
            </a:r>
            <a:r>
              <a:rPr lang="en-US" i="1" smtClean="0">
                <a:solidFill>
                  <a:srgbClr val="3333CC"/>
                </a:solidFill>
              </a:rPr>
              <a:t>False</a:t>
            </a:r>
          </a:p>
          <a:p>
            <a:pPr lvl="1">
              <a:buFont typeface="Wingdings" pitchFamily="2" charset="2"/>
              <a:buNone/>
            </a:pPr>
            <a:r>
              <a:rPr lang="en-US" i="1" smtClean="0"/>
              <a:t>    </a:t>
            </a:r>
            <a:r>
              <a:rPr lang="en-US" i="1" smtClean="0">
                <a:solidFill>
                  <a:srgbClr val="3333CC"/>
                </a:solidFill>
              </a:rPr>
              <a:t>End If</a:t>
            </a:r>
          </a:p>
          <a:p>
            <a:pPr lvl="1">
              <a:buFont typeface="Wingdings" pitchFamily="2" charset="2"/>
              <a:buNone/>
            </a:pPr>
            <a:r>
              <a:rPr lang="en-US" i="1" smtClean="0">
                <a:solidFill>
                  <a:srgbClr val="3333CC"/>
                </a:solidFill>
              </a:rPr>
              <a:t>Next  </a:t>
            </a:r>
            <a:r>
              <a:rPr lang="en-US" i="1" smtClean="0"/>
              <a:t>ws</a:t>
            </a:r>
            <a:endParaRPr lang="en-US" i="1" smtClean="0">
              <a:solidFill>
                <a:srgbClr val="3333CC"/>
              </a:solidFill>
            </a:endParaRPr>
          </a:p>
          <a:p>
            <a:pPr lvl="1">
              <a:buFont typeface="Wingdings" pitchFamily="2" charset="2"/>
              <a:buNone/>
            </a:pPr>
            <a:r>
              <a:rPr lang="en-US" i="1" smtClean="0">
                <a:solidFill>
                  <a:srgbClr val="3333CC"/>
                </a:solidFill>
              </a:rPr>
              <a:t>End Sub</a:t>
            </a:r>
          </a:p>
          <a:p>
            <a:endParaRPr lang="en-US" smtClean="0"/>
          </a:p>
        </p:txBody>
      </p:sp>
    </p:spTree>
  </p:cSld>
  <p:clrMapOvr>
    <a:masterClrMapping/>
  </p:clrMapOvr>
  <p:transition>
    <p:strips dir="r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43FCBD68-BCF2-4BD0-B782-1F9782AAD03F}" type="slidenum">
              <a:rPr lang="en-US"/>
              <a:pPr>
                <a:defRPr/>
              </a:pPr>
              <a:t>54</a:t>
            </a:fld>
            <a:endParaRPr lang="en-US"/>
          </a:p>
        </p:txBody>
      </p:sp>
      <p:sp>
        <p:nvSpPr>
          <p:cNvPr id="550914" name="Rectangle 2"/>
          <p:cNvSpPr>
            <a:spLocks noGrp="1" noChangeArrowheads="1"/>
          </p:cNvSpPr>
          <p:nvPr>
            <p:ph type="title"/>
          </p:nvPr>
        </p:nvSpPr>
        <p:spPr/>
        <p:txBody>
          <a:bodyPr/>
          <a:lstStyle/>
          <a:p>
            <a:pPr>
              <a:defRPr/>
            </a:pPr>
            <a:r>
              <a:rPr lang="en-US"/>
              <a:t>Variables (cont’d)</a:t>
            </a:r>
          </a:p>
        </p:txBody>
      </p:sp>
      <p:sp>
        <p:nvSpPr>
          <p:cNvPr id="58373" name="Rectangle 3"/>
          <p:cNvSpPr>
            <a:spLocks noGrp="1" noChangeArrowheads="1"/>
          </p:cNvSpPr>
          <p:nvPr>
            <p:ph type="body" idx="1"/>
          </p:nvPr>
        </p:nvSpPr>
        <p:spPr/>
        <p:txBody>
          <a:bodyPr/>
          <a:lstStyle/>
          <a:p>
            <a:r>
              <a:rPr lang="en-US" smtClean="0"/>
              <a:t>We define all previously discussed variables, including the worksheet variable, publicly as follows.</a:t>
            </a:r>
          </a:p>
          <a:p>
            <a:endParaRPr lang="en-US" i="1" smtClean="0"/>
          </a:p>
          <a:p>
            <a:pPr lvl="1">
              <a:buFont typeface="Wingdings" pitchFamily="2" charset="2"/>
              <a:buNone/>
            </a:pPr>
            <a:r>
              <a:rPr lang="en-US" sz="1600" i="1" smtClean="0">
                <a:solidFill>
                  <a:srgbClr val="3333CC"/>
                </a:solidFill>
              </a:rPr>
              <a:t>Public</a:t>
            </a:r>
            <a:r>
              <a:rPr lang="en-US" sz="1600" i="1" smtClean="0"/>
              <a:t> deposit </a:t>
            </a:r>
            <a:r>
              <a:rPr lang="en-US" sz="1600" i="1" smtClean="0">
                <a:solidFill>
                  <a:srgbClr val="3333CC"/>
                </a:solidFill>
              </a:rPr>
              <a:t>As Double</a:t>
            </a:r>
            <a:r>
              <a:rPr lang="en-US" sz="1600" i="1" smtClean="0"/>
              <a:t>, withdrawal </a:t>
            </a:r>
            <a:r>
              <a:rPr lang="en-US" sz="1600" i="1" smtClean="0">
                <a:solidFill>
                  <a:srgbClr val="3333CC"/>
                </a:solidFill>
              </a:rPr>
              <a:t>As Double</a:t>
            </a:r>
            <a:r>
              <a:rPr lang="en-US" sz="1600" i="1" smtClean="0"/>
              <a:t>, sumDep </a:t>
            </a:r>
            <a:r>
              <a:rPr lang="en-US" sz="1600" i="1" smtClean="0">
                <a:solidFill>
                  <a:srgbClr val="3333CC"/>
                </a:solidFill>
              </a:rPr>
              <a:t>As Double</a:t>
            </a:r>
            <a:r>
              <a:rPr lang="en-US" sz="1600" i="1" smtClean="0"/>
              <a:t>, _</a:t>
            </a:r>
          </a:p>
          <a:p>
            <a:pPr lvl="1">
              <a:buFont typeface="Wingdings" pitchFamily="2" charset="2"/>
              <a:buNone/>
            </a:pPr>
            <a:r>
              <a:rPr lang="en-US" sz="1600" i="1" smtClean="0"/>
              <a:t>sumWith </a:t>
            </a:r>
            <a:r>
              <a:rPr lang="en-US" sz="1600" i="1" smtClean="0">
                <a:solidFill>
                  <a:srgbClr val="3333CC"/>
                </a:solidFill>
              </a:rPr>
              <a:t>As Double</a:t>
            </a:r>
            <a:r>
              <a:rPr lang="en-US" sz="1600" i="1" smtClean="0"/>
              <a:t>, AccountStart </a:t>
            </a:r>
            <a:r>
              <a:rPr lang="en-US" sz="1600" i="1" smtClean="0">
                <a:solidFill>
                  <a:srgbClr val="3333CC"/>
                </a:solidFill>
              </a:rPr>
              <a:t>As Range</a:t>
            </a:r>
            <a:r>
              <a:rPr lang="en-US" sz="1600" i="1" smtClean="0"/>
              <a:t>, BalanceStart </a:t>
            </a:r>
            <a:r>
              <a:rPr lang="en-US" sz="1600" i="1" smtClean="0">
                <a:solidFill>
                  <a:srgbClr val="3333CC"/>
                </a:solidFill>
              </a:rPr>
              <a:t>As Range</a:t>
            </a:r>
            <a:r>
              <a:rPr lang="en-US" sz="1600" i="1" smtClean="0"/>
              <a:t>, _</a:t>
            </a:r>
          </a:p>
          <a:p>
            <a:pPr lvl="1">
              <a:buFont typeface="Wingdings" pitchFamily="2" charset="2"/>
              <a:buNone/>
            </a:pPr>
            <a:r>
              <a:rPr lang="en-US" sz="1600" i="1" smtClean="0"/>
              <a:t>ws </a:t>
            </a:r>
            <a:r>
              <a:rPr lang="en-US" sz="1600" i="1" smtClean="0">
                <a:solidFill>
                  <a:srgbClr val="3333CC"/>
                </a:solidFill>
              </a:rPr>
              <a:t>As Worksheet</a:t>
            </a:r>
            <a:r>
              <a:rPr lang="en-US" sz="1600" i="1" smtClean="0"/>
              <a:t>, Value </a:t>
            </a:r>
            <a:r>
              <a:rPr lang="en-US" sz="1600" i="1" smtClean="0">
                <a:solidFill>
                  <a:srgbClr val="3333CC"/>
                </a:solidFill>
              </a:rPr>
              <a:t>As Variant</a:t>
            </a:r>
            <a:r>
              <a:rPr lang="en-US" sz="1600" i="1" smtClean="0"/>
              <a:t>, i </a:t>
            </a:r>
            <a:r>
              <a:rPr lang="en-US" sz="1600" i="1" smtClean="0">
                <a:solidFill>
                  <a:srgbClr val="3333CC"/>
                </a:solidFill>
              </a:rPr>
              <a:t>As Integer</a:t>
            </a:r>
            <a:r>
              <a:rPr lang="en-US" sz="1600" i="1" smtClean="0"/>
              <a:t>, response </a:t>
            </a:r>
            <a:r>
              <a:rPr lang="en-US" sz="1600" i="1" smtClean="0">
                <a:solidFill>
                  <a:srgbClr val="3333CC"/>
                </a:solidFill>
              </a:rPr>
              <a:t>As Variant</a:t>
            </a:r>
          </a:p>
        </p:txBody>
      </p:sp>
    </p:spTree>
  </p:cSld>
  <p:clrMapOvr>
    <a:masterClrMapping/>
  </p:clrMapOvr>
  <p:transition>
    <p:strips dir="rd"/>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2BE00E64-507C-45E3-8805-879DE89624D4}" type="slidenum">
              <a:rPr lang="en-US"/>
              <a:pPr>
                <a:defRPr/>
              </a:pPr>
              <a:t>55</a:t>
            </a:fld>
            <a:endParaRPr lang="en-US"/>
          </a:p>
        </p:txBody>
      </p:sp>
      <p:sp>
        <p:nvSpPr>
          <p:cNvPr id="552962" name="Rectangle 2"/>
          <p:cNvSpPr>
            <a:spLocks noGrp="1" noChangeArrowheads="1"/>
          </p:cNvSpPr>
          <p:nvPr>
            <p:ph type="title"/>
          </p:nvPr>
        </p:nvSpPr>
        <p:spPr/>
        <p:txBody>
          <a:bodyPr/>
          <a:lstStyle/>
          <a:p>
            <a:pPr>
              <a:defRPr/>
            </a:pPr>
            <a:r>
              <a:rPr lang="en-US"/>
              <a:t>Main</a:t>
            </a:r>
          </a:p>
        </p:txBody>
      </p:sp>
      <p:sp>
        <p:nvSpPr>
          <p:cNvPr id="59397" name="Rectangle 3"/>
          <p:cNvSpPr>
            <a:spLocks noGrp="1" noChangeArrowheads="1"/>
          </p:cNvSpPr>
          <p:nvPr>
            <p:ph type="body" idx="1"/>
          </p:nvPr>
        </p:nvSpPr>
        <p:spPr>
          <a:xfrm>
            <a:off x="914400" y="1371600"/>
            <a:ext cx="8001000" cy="5029200"/>
          </a:xfrm>
        </p:spPr>
        <p:txBody>
          <a:bodyPr/>
          <a:lstStyle/>
          <a:p>
            <a:pPr>
              <a:lnSpc>
                <a:spcPct val="80000"/>
              </a:lnSpc>
            </a:pPr>
            <a:r>
              <a:rPr lang="en-US" sz="1800" smtClean="0"/>
              <a:t>In preparation for coding we have named the two ranges in which the sum values will be calculated.</a:t>
            </a:r>
          </a:p>
          <a:p>
            <a:pPr lvl="1">
              <a:lnSpc>
                <a:spcPct val="80000"/>
              </a:lnSpc>
            </a:pPr>
            <a:r>
              <a:rPr lang="en-US" sz="1600" smtClean="0"/>
              <a:t> “DepositSum” and “WithdrawalSum” respectively</a:t>
            </a:r>
          </a:p>
          <a:p>
            <a:pPr>
              <a:lnSpc>
                <a:spcPct val="80000"/>
              </a:lnSpc>
            </a:pPr>
            <a:endParaRPr lang="en-US" sz="1800" i="1" smtClean="0"/>
          </a:p>
          <a:p>
            <a:pPr lvl="1">
              <a:lnSpc>
                <a:spcPct val="80000"/>
              </a:lnSpc>
              <a:buFont typeface="Wingdings" pitchFamily="2" charset="2"/>
              <a:buNone/>
            </a:pPr>
            <a:r>
              <a:rPr lang="en-US" sz="1600" i="1" smtClean="0">
                <a:solidFill>
                  <a:srgbClr val="3333CC"/>
                </a:solidFill>
              </a:rPr>
              <a:t>Sub</a:t>
            </a:r>
            <a:r>
              <a:rPr lang="en-US" sz="1600" i="1" smtClean="0"/>
              <a:t> Main()</a:t>
            </a:r>
          </a:p>
          <a:p>
            <a:pPr lvl="1">
              <a:lnSpc>
                <a:spcPct val="80000"/>
              </a:lnSpc>
              <a:buFont typeface="Wingdings" pitchFamily="2" charset="2"/>
              <a:buNone/>
            </a:pPr>
            <a:r>
              <a:rPr lang="en-US" sz="1600" i="1" smtClean="0"/>
              <a:t>    Range("DepositSum").ClearContents</a:t>
            </a:r>
          </a:p>
          <a:p>
            <a:pPr lvl="1">
              <a:lnSpc>
                <a:spcPct val="80000"/>
              </a:lnSpc>
              <a:buFont typeface="Wingdings" pitchFamily="2" charset="2"/>
              <a:buNone/>
            </a:pPr>
            <a:r>
              <a:rPr lang="en-US" sz="1600" i="1" smtClean="0"/>
              <a:t>    Range("WithdrawalSum").ClearContents</a:t>
            </a:r>
          </a:p>
          <a:p>
            <a:pPr lvl="1">
              <a:lnSpc>
                <a:spcPct val="80000"/>
              </a:lnSpc>
              <a:buFont typeface="Wingdings" pitchFamily="2" charset="2"/>
              <a:buNone/>
            </a:pPr>
            <a:r>
              <a:rPr lang="en-US" sz="1600" i="1" smtClean="0"/>
              <a:t>    </a:t>
            </a:r>
          </a:p>
          <a:p>
            <a:pPr lvl="1">
              <a:lnSpc>
                <a:spcPct val="80000"/>
              </a:lnSpc>
              <a:buFont typeface="Wingdings" pitchFamily="2" charset="2"/>
              <a:buNone/>
            </a:pPr>
            <a:r>
              <a:rPr lang="en-US" sz="1600" i="1" smtClean="0"/>
              <a:t>    </a:t>
            </a:r>
            <a:r>
              <a:rPr lang="en-US" sz="1600" i="1" smtClean="0">
                <a:solidFill>
                  <a:srgbClr val="3333CC"/>
                </a:solidFill>
              </a:rPr>
              <a:t>Set</a:t>
            </a:r>
            <a:r>
              <a:rPr lang="en-US" sz="1600" i="1" smtClean="0"/>
              <a:t> AccountStart = Worksheets("Account").Range("D5")</a:t>
            </a:r>
          </a:p>
          <a:p>
            <a:pPr lvl="1">
              <a:lnSpc>
                <a:spcPct val="80000"/>
              </a:lnSpc>
              <a:buFont typeface="Wingdings" pitchFamily="2" charset="2"/>
              <a:buNone/>
            </a:pPr>
            <a:r>
              <a:rPr lang="en-US" sz="1600" i="1" smtClean="0"/>
              <a:t>    </a:t>
            </a:r>
            <a:r>
              <a:rPr lang="en-US" sz="1600" i="1" smtClean="0">
                <a:solidFill>
                  <a:srgbClr val="3333CC"/>
                </a:solidFill>
              </a:rPr>
              <a:t>Set</a:t>
            </a:r>
            <a:r>
              <a:rPr lang="en-US" sz="1600" i="1" smtClean="0"/>
              <a:t> BalanceStart = Worksheets("Account").Range("F5")</a:t>
            </a:r>
          </a:p>
          <a:p>
            <a:pPr lvl="1">
              <a:lnSpc>
                <a:spcPct val="80000"/>
              </a:lnSpc>
              <a:buFont typeface="Wingdings" pitchFamily="2" charset="2"/>
              <a:buNone/>
            </a:pPr>
            <a:r>
              <a:rPr lang="en-US" sz="1600" i="1" smtClean="0"/>
              <a:t>    </a:t>
            </a:r>
          </a:p>
          <a:p>
            <a:pPr lvl="1">
              <a:lnSpc>
                <a:spcPct val="80000"/>
              </a:lnSpc>
              <a:buFont typeface="Wingdings" pitchFamily="2" charset="2"/>
              <a:buNone/>
            </a:pPr>
            <a:r>
              <a:rPr lang="en-US" sz="1600" i="1" smtClean="0"/>
              <a:t>    sumDep = 0</a:t>
            </a:r>
          </a:p>
          <a:p>
            <a:pPr lvl="1">
              <a:lnSpc>
                <a:spcPct val="80000"/>
              </a:lnSpc>
              <a:buFont typeface="Wingdings" pitchFamily="2" charset="2"/>
              <a:buNone/>
            </a:pPr>
            <a:r>
              <a:rPr lang="en-US" sz="1600" i="1" smtClean="0"/>
              <a:t>    sumWith = 0</a:t>
            </a:r>
          </a:p>
          <a:p>
            <a:pPr lvl="1">
              <a:lnSpc>
                <a:spcPct val="80000"/>
              </a:lnSpc>
              <a:buFont typeface="Wingdings" pitchFamily="2" charset="2"/>
              <a:buNone/>
            </a:pPr>
            <a:r>
              <a:rPr lang="en-US" sz="1600" i="1" smtClean="0"/>
              <a:t>    </a:t>
            </a:r>
          </a:p>
          <a:p>
            <a:pPr lvl="1">
              <a:lnSpc>
                <a:spcPct val="80000"/>
              </a:lnSpc>
              <a:buFont typeface="Wingdings" pitchFamily="2" charset="2"/>
              <a:buNone/>
            </a:pPr>
            <a:r>
              <a:rPr lang="en-US" sz="1600" i="1" smtClean="0"/>
              <a:t>    Worksheets("Account").Visible = </a:t>
            </a:r>
            <a:r>
              <a:rPr lang="en-US" sz="1600" i="1" smtClean="0">
                <a:solidFill>
                  <a:srgbClr val="3333CC"/>
                </a:solidFill>
              </a:rPr>
              <a:t>True</a:t>
            </a:r>
          </a:p>
          <a:p>
            <a:pPr lvl="1">
              <a:lnSpc>
                <a:spcPct val="80000"/>
              </a:lnSpc>
              <a:buFont typeface="Wingdings" pitchFamily="2" charset="2"/>
              <a:buNone/>
            </a:pPr>
            <a:r>
              <a:rPr lang="en-US" sz="1600" i="1" smtClean="0"/>
              <a:t>    Worksheets("Account Welcome").Visible = </a:t>
            </a:r>
            <a:r>
              <a:rPr lang="en-US" sz="1600" i="1" smtClean="0">
                <a:solidFill>
                  <a:srgbClr val="3333CC"/>
                </a:solidFill>
              </a:rPr>
              <a:t>False</a:t>
            </a:r>
          </a:p>
          <a:p>
            <a:pPr lvl="1">
              <a:lnSpc>
                <a:spcPct val="80000"/>
              </a:lnSpc>
              <a:buFont typeface="Wingdings" pitchFamily="2" charset="2"/>
              <a:buNone/>
            </a:pPr>
            <a:r>
              <a:rPr lang="en-US" sz="1600" i="1" smtClean="0"/>
              <a:t>    Worksheets("Account").Activate</a:t>
            </a:r>
          </a:p>
          <a:p>
            <a:pPr lvl="1">
              <a:lnSpc>
                <a:spcPct val="80000"/>
              </a:lnSpc>
              <a:buFont typeface="Wingdings" pitchFamily="2" charset="2"/>
              <a:buNone/>
            </a:pPr>
            <a:r>
              <a:rPr lang="en-US" sz="1600" i="1" smtClean="0">
                <a:solidFill>
                  <a:srgbClr val="3333CC"/>
                </a:solidFill>
              </a:rPr>
              <a:t>End Sub</a:t>
            </a:r>
            <a:endParaRPr lang="en-US" sz="1600" smtClean="0">
              <a:solidFill>
                <a:srgbClr val="3333CC"/>
              </a:solidFill>
            </a:endParaRPr>
          </a:p>
          <a:p>
            <a:pPr>
              <a:lnSpc>
                <a:spcPct val="80000"/>
              </a:lnSpc>
            </a:pPr>
            <a:endParaRPr lang="en-US" sz="1800" smtClean="0">
              <a:solidFill>
                <a:srgbClr val="3333CC"/>
              </a:solidFill>
            </a:endParaRPr>
          </a:p>
        </p:txBody>
      </p:sp>
    </p:spTree>
  </p:cSld>
  <p:clrMapOvr>
    <a:masterClrMapping/>
  </p:clrMapOvr>
  <p:transition>
    <p:strips dir="rd"/>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A8FD9375-F71B-4D5E-A8BF-6D78CB915331}" type="slidenum">
              <a:rPr lang="en-US"/>
              <a:pPr>
                <a:defRPr/>
              </a:pPr>
              <a:t>56</a:t>
            </a:fld>
            <a:endParaRPr lang="en-US"/>
          </a:p>
        </p:txBody>
      </p:sp>
      <p:sp>
        <p:nvSpPr>
          <p:cNvPr id="555010" name="Rectangle 2"/>
          <p:cNvSpPr>
            <a:spLocks noGrp="1" noChangeArrowheads="1"/>
          </p:cNvSpPr>
          <p:nvPr>
            <p:ph type="title"/>
          </p:nvPr>
        </p:nvSpPr>
        <p:spPr/>
        <p:txBody>
          <a:bodyPr/>
          <a:lstStyle/>
          <a:p>
            <a:pPr>
              <a:defRPr/>
            </a:pPr>
            <a:r>
              <a:rPr lang="en-US"/>
              <a:t>ExitAccount</a:t>
            </a:r>
          </a:p>
        </p:txBody>
      </p:sp>
      <p:sp>
        <p:nvSpPr>
          <p:cNvPr id="60421" name="Rectangle 3"/>
          <p:cNvSpPr>
            <a:spLocks noGrp="1" noChangeArrowheads="1"/>
          </p:cNvSpPr>
          <p:nvPr>
            <p:ph type="body" idx="1"/>
          </p:nvPr>
        </p:nvSpPr>
        <p:spPr/>
        <p:txBody>
          <a:bodyPr/>
          <a:lstStyle/>
          <a:p>
            <a:r>
              <a:rPr lang="en-US" smtClean="0"/>
              <a:t>The navigational procedure for the </a:t>
            </a:r>
            <a:r>
              <a:rPr lang="en-US" i="1" smtClean="0"/>
              <a:t>Exit</a:t>
            </a:r>
            <a:r>
              <a:rPr lang="en-US" smtClean="0"/>
              <a:t> button is</a:t>
            </a:r>
          </a:p>
          <a:p>
            <a:endParaRPr lang="en-US" smtClean="0"/>
          </a:p>
          <a:p>
            <a:pPr lvl="1">
              <a:buFont typeface="Wingdings" pitchFamily="2" charset="2"/>
              <a:buNone/>
            </a:pPr>
            <a:r>
              <a:rPr lang="en-US" i="1" smtClean="0">
                <a:solidFill>
                  <a:srgbClr val="3333CC"/>
                </a:solidFill>
              </a:rPr>
              <a:t>Sub</a:t>
            </a:r>
            <a:r>
              <a:rPr lang="en-US" i="1" smtClean="0"/>
              <a:t> ExitAccount()</a:t>
            </a:r>
          </a:p>
          <a:p>
            <a:pPr lvl="1">
              <a:buFont typeface="Wingdings" pitchFamily="2" charset="2"/>
              <a:buNone/>
            </a:pPr>
            <a:r>
              <a:rPr lang="en-US" i="1" smtClean="0"/>
              <a:t>    Worksheets("Account Welcome").Visible = </a:t>
            </a:r>
            <a:r>
              <a:rPr lang="en-US" i="1" smtClean="0">
                <a:solidFill>
                  <a:srgbClr val="3333CC"/>
                </a:solidFill>
              </a:rPr>
              <a:t>True</a:t>
            </a:r>
          </a:p>
          <a:p>
            <a:pPr lvl="1">
              <a:buFont typeface="Wingdings" pitchFamily="2" charset="2"/>
              <a:buNone/>
            </a:pPr>
            <a:r>
              <a:rPr lang="en-US" i="1" smtClean="0"/>
              <a:t>    Worksheets("Account").Visible = </a:t>
            </a:r>
            <a:r>
              <a:rPr lang="en-US" i="1" smtClean="0">
                <a:solidFill>
                  <a:srgbClr val="3333CC"/>
                </a:solidFill>
              </a:rPr>
              <a:t>False</a:t>
            </a:r>
          </a:p>
          <a:p>
            <a:pPr lvl="1">
              <a:buFont typeface="Wingdings" pitchFamily="2" charset="2"/>
              <a:buNone/>
            </a:pPr>
            <a:r>
              <a:rPr lang="en-US" i="1" smtClean="0">
                <a:solidFill>
                  <a:srgbClr val="3333CC"/>
                </a:solidFill>
              </a:rPr>
              <a:t>End Sub</a:t>
            </a:r>
          </a:p>
        </p:txBody>
      </p:sp>
    </p:spTree>
  </p:cSld>
  <p:clrMapOvr>
    <a:masterClrMapping/>
  </p:clrMapOvr>
  <p:transition>
    <p:strips dir="rd"/>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54C94B94-4AAD-48F1-9653-FFAF4155467C}" type="slidenum">
              <a:rPr lang="en-US"/>
              <a:pPr>
                <a:defRPr/>
              </a:pPr>
              <a:t>57</a:t>
            </a:fld>
            <a:endParaRPr lang="en-US"/>
          </a:p>
        </p:txBody>
      </p:sp>
      <p:sp>
        <p:nvSpPr>
          <p:cNvPr id="556034" name="Rectangle 2"/>
          <p:cNvSpPr>
            <a:spLocks noGrp="1" noChangeArrowheads="1"/>
          </p:cNvSpPr>
          <p:nvPr>
            <p:ph type="title"/>
          </p:nvPr>
        </p:nvSpPr>
        <p:spPr/>
        <p:txBody>
          <a:bodyPr/>
          <a:lstStyle/>
          <a:p>
            <a:pPr>
              <a:defRPr/>
            </a:pPr>
            <a:r>
              <a:rPr lang="en-US"/>
              <a:t>Summing Procedures</a:t>
            </a:r>
          </a:p>
        </p:txBody>
      </p:sp>
      <p:sp>
        <p:nvSpPr>
          <p:cNvPr id="61445" name="Rectangle 3"/>
          <p:cNvSpPr>
            <a:spLocks noGrp="1" noChangeArrowheads="1"/>
          </p:cNvSpPr>
          <p:nvPr>
            <p:ph type="body" idx="1"/>
          </p:nvPr>
        </p:nvSpPr>
        <p:spPr/>
        <p:txBody>
          <a:bodyPr/>
          <a:lstStyle/>
          <a:p>
            <a:r>
              <a:rPr lang="en-US" smtClean="0"/>
              <a:t>For each </a:t>
            </a:r>
            <a:r>
              <a:rPr lang="en-US" i="1" smtClean="0"/>
              <a:t>Sum </a:t>
            </a:r>
            <a:r>
              <a:rPr lang="en-US" smtClean="0"/>
              <a:t>button we will look through every entry of the “Amount” column until the end of the column is reached.</a:t>
            </a:r>
          </a:p>
          <a:p>
            <a:pPr lvl="1"/>
            <a:r>
              <a:rPr lang="en-US" smtClean="0"/>
              <a:t>We do this using a </a:t>
            </a:r>
            <a:r>
              <a:rPr lang="en-US" i="1" smtClean="0"/>
              <a:t>Do, Until</a:t>
            </a:r>
            <a:r>
              <a:rPr lang="en-US" smtClean="0"/>
              <a:t> loop, AccountStart range variable, and the Offset property.</a:t>
            </a:r>
          </a:p>
          <a:p>
            <a:pPr lvl="1"/>
            <a:endParaRPr lang="en-US" smtClean="0"/>
          </a:p>
          <a:p>
            <a:r>
              <a:rPr lang="en-US" smtClean="0"/>
              <a:t>For each entry we check if the value is a withdrawal or deposit and update our respective sum variables.</a:t>
            </a:r>
          </a:p>
          <a:p>
            <a:pPr lvl="1"/>
            <a:r>
              <a:rPr lang="en-US" smtClean="0"/>
              <a:t>We do this using </a:t>
            </a:r>
            <a:r>
              <a:rPr lang="en-US" i="1" smtClean="0"/>
              <a:t>If, Then</a:t>
            </a:r>
            <a:r>
              <a:rPr lang="en-US" smtClean="0"/>
              <a:t> statements.</a:t>
            </a:r>
          </a:p>
          <a:p>
            <a:pPr lvl="1"/>
            <a:endParaRPr lang="en-US" smtClean="0"/>
          </a:p>
          <a:p>
            <a:r>
              <a:rPr lang="en-US" smtClean="0"/>
              <a:t>We will use the counter variable </a:t>
            </a:r>
            <a:r>
              <a:rPr lang="en-US" i="1" smtClean="0"/>
              <a:t>i</a:t>
            </a:r>
            <a:r>
              <a:rPr lang="en-US" smtClean="0"/>
              <a:t> for the loop.</a:t>
            </a:r>
          </a:p>
          <a:p>
            <a:pPr>
              <a:buFont typeface="Wingdings" pitchFamily="2" charset="2"/>
              <a:buNone/>
            </a:pPr>
            <a:endParaRPr lang="en-US" smtClean="0"/>
          </a:p>
        </p:txBody>
      </p:sp>
    </p:spTree>
  </p:cSld>
  <p:clrMapOvr>
    <a:masterClrMapping/>
  </p:clrMapOvr>
  <p:transition>
    <p:strips dir="rd"/>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2D0A1456-AD7A-499D-872C-CB2D737E0571}" type="slidenum">
              <a:rPr lang="en-US"/>
              <a:pPr>
                <a:defRPr/>
              </a:pPr>
              <a:t>58</a:t>
            </a:fld>
            <a:endParaRPr lang="en-US"/>
          </a:p>
        </p:txBody>
      </p:sp>
      <p:sp>
        <p:nvSpPr>
          <p:cNvPr id="558082" name="Rectangle 2"/>
          <p:cNvSpPr>
            <a:spLocks noGrp="1" noChangeArrowheads="1"/>
          </p:cNvSpPr>
          <p:nvPr>
            <p:ph type="title"/>
          </p:nvPr>
        </p:nvSpPr>
        <p:spPr/>
        <p:txBody>
          <a:bodyPr/>
          <a:lstStyle/>
          <a:p>
            <a:pPr>
              <a:defRPr/>
            </a:pPr>
            <a:r>
              <a:rPr lang="en-US"/>
              <a:t>SumDeposits</a:t>
            </a:r>
          </a:p>
        </p:txBody>
      </p:sp>
      <p:sp>
        <p:nvSpPr>
          <p:cNvPr id="62469" name="Rectangle 3"/>
          <p:cNvSpPr>
            <a:spLocks noGrp="1" noChangeArrowheads="1"/>
          </p:cNvSpPr>
          <p:nvPr>
            <p:ph type="body" idx="1"/>
          </p:nvPr>
        </p:nvSpPr>
        <p:spPr/>
        <p:txBody>
          <a:bodyPr/>
          <a:lstStyle/>
          <a:p>
            <a:pPr lvl="1">
              <a:buFont typeface="Wingdings" pitchFamily="2" charset="2"/>
              <a:buNone/>
            </a:pPr>
            <a:r>
              <a:rPr lang="en-US" i="1" smtClean="0">
                <a:solidFill>
                  <a:srgbClr val="3333CC"/>
                </a:solidFill>
              </a:rPr>
              <a:t>Sub</a:t>
            </a:r>
            <a:r>
              <a:rPr lang="en-US" i="1" smtClean="0"/>
              <a:t> SumDeposits()</a:t>
            </a:r>
          </a:p>
          <a:p>
            <a:pPr lvl="1">
              <a:buFont typeface="Wingdings" pitchFamily="2" charset="2"/>
              <a:buNone/>
            </a:pPr>
            <a:r>
              <a:rPr lang="en-US" i="1" smtClean="0"/>
              <a:t> sumDep = 0 </a:t>
            </a:r>
          </a:p>
          <a:p>
            <a:pPr lvl="1">
              <a:buFont typeface="Wingdings" pitchFamily="2" charset="2"/>
              <a:buNone/>
            </a:pPr>
            <a:r>
              <a:rPr lang="en-US" i="1" smtClean="0"/>
              <a:t>  i = 1</a:t>
            </a:r>
          </a:p>
          <a:p>
            <a:pPr lvl="1">
              <a:buFont typeface="Wingdings" pitchFamily="2" charset="2"/>
              <a:buNone/>
            </a:pPr>
            <a:r>
              <a:rPr lang="en-US" i="1" smtClean="0"/>
              <a:t>    </a:t>
            </a:r>
            <a:r>
              <a:rPr lang="en-US" i="1" smtClean="0">
                <a:solidFill>
                  <a:srgbClr val="3333CC"/>
                </a:solidFill>
              </a:rPr>
              <a:t>Do Until</a:t>
            </a:r>
            <a:r>
              <a:rPr lang="en-US" i="1" smtClean="0"/>
              <a:t> AccountStart.Offset(i, 0).Value = ""</a:t>
            </a:r>
          </a:p>
          <a:p>
            <a:pPr lvl="1">
              <a:buFont typeface="Wingdings" pitchFamily="2" charset="2"/>
              <a:buNone/>
            </a:pPr>
            <a:r>
              <a:rPr lang="en-US" i="1" smtClean="0"/>
              <a:t>        </a:t>
            </a:r>
            <a:r>
              <a:rPr lang="en-US" i="1" smtClean="0">
                <a:solidFill>
                  <a:srgbClr val="3333CC"/>
                </a:solidFill>
              </a:rPr>
              <a:t>If</a:t>
            </a:r>
            <a:r>
              <a:rPr lang="en-US" i="1" smtClean="0"/>
              <a:t> AccountStart.Offset(i, 0).Value &gt; 0 </a:t>
            </a:r>
            <a:r>
              <a:rPr lang="en-US" i="1" smtClean="0">
                <a:solidFill>
                  <a:srgbClr val="3333CC"/>
                </a:solidFill>
              </a:rPr>
              <a:t>Then</a:t>
            </a:r>
          </a:p>
          <a:p>
            <a:pPr lvl="1">
              <a:buFont typeface="Wingdings" pitchFamily="2" charset="2"/>
              <a:buNone/>
            </a:pPr>
            <a:r>
              <a:rPr lang="en-US" i="1" smtClean="0"/>
              <a:t>            sumDep = sumDep + AccountStart.Offset(i, 0).Value</a:t>
            </a:r>
          </a:p>
          <a:p>
            <a:pPr lvl="1">
              <a:buFont typeface="Wingdings" pitchFamily="2" charset="2"/>
              <a:buNone/>
            </a:pPr>
            <a:r>
              <a:rPr lang="en-US" i="1" smtClean="0"/>
              <a:t>        </a:t>
            </a:r>
            <a:r>
              <a:rPr lang="en-US" i="1" smtClean="0">
                <a:solidFill>
                  <a:srgbClr val="3333CC"/>
                </a:solidFill>
              </a:rPr>
              <a:t>End If</a:t>
            </a:r>
          </a:p>
          <a:p>
            <a:pPr lvl="1">
              <a:buFont typeface="Wingdings" pitchFamily="2" charset="2"/>
              <a:buNone/>
            </a:pPr>
            <a:r>
              <a:rPr lang="en-US" i="1" smtClean="0"/>
              <a:t>        i = i + 1</a:t>
            </a:r>
          </a:p>
          <a:p>
            <a:pPr lvl="1">
              <a:buFont typeface="Wingdings" pitchFamily="2" charset="2"/>
              <a:buNone/>
            </a:pPr>
            <a:r>
              <a:rPr lang="en-US" i="1" smtClean="0"/>
              <a:t>    </a:t>
            </a:r>
            <a:r>
              <a:rPr lang="en-US" i="1" smtClean="0">
                <a:solidFill>
                  <a:srgbClr val="3333CC"/>
                </a:solidFill>
              </a:rPr>
              <a:t>Loop</a:t>
            </a:r>
          </a:p>
          <a:p>
            <a:pPr lvl="1">
              <a:buFont typeface="Wingdings" pitchFamily="2" charset="2"/>
              <a:buNone/>
            </a:pPr>
            <a:r>
              <a:rPr lang="en-US" i="1" smtClean="0"/>
              <a:t>    </a:t>
            </a:r>
          </a:p>
          <a:p>
            <a:pPr lvl="1">
              <a:buFont typeface="Wingdings" pitchFamily="2" charset="2"/>
              <a:buNone/>
            </a:pPr>
            <a:r>
              <a:rPr lang="en-US" i="1" smtClean="0"/>
              <a:t>    Range("DepositSum").Value = sumDep</a:t>
            </a:r>
          </a:p>
          <a:p>
            <a:pPr lvl="1">
              <a:buFont typeface="Wingdings" pitchFamily="2" charset="2"/>
              <a:buNone/>
            </a:pPr>
            <a:r>
              <a:rPr lang="en-US" i="1" smtClean="0">
                <a:solidFill>
                  <a:srgbClr val="3333CC"/>
                </a:solidFill>
              </a:rPr>
              <a:t>End Sub</a:t>
            </a:r>
          </a:p>
        </p:txBody>
      </p:sp>
    </p:spTree>
  </p:cSld>
  <p:clrMapOvr>
    <a:masterClrMapping/>
  </p:clrMapOvr>
  <p:transition>
    <p:strips dir="rd"/>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5135D030-FC9D-4275-984F-EFAE95A0E837}" type="slidenum">
              <a:rPr lang="en-US"/>
              <a:pPr>
                <a:defRPr/>
              </a:pPr>
              <a:t>59</a:t>
            </a:fld>
            <a:endParaRPr lang="en-US"/>
          </a:p>
        </p:txBody>
      </p:sp>
      <p:sp>
        <p:nvSpPr>
          <p:cNvPr id="559106" name="Rectangle 2"/>
          <p:cNvSpPr>
            <a:spLocks noGrp="1" noChangeArrowheads="1"/>
          </p:cNvSpPr>
          <p:nvPr>
            <p:ph type="title"/>
          </p:nvPr>
        </p:nvSpPr>
        <p:spPr/>
        <p:txBody>
          <a:bodyPr/>
          <a:lstStyle/>
          <a:p>
            <a:pPr>
              <a:defRPr/>
            </a:pPr>
            <a:r>
              <a:rPr lang="en-US"/>
              <a:t>SumWithdrawals</a:t>
            </a:r>
          </a:p>
        </p:txBody>
      </p:sp>
      <p:sp>
        <p:nvSpPr>
          <p:cNvPr id="63493" name="Rectangle 3"/>
          <p:cNvSpPr>
            <a:spLocks noGrp="1" noChangeArrowheads="1"/>
          </p:cNvSpPr>
          <p:nvPr>
            <p:ph type="body" idx="1"/>
          </p:nvPr>
        </p:nvSpPr>
        <p:spPr/>
        <p:txBody>
          <a:bodyPr/>
          <a:lstStyle/>
          <a:p>
            <a:pPr lvl="1">
              <a:buFont typeface="Wingdings" pitchFamily="2" charset="2"/>
              <a:buNone/>
            </a:pPr>
            <a:r>
              <a:rPr lang="en-US" i="1" smtClean="0">
                <a:solidFill>
                  <a:srgbClr val="3333CC"/>
                </a:solidFill>
              </a:rPr>
              <a:t>Sub</a:t>
            </a:r>
            <a:r>
              <a:rPr lang="en-US" i="1" smtClean="0"/>
              <a:t> SumWithdrawals()</a:t>
            </a:r>
          </a:p>
          <a:p>
            <a:pPr lvl="1">
              <a:buFont typeface="Wingdings" pitchFamily="2" charset="2"/>
              <a:buNone/>
            </a:pPr>
            <a:r>
              <a:rPr lang="en-US" i="1" smtClean="0"/>
              <a:t> sumWith = 0 </a:t>
            </a:r>
          </a:p>
          <a:p>
            <a:pPr lvl="1">
              <a:buFont typeface="Wingdings" pitchFamily="2" charset="2"/>
              <a:buNone/>
            </a:pPr>
            <a:r>
              <a:rPr lang="en-US" i="1" smtClean="0"/>
              <a:t>  i = 1</a:t>
            </a:r>
          </a:p>
          <a:p>
            <a:pPr lvl="1">
              <a:buFont typeface="Wingdings" pitchFamily="2" charset="2"/>
              <a:buNone/>
            </a:pPr>
            <a:r>
              <a:rPr lang="en-US" i="1" smtClean="0"/>
              <a:t>    </a:t>
            </a:r>
            <a:r>
              <a:rPr lang="en-US" i="1" smtClean="0">
                <a:solidFill>
                  <a:srgbClr val="3333CC"/>
                </a:solidFill>
              </a:rPr>
              <a:t>Do Until</a:t>
            </a:r>
            <a:r>
              <a:rPr lang="en-US" i="1" smtClean="0"/>
              <a:t> AccountStart.Offset(i, 0).Value = ""</a:t>
            </a:r>
          </a:p>
          <a:p>
            <a:pPr lvl="1">
              <a:buFont typeface="Wingdings" pitchFamily="2" charset="2"/>
              <a:buNone/>
            </a:pPr>
            <a:r>
              <a:rPr lang="en-US" i="1" smtClean="0"/>
              <a:t>        </a:t>
            </a:r>
            <a:r>
              <a:rPr lang="en-US" i="1" smtClean="0">
                <a:solidFill>
                  <a:srgbClr val="3333CC"/>
                </a:solidFill>
              </a:rPr>
              <a:t>If</a:t>
            </a:r>
            <a:r>
              <a:rPr lang="en-US" i="1" smtClean="0"/>
              <a:t> AccountStart.Offset(i, 0).Value &lt; 0 </a:t>
            </a:r>
            <a:r>
              <a:rPr lang="en-US" i="1" smtClean="0">
                <a:solidFill>
                  <a:srgbClr val="3333CC"/>
                </a:solidFill>
              </a:rPr>
              <a:t>Then</a:t>
            </a:r>
          </a:p>
          <a:p>
            <a:pPr lvl="1">
              <a:buFont typeface="Wingdings" pitchFamily="2" charset="2"/>
              <a:buNone/>
            </a:pPr>
            <a:r>
              <a:rPr lang="en-US" i="1" smtClean="0"/>
              <a:t>            sumWith = sumWith + AccountStart.Offset(i, 0).Value</a:t>
            </a:r>
          </a:p>
          <a:p>
            <a:pPr lvl="1">
              <a:buFont typeface="Wingdings" pitchFamily="2" charset="2"/>
              <a:buNone/>
            </a:pPr>
            <a:r>
              <a:rPr lang="en-US" i="1" smtClean="0"/>
              <a:t>        </a:t>
            </a:r>
            <a:r>
              <a:rPr lang="en-US" i="1" smtClean="0">
                <a:solidFill>
                  <a:srgbClr val="3333CC"/>
                </a:solidFill>
              </a:rPr>
              <a:t>End If</a:t>
            </a:r>
          </a:p>
          <a:p>
            <a:pPr lvl="1">
              <a:buFont typeface="Wingdings" pitchFamily="2" charset="2"/>
              <a:buNone/>
            </a:pPr>
            <a:r>
              <a:rPr lang="en-US" i="1" smtClean="0"/>
              <a:t>        i = i + 1</a:t>
            </a:r>
          </a:p>
          <a:p>
            <a:pPr lvl="1">
              <a:buFont typeface="Wingdings" pitchFamily="2" charset="2"/>
              <a:buNone/>
            </a:pPr>
            <a:r>
              <a:rPr lang="en-US" i="1" smtClean="0"/>
              <a:t>    </a:t>
            </a:r>
            <a:r>
              <a:rPr lang="en-US" i="1" smtClean="0">
                <a:solidFill>
                  <a:srgbClr val="3333CC"/>
                </a:solidFill>
              </a:rPr>
              <a:t>Loop</a:t>
            </a:r>
          </a:p>
          <a:p>
            <a:pPr lvl="1">
              <a:buFont typeface="Wingdings" pitchFamily="2" charset="2"/>
              <a:buNone/>
            </a:pPr>
            <a:r>
              <a:rPr lang="en-US" i="1" smtClean="0"/>
              <a:t>    </a:t>
            </a:r>
          </a:p>
          <a:p>
            <a:pPr lvl="1">
              <a:buFont typeface="Wingdings" pitchFamily="2" charset="2"/>
              <a:buNone/>
            </a:pPr>
            <a:r>
              <a:rPr lang="en-US" i="1" smtClean="0"/>
              <a:t>    Range("WithdrawalSum").Value = sumWith</a:t>
            </a:r>
          </a:p>
          <a:p>
            <a:pPr lvl="1">
              <a:buFont typeface="Wingdings" pitchFamily="2" charset="2"/>
              <a:buNone/>
            </a:pPr>
            <a:r>
              <a:rPr lang="en-US" i="1" smtClean="0">
                <a:solidFill>
                  <a:srgbClr val="3333CC"/>
                </a:solidFill>
              </a:rPr>
              <a:t>End Sub</a:t>
            </a:r>
          </a:p>
        </p:txBody>
      </p:sp>
    </p:spTree>
  </p:cSld>
  <p:clrMapOvr>
    <a:masterClrMapping/>
  </p:clrMapOvr>
  <p:transition>
    <p:strips dir="rd"/>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3FC75E80-7D01-4A3F-B979-B44B7FB85313}" type="slidenum">
              <a:rPr lang="en-US"/>
              <a:pPr>
                <a:defRPr/>
              </a:pPr>
              <a:t>60</a:t>
            </a:fld>
            <a:endParaRPr lang="en-US"/>
          </a:p>
        </p:txBody>
      </p:sp>
      <p:sp>
        <p:nvSpPr>
          <p:cNvPr id="560130" name="Rectangle 2"/>
          <p:cNvSpPr>
            <a:spLocks noGrp="1" noChangeArrowheads="1"/>
          </p:cNvSpPr>
          <p:nvPr>
            <p:ph type="title"/>
          </p:nvPr>
        </p:nvSpPr>
        <p:spPr/>
        <p:txBody>
          <a:bodyPr/>
          <a:lstStyle/>
          <a:p>
            <a:pPr>
              <a:defRPr/>
            </a:pPr>
            <a:r>
              <a:rPr lang="en-US"/>
              <a:t>NewDeposit</a:t>
            </a:r>
          </a:p>
        </p:txBody>
      </p:sp>
      <p:sp>
        <p:nvSpPr>
          <p:cNvPr id="64517" name="Rectangle 3"/>
          <p:cNvSpPr>
            <a:spLocks noGrp="1" noChangeArrowheads="1"/>
          </p:cNvSpPr>
          <p:nvPr>
            <p:ph type="body" idx="1"/>
          </p:nvPr>
        </p:nvSpPr>
        <p:spPr/>
        <p:txBody>
          <a:bodyPr/>
          <a:lstStyle/>
          <a:p>
            <a:r>
              <a:rPr lang="en-US" smtClean="0"/>
              <a:t>The first line of code will be to ask the user for the amount of the new deposit.</a:t>
            </a:r>
          </a:p>
          <a:p>
            <a:endParaRPr lang="en-US" smtClean="0"/>
          </a:p>
          <a:p>
            <a:r>
              <a:rPr lang="en-US" smtClean="0"/>
              <a:t>We will temporarily set the </a:t>
            </a:r>
            <a:r>
              <a:rPr lang="en-US" i="1" smtClean="0"/>
              <a:t>value</a:t>
            </a:r>
            <a:r>
              <a:rPr lang="en-US" smtClean="0"/>
              <a:t> variable equal to our </a:t>
            </a:r>
            <a:r>
              <a:rPr lang="en-US" i="1" smtClean="0"/>
              <a:t>InputBox</a:t>
            </a:r>
            <a:r>
              <a:rPr lang="en-US" smtClean="0"/>
              <a:t> function so that we can perform error checking on the input.</a:t>
            </a:r>
          </a:p>
          <a:p>
            <a:endParaRPr lang="en-US" i="1" smtClean="0"/>
          </a:p>
          <a:p>
            <a:pPr lvl="1">
              <a:buFont typeface="Wingdings" pitchFamily="2" charset="2"/>
              <a:buNone/>
            </a:pPr>
            <a:r>
              <a:rPr lang="en-US" i="1" smtClean="0">
                <a:solidFill>
                  <a:srgbClr val="3333CC"/>
                </a:solidFill>
              </a:rPr>
              <a:t>Sub</a:t>
            </a:r>
            <a:r>
              <a:rPr lang="en-US" i="1" smtClean="0"/>
              <a:t> NewDeposit()</a:t>
            </a:r>
          </a:p>
          <a:p>
            <a:pPr lvl="1">
              <a:buFont typeface="Wingdings" pitchFamily="2" charset="2"/>
              <a:buNone/>
            </a:pPr>
            <a:r>
              <a:rPr lang="en-US" i="1" smtClean="0"/>
              <a:t>   value = InputBox("Please enter amount to deposit.", _"New Deposit", format(150#, “$0.00”))</a:t>
            </a:r>
          </a:p>
        </p:txBody>
      </p:sp>
    </p:spTree>
  </p:cSld>
  <p:clrMapOvr>
    <a:masterClrMapping/>
  </p:clrMapOvr>
  <p:transition>
    <p:strips dir="rd"/>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D0851696-A774-4F96-BA88-CDDC815AC6B5}" type="slidenum">
              <a:rPr lang="en-US"/>
              <a:pPr>
                <a:defRPr/>
              </a:pPr>
              <a:t>61</a:t>
            </a:fld>
            <a:endParaRPr lang="en-US"/>
          </a:p>
        </p:txBody>
      </p:sp>
      <p:sp>
        <p:nvSpPr>
          <p:cNvPr id="561154" name="Rectangle 2"/>
          <p:cNvSpPr>
            <a:spLocks noGrp="1" noChangeArrowheads="1"/>
          </p:cNvSpPr>
          <p:nvPr>
            <p:ph type="title"/>
          </p:nvPr>
        </p:nvSpPr>
        <p:spPr/>
        <p:txBody>
          <a:bodyPr/>
          <a:lstStyle/>
          <a:p>
            <a:pPr>
              <a:defRPr/>
            </a:pPr>
            <a:r>
              <a:rPr lang="en-US"/>
              <a:t>NewDeposit </a:t>
            </a:r>
            <a:r>
              <a:rPr lang="en-US" sz="2000"/>
              <a:t>(cont)</a:t>
            </a:r>
          </a:p>
        </p:txBody>
      </p:sp>
      <p:sp>
        <p:nvSpPr>
          <p:cNvPr id="65541" name="Rectangle 3"/>
          <p:cNvSpPr>
            <a:spLocks noGrp="1" noChangeArrowheads="1"/>
          </p:cNvSpPr>
          <p:nvPr>
            <p:ph type="body" idx="1"/>
          </p:nvPr>
        </p:nvSpPr>
        <p:spPr>
          <a:xfrm>
            <a:off x="914400" y="1371600"/>
            <a:ext cx="8001000" cy="5029200"/>
          </a:xfrm>
        </p:spPr>
        <p:txBody>
          <a:bodyPr/>
          <a:lstStyle/>
          <a:p>
            <a:pPr>
              <a:lnSpc>
                <a:spcPct val="90000"/>
              </a:lnSpc>
            </a:pPr>
            <a:r>
              <a:rPr lang="en-US" sz="1800" smtClean="0"/>
              <a:t>To perform the error checking, we will use the </a:t>
            </a:r>
            <a:r>
              <a:rPr lang="en-US" sz="1800" b="0" i="1" smtClean="0"/>
              <a:t>IsNumeric</a:t>
            </a:r>
            <a:r>
              <a:rPr lang="en-US" sz="1800" smtClean="0"/>
              <a:t> function with the </a:t>
            </a:r>
            <a:r>
              <a:rPr lang="en-US" sz="1800" i="1" smtClean="0"/>
              <a:t>value</a:t>
            </a:r>
            <a:r>
              <a:rPr lang="en-US" sz="1800" smtClean="0"/>
              <a:t> variable to see if the user entered a numerical data type.</a:t>
            </a:r>
          </a:p>
          <a:p>
            <a:pPr>
              <a:lnSpc>
                <a:spcPct val="90000"/>
              </a:lnSpc>
            </a:pPr>
            <a:endParaRPr lang="en-US" sz="1800" smtClean="0"/>
          </a:p>
          <a:p>
            <a:pPr>
              <a:lnSpc>
                <a:spcPct val="90000"/>
              </a:lnSpc>
            </a:pPr>
            <a:r>
              <a:rPr lang="en-US" sz="1800" smtClean="0"/>
              <a:t>If so, then we can continue running the sub procedure, however if the value is not numeric then we cannot continue with the procedure actions.</a:t>
            </a:r>
          </a:p>
          <a:p>
            <a:pPr lvl="1">
              <a:lnSpc>
                <a:spcPct val="90000"/>
              </a:lnSpc>
            </a:pPr>
            <a:r>
              <a:rPr lang="en-US" sz="1600" smtClean="0"/>
              <a:t>We therefore inform the user of their error using a simple Message Box and then use </a:t>
            </a:r>
            <a:r>
              <a:rPr lang="en-US" sz="1600" i="1" smtClean="0"/>
              <a:t>Exit Sub</a:t>
            </a:r>
            <a:r>
              <a:rPr lang="en-US" sz="1600" smtClean="0"/>
              <a:t>.</a:t>
            </a:r>
          </a:p>
          <a:p>
            <a:pPr>
              <a:lnSpc>
                <a:spcPct val="90000"/>
              </a:lnSpc>
            </a:pPr>
            <a:endParaRPr lang="en-US" sz="1800" i="1" smtClean="0"/>
          </a:p>
          <a:p>
            <a:pPr lvl="1">
              <a:lnSpc>
                <a:spcPct val="90000"/>
              </a:lnSpc>
              <a:buFont typeface="Wingdings" pitchFamily="2" charset="2"/>
              <a:buNone/>
            </a:pPr>
            <a:r>
              <a:rPr lang="en-US" sz="1600" i="1" smtClean="0">
                <a:solidFill>
                  <a:srgbClr val="3333CC"/>
                </a:solidFill>
              </a:rPr>
              <a:t>If</a:t>
            </a:r>
            <a:r>
              <a:rPr lang="en-US" sz="1600" i="1" smtClean="0"/>
              <a:t> IsNumeric(value) = </a:t>
            </a:r>
            <a:r>
              <a:rPr lang="en-US" sz="1600" i="1" smtClean="0">
                <a:solidFill>
                  <a:srgbClr val="3333CC"/>
                </a:solidFill>
              </a:rPr>
              <a:t>False</a:t>
            </a:r>
            <a:r>
              <a:rPr lang="en-US" sz="1600" i="1" smtClean="0"/>
              <a:t> </a:t>
            </a:r>
            <a:r>
              <a:rPr lang="en-US" sz="1600" i="1" smtClean="0">
                <a:solidFill>
                  <a:srgbClr val="3333CC"/>
                </a:solidFill>
              </a:rPr>
              <a:t>Then</a:t>
            </a:r>
          </a:p>
          <a:p>
            <a:pPr lvl="1">
              <a:lnSpc>
                <a:spcPct val="90000"/>
              </a:lnSpc>
              <a:buFont typeface="Wingdings" pitchFamily="2" charset="2"/>
              <a:buNone/>
            </a:pPr>
            <a:r>
              <a:rPr lang="en-US" sz="1600" i="1" smtClean="0"/>
              <a:t>      MsgBox "You have not entered a numerical value. Please try again."</a:t>
            </a:r>
          </a:p>
          <a:p>
            <a:pPr lvl="1">
              <a:lnSpc>
                <a:spcPct val="90000"/>
              </a:lnSpc>
              <a:buFont typeface="Wingdings" pitchFamily="2" charset="2"/>
              <a:buNone/>
            </a:pPr>
            <a:r>
              <a:rPr lang="en-US" sz="1600" i="1" smtClean="0"/>
              <a:t>      </a:t>
            </a:r>
            <a:r>
              <a:rPr lang="en-US" sz="1600" i="1" smtClean="0">
                <a:solidFill>
                  <a:srgbClr val="3333CC"/>
                </a:solidFill>
              </a:rPr>
              <a:t>Exit Sub</a:t>
            </a:r>
          </a:p>
          <a:p>
            <a:pPr lvl="1">
              <a:lnSpc>
                <a:spcPct val="90000"/>
              </a:lnSpc>
              <a:buFont typeface="Wingdings" pitchFamily="2" charset="2"/>
              <a:buNone/>
            </a:pPr>
            <a:r>
              <a:rPr lang="en-US" sz="1600" i="1" smtClean="0">
                <a:solidFill>
                  <a:srgbClr val="3333CC"/>
                </a:solidFill>
              </a:rPr>
              <a:t>End If</a:t>
            </a:r>
          </a:p>
          <a:p>
            <a:pPr>
              <a:lnSpc>
                <a:spcPct val="90000"/>
              </a:lnSpc>
            </a:pPr>
            <a:endParaRPr lang="en-US" sz="1800" smtClean="0"/>
          </a:p>
          <a:p>
            <a:pPr>
              <a:lnSpc>
                <a:spcPct val="90000"/>
              </a:lnSpc>
            </a:pPr>
            <a:r>
              <a:rPr lang="en-US" sz="1800" smtClean="0"/>
              <a:t>If the user has provided a numeric value then we assign this value to the </a:t>
            </a:r>
            <a:r>
              <a:rPr lang="en-US" sz="1800" i="1" smtClean="0"/>
              <a:t>deposit</a:t>
            </a:r>
            <a:r>
              <a:rPr lang="en-US" sz="1800" smtClean="0"/>
              <a:t> variable.</a:t>
            </a:r>
          </a:p>
          <a:p>
            <a:pPr lvl="1">
              <a:lnSpc>
                <a:spcPct val="90000"/>
              </a:lnSpc>
              <a:buFont typeface="Wingdings" pitchFamily="2" charset="2"/>
              <a:buNone/>
            </a:pPr>
            <a:r>
              <a:rPr lang="en-US" sz="1600" i="1" smtClean="0"/>
              <a:t>deposit = value</a:t>
            </a:r>
          </a:p>
          <a:p>
            <a:pPr>
              <a:lnSpc>
                <a:spcPct val="90000"/>
              </a:lnSpc>
            </a:pPr>
            <a:endParaRPr lang="en-US" sz="1800" smtClean="0"/>
          </a:p>
        </p:txBody>
      </p:sp>
    </p:spTree>
  </p:cSld>
  <p:clrMapOvr>
    <a:masterClrMapping/>
  </p:clrMapOvr>
  <p:transition>
    <p:strips dir="rd"/>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FB714ADD-340A-4A98-9F8D-C14485A57593}" type="slidenum">
              <a:rPr lang="en-US"/>
              <a:pPr>
                <a:defRPr/>
              </a:pPr>
              <a:t>62</a:t>
            </a:fld>
            <a:endParaRPr lang="en-US"/>
          </a:p>
        </p:txBody>
      </p:sp>
      <p:sp>
        <p:nvSpPr>
          <p:cNvPr id="563202" name="Rectangle 2"/>
          <p:cNvSpPr>
            <a:spLocks noGrp="1" noChangeArrowheads="1"/>
          </p:cNvSpPr>
          <p:nvPr>
            <p:ph type="title"/>
          </p:nvPr>
        </p:nvSpPr>
        <p:spPr/>
        <p:txBody>
          <a:bodyPr/>
          <a:lstStyle/>
          <a:p>
            <a:pPr>
              <a:defRPr/>
            </a:pPr>
            <a:r>
              <a:rPr lang="en-US"/>
              <a:t>NewDeposit </a:t>
            </a:r>
            <a:r>
              <a:rPr lang="en-US" sz="2000"/>
              <a:t>(cont)</a:t>
            </a:r>
          </a:p>
        </p:txBody>
      </p:sp>
      <p:sp>
        <p:nvSpPr>
          <p:cNvPr id="66565" name="Rectangle 3"/>
          <p:cNvSpPr>
            <a:spLocks noGrp="1" noChangeArrowheads="1"/>
          </p:cNvSpPr>
          <p:nvPr>
            <p:ph type="body" idx="1"/>
          </p:nvPr>
        </p:nvSpPr>
        <p:spPr>
          <a:xfrm>
            <a:off x="914400" y="1371600"/>
            <a:ext cx="8229600" cy="4724400"/>
          </a:xfrm>
        </p:spPr>
        <p:txBody>
          <a:bodyPr/>
          <a:lstStyle/>
          <a:p>
            <a:r>
              <a:rPr lang="en-US" smtClean="0"/>
              <a:t>We now insert this value into the “Amount” column using the AccountStart range variable and the End property.</a:t>
            </a:r>
          </a:p>
          <a:p>
            <a:endParaRPr lang="en-US" smtClean="0"/>
          </a:p>
          <a:p>
            <a:r>
              <a:rPr lang="en-US" smtClean="0"/>
              <a:t>We also format this new row of the table by changing the background color of the appropriate cells.</a:t>
            </a:r>
          </a:p>
          <a:p>
            <a:endParaRPr lang="en-US" i="1" smtClean="0"/>
          </a:p>
          <a:p>
            <a:pPr lvl="1">
              <a:buFont typeface="Wingdings" pitchFamily="2" charset="2"/>
              <a:buNone/>
            </a:pPr>
            <a:r>
              <a:rPr lang="en-US" i="1" smtClean="0"/>
              <a:t>    </a:t>
            </a:r>
            <a:r>
              <a:rPr lang="en-US" i="1" smtClean="0">
                <a:solidFill>
                  <a:srgbClr val="3333CC"/>
                </a:solidFill>
              </a:rPr>
              <a:t>With</a:t>
            </a:r>
            <a:r>
              <a:rPr lang="en-US" i="1" smtClean="0"/>
              <a:t> AccountStart.End(xlDown).Offset(1, 0)</a:t>
            </a:r>
          </a:p>
          <a:p>
            <a:pPr lvl="1">
              <a:buFont typeface="Wingdings" pitchFamily="2" charset="2"/>
              <a:buNone/>
            </a:pPr>
            <a:r>
              <a:rPr lang="en-US" i="1" smtClean="0"/>
              <a:t>        .Value = deposit</a:t>
            </a:r>
          </a:p>
          <a:p>
            <a:pPr lvl="1">
              <a:buFont typeface="Wingdings" pitchFamily="2" charset="2"/>
              <a:buNone/>
            </a:pPr>
            <a:r>
              <a:rPr lang="en-US" i="1" smtClean="0"/>
              <a:t>        .Interior.ColorIndex = 0</a:t>
            </a:r>
          </a:p>
          <a:p>
            <a:pPr lvl="1">
              <a:buFont typeface="Wingdings" pitchFamily="2" charset="2"/>
              <a:buNone/>
            </a:pPr>
            <a:r>
              <a:rPr lang="en-US" i="1" smtClean="0"/>
              <a:t>    </a:t>
            </a:r>
            <a:r>
              <a:rPr lang="en-US" i="1" smtClean="0">
                <a:solidFill>
                  <a:srgbClr val="3333CC"/>
                </a:solidFill>
              </a:rPr>
              <a:t>End With</a:t>
            </a:r>
          </a:p>
          <a:p>
            <a:pPr lvl="1">
              <a:buFont typeface="Wingdings" pitchFamily="2" charset="2"/>
              <a:buNone/>
            </a:pPr>
            <a:r>
              <a:rPr lang="en-US" i="1" smtClean="0"/>
              <a:t>    Range(AccountStart.End(xlDown).Offset(0,-3), _</a:t>
            </a:r>
          </a:p>
          <a:p>
            <a:pPr lvl="1">
              <a:buFont typeface="Wingdings" pitchFamily="2" charset="2"/>
              <a:buNone/>
            </a:pPr>
            <a:r>
              <a:rPr lang="en-US" i="1" smtClean="0"/>
              <a:t>       AccountStart.End(xlDown).Offset(0, -2)).Interior.ColorIndex = 0</a:t>
            </a:r>
          </a:p>
          <a:p>
            <a:pPr lvl="1">
              <a:buFont typeface="Wingdings" pitchFamily="2" charset="2"/>
              <a:buNone/>
            </a:pPr>
            <a:r>
              <a:rPr lang="en-US" i="1" smtClean="0"/>
              <a:t>    BalanceStart.End(xlDown).Offset(1, 0).Interior.ColorIndex = 0</a:t>
            </a:r>
          </a:p>
        </p:txBody>
      </p:sp>
    </p:spTree>
  </p:cSld>
  <p:clrMapOvr>
    <a:masterClrMapping/>
  </p:clrMapOvr>
  <p:transition>
    <p:strips dir="rd"/>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1C71B6BE-B256-4158-9D0D-6D5A13BD1B91}" type="slidenum">
              <a:rPr lang="en-US"/>
              <a:pPr>
                <a:defRPr/>
              </a:pPr>
              <a:t>63</a:t>
            </a:fld>
            <a:endParaRPr lang="en-US"/>
          </a:p>
        </p:txBody>
      </p:sp>
      <p:sp>
        <p:nvSpPr>
          <p:cNvPr id="564226" name="Rectangle 2"/>
          <p:cNvSpPr>
            <a:spLocks noGrp="1" noChangeArrowheads="1"/>
          </p:cNvSpPr>
          <p:nvPr>
            <p:ph type="title"/>
          </p:nvPr>
        </p:nvSpPr>
        <p:spPr/>
        <p:txBody>
          <a:bodyPr/>
          <a:lstStyle/>
          <a:p>
            <a:pPr>
              <a:defRPr/>
            </a:pPr>
            <a:r>
              <a:rPr lang="en-US"/>
              <a:t>NewDeposit </a:t>
            </a:r>
            <a:r>
              <a:rPr lang="en-US" sz="2000"/>
              <a:t>(cont)</a:t>
            </a:r>
          </a:p>
        </p:txBody>
      </p:sp>
      <p:sp>
        <p:nvSpPr>
          <p:cNvPr id="67589" name="Rectangle 3"/>
          <p:cNvSpPr>
            <a:spLocks noGrp="1" noChangeArrowheads="1"/>
          </p:cNvSpPr>
          <p:nvPr>
            <p:ph type="body" idx="1"/>
          </p:nvPr>
        </p:nvSpPr>
        <p:spPr>
          <a:xfrm>
            <a:off x="762000" y="1371600"/>
            <a:ext cx="8229600" cy="4724400"/>
          </a:xfrm>
        </p:spPr>
        <p:txBody>
          <a:bodyPr/>
          <a:lstStyle/>
          <a:p>
            <a:r>
              <a:rPr lang="en-US" smtClean="0"/>
              <a:t>The only action left to perform is to update the balance by calling the </a:t>
            </a:r>
            <a:r>
              <a:rPr lang="en-US" i="1" smtClean="0"/>
              <a:t>UpdateBalance</a:t>
            </a:r>
            <a:r>
              <a:rPr lang="en-US" smtClean="0"/>
              <a:t> function.</a:t>
            </a:r>
          </a:p>
          <a:p>
            <a:r>
              <a:rPr lang="en-US" smtClean="0"/>
              <a:t> </a:t>
            </a:r>
          </a:p>
          <a:p>
            <a:r>
              <a:rPr lang="en-US" smtClean="0"/>
              <a:t>After those actions are complete we can simply inform the user that they may enter a date and description for the new entry with a Message Box.</a:t>
            </a:r>
          </a:p>
          <a:p>
            <a:endParaRPr lang="en-US" smtClean="0"/>
          </a:p>
          <a:p>
            <a:pPr lvl="1">
              <a:buFont typeface="Wingdings" pitchFamily="2" charset="2"/>
              <a:buNone/>
            </a:pPr>
            <a:r>
              <a:rPr lang="en-US" smtClean="0"/>
              <a:t>    </a:t>
            </a:r>
            <a:r>
              <a:rPr lang="en-US" i="1" smtClean="0">
                <a:solidFill>
                  <a:srgbClr val="3333CC"/>
                </a:solidFill>
              </a:rPr>
              <a:t>Call</a:t>
            </a:r>
            <a:r>
              <a:rPr lang="en-US" i="1" smtClean="0"/>
              <a:t> UpdateBalance(deposit, "D")</a:t>
            </a:r>
          </a:p>
          <a:p>
            <a:pPr lvl="1">
              <a:buFont typeface="Wingdings" pitchFamily="2" charset="2"/>
              <a:buNone/>
            </a:pPr>
            <a:r>
              <a:rPr lang="en-US" i="1" smtClean="0"/>
              <a:t>    MsgBox "You may now enter the date and description of your “ &amp; _</a:t>
            </a:r>
          </a:p>
          <a:p>
            <a:pPr lvl="1">
              <a:buFont typeface="Wingdings" pitchFamily="2" charset="2"/>
              <a:buNone/>
            </a:pPr>
            <a:r>
              <a:rPr lang="en-US" i="1" smtClean="0"/>
              <a:t>			&amp; “deposit into the table."</a:t>
            </a:r>
          </a:p>
        </p:txBody>
      </p:sp>
    </p:spTree>
  </p:cSld>
  <p:clrMapOvr>
    <a:masterClrMapping/>
  </p:clrMapOvr>
  <p:transition>
    <p:strips dir="rd"/>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5396142A-A8FC-4DBF-8F9C-636BB2EAE2D6}" type="slidenum">
              <a:rPr lang="en-US"/>
              <a:pPr>
                <a:defRPr/>
              </a:pPr>
              <a:t>64</a:t>
            </a:fld>
            <a:endParaRPr lang="en-US"/>
          </a:p>
        </p:txBody>
      </p:sp>
      <p:sp>
        <p:nvSpPr>
          <p:cNvPr id="565250" name="Rectangle 2"/>
          <p:cNvSpPr>
            <a:spLocks noGrp="1" noChangeArrowheads="1"/>
          </p:cNvSpPr>
          <p:nvPr>
            <p:ph type="title"/>
          </p:nvPr>
        </p:nvSpPr>
        <p:spPr/>
        <p:txBody>
          <a:bodyPr/>
          <a:lstStyle/>
          <a:p>
            <a:pPr>
              <a:defRPr/>
            </a:pPr>
            <a:r>
              <a:rPr lang="en-US"/>
              <a:t>NewDeposit </a:t>
            </a:r>
            <a:r>
              <a:rPr lang="en-US" sz="2000"/>
              <a:t>(cont)</a:t>
            </a:r>
          </a:p>
        </p:txBody>
      </p:sp>
      <p:sp>
        <p:nvSpPr>
          <p:cNvPr id="68613" name="Rectangle 3"/>
          <p:cNvSpPr>
            <a:spLocks noGrp="1" noChangeArrowheads="1"/>
          </p:cNvSpPr>
          <p:nvPr>
            <p:ph type="body" idx="1"/>
          </p:nvPr>
        </p:nvSpPr>
        <p:spPr>
          <a:xfrm>
            <a:off x="914400" y="1371600"/>
            <a:ext cx="8001000" cy="5029200"/>
          </a:xfrm>
        </p:spPr>
        <p:txBody>
          <a:bodyPr/>
          <a:lstStyle/>
          <a:p>
            <a:r>
              <a:rPr lang="en-US" smtClean="0"/>
              <a:t>We can add an additional option to continue adding more new deposits by using the </a:t>
            </a:r>
            <a:r>
              <a:rPr lang="en-US" i="1" smtClean="0"/>
              <a:t>MsgBox</a:t>
            </a:r>
            <a:r>
              <a:rPr lang="en-US" smtClean="0"/>
              <a:t> function and </a:t>
            </a:r>
            <a:r>
              <a:rPr lang="en-US" i="1" smtClean="0"/>
              <a:t>response</a:t>
            </a:r>
            <a:r>
              <a:rPr lang="en-US" smtClean="0"/>
              <a:t> variable.</a:t>
            </a:r>
          </a:p>
          <a:p>
            <a:endParaRPr lang="en-US" smtClean="0"/>
          </a:p>
          <a:p>
            <a:r>
              <a:rPr lang="en-US" smtClean="0"/>
              <a:t>We prompt the user if they want to enter another deposit and set the Message Box buttons to be </a:t>
            </a:r>
            <a:r>
              <a:rPr lang="en-US" b="0" i="1" smtClean="0"/>
              <a:t>vbYesNo.</a:t>
            </a:r>
          </a:p>
          <a:p>
            <a:endParaRPr lang="en-US" b="0" i="1" smtClean="0"/>
          </a:p>
          <a:p>
            <a:r>
              <a:rPr lang="en-US" smtClean="0"/>
              <a:t>The </a:t>
            </a:r>
            <a:r>
              <a:rPr lang="en-US" i="1" smtClean="0"/>
              <a:t>MsgBox</a:t>
            </a:r>
            <a:r>
              <a:rPr lang="en-US" smtClean="0"/>
              <a:t> function is assigned to the </a:t>
            </a:r>
            <a:r>
              <a:rPr lang="en-US" i="1" smtClean="0"/>
              <a:t>response</a:t>
            </a:r>
            <a:r>
              <a:rPr lang="en-US" smtClean="0"/>
              <a:t> variable so we check the value of the </a:t>
            </a:r>
            <a:r>
              <a:rPr lang="en-US" i="1" smtClean="0"/>
              <a:t>response</a:t>
            </a:r>
            <a:r>
              <a:rPr lang="en-US" smtClean="0"/>
              <a:t> variable and perform the related actions.</a:t>
            </a:r>
          </a:p>
          <a:p>
            <a:endParaRPr lang="en-US" smtClean="0"/>
          </a:p>
        </p:txBody>
      </p:sp>
    </p:spTree>
  </p:cSld>
  <p:clrMapOvr>
    <a:masterClrMapping/>
  </p:clrMapOvr>
  <p:transition>
    <p:strips dir="rd"/>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B096C077-9351-4AF8-A04F-F6E5CB789F76}" type="slidenum">
              <a:rPr lang="en-US"/>
              <a:pPr>
                <a:defRPr/>
              </a:pPr>
              <a:t>65</a:t>
            </a:fld>
            <a:endParaRPr lang="en-US"/>
          </a:p>
        </p:txBody>
      </p:sp>
      <p:sp>
        <p:nvSpPr>
          <p:cNvPr id="624642" name="Rectangle 2"/>
          <p:cNvSpPr>
            <a:spLocks noGrp="1" noChangeArrowheads="1"/>
          </p:cNvSpPr>
          <p:nvPr>
            <p:ph type="title"/>
          </p:nvPr>
        </p:nvSpPr>
        <p:spPr/>
        <p:txBody>
          <a:bodyPr/>
          <a:lstStyle/>
          <a:p>
            <a:pPr>
              <a:defRPr/>
            </a:pPr>
            <a:r>
              <a:rPr lang="en-US"/>
              <a:t>NewDeposit </a:t>
            </a:r>
            <a:r>
              <a:rPr lang="en-US" sz="2000"/>
              <a:t>(cont)</a:t>
            </a:r>
          </a:p>
        </p:txBody>
      </p:sp>
      <p:sp>
        <p:nvSpPr>
          <p:cNvPr id="69637" name="Rectangle 3"/>
          <p:cNvSpPr>
            <a:spLocks noGrp="1" noChangeArrowheads="1"/>
          </p:cNvSpPr>
          <p:nvPr>
            <p:ph type="body" idx="1"/>
          </p:nvPr>
        </p:nvSpPr>
        <p:spPr/>
        <p:txBody>
          <a:bodyPr/>
          <a:lstStyle/>
          <a:p>
            <a:pPr>
              <a:lnSpc>
                <a:spcPct val="90000"/>
              </a:lnSpc>
            </a:pPr>
            <a:r>
              <a:rPr lang="en-US" smtClean="0"/>
              <a:t>We will use another </a:t>
            </a:r>
            <a:r>
              <a:rPr lang="en-US" i="1" smtClean="0"/>
              <a:t>If, Then</a:t>
            </a:r>
            <a:r>
              <a:rPr lang="en-US" smtClean="0"/>
              <a:t> statement to see if the response was “Yes”, which is equal to the </a:t>
            </a:r>
            <a:r>
              <a:rPr lang="en-US" i="1" smtClean="0"/>
              <a:t>VB Constant</a:t>
            </a:r>
            <a:r>
              <a:rPr lang="en-US" smtClean="0"/>
              <a:t> </a:t>
            </a:r>
            <a:r>
              <a:rPr lang="en-US" b="0" i="1" smtClean="0"/>
              <a:t>vbYes</a:t>
            </a:r>
            <a:r>
              <a:rPr lang="en-US" smtClean="0"/>
              <a:t>, and call the </a:t>
            </a:r>
            <a:r>
              <a:rPr lang="en-US" i="1" smtClean="0"/>
              <a:t>NewDeposit</a:t>
            </a:r>
            <a:r>
              <a:rPr lang="en-US" smtClean="0"/>
              <a:t> sub procedure again if it is.</a:t>
            </a:r>
          </a:p>
          <a:p>
            <a:pPr>
              <a:lnSpc>
                <a:spcPct val="90000"/>
              </a:lnSpc>
            </a:pPr>
            <a:endParaRPr lang="en-US" smtClean="0"/>
          </a:p>
          <a:p>
            <a:pPr>
              <a:lnSpc>
                <a:spcPct val="90000"/>
              </a:lnSpc>
            </a:pPr>
            <a:r>
              <a:rPr lang="en-US" smtClean="0"/>
              <a:t>Otherwise we will just end the sub.</a:t>
            </a:r>
            <a:endParaRPr lang="en-US" i="1" smtClean="0"/>
          </a:p>
          <a:p>
            <a:pPr>
              <a:lnSpc>
                <a:spcPct val="90000"/>
              </a:lnSpc>
            </a:pPr>
            <a:endParaRPr lang="en-US" i="1" smtClean="0"/>
          </a:p>
          <a:p>
            <a:pPr lvl="2">
              <a:lnSpc>
                <a:spcPct val="90000"/>
              </a:lnSpc>
              <a:buFont typeface="Wingdings" pitchFamily="2" charset="2"/>
              <a:buNone/>
            </a:pPr>
            <a:r>
              <a:rPr lang="en-US" i="1" smtClean="0"/>
              <a:t>….</a:t>
            </a:r>
          </a:p>
          <a:p>
            <a:pPr lvl="2">
              <a:lnSpc>
                <a:spcPct val="90000"/>
              </a:lnSpc>
              <a:buFont typeface="Wingdings" pitchFamily="2" charset="2"/>
              <a:buNone/>
            </a:pPr>
            <a:r>
              <a:rPr lang="en-US" i="1" smtClean="0"/>
              <a:t>response = MsgBox("Would you like to enter another deposit?", _ vbYesNo, "Another Deposit?")</a:t>
            </a:r>
          </a:p>
          <a:p>
            <a:pPr lvl="2">
              <a:lnSpc>
                <a:spcPct val="90000"/>
              </a:lnSpc>
              <a:buFont typeface="Wingdings" pitchFamily="2" charset="2"/>
              <a:buNone/>
            </a:pPr>
            <a:r>
              <a:rPr lang="en-US" i="1" smtClean="0"/>
              <a:t>If response = vbYes Then</a:t>
            </a:r>
          </a:p>
          <a:p>
            <a:pPr lvl="2">
              <a:lnSpc>
                <a:spcPct val="90000"/>
              </a:lnSpc>
              <a:buFont typeface="Wingdings" pitchFamily="2" charset="2"/>
              <a:buNone/>
            </a:pPr>
            <a:r>
              <a:rPr lang="en-US" i="1" smtClean="0"/>
              <a:t>     Call NewDeposit</a:t>
            </a:r>
          </a:p>
          <a:p>
            <a:pPr lvl="2">
              <a:lnSpc>
                <a:spcPct val="90000"/>
              </a:lnSpc>
              <a:buFont typeface="Wingdings" pitchFamily="2" charset="2"/>
              <a:buNone/>
            </a:pPr>
            <a:r>
              <a:rPr lang="en-US" i="1" smtClean="0"/>
              <a:t>End If</a:t>
            </a:r>
          </a:p>
          <a:p>
            <a:pPr lvl="1">
              <a:lnSpc>
                <a:spcPct val="90000"/>
              </a:lnSpc>
              <a:buFont typeface="Wingdings" pitchFamily="2" charset="2"/>
              <a:buNone/>
            </a:pPr>
            <a:r>
              <a:rPr lang="en-US" i="1" smtClean="0"/>
              <a:t>End Sub</a:t>
            </a:r>
          </a:p>
          <a:p>
            <a:pPr>
              <a:lnSpc>
                <a:spcPct val="90000"/>
              </a:lnSpc>
            </a:pPr>
            <a:endParaRPr lang="en-US" smtClean="0"/>
          </a:p>
        </p:txBody>
      </p:sp>
    </p:spTree>
  </p:cSld>
  <p:clrMapOvr>
    <a:masterClrMapping/>
  </p:clrMapOvr>
  <p:transition>
    <p:strips dir="rd"/>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71205251-E3CB-4E1F-8504-6CDA003C5E6F}" type="slidenum">
              <a:rPr lang="en-US"/>
              <a:pPr>
                <a:defRPr/>
              </a:pPr>
              <a:t>66</a:t>
            </a:fld>
            <a:endParaRPr lang="en-US"/>
          </a:p>
        </p:txBody>
      </p:sp>
      <p:sp>
        <p:nvSpPr>
          <p:cNvPr id="566274" name="Rectangle 2"/>
          <p:cNvSpPr>
            <a:spLocks noGrp="1" noChangeArrowheads="1"/>
          </p:cNvSpPr>
          <p:nvPr>
            <p:ph type="title"/>
          </p:nvPr>
        </p:nvSpPr>
        <p:spPr/>
        <p:txBody>
          <a:bodyPr/>
          <a:lstStyle/>
          <a:p>
            <a:pPr>
              <a:defRPr/>
            </a:pPr>
            <a:r>
              <a:rPr lang="en-US"/>
              <a:t>NewWithdrawal</a:t>
            </a:r>
          </a:p>
        </p:txBody>
      </p:sp>
      <p:sp>
        <p:nvSpPr>
          <p:cNvPr id="70661" name="Rectangle 3"/>
          <p:cNvSpPr>
            <a:spLocks noGrp="1" noChangeArrowheads="1"/>
          </p:cNvSpPr>
          <p:nvPr>
            <p:ph type="body" idx="1"/>
          </p:nvPr>
        </p:nvSpPr>
        <p:spPr/>
        <p:txBody>
          <a:bodyPr/>
          <a:lstStyle/>
          <a:p>
            <a:r>
              <a:rPr lang="en-US" smtClean="0"/>
              <a:t>The </a:t>
            </a:r>
            <a:r>
              <a:rPr lang="en-US" i="1" smtClean="0"/>
              <a:t>NewWithdrawal</a:t>
            </a:r>
            <a:r>
              <a:rPr lang="en-US" smtClean="0"/>
              <a:t> procedure will be very similar.</a:t>
            </a:r>
          </a:p>
          <a:p>
            <a:endParaRPr lang="en-US" smtClean="0"/>
          </a:p>
          <a:p>
            <a:r>
              <a:rPr lang="en-US" smtClean="0"/>
              <a:t>We do not give the option to create another new withdrawal here, but you can add this later.</a:t>
            </a:r>
          </a:p>
          <a:p>
            <a:endParaRPr lang="en-US" smtClean="0"/>
          </a:p>
          <a:p>
            <a:r>
              <a:rPr lang="en-US" smtClean="0"/>
              <a:t>The only main changes are using the </a:t>
            </a:r>
            <a:r>
              <a:rPr lang="en-US" i="1" smtClean="0"/>
              <a:t>withdrawal</a:t>
            </a:r>
            <a:r>
              <a:rPr lang="en-US" smtClean="0"/>
              <a:t> variable instead of </a:t>
            </a:r>
            <a:r>
              <a:rPr lang="en-US" i="1" smtClean="0"/>
              <a:t>deposit</a:t>
            </a:r>
            <a:r>
              <a:rPr lang="en-US" smtClean="0"/>
              <a:t> and entering the value in the table as a negative number.</a:t>
            </a:r>
          </a:p>
        </p:txBody>
      </p:sp>
    </p:spTree>
  </p:cSld>
  <p:clrMapOvr>
    <a:masterClrMapping/>
  </p:clrMapOvr>
  <p:transition>
    <p:strips dir="rd"/>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B43829F0-7DC6-4274-BB22-AF4E279017D6}" type="slidenum">
              <a:rPr lang="en-US"/>
              <a:pPr>
                <a:defRPr/>
              </a:pPr>
              <a:t>67</a:t>
            </a:fld>
            <a:endParaRPr lang="en-US"/>
          </a:p>
        </p:txBody>
      </p:sp>
      <p:sp>
        <p:nvSpPr>
          <p:cNvPr id="567298" name="Rectangle 2"/>
          <p:cNvSpPr>
            <a:spLocks noGrp="1" noChangeArrowheads="1"/>
          </p:cNvSpPr>
          <p:nvPr>
            <p:ph type="title"/>
          </p:nvPr>
        </p:nvSpPr>
        <p:spPr/>
        <p:txBody>
          <a:bodyPr/>
          <a:lstStyle/>
          <a:p>
            <a:pPr>
              <a:defRPr/>
            </a:pPr>
            <a:r>
              <a:rPr lang="en-US"/>
              <a:t>NewWithdrawal </a:t>
            </a:r>
            <a:r>
              <a:rPr lang="en-US" sz="2000"/>
              <a:t>(cont)</a:t>
            </a:r>
          </a:p>
        </p:txBody>
      </p:sp>
      <p:sp>
        <p:nvSpPr>
          <p:cNvPr id="71685" name="Rectangle 3"/>
          <p:cNvSpPr>
            <a:spLocks noGrp="1" noChangeArrowheads="1"/>
          </p:cNvSpPr>
          <p:nvPr>
            <p:ph type="body" idx="1"/>
          </p:nvPr>
        </p:nvSpPr>
        <p:spPr>
          <a:xfrm>
            <a:off x="762000" y="1447800"/>
            <a:ext cx="7772400" cy="4724400"/>
          </a:xfrm>
        </p:spPr>
        <p:txBody>
          <a:bodyPr/>
          <a:lstStyle/>
          <a:p>
            <a:pPr lvl="1">
              <a:lnSpc>
                <a:spcPct val="80000"/>
              </a:lnSpc>
              <a:buFont typeface="Wingdings" pitchFamily="2" charset="2"/>
              <a:buNone/>
            </a:pPr>
            <a:r>
              <a:rPr lang="en-US" sz="1400" smtClean="0">
                <a:solidFill>
                  <a:srgbClr val="3333CC"/>
                </a:solidFill>
              </a:rPr>
              <a:t>Sub</a:t>
            </a:r>
            <a:r>
              <a:rPr lang="en-US" sz="1400" smtClean="0"/>
              <a:t> NewWithdrawal()</a:t>
            </a:r>
          </a:p>
          <a:p>
            <a:pPr lvl="1">
              <a:lnSpc>
                <a:spcPct val="80000"/>
              </a:lnSpc>
              <a:buFont typeface="Wingdings" pitchFamily="2" charset="2"/>
              <a:buNone/>
            </a:pPr>
            <a:r>
              <a:rPr lang="en-US" sz="1400" smtClean="0"/>
              <a:t>    value = InputBox("Please enter amount to withdraw.", "New withdrawal", 150#)</a:t>
            </a:r>
          </a:p>
          <a:p>
            <a:pPr lvl="1">
              <a:lnSpc>
                <a:spcPct val="80000"/>
              </a:lnSpc>
              <a:buFont typeface="Wingdings" pitchFamily="2" charset="2"/>
              <a:buNone/>
            </a:pPr>
            <a:r>
              <a:rPr lang="en-US" sz="1400" smtClean="0"/>
              <a:t>    </a:t>
            </a:r>
            <a:r>
              <a:rPr lang="en-US" sz="1400" smtClean="0">
                <a:solidFill>
                  <a:srgbClr val="00CC99"/>
                </a:solidFill>
              </a:rPr>
              <a:t>'error checking</a:t>
            </a:r>
          </a:p>
          <a:p>
            <a:pPr lvl="1">
              <a:lnSpc>
                <a:spcPct val="80000"/>
              </a:lnSpc>
              <a:buFont typeface="Wingdings" pitchFamily="2" charset="2"/>
              <a:buNone/>
            </a:pPr>
            <a:r>
              <a:rPr lang="en-US" sz="1400" smtClean="0"/>
              <a:t>    </a:t>
            </a:r>
            <a:r>
              <a:rPr lang="en-US" sz="1400" smtClean="0">
                <a:solidFill>
                  <a:srgbClr val="3333CC"/>
                </a:solidFill>
              </a:rPr>
              <a:t>If</a:t>
            </a:r>
            <a:r>
              <a:rPr lang="en-US" sz="1400" smtClean="0"/>
              <a:t> IsNumeric(value) = </a:t>
            </a:r>
            <a:r>
              <a:rPr lang="en-US" sz="1400" smtClean="0">
                <a:solidFill>
                  <a:srgbClr val="3333CC"/>
                </a:solidFill>
              </a:rPr>
              <a:t>False</a:t>
            </a:r>
            <a:r>
              <a:rPr lang="en-US" sz="1400" smtClean="0"/>
              <a:t> </a:t>
            </a:r>
            <a:r>
              <a:rPr lang="en-US" sz="1400" smtClean="0">
                <a:solidFill>
                  <a:srgbClr val="3333CC"/>
                </a:solidFill>
              </a:rPr>
              <a:t>Then</a:t>
            </a:r>
          </a:p>
          <a:p>
            <a:pPr lvl="1">
              <a:lnSpc>
                <a:spcPct val="80000"/>
              </a:lnSpc>
              <a:buFont typeface="Wingdings" pitchFamily="2" charset="2"/>
              <a:buNone/>
            </a:pPr>
            <a:r>
              <a:rPr lang="en-US" sz="1400" smtClean="0"/>
              <a:t>        MsgBox "You have not entered a numerical value. Please try again."</a:t>
            </a:r>
          </a:p>
          <a:p>
            <a:pPr lvl="1">
              <a:lnSpc>
                <a:spcPct val="80000"/>
              </a:lnSpc>
              <a:buFont typeface="Wingdings" pitchFamily="2" charset="2"/>
              <a:buNone/>
            </a:pPr>
            <a:r>
              <a:rPr lang="en-US" sz="1400" smtClean="0"/>
              <a:t>        </a:t>
            </a:r>
            <a:r>
              <a:rPr lang="en-US" sz="1400" smtClean="0">
                <a:solidFill>
                  <a:srgbClr val="3333CC"/>
                </a:solidFill>
              </a:rPr>
              <a:t>Exit Sub</a:t>
            </a:r>
          </a:p>
          <a:p>
            <a:pPr lvl="1">
              <a:lnSpc>
                <a:spcPct val="80000"/>
              </a:lnSpc>
              <a:buFont typeface="Wingdings" pitchFamily="2" charset="2"/>
              <a:buNone/>
            </a:pPr>
            <a:r>
              <a:rPr lang="en-US" sz="1400" smtClean="0"/>
              <a:t>    </a:t>
            </a:r>
            <a:r>
              <a:rPr lang="en-US" sz="1400" smtClean="0">
                <a:solidFill>
                  <a:srgbClr val="3333CC"/>
                </a:solidFill>
              </a:rPr>
              <a:t>End If</a:t>
            </a:r>
          </a:p>
          <a:p>
            <a:pPr lvl="1">
              <a:lnSpc>
                <a:spcPct val="80000"/>
              </a:lnSpc>
              <a:buFont typeface="Wingdings" pitchFamily="2" charset="2"/>
              <a:buNone/>
            </a:pPr>
            <a:r>
              <a:rPr lang="en-US" sz="1400" smtClean="0"/>
              <a:t>    withdrawal = value</a:t>
            </a:r>
          </a:p>
          <a:p>
            <a:pPr lvl="1">
              <a:lnSpc>
                <a:spcPct val="80000"/>
              </a:lnSpc>
              <a:buFont typeface="Wingdings" pitchFamily="2" charset="2"/>
              <a:buNone/>
            </a:pPr>
            <a:r>
              <a:rPr lang="en-US" sz="1400" smtClean="0"/>
              <a:t>    </a:t>
            </a:r>
          </a:p>
          <a:p>
            <a:pPr lvl="1">
              <a:lnSpc>
                <a:spcPct val="80000"/>
              </a:lnSpc>
              <a:buFont typeface="Wingdings" pitchFamily="2" charset="2"/>
              <a:buNone/>
            </a:pPr>
            <a:r>
              <a:rPr lang="en-US" sz="1400" smtClean="0"/>
              <a:t>    </a:t>
            </a:r>
            <a:r>
              <a:rPr lang="en-US" sz="1400" smtClean="0">
                <a:solidFill>
                  <a:srgbClr val="00CC99"/>
                </a:solidFill>
              </a:rPr>
              <a:t>'insert into table and format new row</a:t>
            </a:r>
          </a:p>
          <a:p>
            <a:pPr lvl="1">
              <a:lnSpc>
                <a:spcPct val="80000"/>
              </a:lnSpc>
              <a:buFont typeface="Wingdings" pitchFamily="2" charset="2"/>
              <a:buNone/>
            </a:pPr>
            <a:r>
              <a:rPr lang="en-US" sz="1400" smtClean="0"/>
              <a:t>    </a:t>
            </a:r>
            <a:r>
              <a:rPr lang="en-US" sz="1400" smtClean="0">
                <a:solidFill>
                  <a:srgbClr val="3333CC"/>
                </a:solidFill>
              </a:rPr>
              <a:t>With</a:t>
            </a:r>
            <a:r>
              <a:rPr lang="en-US" sz="1400" smtClean="0"/>
              <a:t> AccountStart.End(xlDown).Offset(1, 0)</a:t>
            </a:r>
          </a:p>
          <a:p>
            <a:pPr lvl="1">
              <a:lnSpc>
                <a:spcPct val="80000"/>
              </a:lnSpc>
              <a:buFont typeface="Wingdings" pitchFamily="2" charset="2"/>
              <a:buNone/>
            </a:pPr>
            <a:r>
              <a:rPr lang="en-US" sz="1400" smtClean="0"/>
              <a:t>        .Value = -withdrawal</a:t>
            </a:r>
          </a:p>
          <a:p>
            <a:pPr lvl="1">
              <a:lnSpc>
                <a:spcPct val="80000"/>
              </a:lnSpc>
              <a:buFont typeface="Wingdings" pitchFamily="2" charset="2"/>
              <a:buNone/>
            </a:pPr>
            <a:r>
              <a:rPr lang="en-US" sz="1400" smtClean="0"/>
              <a:t>        .Interior.ColorIndex = 0</a:t>
            </a:r>
          </a:p>
          <a:p>
            <a:pPr lvl="1">
              <a:lnSpc>
                <a:spcPct val="80000"/>
              </a:lnSpc>
              <a:buFont typeface="Wingdings" pitchFamily="2" charset="2"/>
              <a:buNone/>
            </a:pPr>
            <a:r>
              <a:rPr lang="en-US" sz="1400" smtClean="0"/>
              <a:t>    </a:t>
            </a:r>
            <a:r>
              <a:rPr lang="en-US" sz="1400" smtClean="0">
                <a:solidFill>
                  <a:srgbClr val="3333CC"/>
                </a:solidFill>
              </a:rPr>
              <a:t>End With</a:t>
            </a:r>
          </a:p>
          <a:p>
            <a:pPr lvl="1">
              <a:lnSpc>
                <a:spcPct val="80000"/>
              </a:lnSpc>
              <a:buFont typeface="Wingdings" pitchFamily="2" charset="2"/>
              <a:buNone/>
            </a:pPr>
            <a:r>
              <a:rPr lang="en-US" sz="1400" smtClean="0"/>
              <a:t>    Range(AccountStart.End(xlDown).Offset(0,-3), _</a:t>
            </a:r>
          </a:p>
          <a:p>
            <a:pPr lvl="1">
              <a:lnSpc>
                <a:spcPct val="80000"/>
              </a:lnSpc>
              <a:buFont typeface="Wingdings" pitchFamily="2" charset="2"/>
              <a:buNone/>
            </a:pPr>
            <a:r>
              <a:rPr lang="en-US" sz="1400" smtClean="0"/>
              <a:t>		AccountStart.End(xlDown).Offset(0, -2)).Interior.ColorIndex = 0</a:t>
            </a:r>
          </a:p>
          <a:p>
            <a:pPr lvl="1">
              <a:lnSpc>
                <a:spcPct val="80000"/>
              </a:lnSpc>
              <a:buFont typeface="Wingdings" pitchFamily="2" charset="2"/>
              <a:buNone/>
            </a:pPr>
            <a:r>
              <a:rPr lang="en-US" sz="1400" smtClean="0"/>
              <a:t>    BalanceStart.End(xlDown).Offset(1, 0).Interior.ColorIndex = 0</a:t>
            </a:r>
          </a:p>
          <a:p>
            <a:pPr lvl="1">
              <a:lnSpc>
                <a:spcPct val="80000"/>
              </a:lnSpc>
              <a:buFont typeface="Wingdings" pitchFamily="2" charset="2"/>
              <a:buNone/>
            </a:pPr>
            <a:r>
              <a:rPr lang="en-US" sz="1400" smtClean="0"/>
              <a:t>    </a:t>
            </a:r>
          </a:p>
          <a:p>
            <a:pPr lvl="1">
              <a:lnSpc>
                <a:spcPct val="80000"/>
              </a:lnSpc>
              <a:buFont typeface="Wingdings" pitchFamily="2" charset="2"/>
              <a:buNone/>
            </a:pPr>
            <a:r>
              <a:rPr lang="en-US" sz="1400" smtClean="0"/>
              <a:t>    </a:t>
            </a:r>
            <a:r>
              <a:rPr lang="en-US" sz="1400" smtClean="0">
                <a:solidFill>
                  <a:srgbClr val="00CC99"/>
                </a:solidFill>
              </a:rPr>
              <a:t>'update balance</a:t>
            </a:r>
          </a:p>
          <a:p>
            <a:pPr lvl="1">
              <a:lnSpc>
                <a:spcPct val="80000"/>
              </a:lnSpc>
              <a:buFont typeface="Wingdings" pitchFamily="2" charset="2"/>
              <a:buNone/>
            </a:pPr>
            <a:r>
              <a:rPr lang="en-US" sz="1400" smtClean="0"/>
              <a:t>    </a:t>
            </a:r>
            <a:r>
              <a:rPr lang="en-US" sz="1400" smtClean="0">
                <a:solidFill>
                  <a:srgbClr val="3333CC"/>
                </a:solidFill>
              </a:rPr>
              <a:t>Call</a:t>
            </a:r>
            <a:r>
              <a:rPr lang="en-US" sz="1400" smtClean="0"/>
              <a:t> UpdateBalance(withdrawal, "W")</a:t>
            </a:r>
          </a:p>
          <a:p>
            <a:pPr lvl="1">
              <a:lnSpc>
                <a:spcPct val="80000"/>
              </a:lnSpc>
              <a:buFont typeface="Wingdings" pitchFamily="2" charset="2"/>
              <a:buNone/>
            </a:pPr>
            <a:r>
              <a:rPr lang="en-US" sz="1400" smtClean="0">
                <a:solidFill>
                  <a:srgbClr val="3333CC"/>
                </a:solidFill>
              </a:rPr>
              <a:t>End Sub</a:t>
            </a:r>
          </a:p>
        </p:txBody>
      </p:sp>
    </p:spTree>
  </p:cSld>
  <p:clrMapOvr>
    <a:masterClrMapping/>
  </p:clrMapOvr>
  <p:transition>
    <p:strips dir="rd"/>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CA80B573-6D16-4383-B385-3232528D5F0F}" type="slidenum">
              <a:rPr lang="en-US"/>
              <a:pPr>
                <a:defRPr/>
              </a:pPr>
              <a:t>68</a:t>
            </a:fld>
            <a:endParaRPr lang="en-US"/>
          </a:p>
        </p:txBody>
      </p:sp>
      <p:sp>
        <p:nvSpPr>
          <p:cNvPr id="569346" name="Rectangle 2"/>
          <p:cNvSpPr>
            <a:spLocks noGrp="1" noChangeArrowheads="1"/>
          </p:cNvSpPr>
          <p:nvPr>
            <p:ph type="title"/>
          </p:nvPr>
        </p:nvSpPr>
        <p:spPr/>
        <p:txBody>
          <a:bodyPr/>
          <a:lstStyle/>
          <a:p>
            <a:pPr>
              <a:defRPr/>
            </a:pPr>
            <a:r>
              <a:rPr lang="en-US"/>
              <a:t>UpdateBalance</a:t>
            </a:r>
          </a:p>
        </p:txBody>
      </p:sp>
      <p:sp>
        <p:nvSpPr>
          <p:cNvPr id="72709" name="Rectangle 3"/>
          <p:cNvSpPr>
            <a:spLocks noGrp="1" noChangeArrowheads="1"/>
          </p:cNvSpPr>
          <p:nvPr>
            <p:ph type="body" idx="1"/>
          </p:nvPr>
        </p:nvSpPr>
        <p:spPr>
          <a:xfrm>
            <a:off x="990600" y="1447800"/>
            <a:ext cx="7543800" cy="4419600"/>
          </a:xfrm>
        </p:spPr>
        <p:txBody>
          <a:bodyPr/>
          <a:lstStyle/>
          <a:p>
            <a:pPr>
              <a:lnSpc>
                <a:spcPct val="90000"/>
              </a:lnSpc>
            </a:pPr>
            <a:r>
              <a:rPr lang="en-US" smtClean="0"/>
              <a:t>There will be two parameters for this function. </a:t>
            </a:r>
          </a:p>
          <a:p>
            <a:pPr lvl="1">
              <a:lnSpc>
                <a:spcPct val="90000"/>
              </a:lnSpc>
            </a:pPr>
            <a:r>
              <a:rPr lang="en-US" smtClean="0"/>
              <a:t>The deposit or withdrawal value.</a:t>
            </a:r>
          </a:p>
          <a:p>
            <a:pPr lvl="1">
              <a:lnSpc>
                <a:spcPct val="90000"/>
              </a:lnSpc>
            </a:pPr>
            <a:r>
              <a:rPr lang="en-US" smtClean="0"/>
              <a:t>And a simple letter signifying if this is a deposit “D” or withdrawal “W”.</a:t>
            </a:r>
          </a:p>
          <a:p>
            <a:pPr lvl="1">
              <a:lnSpc>
                <a:spcPct val="90000"/>
              </a:lnSpc>
            </a:pPr>
            <a:r>
              <a:rPr lang="en-US" smtClean="0"/>
              <a:t>Notice that these variables are passed when the function is called from the above two procedures.</a:t>
            </a:r>
          </a:p>
          <a:p>
            <a:pPr lvl="1">
              <a:lnSpc>
                <a:spcPct val="90000"/>
              </a:lnSpc>
            </a:pPr>
            <a:r>
              <a:rPr lang="en-US" smtClean="0"/>
              <a:t>The function declaration refers to these two parameters simply as </a:t>
            </a:r>
            <a:r>
              <a:rPr lang="en-US" i="1" smtClean="0"/>
              <a:t>x</a:t>
            </a:r>
            <a:r>
              <a:rPr lang="en-US" smtClean="0"/>
              <a:t> and </a:t>
            </a:r>
            <a:r>
              <a:rPr lang="en-US" i="1" smtClean="0"/>
              <a:t>y.</a:t>
            </a:r>
          </a:p>
          <a:p>
            <a:pPr lvl="1">
              <a:lnSpc>
                <a:spcPct val="90000"/>
              </a:lnSpc>
            </a:pPr>
            <a:endParaRPr lang="en-US" i="1" smtClean="0"/>
          </a:p>
          <a:p>
            <a:pPr>
              <a:lnSpc>
                <a:spcPct val="90000"/>
              </a:lnSpc>
            </a:pPr>
            <a:r>
              <a:rPr lang="en-US" smtClean="0"/>
              <a:t>We can then use a </a:t>
            </a:r>
            <a:r>
              <a:rPr lang="en-US" i="1" smtClean="0"/>
              <a:t>Select, Case</a:t>
            </a:r>
            <a:r>
              <a:rPr lang="en-US" smtClean="0"/>
              <a:t> statement to check the value of the y parameter.</a:t>
            </a:r>
          </a:p>
          <a:p>
            <a:pPr lvl="1">
              <a:lnSpc>
                <a:spcPct val="90000"/>
              </a:lnSpc>
            </a:pPr>
            <a:r>
              <a:rPr lang="en-US" smtClean="0"/>
              <a:t>In the case that it is “D” we will add the deposit value to the last entry of the “Balance” column.</a:t>
            </a:r>
          </a:p>
          <a:p>
            <a:pPr lvl="1">
              <a:lnSpc>
                <a:spcPct val="90000"/>
              </a:lnSpc>
            </a:pPr>
            <a:r>
              <a:rPr lang="en-US" smtClean="0"/>
              <a:t>In the case that it is “W” we will subtract the withdrawal value from the last entry of the “Balance” column.</a:t>
            </a:r>
          </a:p>
        </p:txBody>
      </p:sp>
    </p:spTree>
  </p:cSld>
  <p:clrMapOvr>
    <a:masterClrMapping/>
  </p:clrMapOvr>
  <p:transition>
    <p:strips dir="rd"/>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4CEF4E22-3D4D-4EAE-9150-379B4765252D}" type="slidenum">
              <a:rPr lang="en-US"/>
              <a:pPr>
                <a:defRPr/>
              </a:pPr>
              <a:t>69</a:t>
            </a:fld>
            <a:endParaRPr lang="en-US"/>
          </a:p>
        </p:txBody>
      </p:sp>
      <p:sp>
        <p:nvSpPr>
          <p:cNvPr id="570370" name="Rectangle 2"/>
          <p:cNvSpPr>
            <a:spLocks noGrp="1" noChangeArrowheads="1"/>
          </p:cNvSpPr>
          <p:nvPr>
            <p:ph type="title"/>
          </p:nvPr>
        </p:nvSpPr>
        <p:spPr/>
        <p:txBody>
          <a:bodyPr/>
          <a:lstStyle/>
          <a:p>
            <a:pPr>
              <a:defRPr/>
            </a:pPr>
            <a:r>
              <a:rPr lang="en-US"/>
              <a:t>UpdateBalance </a:t>
            </a:r>
            <a:r>
              <a:rPr lang="en-US" sz="2000"/>
              <a:t>(cont)</a:t>
            </a:r>
          </a:p>
        </p:txBody>
      </p:sp>
      <p:sp>
        <p:nvSpPr>
          <p:cNvPr id="73733" name="Rectangle 3"/>
          <p:cNvSpPr>
            <a:spLocks noGrp="1" noChangeArrowheads="1"/>
          </p:cNvSpPr>
          <p:nvPr>
            <p:ph type="body" idx="1"/>
          </p:nvPr>
        </p:nvSpPr>
        <p:spPr/>
        <p:txBody>
          <a:bodyPr/>
          <a:lstStyle/>
          <a:p>
            <a:pPr>
              <a:lnSpc>
                <a:spcPct val="90000"/>
              </a:lnSpc>
            </a:pPr>
            <a:r>
              <a:rPr lang="en-US" smtClean="0"/>
              <a:t>We must also perform one more check in the case that a withdrawal is made: we must ensure that the $100 balance requirement will still be met after the withdrawal is made.</a:t>
            </a:r>
          </a:p>
          <a:p>
            <a:pPr>
              <a:lnSpc>
                <a:spcPct val="90000"/>
              </a:lnSpc>
            </a:pPr>
            <a:endParaRPr lang="en-US" smtClean="0"/>
          </a:p>
          <a:p>
            <a:pPr>
              <a:lnSpc>
                <a:spcPct val="90000"/>
              </a:lnSpc>
            </a:pPr>
            <a:r>
              <a:rPr lang="en-US" smtClean="0"/>
              <a:t>We use an If, Then statement to check the result of this calculation.</a:t>
            </a:r>
          </a:p>
          <a:p>
            <a:pPr lvl="1">
              <a:lnSpc>
                <a:spcPct val="90000"/>
              </a:lnSpc>
            </a:pPr>
            <a:r>
              <a:rPr lang="en-US" smtClean="0"/>
              <a:t>If the withdrawal will result in a balance less than $100, we do not perform the transaction.</a:t>
            </a:r>
          </a:p>
          <a:p>
            <a:pPr lvl="1">
              <a:lnSpc>
                <a:spcPct val="90000"/>
              </a:lnSpc>
            </a:pPr>
            <a:r>
              <a:rPr lang="en-US" smtClean="0"/>
              <a:t>The user is informed that their balance is too low, the initial entry to the “Amount” column is cleared, and the function is exited using the Exit Function statement.</a:t>
            </a:r>
          </a:p>
          <a:p>
            <a:pPr lvl="1">
              <a:lnSpc>
                <a:spcPct val="90000"/>
              </a:lnSpc>
            </a:pPr>
            <a:r>
              <a:rPr lang="en-US" smtClean="0"/>
              <a:t>However, if the requirement will still be met, then we update the balance and tell the user they can enter the date and description for the withdrawal .</a:t>
            </a:r>
          </a:p>
          <a:p>
            <a:pPr>
              <a:lnSpc>
                <a:spcPct val="90000"/>
              </a:lnSpc>
            </a:pPr>
            <a:endParaRPr lang="en-US" smtClean="0"/>
          </a:p>
        </p:txBody>
      </p:sp>
    </p:spTree>
  </p:cSld>
  <p:clrMapOvr>
    <a:masterClrMapping/>
  </p:clrMapOvr>
  <p:transition>
    <p:strips dir="rd"/>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3DE50438-C563-4342-8A69-68D73126297A}" type="slidenum">
              <a:rPr lang="en-US"/>
              <a:pPr>
                <a:defRPr/>
              </a:pPr>
              <a:t>70</a:t>
            </a:fld>
            <a:endParaRPr lang="en-US"/>
          </a:p>
        </p:txBody>
      </p:sp>
      <p:sp>
        <p:nvSpPr>
          <p:cNvPr id="571394" name="Rectangle 2"/>
          <p:cNvSpPr>
            <a:spLocks noGrp="1" noChangeArrowheads="1"/>
          </p:cNvSpPr>
          <p:nvPr>
            <p:ph type="title"/>
          </p:nvPr>
        </p:nvSpPr>
        <p:spPr/>
        <p:txBody>
          <a:bodyPr/>
          <a:lstStyle/>
          <a:p>
            <a:pPr>
              <a:defRPr/>
            </a:pPr>
            <a:r>
              <a:rPr lang="en-US"/>
              <a:t>UpdateBalance </a:t>
            </a:r>
            <a:r>
              <a:rPr lang="en-US" sz="2000"/>
              <a:t>(cont)</a:t>
            </a:r>
          </a:p>
        </p:txBody>
      </p:sp>
      <p:sp>
        <p:nvSpPr>
          <p:cNvPr id="74757" name="Rectangle 3"/>
          <p:cNvSpPr>
            <a:spLocks noGrp="1" noChangeArrowheads="1"/>
          </p:cNvSpPr>
          <p:nvPr>
            <p:ph type="body" idx="1"/>
          </p:nvPr>
        </p:nvSpPr>
        <p:spPr>
          <a:xfrm>
            <a:off x="914400" y="1371600"/>
            <a:ext cx="7924800" cy="5181600"/>
          </a:xfrm>
        </p:spPr>
        <p:txBody>
          <a:bodyPr/>
          <a:lstStyle/>
          <a:p>
            <a:pPr lvl="1">
              <a:lnSpc>
                <a:spcPct val="90000"/>
              </a:lnSpc>
              <a:buFont typeface="Wingdings" pitchFamily="2" charset="2"/>
              <a:buNone/>
            </a:pPr>
            <a:r>
              <a:rPr lang="en-US" sz="1600" i="1" smtClean="0">
                <a:solidFill>
                  <a:srgbClr val="3333CC"/>
                </a:solidFill>
              </a:rPr>
              <a:t>Function</a:t>
            </a:r>
            <a:r>
              <a:rPr lang="en-US" sz="1600" i="1" smtClean="0"/>
              <a:t> UpdateBalance(x, y)</a:t>
            </a:r>
          </a:p>
          <a:p>
            <a:pPr lvl="1">
              <a:lnSpc>
                <a:spcPct val="90000"/>
              </a:lnSpc>
              <a:buFont typeface="Wingdings" pitchFamily="2" charset="2"/>
              <a:buNone/>
            </a:pPr>
            <a:r>
              <a:rPr lang="en-US" sz="1600" i="1" smtClean="0"/>
              <a:t>    </a:t>
            </a:r>
            <a:r>
              <a:rPr lang="en-US" sz="1600" i="1" smtClean="0">
                <a:solidFill>
                  <a:srgbClr val="3333CC"/>
                </a:solidFill>
              </a:rPr>
              <a:t>Select Case</a:t>
            </a:r>
            <a:r>
              <a:rPr lang="en-US" sz="1600" i="1" smtClean="0"/>
              <a:t> y</a:t>
            </a:r>
          </a:p>
          <a:p>
            <a:pPr lvl="1">
              <a:lnSpc>
                <a:spcPct val="90000"/>
              </a:lnSpc>
              <a:buFont typeface="Wingdings" pitchFamily="2" charset="2"/>
              <a:buNone/>
            </a:pPr>
            <a:r>
              <a:rPr lang="en-US" sz="1600" i="1" smtClean="0"/>
              <a:t>        </a:t>
            </a:r>
            <a:r>
              <a:rPr lang="en-US" sz="1600" i="1" smtClean="0">
                <a:solidFill>
                  <a:srgbClr val="3333CC"/>
                </a:solidFill>
              </a:rPr>
              <a:t>Case</a:t>
            </a:r>
            <a:r>
              <a:rPr lang="en-US" sz="1600" i="1" smtClean="0"/>
              <a:t> "D"</a:t>
            </a:r>
          </a:p>
          <a:p>
            <a:pPr lvl="1">
              <a:lnSpc>
                <a:spcPct val="90000"/>
              </a:lnSpc>
              <a:buFont typeface="Wingdings" pitchFamily="2" charset="2"/>
              <a:buNone/>
            </a:pPr>
            <a:r>
              <a:rPr lang="en-US" sz="1600" i="1" smtClean="0"/>
              <a:t>            BalanceStart.End(xlDown).Offset(1,0).value =_</a:t>
            </a:r>
          </a:p>
          <a:p>
            <a:pPr lvl="1">
              <a:lnSpc>
                <a:spcPct val="90000"/>
              </a:lnSpc>
              <a:buFont typeface="Wingdings" pitchFamily="2" charset="2"/>
              <a:buNone/>
            </a:pPr>
            <a:r>
              <a:rPr lang="en-US" sz="1600" i="1" smtClean="0"/>
              <a:t>				BalanceStart.End(xlDown).value + x</a:t>
            </a:r>
          </a:p>
          <a:p>
            <a:pPr lvl="1">
              <a:lnSpc>
                <a:spcPct val="90000"/>
              </a:lnSpc>
              <a:buFont typeface="Wingdings" pitchFamily="2" charset="2"/>
              <a:buNone/>
            </a:pPr>
            <a:r>
              <a:rPr lang="en-US" sz="1600" i="1" smtClean="0"/>
              <a:t>        </a:t>
            </a:r>
            <a:r>
              <a:rPr lang="en-US" sz="1600" i="1" smtClean="0">
                <a:solidFill>
                  <a:srgbClr val="3333CC"/>
                </a:solidFill>
              </a:rPr>
              <a:t>Case</a:t>
            </a:r>
            <a:r>
              <a:rPr lang="en-US" sz="1600" i="1" smtClean="0"/>
              <a:t> "W"</a:t>
            </a:r>
          </a:p>
          <a:p>
            <a:pPr lvl="1">
              <a:lnSpc>
                <a:spcPct val="90000"/>
              </a:lnSpc>
              <a:buFont typeface="Wingdings" pitchFamily="2" charset="2"/>
              <a:buNone/>
            </a:pPr>
            <a:r>
              <a:rPr lang="en-US" sz="1600" i="1" smtClean="0"/>
              <a:t>            </a:t>
            </a:r>
            <a:r>
              <a:rPr lang="en-US" sz="1600" i="1" smtClean="0">
                <a:solidFill>
                  <a:srgbClr val="3333CC"/>
                </a:solidFill>
              </a:rPr>
              <a:t>If</a:t>
            </a:r>
            <a:r>
              <a:rPr lang="en-US" sz="1600" i="1" smtClean="0"/>
              <a:t> BalanceStart.End(xlDown).value - x &lt; 100 </a:t>
            </a:r>
            <a:r>
              <a:rPr lang="en-US" sz="1600" i="1" smtClean="0">
                <a:solidFill>
                  <a:srgbClr val="3333CC"/>
                </a:solidFill>
              </a:rPr>
              <a:t>Then</a:t>
            </a:r>
          </a:p>
          <a:p>
            <a:pPr lvl="1">
              <a:lnSpc>
                <a:spcPct val="90000"/>
              </a:lnSpc>
              <a:buFont typeface="Wingdings" pitchFamily="2" charset="2"/>
              <a:buNone/>
            </a:pPr>
            <a:r>
              <a:rPr lang="en-US" sz="1600" i="1" smtClean="0"/>
              <a:t>                MsgBox "This withdrawal cannot be made due to the $100 “ &amp; _</a:t>
            </a:r>
          </a:p>
          <a:p>
            <a:pPr lvl="1">
              <a:lnSpc>
                <a:spcPct val="90000"/>
              </a:lnSpc>
              <a:buFont typeface="Wingdings" pitchFamily="2" charset="2"/>
              <a:buNone/>
            </a:pPr>
            <a:r>
              <a:rPr lang="en-US" sz="1600" i="1" smtClean="0"/>
              <a:t>				&amp; “balance requirement."</a:t>
            </a:r>
          </a:p>
          <a:p>
            <a:pPr lvl="1">
              <a:lnSpc>
                <a:spcPct val="90000"/>
              </a:lnSpc>
              <a:buFont typeface="Wingdings" pitchFamily="2" charset="2"/>
              <a:buNone/>
            </a:pPr>
            <a:r>
              <a:rPr lang="en-US" sz="1600" i="1" smtClean="0"/>
              <a:t>                AccountStart.End(xlDown).ClearContents</a:t>
            </a:r>
          </a:p>
          <a:p>
            <a:pPr lvl="1">
              <a:lnSpc>
                <a:spcPct val="90000"/>
              </a:lnSpc>
              <a:buFont typeface="Wingdings" pitchFamily="2" charset="2"/>
              <a:buNone/>
            </a:pPr>
            <a:r>
              <a:rPr lang="en-US" sz="1600" i="1" smtClean="0"/>
              <a:t>                </a:t>
            </a:r>
            <a:r>
              <a:rPr lang="en-US" sz="1600" i="1" smtClean="0">
                <a:solidFill>
                  <a:srgbClr val="3333CC"/>
                </a:solidFill>
              </a:rPr>
              <a:t>Exit Function</a:t>
            </a:r>
          </a:p>
          <a:p>
            <a:pPr lvl="1">
              <a:lnSpc>
                <a:spcPct val="90000"/>
              </a:lnSpc>
              <a:buFont typeface="Wingdings" pitchFamily="2" charset="2"/>
              <a:buNone/>
            </a:pPr>
            <a:r>
              <a:rPr lang="en-US" sz="1600" i="1" smtClean="0"/>
              <a:t>            </a:t>
            </a:r>
            <a:r>
              <a:rPr lang="en-US" sz="1600" i="1" smtClean="0">
                <a:solidFill>
                  <a:srgbClr val="3333CC"/>
                </a:solidFill>
              </a:rPr>
              <a:t>End If</a:t>
            </a:r>
          </a:p>
          <a:p>
            <a:pPr lvl="1">
              <a:lnSpc>
                <a:spcPct val="90000"/>
              </a:lnSpc>
              <a:buFont typeface="Wingdings" pitchFamily="2" charset="2"/>
              <a:buNone/>
            </a:pPr>
            <a:r>
              <a:rPr lang="en-US" sz="1600" i="1" smtClean="0"/>
              <a:t>            BalanceStart.End(xlDown).Offset(1,0).value = _</a:t>
            </a:r>
          </a:p>
          <a:p>
            <a:pPr lvl="1">
              <a:lnSpc>
                <a:spcPct val="90000"/>
              </a:lnSpc>
              <a:buFont typeface="Wingdings" pitchFamily="2" charset="2"/>
              <a:buNone/>
            </a:pPr>
            <a:r>
              <a:rPr lang="en-US" sz="1600" i="1" smtClean="0"/>
              <a:t> 				BalanceStart.End(xlDown).value - x</a:t>
            </a:r>
          </a:p>
          <a:p>
            <a:pPr lvl="1">
              <a:lnSpc>
                <a:spcPct val="90000"/>
              </a:lnSpc>
              <a:buFont typeface="Wingdings" pitchFamily="2" charset="2"/>
              <a:buNone/>
            </a:pPr>
            <a:r>
              <a:rPr lang="en-US" sz="1600" i="1" smtClean="0"/>
              <a:t>            MsgBox "You may now enter the date and description of your “ &amp; _</a:t>
            </a:r>
          </a:p>
          <a:p>
            <a:pPr lvl="1">
              <a:lnSpc>
                <a:spcPct val="90000"/>
              </a:lnSpc>
              <a:buFont typeface="Wingdings" pitchFamily="2" charset="2"/>
              <a:buNone/>
            </a:pPr>
            <a:r>
              <a:rPr lang="en-US" sz="1600" i="1" smtClean="0"/>
              <a:t>				&amp; “withdrawal into the table."</a:t>
            </a:r>
          </a:p>
          <a:p>
            <a:pPr lvl="1">
              <a:lnSpc>
                <a:spcPct val="90000"/>
              </a:lnSpc>
              <a:buFont typeface="Wingdings" pitchFamily="2" charset="2"/>
              <a:buNone/>
            </a:pPr>
            <a:r>
              <a:rPr lang="en-US" sz="1600" i="1" smtClean="0"/>
              <a:t>    </a:t>
            </a:r>
            <a:r>
              <a:rPr lang="en-US" sz="1600" i="1" smtClean="0">
                <a:solidFill>
                  <a:srgbClr val="3333CC"/>
                </a:solidFill>
              </a:rPr>
              <a:t>End Select</a:t>
            </a:r>
          </a:p>
          <a:p>
            <a:pPr lvl="1">
              <a:lnSpc>
                <a:spcPct val="90000"/>
              </a:lnSpc>
              <a:buFont typeface="Wingdings" pitchFamily="2" charset="2"/>
              <a:buNone/>
            </a:pPr>
            <a:r>
              <a:rPr lang="en-US" sz="1600" i="1" smtClean="0">
                <a:solidFill>
                  <a:srgbClr val="3333CC"/>
                </a:solidFill>
              </a:rPr>
              <a:t>End Function</a:t>
            </a:r>
          </a:p>
        </p:txBody>
      </p:sp>
    </p:spTree>
  </p:cSld>
  <p:clrMapOvr>
    <a:masterClrMapping/>
  </p:clrMapOvr>
  <p:transition>
    <p:strips dir="rd"/>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B6875E9F-2C38-4E38-8C0F-430EFB5EEED1}" type="slidenum">
              <a:rPr lang="en-US"/>
              <a:pPr>
                <a:defRPr/>
              </a:pPr>
              <a:t>71</a:t>
            </a:fld>
            <a:endParaRPr lang="en-US"/>
          </a:p>
        </p:txBody>
      </p:sp>
      <p:sp>
        <p:nvSpPr>
          <p:cNvPr id="572418" name="Rectangle 2"/>
          <p:cNvSpPr>
            <a:spLocks noGrp="1" noChangeArrowheads="1"/>
          </p:cNvSpPr>
          <p:nvPr>
            <p:ph type="title"/>
          </p:nvPr>
        </p:nvSpPr>
        <p:spPr/>
        <p:txBody>
          <a:bodyPr/>
          <a:lstStyle/>
          <a:p>
            <a:pPr>
              <a:defRPr/>
            </a:pPr>
            <a:r>
              <a:rPr lang="en-US"/>
              <a:t>Conclusion</a:t>
            </a:r>
          </a:p>
        </p:txBody>
      </p:sp>
      <p:sp>
        <p:nvSpPr>
          <p:cNvPr id="75781" name="Rectangle 3"/>
          <p:cNvSpPr>
            <a:spLocks noGrp="1" noChangeArrowheads="1"/>
          </p:cNvSpPr>
          <p:nvPr>
            <p:ph type="body" idx="1"/>
          </p:nvPr>
        </p:nvSpPr>
        <p:spPr/>
        <p:txBody>
          <a:bodyPr/>
          <a:lstStyle/>
          <a:p>
            <a:r>
              <a:rPr lang="en-US" smtClean="0"/>
              <a:t>The procedures are now complete.</a:t>
            </a:r>
          </a:p>
          <a:p>
            <a:endParaRPr lang="en-US" smtClean="0"/>
          </a:p>
          <a:p>
            <a:r>
              <a:rPr lang="en-US" smtClean="0"/>
              <a:t>Assign them to respective buttons and test the macros.</a:t>
            </a:r>
          </a:p>
          <a:p>
            <a:endParaRPr lang="en-US" smtClean="0"/>
          </a:p>
          <a:p>
            <a:r>
              <a:rPr lang="en-US" smtClean="0"/>
              <a:t>The application is finished.</a:t>
            </a:r>
          </a:p>
        </p:txBody>
      </p:sp>
    </p:spTree>
  </p:cSld>
  <p:clrMapOvr>
    <a:masterClrMapping/>
  </p:clrMapOvr>
  <p:transition>
    <p:strips dir="rd"/>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D9885108-E8C4-4F69-8DB3-6C3970607250}" type="slidenum">
              <a:rPr lang="en-US"/>
              <a:pPr>
                <a:defRPr/>
              </a:pPr>
              <a:t>72</a:t>
            </a:fld>
            <a:endParaRPr lang="en-US"/>
          </a:p>
        </p:txBody>
      </p:sp>
      <p:sp>
        <p:nvSpPr>
          <p:cNvPr id="4100" name="Rectangle 4"/>
          <p:cNvSpPr>
            <a:spLocks noGrp="1" noChangeArrowheads="1"/>
          </p:cNvSpPr>
          <p:nvPr>
            <p:ph type="title"/>
          </p:nvPr>
        </p:nvSpPr>
        <p:spPr/>
        <p:txBody>
          <a:bodyPr/>
          <a:lstStyle/>
          <a:p>
            <a:pPr>
              <a:defRPr/>
            </a:pPr>
            <a:r>
              <a:rPr lang="en-US" sz="2400"/>
              <a:t>Programming Structures</a:t>
            </a:r>
          </a:p>
        </p:txBody>
      </p:sp>
      <p:sp>
        <p:nvSpPr>
          <p:cNvPr id="76805" name="Rectangle 5"/>
          <p:cNvSpPr>
            <a:spLocks noGrp="1" noChangeArrowheads="1"/>
          </p:cNvSpPr>
          <p:nvPr>
            <p:ph type="body" idx="1"/>
          </p:nvPr>
        </p:nvSpPr>
        <p:spPr/>
        <p:txBody>
          <a:bodyPr/>
          <a:lstStyle/>
          <a:p>
            <a:r>
              <a:rPr lang="en-US" smtClean="0"/>
              <a:t>Programming Structures</a:t>
            </a:r>
          </a:p>
          <a:p>
            <a:r>
              <a:rPr lang="en-US" smtClean="0"/>
              <a:t>If, Then Statements</a:t>
            </a:r>
          </a:p>
          <a:p>
            <a:pPr lvl="1"/>
            <a:r>
              <a:rPr lang="en-US" smtClean="0"/>
              <a:t>Logical Checks and Booleans</a:t>
            </a:r>
          </a:p>
          <a:p>
            <a:r>
              <a:rPr lang="en-US" smtClean="0"/>
              <a:t>Loops</a:t>
            </a:r>
          </a:p>
          <a:p>
            <a:pPr lvl="1"/>
            <a:r>
              <a:rPr lang="en-US" smtClean="0"/>
              <a:t>For Loops</a:t>
            </a:r>
          </a:p>
          <a:p>
            <a:pPr lvl="1"/>
            <a:r>
              <a:rPr lang="en-US" smtClean="0"/>
              <a:t>Do Loops</a:t>
            </a:r>
          </a:p>
          <a:p>
            <a:r>
              <a:rPr lang="en-US" smtClean="0"/>
              <a:t>Select, Case</a:t>
            </a:r>
          </a:p>
          <a:p>
            <a:r>
              <a:rPr lang="en-US" smtClean="0"/>
              <a:t>Exit Statements and End</a:t>
            </a:r>
          </a:p>
          <a:p>
            <a:pPr lvl="1"/>
            <a:r>
              <a:rPr lang="en-US" smtClean="0"/>
              <a:t>Exiting Procedures</a:t>
            </a:r>
          </a:p>
          <a:p>
            <a:pPr lvl="1"/>
            <a:r>
              <a:rPr lang="en-US" smtClean="0"/>
              <a:t>Exiting Loops </a:t>
            </a:r>
          </a:p>
          <a:p>
            <a:pPr lvl="1"/>
            <a:r>
              <a:rPr lang="en-US" smtClean="0"/>
              <a:t>Ending the Program</a:t>
            </a:r>
          </a:p>
          <a:p>
            <a:pPr lvl="1"/>
            <a:endParaRPr lang="en-US" smtClean="0"/>
          </a:p>
        </p:txBody>
      </p:sp>
    </p:spTree>
  </p:cSld>
  <p:clrMapOvr>
    <a:masterClrMapping/>
  </p:clrMapOvr>
  <p:transition>
    <p:strips dir="rd"/>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0D15D4B8-7BCD-40DC-B541-4287F60286E6}" type="slidenum">
              <a:rPr lang="en-US"/>
              <a:pPr>
                <a:defRPr/>
              </a:pPr>
              <a:t>73</a:t>
            </a:fld>
            <a:endParaRPr lang="en-US"/>
          </a:p>
        </p:txBody>
      </p:sp>
      <p:sp>
        <p:nvSpPr>
          <p:cNvPr id="485378" name="Rectangle 2"/>
          <p:cNvSpPr>
            <a:spLocks noGrp="1" noChangeArrowheads="1"/>
          </p:cNvSpPr>
          <p:nvPr>
            <p:ph type="title"/>
          </p:nvPr>
        </p:nvSpPr>
        <p:spPr/>
        <p:txBody>
          <a:bodyPr/>
          <a:lstStyle/>
          <a:p>
            <a:pPr>
              <a:defRPr/>
            </a:pPr>
            <a:r>
              <a:rPr lang="en-US"/>
              <a:t>Programming Structures</a:t>
            </a:r>
          </a:p>
        </p:txBody>
      </p:sp>
      <p:sp>
        <p:nvSpPr>
          <p:cNvPr id="77829" name="Rectangle 3"/>
          <p:cNvSpPr>
            <a:spLocks noGrp="1" noChangeArrowheads="1"/>
          </p:cNvSpPr>
          <p:nvPr>
            <p:ph type="body" idx="1"/>
          </p:nvPr>
        </p:nvSpPr>
        <p:spPr/>
        <p:txBody>
          <a:bodyPr/>
          <a:lstStyle/>
          <a:p>
            <a:r>
              <a:rPr lang="en-US" smtClean="0"/>
              <a:t>Programming structures in VBA include</a:t>
            </a:r>
          </a:p>
          <a:p>
            <a:pPr lvl="1"/>
            <a:r>
              <a:rPr lang="en-US" i="1" smtClean="0"/>
              <a:t>If, Then</a:t>
            </a:r>
            <a:r>
              <a:rPr lang="en-US" smtClean="0"/>
              <a:t> statements</a:t>
            </a:r>
          </a:p>
          <a:p>
            <a:pPr lvl="1"/>
            <a:r>
              <a:rPr lang="en-US" smtClean="0"/>
              <a:t>Several different loop structures</a:t>
            </a:r>
          </a:p>
          <a:p>
            <a:pPr lvl="1"/>
            <a:r>
              <a:rPr lang="en-US" i="1" smtClean="0"/>
              <a:t>Select, Case</a:t>
            </a:r>
            <a:r>
              <a:rPr lang="en-US" smtClean="0"/>
              <a:t> statements</a:t>
            </a:r>
          </a:p>
          <a:p>
            <a:pPr lvl="1"/>
            <a:r>
              <a:rPr lang="en-US" smtClean="0"/>
              <a:t>Others</a:t>
            </a:r>
          </a:p>
          <a:p>
            <a:pPr lvl="1"/>
            <a:endParaRPr lang="en-US" smtClean="0"/>
          </a:p>
          <a:p>
            <a:r>
              <a:rPr lang="en-US" smtClean="0"/>
              <a:t>These structures allow us to place conditions on how our program will run.</a:t>
            </a:r>
          </a:p>
          <a:p>
            <a:endParaRPr lang="en-US" smtClean="0"/>
          </a:p>
          <a:p>
            <a:r>
              <a:rPr lang="en-US" smtClean="0"/>
              <a:t>They will be used in all of our case studies and in building any decision support system.</a:t>
            </a:r>
          </a:p>
        </p:txBody>
      </p:sp>
    </p:spTree>
  </p:cSld>
  <p:clrMapOvr>
    <a:masterClrMapping/>
  </p:clrMapOvr>
  <p:transition>
    <p:strips dir="rd"/>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F8632513-610D-40C3-AF4E-5059D55DC6E4}" type="slidenum">
              <a:rPr lang="en-US"/>
              <a:pPr>
                <a:defRPr/>
              </a:pPr>
              <a:t>74</a:t>
            </a:fld>
            <a:endParaRPr lang="en-US"/>
          </a:p>
        </p:txBody>
      </p:sp>
      <p:sp>
        <p:nvSpPr>
          <p:cNvPr id="486402" name="Rectangle 2"/>
          <p:cNvSpPr>
            <a:spLocks noGrp="1" noChangeArrowheads="1"/>
          </p:cNvSpPr>
          <p:nvPr>
            <p:ph type="title"/>
          </p:nvPr>
        </p:nvSpPr>
        <p:spPr/>
        <p:txBody>
          <a:bodyPr/>
          <a:lstStyle/>
          <a:p>
            <a:pPr>
              <a:defRPr/>
            </a:pPr>
            <a:r>
              <a:rPr lang="en-US"/>
              <a:t>If, Then Statements</a:t>
            </a:r>
          </a:p>
        </p:txBody>
      </p:sp>
      <p:sp>
        <p:nvSpPr>
          <p:cNvPr id="78853" name="Rectangle 3"/>
          <p:cNvSpPr>
            <a:spLocks noGrp="1" noChangeArrowheads="1"/>
          </p:cNvSpPr>
          <p:nvPr>
            <p:ph type="body" idx="1"/>
          </p:nvPr>
        </p:nvSpPr>
        <p:spPr/>
        <p:txBody>
          <a:bodyPr/>
          <a:lstStyle/>
          <a:p>
            <a:r>
              <a:rPr lang="en-US" i="1" smtClean="0">
                <a:solidFill>
                  <a:srgbClr val="00CC99"/>
                </a:solidFill>
              </a:rPr>
              <a:t>If, Then</a:t>
            </a:r>
            <a:r>
              <a:rPr lang="en-US" smtClean="0"/>
              <a:t> statements allow you to perform the same conditional actions that we learned with the IF function in Excel.</a:t>
            </a:r>
          </a:p>
          <a:p>
            <a:endParaRPr lang="en-US" smtClean="0"/>
          </a:p>
          <a:p>
            <a:r>
              <a:rPr lang="en-US" smtClean="0"/>
              <a:t>If a condition is met, a certain set of actions is performed, if it is not, another set of actions may be performed instead.</a:t>
            </a:r>
          </a:p>
          <a:p>
            <a:endParaRPr lang="en-US" smtClean="0"/>
          </a:p>
          <a:p>
            <a:r>
              <a:rPr lang="en-US" smtClean="0"/>
              <a:t>The general format for the </a:t>
            </a:r>
            <a:r>
              <a:rPr lang="en-US" i="1" smtClean="0"/>
              <a:t>If, Then</a:t>
            </a:r>
            <a:r>
              <a:rPr lang="en-US" smtClean="0"/>
              <a:t> statement is</a:t>
            </a:r>
          </a:p>
          <a:p>
            <a:pPr lvl="1">
              <a:buFont typeface="Wingdings" pitchFamily="2" charset="2"/>
              <a:buNone/>
            </a:pPr>
            <a:r>
              <a:rPr lang="en-US" smtClean="0"/>
              <a:t>	</a:t>
            </a:r>
            <a:r>
              <a:rPr lang="en-US" i="1" smtClean="0">
                <a:solidFill>
                  <a:srgbClr val="3333CC"/>
                </a:solidFill>
              </a:rPr>
              <a:t>If</a:t>
            </a:r>
            <a:r>
              <a:rPr lang="en-US" i="1" smtClean="0"/>
              <a:t> condition </a:t>
            </a:r>
            <a:r>
              <a:rPr lang="en-US" i="1" smtClean="0">
                <a:solidFill>
                  <a:srgbClr val="3333CC"/>
                </a:solidFill>
              </a:rPr>
              <a:t>Then</a:t>
            </a:r>
          </a:p>
          <a:p>
            <a:pPr lvl="1">
              <a:buFont typeface="Wingdings" pitchFamily="2" charset="2"/>
              <a:buNone/>
            </a:pPr>
            <a:r>
              <a:rPr lang="en-US" i="1" smtClean="0"/>
              <a:t>		    action </a:t>
            </a:r>
          </a:p>
          <a:p>
            <a:pPr lvl="1">
              <a:buFont typeface="Wingdings" pitchFamily="2" charset="2"/>
              <a:buNone/>
            </a:pPr>
            <a:r>
              <a:rPr lang="en-US" i="1" smtClean="0"/>
              <a:t>	</a:t>
            </a:r>
            <a:r>
              <a:rPr lang="en-US" i="1" smtClean="0">
                <a:solidFill>
                  <a:srgbClr val="3333CC"/>
                </a:solidFill>
              </a:rPr>
              <a:t>End If</a:t>
            </a:r>
          </a:p>
        </p:txBody>
      </p:sp>
    </p:spTree>
  </p:cSld>
  <p:clrMapOvr>
    <a:masterClrMapping/>
  </p:clrMapOvr>
  <p:transition>
    <p:strips dir="rd"/>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4EA4051A-869C-4C97-96E6-ED7A8C88F3B5}" type="slidenum">
              <a:rPr lang="en-US"/>
              <a:pPr>
                <a:defRPr/>
              </a:pPr>
              <a:t>75</a:t>
            </a:fld>
            <a:endParaRPr lang="en-US"/>
          </a:p>
        </p:txBody>
      </p:sp>
      <p:sp>
        <p:nvSpPr>
          <p:cNvPr id="487426" name="Rectangle 2"/>
          <p:cNvSpPr>
            <a:spLocks noGrp="1" noChangeArrowheads="1"/>
          </p:cNvSpPr>
          <p:nvPr>
            <p:ph type="title"/>
          </p:nvPr>
        </p:nvSpPr>
        <p:spPr/>
        <p:txBody>
          <a:bodyPr/>
          <a:lstStyle/>
          <a:p>
            <a:pPr>
              <a:defRPr/>
            </a:pPr>
            <a:r>
              <a:rPr lang="en-US"/>
              <a:t>If, Then </a:t>
            </a:r>
            <a:r>
              <a:rPr lang="en-US" sz="2000"/>
              <a:t>(cont)</a:t>
            </a:r>
          </a:p>
        </p:txBody>
      </p:sp>
      <p:sp>
        <p:nvSpPr>
          <p:cNvPr id="79877" name="Rectangle 3"/>
          <p:cNvSpPr>
            <a:spLocks noGrp="1" noChangeArrowheads="1"/>
          </p:cNvSpPr>
          <p:nvPr>
            <p:ph type="body" idx="1"/>
          </p:nvPr>
        </p:nvSpPr>
        <p:spPr/>
        <p:txBody>
          <a:bodyPr/>
          <a:lstStyle/>
          <a:p>
            <a:r>
              <a:rPr lang="en-US" smtClean="0"/>
              <a:t>The </a:t>
            </a:r>
            <a:r>
              <a:rPr lang="en-US" i="1" smtClean="0"/>
              <a:t>If, Then</a:t>
            </a:r>
            <a:r>
              <a:rPr lang="en-US" smtClean="0"/>
              <a:t> statement defines the action to performed if the condition is false by using the </a:t>
            </a:r>
            <a:r>
              <a:rPr lang="en-US" i="1" smtClean="0">
                <a:solidFill>
                  <a:srgbClr val="00CC99"/>
                </a:solidFill>
              </a:rPr>
              <a:t>Else</a:t>
            </a:r>
            <a:r>
              <a:rPr lang="en-US" smtClean="0"/>
              <a:t> and </a:t>
            </a:r>
            <a:r>
              <a:rPr lang="en-US" i="1" smtClean="0">
                <a:solidFill>
                  <a:srgbClr val="00CC99"/>
                </a:solidFill>
              </a:rPr>
              <a:t>ElseIf</a:t>
            </a:r>
            <a:r>
              <a:rPr lang="en-US" smtClean="0"/>
              <a:t> statements.</a:t>
            </a:r>
          </a:p>
          <a:p>
            <a:endParaRPr lang="en-US" smtClean="0"/>
          </a:p>
          <a:p>
            <a:r>
              <a:rPr lang="en-US" smtClean="0"/>
              <a:t>The </a:t>
            </a:r>
            <a:r>
              <a:rPr lang="en-US" i="1" smtClean="0"/>
              <a:t>Else</a:t>
            </a:r>
            <a:r>
              <a:rPr lang="en-US" smtClean="0"/>
              <a:t> statement allows you to specify the action to be performed if the condition is not met.</a:t>
            </a:r>
          </a:p>
          <a:p>
            <a:endParaRPr lang="en-US" smtClean="0"/>
          </a:p>
          <a:p>
            <a:r>
              <a:rPr lang="en-US" smtClean="0"/>
              <a:t>The </a:t>
            </a:r>
            <a:r>
              <a:rPr lang="en-US" i="1" smtClean="0"/>
              <a:t>ElseIf</a:t>
            </a:r>
            <a:r>
              <a:rPr lang="en-US" smtClean="0"/>
              <a:t> statement allows you to construct </a:t>
            </a:r>
            <a:r>
              <a:rPr lang="en-US" b="0" i="1" smtClean="0"/>
              <a:t>nested</a:t>
            </a:r>
            <a:r>
              <a:rPr lang="en-US" smtClean="0"/>
              <a:t> </a:t>
            </a:r>
            <a:r>
              <a:rPr lang="en-US" i="1" smtClean="0"/>
              <a:t>If</a:t>
            </a:r>
            <a:r>
              <a:rPr lang="en-US" smtClean="0"/>
              <a:t> statements.</a:t>
            </a:r>
          </a:p>
          <a:p>
            <a:pPr lvl="1"/>
            <a:r>
              <a:rPr lang="en-US" smtClean="0"/>
              <a:t>That is, instead of performing a direct action if the original condition is not met, another </a:t>
            </a:r>
            <a:r>
              <a:rPr lang="en-US" i="1" smtClean="0"/>
              <a:t>If</a:t>
            </a:r>
            <a:r>
              <a:rPr lang="en-US" smtClean="0"/>
              <a:t> condition is considered.</a:t>
            </a:r>
          </a:p>
        </p:txBody>
      </p:sp>
    </p:spTree>
  </p:cSld>
  <p:clrMapOvr>
    <a:masterClrMapping/>
  </p:clrMapOvr>
  <p:transition>
    <p:strips dir="rd"/>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72D3A31D-E9CC-4553-BEE4-BB34289DBF30}" type="slidenum">
              <a:rPr lang="en-US"/>
              <a:pPr>
                <a:defRPr/>
              </a:pPr>
              <a:t>76</a:t>
            </a:fld>
            <a:endParaRPr lang="en-US"/>
          </a:p>
        </p:txBody>
      </p:sp>
      <p:sp>
        <p:nvSpPr>
          <p:cNvPr id="489474" name="Rectangle 2"/>
          <p:cNvSpPr>
            <a:spLocks noGrp="1" noChangeArrowheads="1"/>
          </p:cNvSpPr>
          <p:nvPr>
            <p:ph type="title"/>
          </p:nvPr>
        </p:nvSpPr>
        <p:spPr/>
        <p:txBody>
          <a:bodyPr/>
          <a:lstStyle/>
          <a:p>
            <a:pPr>
              <a:defRPr/>
            </a:pPr>
            <a:r>
              <a:rPr lang="en-US"/>
              <a:t>If, Then Example</a:t>
            </a:r>
          </a:p>
        </p:txBody>
      </p:sp>
      <p:sp>
        <p:nvSpPr>
          <p:cNvPr id="80901" name="Rectangle 3"/>
          <p:cNvSpPr>
            <a:spLocks noGrp="1" noChangeArrowheads="1"/>
          </p:cNvSpPr>
          <p:nvPr>
            <p:ph type="body" idx="1"/>
          </p:nvPr>
        </p:nvSpPr>
        <p:spPr>
          <a:xfrm>
            <a:off x="762000" y="1371600"/>
            <a:ext cx="8153400" cy="4724400"/>
          </a:xfrm>
        </p:spPr>
        <p:txBody>
          <a:bodyPr/>
          <a:lstStyle/>
          <a:p>
            <a:pPr>
              <a:buFont typeface="Wingdings" pitchFamily="2" charset="2"/>
              <a:buNone/>
            </a:pPr>
            <a:endParaRPr lang="en-US" i="1" smtClean="0">
              <a:solidFill>
                <a:srgbClr val="3333CC"/>
              </a:solidFill>
            </a:endParaRPr>
          </a:p>
          <a:p>
            <a:pPr lvl="1">
              <a:buFont typeface="Wingdings" pitchFamily="2" charset="2"/>
              <a:buNone/>
            </a:pPr>
            <a:r>
              <a:rPr lang="en-US" i="1" smtClean="0">
                <a:solidFill>
                  <a:srgbClr val="3333CC"/>
                </a:solidFill>
              </a:rPr>
              <a:t>If</a:t>
            </a:r>
            <a:r>
              <a:rPr lang="en-US" i="1" smtClean="0"/>
              <a:t> x &lt; 1000 </a:t>
            </a:r>
            <a:r>
              <a:rPr lang="en-US" i="1" smtClean="0">
                <a:solidFill>
                  <a:srgbClr val="3333CC"/>
                </a:solidFill>
              </a:rPr>
              <a:t>Then</a:t>
            </a:r>
          </a:p>
          <a:p>
            <a:pPr lvl="1">
              <a:buFont typeface="Wingdings" pitchFamily="2" charset="2"/>
              <a:buNone/>
            </a:pPr>
            <a:r>
              <a:rPr lang="en-US" i="1" smtClean="0"/>
              <a:t>	    MsgBox “Your number is smaller than 1000.”</a:t>
            </a:r>
          </a:p>
          <a:p>
            <a:pPr lvl="1">
              <a:buFont typeface="Wingdings" pitchFamily="2" charset="2"/>
              <a:buNone/>
            </a:pPr>
            <a:r>
              <a:rPr lang="en-US" i="1" smtClean="0"/>
              <a:t>	</a:t>
            </a:r>
            <a:r>
              <a:rPr lang="en-US" i="1" smtClean="0">
                <a:solidFill>
                  <a:srgbClr val="3333CC"/>
                </a:solidFill>
              </a:rPr>
              <a:t>ElseIf</a:t>
            </a:r>
            <a:r>
              <a:rPr lang="en-US" i="1" smtClean="0"/>
              <a:t> x &lt; 2000 Then</a:t>
            </a:r>
          </a:p>
          <a:p>
            <a:pPr lvl="1">
              <a:buFont typeface="Wingdings" pitchFamily="2" charset="2"/>
              <a:buNone/>
            </a:pPr>
            <a:r>
              <a:rPr lang="en-US" i="1" smtClean="0"/>
              <a:t>	    MsgBox “Your number is greater than 1000 but less than 2000.”</a:t>
            </a:r>
          </a:p>
          <a:p>
            <a:pPr lvl="1">
              <a:buFont typeface="Wingdings" pitchFamily="2" charset="2"/>
              <a:buNone/>
            </a:pPr>
            <a:r>
              <a:rPr lang="en-US" i="1" smtClean="0"/>
              <a:t>	</a:t>
            </a:r>
            <a:r>
              <a:rPr lang="en-US" i="1" smtClean="0">
                <a:solidFill>
                  <a:srgbClr val="3333CC"/>
                </a:solidFill>
              </a:rPr>
              <a:t>Else</a:t>
            </a:r>
          </a:p>
          <a:p>
            <a:pPr lvl="1">
              <a:buFont typeface="Wingdings" pitchFamily="2" charset="2"/>
              <a:buNone/>
            </a:pPr>
            <a:r>
              <a:rPr lang="en-US" i="1" smtClean="0"/>
              <a:t>	    MsgBox “Your number is larger than 2000”</a:t>
            </a:r>
          </a:p>
          <a:p>
            <a:pPr lvl="1">
              <a:buFont typeface="Wingdings" pitchFamily="2" charset="2"/>
              <a:buNone/>
            </a:pPr>
            <a:r>
              <a:rPr lang="en-US" i="1" smtClean="0">
                <a:solidFill>
                  <a:srgbClr val="3333CC"/>
                </a:solidFill>
              </a:rPr>
              <a:t>End If</a:t>
            </a:r>
          </a:p>
        </p:txBody>
      </p:sp>
    </p:spTree>
  </p:cSld>
  <p:clrMapOvr>
    <a:masterClrMapping/>
  </p:clrMapOvr>
  <p:transition>
    <p:strips dir="rd"/>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3ABB3A32-0E09-4151-A675-5E68D81FBE35}" type="slidenum">
              <a:rPr lang="en-US"/>
              <a:pPr>
                <a:defRPr/>
              </a:pPr>
              <a:t>77</a:t>
            </a:fld>
            <a:endParaRPr lang="en-US"/>
          </a:p>
        </p:txBody>
      </p:sp>
      <p:sp>
        <p:nvSpPr>
          <p:cNvPr id="490498" name="Rectangle 2"/>
          <p:cNvSpPr>
            <a:spLocks noGrp="1" noChangeArrowheads="1"/>
          </p:cNvSpPr>
          <p:nvPr>
            <p:ph type="title"/>
          </p:nvPr>
        </p:nvSpPr>
        <p:spPr/>
        <p:txBody>
          <a:bodyPr/>
          <a:lstStyle/>
          <a:p>
            <a:pPr>
              <a:defRPr/>
            </a:pPr>
            <a:r>
              <a:rPr lang="en-US"/>
              <a:t>Logical Checks and Booleans</a:t>
            </a:r>
          </a:p>
        </p:txBody>
      </p:sp>
      <p:sp>
        <p:nvSpPr>
          <p:cNvPr id="81925" name="Rectangle 3"/>
          <p:cNvSpPr>
            <a:spLocks noGrp="1" noChangeArrowheads="1"/>
          </p:cNvSpPr>
          <p:nvPr>
            <p:ph type="body" idx="1"/>
          </p:nvPr>
        </p:nvSpPr>
        <p:spPr/>
        <p:txBody>
          <a:bodyPr/>
          <a:lstStyle/>
          <a:p>
            <a:r>
              <a:rPr lang="en-US" i="1" smtClean="0"/>
              <a:t>If, Then</a:t>
            </a:r>
            <a:r>
              <a:rPr lang="en-US" smtClean="0"/>
              <a:t> statements are also used with logical checks and Boolean variables.</a:t>
            </a:r>
          </a:p>
          <a:p>
            <a:endParaRPr lang="en-US" smtClean="0"/>
          </a:p>
          <a:p>
            <a:r>
              <a:rPr lang="en-US" smtClean="0"/>
              <a:t>Logical checks include </a:t>
            </a:r>
            <a:r>
              <a:rPr lang="en-US" i="1" smtClean="0">
                <a:solidFill>
                  <a:srgbClr val="00CC99"/>
                </a:solidFill>
              </a:rPr>
              <a:t>And</a:t>
            </a:r>
            <a:r>
              <a:rPr lang="en-US" smtClean="0"/>
              <a:t> and </a:t>
            </a:r>
            <a:r>
              <a:rPr lang="en-US" i="1" smtClean="0">
                <a:solidFill>
                  <a:srgbClr val="00CC99"/>
                </a:solidFill>
              </a:rPr>
              <a:t>Or</a:t>
            </a:r>
            <a:r>
              <a:rPr lang="en-US" smtClean="0"/>
              <a:t> statements similar to the AND and OR functions we learned in Excel.</a:t>
            </a:r>
          </a:p>
        </p:txBody>
      </p:sp>
    </p:spTree>
  </p:cSld>
  <p:clrMapOvr>
    <a:masterClrMapping/>
  </p:clrMapOvr>
  <p:transition>
    <p:strips dir="rd"/>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1C2032A6-09BD-4EF6-92E2-2709FB33DADA}" type="slidenum">
              <a:rPr lang="en-US"/>
              <a:pPr>
                <a:defRPr/>
              </a:pPr>
              <a:t>78</a:t>
            </a:fld>
            <a:endParaRPr lang="en-US"/>
          </a:p>
        </p:txBody>
      </p:sp>
      <p:sp>
        <p:nvSpPr>
          <p:cNvPr id="491522" name="Rectangle 2"/>
          <p:cNvSpPr>
            <a:spLocks noGrp="1" noChangeArrowheads="1"/>
          </p:cNvSpPr>
          <p:nvPr>
            <p:ph type="title"/>
          </p:nvPr>
        </p:nvSpPr>
        <p:spPr/>
        <p:txBody>
          <a:bodyPr/>
          <a:lstStyle/>
          <a:p>
            <a:pPr>
              <a:defRPr/>
            </a:pPr>
            <a:r>
              <a:rPr lang="en-US"/>
              <a:t>And Logical Check</a:t>
            </a:r>
          </a:p>
        </p:txBody>
      </p:sp>
      <p:sp>
        <p:nvSpPr>
          <p:cNvPr id="82949" name="Rectangle 3"/>
          <p:cNvSpPr>
            <a:spLocks noGrp="1" noChangeArrowheads="1"/>
          </p:cNvSpPr>
          <p:nvPr>
            <p:ph type="body" idx="1"/>
          </p:nvPr>
        </p:nvSpPr>
        <p:spPr/>
        <p:txBody>
          <a:bodyPr/>
          <a:lstStyle/>
          <a:p>
            <a:pPr>
              <a:lnSpc>
                <a:spcPct val="90000"/>
              </a:lnSpc>
            </a:pPr>
            <a:r>
              <a:rPr lang="en-US" smtClean="0"/>
              <a:t>The </a:t>
            </a:r>
            <a:r>
              <a:rPr lang="en-US" i="1" smtClean="0"/>
              <a:t>And</a:t>
            </a:r>
            <a:r>
              <a:rPr lang="en-US" smtClean="0"/>
              <a:t> logical statement requires every condition in the </a:t>
            </a:r>
            <a:r>
              <a:rPr lang="en-US" i="1" smtClean="0"/>
              <a:t>If, Then</a:t>
            </a:r>
            <a:r>
              <a:rPr lang="en-US" smtClean="0"/>
              <a:t> statement to be true in order for the following action to be performed.</a:t>
            </a:r>
          </a:p>
          <a:p>
            <a:pPr>
              <a:lnSpc>
                <a:spcPct val="90000"/>
              </a:lnSpc>
            </a:pPr>
            <a:endParaRPr lang="en-US" smtClean="0"/>
          </a:p>
          <a:p>
            <a:pPr>
              <a:lnSpc>
                <a:spcPct val="90000"/>
              </a:lnSpc>
            </a:pPr>
            <a:r>
              <a:rPr lang="en-US" smtClean="0"/>
              <a:t>If only one of the conditions is false, the action will not be performed and the following </a:t>
            </a:r>
            <a:r>
              <a:rPr lang="en-US" i="1" smtClean="0"/>
              <a:t>Else</a:t>
            </a:r>
            <a:r>
              <a:rPr lang="en-US" smtClean="0"/>
              <a:t> or </a:t>
            </a:r>
            <a:r>
              <a:rPr lang="en-US" i="1" smtClean="0"/>
              <a:t>ElseIf</a:t>
            </a:r>
            <a:r>
              <a:rPr lang="en-US" smtClean="0"/>
              <a:t> statement will be read or the </a:t>
            </a:r>
            <a:r>
              <a:rPr lang="en-US" i="1" smtClean="0"/>
              <a:t>If, Then</a:t>
            </a:r>
            <a:r>
              <a:rPr lang="en-US" smtClean="0"/>
              <a:t> statement will end.</a:t>
            </a:r>
          </a:p>
          <a:p>
            <a:pPr>
              <a:lnSpc>
                <a:spcPct val="90000"/>
              </a:lnSpc>
            </a:pPr>
            <a:endParaRPr lang="en-US" smtClean="0"/>
          </a:p>
          <a:p>
            <a:pPr>
              <a:lnSpc>
                <a:spcPct val="90000"/>
              </a:lnSpc>
            </a:pPr>
            <a:r>
              <a:rPr lang="en-US" smtClean="0"/>
              <a:t>This statement structure is as follows</a:t>
            </a:r>
          </a:p>
          <a:p>
            <a:pPr lvl="1">
              <a:lnSpc>
                <a:spcPct val="90000"/>
              </a:lnSpc>
              <a:buFont typeface="Wingdings" pitchFamily="2" charset="2"/>
              <a:buNone/>
            </a:pPr>
            <a:r>
              <a:rPr lang="en-US" smtClean="0"/>
              <a:t>	</a:t>
            </a:r>
            <a:r>
              <a:rPr lang="en-US" i="1" smtClean="0">
                <a:solidFill>
                  <a:srgbClr val="3333CC"/>
                </a:solidFill>
              </a:rPr>
              <a:t>If</a:t>
            </a:r>
            <a:r>
              <a:rPr lang="en-US" i="1" smtClean="0"/>
              <a:t> condition1 And condition2 And condition3 And … </a:t>
            </a:r>
            <a:r>
              <a:rPr lang="en-US" i="1" smtClean="0">
                <a:solidFill>
                  <a:srgbClr val="3333CC"/>
                </a:solidFill>
              </a:rPr>
              <a:t>Then</a:t>
            </a:r>
          </a:p>
          <a:p>
            <a:pPr lvl="1">
              <a:lnSpc>
                <a:spcPct val="90000"/>
              </a:lnSpc>
              <a:buFont typeface="Wingdings" pitchFamily="2" charset="2"/>
              <a:buNone/>
            </a:pPr>
            <a:r>
              <a:rPr lang="en-US" i="1" smtClean="0"/>
              <a:t>		action 1</a:t>
            </a:r>
          </a:p>
          <a:p>
            <a:pPr lvl="1">
              <a:lnSpc>
                <a:spcPct val="90000"/>
              </a:lnSpc>
              <a:buFont typeface="Wingdings" pitchFamily="2" charset="2"/>
              <a:buNone/>
            </a:pPr>
            <a:r>
              <a:rPr lang="en-US" i="1" smtClean="0"/>
              <a:t>	</a:t>
            </a:r>
            <a:r>
              <a:rPr lang="en-US" i="1" smtClean="0">
                <a:solidFill>
                  <a:srgbClr val="3333CC"/>
                </a:solidFill>
              </a:rPr>
              <a:t>Else</a:t>
            </a:r>
            <a:r>
              <a:rPr lang="en-US" i="1" smtClean="0"/>
              <a:t> (or </a:t>
            </a:r>
            <a:r>
              <a:rPr lang="en-US" i="1" smtClean="0">
                <a:solidFill>
                  <a:srgbClr val="3333CC"/>
                </a:solidFill>
              </a:rPr>
              <a:t>ElseIf</a:t>
            </a:r>
            <a:r>
              <a:rPr lang="en-US" i="1" smtClean="0"/>
              <a:t>)</a:t>
            </a:r>
          </a:p>
          <a:p>
            <a:pPr lvl="1">
              <a:lnSpc>
                <a:spcPct val="90000"/>
              </a:lnSpc>
              <a:buFont typeface="Wingdings" pitchFamily="2" charset="2"/>
              <a:buNone/>
            </a:pPr>
            <a:r>
              <a:rPr lang="en-US" i="1" smtClean="0"/>
              <a:t>		action 2</a:t>
            </a:r>
          </a:p>
          <a:p>
            <a:pPr lvl="1">
              <a:lnSpc>
                <a:spcPct val="90000"/>
              </a:lnSpc>
              <a:buFont typeface="Wingdings" pitchFamily="2" charset="2"/>
              <a:buNone/>
            </a:pPr>
            <a:r>
              <a:rPr lang="en-US" i="1" smtClean="0"/>
              <a:t>	</a:t>
            </a:r>
            <a:r>
              <a:rPr lang="en-US" i="1" smtClean="0">
                <a:solidFill>
                  <a:srgbClr val="3333CC"/>
                </a:solidFill>
              </a:rPr>
              <a:t>End If</a:t>
            </a:r>
          </a:p>
          <a:p>
            <a:pPr>
              <a:lnSpc>
                <a:spcPct val="90000"/>
              </a:lnSpc>
            </a:pPr>
            <a:endParaRPr lang="en-US" smtClean="0">
              <a:solidFill>
                <a:srgbClr val="3333CC"/>
              </a:solidFill>
            </a:endParaRPr>
          </a:p>
        </p:txBody>
      </p:sp>
    </p:spTree>
  </p:cSld>
  <p:clrMapOvr>
    <a:masterClrMapping/>
  </p:clrMapOvr>
  <p:transition>
    <p:strips dir="rd"/>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CDB99DA2-C306-4DDF-81DF-F555D996A28C}" type="slidenum">
              <a:rPr lang="en-US"/>
              <a:pPr>
                <a:defRPr/>
              </a:pPr>
              <a:t>79</a:t>
            </a:fld>
            <a:endParaRPr lang="en-US"/>
          </a:p>
        </p:txBody>
      </p:sp>
      <p:sp>
        <p:nvSpPr>
          <p:cNvPr id="492546" name="Rectangle 2"/>
          <p:cNvSpPr>
            <a:spLocks noGrp="1" noChangeArrowheads="1"/>
          </p:cNvSpPr>
          <p:nvPr>
            <p:ph type="title"/>
          </p:nvPr>
        </p:nvSpPr>
        <p:spPr/>
        <p:txBody>
          <a:bodyPr/>
          <a:lstStyle/>
          <a:p>
            <a:pPr>
              <a:defRPr/>
            </a:pPr>
            <a:r>
              <a:rPr lang="en-US"/>
              <a:t>Or Logical Check</a:t>
            </a:r>
          </a:p>
        </p:txBody>
      </p:sp>
      <p:sp>
        <p:nvSpPr>
          <p:cNvPr id="83973" name="Rectangle 3"/>
          <p:cNvSpPr>
            <a:spLocks noGrp="1" noChangeArrowheads="1"/>
          </p:cNvSpPr>
          <p:nvPr>
            <p:ph type="body" idx="1"/>
          </p:nvPr>
        </p:nvSpPr>
        <p:spPr/>
        <p:txBody>
          <a:bodyPr/>
          <a:lstStyle/>
          <a:p>
            <a:r>
              <a:rPr lang="en-US" smtClean="0"/>
              <a:t>The </a:t>
            </a:r>
            <a:r>
              <a:rPr lang="en-US" i="1" smtClean="0"/>
              <a:t>Or</a:t>
            </a:r>
            <a:r>
              <a:rPr lang="en-US" smtClean="0"/>
              <a:t> logical statement requires only one condition in the </a:t>
            </a:r>
            <a:r>
              <a:rPr lang="en-US" i="1" smtClean="0"/>
              <a:t>If, Then</a:t>
            </a:r>
            <a:r>
              <a:rPr lang="en-US" smtClean="0"/>
              <a:t> statement to be true in order for the following action to be performed.</a:t>
            </a:r>
          </a:p>
          <a:p>
            <a:endParaRPr lang="en-US" smtClean="0"/>
          </a:p>
          <a:p>
            <a:r>
              <a:rPr lang="en-US" smtClean="0"/>
              <a:t>Every condition would have to be false to skip the following action and read the </a:t>
            </a:r>
            <a:r>
              <a:rPr lang="en-US" i="1" smtClean="0"/>
              <a:t>Else</a:t>
            </a:r>
            <a:r>
              <a:rPr lang="en-US" smtClean="0"/>
              <a:t>, </a:t>
            </a:r>
            <a:r>
              <a:rPr lang="en-US" i="1" smtClean="0"/>
              <a:t>ElseIf</a:t>
            </a:r>
            <a:r>
              <a:rPr lang="en-US" smtClean="0"/>
              <a:t>, or </a:t>
            </a:r>
            <a:r>
              <a:rPr lang="en-US" i="1" smtClean="0"/>
              <a:t>End If</a:t>
            </a:r>
            <a:r>
              <a:rPr lang="en-US" smtClean="0"/>
              <a:t> statements.</a:t>
            </a:r>
          </a:p>
          <a:p>
            <a:endParaRPr lang="en-US" smtClean="0"/>
          </a:p>
          <a:p>
            <a:r>
              <a:rPr lang="en-US" smtClean="0"/>
              <a:t>This statement structure is as follows</a:t>
            </a:r>
          </a:p>
          <a:p>
            <a:pPr lvl="1">
              <a:buFont typeface="Wingdings" pitchFamily="2" charset="2"/>
              <a:buNone/>
            </a:pPr>
            <a:r>
              <a:rPr lang="en-US" smtClean="0"/>
              <a:t>	</a:t>
            </a:r>
            <a:r>
              <a:rPr lang="en-US" i="1" smtClean="0">
                <a:solidFill>
                  <a:srgbClr val="3333CC"/>
                </a:solidFill>
              </a:rPr>
              <a:t>If</a:t>
            </a:r>
            <a:r>
              <a:rPr lang="en-US" i="1" smtClean="0"/>
              <a:t> condition1 Or condition2 Or condition3 Or … </a:t>
            </a:r>
            <a:r>
              <a:rPr lang="en-US" i="1" smtClean="0">
                <a:solidFill>
                  <a:srgbClr val="3333CC"/>
                </a:solidFill>
              </a:rPr>
              <a:t>Then</a:t>
            </a:r>
          </a:p>
          <a:p>
            <a:pPr lvl="1">
              <a:buFont typeface="Wingdings" pitchFamily="2" charset="2"/>
              <a:buNone/>
            </a:pPr>
            <a:r>
              <a:rPr lang="en-US" i="1" smtClean="0"/>
              <a:t>		action 1</a:t>
            </a:r>
          </a:p>
          <a:p>
            <a:pPr lvl="1">
              <a:buFont typeface="Wingdings" pitchFamily="2" charset="2"/>
              <a:buNone/>
            </a:pPr>
            <a:r>
              <a:rPr lang="en-US" i="1" smtClean="0"/>
              <a:t>	</a:t>
            </a:r>
            <a:r>
              <a:rPr lang="en-US" i="1" smtClean="0">
                <a:solidFill>
                  <a:srgbClr val="3333CC"/>
                </a:solidFill>
              </a:rPr>
              <a:t>Else</a:t>
            </a:r>
            <a:r>
              <a:rPr lang="en-US" i="1" smtClean="0"/>
              <a:t> (or </a:t>
            </a:r>
            <a:r>
              <a:rPr lang="en-US" i="1" smtClean="0">
                <a:solidFill>
                  <a:srgbClr val="3333CC"/>
                </a:solidFill>
              </a:rPr>
              <a:t>ElseIf</a:t>
            </a:r>
            <a:r>
              <a:rPr lang="en-US" i="1" smtClean="0"/>
              <a:t>)</a:t>
            </a:r>
          </a:p>
          <a:p>
            <a:pPr lvl="1">
              <a:buFont typeface="Wingdings" pitchFamily="2" charset="2"/>
              <a:buNone/>
            </a:pPr>
            <a:r>
              <a:rPr lang="en-US" i="1" smtClean="0"/>
              <a:t>		action 2</a:t>
            </a:r>
          </a:p>
          <a:p>
            <a:pPr lvl="1">
              <a:buFont typeface="Wingdings" pitchFamily="2" charset="2"/>
              <a:buNone/>
            </a:pPr>
            <a:r>
              <a:rPr lang="en-US" i="1" smtClean="0"/>
              <a:t>	</a:t>
            </a:r>
            <a:r>
              <a:rPr lang="en-US" i="1" smtClean="0">
                <a:solidFill>
                  <a:srgbClr val="3333CC"/>
                </a:solidFill>
              </a:rPr>
              <a:t>End If</a:t>
            </a:r>
          </a:p>
        </p:txBody>
      </p:sp>
    </p:spTree>
  </p:cSld>
  <p:clrMapOvr>
    <a:masterClrMapping/>
  </p:clrMapOvr>
  <p:transition>
    <p:strips dir="rd"/>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C464F0C1-9F74-4C76-A498-4A723D8D82CD}" type="slidenum">
              <a:rPr lang="en-US"/>
              <a:pPr>
                <a:defRPr/>
              </a:pPr>
              <a:t>80</a:t>
            </a:fld>
            <a:endParaRPr lang="en-US"/>
          </a:p>
        </p:txBody>
      </p:sp>
      <p:sp>
        <p:nvSpPr>
          <p:cNvPr id="493570" name="Rectangle 2"/>
          <p:cNvSpPr>
            <a:spLocks noGrp="1" noChangeArrowheads="1"/>
          </p:cNvSpPr>
          <p:nvPr>
            <p:ph type="title"/>
          </p:nvPr>
        </p:nvSpPr>
        <p:spPr/>
        <p:txBody>
          <a:bodyPr/>
          <a:lstStyle/>
          <a:p>
            <a:pPr>
              <a:defRPr/>
            </a:pPr>
            <a:r>
              <a:rPr lang="en-US"/>
              <a:t>And, Or Example</a:t>
            </a:r>
          </a:p>
        </p:txBody>
      </p:sp>
      <p:sp>
        <p:nvSpPr>
          <p:cNvPr id="84997" name="Rectangle 3"/>
          <p:cNvSpPr>
            <a:spLocks noGrp="1" noChangeArrowheads="1"/>
          </p:cNvSpPr>
          <p:nvPr>
            <p:ph type="body" idx="1"/>
          </p:nvPr>
        </p:nvSpPr>
        <p:spPr>
          <a:xfrm>
            <a:off x="685800" y="1371600"/>
            <a:ext cx="8229600" cy="4724400"/>
          </a:xfrm>
        </p:spPr>
        <p:txBody>
          <a:bodyPr/>
          <a:lstStyle/>
          <a:p>
            <a:pPr lvl="1">
              <a:buFont typeface="Wingdings" pitchFamily="2" charset="2"/>
              <a:buNone/>
            </a:pPr>
            <a:r>
              <a:rPr lang="en-US" i="1" smtClean="0">
                <a:solidFill>
                  <a:srgbClr val="3333CC"/>
                </a:solidFill>
              </a:rPr>
              <a:t>If</a:t>
            </a:r>
            <a:r>
              <a:rPr lang="en-US" i="1" smtClean="0"/>
              <a:t> x &lt; 1000 And x &gt; 500 </a:t>
            </a:r>
            <a:r>
              <a:rPr lang="en-US" i="1" smtClean="0">
                <a:solidFill>
                  <a:srgbClr val="3333CC"/>
                </a:solidFill>
              </a:rPr>
              <a:t>Then</a:t>
            </a:r>
          </a:p>
          <a:p>
            <a:pPr lvl="1">
              <a:buFont typeface="Wingdings" pitchFamily="2" charset="2"/>
              <a:buNone/>
            </a:pPr>
            <a:r>
              <a:rPr lang="en-US" i="1" smtClean="0"/>
              <a:t>	    MsgBox “Your number is between 500 and 1000.”</a:t>
            </a:r>
          </a:p>
          <a:p>
            <a:pPr lvl="1">
              <a:buFont typeface="Wingdings" pitchFamily="2" charset="2"/>
              <a:buNone/>
            </a:pPr>
            <a:r>
              <a:rPr lang="en-US" i="1" smtClean="0"/>
              <a:t>	</a:t>
            </a:r>
            <a:r>
              <a:rPr lang="en-US" i="1" smtClean="0">
                <a:solidFill>
                  <a:srgbClr val="3333CC"/>
                </a:solidFill>
              </a:rPr>
              <a:t>Else</a:t>
            </a:r>
          </a:p>
          <a:p>
            <a:pPr lvl="1">
              <a:buFont typeface="Wingdings" pitchFamily="2" charset="2"/>
              <a:buNone/>
            </a:pPr>
            <a:r>
              <a:rPr lang="en-US" i="1" smtClean="0"/>
              <a:t>	    MsgBox “Your number is smaller than 500 or greater than 1000.”</a:t>
            </a:r>
          </a:p>
          <a:p>
            <a:pPr lvl="1">
              <a:buFont typeface="Wingdings" pitchFamily="2" charset="2"/>
              <a:buNone/>
            </a:pPr>
            <a:r>
              <a:rPr lang="en-US" i="1" smtClean="0">
                <a:solidFill>
                  <a:srgbClr val="3333CC"/>
                </a:solidFill>
              </a:rPr>
              <a:t>End If</a:t>
            </a:r>
          </a:p>
          <a:p>
            <a:pPr>
              <a:buFont typeface="Wingdings" pitchFamily="2" charset="2"/>
              <a:buNone/>
            </a:pPr>
            <a:endParaRPr lang="en-US" i="1" smtClean="0">
              <a:solidFill>
                <a:srgbClr val="3333CC"/>
              </a:solidFill>
            </a:endParaRPr>
          </a:p>
          <a:p>
            <a:r>
              <a:rPr lang="en-US" smtClean="0"/>
              <a:t>Here, the </a:t>
            </a:r>
            <a:r>
              <a:rPr lang="en-US" i="1" smtClean="0"/>
              <a:t>And</a:t>
            </a:r>
            <a:r>
              <a:rPr lang="en-US" smtClean="0"/>
              <a:t> check requires that both conditions be met.</a:t>
            </a:r>
          </a:p>
          <a:p>
            <a:endParaRPr lang="en-US" smtClean="0"/>
          </a:p>
          <a:p>
            <a:r>
              <a:rPr lang="en-US" smtClean="0"/>
              <a:t>If this is true, then the value of x should be between 500 and 1000, thus the first Message Box is displayed.</a:t>
            </a:r>
          </a:p>
          <a:p>
            <a:endParaRPr lang="en-US" smtClean="0"/>
          </a:p>
          <a:p>
            <a:r>
              <a:rPr lang="en-US" smtClean="0"/>
              <a:t>However, if either condition is false, then the statement in the second Message Box must be true.</a:t>
            </a:r>
            <a:endParaRPr lang="en-US" smtClean="0">
              <a:solidFill>
                <a:srgbClr val="3333CC"/>
              </a:solidFill>
            </a:endParaRPr>
          </a:p>
        </p:txBody>
      </p:sp>
    </p:spTree>
  </p:cSld>
  <p:clrMapOvr>
    <a:masterClrMapping/>
  </p:clrMapOvr>
  <p:transition>
    <p:strips dir="rd"/>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4894EA6F-85E7-40F0-86DB-D406D59241E8}" type="slidenum">
              <a:rPr lang="en-US"/>
              <a:pPr>
                <a:defRPr/>
              </a:pPr>
              <a:t>81</a:t>
            </a:fld>
            <a:endParaRPr lang="en-US"/>
          </a:p>
        </p:txBody>
      </p:sp>
      <p:sp>
        <p:nvSpPr>
          <p:cNvPr id="494594" name="Rectangle 2"/>
          <p:cNvSpPr>
            <a:spLocks noGrp="1" noChangeArrowheads="1"/>
          </p:cNvSpPr>
          <p:nvPr>
            <p:ph type="title"/>
          </p:nvPr>
        </p:nvSpPr>
        <p:spPr/>
        <p:txBody>
          <a:bodyPr/>
          <a:lstStyle/>
          <a:p>
            <a:pPr>
              <a:defRPr/>
            </a:pPr>
            <a:r>
              <a:rPr lang="en-US"/>
              <a:t>And, Or Example </a:t>
            </a:r>
            <a:r>
              <a:rPr lang="en-US" sz="2000"/>
              <a:t>(cont)</a:t>
            </a:r>
          </a:p>
        </p:txBody>
      </p:sp>
      <p:sp>
        <p:nvSpPr>
          <p:cNvPr id="86021" name="Rectangle 3"/>
          <p:cNvSpPr>
            <a:spLocks noGrp="1" noChangeArrowheads="1"/>
          </p:cNvSpPr>
          <p:nvPr>
            <p:ph type="body" idx="1"/>
          </p:nvPr>
        </p:nvSpPr>
        <p:spPr>
          <a:xfrm>
            <a:off x="914400" y="1447800"/>
            <a:ext cx="8001000" cy="5257800"/>
          </a:xfrm>
        </p:spPr>
        <p:txBody>
          <a:bodyPr/>
          <a:lstStyle/>
          <a:p>
            <a:pPr lvl="1">
              <a:buFont typeface="Wingdings" pitchFamily="2" charset="2"/>
              <a:buNone/>
            </a:pPr>
            <a:r>
              <a:rPr lang="en-US" i="1" smtClean="0">
                <a:solidFill>
                  <a:srgbClr val="3333CC"/>
                </a:solidFill>
              </a:rPr>
              <a:t>If</a:t>
            </a:r>
            <a:r>
              <a:rPr lang="en-US" i="1" smtClean="0"/>
              <a:t>  x &gt; 1000 Or x &lt; 500 </a:t>
            </a:r>
            <a:r>
              <a:rPr lang="en-US" i="1" smtClean="0">
                <a:solidFill>
                  <a:srgbClr val="3333CC"/>
                </a:solidFill>
              </a:rPr>
              <a:t>Then</a:t>
            </a:r>
          </a:p>
          <a:p>
            <a:pPr lvl="1">
              <a:buFont typeface="Wingdings" pitchFamily="2" charset="2"/>
              <a:buNone/>
            </a:pPr>
            <a:r>
              <a:rPr lang="en-US" i="1" smtClean="0"/>
              <a:t>	    MsgBox “Your number is smaller than 500 or greater than 1000.”</a:t>
            </a:r>
          </a:p>
          <a:p>
            <a:pPr lvl="1">
              <a:buFont typeface="Wingdings" pitchFamily="2" charset="2"/>
              <a:buNone/>
            </a:pPr>
            <a:r>
              <a:rPr lang="en-US" i="1" smtClean="0"/>
              <a:t>	</a:t>
            </a:r>
            <a:r>
              <a:rPr lang="en-US" i="1" smtClean="0">
                <a:solidFill>
                  <a:srgbClr val="3333CC"/>
                </a:solidFill>
              </a:rPr>
              <a:t>Else</a:t>
            </a:r>
          </a:p>
          <a:p>
            <a:pPr lvl="1">
              <a:buFont typeface="Wingdings" pitchFamily="2" charset="2"/>
              <a:buNone/>
            </a:pPr>
            <a:r>
              <a:rPr lang="en-US" i="1" smtClean="0"/>
              <a:t>	    MsgBox “Your number is between1000 and 500.”</a:t>
            </a:r>
          </a:p>
          <a:p>
            <a:pPr lvl="1">
              <a:buFont typeface="Wingdings" pitchFamily="2" charset="2"/>
              <a:buNone/>
            </a:pPr>
            <a:r>
              <a:rPr lang="en-US" i="1" smtClean="0">
                <a:solidFill>
                  <a:srgbClr val="3333CC"/>
                </a:solidFill>
              </a:rPr>
              <a:t>End If</a:t>
            </a:r>
          </a:p>
          <a:p>
            <a:pPr>
              <a:buFont typeface="Wingdings" pitchFamily="2" charset="2"/>
              <a:buNone/>
            </a:pPr>
            <a:endParaRPr lang="en-US" i="1" smtClean="0">
              <a:solidFill>
                <a:srgbClr val="3333CC"/>
              </a:solidFill>
            </a:endParaRPr>
          </a:p>
          <a:p>
            <a:r>
              <a:rPr lang="en-US" smtClean="0"/>
              <a:t>Here we can see the difference in using the </a:t>
            </a:r>
            <a:r>
              <a:rPr lang="en-US" i="1" smtClean="0"/>
              <a:t>Or</a:t>
            </a:r>
            <a:r>
              <a:rPr lang="en-US" smtClean="0"/>
              <a:t> logical check.</a:t>
            </a:r>
          </a:p>
          <a:p>
            <a:endParaRPr lang="en-US" smtClean="0"/>
          </a:p>
          <a:p>
            <a:r>
              <a:rPr lang="en-US" smtClean="0"/>
              <a:t>With </a:t>
            </a:r>
            <a:r>
              <a:rPr lang="en-US" i="1" smtClean="0"/>
              <a:t>Or</a:t>
            </a:r>
            <a:r>
              <a:rPr lang="en-US" smtClean="0"/>
              <a:t>, either of the conditions can be true to display the first Message Box.</a:t>
            </a:r>
          </a:p>
          <a:p>
            <a:pPr lvl="1"/>
            <a:r>
              <a:rPr lang="en-US" smtClean="0"/>
              <a:t>That is either x can be greater than 1000 or less than 500.</a:t>
            </a:r>
          </a:p>
          <a:p>
            <a:pPr lvl="1"/>
            <a:endParaRPr lang="en-US" smtClean="0"/>
          </a:p>
          <a:p>
            <a:r>
              <a:rPr lang="en-US" smtClean="0"/>
              <a:t>If neither condition is met, then the second Message Box must be true.</a:t>
            </a:r>
            <a:endParaRPr lang="en-US" smtClean="0">
              <a:solidFill>
                <a:srgbClr val="3333CC"/>
              </a:solidFill>
            </a:endParaRPr>
          </a:p>
          <a:p>
            <a:endParaRPr lang="en-US" smtClean="0"/>
          </a:p>
        </p:txBody>
      </p:sp>
    </p:spTree>
  </p:cSld>
  <p:clrMapOvr>
    <a:masterClrMapping/>
  </p:clrMapOvr>
  <p:transition>
    <p:strips dir="rd"/>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2368E5E0-9B11-4E08-BEA1-A48EFBB42622}" type="slidenum">
              <a:rPr lang="en-US"/>
              <a:pPr>
                <a:defRPr/>
              </a:pPr>
              <a:t>82</a:t>
            </a:fld>
            <a:endParaRPr lang="en-US"/>
          </a:p>
        </p:txBody>
      </p:sp>
      <p:sp>
        <p:nvSpPr>
          <p:cNvPr id="495618" name="Rectangle 2"/>
          <p:cNvSpPr>
            <a:spLocks noGrp="1" noChangeArrowheads="1"/>
          </p:cNvSpPr>
          <p:nvPr>
            <p:ph type="title"/>
          </p:nvPr>
        </p:nvSpPr>
        <p:spPr/>
        <p:txBody>
          <a:bodyPr/>
          <a:lstStyle/>
          <a:p>
            <a:pPr>
              <a:defRPr/>
            </a:pPr>
            <a:r>
              <a:rPr lang="en-US"/>
              <a:t>Using Boolean Variables</a:t>
            </a:r>
          </a:p>
        </p:txBody>
      </p:sp>
      <p:sp>
        <p:nvSpPr>
          <p:cNvPr id="87045" name="Rectangle 3"/>
          <p:cNvSpPr>
            <a:spLocks noGrp="1" noChangeArrowheads="1"/>
          </p:cNvSpPr>
          <p:nvPr>
            <p:ph type="body" idx="1"/>
          </p:nvPr>
        </p:nvSpPr>
        <p:spPr>
          <a:xfrm>
            <a:off x="914400" y="1371600"/>
            <a:ext cx="7772400" cy="4876800"/>
          </a:xfrm>
        </p:spPr>
        <p:txBody>
          <a:bodyPr/>
          <a:lstStyle/>
          <a:p>
            <a:pPr>
              <a:lnSpc>
                <a:spcPct val="90000"/>
              </a:lnSpc>
            </a:pPr>
            <a:r>
              <a:rPr lang="en-US" i="1" smtClean="0"/>
              <a:t>If, Then</a:t>
            </a:r>
            <a:r>
              <a:rPr lang="en-US" smtClean="0"/>
              <a:t> statements are used with Boolean variables to check if their values are </a:t>
            </a:r>
            <a:r>
              <a:rPr lang="en-US" i="1" smtClean="0"/>
              <a:t>True</a:t>
            </a:r>
            <a:r>
              <a:rPr lang="en-US" smtClean="0"/>
              <a:t> or </a:t>
            </a:r>
            <a:r>
              <a:rPr lang="en-US" i="1" smtClean="0"/>
              <a:t>False.</a:t>
            </a:r>
          </a:p>
          <a:p>
            <a:pPr>
              <a:lnSpc>
                <a:spcPct val="90000"/>
              </a:lnSpc>
            </a:pPr>
            <a:endParaRPr lang="en-US" i="1" smtClean="0"/>
          </a:p>
          <a:p>
            <a:pPr>
              <a:lnSpc>
                <a:spcPct val="90000"/>
              </a:lnSpc>
            </a:pPr>
            <a:r>
              <a:rPr lang="en-US" smtClean="0"/>
              <a:t>You can simply use the following two statements</a:t>
            </a:r>
          </a:p>
          <a:p>
            <a:pPr>
              <a:lnSpc>
                <a:spcPct val="90000"/>
              </a:lnSpc>
            </a:pPr>
            <a:endParaRPr lang="en-US" smtClean="0"/>
          </a:p>
          <a:p>
            <a:pPr lvl="1">
              <a:lnSpc>
                <a:spcPct val="90000"/>
              </a:lnSpc>
              <a:buFont typeface="Wingdings" pitchFamily="2" charset="2"/>
              <a:buNone/>
            </a:pPr>
            <a:r>
              <a:rPr lang="en-US" smtClean="0"/>
              <a:t>	</a:t>
            </a:r>
            <a:r>
              <a:rPr lang="en-US" i="1" smtClean="0">
                <a:solidFill>
                  <a:srgbClr val="3333CC"/>
                </a:solidFill>
              </a:rPr>
              <a:t>If</a:t>
            </a:r>
            <a:r>
              <a:rPr lang="en-US" i="1" smtClean="0"/>
              <a:t> variable = </a:t>
            </a:r>
            <a:r>
              <a:rPr lang="en-US" i="1" smtClean="0">
                <a:solidFill>
                  <a:srgbClr val="3333CC"/>
                </a:solidFill>
              </a:rPr>
              <a:t>True</a:t>
            </a:r>
            <a:r>
              <a:rPr lang="en-US" i="1" smtClean="0"/>
              <a:t> </a:t>
            </a:r>
            <a:r>
              <a:rPr lang="en-US" i="1" smtClean="0">
                <a:solidFill>
                  <a:srgbClr val="3333CC"/>
                </a:solidFill>
              </a:rPr>
              <a:t>Then</a:t>
            </a:r>
          </a:p>
          <a:p>
            <a:pPr lvl="1">
              <a:lnSpc>
                <a:spcPct val="90000"/>
              </a:lnSpc>
              <a:buFont typeface="Wingdings" pitchFamily="2" charset="2"/>
              <a:buNone/>
            </a:pPr>
            <a:r>
              <a:rPr lang="en-US" i="1" smtClean="0"/>
              <a:t>		action 1</a:t>
            </a:r>
          </a:p>
          <a:p>
            <a:pPr lvl="1">
              <a:lnSpc>
                <a:spcPct val="90000"/>
              </a:lnSpc>
              <a:buFont typeface="Wingdings" pitchFamily="2" charset="2"/>
              <a:buNone/>
            </a:pPr>
            <a:r>
              <a:rPr lang="en-US" i="1" smtClean="0"/>
              <a:t>	</a:t>
            </a:r>
            <a:r>
              <a:rPr lang="en-US" i="1" smtClean="0">
                <a:solidFill>
                  <a:srgbClr val="3333CC"/>
                </a:solidFill>
              </a:rPr>
              <a:t>End If</a:t>
            </a:r>
          </a:p>
          <a:p>
            <a:pPr lvl="1">
              <a:lnSpc>
                <a:spcPct val="90000"/>
              </a:lnSpc>
              <a:buFont typeface="Wingdings" pitchFamily="2" charset="2"/>
              <a:buNone/>
            </a:pPr>
            <a:r>
              <a:rPr lang="en-US" i="1" smtClean="0"/>
              <a:t>	</a:t>
            </a:r>
            <a:r>
              <a:rPr lang="en-US" i="1" smtClean="0">
                <a:solidFill>
                  <a:srgbClr val="00CC99"/>
                </a:solidFill>
              </a:rPr>
              <a:t>--------------------------------</a:t>
            </a:r>
          </a:p>
          <a:p>
            <a:pPr lvl="1">
              <a:lnSpc>
                <a:spcPct val="90000"/>
              </a:lnSpc>
              <a:buFont typeface="Wingdings" pitchFamily="2" charset="2"/>
              <a:buNone/>
            </a:pPr>
            <a:r>
              <a:rPr lang="en-US" i="1" smtClean="0">
                <a:solidFill>
                  <a:srgbClr val="3333CC"/>
                </a:solidFill>
              </a:rPr>
              <a:t>    If</a:t>
            </a:r>
            <a:r>
              <a:rPr lang="en-US" i="1" smtClean="0"/>
              <a:t> variable = </a:t>
            </a:r>
            <a:r>
              <a:rPr lang="en-US" i="1" smtClean="0">
                <a:solidFill>
                  <a:srgbClr val="3333CC"/>
                </a:solidFill>
              </a:rPr>
              <a:t>False Then</a:t>
            </a:r>
          </a:p>
          <a:p>
            <a:pPr lvl="1">
              <a:lnSpc>
                <a:spcPct val="90000"/>
              </a:lnSpc>
              <a:buFont typeface="Wingdings" pitchFamily="2" charset="2"/>
              <a:buNone/>
            </a:pPr>
            <a:r>
              <a:rPr lang="en-US" i="1" smtClean="0"/>
              <a:t>		action 2</a:t>
            </a:r>
          </a:p>
          <a:p>
            <a:pPr lvl="1">
              <a:lnSpc>
                <a:spcPct val="90000"/>
              </a:lnSpc>
              <a:buFont typeface="Wingdings" pitchFamily="2" charset="2"/>
              <a:buNone/>
            </a:pPr>
            <a:r>
              <a:rPr lang="en-US" i="1" smtClean="0"/>
              <a:t>	</a:t>
            </a:r>
            <a:r>
              <a:rPr lang="en-US" i="1" smtClean="0">
                <a:solidFill>
                  <a:srgbClr val="3333CC"/>
                </a:solidFill>
              </a:rPr>
              <a:t>End If</a:t>
            </a:r>
            <a:endParaRPr lang="en-US" smtClean="0">
              <a:solidFill>
                <a:srgbClr val="3333CC"/>
              </a:solidFill>
            </a:endParaRPr>
          </a:p>
        </p:txBody>
      </p:sp>
    </p:spTree>
  </p:cSld>
  <p:clrMapOvr>
    <a:masterClrMapping/>
  </p:clrMapOvr>
  <p:transition>
    <p:strips dir="rd"/>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6F78C65A-3359-4E25-9D3D-6C2417BA2CF3}" type="slidenum">
              <a:rPr lang="en-US"/>
              <a:pPr>
                <a:defRPr/>
              </a:pPr>
              <a:t>83</a:t>
            </a:fld>
            <a:endParaRPr lang="en-US"/>
          </a:p>
        </p:txBody>
      </p:sp>
      <p:sp>
        <p:nvSpPr>
          <p:cNvPr id="496642" name="Rectangle 2"/>
          <p:cNvSpPr>
            <a:spLocks noGrp="1" noChangeArrowheads="1"/>
          </p:cNvSpPr>
          <p:nvPr>
            <p:ph type="title"/>
          </p:nvPr>
        </p:nvSpPr>
        <p:spPr/>
        <p:txBody>
          <a:bodyPr/>
          <a:lstStyle/>
          <a:p>
            <a:pPr>
              <a:defRPr/>
            </a:pPr>
            <a:r>
              <a:rPr lang="en-US"/>
              <a:t>Using Boolean Variables</a:t>
            </a:r>
            <a:r>
              <a:rPr lang="en-US" sz="2400"/>
              <a:t> </a:t>
            </a:r>
            <a:r>
              <a:rPr lang="en-US" sz="2000"/>
              <a:t>(cont)</a:t>
            </a:r>
          </a:p>
        </p:txBody>
      </p:sp>
      <p:sp>
        <p:nvSpPr>
          <p:cNvPr id="88069" name="Rectangle 3"/>
          <p:cNvSpPr>
            <a:spLocks noGrp="1" noChangeArrowheads="1"/>
          </p:cNvSpPr>
          <p:nvPr>
            <p:ph type="body" idx="1"/>
          </p:nvPr>
        </p:nvSpPr>
        <p:spPr/>
        <p:txBody>
          <a:bodyPr/>
          <a:lstStyle/>
          <a:p>
            <a:r>
              <a:rPr lang="en-US" smtClean="0"/>
              <a:t>To check if a Boolean variable is </a:t>
            </a:r>
            <a:r>
              <a:rPr lang="en-US" i="1" smtClean="0"/>
              <a:t>True</a:t>
            </a:r>
            <a:r>
              <a:rPr lang="en-US" smtClean="0"/>
              <a:t>, you can also just state the name of the variable.</a:t>
            </a:r>
          </a:p>
          <a:p>
            <a:pPr lvl="1"/>
            <a:r>
              <a:rPr lang="en-US" smtClean="0"/>
              <a:t>that is, the default value of any Boolean variable is </a:t>
            </a:r>
            <a:r>
              <a:rPr lang="en-US" i="1" smtClean="0"/>
              <a:t>True.</a:t>
            </a:r>
            <a:endParaRPr lang="en-US" smtClean="0"/>
          </a:p>
          <a:p>
            <a:endParaRPr lang="en-US" smtClean="0"/>
          </a:p>
          <a:p>
            <a:r>
              <a:rPr lang="en-US" smtClean="0"/>
              <a:t>Instead of the first statement in the previous slide, you can just type</a:t>
            </a:r>
          </a:p>
          <a:p>
            <a:pPr lvl="1">
              <a:buFont typeface="Wingdings" pitchFamily="2" charset="2"/>
              <a:buNone/>
            </a:pPr>
            <a:r>
              <a:rPr lang="en-US" smtClean="0"/>
              <a:t>	</a:t>
            </a:r>
            <a:r>
              <a:rPr lang="en-US" i="1" smtClean="0">
                <a:solidFill>
                  <a:srgbClr val="3333CC"/>
                </a:solidFill>
              </a:rPr>
              <a:t>If</a:t>
            </a:r>
            <a:r>
              <a:rPr lang="en-US" i="1" smtClean="0"/>
              <a:t> variable </a:t>
            </a:r>
            <a:r>
              <a:rPr lang="en-US" i="1" smtClean="0">
                <a:solidFill>
                  <a:srgbClr val="3333CC"/>
                </a:solidFill>
              </a:rPr>
              <a:t>Then</a:t>
            </a:r>
          </a:p>
          <a:p>
            <a:pPr lvl="1">
              <a:buFont typeface="Wingdings" pitchFamily="2" charset="2"/>
              <a:buNone/>
            </a:pPr>
            <a:r>
              <a:rPr lang="en-US" i="1" smtClean="0"/>
              <a:t>		action</a:t>
            </a:r>
          </a:p>
          <a:p>
            <a:pPr lvl="1">
              <a:buFont typeface="Wingdings" pitchFamily="2" charset="2"/>
              <a:buNone/>
            </a:pPr>
            <a:r>
              <a:rPr lang="en-US" i="1" smtClean="0"/>
              <a:t>	</a:t>
            </a:r>
            <a:r>
              <a:rPr lang="en-US" i="1" smtClean="0">
                <a:solidFill>
                  <a:srgbClr val="3333CC"/>
                </a:solidFill>
              </a:rPr>
              <a:t>End If</a:t>
            </a:r>
          </a:p>
          <a:p>
            <a:endParaRPr lang="en-US" smtClean="0">
              <a:solidFill>
                <a:srgbClr val="3333CC"/>
              </a:solidFill>
            </a:endParaRPr>
          </a:p>
        </p:txBody>
      </p:sp>
    </p:spTree>
  </p:cSld>
  <p:clrMapOvr>
    <a:masterClrMapping/>
  </p:clrMapOvr>
  <p:transition>
    <p:strips dir="rd"/>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9C5AC662-20A6-4993-B062-2341A34EDA4C}" type="slidenum">
              <a:rPr lang="en-US"/>
              <a:pPr>
                <a:defRPr/>
              </a:pPr>
              <a:t>84</a:t>
            </a:fld>
            <a:endParaRPr lang="en-US"/>
          </a:p>
        </p:txBody>
      </p:sp>
      <p:sp>
        <p:nvSpPr>
          <p:cNvPr id="498690" name="Rectangle 2"/>
          <p:cNvSpPr>
            <a:spLocks noGrp="1" noChangeArrowheads="1"/>
          </p:cNvSpPr>
          <p:nvPr>
            <p:ph type="title"/>
          </p:nvPr>
        </p:nvSpPr>
        <p:spPr/>
        <p:txBody>
          <a:bodyPr/>
          <a:lstStyle/>
          <a:p>
            <a:pPr>
              <a:defRPr/>
            </a:pPr>
            <a:r>
              <a:rPr lang="en-US"/>
              <a:t>Boolean Example</a:t>
            </a:r>
          </a:p>
        </p:txBody>
      </p:sp>
      <p:sp>
        <p:nvSpPr>
          <p:cNvPr id="89093" name="Rectangle 3"/>
          <p:cNvSpPr>
            <a:spLocks noGrp="1" noChangeArrowheads="1"/>
          </p:cNvSpPr>
          <p:nvPr>
            <p:ph type="body" idx="1"/>
          </p:nvPr>
        </p:nvSpPr>
        <p:spPr/>
        <p:txBody>
          <a:bodyPr/>
          <a:lstStyle/>
          <a:p>
            <a:pPr lvl="1">
              <a:buFont typeface="Wingdings" pitchFamily="2" charset="2"/>
              <a:buNone/>
            </a:pPr>
            <a:endParaRPr lang="en-US" i="1" smtClean="0"/>
          </a:p>
          <a:p>
            <a:pPr lvl="1">
              <a:buFont typeface="Wingdings" pitchFamily="2" charset="2"/>
              <a:buNone/>
            </a:pPr>
            <a:r>
              <a:rPr lang="en-US" i="1" smtClean="0">
                <a:solidFill>
                  <a:srgbClr val="3333CC"/>
                </a:solidFill>
              </a:rPr>
              <a:t>If</a:t>
            </a:r>
            <a:r>
              <a:rPr lang="en-US" i="1" smtClean="0"/>
              <a:t> found </a:t>
            </a:r>
            <a:r>
              <a:rPr lang="en-US" i="1" smtClean="0">
                <a:solidFill>
                  <a:srgbClr val="3333CC"/>
                </a:solidFill>
              </a:rPr>
              <a:t>Then</a:t>
            </a:r>
          </a:p>
          <a:p>
            <a:pPr lvl="1">
              <a:buFont typeface="Wingdings" pitchFamily="2" charset="2"/>
              <a:buNone/>
            </a:pPr>
            <a:r>
              <a:rPr lang="en-US" i="1" smtClean="0"/>
              <a:t>		MsgBox “The solution has been found.”</a:t>
            </a:r>
          </a:p>
          <a:p>
            <a:pPr lvl="1">
              <a:buFont typeface="Wingdings" pitchFamily="2" charset="2"/>
              <a:buNone/>
            </a:pPr>
            <a:r>
              <a:rPr lang="en-US" i="1" smtClean="0"/>
              <a:t>	</a:t>
            </a:r>
            <a:r>
              <a:rPr lang="en-US" i="1" smtClean="0">
                <a:solidFill>
                  <a:srgbClr val="3333CC"/>
                </a:solidFill>
              </a:rPr>
              <a:t>ElseIf</a:t>
            </a:r>
            <a:r>
              <a:rPr lang="en-US" i="1" smtClean="0"/>
              <a:t> found = False Then</a:t>
            </a:r>
          </a:p>
          <a:p>
            <a:pPr lvl="1">
              <a:buFont typeface="Wingdings" pitchFamily="2" charset="2"/>
              <a:buNone/>
            </a:pPr>
            <a:r>
              <a:rPr lang="en-US" i="1" smtClean="0"/>
              <a:t>		MsgBox “The solution has not been found.”</a:t>
            </a:r>
          </a:p>
          <a:p>
            <a:pPr lvl="1">
              <a:buFont typeface="Wingdings" pitchFamily="2" charset="2"/>
              <a:buNone/>
            </a:pPr>
            <a:r>
              <a:rPr lang="en-US" i="1" smtClean="0">
                <a:solidFill>
                  <a:srgbClr val="3333CC"/>
                </a:solidFill>
              </a:rPr>
              <a:t>End If</a:t>
            </a:r>
          </a:p>
        </p:txBody>
      </p:sp>
    </p:spTree>
  </p:cSld>
  <p:clrMapOvr>
    <a:masterClrMapping/>
  </p:clrMapOvr>
  <p:transition>
    <p:strips dir="rd"/>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F6E0794E-6DD8-4CFD-B891-2E49F51E3535}" type="slidenum">
              <a:rPr lang="en-US"/>
              <a:pPr>
                <a:defRPr/>
              </a:pPr>
              <a:t>85</a:t>
            </a:fld>
            <a:endParaRPr lang="en-US"/>
          </a:p>
        </p:txBody>
      </p:sp>
      <p:sp>
        <p:nvSpPr>
          <p:cNvPr id="500738" name="Rectangle 2"/>
          <p:cNvSpPr>
            <a:spLocks noGrp="1" noChangeArrowheads="1"/>
          </p:cNvSpPr>
          <p:nvPr>
            <p:ph type="title"/>
          </p:nvPr>
        </p:nvSpPr>
        <p:spPr/>
        <p:txBody>
          <a:bodyPr/>
          <a:lstStyle/>
          <a:p>
            <a:pPr>
              <a:defRPr/>
            </a:pPr>
            <a:r>
              <a:rPr lang="en-US"/>
              <a:t>Loops</a:t>
            </a:r>
          </a:p>
        </p:txBody>
      </p:sp>
      <p:sp>
        <p:nvSpPr>
          <p:cNvPr id="90117" name="Rectangle 3"/>
          <p:cNvSpPr>
            <a:spLocks noGrp="1" noChangeArrowheads="1"/>
          </p:cNvSpPr>
          <p:nvPr>
            <p:ph type="body" idx="1"/>
          </p:nvPr>
        </p:nvSpPr>
        <p:spPr/>
        <p:txBody>
          <a:bodyPr/>
          <a:lstStyle/>
          <a:p>
            <a:r>
              <a:rPr lang="en-US" smtClean="0"/>
              <a:t>Loops are programming structures which allow you to repeat a set of actions a certain number of times.</a:t>
            </a:r>
          </a:p>
          <a:p>
            <a:endParaRPr lang="en-US" smtClean="0"/>
          </a:p>
          <a:p>
            <a:r>
              <a:rPr lang="en-US" smtClean="0"/>
              <a:t>The number of loops can be specified by counting up to (or down to) a certain value.</a:t>
            </a:r>
          </a:p>
          <a:p>
            <a:pPr lvl="1"/>
            <a:r>
              <a:rPr lang="en-US" smtClean="0"/>
              <a:t>For, Next</a:t>
            </a:r>
          </a:p>
          <a:p>
            <a:pPr lvl="1"/>
            <a:r>
              <a:rPr lang="en-US" smtClean="0"/>
              <a:t>For Each, Next</a:t>
            </a:r>
          </a:p>
          <a:p>
            <a:pPr lvl="1"/>
            <a:endParaRPr lang="en-US" smtClean="0"/>
          </a:p>
          <a:p>
            <a:r>
              <a:rPr lang="en-US" smtClean="0"/>
              <a:t>Or the loops can run continuously while or until a certain condition is met.</a:t>
            </a:r>
          </a:p>
          <a:p>
            <a:pPr lvl="1"/>
            <a:r>
              <a:rPr lang="en-US" smtClean="0"/>
              <a:t>Do, While</a:t>
            </a:r>
          </a:p>
          <a:p>
            <a:pPr lvl="1"/>
            <a:r>
              <a:rPr lang="en-US" smtClean="0"/>
              <a:t>Do, Until</a:t>
            </a:r>
          </a:p>
        </p:txBody>
      </p:sp>
    </p:spTree>
  </p:cSld>
  <p:clrMapOvr>
    <a:masterClrMapping/>
  </p:clrMapOvr>
  <p:transition>
    <p:strips dir="rd"/>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F03265B0-AFF7-4E96-8A61-ADE0FE00215B}" type="slidenum">
              <a:rPr lang="en-US"/>
              <a:pPr>
                <a:defRPr/>
              </a:pPr>
              <a:t>86</a:t>
            </a:fld>
            <a:endParaRPr lang="en-US"/>
          </a:p>
        </p:txBody>
      </p:sp>
      <p:sp>
        <p:nvSpPr>
          <p:cNvPr id="501762" name="Rectangle 2"/>
          <p:cNvSpPr>
            <a:spLocks noGrp="1" noChangeArrowheads="1"/>
          </p:cNvSpPr>
          <p:nvPr>
            <p:ph type="title"/>
          </p:nvPr>
        </p:nvSpPr>
        <p:spPr/>
        <p:txBody>
          <a:bodyPr/>
          <a:lstStyle/>
          <a:p>
            <a:pPr>
              <a:defRPr/>
            </a:pPr>
            <a:r>
              <a:rPr lang="en-US"/>
              <a:t>For Loops</a:t>
            </a:r>
          </a:p>
        </p:txBody>
      </p:sp>
      <p:sp>
        <p:nvSpPr>
          <p:cNvPr id="91141" name="Rectangle 3"/>
          <p:cNvSpPr>
            <a:spLocks noGrp="1" noChangeArrowheads="1"/>
          </p:cNvSpPr>
          <p:nvPr>
            <p:ph type="body" idx="1"/>
          </p:nvPr>
        </p:nvSpPr>
        <p:spPr/>
        <p:txBody>
          <a:bodyPr/>
          <a:lstStyle/>
          <a:p>
            <a:r>
              <a:rPr lang="en-US" smtClean="0"/>
              <a:t>The </a:t>
            </a:r>
            <a:r>
              <a:rPr lang="en-US" i="1" smtClean="0">
                <a:solidFill>
                  <a:srgbClr val="00CC99"/>
                </a:solidFill>
              </a:rPr>
              <a:t>For, Next</a:t>
            </a:r>
            <a:r>
              <a:rPr lang="en-US" smtClean="0"/>
              <a:t> and </a:t>
            </a:r>
            <a:r>
              <a:rPr lang="en-US" i="1" smtClean="0">
                <a:solidFill>
                  <a:srgbClr val="00CC99"/>
                </a:solidFill>
              </a:rPr>
              <a:t>For Each, Next</a:t>
            </a:r>
            <a:r>
              <a:rPr lang="en-US" smtClean="0"/>
              <a:t> loops are used to repeat a loop while counting up toward to down to a certain number.</a:t>
            </a:r>
          </a:p>
          <a:p>
            <a:pPr lvl="1"/>
            <a:r>
              <a:rPr lang="en-US" smtClean="0"/>
              <a:t>We refer to them both generally as </a:t>
            </a:r>
            <a:r>
              <a:rPr lang="en-US" b="0" i="1" smtClean="0"/>
              <a:t>For Loops.</a:t>
            </a:r>
          </a:p>
          <a:p>
            <a:pPr lvl="1"/>
            <a:endParaRPr lang="en-US" smtClean="0"/>
          </a:p>
          <a:p>
            <a:r>
              <a:rPr lang="en-US" smtClean="0"/>
              <a:t>We perform the counting using some simple index variable such as </a:t>
            </a:r>
            <a:r>
              <a:rPr lang="en-US" i="1" smtClean="0"/>
              <a:t>i</a:t>
            </a:r>
            <a:r>
              <a:rPr lang="en-US" smtClean="0"/>
              <a:t> or a counting variable such as </a:t>
            </a:r>
            <a:r>
              <a:rPr lang="en-US" i="1" smtClean="0"/>
              <a:t>count</a:t>
            </a:r>
            <a:r>
              <a:rPr lang="en-US" smtClean="0"/>
              <a:t> or </a:t>
            </a:r>
            <a:r>
              <a:rPr lang="en-US" i="1" smtClean="0"/>
              <a:t>iteration.</a:t>
            </a:r>
            <a:endParaRPr lang="en-US" smtClean="0"/>
          </a:p>
          <a:p>
            <a:pPr lvl="1"/>
            <a:r>
              <a:rPr lang="en-US" smtClean="0"/>
              <a:t>These variables are integer data types.</a:t>
            </a:r>
          </a:p>
          <a:p>
            <a:pPr lvl="1"/>
            <a:endParaRPr lang="en-US" smtClean="0"/>
          </a:p>
        </p:txBody>
      </p:sp>
    </p:spTree>
  </p:cSld>
  <p:clrMapOvr>
    <a:masterClrMapping/>
  </p:clrMapOvr>
  <p:transition>
    <p:strips dir="rd"/>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8E046007-5767-4A18-9739-6B18E6427295}" type="slidenum">
              <a:rPr lang="en-US"/>
              <a:pPr>
                <a:defRPr/>
              </a:pPr>
              <a:t>87</a:t>
            </a:fld>
            <a:endParaRPr lang="en-US"/>
          </a:p>
        </p:txBody>
      </p:sp>
      <p:sp>
        <p:nvSpPr>
          <p:cNvPr id="502786" name="Rectangle 2"/>
          <p:cNvSpPr>
            <a:spLocks noGrp="1" noChangeArrowheads="1"/>
          </p:cNvSpPr>
          <p:nvPr>
            <p:ph type="title"/>
          </p:nvPr>
        </p:nvSpPr>
        <p:spPr/>
        <p:txBody>
          <a:bodyPr/>
          <a:lstStyle/>
          <a:p>
            <a:pPr>
              <a:defRPr/>
            </a:pPr>
            <a:r>
              <a:rPr lang="en-US"/>
              <a:t>For, Next </a:t>
            </a:r>
          </a:p>
        </p:txBody>
      </p:sp>
      <p:sp>
        <p:nvSpPr>
          <p:cNvPr id="92165" name="Rectangle 3"/>
          <p:cNvSpPr>
            <a:spLocks noGrp="1" noChangeArrowheads="1"/>
          </p:cNvSpPr>
          <p:nvPr>
            <p:ph type="body" idx="1"/>
          </p:nvPr>
        </p:nvSpPr>
        <p:spPr/>
        <p:txBody>
          <a:bodyPr/>
          <a:lstStyle/>
          <a:p>
            <a:r>
              <a:rPr lang="en-US" smtClean="0"/>
              <a:t>The more common of these two structures is the </a:t>
            </a:r>
            <a:r>
              <a:rPr lang="en-US" i="1" smtClean="0"/>
              <a:t>For, Next</a:t>
            </a:r>
            <a:r>
              <a:rPr lang="en-US" smtClean="0"/>
              <a:t> loop.</a:t>
            </a:r>
          </a:p>
          <a:p>
            <a:endParaRPr lang="en-US" smtClean="0"/>
          </a:p>
          <a:p>
            <a:r>
              <a:rPr lang="en-US" smtClean="0"/>
              <a:t>The structure of this loop is as follows</a:t>
            </a:r>
          </a:p>
          <a:p>
            <a:pPr lvl="1">
              <a:buFont typeface="Wingdings" pitchFamily="2" charset="2"/>
              <a:buNone/>
            </a:pPr>
            <a:r>
              <a:rPr lang="en-US" smtClean="0"/>
              <a:t>	</a:t>
            </a:r>
            <a:r>
              <a:rPr lang="en-US" i="1" smtClean="0">
                <a:solidFill>
                  <a:srgbClr val="3333CC"/>
                </a:solidFill>
              </a:rPr>
              <a:t>For</a:t>
            </a:r>
            <a:r>
              <a:rPr lang="en-US" i="1" smtClean="0"/>
              <a:t> counter = start </a:t>
            </a:r>
            <a:r>
              <a:rPr lang="en-US" i="1" smtClean="0">
                <a:solidFill>
                  <a:srgbClr val="3333CC"/>
                </a:solidFill>
              </a:rPr>
              <a:t>To</a:t>
            </a:r>
            <a:r>
              <a:rPr lang="en-US" i="1" smtClean="0"/>
              <a:t> end </a:t>
            </a:r>
          </a:p>
          <a:p>
            <a:pPr lvl="1">
              <a:buFont typeface="Wingdings" pitchFamily="2" charset="2"/>
              <a:buNone/>
            </a:pPr>
            <a:r>
              <a:rPr lang="en-US" i="1" smtClean="0"/>
              <a:t>		actions</a:t>
            </a:r>
          </a:p>
          <a:p>
            <a:pPr lvl="1">
              <a:buFont typeface="Wingdings" pitchFamily="2" charset="2"/>
              <a:buNone/>
            </a:pPr>
            <a:r>
              <a:rPr lang="en-US" i="1" smtClean="0"/>
              <a:t>	</a:t>
            </a:r>
            <a:r>
              <a:rPr lang="en-US" i="1" smtClean="0">
                <a:solidFill>
                  <a:srgbClr val="3333CC"/>
                </a:solidFill>
              </a:rPr>
              <a:t>Next</a:t>
            </a:r>
            <a:r>
              <a:rPr lang="en-US" i="1" smtClean="0"/>
              <a:t> counter</a:t>
            </a:r>
          </a:p>
          <a:p>
            <a:endParaRPr lang="en-US" smtClean="0"/>
          </a:p>
        </p:txBody>
      </p:sp>
    </p:spTree>
  </p:cSld>
  <p:clrMapOvr>
    <a:masterClrMapping/>
  </p:clrMapOvr>
  <p:transition>
    <p:strips dir="rd"/>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D8F01CF1-C917-454F-884B-7C2A92AE86DF}" type="slidenum">
              <a:rPr lang="en-US"/>
              <a:pPr>
                <a:defRPr/>
              </a:pPr>
              <a:t>88</a:t>
            </a:fld>
            <a:endParaRPr lang="en-US"/>
          </a:p>
        </p:txBody>
      </p:sp>
      <p:sp>
        <p:nvSpPr>
          <p:cNvPr id="503810" name="Rectangle 2"/>
          <p:cNvSpPr>
            <a:spLocks noGrp="1" noChangeArrowheads="1"/>
          </p:cNvSpPr>
          <p:nvPr>
            <p:ph type="title"/>
          </p:nvPr>
        </p:nvSpPr>
        <p:spPr/>
        <p:txBody>
          <a:bodyPr/>
          <a:lstStyle/>
          <a:p>
            <a:pPr>
              <a:defRPr/>
            </a:pPr>
            <a:r>
              <a:rPr lang="en-US"/>
              <a:t>For, Next </a:t>
            </a:r>
            <a:r>
              <a:rPr lang="en-US" sz="2000"/>
              <a:t>(cont)</a:t>
            </a:r>
          </a:p>
        </p:txBody>
      </p:sp>
      <p:sp>
        <p:nvSpPr>
          <p:cNvPr id="93189" name="Rectangle 3"/>
          <p:cNvSpPr>
            <a:spLocks noGrp="1" noChangeArrowheads="1"/>
          </p:cNvSpPr>
          <p:nvPr>
            <p:ph type="body" idx="1"/>
          </p:nvPr>
        </p:nvSpPr>
        <p:spPr/>
        <p:txBody>
          <a:bodyPr/>
          <a:lstStyle/>
          <a:p>
            <a:r>
              <a:rPr lang="en-US" smtClean="0"/>
              <a:t>There is also a </a:t>
            </a:r>
            <a:r>
              <a:rPr lang="en-US" b="0" i="1" smtClean="0"/>
              <a:t>Step</a:t>
            </a:r>
            <a:r>
              <a:rPr lang="en-US" smtClean="0"/>
              <a:t> parameter used with this loop.</a:t>
            </a:r>
          </a:p>
          <a:p>
            <a:endParaRPr lang="en-US" smtClean="0"/>
          </a:p>
          <a:p>
            <a:r>
              <a:rPr lang="en-US" smtClean="0"/>
              <a:t>The </a:t>
            </a:r>
            <a:r>
              <a:rPr lang="en-US" i="1" smtClean="0"/>
              <a:t>Step</a:t>
            </a:r>
            <a:r>
              <a:rPr lang="en-US" smtClean="0"/>
              <a:t> value specifies how much the counter variable should increase or decrease during each loop.</a:t>
            </a:r>
          </a:p>
          <a:p>
            <a:endParaRPr lang="en-US" smtClean="0"/>
          </a:p>
        </p:txBody>
      </p:sp>
    </p:spTree>
  </p:cSld>
  <p:clrMapOvr>
    <a:masterClrMapping/>
  </p:clrMapOvr>
  <p:transition>
    <p:strips dir="rd"/>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EA7537E8-1E12-40E0-96C7-576F4D0F977C}" type="slidenum">
              <a:rPr lang="en-US"/>
              <a:pPr>
                <a:defRPr/>
              </a:pPr>
              <a:t>89</a:t>
            </a:fld>
            <a:endParaRPr lang="en-US"/>
          </a:p>
        </p:txBody>
      </p:sp>
      <p:sp>
        <p:nvSpPr>
          <p:cNvPr id="621570" name="Rectangle 2"/>
          <p:cNvSpPr>
            <a:spLocks noGrp="1" noChangeArrowheads="1"/>
          </p:cNvSpPr>
          <p:nvPr>
            <p:ph type="title"/>
          </p:nvPr>
        </p:nvSpPr>
        <p:spPr/>
        <p:txBody>
          <a:bodyPr/>
          <a:lstStyle/>
          <a:p>
            <a:pPr>
              <a:defRPr/>
            </a:pPr>
            <a:r>
              <a:rPr lang="en-US"/>
              <a:t>For, Next </a:t>
            </a:r>
            <a:r>
              <a:rPr lang="en-US" sz="2000"/>
              <a:t>(cont)</a:t>
            </a:r>
          </a:p>
        </p:txBody>
      </p:sp>
      <p:sp>
        <p:nvSpPr>
          <p:cNvPr id="94213" name="Rectangle 3"/>
          <p:cNvSpPr>
            <a:spLocks noGrp="1" noChangeArrowheads="1"/>
          </p:cNvSpPr>
          <p:nvPr>
            <p:ph type="body" idx="1"/>
          </p:nvPr>
        </p:nvSpPr>
        <p:spPr/>
        <p:txBody>
          <a:bodyPr/>
          <a:lstStyle/>
          <a:p>
            <a:r>
              <a:rPr lang="en-US" smtClean="0"/>
              <a:t>If you want to count up towards a number, the Step value should be positive and the start value should be less than the end value.</a:t>
            </a:r>
          </a:p>
          <a:p>
            <a:pPr lvl="2">
              <a:buFont typeface="Wingdings" pitchFamily="2" charset="2"/>
              <a:buNone/>
            </a:pPr>
            <a:r>
              <a:rPr lang="en-US" i="1" smtClean="0">
                <a:solidFill>
                  <a:srgbClr val="3333CC"/>
                </a:solidFill>
              </a:rPr>
              <a:t>For</a:t>
            </a:r>
            <a:r>
              <a:rPr lang="en-US" i="1" smtClean="0"/>
              <a:t> i = 1 to 10 </a:t>
            </a:r>
            <a:r>
              <a:rPr lang="en-US" i="1" smtClean="0">
                <a:solidFill>
                  <a:srgbClr val="3333CC"/>
                </a:solidFill>
              </a:rPr>
              <a:t>Step</a:t>
            </a:r>
            <a:r>
              <a:rPr lang="en-US" i="1" smtClean="0"/>
              <a:t> 2</a:t>
            </a:r>
          </a:p>
          <a:p>
            <a:pPr lvl="3">
              <a:buFont typeface="Wingdings" pitchFamily="2" charset="2"/>
              <a:buNone/>
            </a:pPr>
            <a:r>
              <a:rPr lang="en-US" b="1" i="1" smtClean="0">
                <a:solidFill>
                  <a:schemeClr val="tx2"/>
                </a:solidFill>
                <a:latin typeface="Arial" charset="0"/>
              </a:rPr>
              <a:t>actions</a:t>
            </a:r>
          </a:p>
          <a:p>
            <a:pPr lvl="2">
              <a:buFont typeface="Wingdings" pitchFamily="2" charset="2"/>
              <a:buNone/>
            </a:pPr>
            <a:r>
              <a:rPr lang="en-US" i="1" smtClean="0">
                <a:solidFill>
                  <a:srgbClr val="3333CC"/>
                </a:solidFill>
              </a:rPr>
              <a:t>Next</a:t>
            </a:r>
            <a:r>
              <a:rPr lang="en-US" i="1" smtClean="0"/>
              <a:t> i</a:t>
            </a:r>
          </a:p>
          <a:p>
            <a:pPr lvl="2">
              <a:buFont typeface="Wingdings" pitchFamily="2" charset="2"/>
              <a:buNone/>
            </a:pPr>
            <a:endParaRPr lang="en-US" i="1" smtClean="0"/>
          </a:p>
          <a:p>
            <a:r>
              <a:rPr lang="en-US" smtClean="0"/>
              <a:t>If you wish to count down to a number, the </a:t>
            </a:r>
            <a:r>
              <a:rPr lang="en-US" i="1" smtClean="0"/>
              <a:t>Step</a:t>
            </a:r>
            <a:r>
              <a:rPr lang="en-US" smtClean="0"/>
              <a:t> value should be negative and the start value should be greater than the end value.</a:t>
            </a:r>
          </a:p>
          <a:p>
            <a:pPr lvl="2">
              <a:buFont typeface="Wingdings" pitchFamily="2" charset="2"/>
              <a:buNone/>
            </a:pPr>
            <a:r>
              <a:rPr lang="en-US" i="1" smtClean="0">
                <a:solidFill>
                  <a:srgbClr val="3333CC"/>
                </a:solidFill>
              </a:rPr>
              <a:t>For</a:t>
            </a:r>
            <a:r>
              <a:rPr lang="en-US" i="1" smtClean="0"/>
              <a:t> i = 10 to 1 </a:t>
            </a:r>
            <a:r>
              <a:rPr lang="en-US" i="1" smtClean="0">
                <a:solidFill>
                  <a:srgbClr val="3333CC"/>
                </a:solidFill>
              </a:rPr>
              <a:t>Step</a:t>
            </a:r>
            <a:r>
              <a:rPr lang="en-US" i="1" smtClean="0"/>
              <a:t> -1</a:t>
            </a:r>
          </a:p>
          <a:p>
            <a:pPr lvl="3">
              <a:buFont typeface="Wingdings" pitchFamily="2" charset="2"/>
              <a:buNone/>
            </a:pPr>
            <a:r>
              <a:rPr lang="en-US" b="1" i="1" smtClean="0">
                <a:solidFill>
                  <a:schemeClr val="tx2"/>
                </a:solidFill>
                <a:latin typeface="Arial" charset="0"/>
              </a:rPr>
              <a:t>actions</a:t>
            </a:r>
          </a:p>
          <a:p>
            <a:pPr lvl="2">
              <a:buFont typeface="Wingdings" pitchFamily="2" charset="2"/>
              <a:buNone/>
            </a:pPr>
            <a:r>
              <a:rPr lang="en-US" i="1" smtClean="0">
                <a:solidFill>
                  <a:srgbClr val="3333CC"/>
                </a:solidFill>
              </a:rPr>
              <a:t>Next</a:t>
            </a:r>
            <a:r>
              <a:rPr lang="en-US" i="1" smtClean="0"/>
              <a:t> i</a:t>
            </a:r>
          </a:p>
          <a:p>
            <a:endParaRPr lang="en-US" sz="1600" i="1" smtClean="0"/>
          </a:p>
        </p:txBody>
      </p:sp>
    </p:spTree>
  </p:cSld>
  <p:clrMapOvr>
    <a:masterClrMapping/>
  </p:clrMapOvr>
  <p:transition>
    <p:strips dir="rd"/>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59FC27E8-98EC-4243-B024-D6841586E33D}" type="slidenum">
              <a:rPr lang="en-US"/>
              <a:pPr>
                <a:defRPr/>
              </a:pPr>
              <a:t>90</a:t>
            </a:fld>
            <a:endParaRPr lang="en-US"/>
          </a:p>
        </p:txBody>
      </p:sp>
      <p:sp>
        <p:nvSpPr>
          <p:cNvPr id="505858" name="Rectangle 2"/>
          <p:cNvSpPr>
            <a:spLocks noGrp="1" noChangeArrowheads="1"/>
          </p:cNvSpPr>
          <p:nvPr>
            <p:ph type="title"/>
          </p:nvPr>
        </p:nvSpPr>
        <p:spPr/>
        <p:txBody>
          <a:bodyPr/>
          <a:lstStyle/>
          <a:p>
            <a:pPr>
              <a:defRPr/>
            </a:pPr>
            <a:r>
              <a:rPr lang="en-US"/>
              <a:t>For Each, Next</a:t>
            </a:r>
          </a:p>
        </p:txBody>
      </p:sp>
      <p:sp>
        <p:nvSpPr>
          <p:cNvPr id="95237" name="Rectangle 3"/>
          <p:cNvSpPr>
            <a:spLocks noGrp="1" noChangeArrowheads="1"/>
          </p:cNvSpPr>
          <p:nvPr>
            <p:ph type="body" idx="1"/>
          </p:nvPr>
        </p:nvSpPr>
        <p:spPr/>
        <p:txBody>
          <a:bodyPr/>
          <a:lstStyle/>
          <a:p>
            <a:r>
              <a:rPr lang="en-US" smtClean="0"/>
              <a:t>The </a:t>
            </a:r>
            <a:r>
              <a:rPr lang="en-US" i="1" smtClean="0"/>
              <a:t>For Each, Next</a:t>
            </a:r>
            <a:r>
              <a:rPr lang="en-US" smtClean="0"/>
              <a:t> loop works almost identically to the </a:t>
            </a:r>
            <a:r>
              <a:rPr lang="en-US" i="1" smtClean="0"/>
              <a:t>For, Next</a:t>
            </a:r>
            <a:r>
              <a:rPr lang="en-US" smtClean="0"/>
              <a:t> loop.</a:t>
            </a:r>
          </a:p>
          <a:p>
            <a:endParaRPr lang="en-US" smtClean="0"/>
          </a:p>
          <a:p>
            <a:r>
              <a:rPr lang="en-US" smtClean="0"/>
              <a:t>The only difference is that </a:t>
            </a:r>
            <a:r>
              <a:rPr lang="en-US" i="1" smtClean="0"/>
              <a:t>For Each, Next</a:t>
            </a:r>
            <a:r>
              <a:rPr lang="en-US" smtClean="0"/>
              <a:t> is counting a certain number of objects in a group of objects.</a:t>
            </a:r>
          </a:p>
          <a:p>
            <a:pPr lvl="1"/>
            <a:r>
              <a:rPr lang="en-US" smtClean="0"/>
              <a:t>That is objects are counted rather than using a counter variable.</a:t>
            </a:r>
          </a:p>
        </p:txBody>
      </p:sp>
    </p:spTree>
  </p:cSld>
  <p:clrMapOvr>
    <a:masterClrMapping/>
  </p:clrMapOvr>
  <p:transition>
    <p:strips dir="rd"/>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877AA62F-EE49-47E2-A077-2236DA2D1FB3}" type="slidenum">
              <a:rPr lang="en-US"/>
              <a:pPr>
                <a:defRPr/>
              </a:pPr>
              <a:t>91</a:t>
            </a:fld>
            <a:endParaRPr lang="en-US"/>
          </a:p>
        </p:txBody>
      </p:sp>
      <p:sp>
        <p:nvSpPr>
          <p:cNvPr id="506882" name="Rectangle 2"/>
          <p:cNvSpPr>
            <a:spLocks noGrp="1" noChangeArrowheads="1"/>
          </p:cNvSpPr>
          <p:nvPr>
            <p:ph type="title"/>
          </p:nvPr>
        </p:nvSpPr>
        <p:spPr/>
        <p:txBody>
          <a:bodyPr/>
          <a:lstStyle/>
          <a:p>
            <a:pPr>
              <a:defRPr/>
            </a:pPr>
            <a:r>
              <a:rPr lang="en-US"/>
              <a:t>For Each, Next </a:t>
            </a:r>
            <a:r>
              <a:rPr lang="en-US" sz="2000"/>
              <a:t>(cont)</a:t>
            </a:r>
          </a:p>
        </p:txBody>
      </p:sp>
      <p:sp>
        <p:nvSpPr>
          <p:cNvPr id="96261" name="Rectangle 3"/>
          <p:cNvSpPr>
            <a:spLocks noGrp="1" noChangeArrowheads="1"/>
          </p:cNvSpPr>
          <p:nvPr>
            <p:ph type="body" idx="1"/>
          </p:nvPr>
        </p:nvSpPr>
        <p:spPr/>
        <p:txBody>
          <a:bodyPr/>
          <a:lstStyle/>
          <a:p>
            <a:r>
              <a:rPr lang="en-US" smtClean="0"/>
              <a:t>For example, if we want to count the number of worksheets in the current workbook, we could declare a worksheet variable ws and use the following </a:t>
            </a:r>
            <a:r>
              <a:rPr lang="en-US" i="1" smtClean="0"/>
              <a:t>For Each, Next</a:t>
            </a:r>
            <a:r>
              <a:rPr lang="en-US" smtClean="0"/>
              <a:t> loop with some count variable.</a:t>
            </a:r>
          </a:p>
          <a:p>
            <a:endParaRPr lang="en-US" smtClean="0"/>
          </a:p>
          <a:p>
            <a:pPr lvl="1">
              <a:buFont typeface="Wingdings" pitchFamily="2" charset="2"/>
              <a:buNone/>
            </a:pPr>
            <a:r>
              <a:rPr lang="en-US" smtClean="0"/>
              <a:t>	</a:t>
            </a:r>
            <a:r>
              <a:rPr lang="en-US" i="1" smtClean="0">
                <a:solidFill>
                  <a:srgbClr val="3333CC"/>
                </a:solidFill>
              </a:rPr>
              <a:t>For Each</a:t>
            </a:r>
            <a:r>
              <a:rPr lang="en-US" i="1" smtClean="0"/>
              <a:t> ws In ActiveWorkbook.Worksheets</a:t>
            </a:r>
          </a:p>
          <a:p>
            <a:pPr lvl="1">
              <a:buFont typeface="Wingdings" pitchFamily="2" charset="2"/>
              <a:buNone/>
            </a:pPr>
            <a:r>
              <a:rPr lang="en-US" i="1" smtClean="0"/>
              <a:t>		count = count + 1</a:t>
            </a:r>
          </a:p>
          <a:p>
            <a:pPr lvl="1">
              <a:buFont typeface="Wingdings" pitchFamily="2" charset="2"/>
              <a:buNone/>
            </a:pPr>
            <a:r>
              <a:rPr lang="en-US" i="1" smtClean="0"/>
              <a:t>	</a:t>
            </a:r>
            <a:r>
              <a:rPr lang="en-US" i="1" smtClean="0">
                <a:solidFill>
                  <a:srgbClr val="3333CC"/>
                </a:solidFill>
              </a:rPr>
              <a:t>Next ws</a:t>
            </a:r>
            <a:endParaRPr lang="en-US" i="1" smtClean="0">
              <a:solidFill>
                <a:srgbClr val="3333CC"/>
              </a:solidFill>
            </a:endParaRPr>
          </a:p>
          <a:p>
            <a:endParaRPr lang="en-US" smtClean="0"/>
          </a:p>
        </p:txBody>
      </p:sp>
    </p:spTree>
  </p:cSld>
  <p:clrMapOvr>
    <a:masterClrMapping/>
  </p:clrMapOvr>
  <p:transition>
    <p:strips dir="rd"/>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2E0AE057-A47B-425E-B957-2065BAA1E0FD}" type="slidenum">
              <a:rPr lang="en-US"/>
              <a:pPr>
                <a:defRPr/>
              </a:pPr>
              <a:t>92</a:t>
            </a:fld>
            <a:endParaRPr lang="en-US"/>
          </a:p>
        </p:txBody>
      </p:sp>
      <p:sp>
        <p:nvSpPr>
          <p:cNvPr id="508930" name="Rectangle 2"/>
          <p:cNvSpPr>
            <a:spLocks noGrp="1" noChangeArrowheads="1"/>
          </p:cNvSpPr>
          <p:nvPr>
            <p:ph type="title"/>
          </p:nvPr>
        </p:nvSpPr>
        <p:spPr/>
        <p:txBody>
          <a:bodyPr/>
          <a:lstStyle/>
          <a:p>
            <a:pPr>
              <a:defRPr/>
            </a:pPr>
            <a:r>
              <a:rPr lang="en-US"/>
              <a:t>Do Loops</a:t>
            </a:r>
          </a:p>
        </p:txBody>
      </p:sp>
      <p:sp>
        <p:nvSpPr>
          <p:cNvPr id="97285" name="Rectangle 3"/>
          <p:cNvSpPr>
            <a:spLocks noGrp="1" noChangeArrowheads="1"/>
          </p:cNvSpPr>
          <p:nvPr>
            <p:ph type="body" idx="1"/>
          </p:nvPr>
        </p:nvSpPr>
        <p:spPr/>
        <p:txBody>
          <a:bodyPr/>
          <a:lstStyle/>
          <a:p>
            <a:r>
              <a:rPr lang="en-US" smtClean="0"/>
              <a:t>There are two main </a:t>
            </a:r>
            <a:r>
              <a:rPr lang="en-US" b="0" i="1" smtClean="0"/>
              <a:t>Do</a:t>
            </a:r>
            <a:r>
              <a:rPr lang="en-US" b="0" smtClean="0"/>
              <a:t> </a:t>
            </a:r>
            <a:r>
              <a:rPr lang="en-US" b="0" i="1" smtClean="0"/>
              <a:t>Loops</a:t>
            </a:r>
            <a:endParaRPr lang="en-US" smtClean="0"/>
          </a:p>
          <a:p>
            <a:pPr lvl="1"/>
            <a:r>
              <a:rPr lang="en-US" i="1" smtClean="0">
                <a:solidFill>
                  <a:srgbClr val="00CC99"/>
                </a:solidFill>
              </a:rPr>
              <a:t>Do, While </a:t>
            </a:r>
          </a:p>
          <a:p>
            <a:pPr lvl="1"/>
            <a:r>
              <a:rPr lang="en-US" i="1" smtClean="0">
                <a:solidFill>
                  <a:srgbClr val="00CC99"/>
                </a:solidFill>
              </a:rPr>
              <a:t>Do, Until</a:t>
            </a:r>
            <a:endParaRPr lang="en-US" smtClean="0">
              <a:solidFill>
                <a:srgbClr val="00CC99"/>
              </a:solidFill>
            </a:endParaRPr>
          </a:p>
          <a:p>
            <a:endParaRPr lang="en-US" smtClean="0">
              <a:solidFill>
                <a:srgbClr val="00CC99"/>
              </a:solidFill>
            </a:endParaRPr>
          </a:p>
          <a:p>
            <a:r>
              <a:rPr lang="en-US" smtClean="0"/>
              <a:t>These </a:t>
            </a:r>
            <a:r>
              <a:rPr lang="en-US" i="1" smtClean="0"/>
              <a:t>Do Loops</a:t>
            </a:r>
            <a:r>
              <a:rPr lang="en-US" smtClean="0"/>
              <a:t> perform a set of actions repeatedly while or until a condition is met.</a:t>
            </a:r>
          </a:p>
          <a:p>
            <a:endParaRPr lang="en-US" smtClean="0"/>
          </a:p>
          <a:p>
            <a:r>
              <a:rPr lang="en-US" smtClean="0"/>
              <a:t>There are two main structures for these loops	</a:t>
            </a:r>
          </a:p>
          <a:p>
            <a:pPr lvl="1"/>
            <a:r>
              <a:rPr lang="en-US" smtClean="0"/>
              <a:t>Specify </a:t>
            </a:r>
            <a:r>
              <a:rPr lang="en-US" i="1" smtClean="0"/>
              <a:t>While</a:t>
            </a:r>
            <a:r>
              <a:rPr lang="en-US" smtClean="0"/>
              <a:t> or </a:t>
            </a:r>
            <a:r>
              <a:rPr lang="en-US" i="1" smtClean="0"/>
              <a:t>Until</a:t>
            </a:r>
            <a:r>
              <a:rPr lang="en-US" smtClean="0"/>
              <a:t> condition before actions</a:t>
            </a:r>
          </a:p>
          <a:p>
            <a:pPr lvl="1"/>
            <a:r>
              <a:rPr lang="en-US" smtClean="0"/>
              <a:t>Specify </a:t>
            </a:r>
            <a:r>
              <a:rPr lang="en-US" i="1" smtClean="0"/>
              <a:t>While</a:t>
            </a:r>
            <a:r>
              <a:rPr lang="en-US" smtClean="0"/>
              <a:t> or </a:t>
            </a:r>
            <a:r>
              <a:rPr lang="en-US" i="1" smtClean="0"/>
              <a:t>Until</a:t>
            </a:r>
            <a:r>
              <a:rPr lang="en-US" smtClean="0"/>
              <a:t> condition after actions</a:t>
            </a:r>
          </a:p>
        </p:txBody>
      </p:sp>
    </p:spTree>
  </p:cSld>
  <p:clrMapOvr>
    <a:masterClrMapping/>
  </p:clrMapOvr>
  <p:transition>
    <p:strips dir="rd"/>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83A07D08-70D9-4C35-9334-BAE53E4911E9}" type="slidenum">
              <a:rPr lang="en-US"/>
              <a:pPr>
                <a:defRPr/>
              </a:pPr>
              <a:t>93</a:t>
            </a:fld>
            <a:endParaRPr lang="en-US"/>
          </a:p>
        </p:txBody>
      </p:sp>
      <p:sp>
        <p:nvSpPr>
          <p:cNvPr id="509954" name="Rectangle 2"/>
          <p:cNvSpPr>
            <a:spLocks noGrp="1" noChangeArrowheads="1"/>
          </p:cNvSpPr>
          <p:nvPr>
            <p:ph type="title"/>
          </p:nvPr>
        </p:nvSpPr>
        <p:spPr/>
        <p:txBody>
          <a:bodyPr/>
          <a:lstStyle/>
          <a:p>
            <a:pPr>
              <a:defRPr/>
            </a:pPr>
            <a:r>
              <a:rPr lang="en-US"/>
              <a:t>Do Loop Structures</a:t>
            </a:r>
          </a:p>
        </p:txBody>
      </p:sp>
      <p:sp>
        <p:nvSpPr>
          <p:cNvPr id="98309" name="Rectangle 3"/>
          <p:cNvSpPr>
            <a:spLocks noGrp="1" noChangeArrowheads="1"/>
          </p:cNvSpPr>
          <p:nvPr>
            <p:ph type="body" idx="1"/>
          </p:nvPr>
        </p:nvSpPr>
        <p:spPr/>
        <p:txBody>
          <a:bodyPr/>
          <a:lstStyle/>
          <a:p>
            <a:pPr>
              <a:lnSpc>
                <a:spcPct val="90000"/>
              </a:lnSpc>
            </a:pPr>
            <a:r>
              <a:rPr lang="en-US" smtClean="0"/>
              <a:t>In the structure below, a while condition is considered before a set of actions will be performed.</a:t>
            </a:r>
          </a:p>
          <a:p>
            <a:pPr lvl="1">
              <a:lnSpc>
                <a:spcPct val="90000"/>
              </a:lnSpc>
              <a:buFont typeface="Wingdings" pitchFamily="2" charset="2"/>
              <a:buNone/>
            </a:pPr>
            <a:r>
              <a:rPr lang="en-US" sz="1600" smtClean="0"/>
              <a:t>	</a:t>
            </a:r>
            <a:r>
              <a:rPr lang="en-US" i="1" smtClean="0">
                <a:solidFill>
                  <a:srgbClr val="3333CC"/>
                </a:solidFill>
              </a:rPr>
              <a:t>Do While</a:t>
            </a:r>
            <a:r>
              <a:rPr lang="en-US" i="1" smtClean="0"/>
              <a:t> count &lt; 10</a:t>
            </a:r>
          </a:p>
          <a:p>
            <a:pPr lvl="1">
              <a:lnSpc>
                <a:spcPct val="90000"/>
              </a:lnSpc>
              <a:buFont typeface="Wingdings" pitchFamily="2" charset="2"/>
              <a:buNone/>
            </a:pPr>
            <a:r>
              <a:rPr lang="en-US" i="1" smtClean="0"/>
              <a:t>		actions</a:t>
            </a:r>
          </a:p>
          <a:p>
            <a:pPr lvl="1">
              <a:lnSpc>
                <a:spcPct val="90000"/>
              </a:lnSpc>
              <a:buFont typeface="Wingdings" pitchFamily="2" charset="2"/>
              <a:buNone/>
            </a:pPr>
            <a:r>
              <a:rPr lang="en-US" i="1" smtClean="0"/>
              <a:t>		count = count + 1</a:t>
            </a:r>
          </a:p>
          <a:p>
            <a:pPr lvl="1">
              <a:lnSpc>
                <a:spcPct val="90000"/>
              </a:lnSpc>
              <a:buFont typeface="Wingdings" pitchFamily="2" charset="2"/>
              <a:buNone/>
            </a:pPr>
            <a:r>
              <a:rPr lang="en-US" i="1" smtClean="0"/>
              <a:t>	</a:t>
            </a:r>
            <a:r>
              <a:rPr lang="en-US" i="1" smtClean="0">
                <a:solidFill>
                  <a:srgbClr val="3333CC"/>
                </a:solidFill>
              </a:rPr>
              <a:t>Loop</a:t>
            </a:r>
          </a:p>
          <a:p>
            <a:pPr>
              <a:lnSpc>
                <a:spcPct val="90000"/>
              </a:lnSpc>
            </a:pPr>
            <a:endParaRPr lang="en-US" sz="1800" smtClean="0"/>
          </a:p>
          <a:p>
            <a:pPr>
              <a:lnSpc>
                <a:spcPct val="90000"/>
              </a:lnSpc>
            </a:pPr>
            <a:r>
              <a:rPr lang="en-US" smtClean="0"/>
              <a:t>In the second structure, the set of actions will be performed and then the while condition will be checked before the actions are repeated.</a:t>
            </a:r>
          </a:p>
          <a:p>
            <a:pPr lvl="1">
              <a:lnSpc>
                <a:spcPct val="90000"/>
              </a:lnSpc>
              <a:buFont typeface="Wingdings" pitchFamily="2" charset="2"/>
              <a:buNone/>
            </a:pPr>
            <a:r>
              <a:rPr lang="en-US" sz="1600" smtClean="0"/>
              <a:t>	</a:t>
            </a:r>
            <a:r>
              <a:rPr lang="en-US" i="1" smtClean="0">
                <a:solidFill>
                  <a:srgbClr val="3333CC"/>
                </a:solidFill>
              </a:rPr>
              <a:t>Do</a:t>
            </a:r>
          </a:p>
          <a:p>
            <a:pPr lvl="1">
              <a:lnSpc>
                <a:spcPct val="90000"/>
              </a:lnSpc>
              <a:buFont typeface="Wingdings" pitchFamily="2" charset="2"/>
              <a:buNone/>
            </a:pPr>
            <a:r>
              <a:rPr lang="en-US" i="1" smtClean="0"/>
              <a:t>		actions</a:t>
            </a:r>
          </a:p>
          <a:p>
            <a:pPr lvl="1">
              <a:lnSpc>
                <a:spcPct val="90000"/>
              </a:lnSpc>
              <a:buFont typeface="Wingdings" pitchFamily="2" charset="2"/>
              <a:buNone/>
            </a:pPr>
            <a:r>
              <a:rPr lang="en-US" i="1" smtClean="0"/>
              <a:t>		count = count + 1</a:t>
            </a:r>
          </a:p>
          <a:p>
            <a:pPr lvl="1">
              <a:lnSpc>
                <a:spcPct val="90000"/>
              </a:lnSpc>
              <a:buFont typeface="Wingdings" pitchFamily="2" charset="2"/>
              <a:buNone/>
            </a:pPr>
            <a:r>
              <a:rPr lang="en-US" i="1" smtClean="0"/>
              <a:t>	</a:t>
            </a:r>
            <a:r>
              <a:rPr lang="en-US" i="1" smtClean="0">
                <a:solidFill>
                  <a:srgbClr val="3333CC"/>
                </a:solidFill>
              </a:rPr>
              <a:t>Loop While</a:t>
            </a:r>
            <a:r>
              <a:rPr lang="en-US" i="1" smtClean="0"/>
              <a:t> count &lt; 10</a:t>
            </a:r>
            <a:endParaRPr lang="en-US" smtClean="0"/>
          </a:p>
          <a:p>
            <a:pPr>
              <a:lnSpc>
                <a:spcPct val="90000"/>
              </a:lnSpc>
            </a:pPr>
            <a:endParaRPr lang="en-US" sz="1800" smtClean="0"/>
          </a:p>
        </p:txBody>
      </p:sp>
    </p:spTree>
  </p:cSld>
  <p:clrMapOvr>
    <a:masterClrMapping/>
  </p:clrMapOvr>
  <p:transition>
    <p:strips dir="rd"/>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88FA0CE6-A36C-416D-B3AD-5878412A052D}" type="slidenum">
              <a:rPr lang="en-US"/>
              <a:pPr>
                <a:defRPr/>
              </a:pPr>
              <a:t>94</a:t>
            </a:fld>
            <a:endParaRPr lang="en-US"/>
          </a:p>
        </p:txBody>
      </p:sp>
      <p:sp>
        <p:nvSpPr>
          <p:cNvPr id="512002" name="Rectangle 2"/>
          <p:cNvSpPr>
            <a:spLocks noGrp="1" noChangeArrowheads="1"/>
          </p:cNvSpPr>
          <p:nvPr>
            <p:ph type="title"/>
          </p:nvPr>
        </p:nvSpPr>
        <p:spPr/>
        <p:txBody>
          <a:bodyPr/>
          <a:lstStyle/>
          <a:p>
            <a:pPr>
              <a:defRPr/>
            </a:pPr>
            <a:r>
              <a:rPr lang="en-US"/>
              <a:t>While vs Until</a:t>
            </a:r>
          </a:p>
        </p:txBody>
      </p:sp>
      <p:sp>
        <p:nvSpPr>
          <p:cNvPr id="99333" name="Rectangle 3"/>
          <p:cNvSpPr>
            <a:spLocks noGrp="1" noChangeArrowheads="1"/>
          </p:cNvSpPr>
          <p:nvPr>
            <p:ph type="body" idx="1"/>
          </p:nvPr>
        </p:nvSpPr>
        <p:spPr/>
        <p:txBody>
          <a:bodyPr/>
          <a:lstStyle/>
          <a:p>
            <a:r>
              <a:rPr lang="en-US" smtClean="0"/>
              <a:t>The difference between looping </a:t>
            </a:r>
            <a:r>
              <a:rPr lang="en-US" i="1" smtClean="0"/>
              <a:t>while</a:t>
            </a:r>
            <a:r>
              <a:rPr lang="en-US" smtClean="0"/>
              <a:t> the condition is met and </a:t>
            </a:r>
            <a:r>
              <a:rPr lang="en-US" i="1" smtClean="0"/>
              <a:t>until</a:t>
            </a:r>
            <a:r>
              <a:rPr lang="en-US" smtClean="0"/>
              <a:t> the condition is met is important to note.</a:t>
            </a:r>
          </a:p>
          <a:p>
            <a:endParaRPr lang="en-US" smtClean="0"/>
          </a:p>
          <a:p>
            <a:pPr lvl="1"/>
            <a:r>
              <a:rPr lang="en-US" smtClean="0"/>
              <a:t>For the </a:t>
            </a:r>
            <a:r>
              <a:rPr lang="en-US" i="1" smtClean="0"/>
              <a:t>Do, While</a:t>
            </a:r>
            <a:r>
              <a:rPr lang="en-US" smtClean="0"/>
              <a:t> loop, if the condition is true this signals the loop to repeat the actions.</a:t>
            </a:r>
          </a:p>
          <a:p>
            <a:pPr lvl="1"/>
            <a:endParaRPr lang="en-US" smtClean="0"/>
          </a:p>
          <a:p>
            <a:pPr lvl="1"/>
            <a:r>
              <a:rPr lang="en-US" smtClean="0"/>
              <a:t>However, for the </a:t>
            </a:r>
            <a:r>
              <a:rPr lang="en-US" i="1" smtClean="0"/>
              <a:t>Do, Until</a:t>
            </a:r>
            <a:r>
              <a:rPr lang="en-US" smtClean="0"/>
              <a:t> loop, if the condition is true, this signals the loop to stop repeating the actions.</a:t>
            </a:r>
          </a:p>
          <a:p>
            <a:endParaRPr lang="en-US" i="1" smtClean="0"/>
          </a:p>
        </p:txBody>
      </p:sp>
    </p:spTree>
  </p:cSld>
  <p:clrMapOvr>
    <a:masterClrMapping/>
  </p:clrMapOvr>
  <p:transition>
    <p:strips dir="rd"/>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9C7A9F86-6BD6-4A7C-9A5B-FCC82883C1B1}" type="slidenum">
              <a:rPr lang="en-US"/>
              <a:pPr>
                <a:defRPr/>
              </a:pPr>
              <a:t>95</a:t>
            </a:fld>
            <a:endParaRPr lang="en-US"/>
          </a:p>
        </p:txBody>
      </p:sp>
      <p:sp>
        <p:nvSpPr>
          <p:cNvPr id="513026" name="Rectangle 2"/>
          <p:cNvSpPr>
            <a:spLocks noGrp="1" noChangeArrowheads="1"/>
          </p:cNvSpPr>
          <p:nvPr>
            <p:ph type="title"/>
          </p:nvPr>
        </p:nvSpPr>
        <p:spPr/>
        <p:txBody>
          <a:bodyPr/>
          <a:lstStyle/>
          <a:p>
            <a:pPr>
              <a:defRPr/>
            </a:pPr>
            <a:r>
              <a:rPr lang="en-US"/>
              <a:t>While vs Until </a:t>
            </a:r>
            <a:r>
              <a:rPr lang="en-US" sz="2000"/>
              <a:t>(cont)</a:t>
            </a:r>
          </a:p>
        </p:txBody>
      </p:sp>
      <p:sp>
        <p:nvSpPr>
          <p:cNvPr id="100357" name="Rectangle 3"/>
          <p:cNvSpPr>
            <a:spLocks noGrp="1" noChangeArrowheads="1"/>
          </p:cNvSpPr>
          <p:nvPr>
            <p:ph type="body" idx="1"/>
          </p:nvPr>
        </p:nvSpPr>
        <p:spPr/>
        <p:txBody>
          <a:bodyPr/>
          <a:lstStyle/>
          <a:p>
            <a:r>
              <a:rPr lang="en-US" sz="1800" smtClean="0"/>
              <a:t>Compare the values generated by the following two loops.</a:t>
            </a:r>
          </a:p>
          <a:p>
            <a:pPr lvl="1">
              <a:buFont typeface="Wingdings" pitchFamily="2" charset="2"/>
              <a:buNone/>
            </a:pPr>
            <a:r>
              <a:rPr lang="en-US" sz="1600" i="1" smtClean="0">
                <a:solidFill>
                  <a:srgbClr val="3333CC"/>
                </a:solidFill>
              </a:rPr>
              <a:t>Do While</a:t>
            </a:r>
            <a:r>
              <a:rPr lang="en-US" sz="1600" i="1" smtClean="0"/>
              <a:t> count &lt;= 10</a:t>
            </a:r>
          </a:p>
          <a:p>
            <a:pPr lvl="1">
              <a:buFont typeface="Wingdings" pitchFamily="2" charset="2"/>
              <a:buNone/>
            </a:pPr>
            <a:r>
              <a:rPr lang="en-US" sz="1600" i="1" smtClean="0"/>
              <a:t>		x = 2*x	</a:t>
            </a:r>
          </a:p>
          <a:p>
            <a:pPr lvl="1">
              <a:buFont typeface="Wingdings" pitchFamily="2" charset="2"/>
              <a:buNone/>
            </a:pPr>
            <a:r>
              <a:rPr lang="en-US" sz="1600" i="1" smtClean="0"/>
              <a:t>		count = count + 1</a:t>
            </a:r>
          </a:p>
          <a:p>
            <a:pPr lvl="1">
              <a:buFont typeface="Wingdings" pitchFamily="2" charset="2"/>
              <a:buNone/>
            </a:pPr>
            <a:r>
              <a:rPr lang="en-US" sz="1600" i="1" smtClean="0">
                <a:solidFill>
                  <a:srgbClr val="3333CC"/>
                </a:solidFill>
              </a:rPr>
              <a:t>Loop</a:t>
            </a:r>
          </a:p>
          <a:p>
            <a:pPr>
              <a:buFont typeface="Wingdings" pitchFamily="2" charset="2"/>
              <a:buNone/>
            </a:pPr>
            <a:endParaRPr lang="en-US" sz="1800" i="1" smtClean="0"/>
          </a:p>
          <a:p>
            <a:r>
              <a:rPr lang="en-US" sz="1800" smtClean="0"/>
              <a:t>For this first loop, assuming the value of the count variable is initialized to be 1, the condition will be met the first time (1 &lt;= 10) and the next 10 times.</a:t>
            </a:r>
          </a:p>
          <a:p>
            <a:endParaRPr lang="en-US" sz="1800" smtClean="0"/>
          </a:p>
          <a:p>
            <a:r>
              <a:rPr lang="en-US" sz="1800" smtClean="0"/>
              <a:t>The action (x = 2*x, again assuming x is initially 1) will therefore be repeated 10 times yielding the final values of </a:t>
            </a:r>
          </a:p>
          <a:p>
            <a:pPr lvl="1"/>
            <a:r>
              <a:rPr lang="en-US" sz="1600" smtClean="0"/>
              <a:t>x = 2^10 </a:t>
            </a:r>
          </a:p>
          <a:p>
            <a:pPr lvl="1"/>
            <a:r>
              <a:rPr lang="en-US" sz="1600" smtClean="0"/>
              <a:t>count = 11</a:t>
            </a:r>
          </a:p>
        </p:txBody>
      </p:sp>
    </p:spTree>
  </p:cSld>
  <p:clrMapOvr>
    <a:masterClrMapping/>
  </p:clrMapOvr>
  <p:transition>
    <p:strips dir="rd"/>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7A3CFB9D-E728-4EE6-894C-9E8566986177}" type="slidenum">
              <a:rPr lang="en-US"/>
              <a:pPr>
                <a:defRPr/>
              </a:pPr>
              <a:t>96</a:t>
            </a:fld>
            <a:endParaRPr lang="en-US"/>
          </a:p>
        </p:txBody>
      </p:sp>
      <p:sp>
        <p:nvSpPr>
          <p:cNvPr id="514050" name="Rectangle 2"/>
          <p:cNvSpPr>
            <a:spLocks noGrp="1" noChangeArrowheads="1"/>
          </p:cNvSpPr>
          <p:nvPr>
            <p:ph type="title"/>
          </p:nvPr>
        </p:nvSpPr>
        <p:spPr/>
        <p:txBody>
          <a:bodyPr/>
          <a:lstStyle/>
          <a:p>
            <a:pPr>
              <a:defRPr/>
            </a:pPr>
            <a:r>
              <a:rPr lang="en-US"/>
              <a:t>While vs Until </a:t>
            </a:r>
            <a:r>
              <a:rPr lang="en-US" sz="2000"/>
              <a:t>(cont)</a:t>
            </a:r>
          </a:p>
        </p:txBody>
      </p:sp>
      <p:sp>
        <p:nvSpPr>
          <p:cNvPr id="101381" name="Rectangle 3"/>
          <p:cNvSpPr>
            <a:spLocks noGrp="1" noChangeArrowheads="1"/>
          </p:cNvSpPr>
          <p:nvPr>
            <p:ph type="body" idx="1"/>
          </p:nvPr>
        </p:nvSpPr>
        <p:spPr/>
        <p:txBody>
          <a:bodyPr/>
          <a:lstStyle/>
          <a:p>
            <a:pPr lvl="1">
              <a:buFont typeface="Wingdings" pitchFamily="2" charset="2"/>
              <a:buNone/>
            </a:pPr>
            <a:r>
              <a:rPr lang="en-US" i="1" smtClean="0">
                <a:solidFill>
                  <a:srgbClr val="3333CC"/>
                </a:solidFill>
              </a:rPr>
              <a:t>Do Until</a:t>
            </a:r>
            <a:r>
              <a:rPr lang="en-US" i="1" smtClean="0"/>
              <a:t> count = 10</a:t>
            </a:r>
          </a:p>
          <a:p>
            <a:pPr lvl="1">
              <a:buFont typeface="Wingdings" pitchFamily="2" charset="2"/>
              <a:buNone/>
            </a:pPr>
            <a:r>
              <a:rPr lang="en-US" i="1" smtClean="0"/>
              <a:t>		x = 2*x</a:t>
            </a:r>
          </a:p>
          <a:p>
            <a:pPr lvl="1">
              <a:buFont typeface="Wingdings" pitchFamily="2" charset="2"/>
              <a:buNone/>
            </a:pPr>
            <a:r>
              <a:rPr lang="en-US" i="1" smtClean="0"/>
              <a:t>		count = count + 1</a:t>
            </a:r>
          </a:p>
          <a:p>
            <a:pPr lvl="1">
              <a:buFont typeface="Wingdings" pitchFamily="2" charset="2"/>
              <a:buNone/>
            </a:pPr>
            <a:r>
              <a:rPr lang="en-US" i="1" smtClean="0">
                <a:solidFill>
                  <a:srgbClr val="3333CC"/>
                </a:solidFill>
              </a:rPr>
              <a:t>Loop</a:t>
            </a:r>
          </a:p>
          <a:p>
            <a:endParaRPr lang="en-US" smtClean="0"/>
          </a:p>
          <a:p>
            <a:r>
              <a:rPr lang="en-US" smtClean="0"/>
              <a:t>This second loop, however, will stop repeating when </a:t>
            </a:r>
            <a:r>
              <a:rPr lang="en-US" i="1" smtClean="0"/>
              <a:t>count</a:t>
            </a:r>
            <a:r>
              <a:rPr lang="en-US" smtClean="0"/>
              <a:t> reaches 10 (but not including 10).</a:t>
            </a:r>
          </a:p>
          <a:p>
            <a:r>
              <a:rPr lang="en-US" smtClean="0"/>
              <a:t> </a:t>
            </a:r>
          </a:p>
          <a:p>
            <a:r>
              <a:rPr lang="en-US" smtClean="0"/>
              <a:t>Thus yielding final values of </a:t>
            </a:r>
          </a:p>
          <a:p>
            <a:pPr lvl="1"/>
            <a:r>
              <a:rPr lang="en-US" i="1" smtClean="0"/>
              <a:t>x</a:t>
            </a:r>
            <a:r>
              <a:rPr lang="en-US" smtClean="0"/>
              <a:t> = 2^9 </a:t>
            </a:r>
          </a:p>
          <a:p>
            <a:pPr lvl="1"/>
            <a:r>
              <a:rPr lang="en-US" i="1" smtClean="0"/>
              <a:t>count</a:t>
            </a:r>
            <a:r>
              <a:rPr lang="en-US" smtClean="0"/>
              <a:t> = 10</a:t>
            </a:r>
          </a:p>
        </p:txBody>
      </p:sp>
    </p:spTree>
  </p:cSld>
  <p:clrMapOvr>
    <a:masterClrMapping/>
  </p:clrMapOvr>
  <p:transition>
    <p:strips dir="rd"/>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75127443-CDF6-46ED-9DA8-44257F71EFCC}" type="slidenum">
              <a:rPr lang="en-US"/>
              <a:pPr>
                <a:defRPr/>
              </a:pPr>
              <a:t>97</a:t>
            </a:fld>
            <a:endParaRPr lang="en-US"/>
          </a:p>
        </p:txBody>
      </p:sp>
      <p:sp>
        <p:nvSpPr>
          <p:cNvPr id="515074" name="Rectangle 2"/>
          <p:cNvSpPr>
            <a:spLocks noGrp="1" noChangeArrowheads="1"/>
          </p:cNvSpPr>
          <p:nvPr>
            <p:ph type="title"/>
          </p:nvPr>
        </p:nvSpPr>
        <p:spPr/>
        <p:txBody>
          <a:bodyPr/>
          <a:lstStyle/>
          <a:p>
            <a:pPr>
              <a:defRPr/>
            </a:pPr>
            <a:r>
              <a:rPr lang="en-US"/>
              <a:t>Boolean Variables in Do Loops</a:t>
            </a:r>
          </a:p>
        </p:txBody>
      </p:sp>
      <p:sp>
        <p:nvSpPr>
          <p:cNvPr id="102405" name="Rectangle 3"/>
          <p:cNvSpPr>
            <a:spLocks noGrp="1" noChangeArrowheads="1"/>
          </p:cNvSpPr>
          <p:nvPr>
            <p:ph type="body" idx="1"/>
          </p:nvPr>
        </p:nvSpPr>
        <p:spPr/>
        <p:txBody>
          <a:bodyPr/>
          <a:lstStyle/>
          <a:p>
            <a:r>
              <a:rPr lang="en-US" i="1" smtClean="0"/>
              <a:t>Do Loops</a:t>
            </a:r>
            <a:r>
              <a:rPr lang="en-US" smtClean="0"/>
              <a:t> can also be used with Boolean variables.</a:t>
            </a:r>
          </a:p>
          <a:p>
            <a:pPr lvl="1"/>
            <a:r>
              <a:rPr lang="en-US" smtClean="0"/>
              <a:t>That is, the Boolean variable can be used as the condition for the </a:t>
            </a:r>
            <a:r>
              <a:rPr lang="en-US" i="1" smtClean="0"/>
              <a:t>Do, While </a:t>
            </a:r>
            <a:r>
              <a:rPr lang="en-US" smtClean="0"/>
              <a:t>or </a:t>
            </a:r>
            <a:r>
              <a:rPr lang="en-US" i="1" smtClean="0"/>
              <a:t>Do, Until</a:t>
            </a:r>
            <a:r>
              <a:rPr lang="en-US" smtClean="0"/>
              <a:t> loops.</a:t>
            </a:r>
          </a:p>
          <a:p>
            <a:pPr lvl="1"/>
            <a:endParaRPr lang="en-US" smtClean="0"/>
          </a:p>
          <a:p>
            <a:r>
              <a:rPr lang="en-US" smtClean="0"/>
              <a:t>These conditions usually imply some nested </a:t>
            </a:r>
            <a:r>
              <a:rPr lang="en-US" i="1" smtClean="0"/>
              <a:t>If, Then</a:t>
            </a:r>
            <a:r>
              <a:rPr lang="en-US" smtClean="0"/>
              <a:t> statements which would change the value of the Boolean variable once a certain result is found. </a:t>
            </a:r>
            <a:endParaRPr lang="en-US" i="1" smtClean="0"/>
          </a:p>
        </p:txBody>
      </p:sp>
    </p:spTree>
  </p:cSld>
  <p:clrMapOvr>
    <a:masterClrMapping/>
  </p:clrMapOvr>
  <p:transition>
    <p:strips dir="rd"/>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4CFA58AD-EB2C-464E-BC5B-7ADF00E73AA4}" type="slidenum">
              <a:rPr lang="en-US"/>
              <a:pPr>
                <a:defRPr/>
              </a:pPr>
              <a:t>98</a:t>
            </a:fld>
            <a:endParaRPr lang="en-US"/>
          </a:p>
        </p:txBody>
      </p:sp>
      <p:sp>
        <p:nvSpPr>
          <p:cNvPr id="516098" name="Rectangle 2"/>
          <p:cNvSpPr>
            <a:spLocks noGrp="1" noChangeArrowheads="1"/>
          </p:cNvSpPr>
          <p:nvPr>
            <p:ph type="title"/>
          </p:nvPr>
        </p:nvSpPr>
        <p:spPr/>
        <p:txBody>
          <a:bodyPr/>
          <a:lstStyle/>
          <a:p>
            <a:pPr>
              <a:defRPr/>
            </a:pPr>
            <a:r>
              <a:rPr lang="en-US"/>
              <a:t> Boolean Variables </a:t>
            </a:r>
            <a:r>
              <a:rPr lang="en-US" sz="2000"/>
              <a:t>(cont)</a:t>
            </a:r>
          </a:p>
        </p:txBody>
      </p:sp>
      <p:sp>
        <p:nvSpPr>
          <p:cNvPr id="103429" name="Rectangle 3"/>
          <p:cNvSpPr>
            <a:spLocks noGrp="1" noChangeArrowheads="1"/>
          </p:cNvSpPr>
          <p:nvPr>
            <p:ph type="body" idx="1"/>
          </p:nvPr>
        </p:nvSpPr>
        <p:spPr/>
        <p:txBody>
          <a:bodyPr/>
          <a:lstStyle/>
          <a:p>
            <a:pPr lvl="1">
              <a:buFont typeface="Wingdings" pitchFamily="2" charset="2"/>
              <a:buNone/>
            </a:pPr>
            <a:r>
              <a:rPr lang="en-US" smtClean="0"/>
              <a:t>	</a:t>
            </a:r>
            <a:r>
              <a:rPr lang="en-US" i="1" smtClean="0">
                <a:solidFill>
                  <a:srgbClr val="3333CC"/>
                </a:solidFill>
              </a:rPr>
              <a:t>Do</a:t>
            </a:r>
            <a:r>
              <a:rPr lang="en-US" i="1" smtClean="0"/>
              <a:t> </a:t>
            </a:r>
            <a:r>
              <a:rPr lang="en-US" i="1" smtClean="0">
                <a:solidFill>
                  <a:srgbClr val="3333CC"/>
                </a:solidFill>
              </a:rPr>
              <a:t>While</a:t>
            </a:r>
            <a:r>
              <a:rPr lang="en-US" i="1" smtClean="0"/>
              <a:t> found = </a:t>
            </a:r>
            <a:r>
              <a:rPr lang="en-US" i="1" smtClean="0">
                <a:solidFill>
                  <a:srgbClr val="3333CC"/>
                </a:solidFill>
              </a:rPr>
              <a:t>False</a:t>
            </a:r>
            <a:endParaRPr lang="en-US" smtClean="0">
              <a:solidFill>
                <a:srgbClr val="3333CC"/>
              </a:solidFill>
            </a:endParaRPr>
          </a:p>
          <a:p>
            <a:pPr lvl="1">
              <a:buFont typeface="Wingdings" pitchFamily="2" charset="2"/>
              <a:buNone/>
            </a:pPr>
            <a:r>
              <a:rPr lang="en-US" smtClean="0"/>
              <a:t>		</a:t>
            </a:r>
            <a:r>
              <a:rPr lang="en-US" i="1" smtClean="0"/>
              <a:t>actions</a:t>
            </a:r>
          </a:p>
          <a:p>
            <a:pPr lvl="1">
              <a:buFont typeface="Wingdings" pitchFamily="2" charset="2"/>
              <a:buNone/>
            </a:pPr>
            <a:r>
              <a:rPr lang="en-US" i="1" smtClean="0"/>
              <a:t>		</a:t>
            </a:r>
            <a:r>
              <a:rPr lang="en-US" i="1" smtClean="0">
                <a:solidFill>
                  <a:srgbClr val="3333CC"/>
                </a:solidFill>
              </a:rPr>
              <a:t>If</a:t>
            </a:r>
            <a:r>
              <a:rPr lang="en-US" i="1" smtClean="0"/>
              <a:t> x &gt; 100 </a:t>
            </a:r>
            <a:r>
              <a:rPr lang="en-US" i="1" smtClean="0">
                <a:solidFill>
                  <a:srgbClr val="3333CC"/>
                </a:solidFill>
              </a:rPr>
              <a:t>Then</a:t>
            </a:r>
          </a:p>
          <a:p>
            <a:pPr lvl="1">
              <a:buFont typeface="Wingdings" pitchFamily="2" charset="2"/>
              <a:buNone/>
            </a:pPr>
            <a:r>
              <a:rPr lang="en-US" i="1" smtClean="0"/>
              <a:t>			found = </a:t>
            </a:r>
            <a:r>
              <a:rPr lang="en-US" i="1" smtClean="0">
                <a:solidFill>
                  <a:srgbClr val="3333CC"/>
                </a:solidFill>
              </a:rPr>
              <a:t>True</a:t>
            </a:r>
          </a:p>
          <a:p>
            <a:pPr lvl="1">
              <a:buFont typeface="Wingdings" pitchFamily="2" charset="2"/>
              <a:buNone/>
            </a:pPr>
            <a:r>
              <a:rPr lang="en-US" i="1" smtClean="0"/>
              <a:t>		</a:t>
            </a:r>
            <a:r>
              <a:rPr lang="en-US" i="1" smtClean="0">
                <a:solidFill>
                  <a:srgbClr val="3333CC"/>
                </a:solidFill>
              </a:rPr>
              <a:t>End If</a:t>
            </a:r>
          </a:p>
          <a:p>
            <a:pPr lvl="1">
              <a:buFont typeface="Wingdings" pitchFamily="2" charset="2"/>
              <a:buNone/>
            </a:pPr>
            <a:r>
              <a:rPr lang="en-US" i="1" smtClean="0"/>
              <a:t>	</a:t>
            </a:r>
            <a:r>
              <a:rPr lang="en-US" i="1" smtClean="0">
                <a:solidFill>
                  <a:srgbClr val="3333CC"/>
                </a:solidFill>
              </a:rPr>
              <a:t>Loop</a:t>
            </a:r>
          </a:p>
          <a:p>
            <a:endParaRPr lang="en-US" smtClean="0"/>
          </a:p>
          <a:p>
            <a:r>
              <a:rPr lang="en-US" smtClean="0"/>
              <a:t>Here we are performing some actions while a certain result is still not found.</a:t>
            </a:r>
          </a:p>
          <a:p>
            <a:endParaRPr lang="en-US" smtClean="0"/>
          </a:p>
          <a:p>
            <a:r>
              <a:rPr lang="en-US" smtClean="0"/>
              <a:t>Once the </a:t>
            </a:r>
            <a:r>
              <a:rPr lang="en-US" i="1" smtClean="0"/>
              <a:t>found</a:t>
            </a:r>
            <a:r>
              <a:rPr lang="en-US" smtClean="0"/>
              <a:t> variable is set to </a:t>
            </a:r>
            <a:r>
              <a:rPr lang="en-US" i="1" smtClean="0"/>
              <a:t>True</a:t>
            </a:r>
            <a:r>
              <a:rPr lang="en-US" smtClean="0"/>
              <a:t>, the </a:t>
            </a:r>
            <a:r>
              <a:rPr lang="en-US" i="1" smtClean="0"/>
              <a:t>While</a:t>
            </a:r>
            <a:r>
              <a:rPr lang="en-US" smtClean="0"/>
              <a:t> condition is no longer met and the loop ends. </a:t>
            </a:r>
            <a:endParaRPr lang="en-US" i="1" smtClean="0"/>
          </a:p>
        </p:txBody>
      </p:sp>
    </p:spTree>
  </p:cSld>
  <p:clrMapOvr>
    <a:masterClrMapping/>
  </p:clrMapOvr>
  <p:transition>
    <p:strips dir="rd"/>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983909A0-0C85-4A68-A631-E45CA54C0FEA}" type="slidenum">
              <a:rPr lang="en-US"/>
              <a:pPr>
                <a:defRPr/>
              </a:pPr>
              <a:t>99</a:t>
            </a:fld>
            <a:endParaRPr lang="en-US"/>
          </a:p>
        </p:txBody>
      </p:sp>
      <p:sp>
        <p:nvSpPr>
          <p:cNvPr id="518146" name="Rectangle 2"/>
          <p:cNvSpPr>
            <a:spLocks noGrp="1" noChangeArrowheads="1"/>
          </p:cNvSpPr>
          <p:nvPr>
            <p:ph type="title"/>
          </p:nvPr>
        </p:nvSpPr>
        <p:spPr/>
        <p:txBody>
          <a:bodyPr/>
          <a:lstStyle/>
          <a:p>
            <a:pPr>
              <a:defRPr/>
            </a:pPr>
            <a:r>
              <a:rPr lang="en-US"/>
              <a:t>Select, Case</a:t>
            </a:r>
          </a:p>
        </p:txBody>
      </p:sp>
      <p:sp>
        <p:nvSpPr>
          <p:cNvPr id="104453" name="Rectangle 3"/>
          <p:cNvSpPr>
            <a:spLocks noGrp="1" noChangeArrowheads="1"/>
          </p:cNvSpPr>
          <p:nvPr>
            <p:ph type="body" idx="1"/>
          </p:nvPr>
        </p:nvSpPr>
        <p:spPr>
          <a:xfrm>
            <a:off x="914400" y="1371600"/>
            <a:ext cx="7772400" cy="4953000"/>
          </a:xfrm>
        </p:spPr>
        <p:txBody>
          <a:bodyPr/>
          <a:lstStyle/>
          <a:p>
            <a:pPr>
              <a:lnSpc>
                <a:spcPct val="90000"/>
              </a:lnSpc>
            </a:pPr>
            <a:r>
              <a:rPr lang="en-US" smtClean="0"/>
              <a:t>The </a:t>
            </a:r>
            <a:r>
              <a:rPr lang="en-US" i="1" smtClean="0">
                <a:solidFill>
                  <a:srgbClr val="00CC99"/>
                </a:solidFill>
              </a:rPr>
              <a:t>Select, Case</a:t>
            </a:r>
            <a:r>
              <a:rPr lang="en-US" smtClean="0"/>
              <a:t> statement is used to list possible situations in which certain actions should be performed.</a:t>
            </a:r>
          </a:p>
          <a:p>
            <a:pPr>
              <a:lnSpc>
                <a:spcPct val="90000"/>
              </a:lnSpc>
            </a:pPr>
            <a:endParaRPr lang="en-US" smtClean="0"/>
          </a:p>
          <a:p>
            <a:pPr>
              <a:lnSpc>
                <a:spcPct val="90000"/>
              </a:lnSpc>
            </a:pPr>
            <a:r>
              <a:rPr lang="en-US" smtClean="0"/>
              <a:t>The general structure of the </a:t>
            </a:r>
            <a:r>
              <a:rPr lang="en-US" i="1" smtClean="0"/>
              <a:t>Select, Case</a:t>
            </a:r>
            <a:r>
              <a:rPr lang="en-US" smtClean="0"/>
              <a:t> statement gives a particular expression which is to be evaluated and a list of cases of possible values of that expression.</a:t>
            </a:r>
          </a:p>
          <a:p>
            <a:pPr>
              <a:lnSpc>
                <a:spcPct val="90000"/>
              </a:lnSpc>
            </a:pPr>
            <a:endParaRPr lang="en-US" smtClean="0"/>
          </a:p>
          <a:p>
            <a:pPr lvl="1">
              <a:lnSpc>
                <a:spcPct val="90000"/>
              </a:lnSpc>
              <a:buFont typeface="Wingdings" pitchFamily="2" charset="2"/>
              <a:buNone/>
            </a:pPr>
            <a:r>
              <a:rPr lang="en-US" smtClean="0"/>
              <a:t>	</a:t>
            </a:r>
            <a:r>
              <a:rPr lang="en-US" i="1" smtClean="0">
                <a:solidFill>
                  <a:srgbClr val="3333CC"/>
                </a:solidFill>
              </a:rPr>
              <a:t>Select</a:t>
            </a:r>
            <a:r>
              <a:rPr lang="en-US" i="1" smtClean="0"/>
              <a:t> </a:t>
            </a:r>
            <a:r>
              <a:rPr lang="en-US" i="1" smtClean="0">
                <a:solidFill>
                  <a:srgbClr val="3333CC"/>
                </a:solidFill>
              </a:rPr>
              <a:t>Case</a:t>
            </a:r>
            <a:r>
              <a:rPr lang="en-US" i="1" smtClean="0"/>
              <a:t> number</a:t>
            </a:r>
          </a:p>
          <a:p>
            <a:pPr lvl="1">
              <a:lnSpc>
                <a:spcPct val="90000"/>
              </a:lnSpc>
              <a:buFont typeface="Wingdings" pitchFamily="2" charset="2"/>
              <a:buNone/>
            </a:pPr>
            <a:r>
              <a:rPr lang="en-US" i="1" smtClean="0"/>
              <a:t>		</a:t>
            </a:r>
            <a:r>
              <a:rPr lang="en-US" i="1" smtClean="0">
                <a:solidFill>
                  <a:srgbClr val="3333CC"/>
                </a:solidFill>
              </a:rPr>
              <a:t>Case</a:t>
            </a:r>
            <a:r>
              <a:rPr lang="en-US" i="1" smtClean="0"/>
              <a:t> 1</a:t>
            </a:r>
          </a:p>
          <a:p>
            <a:pPr lvl="1">
              <a:lnSpc>
                <a:spcPct val="90000"/>
              </a:lnSpc>
              <a:buFont typeface="Wingdings" pitchFamily="2" charset="2"/>
              <a:buNone/>
            </a:pPr>
            <a:r>
              <a:rPr lang="en-US" i="1" smtClean="0"/>
              <a:t>			MsgBox “Your number is 1.”</a:t>
            </a:r>
          </a:p>
          <a:p>
            <a:pPr lvl="1">
              <a:lnSpc>
                <a:spcPct val="90000"/>
              </a:lnSpc>
              <a:buFont typeface="Wingdings" pitchFamily="2" charset="2"/>
              <a:buNone/>
            </a:pPr>
            <a:r>
              <a:rPr lang="en-US" i="1" smtClean="0"/>
              <a:t>		</a:t>
            </a:r>
            <a:r>
              <a:rPr lang="en-US" i="1" smtClean="0">
                <a:solidFill>
                  <a:srgbClr val="3333CC"/>
                </a:solidFill>
              </a:rPr>
              <a:t>Case</a:t>
            </a:r>
            <a:r>
              <a:rPr lang="en-US" i="1" smtClean="0"/>
              <a:t> 2 </a:t>
            </a:r>
          </a:p>
          <a:p>
            <a:pPr lvl="1">
              <a:lnSpc>
                <a:spcPct val="90000"/>
              </a:lnSpc>
              <a:buFont typeface="Wingdings" pitchFamily="2" charset="2"/>
              <a:buNone/>
            </a:pPr>
            <a:r>
              <a:rPr lang="en-US" i="1" smtClean="0"/>
              <a:t>			MsgBox “Your number is 2.”</a:t>
            </a:r>
          </a:p>
          <a:p>
            <a:pPr lvl="1">
              <a:lnSpc>
                <a:spcPct val="90000"/>
              </a:lnSpc>
              <a:buFont typeface="Wingdings" pitchFamily="2" charset="2"/>
              <a:buNone/>
            </a:pPr>
            <a:r>
              <a:rPr lang="en-US" i="1" smtClean="0"/>
              <a:t>	</a:t>
            </a:r>
            <a:r>
              <a:rPr lang="en-US" i="1" smtClean="0">
                <a:solidFill>
                  <a:srgbClr val="3333CC"/>
                </a:solidFill>
              </a:rPr>
              <a:t>End Select</a:t>
            </a:r>
          </a:p>
        </p:txBody>
      </p:sp>
    </p:spTree>
  </p:cSld>
  <p:clrMapOvr>
    <a:masterClrMapping/>
  </p:clrMapOvr>
  <p:transition>
    <p:strips dir="rd"/>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A57FD68C-5AEC-4170-B48E-DACCEE2281A0}" type="slidenum">
              <a:rPr lang="en-US"/>
              <a:pPr>
                <a:defRPr/>
              </a:pPr>
              <a:t>100</a:t>
            </a:fld>
            <a:endParaRPr lang="en-US"/>
          </a:p>
        </p:txBody>
      </p:sp>
      <p:sp>
        <p:nvSpPr>
          <p:cNvPr id="519170" name="Rectangle 2"/>
          <p:cNvSpPr>
            <a:spLocks noGrp="1" noChangeArrowheads="1"/>
          </p:cNvSpPr>
          <p:nvPr>
            <p:ph type="title"/>
          </p:nvPr>
        </p:nvSpPr>
        <p:spPr/>
        <p:txBody>
          <a:bodyPr/>
          <a:lstStyle/>
          <a:p>
            <a:pPr>
              <a:defRPr/>
            </a:pPr>
            <a:r>
              <a:rPr lang="en-US"/>
              <a:t>Select, Case </a:t>
            </a:r>
            <a:r>
              <a:rPr lang="en-US" sz="2000"/>
              <a:t>(cont)</a:t>
            </a:r>
          </a:p>
        </p:txBody>
      </p:sp>
      <p:sp>
        <p:nvSpPr>
          <p:cNvPr id="105477" name="Rectangle 3"/>
          <p:cNvSpPr>
            <a:spLocks noGrp="1" noChangeArrowheads="1"/>
          </p:cNvSpPr>
          <p:nvPr>
            <p:ph type="body" idx="1"/>
          </p:nvPr>
        </p:nvSpPr>
        <p:spPr/>
        <p:txBody>
          <a:bodyPr/>
          <a:lstStyle/>
          <a:p>
            <a:r>
              <a:rPr lang="en-US" smtClean="0"/>
              <a:t>We can also give a range of values as a case instance.</a:t>
            </a:r>
          </a:p>
          <a:p>
            <a:endParaRPr lang="en-US" smtClean="0"/>
          </a:p>
          <a:p>
            <a:pPr lvl="1">
              <a:buFont typeface="Wingdings" pitchFamily="2" charset="2"/>
              <a:buNone/>
            </a:pPr>
            <a:r>
              <a:rPr lang="en-US" smtClean="0"/>
              <a:t>	</a:t>
            </a:r>
            <a:r>
              <a:rPr lang="en-US" i="1" smtClean="0">
                <a:solidFill>
                  <a:srgbClr val="3333CC"/>
                </a:solidFill>
              </a:rPr>
              <a:t>Select</a:t>
            </a:r>
            <a:r>
              <a:rPr lang="en-US" i="1" smtClean="0"/>
              <a:t> </a:t>
            </a:r>
            <a:r>
              <a:rPr lang="en-US" i="1" smtClean="0">
                <a:solidFill>
                  <a:srgbClr val="3333CC"/>
                </a:solidFill>
              </a:rPr>
              <a:t>Case</a:t>
            </a:r>
            <a:r>
              <a:rPr lang="en-US" i="1" smtClean="0"/>
              <a:t> number</a:t>
            </a:r>
          </a:p>
          <a:p>
            <a:pPr lvl="1">
              <a:buFont typeface="Wingdings" pitchFamily="2" charset="2"/>
              <a:buNone/>
            </a:pPr>
            <a:r>
              <a:rPr lang="en-US" i="1" smtClean="0"/>
              <a:t>		</a:t>
            </a:r>
            <a:r>
              <a:rPr lang="en-US" i="1" smtClean="0">
                <a:solidFill>
                  <a:srgbClr val="3333CC"/>
                </a:solidFill>
              </a:rPr>
              <a:t>Case</a:t>
            </a:r>
            <a:r>
              <a:rPr lang="en-US" i="1" smtClean="0"/>
              <a:t> 1 </a:t>
            </a:r>
            <a:r>
              <a:rPr lang="en-US" i="1" smtClean="0">
                <a:solidFill>
                  <a:srgbClr val="3333CC"/>
                </a:solidFill>
              </a:rPr>
              <a:t>To</a:t>
            </a:r>
            <a:r>
              <a:rPr lang="en-US" i="1" smtClean="0"/>
              <a:t> 5</a:t>
            </a:r>
          </a:p>
          <a:p>
            <a:pPr lvl="1">
              <a:buFont typeface="Wingdings" pitchFamily="2" charset="2"/>
              <a:buNone/>
            </a:pPr>
            <a:r>
              <a:rPr lang="en-US" i="1" smtClean="0"/>
              <a:t>			MsgBox “Your number is in the interval (1, 5).”</a:t>
            </a:r>
          </a:p>
          <a:p>
            <a:pPr lvl="1">
              <a:buFont typeface="Wingdings" pitchFamily="2" charset="2"/>
              <a:buNone/>
            </a:pPr>
            <a:r>
              <a:rPr lang="en-US" i="1" smtClean="0"/>
              <a:t>		</a:t>
            </a:r>
            <a:r>
              <a:rPr lang="en-US" i="1" smtClean="0">
                <a:solidFill>
                  <a:srgbClr val="3333CC"/>
                </a:solidFill>
              </a:rPr>
              <a:t>Case</a:t>
            </a:r>
            <a:r>
              <a:rPr lang="en-US" i="1" smtClean="0"/>
              <a:t> 6 </a:t>
            </a:r>
            <a:r>
              <a:rPr lang="en-US" i="1" smtClean="0">
                <a:solidFill>
                  <a:srgbClr val="3333CC"/>
                </a:solidFill>
              </a:rPr>
              <a:t>To</a:t>
            </a:r>
            <a:r>
              <a:rPr lang="en-US" i="1" smtClean="0"/>
              <a:t> 10</a:t>
            </a:r>
          </a:p>
          <a:p>
            <a:pPr lvl="1">
              <a:buFont typeface="Wingdings" pitchFamily="2" charset="2"/>
              <a:buNone/>
            </a:pPr>
            <a:r>
              <a:rPr lang="en-US" i="1" smtClean="0"/>
              <a:t>			MsgBox “Your number is in the interval (6, 10).”</a:t>
            </a:r>
          </a:p>
          <a:p>
            <a:pPr lvl="1">
              <a:buFont typeface="Wingdings" pitchFamily="2" charset="2"/>
              <a:buNone/>
            </a:pPr>
            <a:r>
              <a:rPr lang="en-US" i="1" smtClean="0"/>
              <a:t>	</a:t>
            </a:r>
            <a:r>
              <a:rPr lang="en-US" i="1" smtClean="0">
                <a:solidFill>
                  <a:srgbClr val="3333CC"/>
                </a:solidFill>
              </a:rPr>
              <a:t>End Select</a:t>
            </a:r>
          </a:p>
        </p:txBody>
      </p:sp>
    </p:spTree>
  </p:cSld>
  <p:clrMapOvr>
    <a:masterClrMapping/>
  </p:clrMapOvr>
  <p:transition>
    <p:strips dir="rd"/>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8C97DFEF-5969-4E90-A436-C5F948096DFB}" type="slidenum">
              <a:rPr lang="en-US"/>
              <a:pPr>
                <a:defRPr/>
              </a:pPr>
              <a:t>101</a:t>
            </a:fld>
            <a:endParaRPr lang="en-US"/>
          </a:p>
        </p:txBody>
      </p:sp>
      <p:sp>
        <p:nvSpPr>
          <p:cNvPr id="520194" name="Rectangle 2"/>
          <p:cNvSpPr>
            <a:spLocks noGrp="1" noChangeArrowheads="1"/>
          </p:cNvSpPr>
          <p:nvPr>
            <p:ph type="title"/>
          </p:nvPr>
        </p:nvSpPr>
        <p:spPr/>
        <p:txBody>
          <a:bodyPr/>
          <a:lstStyle/>
          <a:p>
            <a:pPr>
              <a:defRPr/>
            </a:pPr>
            <a:r>
              <a:rPr lang="en-US"/>
              <a:t>Select, Case </a:t>
            </a:r>
            <a:r>
              <a:rPr lang="en-US" sz="2000"/>
              <a:t>(cont)</a:t>
            </a:r>
          </a:p>
        </p:txBody>
      </p:sp>
      <p:sp>
        <p:nvSpPr>
          <p:cNvPr id="106501" name="Rectangle 3"/>
          <p:cNvSpPr>
            <a:spLocks noGrp="1" noChangeArrowheads="1"/>
          </p:cNvSpPr>
          <p:nvPr>
            <p:ph type="body" idx="1"/>
          </p:nvPr>
        </p:nvSpPr>
        <p:spPr/>
        <p:txBody>
          <a:bodyPr/>
          <a:lstStyle/>
          <a:p>
            <a:r>
              <a:rPr lang="en-US" smtClean="0"/>
              <a:t>There is also an optional </a:t>
            </a:r>
            <a:r>
              <a:rPr lang="en-US" i="1" smtClean="0">
                <a:solidFill>
                  <a:srgbClr val="00CC99"/>
                </a:solidFill>
              </a:rPr>
              <a:t>Case Else</a:t>
            </a:r>
            <a:r>
              <a:rPr lang="en-US" smtClean="0"/>
              <a:t> statement which can be used to specify all other cases which are not listed.</a:t>
            </a:r>
          </a:p>
          <a:p>
            <a:endParaRPr lang="en-US" smtClean="0"/>
          </a:p>
          <a:p>
            <a:r>
              <a:rPr lang="en-US" smtClean="0"/>
              <a:t>The ability to give a range of values as a case instance using the </a:t>
            </a:r>
            <a:r>
              <a:rPr lang="en-US" b="0" i="1" smtClean="0"/>
              <a:t>To</a:t>
            </a:r>
            <a:r>
              <a:rPr lang="en-US" smtClean="0"/>
              <a:t> statement can be extended to string values.</a:t>
            </a:r>
          </a:p>
          <a:p>
            <a:endParaRPr lang="en-US" smtClean="0"/>
          </a:p>
          <a:p>
            <a:pPr lvl="1">
              <a:buFont typeface="Wingdings" pitchFamily="2" charset="2"/>
              <a:buNone/>
            </a:pPr>
            <a:r>
              <a:rPr lang="en-US" smtClean="0"/>
              <a:t>	</a:t>
            </a:r>
            <a:r>
              <a:rPr lang="en-US" i="1" smtClean="0">
                <a:solidFill>
                  <a:srgbClr val="3333CC"/>
                </a:solidFill>
              </a:rPr>
              <a:t>Select</a:t>
            </a:r>
            <a:r>
              <a:rPr lang="en-US" i="1" smtClean="0"/>
              <a:t> </a:t>
            </a:r>
            <a:r>
              <a:rPr lang="en-US" i="1" smtClean="0">
                <a:solidFill>
                  <a:srgbClr val="3333CC"/>
                </a:solidFill>
              </a:rPr>
              <a:t>Case</a:t>
            </a:r>
            <a:r>
              <a:rPr lang="en-US" i="1" smtClean="0"/>
              <a:t> name</a:t>
            </a:r>
          </a:p>
          <a:p>
            <a:pPr lvl="1">
              <a:buFont typeface="Wingdings" pitchFamily="2" charset="2"/>
              <a:buNone/>
            </a:pPr>
            <a:r>
              <a:rPr lang="en-US" i="1" smtClean="0"/>
              <a:t>		</a:t>
            </a:r>
            <a:r>
              <a:rPr lang="en-US" i="1" smtClean="0">
                <a:solidFill>
                  <a:srgbClr val="3333CC"/>
                </a:solidFill>
              </a:rPr>
              <a:t>Case</a:t>
            </a:r>
            <a:r>
              <a:rPr lang="en-US" i="1" smtClean="0"/>
              <a:t> “Adams” </a:t>
            </a:r>
            <a:r>
              <a:rPr lang="en-US" i="1" smtClean="0">
                <a:solidFill>
                  <a:srgbClr val="3333CC"/>
                </a:solidFill>
              </a:rPr>
              <a:t>To</a:t>
            </a:r>
            <a:r>
              <a:rPr lang="en-US" i="1" smtClean="0"/>
              <a:t> “Henderson”</a:t>
            </a:r>
          </a:p>
          <a:p>
            <a:pPr lvl="1">
              <a:buFont typeface="Wingdings" pitchFamily="2" charset="2"/>
              <a:buNone/>
            </a:pPr>
            <a:r>
              <a:rPr lang="en-US" i="1" smtClean="0"/>
              <a:t>			MsgBox “Please look in files A to H.”</a:t>
            </a:r>
          </a:p>
          <a:p>
            <a:pPr lvl="1">
              <a:buFont typeface="Wingdings" pitchFamily="2" charset="2"/>
              <a:buNone/>
            </a:pPr>
            <a:r>
              <a:rPr lang="en-US" i="1" smtClean="0"/>
              <a:t>		</a:t>
            </a:r>
            <a:r>
              <a:rPr lang="en-US" i="1" smtClean="0">
                <a:solidFill>
                  <a:srgbClr val="3333CC"/>
                </a:solidFill>
              </a:rPr>
              <a:t>Case</a:t>
            </a:r>
            <a:r>
              <a:rPr lang="en-US" i="1" smtClean="0"/>
              <a:t> “Ignatius” </a:t>
            </a:r>
            <a:r>
              <a:rPr lang="en-US" i="1" smtClean="0">
                <a:solidFill>
                  <a:srgbClr val="3333CC"/>
                </a:solidFill>
              </a:rPr>
              <a:t>To</a:t>
            </a:r>
            <a:r>
              <a:rPr lang="en-US" i="1" smtClean="0"/>
              <a:t> “Nichols”</a:t>
            </a:r>
          </a:p>
          <a:p>
            <a:pPr lvl="1">
              <a:buFont typeface="Wingdings" pitchFamily="2" charset="2"/>
              <a:buNone/>
            </a:pPr>
            <a:r>
              <a:rPr lang="en-US" i="1" smtClean="0"/>
              <a:t>			MsgBox “Please look in files I to N.”</a:t>
            </a:r>
          </a:p>
          <a:p>
            <a:pPr lvl="1">
              <a:buFont typeface="Wingdings" pitchFamily="2" charset="2"/>
              <a:buNone/>
            </a:pPr>
            <a:r>
              <a:rPr lang="en-US" i="1" smtClean="0"/>
              <a:t>		</a:t>
            </a:r>
            <a:r>
              <a:rPr lang="en-US" i="1" smtClean="0">
                <a:solidFill>
                  <a:srgbClr val="3333CC"/>
                </a:solidFill>
              </a:rPr>
              <a:t>Case Else</a:t>
            </a:r>
          </a:p>
          <a:p>
            <a:pPr lvl="1">
              <a:buFont typeface="Wingdings" pitchFamily="2" charset="2"/>
              <a:buNone/>
            </a:pPr>
            <a:r>
              <a:rPr lang="en-US" i="1" smtClean="0"/>
              <a:t>			MsgBox “Please look in files N to Z.”</a:t>
            </a:r>
          </a:p>
          <a:p>
            <a:pPr lvl="1">
              <a:buFont typeface="Wingdings" pitchFamily="2" charset="2"/>
              <a:buNone/>
            </a:pPr>
            <a:r>
              <a:rPr lang="en-US" i="1" smtClean="0"/>
              <a:t>	</a:t>
            </a:r>
            <a:r>
              <a:rPr lang="en-US" i="1" smtClean="0">
                <a:solidFill>
                  <a:srgbClr val="3333CC"/>
                </a:solidFill>
              </a:rPr>
              <a:t>End Select</a:t>
            </a:r>
          </a:p>
        </p:txBody>
      </p:sp>
    </p:spTree>
  </p:cSld>
  <p:clrMapOvr>
    <a:masterClrMapping/>
  </p:clrMapOvr>
  <p:transition>
    <p:strips dir="rd"/>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E378C229-7B32-4D88-9D2C-5536123B1C22}" type="slidenum">
              <a:rPr lang="en-US"/>
              <a:pPr>
                <a:defRPr/>
              </a:pPr>
              <a:t>102</a:t>
            </a:fld>
            <a:endParaRPr lang="en-US"/>
          </a:p>
        </p:txBody>
      </p:sp>
      <p:sp>
        <p:nvSpPr>
          <p:cNvPr id="522242" name="Rectangle 2"/>
          <p:cNvSpPr>
            <a:spLocks noGrp="1" noChangeArrowheads="1"/>
          </p:cNvSpPr>
          <p:nvPr>
            <p:ph type="title"/>
          </p:nvPr>
        </p:nvSpPr>
        <p:spPr/>
        <p:txBody>
          <a:bodyPr/>
          <a:lstStyle/>
          <a:p>
            <a:pPr>
              <a:defRPr/>
            </a:pPr>
            <a:r>
              <a:rPr lang="en-US"/>
              <a:t>Select, Case </a:t>
            </a:r>
            <a:r>
              <a:rPr lang="en-US" sz="2000"/>
              <a:t>(cont)</a:t>
            </a:r>
          </a:p>
        </p:txBody>
      </p:sp>
      <p:sp>
        <p:nvSpPr>
          <p:cNvPr id="107525" name="Rectangle 3"/>
          <p:cNvSpPr>
            <a:spLocks noGrp="1" noChangeArrowheads="1"/>
          </p:cNvSpPr>
          <p:nvPr>
            <p:ph type="body" idx="1"/>
          </p:nvPr>
        </p:nvSpPr>
        <p:spPr/>
        <p:txBody>
          <a:bodyPr/>
          <a:lstStyle/>
          <a:p>
            <a:r>
              <a:rPr lang="en-US" smtClean="0"/>
              <a:t>You may also include some conditions as cases instead of simple instances.</a:t>
            </a:r>
          </a:p>
          <a:p>
            <a:endParaRPr lang="en-US" smtClean="0"/>
          </a:p>
          <a:p>
            <a:r>
              <a:rPr lang="en-US" smtClean="0"/>
              <a:t>This is useful in replacing several </a:t>
            </a:r>
            <a:r>
              <a:rPr lang="en-US" i="1" smtClean="0"/>
              <a:t>ElseIf</a:t>
            </a:r>
            <a:r>
              <a:rPr lang="en-US" smtClean="0"/>
              <a:t> statements in an </a:t>
            </a:r>
            <a:r>
              <a:rPr lang="en-US" i="1" smtClean="0"/>
              <a:t>If, Then</a:t>
            </a:r>
            <a:r>
              <a:rPr lang="en-US" smtClean="0"/>
              <a:t> structure.</a:t>
            </a:r>
          </a:p>
          <a:p>
            <a:endParaRPr lang="en-US" smtClean="0"/>
          </a:p>
          <a:p>
            <a:pPr>
              <a:buFont typeface="Wingdings" pitchFamily="2" charset="2"/>
              <a:buNone/>
            </a:pPr>
            <a:r>
              <a:rPr lang="en-US" smtClean="0"/>
              <a:t>	      </a:t>
            </a:r>
            <a:r>
              <a:rPr lang="en-US" i="1" smtClean="0">
                <a:solidFill>
                  <a:srgbClr val="3333CC"/>
                </a:solidFill>
              </a:rPr>
              <a:t>Select</a:t>
            </a:r>
            <a:r>
              <a:rPr lang="en-US" i="1" smtClean="0"/>
              <a:t> </a:t>
            </a:r>
            <a:r>
              <a:rPr lang="en-US" i="1" smtClean="0">
                <a:solidFill>
                  <a:srgbClr val="3333CC"/>
                </a:solidFill>
              </a:rPr>
              <a:t>Case</a:t>
            </a:r>
            <a:r>
              <a:rPr lang="en-US" i="1" smtClean="0"/>
              <a:t> number</a:t>
            </a:r>
          </a:p>
          <a:p>
            <a:pPr lvl="1">
              <a:buFont typeface="Wingdings" pitchFamily="2" charset="2"/>
              <a:buNone/>
            </a:pPr>
            <a:r>
              <a:rPr lang="en-US" i="1" smtClean="0"/>
              <a:t>		    </a:t>
            </a:r>
            <a:r>
              <a:rPr lang="en-US" i="1" smtClean="0">
                <a:solidFill>
                  <a:srgbClr val="3333CC"/>
                </a:solidFill>
              </a:rPr>
              <a:t>Case</a:t>
            </a:r>
            <a:r>
              <a:rPr lang="en-US" i="1" smtClean="0"/>
              <a:t> number &lt; 10</a:t>
            </a:r>
          </a:p>
          <a:p>
            <a:pPr lvl="1">
              <a:buFont typeface="Wingdings" pitchFamily="2" charset="2"/>
              <a:buNone/>
            </a:pPr>
            <a:r>
              <a:rPr lang="en-US" i="1" smtClean="0"/>
              <a:t>			MsgBox “Your number is less than 10.”</a:t>
            </a:r>
          </a:p>
          <a:p>
            <a:pPr lvl="1">
              <a:buFont typeface="Wingdings" pitchFamily="2" charset="2"/>
              <a:buNone/>
            </a:pPr>
            <a:r>
              <a:rPr lang="en-US" i="1" smtClean="0"/>
              <a:t>		    </a:t>
            </a:r>
            <a:r>
              <a:rPr lang="en-US" i="1" smtClean="0">
                <a:solidFill>
                  <a:srgbClr val="3333CC"/>
                </a:solidFill>
              </a:rPr>
              <a:t>Case</a:t>
            </a:r>
            <a:r>
              <a:rPr lang="en-US" i="1" smtClean="0"/>
              <a:t> number &gt; 10</a:t>
            </a:r>
          </a:p>
          <a:p>
            <a:pPr lvl="1">
              <a:buFont typeface="Wingdings" pitchFamily="2" charset="2"/>
              <a:buNone/>
            </a:pPr>
            <a:r>
              <a:rPr lang="en-US" i="1" smtClean="0"/>
              <a:t>			MsgBox “Your number is greater than 10.”</a:t>
            </a:r>
          </a:p>
          <a:p>
            <a:pPr lvl="1">
              <a:buFont typeface="Wingdings" pitchFamily="2" charset="2"/>
              <a:buNone/>
            </a:pPr>
            <a:r>
              <a:rPr lang="en-US" i="1" smtClean="0"/>
              <a:t>	</a:t>
            </a:r>
            <a:r>
              <a:rPr lang="en-US" i="1" smtClean="0">
                <a:solidFill>
                  <a:srgbClr val="3333CC"/>
                </a:solidFill>
              </a:rPr>
              <a:t>End Select</a:t>
            </a:r>
          </a:p>
        </p:txBody>
      </p:sp>
    </p:spTree>
  </p:cSld>
  <p:clrMapOvr>
    <a:masterClrMapping/>
  </p:clrMapOvr>
  <p:transition>
    <p:strips dir="rd"/>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E7769443-F336-42FA-AC37-28E1F7C9E397}" type="slidenum">
              <a:rPr lang="en-US"/>
              <a:pPr>
                <a:defRPr/>
              </a:pPr>
              <a:t>103</a:t>
            </a:fld>
            <a:endParaRPr lang="en-US"/>
          </a:p>
        </p:txBody>
      </p:sp>
      <p:sp>
        <p:nvSpPr>
          <p:cNvPr id="523266" name="Rectangle 2"/>
          <p:cNvSpPr>
            <a:spLocks noGrp="1" noChangeArrowheads="1"/>
          </p:cNvSpPr>
          <p:nvPr>
            <p:ph type="title"/>
          </p:nvPr>
        </p:nvSpPr>
        <p:spPr/>
        <p:txBody>
          <a:bodyPr/>
          <a:lstStyle/>
          <a:p>
            <a:pPr>
              <a:defRPr/>
            </a:pPr>
            <a:r>
              <a:rPr lang="en-US"/>
              <a:t>Select, Case </a:t>
            </a:r>
            <a:r>
              <a:rPr lang="en-US" sz="2000"/>
              <a:t>(cont)</a:t>
            </a:r>
          </a:p>
        </p:txBody>
      </p:sp>
      <p:sp>
        <p:nvSpPr>
          <p:cNvPr id="108549" name="Rectangle 3"/>
          <p:cNvSpPr>
            <a:spLocks noGrp="1" noChangeArrowheads="1"/>
          </p:cNvSpPr>
          <p:nvPr>
            <p:ph type="body" idx="1"/>
          </p:nvPr>
        </p:nvSpPr>
        <p:spPr/>
        <p:txBody>
          <a:bodyPr/>
          <a:lstStyle/>
          <a:p>
            <a:r>
              <a:rPr lang="en-US" smtClean="0"/>
              <a:t>You can place a condition on a range of values using the </a:t>
            </a:r>
            <a:r>
              <a:rPr lang="en-US" i="1" smtClean="0">
                <a:solidFill>
                  <a:srgbClr val="00CC99"/>
                </a:solidFill>
              </a:rPr>
              <a:t>Is</a:t>
            </a:r>
            <a:r>
              <a:rPr lang="en-US" smtClean="0"/>
              <a:t> statement.</a:t>
            </a:r>
          </a:p>
          <a:p>
            <a:endParaRPr lang="en-US" smtClean="0"/>
          </a:p>
          <a:p>
            <a:pPr lvl="1">
              <a:buFont typeface="Wingdings" pitchFamily="2" charset="2"/>
              <a:buNone/>
            </a:pPr>
            <a:r>
              <a:rPr lang="en-US" smtClean="0"/>
              <a:t>	</a:t>
            </a:r>
            <a:r>
              <a:rPr lang="en-US" i="1" smtClean="0">
                <a:solidFill>
                  <a:srgbClr val="3333CC"/>
                </a:solidFill>
              </a:rPr>
              <a:t>Select</a:t>
            </a:r>
            <a:r>
              <a:rPr lang="en-US" i="1" smtClean="0"/>
              <a:t> </a:t>
            </a:r>
            <a:r>
              <a:rPr lang="en-US" i="1" smtClean="0">
                <a:solidFill>
                  <a:srgbClr val="3333CC"/>
                </a:solidFill>
              </a:rPr>
              <a:t>Case</a:t>
            </a:r>
            <a:r>
              <a:rPr lang="en-US" i="1" smtClean="0"/>
              <a:t> number</a:t>
            </a:r>
          </a:p>
          <a:p>
            <a:pPr lvl="1">
              <a:buFont typeface="Wingdings" pitchFamily="2" charset="2"/>
              <a:buNone/>
            </a:pPr>
            <a:r>
              <a:rPr lang="en-US" i="1" smtClean="0"/>
              <a:t>		</a:t>
            </a:r>
            <a:r>
              <a:rPr lang="en-US" i="1" smtClean="0">
                <a:solidFill>
                  <a:srgbClr val="3333CC"/>
                </a:solidFill>
              </a:rPr>
              <a:t>Case</a:t>
            </a:r>
            <a:r>
              <a:rPr lang="en-US" i="1" smtClean="0"/>
              <a:t> 1 </a:t>
            </a:r>
            <a:r>
              <a:rPr lang="en-US" i="1" smtClean="0">
                <a:solidFill>
                  <a:srgbClr val="3333CC"/>
                </a:solidFill>
              </a:rPr>
              <a:t>To</a:t>
            </a:r>
            <a:r>
              <a:rPr lang="en-US" i="1" smtClean="0"/>
              <a:t> 5 </a:t>
            </a:r>
            <a:r>
              <a:rPr lang="en-US" i="1" smtClean="0">
                <a:solidFill>
                  <a:srgbClr val="3333CC"/>
                </a:solidFill>
              </a:rPr>
              <a:t>Is</a:t>
            </a:r>
            <a:r>
              <a:rPr lang="en-US" i="1" smtClean="0"/>
              <a:t> = number</a:t>
            </a:r>
          </a:p>
          <a:p>
            <a:pPr lvl="1">
              <a:buFont typeface="Wingdings" pitchFamily="2" charset="2"/>
              <a:buNone/>
            </a:pPr>
            <a:r>
              <a:rPr lang="en-US" i="1" smtClean="0"/>
              <a:t>			MsgBox “Your number is in the interval (1, 5).”</a:t>
            </a:r>
          </a:p>
          <a:p>
            <a:pPr lvl="1">
              <a:buFont typeface="Wingdings" pitchFamily="2" charset="2"/>
              <a:buNone/>
            </a:pPr>
            <a:r>
              <a:rPr lang="en-US" i="1" smtClean="0"/>
              <a:t>		</a:t>
            </a:r>
            <a:r>
              <a:rPr lang="en-US" i="1" smtClean="0">
                <a:solidFill>
                  <a:srgbClr val="3333CC"/>
                </a:solidFill>
              </a:rPr>
              <a:t>Case</a:t>
            </a:r>
            <a:r>
              <a:rPr lang="en-US" i="1" smtClean="0"/>
              <a:t> 6 </a:t>
            </a:r>
            <a:r>
              <a:rPr lang="en-US" i="1" smtClean="0">
                <a:solidFill>
                  <a:srgbClr val="3333CC"/>
                </a:solidFill>
              </a:rPr>
              <a:t>To</a:t>
            </a:r>
            <a:r>
              <a:rPr lang="en-US" i="1" smtClean="0"/>
              <a:t> 10 </a:t>
            </a:r>
            <a:r>
              <a:rPr lang="en-US" i="1" smtClean="0">
                <a:solidFill>
                  <a:srgbClr val="3333CC"/>
                </a:solidFill>
              </a:rPr>
              <a:t>Is</a:t>
            </a:r>
            <a:r>
              <a:rPr lang="en-US" i="1" smtClean="0"/>
              <a:t> = number</a:t>
            </a:r>
          </a:p>
          <a:p>
            <a:pPr lvl="1">
              <a:buFont typeface="Wingdings" pitchFamily="2" charset="2"/>
              <a:buNone/>
            </a:pPr>
            <a:r>
              <a:rPr lang="en-US" i="1" smtClean="0"/>
              <a:t>			MsgBox “Your number is in the interval (6, 10).”</a:t>
            </a:r>
          </a:p>
          <a:p>
            <a:pPr lvl="1">
              <a:buFont typeface="Wingdings" pitchFamily="2" charset="2"/>
              <a:buNone/>
            </a:pPr>
            <a:r>
              <a:rPr lang="en-US" i="1" smtClean="0"/>
              <a:t>		</a:t>
            </a:r>
            <a:r>
              <a:rPr lang="en-US" i="1" smtClean="0">
                <a:solidFill>
                  <a:srgbClr val="3333CC"/>
                </a:solidFill>
              </a:rPr>
              <a:t>Case</a:t>
            </a:r>
            <a:r>
              <a:rPr lang="en-US" i="1" smtClean="0"/>
              <a:t> </a:t>
            </a:r>
            <a:r>
              <a:rPr lang="en-US" i="1" smtClean="0">
                <a:solidFill>
                  <a:srgbClr val="3333CC"/>
                </a:solidFill>
              </a:rPr>
              <a:t>Else</a:t>
            </a:r>
          </a:p>
          <a:p>
            <a:pPr lvl="1">
              <a:buFont typeface="Wingdings" pitchFamily="2" charset="2"/>
              <a:buNone/>
            </a:pPr>
            <a:r>
              <a:rPr lang="en-US" i="1" smtClean="0"/>
              <a:t>			MsgBox “Your number is greater than 10.”</a:t>
            </a:r>
          </a:p>
          <a:p>
            <a:pPr lvl="1">
              <a:buFont typeface="Wingdings" pitchFamily="2" charset="2"/>
              <a:buNone/>
            </a:pPr>
            <a:r>
              <a:rPr lang="en-US" i="1" smtClean="0"/>
              <a:t>	</a:t>
            </a:r>
            <a:r>
              <a:rPr lang="en-US" i="1" smtClean="0">
                <a:solidFill>
                  <a:srgbClr val="3333CC"/>
                </a:solidFill>
              </a:rPr>
              <a:t>End Select</a:t>
            </a:r>
          </a:p>
        </p:txBody>
      </p:sp>
    </p:spTree>
  </p:cSld>
  <p:clrMapOvr>
    <a:masterClrMapping/>
  </p:clrMapOvr>
  <p:transition>
    <p:strips dir="rd"/>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AF54F1F9-6DFF-4A51-998A-023363407C1E}" type="slidenum">
              <a:rPr lang="en-US"/>
              <a:pPr>
                <a:defRPr/>
              </a:pPr>
              <a:t>104</a:t>
            </a:fld>
            <a:endParaRPr lang="en-US"/>
          </a:p>
        </p:txBody>
      </p:sp>
      <p:sp>
        <p:nvSpPr>
          <p:cNvPr id="524290" name="Rectangle 2"/>
          <p:cNvSpPr>
            <a:spLocks noGrp="1" noChangeArrowheads="1"/>
          </p:cNvSpPr>
          <p:nvPr>
            <p:ph type="title"/>
          </p:nvPr>
        </p:nvSpPr>
        <p:spPr/>
        <p:txBody>
          <a:bodyPr/>
          <a:lstStyle/>
          <a:p>
            <a:pPr>
              <a:defRPr/>
            </a:pPr>
            <a:r>
              <a:rPr lang="en-US"/>
              <a:t>Exit Statements</a:t>
            </a:r>
          </a:p>
        </p:txBody>
      </p:sp>
      <p:sp>
        <p:nvSpPr>
          <p:cNvPr id="109573" name="Rectangle 3"/>
          <p:cNvSpPr>
            <a:spLocks noGrp="1" noChangeArrowheads="1"/>
          </p:cNvSpPr>
          <p:nvPr>
            <p:ph type="body" idx="1"/>
          </p:nvPr>
        </p:nvSpPr>
        <p:spPr/>
        <p:txBody>
          <a:bodyPr/>
          <a:lstStyle/>
          <a:p>
            <a:pPr>
              <a:lnSpc>
                <a:spcPct val="90000"/>
              </a:lnSpc>
            </a:pPr>
            <a:r>
              <a:rPr lang="en-US" smtClean="0"/>
              <a:t>As we develop and run longer programming structures such as nested </a:t>
            </a:r>
            <a:r>
              <a:rPr lang="en-US" i="1" smtClean="0"/>
              <a:t>If, Then</a:t>
            </a:r>
            <a:r>
              <a:rPr lang="en-US" smtClean="0"/>
              <a:t> statements and </a:t>
            </a:r>
            <a:r>
              <a:rPr lang="en-US" i="1" smtClean="0"/>
              <a:t>Do Loops</a:t>
            </a:r>
            <a:r>
              <a:rPr lang="en-US" smtClean="0"/>
              <a:t>, we may want a way to exit the current set of actions at any time.</a:t>
            </a:r>
          </a:p>
          <a:p>
            <a:pPr>
              <a:lnSpc>
                <a:spcPct val="90000"/>
              </a:lnSpc>
            </a:pPr>
            <a:endParaRPr lang="en-US" smtClean="0"/>
          </a:p>
          <a:p>
            <a:pPr>
              <a:lnSpc>
                <a:spcPct val="90000"/>
              </a:lnSpc>
            </a:pPr>
            <a:r>
              <a:rPr lang="en-US" smtClean="0"/>
              <a:t>We may also want to use this option while running any sub procedure or function procedure.</a:t>
            </a:r>
          </a:p>
          <a:p>
            <a:pPr>
              <a:lnSpc>
                <a:spcPct val="90000"/>
              </a:lnSpc>
            </a:pPr>
            <a:endParaRPr lang="en-US" smtClean="0"/>
          </a:p>
          <a:p>
            <a:pPr>
              <a:lnSpc>
                <a:spcPct val="90000"/>
              </a:lnSpc>
            </a:pPr>
            <a:r>
              <a:rPr lang="en-US" smtClean="0"/>
              <a:t>VBA provides several </a:t>
            </a:r>
            <a:r>
              <a:rPr lang="en-US" i="1" smtClean="0">
                <a:solidFill>
                  <a:srgbClr val="00CC99"/>
                </a:solidFill>
              </a:rPr>
              <a:t>Exit Statements</a:t>
            </a:r>
            <a:r>
              <a:rPr lang="en-US" smtClean="0"/>
              <a:t> which allow current actions to stop and moves the program to following code.</a:t>
            </a:r>
          </a:p>
          <a:p>
            <a:pPr>
              <a:lnSpc>
                <a:spcPct val="90000"/>
              </a:lnSpc>
            </a:pPr>
            <a:endParaRPr lang="en-US" smtClean="0"/>
          </a:p>
          <a:p>
            <a:pPr>
              <a:lnSpc>
                <a:spcPct val="90000"/>
              </a:lnSpc>
            </a:pPr>
            <a:r>
              <a:rPr lang="en-US" smtClean="0"/>
              <a:t>We will usually use these statements with the </a:t>
            </a:r>
            <a:r>
              <a:rPr lang="en-US" i="1" smtClean="0"/>
              <a:t>If, Then</a:t>
            </a:r>
            <a:r>
              <a:rPr lang="en-US" smtClean="0"/>
              <a:t> structure.</a:t>
            </a:r>
          </a:p>
        </p:txBody>
      </p:sp>
    </p:spTree>
  </p:cSld>
  <p:clrMapOvr>
    <a:masterClrMapping/>
  </p:clrMapOvr>
  <p:transition>
    <p:strips dir="rd"/>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36C3A8D2-E5A7-4390-9A19-3C79D58F351F}" type="slidenum">
              <a:rPr lang="en-US"/>
              <a:pPr>
                <a:defRPr/>
              </a:pPr>
              <a:t>105</a:t>
            </a:fld>
            <a:endParaRPr lang="en-US"/>
          </a:p>
        </p:txBody>
      </p:sp>
      <p:sp>
        <p:nvSpPr>
          <p:cNvPr id="525314" name="Rectangle 2"/>
          <p:cNvSpPr>
            <a:spLocks noGrp="1" noChangeArrowheads="1"/>
          </p:cNvSpPr>
          <p:nvPr>
            <p:ph type="title"/>
          </p:nvPr>
        </p:nvSpPr>
        <p:spPr/>
        <p:txBody>
          <a:bodyPr/>
          <a:lstStyle/>
          <a:p>
            <a:pPr>
              <a:defRPr/>
            </a:pPr>
            <a:r>
              <a:rPr lang="en-US"/>
              <a:t>Exiting Procedures</a:t>
            </a:r>
          </a:p>
        </p:txBody>
      </p:sp>
      <p:sp>
        <p:nvSpPr>
          <p:cNvPr id="110597" name="Rectangle 3"/>
          <p:cNvSpPr>
            <a:spLocks noGrp="1" noChangeArrowheads="1"/>
          </p:cNvSpPr>
          <p:nvPr>
            <p:ph type="body" idx="1"/>
          </p:nvPr>
        </p:nvSpPr>
        <p:spPr/>
        <p:txBody>
          <a:bodyPr/>
          <a:lstStyle/>
          <a:p>
            <a:r>
              <a:rPr lang="en-US" smtClean="0"/>
              <a:t>To exit a procedure we use either </a:t>
            </a:r>
            <a:r>
              <a:rPr lang="en-US" i="1" smtClean="0">
                <a:solidFill>
                  <a:srgbClr val="00CC99"/>
                </a:solidFill>
              </a:rPr>
              <a:t>Exit Sub</a:t>
            </a:r>
            <a:r>
              <a:rPr lang="en-US" smtClean="0"/>
              <a:t> or </a:t>
            </a:r>
            <a:r>
              <a:rPr lang="en-US" i="1" smtClean="0">
                <a:solidFill>
                  <a:srgbClr val="00CC99"/>
                </a:solidFill>
              </a:rPr>
              <a:t>Exit Function</a:t>
            </a:r>
            <a:r>
              <a:rPr lang="en-US" smtClean="0"/>
              <a:t> depending on if we are currently running a sub procedure or function procedure respectively.</a:t>
            </a:r>
          </a:p>
          <a:p>
            <a:endParaRPr lang="en-US" smtClean="0"/>
          </a:p>
          <a:p>
            <a:r>
              <a:rPr lang="en-US" smtClean="0"/>
              <a:t>When </a:t>
            </a:r>
            <a:r>
              <a:rPr lang="en-US" i="1" smtClean="0"/>
              <a:t>Exit Function</a:t>
            </a:r>
            <a:r>
              <a:rPr lang="en-US" smtClean="0"/>
              <a:t> is stated, the function procedure will stop being executed and the program will return to the point in the code from which the function was called.</a:t>
            </a:r>
          </a:p>
          <a:p>
            <a:endParaRPr lang="en-US" smtClean="0"/>
          </a:p>
          <a:p>
            <a:r>
              <a:rPr lang="en-US" smtClean="0"/>
              <a:t>When the </a:t>
            </a:r>
            <a:r>
              <a:rPr lang="en-US" i="1" smtClean="0"/>
              <a:t>Exit Sub</a:t>
            </a:r>
            <a:r>
              <a:rPr lang="en-US" smtClean="0"/>
              <a:t> statement is used, the sub procedure will stop being executed, and if the sub was called from another sub, the program will return to this sub and begin executing the next line of code.</a:t>
            </a:r>
          </a:p>
        </p:txBody>
      </p:sp>
    </p:spTree>
  </p:cSld>
  <p:clrMapOvr>
    <a:masterClrMapping/>
  </p:clrMapOvr>
  <p:transition>
    <p:strips dir="rd"/>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A16B416B-2C4D-4069-B796-6F8DC6507444}" type="slidenum">
              <a:rPr lang="en-US"/>
              <a:pPr>
                <a:defRPr/>
              </a:pPr>
              <a:t>106</a:t>
            </a:fld>
            <a:endParaRPr lang="en-US"/>
          </a:p>
        </p:txBody>
      </p:sp>
      <p:sp>
        <p:nvSpPr>
          <p:cNvPr id="526338" name="Rectangle 2"/>
          <p:cNvSpPr>
            <a:spLocks noGrp="1" noChangeArrowheads="1"/>
          </p:cNvSpPr>
          <p:nvPr>
            <p:ph type="title"/>
          </p:nvPr>
        </p:nvSpPr>
        <p:spPr>
          <a:xfrm>
            <a:off x="1143000" y="533400"/>
            <a:ext cx="7467600" cy="712788"/>
          </a:xfrm>
        </p:spPr>
        <p:txBody>
          <a:bodyPr/>
          <a:lstStyle/>
          <a:p>
            <a:pPr>
              <a:defRPr/>
            </a:pPr>
            <a:r>
              <a:rPr lang="en-US"/>
              <a:t>Exit Sub and Exit Function Example</a:t>
            </a:r>
          </a:p>
        </p:txBody>
      </p:sp>
      <p:sp>
        <p:nvSpPr>
          <p:cNvPr id="111621" name="Rectangle 3"/>
          <p:cNvSpPr>
            <a:spLocks noGrp="1" noChangeArrowheads="1"/>
          </p:cNvSpPr>
          <p:nvPr>
            <p:ph type="body" idx="1"/>
          </p:nvPr>
        </p:nvSpPr>
        <p:spPr>
          <a:xfrm>
            <a:off x="1066800" y="1371600"/>
            <a:ext cx="7772400" cy="5181600"/>
          </a:xfrm>
        </p:spPr>
        <p:txBody>
          <a:bodyPr/>
          <a:lstStyle/>
          <a:p>
            <a:pPr>
              <a:lnSpc>
                <a:spcPct val="80000"/>
              </a:lnSpc>
            </a:pPr>
            <a:r>
              <a:rPr lang="en-US" sz="1800" smtClean="0"/>
              <a:t>Here, we perform simple error checking with a </a:t>
            </a:r>
            <a:r>
              <a:rPr lang="en-US" sz="1800" i="1" smtClean="0"/>
              <a:t>Divide</a:t>
            </a:r>
            <a:r>
              <a:rPr lang="en-US" sz="1800" smtClean="0"/>
              <a:t> function.</a:t>
            </a:r>
          </a:p>
          <a:p>
            <a:pPr>
              <a:lnSpc>
                <a:spcPct val="80000"/>
              </a:lnSpc>
            </a:pPr>
            <a:endParaRPr lang="en-US" sz="1800" smtClean="0"/>
          </a:p>
          <a:p>
            <a:pPr lvl="1">
              <a:lnSpc>
                <a:spcPct val="80000"/>
              </a:lnSpc>
              <a:buFont typeface="Wingdings" pitchFamily="2" charset="2"/>
              <a:buNone/>
            </a:pPr>
            <a:r>
              <a:rPr lang="en-US" sz="1600" smtClean="0"/>
              <a:t>	</a:t>
            </a:r>
            <a:r>
              <a:rPr lang="en-US" sz="1600" i="1" smtClean="0">
                <a:solidFill>
                  <a:srgbClr val="3333CC"/>
                </a:solidFill>
              </a:rPr>
              <a:t>Sub</a:t>
            </a:r>
            <a:r>
              <a:rPr lang="en-US" sz="1600" i="1" smtClean="0"/>
              <a:t> Calculations()</a:t>
            </a:r>
          </a:p>
          <a:p>
            <a:pPr lvl="1">
              <a:lnSpc>
                <a:spcPct val="80000"/>
              </a:lnSpc>
              <a:buFont typeface="Wingdings" pitchFamily="2" charset="2"/>
              <a:buNone/>
            </a:pPr>
            <a:r>
              <a:rPr lang="en-US" sz="1600" i="1" smtClean="0"/>
              <a:t>		x = InputBox(“Enter x value.”)</a:t>
            </a:r>
          </a:p>
          <a:p>
            <a:pPr lvl="1">
              <a:lnSpc>
                <a:spcPct val="80000"/>
              </a:lnSpc>
              <a:buFont typeface="Wingdings" pitchFamily="2" charset="2"/>
              <a:buNone/>
            </a:pPr>
            <a:r>
              <a:rPr lang="en-US" sz="1600" i="1" smtClean="0"/>
              <a:t>		y = InputBox(“Enter y value.”)</a:t>
            </a:r>
          </a:p>
          <a:p>
            <a:pPr lvl="1">
              <a:lnSpc>
                <a:spcPct val="80000"/>
              </a:lnSpc>
              <a:buFont typeface="Wingdings" pitchFamily="2" charset="2"/>
              <a:buNone/>
            </a:pPr>
            <a:r>
              <a:rPr lang="en-US" sz="1600" i="1" smtClean="0"/>
              <a:t>		value = Divide(x, y)</a:t>
            </a:r>
          </a:p>
          <a:p>
            <a:pPr lvl="1">
              <a:lnSpc>
                <a:spcPct val="80000"/>
              </a:lnSpc>
              <a:buFont typeface="Wingdings" pitchFamily="2" charset="2"/>
              <a:buNone/>
            </a:pPr>
            <a:r>
              <a:rPr lang="en-US" sz="1600" i="1" smtClean="0"/>
              <a:t>		</a:t>
            </a:r>
            <a:r>
              <a:rPr lang="en-US" sz="1600" i="1" smtClean="0">
                <a:solidFill>
                  <a:srgbClr val="3333CC"/>
                </a:solidFill>
              </a:rPr>
              <a:t>If</a:t>
            </a:r>
            <a:r>
              <a:rPr lang="en-US" sz="1600" i="1" smtClean="0"/>
              <a:t> value = “none” </a:t>
            </a:r>
            <a:r>
              <a:rPr lang="en-US" sz="1600" i="1" smtClean="0">
                <a:solidFill>
                  <a:srgbClr val="3333CC"/>
                </a:solidFill>
              </a:rPr>
              <a:t>Then</a:t>
            </a:r>
          </a:p>
          <a:p>
            <a:pPr lvl="1">
              <a:lnSpc>
                <a:spcPct val="80000"/>
              </a:lnSpc>
              <a:buFont typeface="Wingdings" pitchFamily="2" charset="2"/>
              <a:buNone/>
            </a:pPr>
            <a:r>
              <a:rPr lang="en-US" sz="1600" i="1" smtClean="0"/>
              <a:t>			</a:t>
            </a:r>
            <a:r>
              <a:rPr lang="en-US" sz="1600" i="1" smtClean="0">
                <a:solidFill>
                  <a:srgbClr val="3333CC"/>
                </a:solidFill>
              </a:rPr>
              <a:t>Exit Sub</a:t>
            </a:r>
          </a:p>
          <a:p>
            <a:pPr lvl="1">
              <a:lnSpc>
                <a:spcPct val="80000"/>
              </a:lnSpc>
              <a:buFont typeface="Wingdings" pitchFamily="2" charset="2"/>
              <a:buNone/>
            </a:pPr>
            <a:r>
              <a:rPr lang="en-US" sz="1600" i="1" smtClean="0"/>
              <a:t>		</a:t>
            </a:r>
            <a:r>
              <a:rPr lang="en-US" sz="1600" i="1" smtClean="0">
                <a:solidFill>
                  <a:srgbClr val="3333CC"/>
                </a:solidFill>
              </a:rPr>
              <a:t>End If</a:t>
            </a:r>
          </a:p>
          <a:p>
            <a:pPr lvl="1">
              <a:lnSpc>
                <a:spcPct val="80000"/>
              </a:lnSpc>
              <a:buFont typeface="Wingdings" pitchFamily="2" charset="2"/>
              <a:buNone/>
            </a:pPr>
            <a:r>
              <a:rPr lang="en-US" sz="1600" i="1" smtClean="0"/>
              <a:t>		MsgBox “x divided by y is “ &amp; Divide(x, y)</a:t>
            </a:r>
          </a:p>
          <a:p>
            <a:pPr lvl="1">
              <a:lnSpc>
                <a:spcPct val="80000"/>
              </a:lnSpc>
              <a:buFont typeface="Wingdings" pitchFamily="2" charset="2"/>
              <a:buNone/>
            </a:pPr>
            <a:r>
              <a:rPr lang="en-US" sz="1600" i="1" smtClean="0"/>
              <a:t>	</a:t>
            </a:r>
            <a:r>
              <a:rPr lang="en-US" sz="1600" i="1" smtClean="0">
                <a:solidFill>
                  <a:srgbClr val="3333CC"/>
                </a:solidFill>
              </a:rPr>
              <a:t>End Sub</a:t>
            </a:r>
          </a:p>
          <a:p>
            <a:pPr lvl="1">
              <a:lnSpc>
                <a:spcPct val="80000"/>
              </a:lnSpc>
              <a:buFont typeface="Wingdings" pitchFamily="2" charset="2"/>
              <a:buNone/>
            </a:pPr>
            <a:r>
              <a:rPr lang="en-US" sz="1600" i="1" smtClean="0"/>
              <a:t>	</a:t>
            </a:r>
            <a:r>
              <a:rPr lang="en-US" sz="1600" i="1" smtClean="0">
                <a:solidFill>
                  <a:srgbClr val="00CC99"/>
                </a:solidFill>
              </a:rPr>
              <a:t>------------------------------------------------</a:t>
            </a:r>
          </a:p>
          <a:p>
            <a:pPr lvl="1">
              <a:lnSpc>
                <a:spcPct val="80000"/>
              </a:lnSpc>
              <a:buFont typeface="Wingdings" pitchFamily="2" charset="2"/>
              <a:buNone/>
            </a:pPr>
            <a:r>
              <a:rPr lang="en-US" sz="1600" i="1" smtClean="0"/>
              <a:t>	</a:t>
            </a:r>
            <a:r>
              <a:rPr lang="en-US" sz="1600" i="1" smtClean="0">
                <a:solidFill>
                  <a:srgbClr val="3333CC"/>
                </a:solidFill>
              </a:rPr>
              <a:t>Function</a:t>
            </a:r>
            <a:r>
              <a:rPr lang="en-US" sz="1600" i="1" smtClean="0"/>
              <a:t> Divide(a, b)</a:t>
            </a:r>
          </a:p>
          <a:p>
            <a:pPr lvl="1">
              <a:lnSpc>
                <a:spcPct val="80000"/>
              </a:lnSpc>
              <a:buFont typeface="Wingdings" pitchFamily="2" charset="2"/>
              <a:buNone/>
            </a:pPr>
            <a:r>
              <a:rPr lang="en-US" sz="1600" i="1" smtClean="0"/>
              <a:t>		</a:t>
            </a:r>
            <a:r>
              <a:rPr lang="en-US" sz="1600" i="1" smtClean="0">
                <a:solidFill>
                  <a:srgbClr val="3333CC"/>
                </a:solidFill>
              </a:rPr>
              <a:t>If</a:t>
            </a:r>
            <a:r>
              <a:rPr lang="en-US" sz="1600" i="1" smtClean="0"/>
              <a:t> b = 0 </a:t>
            </a:r>
            <a:r>
              <a:rPr lang="en-US" sz="1600" i="1" smtClean="0">
                <a:solidFill>
                  <a:srgbClr val="3333CC"/>
                </a:solidFill>
              </a:rPr>
              <a:t>Then</a:t>
            </a:r>
          </a:p>
          <a:p>
            <a:pPr lvl="1">
              <a:lnSpc>
                <a:spcPct val="80000"/>
              </a:lnSpc>
              <a:buFont typeface="Wingdings" pitchFamily="2" charset="2"/>
              <a:buNone/>
            </a:pPr>
            <a:r>
              <a:rPr lang="en-US" sz="1600" i="1" smtClean="0"/>
              <a:t>			Divide = “none”</a:t>
            </a:r>
          </a:p>
          <a:p>
            <a:pPr lvl="1">
              <a:lnSpc>
                <a:spcPct val="80000"/>
              </a:lnSpc>
              <a:buFont typeface="Wingdings" pitchFamily="2" charset="2"/>
              <a:buNone/>
            </a:pPr>
            <a:r>
              <a:rPr lang="en-US" sz="1600" i="1" smtClean="0"/>
              <a:t>			</a:t>
            </a:r>
            <a:r>
              <a:rPr lang="en-US" sz="1600" i="1" smtClean="0">
                <a:solidFill>
                  <a:srgbClr val="3333CC"/>
                </a:solidFill>
              </a:rPr>
              <a:t>Exit Function</a:t>
            </a:r>
          </a:p>
          <a:p>
            <a:pPr lvl="1">
              <a:lnSpc>
                <a:spcPct val="80000"/>
              </a:lnSpc>
              <a:buFont typeface="Wingdings" pitchFamily="2" charset="2"/>
              <a:buNone/>
            </a:pPr>
            <a:r>
              <a:rPr lang="en-US" sz="1600" i="1" smtClean="0"/>
              <a:t>		</a:t>
            </a:r>
            <a:r>
              <a:rPr lang="en-US" sz="1600" i="1" smtClean="0">
                <a:solidFill>
                  <a:srgbClr val="3333CC"/>
                </a:solidFill>
              </a:rPr>
              <a:t>End If</a:t>
            </a:r>
          </a:p>
          <a:p>
            <a:pPr lvl="1">
              <a:lnSpc>
                <a:spcPct val="80000"/>
              </a:lnSpc>
              <a:buFont typeface="Wingdings" pitchFamily="2" charset="2"/>
              <a:buNone/>
            </a:pPr>
            <a:r>
              <a:rPr lang="en-US" sz="1600" i="1" smtClean="0"/>
              <a:t>		Divide = a / b</a:t>
            </a:r>
          </a:p>
          <a:p>
            <a:pPr lvl="1">
              <a:lnSpc>
                <a:spcPct val="80000"/>
              </a:lnSpc>
              <a:buFont typeface="Wingdings" pitchFamily="2" charset="2"/>
              <a:buNone/>
            </a:pPr>
            <a:r>
              <a:rPr lang="en-US" sz="1600" i="1" smtClean="0"/>
              <a:t>	</a:t>
            </a:r>
            <a:r>
              <a:rPr lang="en-US" sz="1600" i="1" smtClean="0">
                <a:solidFill>
                  <a:srgbClr val="3333CC"/>
                </a:solidFill>
              </a:rPr>
              <a:t>End Function</a:t>
            </a:r>
          </a:p>
        </p:txBody>
      </p:sp>
    </p:spTree>
  </p:cSld>
  <p:clrMapOvr>
    <a:masterClrMapping/>
  </p:clrMapOvr>
  <p:transition>
    <p:strips dir="rd"/>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928C34C0-5ECF-43A0-AFA9-B3EBB68BC0E5}" type="slidenum">
              <a:rPr lang="en-US"/>
              <a:pPr>
                <a:defRPr/>
              </a:pPr>
              <a:t>107</a:t>
            </a:fld>
            <a:endParaRPr lang="en-US"/>
          </a:p>
        </p:txBody>
      </p:sp>
      <p:sp>
        <p:nvSpPr>
          <p:cNvPr id="528386" name="Rectangle 2"/>
          <p:cNvSpPr>
            <a:spLocks noGrp="1" noChangeArrowheads="1"/>
          </p:cNvSpPr>
          <p:nvPr>
            <p:ph type="title"/>
          </p:nvPr>
        </p:nvSpPr>
        <p:spPr/>
        <p:txBody>
          <a:bodyPr/>
          <a:lstStyle/>
          <a:p>
            <a:pPr>
              <a:defRPr/>
            </a:pPr>
            <a:r>
              <a:rPr lang="en-US"/>
              <a:t>Exiting Loops</a:t>
            </a:r>
          </a:p>
        </p:txBody>
      </p:sp>
      <p:sp>
        <p:nvSpPr>
          <p:cNvPr id="112645" name="Rectangle 3"/>
          <p:cNvSpPr>
            <a:spLocks noGrp="1" noChangeArrowheads="1"/>
          </p:cNvSpPr>
          <p:nvPr>
            <p:ph type="body" idx="1"/>
          </p:nvPr>
        </p:nvSpPr>
        <p:spPr/>
        <p:txBody>
          <a:bodyPr/>
          <a:lstStyle/>
          <a:p>
            <a:r>
              <a:rPr lang="en-US" smtClean="0"/>
              <a:t>To exit a loop we use </a:t>
            </a:r>
            <a:r>
              <a:rPr lang="en-US" i="1" smtClean="0">
                <a:solidFill>
                  <a:srgbClr val="00CC99"/>
                </a:solidFill>
              </a:rPr>
              <a:t>Exit For</a:t>
            </a:r>
            <a:r>
              <a:rPr lang="en-US" smtClean="0"/>
              <a:t> and </a:t>
            </a:r>
            <a:r>
              <a:rPr lang="en-US" i="1" smtClean="0">
                <a:solidFill>
                  <a:srgbClr val="00CC99"/>
                </a:solidFill>
              </a:rPr>
              <a:t>Exit Do</a:t>
            </a:r>
            <a:r>
              <a:rPr lang="en-US" smtClean="0"/>
              <a:t> depending on if we are currently in a </a:t>
            </a:r>
            <a:r>
              <a:rPr lang="en-US" i="1" smtClean="0"/>
              <a:t>For, Next </a:t>
            </a:r>
            <a:r>
              <a:rPr lang="en-US" smtClean="0"/>
              <a:t>or </a:t>
            </a:r>
            <a:r>
              <a:rPr lang="en-US" i="1" smtClean="0"/>
              <a:t>For Each, Next</a:t>
            </a:r>
            <a:r>
              <a:rPr lang="en-US" smtClean="0"/>
              <a:t> loop or in a </a:t>
            </a:r>
            <a:r>
              <a:rPr lang="en-US" i="1" smtClean="0"/>
              <a:t>Do, While</a:t>
            </a:r>
            <a:r>
              <a:rPr lang="en-US" smtClean="0"/>
              <a:t> or </a:t>
            </a:r>
            <a:r>
              <a:rPr lang="en-US" i="1" smtClean="0"/>
              <a:t>Do, Until</a:t>
            </a:r>
            <a:r>
              <a:rPr lang="en-US" smtClean="0"/>
              <a:t> loop.</a:t>
            </a:r>
          </a:p>
          <a:p>
            <a:endParaRPr lang="en-US" smtClean="0"/>
          </a:p>
          <a:p>
            <a:r>
              <a:rPr lang="en-US" smtClean="0"/>
              <a:t>Similar to the above exit statements, </a:t>
            </a:r>
            <a:r>
              <a:rPr lang="en-US" i="1" smtClean="0"/>
              <a:t>Exit For</a:t>
            </a:r>
            <a:r>
              <a:rPr lang="en-US" smtClean="0"/>
              <a:t> will stop executing a </a:t>
            </a:r>
            <a:r>
              <a:rPr lang="en-US" i="1" smtClean="0"/>
              <a:t>For, Next</a:t>
            </a:r>
            <a:r>
              <a:rPr lang="en-US" smtClean="0"/>
              <a:t> or </a:t>
            </a:r>
            <a:r>
              <a:rPr lang="en-US" i="1" smtClean="0"/>
              <a:t>For Each, Next</a:t>
            </a:r>
            <a:r>
              <a:rPr lang="en-US" smtClean="0"/>
              <a:t> loop and move to the next line of code after the </a:t>
            </a:r>
            <a:r>
              <a:rPr lang="en-US" i="1" smtClean="0"/>
              <a:t>Next</a:t>
            </a:r>
            <a:r>
              <a:rPr lang="en-US" smtClean="0"/>
              <a:t> statement.</a:t>
            </a:r>
          </a:p>
          <a:p>
            <a:endParaRPr lang="en-US" smtClean="0"/>
          </a:p>
          <a:p>
            <a:r>
              <a:rPr lang="en-US" smtClean="0"/>
              <a:t>The </a:t>
            </a:r>
            <a:r>
              <a:rPr lang="en-US" i="1" smtClean="0"/>
              <a:t>Exit Do</a:t>
            </a:r>
            <a:r>
              <a:rPr lang="en-US" smtClean="0"/>
              <a:t> code will stop executing a </a:t>
            </a:r>
            <a:r>
              <a:rPr lang="en-US" i="1" smtClean="0"/>
              <a:t>Do Loop</a:t>
            </a:r>
            <a:r>
              <a:rPr lang="en-US" smtClean="0"/>
              <a:t> and move to the next line of code after the </a:t>
            </a:r>
            <a:r>
              <a:rPr lang="en-US" i="1" smtClean="0"/>
              <a:t>Loop</a:t>
            </a:r>
            <a:r>
              <a:rPr lang="en-US" smtClean="0"/>
              <a:t> statement.</a:t>
            </a:r>
          </a:p>
        </p:txBody>
      </p:sp>
    </p:spTree>
  </p:cSld>
  <p:clrMapOvr>
    <a:masterClrMapping/>
  </p:clrMapOvr>
  <p:transition>
    <p:strips dir="rd"/>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5C2BA0AA-8AFF-4261-A2C9-A27ADF7405D8}" type="slidenum">
              <a:rPr lang="en-US"/>
              <a:pPr>
                <a:defRPr/>
              </a:pPr>
              <a:t>108</a:t>
            </a:fld>
            <a:endParaRPr lang="en-US"/>
          </a:p>
        </p:txBody>
      </p:sp>
      <p:sp>
        <p:nvSpPr>
          <p:cNvPr id="529410" name="Rectangle 2"/>
          <p:cNvSpPr>
            <a:spLocks noGrp="1" noChangeArrowheads="1"/>
          </p:cNvSpPr>
          <p:nvPr>
            <p:ph type="title"/>
          </p:nvPr>
        </p:nvSpPr>
        <p:spPr/>
        <p:txBody>
          <a:bodyPr/>
          <a:lstStyle/>
          <a:p>
            <a:pPr>
              <a:defRPr/>
            </a:pPr>
            <a:r>
              <a:rPr lang="en-US"/>
              <a:t>Exit For Example</a:t>
            </a:r>
          </a:p>
        </p:txBody>
      </p:sp>
      <p:sp>
        <p:nvSpPr>
          <p:cNvPr id="113669" name="Rectangle 3"/>
          <p:cNvSpPr>
            <a:spLocks noGrp="1" noChangeArrowheads="1"/>
          </p:cNvSpPr>
          <p:nvPr>
            <p:ph type="body" idx="1"/>
          </p:nvPr>
        </p:nvSpPr>
        <p:spPr/>
        <p:txBody>
          <a:bodyPr/>
          <a:lstStyle/>
          <a:p>
            <a:pPr lvl="1">
              <a:buFont typeface="Wingdings" pitchFamily="2" charset="2"/>
              <a:buNone/>
            </a:pPr>
            <a:endParaRPr lang="en-US" i="1" smtClean="0"/>
          </a:p>
          <a:p>
            <a:pPr lvl="1">
              <a:buFont typeface="Wingdings" pitchFamily="2" charset="2"/>
              <a:buNone/>
            </a:pPr>
            <a:r>
              <a:rPr lang="en-US" i="1" smtClean="0">
                <a:solidFill>
                  <a:srgbClr val="3333CC"/>
                </a:solidFill>
              </a:rPr>
              <a:t>Sub</a:t>
            </a:r>
            <a:r>
              <a:rPr lang="en-US" i="1" smtClean="0"/>
              <a:t> Organize()</a:t>
            </a:r>
          </a:p>
          <a:p>
            <a:pPr lvl="1">
              <a:buFont typeface="Wingdings" pitchFamily="2" charset="2"/>
              <a:buNone/>
            </a:pPr>
            <a:r>
              <a:rPr lang="en-US" i="1" smtClean="0"/>
              <a:t>		</a:t>
            </a:r>
            <a:r>
              <a:rPr lang="en-US" i="1" smtClean="0">
                <a:solidFill>
                  <a:srgbClr val="3333CC"/>
                </a:solidFill>
              </a:rPr>
              <a:t>Set</a:t>
            </a:r>
            <a:r>
              <a:rPr lang="en-US" i="1" smtClean="0"/>
              <a:t> StartCell = Range(“A1”)</a:t>
            </a:r>
          </a:p>
          <a:p>
            <a:pPr lvl="1">
              <a:buFont typeface="Wingdings" pitchFamily="2" charset="2"/>
              <a:buNone/>
            </a:pPr>
            <a:r>
              <a:rPr lang="en-US" i="1" smtClean="0"/>
              <a:t>		</a:t>
            </a:r>
            <a:r>
              <a:rPr lang="en-US" i="1" smtClean="0">
                <a:solidFill>
                  <a:srgbClr val="3333CC"/>
                </a:solidFill>
              </a:rPr>
              <a:t>For</a:t>
            </a:r>
            <a:r>
              <a:rPr lang="en-US" i="1" smtClean="0"/>
              <a:t> i = 1 </a:t>
            </a:r>
            <a:r>
              <a:rPr lang="en-US" i="1" smtClean="0">
                <a:solidFill>
                  <a:srgbClr val="3333CC"/>
                </a:solidFill>
              </a:rPr>
              <a:t>to</a:t>
            </a:r>
            <a:r>
              <a:rPr lang="en-US" i="1" smtClean="0"/>
              <a:t> 100</a:t>
            </a:r>
          </a:p>
          <a:p>
            <a:pPr lvl="1">
              <a:buFont typeface="Wingdings" pitchFamily="2" charset="2"/>
              <a:buNone/>
            </a:pPr>
            <a:r>
              <a:rPr lang="en-US" i="1" smtClean="0"/>
              <a:t>		    StartCell.Offset(i, 0).Value = i * (i – 1)</a:t>
            </a:r>
          </a:p>
          <a:p>
            <a:pPr lvl="1">
              <a:buFont typeface="Wingdings" pitchFamily="2" charset="2"/>
              <a:buNone/>
            </a:pPr>
            <a:r>
              <a:rPr lang="en-US" i="1" smtClean="0"/>
              <a:t>		    </a:t>
            </a:r>
            <a:r>
              <a:rPr lang="en-US" i="1" smtClean="0">
                <a:solidFill>
                  <a:srgbClr val="3333CC"/>
                </a:solidFill>
              </a:rPr>
              <a:t>If</a:t>
            </a:r>
            <a:r>
              <a:rPr lang="en-US" i="1" smtClean="0"/>
              <a:t> i * (i – 1) &gt; 50 </a:t>
            </a:r>
            <a:r>
              <a:rPr lang="en-US" i="1" smtClean="0">
                <a:solidFill>
                  <a:srgbClr val="3333CC"/>
                </a:solidFill>
              </a:rPr>
              <a:t>Then</a:t>
            </a:r>
          </a:p>
          <a:p>
            <a:pPr lvl="1">
              <a:buFont typeface="Wingdings" pitchFamily="2" charset="2"/>
              <a:buNone/>
            </a:pPr>
            <a:r>
              <a:rPr lang="en-US" i="1" smtClean="0"/>
              <a:t>			MsgBox “The calculation values exceed the limit.”</a:t>
            </a:r>
            <a:endParaRPr lang="en-US" smtClean="0"/>
          </a:p>
          <a:p>
            <a:pPr lvl="1">
              <a:buFont typeface="Wingdings" pitchFamily="2" charset="2"/>
              <a:buNone/>
            </a:pPr>
            <a:r>
              <a:rPr lang="en-US" smtClean="0"/>
              <a:t>			</a:t>
            </a:r>
            <a:r>
              <a:rPr lang="en-US" i="1" smtClean="0">
                <a:solidFill>
                  <a:srgbClr val="3333CC"/>
                </a:solidFill>
              </a:rPr>
              <a:t>Exit For</a:t>
            </a:r>
          </a:p>
          <a:p>
            <a:pPr lvl="1">
              <a:buFont typeface="Wingdings" pitchFamily="2" charset="2"/>
              <a:buNone/>
            </a:pPr>
            <a:r>
              <a:rPr lang="en-US" i="1" smtClean="0"/>
              <a:t>		    </a:t>
            </a:r>
            <a:r>
              <a:rPr lang="en-US" i="1" smtClean="0">
                <a:solidFill>
                  <a:srgbClr val="3333CC"/>
                </a:solidFill>
              </a:rPr>
              <a:t>End If</a:t>
            </a:r>
          </a:p>
          <a:p>
            <a:pPr lvl="1">
              <a:buFont typeface="Wingdings" pitchFamily="2" charset="2"/>
              <a:buNone/>
            </a:pPr>
            <a:r>
              <a:rPr lang="en-US" i="1" smtClean="0"/>
              <a:t>		</a:t>
            </a:r>
            <a:r>
              <a:rPr lang="en-US" i="1" smtClean="0">
                <a:solidFill>
                  <a:srgbClr val="3333CC"/>
                </a:solidFill>
              </a:rPr>
              <a:t>Next</a:t>
            </a:r>
            <a:r>
              <a:rPr lang="en-US" i="1" smtClean="0"/>
              <a:t> i</a:t>
            </a:r>
          </a:p>
          <a:p>
            <a:pPr lvl="1">
              <a:buFont typeface="Wingdings" pitchFamily="2" charset="2"/>
              <a:buNone/>
            </a:pPr>
            <a:r>
              <a:rPr lang="en-US" i="1" smtClean="0">
                <a:solidFill>
                  <a:srgbClr val="3333CC"/>
                </a:solidFill>
              </a:rPr>
              <a:t>End Sub</a:t>
            </a:r>
          </a:p>
        </p:txBody>
      </p:sp>
    </p:spTree>
  </p:cSld>
  <p:clrMapOvr>
    <a:masterClrMapping/>
  </p:clrMapOvr>
  <p:transition>
    <p:strips dir="rd"/>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C8630093-1A8C-479B-87E6-7DF4B4307620}" type="slidenum">
              <a:rPr lang="en-US"/>
              <a:pPr>
                <a:defRPr/>
              </a:pPr>
              <a:t>109</a:t>
            </a:fld>
            <a:endParaRPr lang="en-US"/>
          </a:p>
        </p:txBody>
      </p:sp>
      <p:sp>
        <p:nvSpPr>
          <p:cNvPr id="531458" name="Rectangle 2"/>
          <p:cNvSpPr>
            <a:spLocks noGrp="1" noChangeArrowheads="1"/>
          </p:cNvSpPr>
          <p:nvPr>
            <p:ph type="title"/>
          </p:nvPr>
        </p:nvSpPr>
        <p:spPr/>
        <p:txBody>
          <a:bodyPr/>
          <a:lstStyle/>
          <a:p>
            <a:pPr>
              <a:defRPr/>
            </a:pPr>
            <a:r>
              <a:rPr lang="en-US"/>
              <a:t>Exit Do Example</a:t>
            </a:r>
          </a:p>
        </p:txBody>
      </p:sp>
      <p:sp>
        <p:nvSpPr>
          <p:cNvPr id="114693" name="Rectangle 3"/>
          <p:cNvSpPr>
            <a:spLocks noGrp="1" noChangeArrowheads="1"/>
          </p:cNvSpPr>
          <p:nvPr>
            <p:ph type="body" idx="1"/>
          </p:nvPr>
        </p:nvSpPr>
        <p:spPr/>
        <p:txBody>
          <a:bodyPr/>
          <a:lstStyle/>
          <a:p>
            <a:endParaRPr lang="en-US" i="1" smtClean="0"/>
          </a:p>
          <a:p>
            <a:pPr lvl="1">
              <a:buFont typeface="Wingdings" pitchFamily="2" charset="2"/>
              <a:buNone/>
            </a:pPr>
            <a:r>
              <a:rPr lang="en-US" i="1" smtClean="0">
                <a:solidFill>
                  <a:srgbClr val="3333CC"/>
                </a:solidFill>
              </a:rPr>
              <a:t>Do</a:t>
            </a:r>
          </a:p>
          <a:p>
            <a:pPr lvl="1">
              <a:buFont typeface="Wingdings" pitchFamily="2" charset="2"/>
              <a:buNone/>
            </a:pPr>
            <a:r>
              <a:rPr lang="en-US" i="1" smtClean="0"/>
              <a:t>		x = x^2</a:t>
            </a:r>
          </a:p>
          <a:p>
            <a:pPr lvl="1">
              <a:buFont typeface="Wingdings" pitchFamily="2" charset="2"/>
              <a:buNone/>
            </a:pPr>
            <a:r>
              <a:rPr lang="en-US" i="1" smtClean="0"/>
              <a:t>		</a:t>
            </a:r>
            <a:r>
              <a:rPr lang="en-US" i="1" smtClean="0">
                <a:solidFill>
                  <a:srgbClr val="3333CC"/>
                </a:solidFill>
              </a:rPr>
              <a:t>If</a:t>
            </a:r>
            <a:r>
              <a:rPr lang="en-US" i="1" smtClean="0"/>
              <a:t> x </a:t>
            </a:r>
            <a:r>
              <a:rPr lang="en-US" i="1" smtClean="0">
                <a:solidFill>
                  <a:srgbClr val="3333CC"/>
                </a:solidFill>
              </a:rPr>
              <a:t>mod</a:t>
            </a:r>
            <a:r>
              <a:rPr lang="en-US" i="1" smtClean="0"/>
              <a:t> 5 = 0 </a:t>
            </a:r>
            <a:r>
              <a:rPr lang="en-US" i="1" smtClean="0">
                <a:solidFill>
                  <a:srgbClr val="3333CC"/>
                </a:solidFill>
              </a:rPr>
              <a:t>Then</a:t>
            </a:r>
          </a:p>
          <a:p>
            <a:pPr lvl="1">
              <a:buFont typeface="Wingdings" pitchFamily="2" charset="2"/>
              <a:buNone/>
            </a:pPr>
            <a:r>
              <a:rPr lang="en-US" i="1" smtClean="0"/>
              <a:t>			MsgBox “The number “ &amp; x &amp; “ is divisible by 5.”</a:t>
            </a:r>
          </a:p>
          <a:p>
            <a:pPr lvl="1">
              <a:buFont typeface="Wingdings" pitchFamily="2" charset="2"/>
              <a:buNone/>
            </a:pPr>
            <a:r>
              <a:rPr lang="en-US" i="1" smtClean="0"/>
              <a:t>			</a:t>
            </a:r>
            <a:r>
              <a:rPr lang="en-US" i="1" smtClean="0">
                <a:solidFill>
                  <a:srgbClr val="3333CC"/>
                </a:solidFill>
              </a:rPr>
              <a:t>Exit Do</a:t>
            </a:r>
          </a:p>
          <a:p>
            <a:pPr lvl="1">
              <a:buFont typeface="Wingdings" pitchFamily="2" charset="2"/>
              <a:buNone/>
            </a:pPr>
            <a:r>
              <a:rPr lang="en-US" i="1" smtClean="0"/>
              <a:t>		</a:t>
            </a:r>
            <a:r>
              <a:rPr lang="en-US" i="1" smtClean="0">
                <a:solidFill>
                  <a:srgbClr val="3333CC"/>
                </a:solidFill>
              </a:rPr>
              <a:t>End If</a:t>
            </a:r>
          </a:p>
          <a:p>
            <a:pPr lvl="1">
              <a:buFont typeface="Wingdings" pitchFamily="2" charset="2"/>
              <a:buNone/>
            </a:pPr>
            <a:r>
              <a:rPr lang="en-US" i="1" smtClean="0"/>
              <a:t>		x = x + 1</a:t>
            </a:r>
            <a:endParaRPr lang="en-US" i="1" smtClean="0">
              <a:solidFill>
                <a:srgbClr val="3333CC"/>
              </a:solidFill>
            </a:endParaRPr>
          </a:p>
          <a:p>
            <a:pPr lvl="1">
              <a:buFont typeface="Wingdings" pitchFamily="2" charset="2"/>
              <a:buNone/>
            </a:pPr>
            <a:r>
              <a:rPr lang="en-US" i="1" smtClean="0">
                <a:solidFill>
                  <a:srgbClr val="3333CC"/>
                </a:solidFill>
              </a:rPr>
              <a:t>Loop Until</a:t>
            </a:r>
            <a:r>
              <a:rPr lang="en-US" i="1" smtClean="0"/>
              <a:t> x &gt;100</a:t>
            </a:r>
          </a:p>
        </p:txBody>
      </p:sp>
    </p:spTree>
  </p:cSld>
  <p:clrMapOvr>
    <a:masterClrMapping/>
  </p:clrMapOvr>
  <p:transition>
    <p:strips dir="rd"/>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4EE18A6F-3660-44D5-AED0-5EE5FB00A744}" type="slidenum">
              <a:rPr lang="en-US"/>
              <a:pPr>
                <a:defRPr/>
              </a:pPr>
              <a:t>110</a:t>
            </a:fld>
            <a:endParaRPr lang="en-US"/>
          </a:p>
        </p:txBody>
      </p:sp>
      <p:sp>
        <p:nvSpPr>
          <p:cNvPr id="533506" name="Rectangle 2"/>
          <p:cNvSpPr>
            <a:spLocks noGrp="1" noChangeArrowheads="1"/>
          </p:cNvSpPr>
          <p:nvPr>
            <p:ph type="title"/>
          </p:nvPr>
        </p:nvSpPr>
        <p:spPr/>
        <p:txBody>
          <a:bodyPr/>
          <a:lstStyle/>
          <a:p>
            <a:pPr>
              <a:defRPr/>
            </a:pPr>
            <a:r>
              <a:rPr lang="en-US"/>
              <a:t>Exiting Loops </a:t>
            </a:r>
            <a:r>
              <a:rPr lang="en-US" sz="2000"/>
              <a:t>(cont)</a:t>
            </a:r>
          </a:p>
        </p:txBody>
      </p:sp>
      <p:sp>
        <p:nvSpPr>
          <p:cNvPr id="115717" name="Rectangle 3"/>
          <p:cNvSpPr>
            <a:spLocks noGrp="1" noChangeArrowheads="1"/>
          </p:cNvSpPr>
          <p:nvPr>
            <p:ph type="body" idx="1"/>
          </p:nvPr>
        </p:nvSpPr>
        <p:spPr>
          <a:xfrm>
            <a:off x="914400" y="1371600"/>
            <a:ext cx="7772400" cy="4953000"/>
          </a:xfrm>
        </p:spPr>
        <p:txBody>
          <a:bodyPr/>
          <a:lstStyle/>
          <a:p>
            <a:pPr>
              <a:lnSpc>
                <a:spcPct val="90000"/>
              </a:lnSpc>
            </a:pPr>
            <a:r>
              <a:rPr lang="en-US" smtClean="0"/>
              <a:t>These statements can also be used with nested loops.</a:t>
            </a:r>
          </a:p>
          <a:p>
            <a:pPr>
              <a:lnSpc>
                <a:spcPct val="90000"/>
              </a:lnSpc>
            </a:pPr>
            <a:endParaRPr lang="en-US" smtClean="0"/>
          </a:p>
          <a:p>
            <a:pPr>
              <a:lnSpc>
                <a:spcPct val="90000"/>
              </a:lnSpc>
            </a:pPr>
            <a:r>
              <a:rPr lang="en-US" smtClean="0"/>
              <a:t>The exit statement will apply to the inner most loop in which it is used.</a:t>
            </a:r>
          </a:p>
          <a:p>
            <a:pPr>
              <a:lnSpc>
                <a:spcPct val="90000"/>
              </a:lnSpc>
            </a:pPr>
            <a:endParaRPr lang="en-US" smtClean="0"/>
          </a:p>
          <a:p>
            <a:pPr lvl="1">
              <a:lnSpc>
                <a:spcPct val="90000"/>
              </a:lnSpc>
              <a:buFont typeface="Wingdings" pitchFamily="2" charset="2"/>
              <a:buNone/>
            </a:pPr>
            <a:r>
              <a:rPr lang="en-US" smtClean="0"/>
              <a:t>	</a:t>
            </a:r>
            <a:r>
              <a:rPr lang="en-US" i="1" smtClean="0">
                <a:solidFill>
                  <a:srgbClr val="3333CC"/>
                </a:solidFill>
              </a:rPr>
              <a:t>For</a:t>
            </a:r>
            <a:r>
              <a:rPr lang="en-US" i="1" smtClean="0"/>
              <a:t> i = 1 </a:t>
            </a:r>
            <a:r>
              <a:rPr lang="en-US" i="1" smtClean="0">
                <a:solidFill>
                  <a:srgbClr val="3333CC"/>
                </a:solidFill>
              </a:rPr>
              <a:t>to</a:t>
            </a:r>
            <a:r>
              <a:rPr lang="en-US" i="1" smtClean="0"/>
              <a:t> 100</a:t>
            </a:r>
          </a:p>
          <a:p>
            <a:pPr lvl="1">
              <a:lnSpc>
                <a:spcPct val="90000"/>
              </a:lnSpc>
              <a:buFont typeface="Wingdings" pitchFamily="2" charset="2"/>
              <a:buNone/>
            </a:pPr>
            <a:r>
              <a:rPr lang="en-US" i="1" smtClean="0"/>
              <a:t>		   </a:t>
            </a:r>
            <a:r>
              <a:rPr lang="en-US" i="1" smtClean="0">
                <a:solidFill>
                  <a:srgbClr val="3333CC"/>
                </a:solidFill>
              </a:rPr>
              <a:t>For</a:t>
            </a:r>
            <a:r>
              <a:rPr lang="en-US" i="1" smtClean="0"/>
              <a:t> j = 1 </a:t>
            </a:r>
            <a:r>
              <a:rPr lang="en-US" i="1" smtClean="0">
                <a:solidFill>
                  <a:srgbClr val="3333CC"/>
                </a:solidFill>
              </a:rPr>
              <a:t>to</a:t>
            </a:r>
            <a:r>
              <a:rPr lang="en-US" i="1" smtClean="0"/>
              <a:t> 50</a:t>
            </a:r>
          </a:p>
          <a:p>
            <a:pPr lvl="1">
              <a:lnSpc>
                <a:spcPct val="90000"/>
              </a:lnSpc>
              <a:buFont typeface="Wingdings" pitchFamily="2" charset="2"/>
              <a:buNone/>
            </a:pPr>
            <a:r>
              <a:rPr lang="en-US" i="1" smtClean="0"/>
              <a:t>			StartCell.Offset(i, j).Value = i + j</a:t>
            </a:r>
          </a:p>
          <a:p>
            <a:pPr lvl="1">
              <a:lnSpc>
                <a:spcPct val="90000"/>
              </a:lnSpc>
              <a:buFont typeface="Wingdings" pitchFamily="2" charset="2"/>
              <a:buNone/>
            </a:pPr>
            <a:r>
              <a:rPr lang="en-US" i="1" smtClean="0"/>
              <a:t>			</a:t>
            </a:r>
            <a:r>
              <a:rPr lang="en-US" i="1" smtClean="0">
                <a:solidFill>
                  <a:srgbClr val="3333CC"/>
                </a:solidFill>
              </a:rPr>
              <a:t>If</a:t>
            </a:r>
            <a:r>
              <a:rPr lang="en-US" i="1" smtClean="0"/>
              <a:t> i + j &gt; 60 </a:t>
            </a:r>
            <a:r>
              <a:rPr lang="en-US" i="1" smtClean="0">
                <a:solidFill>
                  <a:srgbClr val="3333CC"/>
                </a:solidFill>
              </a:rPr>
              <a:t>Then</a:t>
            </a:r>
          </a:p>
          <a:p>
            <a:pPr lvl="1">
              <a:lnSpc>
                <a:spcPct val="90000"/>
              </a:lnSpc>
              <a:buFont typeface="Wingdings" pitchFamily="2" charset="2"/>
              <a:buNone/>
            </a:pPr>
            <a:r>
              <a:rPr lang="en-US" i="1" smtClean="0"/>
              <a:t>				</a:t>
            </a:r>
            <a:r>
              <a:rPr lang="en-US" i="1" smtClean="0">
                <a:solidFill>
                  <a:srgbClr val="3333CC"/>
                </a:solidFill>
              </a:rPr>
              <a:t>Exit For</a:t>
            </a:r>
          </a:p>
          <a:p>
            <a:pPr lvl="1">
              <a:lnSpc>
                <a:spcPct val="90000"/>
              </a:lnSpc>
              <a:buFont typeface="Wingdings" pitchFamily="2" charset="2"/>
              <a:buNone/>
            </a:pPr>
            <a:r>
              <a:rPr lang="en-US" i="1" smtClean="0"/>
              <a:t>			</a:t>
            </a:r>
            <a:r>
              <a:rPr lang="en-US" i="1" smtClean="0">
                <a:solidFill>
                  <a:srgbClr val="3333CC"/>
                </a:solidFill>
              </a:rPr>
              <a:t>End If</a:t>
            </a:r>
          </a:p>
          <a:p>
            <a:pPr lvl="1">
              <a:lnSpc>
                <a:spcPct val="90000"/>
              </a:lnSpc>
              <a:buFont typeface="Wingdings" pitchFamily="2" charset="2"/>
              <a:buNone/>
            </a:pPr>
            <a:r>
              <a:rPr lang="en-US" i="1" smtClean="0"/>
              <a:t>		   </a:t>
            </a:r>
            <a:r>
              <a:rPr lang="en-US" i="1" smtClean="0">
                <a:solidFill>
                  <a:srgbClr val="3333CC"/>
                </a:solidFill>
              </a:rPr>
              <a:t>Next</a:t>
            </a:r>
            <a:r>
              <a:rPr lang="en-US" i="1" smtClean="0"/>
              <a:t> j</a:t>
            </a:r>
          </a:p>
          <a:p>
            <a:pPr lvl="1">
              <a:lnSpc>
                <a:spcPct val="90000"/>
              </a:lnSpc>
              <a:buFont typeface="Wingdings" pitchFamily="2" charset="2"/>
              <a:buNone/>
            </a:pPr>
            <a:r>
              <a:rPr lang="en-US" i="1" smtClean="0"/>
              <a:t>	</a:t>
            </a:r>
            <a:r>
              <a:rPr lang="en-US" i="1" smtClean="0">
                <a:solidFill>
                  <a:srgbClr val="3333CC"/>
                </a:solidFill>
              </a:rPr>
              <a:t>Next</a:t>
            </a:r>
            <a:r>
              <a:rPr lang="en-US" i="1" smtClean="0"/>
              <a:t> i</a:t>
            </a:r>
          </a:p>
        </p:txBody>
      </p:sp>
    </p:spTree>
  </p:cSld>
  <p:clrMapOvr>
    <a:masterClrMapping/>
  </p:clrMapOvr>
  <p:transition>
    <p:strips dir="rd"/>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46EC7EEE-B91C-4A9A-ACCA-11A832EE52B9}" type="slidenum">
              <a:rPr lang="en-US"/>
              <a:pPr>
                <a:defRPr/>
              </a:pPr>
              <a:t>111</a:t>
            </a:fld>
            <a:endParaRPr lang="en-US"/>
          </a:p>
        </p:txBody>
      </p:sp>
      <p:sp>
        <p:nvSpPr>
          <p:cNvPr id="535554" name="Rectangle 2"/>
          <p:cNvSpPr>
            <a:spLocks noGrp="1" noChangeArrowheads="1"/>
          </p:cNvSpPr>
          <p:nvPr>
            <p:ph type="title"/>
          </p:nvPr>
        </p:nvSpPr>
        <p:spPr/>
        <p:txBody>
          <a:bodyPr/>
          <a:lstStyle/>
          <a:p>
            <a:pPr>
              <a:defRPr/>
            </a:pPr>
            <a:r>
              <a:rPr lang="en-US"/>
              <a:t>Ending the Program</a:t>
            </a:r>
          </a:p>
        </p:txBody>
      </p:sp>
      <p:sp>
        <p:nvSpPr>
          <p:cNvPr id="116741" name="Rectangle 3"/>
          <p:cNvSpPr>
            <a:spLocks noGrp="1" noChangeArrowheads="1"/>
          </p:cNvSpPr>
          <p:nvPr>
            <p:ph type="body" idx="1"/>
          </p:nvPr>
        </p:nvSpPr>
        <p:spPr/>
        <p:txBody>
          <a:bodyPr/>
          <a:lstStyle/>
          <a:p>
            <a:r>
              <a:rPr lang="en-US" smtClean="0"/>
              <a:t>We can stop executing the entire program by using the </a:t>
            </a:r>
            <a:r>
              <a:rPr lang="en-US" b="0" i="1" smtClean="0"/>
              <a:t>End</a:t>
            </a:r>
            <a:r>
              <a:rPr lang="en-US" smtClean="0"/>
              <a:t> statement.</a:t>
            </a:r>
          </a:p>
          <a:p>
            <a:pPr lvl="1"/>
            <a:r>
              <a:rPr lang="en-US" smtClean="0"/>
              <a:t>Just as the </a:t>
            </a:r>
            <a:r>
              <a:rPr lang="en-US" i="1" smtClean="0"/>
              <a:t>End Sub, End Function, End If, </a:t>
            </a:r>
            <a:r>
              <a:rPr lang="en-US" smtClean="0"/>
              <a:t>and</a:t>
            </a:r>
            <a:r>
              <a:rPr lang="en-US" i="1" smtClean="0"/>
              <a:t> End With</a:t>
            </a:r>
            <a:r>
              <a:rPr lang="en-US" smtClean="0"/>
              <a:t> statements end the execution of the enclosed lines of code, the </a:t>
            </a:r>
            <a:r>
              <a:rPr lang="en-US" i="1" smtClean="0"/>
              <a:t>End</a:t>
            </a:r>
            <a:r>
              <a:rPr lang="en-US" smtClean="0"/>
              <a:t> statement will stop executing all code and exit all loops and procedures.</a:t>
            </a:r>
          </a:p>
          <a:p>
            <a:pPr lvl="1"/>
            <a:endParaRPr lang="en-US" smtClean="0"/>
          </a:p>
          <a:p>
            <a:r>
              <a:rPr lang="en-US" smtClean="0"/>
              <a:t>This can be a useful function if there is some significant condition or requirement that must be met before the program can function correctly.</a:t>
            </a:r>
          </a:p>
        </p:txBody>
      </p:sp>
    </p:spTree>
  </p:cSld>
  <p:clrMapOvr>
    <a:masterClrMapping/>
  </p:clrMapOvr>
  <p:transition>
    <p:strips dir="rd"/>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Excel VBA III Part C</a:t>
            </a:r>
          </a:p>
        </p:txBody>
      </p:sp>
      <p:sp>
        <p:nvSpPr>
          <p:cNvPr id="5" name="Slide Number Placeholder 4"/>
          <p:cNvSpPr>
            <a:spLocks noGrp="1"/>
          </p:cNvSpPr>
          <p:nvPr>
            <p:ph type="sldNum" sz="quarter" idx="11"/>
          </p:nvPr>
        </p:nvSpPr>
        <p:spPr/>
        <p:txBody>
          <a:bodyPr/>
          <a:lstStyle/>
          <a:p>
            <a:pPr>
              <a:defRPr/>
            </a:pPr>
            <a:fld id="{634F8702-128C-4875-A88B-BA9A95E46D23}" type="slidenum">
              <a:rPr lang="en-US"/>
              <a:pPr>
                <a:defRPr/>
              </a:pPr>
              <a:t>112</a:t>
            </a:fld>
            <a:endParaRPr lang="en-US"/>
          </a:p>
        </p:txBody>
      </p:sp>
      <p:sp>
        <p:nvSpPr>
          <p:cNvPr id="536578" name="Rectangle 2"/>
          <p:cNvSpPr>
            <a:spLocks noGrp="1" noChangeArrowheads="1"/>
          </p:cNvSpPr>
          <p:nvPr>
            <p:ph type="title"/>
          </p:nvPr>
        </p:nvSpPr>
        <p:spPr/>
        <p:txBody>
          <a:bodyPr/>
          <a:lstStyle/>
          <a:p>
            <a:pPr>
              <a:defRPr/>
            </a:pPr>
            <a:r>
              <a:rPr lang="en-US"/>
              <a:t>End Example</a:t>
            </a:r>
          </a:p>
        </p:txBody>
      </p:sp>
      <p:sp>
        <p:nvSpPr>
          <p:cNvPr id="117765" name="Rectangle 3"/>
          <p:cNvSpPr>
            <a:spLocks noGrp="1" noChangeArrowheads="1"/>
          </p:cNvSpPr>
          <p:nvPr>
            <p:ph type="body" idx="1"/>
          </p:nvPr>
        </p:nvSpPr>
        <p:spPr>
          <a:xfrm>
            <a:off x="1066800" y="1371600"/>
            <a:ext cx="7772400" cy="5257800"/>
          </a:xfrm>
        </p:spPr>
        <p:txBody>
          <a:bodyPr/>
          <a:lstStyle/>
          <a:p>
            <a:pPr>
              <a:lnSpc>
                <a:spcPct val="80000"/>
              </a:lnSpc>
            </a:pPr>
            <a:r>
              <a:rPr lang="en-US" sz="1800" smtClean="0"/>
              <a:t>In this code, the </a:t>
            </a:r>
            <a:r>
              <a:rPr lang="en-US" sz="1800" i="1" smtClean="0"/>
              <a:t>Username</a:t>
            </a:r>
            <a:r>
              <a:rPr lang="en-US" sz="1800" smtClean="0"/>
              <a:t> sub procedure is called to prompt the user for a </a:t>
            </a:r>
            <a:r>
              <a:rPr lang="en-US" sz="1800" i="1" smtClean="0"/>
              <a:t>username.</a:t>
            </a:r>
          </a:p>
          <a:p>
            <a:pPr>
              <a:lnSpc>
                <a:spcPct val="80000"/>
              </a:lnSpc>
            </a:pPr>
            <a:endParaRPr lang="en-US" sz="1800" i="1" smtClean="0"/>
          </a:p>
          <a:p>
            <a:pPr>
              <a:lnSpc>
                <a:spcPct val="80000"/>
              </a:lnSpc>
            </a:pPr>
            <a:r>
              <a:rPr lang="en-US" sz="1800" smtClean="0"/>
              <a:t>Then the </a:t>
            </a:r>
            <a:r>
              <a:rPr lang="en-US" sz="1800" i="1" smtClean="0"/>
              <a:t>FindFile</a:t>
            </a:r>
            <a:r>
              <a:rPr lang="en-US" sz="1800" smtClean="0"/>
              <a:t> function procedure is called to find the filename listed for the given </a:t>
            </a:r>
            <a:r>
              <a:rPr lang="en-US" sz="1800" i="1" smtClean="0"/>
              <a:t>username</a:t>
            </a:r>
            <a:r>
              <a:rPr lang="en-US" sz="1800" smtClean="0"/>
              <a:t> in a particular database.</a:t>
            </a:r>
          </a:p>
          <a:p>
            <a:pPr lvl="1">
              <a:lnSpc>
                <a:spcPct val="80000"/>
              </a:lnSpc>
              <a:buFont typeface="Wingdings" pitchFamily="2" charset="2"/>
              <a:buNone/>
            </a:pPr>
            <a:endParaRPr lang="en-US" i="1" smtClean="0">
              <a:solidFill>
                <a:srgbClr val="3333CC"/>
              </a:solidFill>
            </a:endParaRPr>
          </a:p>
          <a:p>
            <a:pPr lvl="2">
              <a:lnSpc>
                <a:spcPct val="80000"/>
              </a:lnSpc>
              <a:buFont typeface="Wingdings" pitchFamily="2" charset="2"/>
              <a:buNone/>
            </a:pPr>
            <a:r>
              <a:rPr lang="en-US" i="1" smtClean="0">
                <a:solidFill>
                  <a:srgbClr val="3333CC"/>
                </a:solidFill>
              </a:rPr>
              <a:t>Sub</a:t>
            </a:r>
            <a:r>
              <a:rPr lang="en-US" i="1" smtClean="0"/>
              <a:t> Main()</a:t>
            </a:r>
          </a:p>
          <a:p>
            <a:pPr lvl="2">
              <a:lnSpc>
                <a:spcPct val="80000"/>
              </a:lnSpc>
              <a:buFont typeface="Wingdings" pitchFamily="2" charset="2"/>
              <a:buNone/>
            </a:pPr>
            <a:r>
              <a:rPr lang="en-US" i="1" smtClean="0"/>
              <a:t>		  </a:t>
            </a:r>
            <a:r>
              <a:rPr lang="en-US" i="1" smtClean="0">
                <a:solidFill>
                  <a:srgbClr val="3333CC"/>
                </a:solidFill>
              </a:rPr>
              <a:t>Call</a:t>
            </a:r>
            <a:r>
              <a:rPr lang="en-US" i="1" smtClean="0"/>
              <a:t> Username</a:t>
            </a:r>
          </a:p>
          <a:p>
            <a:pPr lvl="2">
              <a:lnSpc>
                <a:spcPct val="80000"/>
              </a:lnSpc>
              <a:buFont typeface="Wingdings" pitchFamily="2" charset="2"/>
              <a:buNone/>
            </a:pPr>
            <a:r>
              <a:rPr lang="en-US" i="1" smtClean="0"/>
              <a:t>		  </a:t>
            </a:r>
            <a:r>
              <a:rPr lang="en-US" i="1" smtClean="0">
                <a:solidFill>
                  <a:srgbClr val="3333CC"/>
                </a:solidFill>
              </a:rPr>
              <a:t>Call</a:t>
            </a:r>
            <a:r>
              <a:rPr lang="en-US" i="1" smtClean="0"/>
              <a:t> FindFile(username)</a:t>
            </a:r>
          </a:p>
          <a:p>
            <a:pPr lvl="2">
              <a:lnSpc>
                <a:spcPct val="80000"/>
              </a:lnSpc>
              <a:buFont typeface="Wingdings" pitchFamily="2" charset="2"/>
              <a:buNone/>
            </a:pPr>
            <a:r>
              <a:rPr lang="en-US" i="1" smtClean="0"/>
              <a:t>		  </a:t>
            </a:r>
            <a:r>
              <a:rPr lang="en-US" i="1" smtClean="0">
                <a:solidFill>
                  <a:srgbClr val="3333CC"/>
                </a:solidFill>
              </a:rPr>
              <a:t>If</a:t>
            </a:r>
            <a:r>
              <a:rPr lang="en-US" i="1" smtClean="0"/>
              <a:t> filename = “” </a:t>
            </a:r>
            <a:r>
              <a:rPr lang="en-US" i="1" smtClean="0">
                <a:solidFill>
                  <a:srgbClr val="3333CC"/>
                </a:solidFill>
              </a:rPr>
              <a:t>Then</a:t>
            </a:r>
          </a:p>
          <a:p>
            <a:pPr lvl="2">
              <a:lnSpc>
                <a:spcPct val="80000"/>
              </a:lnSpc>
              <a:buFont typeface="Wingdings" pitchFamily="2" charset="2"/>
              <a:buNone/>
            </a:pPr>
            <a:r>
              <a:rPr lang="en-US" i="1" smtClean="0"/>
              <a:t>			MsgBox “No file was found for this user.”</a:t>
            </a:r>
          </a:p>
          <a:p>
            <a:pPr lvl="2">
              <a:lnSpc>
                <a:spcPct val="80000"/>
              </a:lnSpc>
              <a:buFont typeface="Wingdings" pitchFamily="2" charset="2"/>
              <a:buNone/>
            </a:pPr>
            <a:r>
              <a:rPr lang="en-US" i="1" smtClean="0"/>
              <a:t>			</a:t>
            </a:r>
            <a:r>
              <a:rPr lang="en-US" i="1" smtClean="0">
                <a:solidFill>
                  <a:srgbClr val="3333CC"/>
                </a:solidFill>
              </a:rPr>
              <a:t>End</a:t>
            </a:r>
          </a:p>
          <a:p>
            <a:pPr lvl="2">
              <a:lnSpc>
                <a:spcPct val="80000"/>
              </a:lnSpc>
              <a:buFont typeface="Wingdings" pitchFamily="2" charset="2"/>
              <a:buNone/>
            </a:pPr>
            <a:r>
              <a:rPr lang="en-US" i="1" smtClean="0"/>
              <a:t>		  </a:t>
            </a:r>
            <a:r>
              <a:rPr lang="en-US" i="1" smtClean="0">
                <a:solidFill>
                  <a:srgbClr val="3333CC"/>
                </a:solidFill>
              </a:rPr>
              <a:t>End If</a:t>
            </a:r>
          </a:p>
          <a:p>
            <a:pPr lvl="2">
              <a:lnSpc>
                <a:spcPct val="80000"/>
              </a:lnSpc>
              <a:buFont typeface="Wingdings" pitchFamily="2" charset="2"/>
              <a:buNone/>
            </a:pPr>
            <a:r>
              <a:rPr lang="en-US" i="1" smtClean="0"/>
              <a:t>		  </a:t>
            </a:r>
            <a:r>
              <a:rPr lang="en-US" i="1" smtClean="0">
                <a:solidFill>
                  <a:srgbClr val="3333CC"/>
                </a:solidFill>
              </a:rPr>
              <a:t>Call</a:t>
            </a:r>
            <a:r>
              <a:rPr lang="en-US" i="1" smtClean="0"/>
              <a:t> EditRecord</a:t>
            </a:r>
          </a:p>
          <a:p>
            <a:pPr lvl="2">
              <a:lnSpc>
                <a:spcPct val="80000"/>
              </a:lnSpc>
              <a:buFont typeface="Wingdings" pitchFamily="2" charset="2"/>
              <a:buNone/>
            </a:pPr>
            <a:r>
              <a:rPr lang="en-US" i="1" smtClean="0">
                <a:solidFill>
                  <a:srgbClr val="3333CC"/>
                </a:solidFill>
              </a:rPr>
              <a:t>End Sub</a:t>
            </a:r>
          </a:p>
          <a:p>
            <a:pPr lvl="1">
              <a:lnSpc>
                <a:spcPct val="80000"/>
              </a:lnSpc>
              <a:buFont typeface="Wingdings" pitchFamily="2" charset="2"/>
              <a:buNone/>
            </a:pPr>
            <a:endParaRPr lang="en-US" sz="1600" smtClean="0"/>
          </a:p>
          <a:p>
            <a:pPr>
              <a:lnSpc>
                <a:spcPct val="80000"/>
              </a:lnSpc>
            </a:pPr>
            <a:r>
              <a:rPr lang="en-US" sz="1800" smtClean="0"/>
              <a:t>If the file is found, then the record for this user can be edited, however if no file is found which matches the </a:t>
            </a:r>
            <a:r>
              <a:rPr lang="en-US" sz="1800" i="1" smtClean="0"/>
              <a:t>username</a:t>
            </a:r>
            <a:r>
              <a:rPr lang="en-US" sz="1800" smtClean="0"/>
              <a:t> given then there is no need to continue running this program as this is a necessary requirement for all further actions.</a:t>
            </a:r>
          </a:p>
        </p:txBody>
      </p:sp>
    </p:spTree>
  </p:cSld>
  <p:clrMapOvr>
    <a:masterClrMapping/>
  </p:clrMapOvr>
  <p:transition>
    <p:strips dir="rd"/>
  </p:transition>
</p:sld>
</file>

<file path=ppt/theme/theme1.xml><?xml version="1.0" encoding="utf-8"?>
<a:theme xmlns:a="http://schemas.openxmlformats.org/drawingml/2006/main" name="1_Blends">
  <a:themeElements>
    <a:clrScheme name="1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fontScheme name="1_Blend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ahoma" pitchFamily="34" charset="0"/>
          </a:defRPr>
        </a:defPPr>
      </a:lstStyle>
    </a:lnDef>
  </a:objectDefaults>
  <a:extraClrSchemeLst>
    <a:extraClrScheme>
      <a:clrScheme name="1_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1_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1_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1_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1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1_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ExcelExtendedFunctionalityB</Template>
  <TotalTime>14635</TotalTime>
  <Words>8085</Words>
  <Application>Microsoft Office PowerPoint</Application>
  <PresentationFormat>On-screen Show (4:3)</PresentationFormat>
  <Paragraphs>1388</Paragraphs>
  <Slides>112</Slides>
  <Notes>112</Notes>
  <HiddenSlides>0</HiddenSlides>
  <MMClips>0</MMClips>
  <ScaleCrop>false</ScaleCrop>
  <HeadingPairs>
    <vt:vector size="4" baseType="variant">
      <vt:variant>
        <vt:lpstr>Theme</vt:lpstr>
      </vt:variant>
      <vt:variant>
        <vt:i4>1</vt:i4>
      </vt:variant>
      <vt:variant>
        <vt:lpstr>Slide Titles</vt:lpstr>
      </vt:variant>
      <vt:variant>
        <vt:i4>112</vt:i4>
      </vt:variant>
    </vt:vector>
  </HeadingPairs>
  <TitlesOfParts>
    <vt:vector size="113" baseType="lpstr">
      <vt:lpstr>1_Blends</vt:lpstr>
      <vt:lpstr>Advanced Spreadsheet Modelling &amp; Programming for Business  Excel VBA III – Part A</vt:lpstr>
      <vt:lpstr>Variables</vt:lpstr>
      <vt:lpstr>Message Box and Input Box</vt:lpstr>
      <vt:lpstr>Message Box</vt:lpstr>
      <vt:lpstr>MsgBox Function</vt:lpstr>
      <vt:lpstr>MsgBox Function (cont’d)</vt:lpstr>
      <vt:lpstr>InputBox Function</vt:lpstr>
      <vt:lpstr>Data Types</vt:lpstr>
      <vt:lpstr>Defining a Variable</vt:lpstr>
      <vt:lpstr>Integers and Doubles</vt:lpstr>
      <vt:lpstr>String</vt:lpstr>
      <vt:lpstr>Boolean</vt:lpstr>
      <vt:lpstr>Range</vt:lpstr>
      <vt:lpstr>Using Ranges</vt:lpstr>
      <vt:lpstr>Worksheets</vt:lpstr>
      <vt:lpstr>Object</vt:lpstr>
      <vt:lpstr>Variable Scope</vt:lpstr>
      <vt:lpstr>Private Variables</vt:lpstr>
      <vt:lpstr>Procedure Level vs Module Level</vt:lpstr>
      <vt:lpstr>Public Variables</vt:lpstr>
      <vt:lpstr>Advanced Spreadsheet Modelling &amp; Programming for Business  Excel VBA III – Part B</vt:lpstr>
      <vt:lpstr>Sub Procedures and Function Procedures</vt:lpstr>
      <vt:lpstr>Public and Private Sub Procedures</vt:lpstr>
      <vt:lpstr>Example 1</vt:lpstr>
      <vt:lpstr>Example 1(cont)</vt:lpstr>
      <vt:lpstr>Example 1(cont)</vt:lpstr>
      <vt:lpstr>Organizing Sub Procedures</vt:lpstr>
      <vt:lpstr>Example 2</vt:lpstr>
      <vt:lpstr>Creating Function Procedures</vt:lpstr>
      <vt:lpstr>Passing Variables</vt:lpstr>
      <vt:lpstr>Example 3</vt:lpstr>
      <vt:lpstr>Example 3 (cont)</vt:lpstr>
      <vt:lpstr>Example 3 (cont)</vt:lpstr>
      <vt:lpstr>Application: Navigating Functions</vt:lpstr>
      <vt:lpstr>Example 4</vt:lpstr>
      <vt:lpstr>Example 4 (cont)</vt:lpstr>
      <vt:lpstr>Example 4 (cont)</vt:lpstr>
      <vt:lpstr>Example 4 (cont)</vt:lpstr>
      <vt:lpstr>Example 4 (cont)</vt:lpstr>
      <vt:lpstr>Example 4 (cont)</vt:lpstr>
      <vt:lpstr>Example 4 (cont)</vt:lpstr>
      <vt:lpstr>Example 4 (cont)</vt:lpstr>
      <vt:lpstr>Advanced Spreadsheet Modelling &amp; Programming for Business  Excel VBA III – Part C</vt:lpstr>
      <vt:lpstr>Application Description</vt:lpstr>
      <vt:lpstr>Preparation</vt:lpstr>
      <vt:lpstr>“Account Welcome” Sheet</vt:lpstr>
      <vt:lpstr>“Account” Sheet</vt:lpstr>
      <vt:lpstr>“Account” Sheet (cont)</vt:lpstr>
      <vt:lpstr>Procedures</vt:lpstr>
      <vt:lpstr>Procedures (cont)</vt:lpstr>
      <vt:lpstr>Variables</vt:lpstr>
      <vt:lpstr>Variables (cont)</vt:lpstr>
      <vt:lpstr>Workbook_Open</vt:lpstr>
      <vt:lpstr>Variables (cont’d)</vt:lpstr>
      <vt:lpstr>Main</vt:lpstr>
      <vt:lpstr>ExitAccount</vt:lpstr>
      <vt:lpstr>Summing Procedures</vt:lpstr>
      <vt:lpstr>SumDeposits</vt:lpstr>
      <vt:lpstr>SumWithdrawals</vt:lpstr>
      <vt:lpstr>NewDeposit</vt:lpstr>
      <vt:lpstr>NewDeposit (cont)</vt:lpstr>
      <vt:lpstr>NewDeposit (cont)</vt:lpstr>
      <vt:lpstr>NewDeposit (cont)</vt:lpstr>
      <vt:lpstr>NewDeposit (cont)</vt:lpstr>
      <vt:lpstr>NewDeposit (cont)</vt:lpstr>
      <vt:lpstr>NewWithdrawal</vt:lpstr>
      <vt:lpstr>NewWithdrawal (cont)</vt:lpstr>
      <vt:lpstr>UpdateBalance</vt:lpstr>
      <vt:lpstr>UpdateBalance (cont)</vt:lpstr>
      <vt:lpstr>UpdateBalance (cont)</vt:lpstr>
      <vt:lpstr>Conclusion</vt:lpstr>
      <vt:lpstr>Programming Structures</vt:lpstr>
      <vt:lpstr>Programming Structures</vt:lpstr>
      <vt:lpstr>If, Then Statements</vt:lpstr>
      <vt:lpstr>If, Then (cont)</vt:lpstr>
      <vt:lpstr>If, Then Example</vt:lpstr>
      <vt:lpstr>Logical Checks and Booleans</vt:lpstr>
      <vt:lpstr>And Logical Check</vt:lpstr>
      <vt:lpstr>Or Logical Check</vt:lpstr>
      <vt:lpstr>And, Or Example</vt:lpstr>
      <vt:lpstr>And, Or Example (cont)</vt:lpstr>
      <vt:lpstr>Using Boolean Variables</vt:lpstr>
      <vt:lpstr>Using Boolean Variables (cont)</vt:lpstr>
      <vt:lpstr>Boolean Example</vt:lpstr>
      <vt:lpstr>Loops</vt:lpstr>
      <vt:lpstr>For Loops</vt:lpstr>
      <vt:lpstr>For, Next </vt:lpstr>
      <vt:lpstr>For, Next (cont)</vt:lpstr>
      <vt:lpstr>For, Next (cont)</vt:lpstr>
      <vt:lpstr>For Each, Next</vt:lpstr>
      <vt:lpstr>For Each, Next (cont)</vt:lpstr>
      <vt:lpstr>Do Loops</vt:lpstr>
      <vt:lpstr>Do Loop Structures</vt:lpstr>
      <vt:lpstr>While vs Until</vt:lpstr>
      <vt:lpstr>While vs Until (cont)</vt:lpstr>
      <vt:lpstr>While vs Until (cont)</vt:lpstr>
      <vt:lpstr>Boolean Variables in Do Loops</vt:lpstr>
      <vt:lpstr> Boolean Variables (cont)</vt:lpstr>
      <vt:lpstr>Select, Case</vt:lpstr>
      <vt:lpstr>Select, Case (cont)</vt:lpstr>
      <vt:lpstr>Select, Case (cont)</vt:lpstr>
      <vt:lpstr>Select, Case (cont)</vt:lpstr>
      <vt:lpstr>Select, Case (cont)</vt:lpstr>
      <vt:lpstr>Exit Statements</vt:lpstr>
      <vt:lpstr>Exiting Procedures</vt:lpstr>
      <vt:lpstr>Exit Sub and Exit Function Example</vt:lpstr>
      <vt:lpstr>Exiting Loops</vt:lpstr>
      <vt:lpstr>Exit For Example</vt:lpstr>
      <vt:lpstr>Exit Do Example</vt:lpstr>
      <vt:lpstr>Exiting Loops (cont)</vt:lpstr>
      <vt:lpstr>Ending the Program</vt:lpstr>
      <vt:lpstr>End Example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OMIS 6350</dc:title>
  <dc:creator>Julian Scott Yeomans</dc:creator>
  <cp:lastModifiedBy>Julian Yeomans</cp:lastModifiedBy>
  <cp:revision>445</cp:revision>
  <dcterms:created xsi:type="dcterms:W3CDTF">2003-08-15T17:32:49Z</dcterms:created>
  <dcterms:modified xsi:type="dcterms:W3CDTF">2013-01-17T16:39:55Z</dcterms:modified>
</cp:coreProperties>
</file>