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3" r:id="rId1"/>
  </p:sldMasterIdLst>
  <p:notesMasterIdLst>
    <p:notesMasterId r:id="rId71"/>
  </p:notesMasterIdLst>
  <p:sldIdLst>
    <p:sldId id="256" r:id="rId2"/>
    <p:sldId id="571" r:id="rId3"/>
    <p:sldId id="573" r:id="rId4"/>
    <p:sldId id="685" r:id="rId5"/>
    <p:sldId id="574" r:id="rId6"/>
    <p:sldId id="575" r:id="rId7"/>
    <p:sldId id="576" r:id="rId8"/>
    <p:sldId id="578" r:id="rId9"/>
    <p:sldId id="656" r:id="rId10"/>
    <p:sldId id="686" r:id="rId11"/>
    <p:sldId id="577" r:id="rId12"/>
    <p:sldId id="579" r:id="rId13"/>
    <p:sldId id="580" r:id="rId14"/>
    <p:sldId id="581" r:id="rId15"/>
    <p:sldId id="582" r:id="rId16"/>
    <p:sldId id="657" r:id="rId17"/>
    <p:sldId id="658" r:id="rId18"/>
    <p:sldId id="659" r:id="rId19"/>
    <p:sldId id="660" r:id="rId20"/>
    <p:sldId id="661" r:id="rId21"/>
    <p:sldId id="662" r:id="rId22"/>
    <p:sldId id="663" r:id="rId23"/>
    <p:sldId id="664" r:id="rId24"/>
    <p:sldId id="665" r:id="rId25"/>
    <p:sldId id="666" r:id="rId26"/>
    <p:sldId id="667" r:id="rId27"/>
    <p:sldId id="668" r:id="rId28"/>
    <p:sldId id="669" r:id="rId29"/>
    <p:sldId id="670" r:id="rId30"/>
    <p:sldId id="671" r:id="rId31"/>
    <p:sldId id="672" r:id="rId32"/>
    <p:sldId id="673" r:id="rId33"/>
    <p:sldId id="674" r:id="rId34"/>
    <p:sldId id="675" r:id="rId35"/>
    <p:sldId id="676" r:id="rId36"/>
    <p:sldId id="677" r:id="rId37"/>
    <p:sldId id="678" r:id="rId38"/>
    <p:sldId id="679" r:id="rId39"/>
    <p:sldId id="680" r:id="rId40"/>
    <p:sldId id="681" r:id="rId41"/>
    <p:sldId id="682" r:id="rId42"/>
    <p:sldId id="683" r:id="rId43"/>
    <p:sldId id="684" r:id="rId44"/>
    <p:sldId id="588" r:id="rId45"/>
    <p:sldId id="687" r:id="rId46"/>
    <p:sldId id="688" r:id="rId47"/>
    <p:sldId id="590" r:id="rId48"/>
    <p:sldId id="589" r:id="rId49"/>
    <p:sldId id="591" r:id="rId50"/>
    <p:sldId id="592" r:id="rId51"/>
    <p:sldId id="593" r:id="rId52"/>
    <p:sldId id="594" r:id="rId53"/>
    <p:sldId id="600" r:id="rId54"/>
    <p:sldId id="595" r:id="rId55"/>
    <p:sldId id="596" r:id="rId56"/>
    <p:sldId id="597" r:id="rId57"/>
    <p:sldId id="632" r:id="rId58"/>
    <p:sldId id="633" r:id="rId59"/>
    <p:sldId id="634" r:id="rId60"/>
    <p:sldId id="635" r:id="rId61"/>
    <p:sldId id="636" r:id="rId62"/>
    <p:sldId id="637" r:id="rId63"/>
    <p:sldId id="638" r:id="rId64"/>
    <p:sldId id="655" r:id="rId65"/>
    <p:sldId id="639" r:id="rId66"/>
    <p:sldId id="640" r:id="rId67"/>
    <p:sldId id="641" r:id="rId68"/>
    <p:sldId id="642" r:id="rId69"/>
    <p:sldId id="643" r:id="rId70"/>
  </p:sldIdLst>
  <p:sldSz cx="9144000" cy="6858000" type="screen4x3"/>
  <p:notesSz cx="6858000" cy="9144000"/>
  <p:defaultTextStyle>
    <a:defPPr>
      <a:defRPr lang="en-US"/>
    </a:defPPr>
    <a:lvl1pPr algn="l" rtl="0" eaLnBrk="0" fontAlgn="base" hangingPunct="0">
      <a:spcBef>
        <a:spcPct val="0"/>
      </a:spcBef>
      <a:spcAft>
        <a:spcPct val="0"/>
      </a:spcAft>
      <a:defRPr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b="1" kern="1200">
        <a:solidFill>
          <a:schemeClr val="tx1"/>
        </a:solidFill>
        <a:latin typeface="Tahoma" pitchFamily="34" charset="0"/>
        <a:ea typeface="+mn-ea"/>
        <a:cs typeface="+mn-cs"/>
      </a:defRPr>
    </a:lvl5pPr>
    <a:lvl6pPr marL="2286000" algn="l" defTabSz="914400" rtl="0" eaLnBrk="1" latinLnBrk="0" hangingPunct="1">
      <a:defRPr b="1" kern="1200">
        <a:solidFill>
          <a:schemeClr val="tx1"/>
        </a:solidFill>
        <a:latin typeface="Tahoma" pitchFamily="34" charset="0"/>
        <a:ea typeface="+mn-ea"/>
        <a:cs typeface="+mn-cs"/>
      </a:defRPr>
    </a:lvl6pPr>
    <a:lvl7pPr marL="2743200" algn="l" defTabSz="914400" rtl="0" eaLnBrk="1" latinLnBrk="0" hangingPunct="1">
      <a:defRPr b="1" kern="1200">
        <a:solidFill>
          <a:schemeClr val="tx1"/>
        </a:solidFill>
        <a:latin typeface="Tahoma" pitchFamily="34" charset="0"/>
        <a:ea typeface="+mn-ea"/>
        <a:cs typeface="+mn-cs"/>
      </a:defRPr>
    </a:lvl7pPr>
    <a:lvl8pPr marL="3200400" algn="l" defTabSz="914400" rtl="0" eaLnBrk="1" latinLnBrk="0" hangingPunct="1">
      <a:defRPr b="1" kern="1200">
        <a:solidFill>
          <a:schemeClr val="tx1"/>
        </a:solidFill>
        <a:latin typeface="Tahoma" pitchFamily="34" charset="0"/>
        <a:ea typeface="+mn-ea"/>
        <a:cs typeface="+mn-cs"/>
      </a:defRPr>
    </a:lvl8pPr>
    <a:lvl9pPr marL="3657600" algn="l" defTabSz="914400" rtl="0" eaLnBrk="1" latinLnBrk="0" hangingPunct="1">
      <a:defRPr b="1" kern="1200">
        <a:solidFill>
          <a:schemeClr val="tx1"/>
        </a:solidFill>
        <a:latin typeface="Tahoma"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helle Marie Hanna"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CC99"/>
    <a:srgbClr val="CC0066"/>
    <a:srgbClr val="33CC33"/>
    <a:srgbClr val="3333CC"/>
    <a:srgbClr val="FF6600"/>
    <a:srgbClr val="0000FF"/>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67" autoAdjust="0"/>
    <p:restoredTop sz="94610" autoAdjust="0"/>
  </p:normalViewPr>
  <p:slideViewPr>
    <p:cSldViewPr>
      <p:cViewPr varScale="1">
        <p:scale>
          <a:sx n="74" d="100"/>
          <a:sy n="74" d="100"/>
        </p:scale>
        <p:origin x="-121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9080"/>
    </p:cViewPr>
  </p:sorterViewPr>
  <p:notesViewPr>
    <p:cSldViewPr>
      <p:cViewPr varScale="1">
        <p:scale>
          <a:sx n="85" d="100"/>
          <a:sy n="85" d="100"/>
        </p:scale>
        <p:origin x="-9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atin typeface="Arial" charset="0"/>
              </a:defRPr>
            </a:lvl1pPr>
          </a:lstStyle>
          <a:p>
            <a:endParaRPr lang="en-US"/>
          </a:p>
        </p:txBody>
      </p:sp>
      <p:sp>
        <p:nvSpPr>
          <p:cNvPr id="2560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atin typeface="Arial" charset="0"/>
              </a:defRPr>
            </a:lvl1pPr>
          </a:lstStyle>
          <a:p>
            <a:endParaRPr lang="en-US"/>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2560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60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atin typeface="Arial" charset="0"/>
              </a:defRPr>
            </a:lvl1pPr>
          </a:lstStyle>
          <a:p>
            <a:endParaRPr lang="en-US"/>
          </a:p>
        </p:txBody>
      </p:sp>
      <p:sp>
        <p:nvSpPr>
          <p:cNvPr id="2560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charset="0"/>
              </a:defRPr>
            </a:lvl1pPr>
          </a:lstStyle>
          <a:p>
            <a:fld id="{9D3B5360-13E8-4F10-825D-9036633E0AB4}" type="slidenum">
              <a:rPr lang="en-US"/>
              <a:pPr/>
              <a:t>‹#›</a:t>
            </a:fld>
            <a:endParaRPr lang="en-US"/>
          </a:p>
        </p:txBody>
      </p:sp>
    </p:spTree>
    <p:extLst>
      <p:ext uri="{BB962C8B-B14F-4D97-AF65-F5344CB8AC3E}">
        <p14:creationId xmlns:p14="http://schemas.microsoft.com/office/powerpoint/2010/main" val="1239456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9DF375-77EE-40D5-8216-0822C1A87BEA}" type="slidenum">
              <a:rPr lang="en-US"/>
              <a:pPr/>
              <a:t>1</a:t>
            </a:fld>
            <a:endParaRPr lang="en-US"/>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7D8FF5-EE73-4EF1-94C6-68718426710B}" type="slidenum">
              <a:rPr lang="en-US"/>
              <a:pPr/>
              <a:t>4</a:t>
            </a:fld>
            <a:endParaRPr lang="en-US"/>
          </a:p>
        </p:txBody>
      </p:sp>
      <p:sp>
        <p:nvSpPr>
          <p:cNvPr id="357378" name="Rectangle 2"/>
          <p:cNvSpPr>
            <a:spLocks noGrp="1" noRot="1" noChangeAspect="1" noChangeArrowheads="1" noTextEdit="1"/>
          </p:cNvSpPr>
          <p:nvPr>
            <p:ph type="sldImg"/>
          </p:nvPr>
        </p:nvSpPr>
        <p:spPr>
          <a:ln/>
        </p:spPr>
      </p:sp>
      <p:sp>
        <p:nvSpPr>
          <p:cNvPr id="357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9297C1-F718-48E6-B0A8-CD2028E1E6F6}" type="slidenum">
              <a:rPr lang="en-US"/>
              <a:pPr/>
              <a:t>9</a:t>
            </a:fld>
            <a:endParaRPr lang="en-US"/>
          </a:p>
        </p:txBody>
      </p:sp>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p:txBody>
          <a:bodyPr/>
          <a:lstStyle/>
          <a:p>
            <a:pPr marL="229469" indent="-229469">
              <a:buFontTx/>
              <a:buAutoNum type="arabicPeriod"/>
            </a:pPr>
            <a:r>
              <a:rPr lang="en-US" dirty="0"/>
              <a:t>Check now if all students have Solver. If not, go to</a:t>
            </a:r>
          </a:p>
          <a:p>
            <a:pPr marL="688406" lvl="1" indent="-229469">
              <a:buFontTx/>
              <a:buAutoNum type="arabicPeriod"/>
            </a:pPr>
            <a:r>
              <a:rPr lang="en-US" dirty="0"/>
              <a:t>Add-Ins</a:t>
            </a:r>
          </a:p>
          <a:p>
            <a:pPr marL="688406" lvl="1" indent="-229469">
              <a:buFontTx/>
              <a:buAutoNum type="arabicPeriod"/>
            </a:pPr>
            <a:r>
              <a:rPr lang="en-US" dirty="0"/>
              <a:t>Solver</a:t>
            </a:r>
          </a:p>
          <a:p>
            <a:pPr marL="688406" lvl="1" indent="-229469">
              <a:buFontTx/>
              <a:buAutoNum type="arabicPeriod"/>
            </a:pPr>
            <a:r>
              <a:rPr lang="en-US" dirty="0"/>
              <a:t>Browse if necessary for Solver.xla file from Office\Library folder</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59C67-51C3-4D56-8986-08C52E6FDCAC}" type="slidenum">
              <a:rPr lang="en-US"/>
              <a:pPr/>
              <a:t>10</a:t>
            </a:fld>
            <a:endParaRPr lang="en-US"/>
          </a:p>
        </p:txBody>
      </p:sp>
      <p:sp>
        <p:nvSpPr>
          <p:cNvPr id="359426" name="Rectangle 2"/>
          <p:cNvSpPr>
            <a:spLocks noGrp="1" noRot="1" noChangeAspect="1" noChangeArrowheads="1" noTextEdit="1"/>
          </p:cNvSpPr>
          <p:nvPr>
            <p:ph type="sldImg"/>
          </p:nvPr>
        </p:nvSpPr>
        <p:spPr>
          <a:ln/>
        </p:spPr>
      </p:sp>
      <p:sp>
        <p:nvSpPr>
          <p:cNvPr id="359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73F5CB-1FED-475D-9877-10FAA33DC7B7}" type="slidenum">
              <a:rPr lang="en-US"/>
              <a:pPr/>
              <a:t>16</a:t>
            </a:fld>
            <a:endParaRPr lang="en-US"/>
          </a:p>
        </p:txBody>
      </p:sp>
      <p:sp>
        <p:nvSpPr>
          <p:cNvPr id="361474" name="Rectangle 2"/>
          <p:cNvSpPr>
            <a:spLocks noGrp="1" noRot="1" noChangeAspect="1" noChangeArrowheads="1" noTextEdit="1"/>
          </p:cNvSpPr>
          <p:nvPr>
            <p:ph type="sldImg"/>
          </p:nvPr>
        </p:nvSpPr>
        <p:spPr>
          <a:ln/>
        </p:spPr>
      </p:sp>
      <p:sp>
        <p:nvSpPr>
          <p:cNvPr id="361475" name="Rectangle 3"/>
          <p:cNvSpPr>
            <a:spLocks noGrp="1" noChangeArrowheads="1"/>
          </p:cNvSpPr>
          <p:nvPr>
            <p:ph type="body" idx="1"/>
          </p:nvPr>
        </p:nvSpPr>
        <p:spPr/>
        <p:txBody>
          <a:bodyPr/>
          <a:lstStyle/>
          <a:p>
            <a:pPr lvl="1"/>
            <a:r>
              <a:rPr lang="en-US"/>
              <a:t>This is a Linear Programming problem as the constraints and objective function are linear with respect to the decision variables as well will see below. We will therefore use the </a:t>
            </a:r>
            <a:r>
              <a:rPr lang="en-US" i="1"/>
              <a:t>Standard Solver</a:t>
            </a:r>
            <a:r>
              <a:rPr lang="en-US"/>
              <a:t>. We now outline the model parts.</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C80469-8994-4402-ADB8-E20EA956E374}" type="slidenum">
              <a:rPr lang="en-US"/>
              <a:pPr/>
              <a:t>17</a:t>
            </a:fld>
            <a:endParaRPr lang="en-US"/>
          </a:p>
        </p:txBody>
      </p:sp>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p:txBody>
          <a:bodyPr/>
          <a:lstStyle/>
          <a:p>
            <a:r>
              <a:rPr lang="en-US"/>
              <a:t>Note that all of these decision variables are non-negative; that is, we cannot produce a negative amount of any product type.</a:t>
            </a:r>
          </a:p>
          <a:p>
            <a:r>
              <a:rPr lang="en-US"/>
              <a:t>Profit is calculated as the sum of the array multiplication of the unit profit, p, and the amount produced of each product type.</a:t>
            </a:r>
          </a:p>
          <a:p>
            <a:r>
              <a:rPr lang="en-US"/>
              <a:t>Available amounts are given for each resource, and required amounts are given for the production of each product type. We therefore say that the sum of the array multiplication of the resource requirements and the amount produced of each product type must be less than or equal to the amounts available of each resource. These equations are written as follows:</a:t>
            </a:r>
          </a:p>
          <a:p>
            <a:endParaRPr lang="en-US"/>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6DECBD-27C1-4755-936B-88E32CE75EC9}" type="slidenum">
              <a:rPr lang="en-US"/>
              <a:pPr/>
              <a:t>18</a:t>
            </a:fld>
            <a:endParaRPr lang="en-US"/>
          </a:p>
        </p:txBody>
      </p:sp>
      <p:sp>
        <p:nvSpPr>
          <p:cNvPr id="365570" name="Rectangle 2"/>
          <p:cNvSpPr>
            <a:spLocks noGrp="1" noRot="1" noChangeAspect="1" noChangeArrowheads="1" noTextEdit="1"/>
          </p:cNvSpPr>
          <p:nvPr>
            <p:ph type="sldImg"/>
          </p:nvPr>
        </p:nvSpPr>
        <p:spPr>
          <a:ln/>
        </p:spPr>
      </p:sp>
      <p:sp>
        <p:nvSpPr>
          <p:cNvPr id="365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E5D332-42D3-44FB-B1C2-E6B8F8445B7E}" type="slidenum">
              <a:rPr lang="en-US"/>
              <a:pPr/>
              <a:t>19</a:t>
            </a:fld>
            <a:endParaRPr lang="en-US"/>
          </a:p>
        </p:txBody>
      </p:sp>
      <p:sp>
        <p:nvSpPr>
          <p:cNvPr id="367618" name="Rectangle 2"/>
          <p:cNvSpPr>
            <a:spLocks noGrp="1" noRot="1" noChangeAspect="1" noChangeArrowheads="1" noTextEdit="1"/>
          </p:cNvSpPr>
          <p:nvPr>
            <p:ph type="sldImg"/>
          </p:nvPr>
        </p:nvSpPr>
        <p:spPr>
          <a:ln/>
        </p:spPr>
      </p:sp>
      <p:sp>
        <p:nvSpPr>
          <p:cNvPr id="367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F2FC761-0893-4022-8FA6-399519BF7AF1}" type="slidenum">
              <a:rPr lang="en-US"/>
              <a:pPr/>
              <a:t>20</a:t>
            </a:fld>
            <a:endParaRPr lang="en-US"/>
          </a:p>
        </p:txBody>
      </p:sp>
      <p:sp>
        <p:nvSpPr>
          <p:cNvPr id="369666" name="Rectangle 2"/>
          <p:cNvSpPr>
            <a:spLocks noGrp="1" noRot="1" noChangeAspect="1" noChangeArrowheads="1" noTextEdit="1"/>
          </p:cNvSpPr>
          <p:nvPr>
            <p:ph type="sldImg"/>
          </p:nvPr>
        </p:nvSpPr>
        <p:spPr>
          <a:ln/>
        </p:spPr>
      </p:sp>
      <p:sp>
        <p:nvSpPr>
          <p:cNvPr id="369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2620D7-84F3-40BF-B32C-41F6D3743E2D}" type="slidenum">
              <a:rPr lang="en-US"/>
              <a:pPr/>
              <a:t>21</a:t>
            </a:fld>
            <a:endParaRPr lang="en-US"/>
          </a:p>
        </p:txBody>
      </p:sp>
      <p:sp>
        <p:nvSpPr>
          <p:cNvPr id="371714" name="Rectangle 2"/>
          <p:cNvSpPr>
            <a:spLocks noGrp="1" noRot="1" noChangeAspect="1" noChangeArrowheads="1" noTextEdit="1"/>
          </p:cNvSpPr>
          <p:nvPr>
            <p:ph type="sldImg"/>
          </p:nvPr>
        </p:nvSpPr>
        <p:spPr>
          <a:ln/>
        </p:spPr>
      </p:sp>
      <p:sp>
        <p:nvSpPr>
          <p:cNvPr id="371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4DBE67-43C1-4297-809F-06BAD1400BF4}" type="slidenum">
              <a:rPr lang="en-US"/>
              <a:pPr/>
              <a:t>22</a:t>
            </a:fld>
            <a:endParaRPr lang="en-US"/>
          </a:p>
        </p:txBody>
      </p:sp>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p:txBody>
          <a:bodyPr/>
          <a:lstStyle/>
          <a:p>
            <a:pPr marL="229469" indent="-229469">
              <a:buFontTx/>
              <a:buAutoNum type="arabicPeriod"/>
            </a:pPr>
            <a:r>
              <a:rPr lang="en-US" dirty="0"/>
              <a:t>Sensitivity Report: This report is not generated for models that have integer constraints. For nonlinear models, the report provides values for reduced gradients and Lagrange multipliers. </a:t>
            </a:r>
          </a:p>
          <a:p>
            <a:pPr marL="229469" indent="-229469">
              <a:buFontTx/>
              <a:buAutoNum type="arabicPeriod"/>
            </a:pPr>
            <a:r>
              <a:rPr lang="en-US" dirty="0"/>
              <a:t>Limits Report: This report is not generated for models that have integer constraints.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F6EBB6-2E05-4774-8BD1-091A664CF694}" type="slidenum">
              <a:rPr lang="en-US"/>
              <a:pPr/>
              <a:t>26</a:t>
            </a:fld>
            <a:endParaRPr lang="en-US"/>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42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8E57DDED-E1F9-4259-8046-B022E9B803C6}" type="slidenum">
              <a:rPr lang="en-US" smtClean="0"/>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73CDB4-F843-4333-B2DC-FDC7F8E01DEA}" type="slidenum">
              <a:rPr lang="en-US"/>
              <a:pPr/>
              <a:t>44</a:t>
            </a:fld>
            <a:endParaRPr lang="en-US"/>
          </a:p>
        </p:txBody>
      </p:sp>
      <p:sp>
        <p:nvSpPr>
          <p:cNvPr id="713730" name="Rectangle 2"/>
          <p:cNvSpPr>
            <a:spLocks noGrp="1" noRot="1" noChangeAspect="1" noChangeArrowheads="1" noTextEdit="1"/>
          </p:cNvSpPr>
          <p:nvPr>
            <p:ph type="sldImg"/>
          </p:nvPr>
        </p:nvSpPr>
        <p:spPr>
          <a:ln/>
        </p:spPr>
      </p:sp>
      <p:sp>
        <p:nvSpPr>
          <p:cNvPr id="713731" name="Rectangle 3"/>
          <p:cNvSpPr>
            <a:spLocks noGrp="1" noChangeArrowheads="1"/>
          </p:cNvSpPr>
          <p:nvPr>
            <p:ph type="body" idx="1"/>
          </p:nvPr>
        </p:nvSpPr>
        <p:spPr/>
        <p:txBody>
          <a:bodyPr/>
          <a:lstStyle/>
          <a:p>
            <a:r>
              <a:rPr lang="en-US"/>
              <a:t>Previously, when using the Solver from the </a:t>
            </a:r>
            <a:r>
              <a:rPr lang="en-US" i="1"/>
              <a:t>Tools</a:t>
            </a:r>
            <a:r>
              <a:rPr lang="en-US"/>
              <a:t> menu in Excel, we would have now identified these cells which contain the decision variables, objective function, and constraint equations to the Solver using the </a:t>
            </a:r>
            <a:r>
              <a:rPr lang="en-US" i="1"/>
              <a:t>Changing</a:t>
            </a:r>
            <a:r>
              <a:rPr lang="en-US"/>
              <a:t> </a:t>
            </a:r>
            <a:r>
              <a:rPr lang="en-US" i="1"/>
              <a:t>Cells</a:t>
            </a:r>
            <a:r>
              <a:rPr lang="en-US"/>
              <a:t>, </a:t>
            </a:r>
            <a:r>
              <a:rPr lang="en-US" i="1"/>
              <a:t>Target</a:t>
            </a:r>
            <a:r>
              <a:rPr lang="en-US"/>
              <a:t> </a:t>
            </a:r>
            <a:r>
              <a:rPr lang="en-US" i="1"/>
              <a:t>Cell</a:t>
            </a:r>
            <a:r>
              <a:rPr lang="en-US"/>
              <a:t>, and </a:t>
            </a:r>
            <a:r>
              <a:rPr lang="en-US" i="1"/>
              <a:t>Add</a:t>
            </a:r>
            <a:r>
              <a:rPr lang="en-US"/>
              <a:t> </a:t>
            </a:r>
            <a:r>
              <a:rPr lang="en-US" i="1"/>
              <a:t>Constraint</a:t>
            </a:r>
            <a:r>
              <a:rPr lang="en-US"/>
              <a:t> inputs, respectively</a:t>
            </a:r>
          </a:p>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4CC38-3EA4-4E1A-9870-429481CA7FBB}" type="slidenum">
              <a:rPr lang="en-US"/>
              <a:pPr/>
              <a:t>45</a:t>
            </a:fld>
            <a:endParaRPr lang="en-US"/>
          </a:p>
        </p:txBody>
      </p:sp>
      <p:sp>
        <p:nvSpPr>
          <p:cNvPr id="777218" name="Rectangle 2"/>
          <p:cNvSpPr>
            <a:spLocks noGrp="1" noRot="1" noChangeAspect="1" noChangeArrowheads="1" noTextEdit="1"/>
          </p:cNvSpPr>
          <p:nvPr>
            <p:ph type="sldImg"/>
          </p:nvPr>
        </p:nvSpPr>
        <p:spPr>
          <a:ln/>
        </p:spPr>
      </p:sp>
      <p:sp>
        <p:nvSpPr>
          <p:cNvPr id="777219" name="Rectangle 3"/>
          <p:cNvSpPr>
            <a:spLocks noGrp="1" noChangeArrowheads="1"/>
          </p:cNvSpPr>
          <p:nvPr>
            <p:ph type="body" idx="1"/>
          </p:nvPr>
        </p:nvSpPr>
        <p:spPr/>
        <p:txBody>
          <a:bodyPr/>
          <a:lstStyle/>
          <a:p>
            <a:pPr lvl="1"/>
            <a:r>
              <a:rPr lang="en-US"/>
              <a:t>This is a Linear Programming problem as the constraints and objective function are linear with respect to the decision variables as well will see below. We will therefore use the </a:t>
            </a:r>
            <a:r>
              <a:rPr lang="en-US" i="1"/>
              <a:t>Standard Solver</a:t>
            </a:r>
            <a:r>
              <a:rPr lang="en-US"/>
              <a:t>. We now outline the model parts.</a:t>
            </a:r>
          </a:p>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768A4F-561F-46FA-9825-C0F0014FD730}" type="slidenum">
              <a:rPr lang="en-US"/>
              <a:pPr/>
              <a:t>46</a:t>
            </a:fld>
            <a:endParaRPr lang="en-US"/>
          </a:p>
        </p:txBody>
      </p:sp>
      <p:sp>
        <p:nvSpPr>
          <p:cNvPr id="781314" name="Rectangle 2"/>
          <p:cNvSpPr>
            <a:spLocks noGrp="1" noRot="1" noChangeAspect="1" noChangeArrowheads="1" noTextEdit="1"/>
          </p:cNvSpPr>
          <p:nvPr>
            <p:ph type="sldImg"/>
          </p:nvPr>
        </p:nvSpPr>
        <p:spPr>
          <a:ln/>
        </p:spPr>
      </p:sp>
      <p:sp>
        <p:nvSpPr>
          <p:cNvPr id="78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391822-FAC0-49BD-A893-B76E5F63BE34}" type="slidenum">
              <a:rPr lang="en-US"/>
              <a:pPr/>
              <a:t>47</a:t>
            </a:fld>
            <a:endParaRPr lang="en-US"/>
          </a:p>
        </p:txBody>
      </p:sp>
      <p:sp>
        <p:nvSpPr>
          <p:cNvPr id="715778" name="Rectangle 2"/>
          <p:cNvSpPr>
            <a:spLocks noGrp="1" noRot="1" noChangeAspect="1" noChangeArrowheads="1" noTextEdit="1"/>
          </p:cNvSpPr>
          <p:nvPr>
            <p:ph type="sldImg"/>
          </p:nvPr>
        </p:nvSpPr>
        <p:spPr>
          <a:ln/>
        </p:spPr>
      </p:sp>
      <p:sp>
        <p:nvSpPr>
          <p:cNvPr id="715779" name="Rectangle 3"/>
          <p:cNvSpPr>
            <a:spLocks noGrp="1" noChangeArrowheads="1"/>
          </p:cNvSpPr>
          <p:nvPr>
            <p:ph type="body" idx="1"/>
          </p:nvPr>
        </p:nvSpPr>
        <p:spPr/>
        <p:txBody>
          <a:bodyPr/>
          <a:lstStyle/>
          <a:p>
            <a:r>
              <a:rPr lang="en-US"/>
              <a:t>Note that the appropriate worksheet should be activated if we want to specify the ranges without a preceding worksheet name</a:t>
            </a:r>
          </a:p>
          <a:p>
            <a:endParaRPr lang="en-US"/>
          </a:p>
          <a:p>
            <a:r>
              <a:rPr lang="en-US"/>
              <a:t>As we know from working with named ranges in VBA, we can modify these ranges elsewhere in the code without having to update this function. </a:t>
            </a:r>
          </a:p>
          <a:p>
            <a:endParaRPr lang="en-US"/>
          </a:p>
          <a:p>
            <a:r>
              <a:rPr lang="en-US"/>
              <a:t>Note that we could also use range variables instead of range names; this is not useful when working with the Solver in Excel however</a:t>
            </a:r>
          </a:p>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CF9AA0-7B65-4E97-9CA5-75D92E19264E}" type="slidenum">
              <a:rPr lang="en-US"/>
              <a:pPr/>
              <a:t>48</a:t>
            </a:fld>
            <a:endParaRPr lang="en-US"/>
          </a:p>
        </p:txBody>
      </p:sp>
      <p:sp>
        <p:nvSpPr>
          <p:cNvPr id="718850" name="Rectangle 2"/>
          <p:cNvSpPr>
            <a:spLocks noGrp="1" noRot="1" noChangeAspect="1" noChangeArrowheads="1" noTextEdit="1"/>
          </p:cNvSpPr>
          <p:nvPr>
            <p:ph type="sldImg"/>
          </p:nvPr>
        </p:nvSpPr>
        <p:spPr>
          <a:ln/>
        </p:spPr>
      </p:sp>
      <p:sp>
        <p:nvSpPr>
          <p:cNvPr id="718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5B379E-917C-4040-AA04-F14F428EADE2}" type="slidenum">
              <a:rPr lang="en-US"/>
              <a:pPr/>
              <a:t>49</a:t>
            </a:fld>
            <a:endParaRPr lang="en-US"/>
          </a:p>
        </p:txBody>
      </p:sp>
      <p:sp>
        <p:nvSpPr>
          <p:cNvPr id="717826" name="Rectangle 2"/>
          <p:cNvSpPr>
            <a:spLocks noGrp="1" noRot="1" noChangeAspect="1" noChangeArrowheads="1" noTextEdit="1"/>
          </p:cNvSpPr>
          <p:nvPr>
            <p:ph type="sldImg"/>
          </p:nvPr>
        </p:nvSpPr>
        <p:spPr>
          <a:ln/>
        </p:spPr>
      </p:sp>
      <p:sp>
        <p:nvSpPr>
          <p:cNvPr id="717827" name="Rectangle 3"/>
          <p:cNvSpPr>
            <a:spLocks noGrp="1" noChangeArrowheads="1"/>
          </p:cNvSpPr>
          <p:nvPr>
            <p:ph type="body" idx="1"/>
          </p:nvPr>
        </p:nvSpPr>
        <p:spPr/>
        <p:txBody>
          <a:bodyPr/>
          <a:lstStyle/>
          <a:p>
            <a:r>
              <a:rPr lang="en-US"/>
              <a:t>We could have also named the corresponding RHS value ranges in the preparation step which could have been used in the </a:t>
            </a:r>
            <a:r>
              <a:rPr lang="en-US" i="1"/>
              <a:t>FormulaText</a:t>
            </a:r>
            <a:r>
              <a:rPr lang="en-US"/>
              <a:t> argument of this function.</a:t>
            </a:r>
          </a:p>
          <a:p>
            <a:r>
              <a:rPr lang="en-US"/>
              <a:t>We may have also grouped together those constraints which have the same </a:t>
            </a:r>
            <a:r>
              <a:rPr lang="en-US" i="1"/>
              <a:t>Relation</a:t>
            </a:r>
            <a:r>
              <a:rPr lang="en-US"/>
              <a:t> value. </a:t>
            </a:r>
          </a:p>
          <a:p>
            <a:r>
              <a:rPr lang="en-US"/>
              <a:t>Again, the idea is to increase the efficiency of your code by minimizing the amount of updates that would need to be made to the code if any changes were made to the input.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73861F-19E8-4A30-971C-49E0B083D61F}" type="slidenum">
              <a:rPr lang="en-US"/>
              <a:pPr/>
              <a:t>51</a:t>
            </a:fld>
            <a:endParaRPr lang="en-US"/>
          </a:p>
        </p:txBody>
      </p:sp>
      <p:sp>
        <p:nvSpPr>
          <p:cNvPr id="722946" name="Rectangle 2"/>
          <p:cNvSpPr>
            <a:spLocks noGrp="1" noRot="1" noChangeAspect="1" noChangeArrowheads="1" noTextEdit="1"/>
          </p:cNvSpPr>
          <p:nvPr>
            <p:ph type="sldImg"/>
          </p:nvPr>
        </p:nvSpPr>
        <p:spPr>
          <a:ln/>
        </p:spPr>
      </p:sp>
      <p:sp>
        <p:nvSpPr>
          <p:cNvPr id="722947" name="Rectangle 3"/>
          <p:cNvSpPr>
            <a:spLocks noGrp="1" noChangeArrowheads="1"/>
          </p:cNvSpPr>
          <p:nvPr>
            <p:ph type="body" idx="1"/>
          </p:nvPr>
        </p:nvSpPr>
        <p:spPr/>
        <p:txBody>
          <a:bodyPr/>
          <a:lstStyle/>
          <a:p>
            <a:r>
              <a:rPr lang="en-US"/>
              <a:t>We normally ignore these option arguments; you can explore these options in more detail using the </a:t>
            </a:r>
            <a:r>
              <a:rPr lang="en-US" i="1"/>
              <a:t>Help</a:t>
            </a:r>
            <a:r>
              <a:rPr lang="en-US"/>
              <a:t> menu option.</a:t>
            </a:r>
          </a:p>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53</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52470C-E567-4F6D-838C-88E12A5A36CA}" type="slidenum">
              <a:rPr lang="en-US"/>
              <a:pPr/>
              <a:t>54</a:t>
            </a:fld>
            <a:endParaRPr lang="en-US"/>
          </a:p>
        </p:txBody>
      </p:sp>
      <p:sp>
        <p:nvSpPr>
          <p:cNvPr id="726018" name="Rectangle 2"/>
          <p:cNvSpPr>
            <a:spLocks noGrp="1" noRot="1" noChangeAspect="1" noChangeArrowheads="1" noTextEdit="1"/>
          </p:cNvSpPr>
          <p:nvPr>
            <p:ph type="sldImg"/>
          </p:nvPr>
        </p:nvSpPr>
        <p:spPr>
          <a:ln/>
        </p:spPr>
      </p:sp>
      <p:sp>
        <p:nvSpPr>
          <p:cNvPr id="726019" name="Rectangle 3"/>
          <p:cNvSpPr>
            <a:spLocks noGrp="1" noChangeArrowheads="1"/>
          </p:cNvSpPr>
          <p:nvPr>
            <p:ph type="body" idx="1"/>
          </p:nvPr>
        </p:nvSpPr>
        <p:spPr/>
        <p:txBody>
          <a:bodyPr/>
          <a:lstStyle/>
          <a:p>
            <a:r>
              <a:rPr lang="en-US"/>
              <a:t>Note that the KeepFinal default value is 1, so this argument does not need to be specified; that is, if we did not want to generate any reports but wanted to keep the Solver solutions, we could just type: </a:t>
            </a:r>
            <a:r>
              <a:rPr lang="en-US" i="1"/>
              <a:t>SolverFinish </a:t>
            </a:r>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21147C-C8DD-49A0-86B9-51FBE4D54A1D}" type="slidenum">
              <a:rPr lang="en-US"/>
              <a:pPr/>
              <a:t>55</a:t>
            </a:fld>
            <a:endParaRPr lang="en-US"/>
          </a:p>
        </p:txBody>
      </p:sp>
      <p:sp>
        <p:nvSpPr>
          <p:cNvPr id="729090" name="Rectangle 2"/>
          <p:cNvSpPr>
            <a:spLocks noGrp="1" noRot="1" noChangeAspect="1" noChangeArrowheads="1" noTextEdit="1"/>
          </p:cNvSpPr>
          <p:nvPr>
            <p:ph type="sldImg"/>
          </p:nvPr>
        </p:nvSpPr>
        <p:spPr>
          <a:ln/>
        </p:spPr>
      </p:sp>
      <p:sp>
        <p:nvSpPr>
          <p:cNvPr id="729091" name="Rectangle 3"/>
          <p:cNvSpPr>
            <a:spLocks noGrp="1" noChangeArrowheads="1"/>
          </p:cNvSpPr>
          <p:nvPr>
            <p:ph type="body" idx="1"/>
          </p:nvPr>
        </p:nvSpPr>
        <p:spPr/>
        <p:txBody>
          <a:bodyPr/>
          <a:lstStyle/>
          <a:p>
            <a:r>
              <a:rPr lang="en-US"/>
              <a:t>Note:</a:t>
            </a:r>
          </a:p>
          <a:p>
            <a:r>
              <a:rPr lang="en-US"/>
              <a:t>Worksheets.Activate</a:t>
            </a:r>
          </a:p>
          <a:p>
            <a:r>
              <a:rPr lang="en-US"/>
              <a:t>Application.ScreenUpdating = True</a:t>
            </a:r>
          </a:p>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49F0FA-D9E5-48D7-820B-7D1EBD0EB362}" type="slidenum">
              <a:rPr lang="en-US"/>
              <a:pPr/>
              <a:t>56</a:t>
            </a:fld>
            <a:endParaRPr lang="en-US"/>
          </a:p>
        </p:txBody>
      </p:sp>
      <p:sp>
        <p:nvSpPr>
          <p:cNvPr id="730114" name="Rectangle 2"/>
          <p:cNvSpPr>
            <a:spLocks noGrp="1" noRot="1" noChangeAspect="1" noChangeArrowheads="1" noTextEdit="1"/>
          </p:cNvSpPr>
          <p:nvPr>
            <p:ph type="sldImg"/>
          </p:nvPr>
        </p:nvSpPr>
        <p:spPr>
          <a:ln/>
        </p:spPr>
      </p:sp>
      <p:sp>
        <p:nvSpPr>
          <p:cNvPr id="730115" name="Rectangle 3"/>
          <p:cNvSpPr>
            <a:spLocks noGrp="1" noChangeArrowheads="1"/>
          </p:cNvSpPr>
          <p:nvPr>
            <p:ph type="body" idx="1"/>
          </p:nvPr>
        </p:nvSpPr>
        <p:spPr/>
        <p:txBody>
          <a:bodyPr/>
          <a:lstStyle/>
          <a:p>
            <a:r>
              <a:rPr lang="en-US"/>
              <a:t>Table summarizing five main Solver functions in book:</a:t>
            </a:r>
          </a:p>
          <a:p>
            <a:r>
              <a:rPr lang="en-US"/>
              <a:t>SolverOK, SolverAdd, SolverOptions, SolverSolve, SolverFinish</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57</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58</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59</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60</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61</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62</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63</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64</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65</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66</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67</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68</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9D3B5360-13E8-4F10-825D-9036633E0AB4}" type="slidenum">
              <a:rPr lang="en-US" smtClean="0"/>
              <a:pPr/>
              <a:t>69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74146" name="Picture 2" descr="improve4"/>
          <p:cNvPicPr>
            <a:picLocks noChangeAspect="1" noChangeArrowheads="1"/>
          </p:cNvPicPr>
          <p:nvPr/>
        </p:nvPicPr>
        <p:blipFill>
          <a:blip r:embed="rId2" cstate="print">
            <a:lum bright="70000" contrast="-70000"/>
          </a:blip>
          <a:srcRect/>
          <a:stretch>
            <a:fillRect/>
          </a:stretch>
        </p:blipFill>
        <p:spPr bwMode="auto">
          <a:xfrm>
            <a:off x="152400" y="0"/>
            <a:ext cx="8915400" cy="6851650"/>
          </a:xfrm>
          <a:prstGeom prst="rect">
            <a:avLst/>
          </a:prstGeom>
          <a:noFill/>
        </p:spPr>
      </p:pic>
      <p:sp>
        <p:nvSpPr>
          <p:cNvPr id="774147" name="Rectangle 3"/>
          <p:cNvSpPr>
            <a:spLocks noChangeArrowheads="1"/>
          </p:cNvSpPr>
          <p:nvPr/>
        </p:nvSpPr>
        <p:spPr bwMode="gray">
          <a:xfrm>
            <a:off x="887413" y="3127375"/>
            <a:ext cx="8099425" cy="69850"/>
          </a:xfrm>
          <a:prstGeom prst="rect">
            <a:avLst/>
          </a:prstGeom>
          <a:solidFill>
            <a:schemeClr val="tx2"/>
          </a:solidFill>
          <a:ln w="9525">
            <a:noFill/>
            <a:miter lim="800000"/>
            <a:headEnd/>
            <a:tailEnd/>
          </a:ln>
          <a:effectLst/>
        </p:spPr>
        <p:txBody>
          <a:bodyPr wrap="none" anchor="ctr"/>
          <a:lstStyle/>
          <a:p>
            <a:pPr algn="ctr" eaLnBrk="1" hangingPunct="1"/>
            <a:endParaRPr kumimoji="1" lang="en-US" sz="2400" b="0"/>
          </a:p>
        </p:txBody>
      </p:sp>
      <p:sp>
        <p:nvSpPr>
          <p:cNvPr id="774148" name="Rectangle 4"/>
          <p:cNvSpPr>
            <a:spLocks noGrp="1" noChangeArrowheads="1"/>
          </p:cNvSpPr>
          <p:nvPr>
            <p:ph type="ctrTitle"/>
          </p:nvPr>
        </p:nvSpPr>
        <p:spPr>
          <a:xfrm>
            <a:off x="685800" y="2143125"/>
            <a:ext cx="7772400" cy="1470025"/>
          </a:xfrm>
        </p:spPr>
        <p:txBody>
          <a:bodyPr/>
          <a:lstStyle>
            <a:lvl1pPr>
              <a:defRPr/>
            </a:lvl1pPr>
          </a:lstStyle>
          <a:p>
            <a:r>
              <a:rPr lang="en-US"/>
              <a:t>Click to edit Master title style</a:t>
            </a:r>
          </a:p>
        </p:txBody>
      </p:sp>
      <p:sp>
        <p:nvSpPr>
          <p:cNvPr id="774149" name="Rectangle 5"/>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774150" name="Rectangle 6"/>
          <p:cNvSpPr>
            <a:spLocks noGrp="1" noChangeArrowheads="1"/>
          </p:cNvSpPr>
          <p:nvPr>
            <p:ph type="ftr" sz="quarter" idx="3"/>
          </p:nvPr>
        </p:nvSpPr>
        <p:spPr>
          <a:xfrm>
            <a:off x="3124200" y="6245225"/>
            <a:ext cx="2895600" cy="476250"/>
          </a:xfrm>
        </p:spPr>
        <p:txBody>
          <a:bodyPr/>
          <a:lstStyle>
            <a:lvl1pPr>
              <a:defRPr/>
            </a:lvl1pPr>
          </a:lstStyle>
          <a:p>
            <a:r>
              <a:rPr lang="en-US"/>
              <a:t>Excel VBA V A</a:t>
            </a:r>
          </a:p>
        </p:txBody>
      </p:sp>
      <p:sp>
        <p:nvSpPr>
          <p:cNvPr id="774151" name="Rectangle 7"/>
          <p:cNvSpPr>
            <a:spLocks noGrp="1" noChangeArrowheads="1"/>
          </p:cNvSpPr>
          <p:nvPr>
            <p:ph type="sldNum" sz="quarter" idx="4"/>
          </p:nvPr>
        </p:nvSpPr>
        <p:spPr>
          <a:xfrm>
            <a:off x="6553200" y="6245225"/>
            <a:ext cx="2133600" cy="476250"/>
          </a:xfrm>
        </p:spPr>
        <p:txBody>
          <a:bodyPr/>
          <a:lstStyle>
            <a:lvl1pPr>
              <a:defRPr>
                <a:solidFill>
                  <a:schemeClr val="folHlink"/>
                </a:solidFill>
              </a:defRPr>
            </a:lvl1pPr>
          </a:lstStyle>
          <a:p>
            <a:fld id="{A7A65343-EA8A-4465-B1E9-5450459E7C4B}" type="slidenum">
              <a:rPr lang="en-US"/>
              <a:pPr/>
              <a:t>‹#›</a:t>
            </a:fld>
            <a:endParaRPr lang="en-US"/>
          </a:p>
        </p:txBody>
      </p:sp>
      <p:sp>
        <p:nvSpPr>
          <p:cNvPr id="774152" name="Text Box 8"/>
          <p:cNvSpPr txBox="1">
            <a:spLocks noChangeArrowheads="1"/>
          </p:cNvSpPr>
          <p:nvPr/>
        </p:nvSpPr>
        <p:spPr bwMode="auto">
          <a:xfrm>
            <a:off x="152400" y="304800"/>
            <a:ext cx="8839200" cy="366713"/>
          </a:xfrm>
          <a:prstGeom prst="rect">
            <a:avLst/>
          </a:prstGeom>
          <a:noFill/>
          <a:ln w="9525">
            <a:noFill/>
            <a:miter lim="800000"/>
            <a:headEnd/>
            <a:tailEnd/>
          </a:ln>
          <a:effectLst/>
        </p:spPr>
        <p:txBody>
          <a:bodyPr>
            <a:spAutoFit/>
          </a:bodyPr>
          <a:lstStyle/>
          <a:p>
            <a:pPr eaLnBrk="1" hangingPunct="1"/>
            <a:endParaRPr lang="en-US" b="0">
              <a:latin typeface="Arial" charset="0"/>
            </a:endParaRPr>
          </a:p>
        </p:txBody>
      </p:sp>
      <p:sp>
        <p:nvSpPr>
          <p:cNvPr id="774153" name="Text Box 9"/>
          <p:cNvSpPr txBox="1">
            <a:spLocks noChangeArrowheads="1"/>
          </p:cNvSpPr>
          <p:nvPr/>
        </p:nvSpPr>
        <p:spPr bwMode="auto">
          <a:xfrm>
            <a:off x="-11113" y="0"/>
            <a:ext cx="9175751" cy="228600"/>
          </a:xfrm>
          <a:prstGeom prst="rect">
            <a:avLst/>
          </a:prstGeom>
          <a:solidFill>
            <a:srgbClr val="000066">
              <a:alpha val="80000"/>
            </a:srgbClr>
          </a:solidFill>
          <a:ln w="9525">
            <a:noFill/>
            <a:miter lim="800000"/>
            <a:headEnd/>
            <a:tailEnd/>
          </a:ln>
          <a:effectLst/>
        </p:spPr>
        <p:txBody>
          <a:bodyPr>
            <a:spAutoFit/>
          </a:bodyPr>
          <a:lstStyle/>
          <a:p>
            <a:pPr algn="r">
              <a:spcBef>
                <a:spcPct val="50000"/>
              </a:spcBef>
            </a:pPr>
            <a:endParaRPr lang="en-US" sz="900" i="1">
              <a:solidFill>
                <a:srgbClr val="FF6600"/>
              </a:solidFill>
            </a:endParaRPr>
          </a:p>
        </p:txBody>
      </p:sp>
      <p:sp>
        <p:nvSpPr>
          <p:cNvPr id="774154" name="Rectangle 10"/>
          <p:cNvSpPr>
            <a:spLocks noGrp="1" noChangeArrowheads="1"/>
          </p:cNvSpPr>
          <p:nvPr>
            <p:ph type="dt" sz="half" idx="2"/>
          </p:nvPr>
        </p:nvSpPr>
        <p:spPr>
          <a:xfrm>
            <a:off x="457200" y="6245225"/>
            <a:ext cx="2133600" cy="476250"/>
          </a:xfrm>
        </p:spPr>
        <p:txBody>
          <a:bodyPr/>
          <a:lstStyle>
            <a:lvl1pPr>
              <a:defRPr>
                <a:solidFill>
                  <a:schemeClr val="folHlink"/>
                </a:solidFill>
              </a:defRPr>
            </a:lvl1pPr>
          </a:lstStyle>
          <a:p>
            <a:endParaRPr lang="en-US"/>
          </a:p>
        </p:txBody>
      </p:sp>
      <p:grpSp>
        <p:nvGrpSpPr>
          <p:cNvPr id="774155" name="Group 11"/>
          <p:cNvGrpSpPr>
            <a:grpSpLocks/>
          </p:cNvGrpSpPr>
          <p:nvPr/>
        </p:nvGrpSpPr>
        <p:grpSpPr bwMode="auto">
          <a:xfrm>
            <a:off x="171450" y="336550"/>
            <a:ext cx="2540000" cy="2286000"/>
            <a:chOff x="108" y="212"/>
            <a:chExt cx="960" cy="1008"/>
          </a:xfrm>
        </p:grpSpPr>
        <p:sp>
          <p:nvSpPr>
            <p:cNvPr id="774156" name="AutoShape 12"/>
            <p:cNvSpPr>
              <a:spLocks noChangeArrowheads="1"/>
            </p:cNvSpPr>
            <p:nvPr userDrawn="1"/>
          </p:nvSpPr>
          <p:spPr bwMode="auto">
            <a:xfrm rot="5400000">
              <a:off x="113" y="413"/>
              <a:ext cx="802" cy="811"/>
            </a:xfrm>
            <a:prstGeom prst="rtTriangle">
              <a:avLst/>
            </a:prstGeom>
            <a:gradFill rotWithShape="1">
              <a:gsLst>
                <a:gs pos="0">
                  <a:srgbClr val="00CC99"/>
                </a:gs>
                <a:gs pos="100000">
                  <a:schemeClr val="bg1"/>
                </a:gs>
              </a:gsLst>
              <a:lin ang="18900000" scaled="1"/>
            </a:gradFill>
            <a:ln w="9525">
              <a:noFill/>
              <a:miter lim="800000"/>
              <a:headEnd/>
              <a:tailEnd/>
            </a:ln>
            <a:effectLst/>
          </p:spPr>
          <p:txBody>
            <a:bodyPr wrap="none" anchor="ctr"/>
            <a:lstStyle/>
            <a:p>
              <a:endParaRPr lang="en-CA"/>
            </a:p>
          </p:txBody>
        </p:sp>
        <p:sp>
          <p:nvSpPr>
            <p:cNvPr id="774157" name="AutoShape 13"/>
            <p:cNvSpPr>
              <a:spLocks noChangeArrowheads="1"/>
            </p:cNvSpPr>
            <p:nvPr userDrawn="1"/>
          </p:nvSpPr>
          <p:spPr bwMode="auto">
            <a:xfrm rot="5400000">
              <a:off x="262" y="207"/>
              <a:ext cx="802" cy="811"/>
            </a:xfrm>
            <a:prstGeom prst="rtTriangle">
              <a:avLst/>
            </a:prstGeom>
            <a:gradFill rotWithShape="1">
              <a:gsLst>
                <a:gs pos="0">
                  <a:schemeClr val="tx2"/>
                </a:gs>
                <a:gs pos="100000">
                  <a:schemeClr val="bg1"/>
                </a:gs>
              </a:gsLst>
              <a:lin ang="18900000" scaled="1"/>
            </a:gradFill>
            <a:ln w="9525">
              <a:noFill/>
              <a:miter lim="800000"/>
              <a:headEnd/>
              <a:tailEnd/>
            </a:ln>
            <a:effectLst/>
          </p:spPr>
          <p:txBody>
            <a:bodyPr wrap="none" anchor="ctr"/>
            <a:lstStyle/>
            <a:p>
              <a:endParaRPr lang="en-CA"/>
            </a:p>
          </p:txBody>
        </p:sp>
        <p:sp>
          <p:nvSpPr>
            <p:cNvPr id="774158" name="AutoShape 14"/>
            <p:cNvSpPr>
              <a:spLocks noChangeArrowheads="1"/>
            </p:cNvSpPr>
            <p:nvPr userDrawn="1"/>
          </p:nvSpPr>
          <p:spPr bwMode="auto">
            <a:xfrm rot="5400000">
              <a:off x="147" y="255"/>
              <a:ext cx="802" cy="811"/>
            </a:xfrm>
            <a:prstGeom prst="rtTriangle">
              <a:avLst/>
            </a:prstGeom>
            <a:gradFill rotWithShape="1">
              <a:gsLst>
                <a:gs pos="0">
                  <a:schemeClr val="accent1"/>
                </a:gs>
                <a:gs pos="100000">
                  <a:schemeClr val="bg1"/>
                </a:gs>
              </a:gsLst>
              <a:lin ang="18900000" scaled="1"/>
            </a:gradFill>
            <a:ln w="9525">
              <a:noFill/>
              <a:miter lim="800000"/>
              <a:headEnd/>
              <a:tailEnd/>
            </a:ln>
            <a:effectLst/>
          </p:spPr>
          <p:txBody>
            <a:bodyPr wrap="none" anchor="ctr"/>
            <a:lstStyle/>
            <a:p>
              <a:endParaRPr lang="en-CA"/>
            </a:p>
          </p:txBody>
        </p:sp>
        <p:sp>
          <p:nvSpPr>
            <p:cNvPr id="774159" name="AutoShape 15"/>
            <p:cNvSpPr>
              <a:spLocks noChangeArrowheads="1"/>
            </p:cNvSpPr>
            <p:nvPr userDrawn="1"/>
          </p:nvSpPr>
          <p:spPr bwMode="auto">
            <a:xfrm rot="5400000">
              <a:off x="289" y="372"/>
              <a:ext cx="322" cy="348"/>
            </a:xfrm>
            <a:prstGeom prst="rtTriangle">
              <a:avLst/>
            </a:prstGeom>
            <a:gradFill rotWithShape="1">
              <a:gsLst>
                <a:gs pos="0">
                  <a:srgbClr val="FFFF99"/>
                </a:gs>
                <a:gs pos="100000">
                  <a:schemeClr val="bg1"/>
                </a:gs>
              </a:gsLst>
              <a:lin ang="18900000" scaled="1"/>
            </a:gradFill>
            <a:ln w="9525">
              <a:noFill/>
              <a:miter lim="800000"/>
              <a:headEnd/>
              <a:tailEnd/>
            </a:ln>
            <a:effectLst/>
          </p:spPr>
          <p:txBody>
            <a:bodyPr wrap="none" anchor="ctr"/>
            <a:lstStyle/>
            <a:p>
              <a:endParaRPr lang="en-CA"/>
            </a:p>
          </p:txBody>
        </p:sp>
      </p:grpSp>
    </p:spTree>
  </p:cSld>
  <p:clrMapOvr>
    <a:masterClrMapping/>
  </p:clrMapOvr>
  <p:transition>
    <p:strips dir="r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Footer Placeholder 3"/>
          <p:cNvSpPr>
            <a:spLocks noGrp="1"/>
          </p:cNvSpPr>
          <p:nvPr>
            <p:ph type="ftr" sz="quarter" idx="10"/>
          </p:nvPr>
        </p:nvSpPr>
        <p:spPr/>
        <p:txBody>
          <a:bodyPr/>
          <a:lstStyle>
            <a:lvl1pPr>
              <a:defRPr/>
            </a:lvl1pPr>
          </a:lstStyle>
          <a:p>
            <a:r>
              <a:rPr lang="en-US"/>
              <a:t>Excel VBA V A</a:t>
            </a:r>
          </a:p>
        </p:txBody>
      </p:sp>
      <p:sp>
        <p:nvSpPr>
          <p:cNvPr id="5" name="Slide Number Placeholder 4"/>
          <p:cNvSpPr>
            <a:spLocks noGrp="1"/>
          </p:cNvSpPr>
          <p:nvPr>
            <p:ph type="sldNum" sz="quarter" idx="11"/>
          </p:nvPr>
        </p:nvSpPr>
        <p:spPr/>
        <p:txBody>
          <a:bodyPr/>
          <a:lstStyle>
            <a:lvl1pPr>
              <a:defRPr/>
            </a:lvl1pPr>
          </a:lstStyle>
          <a:p>
            <a:fld id="{85FC0A2A-B898-4B3E-B68F-2158D22CDEF2}"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r>
              <a:rPr lang="en-US"/>
              <a:t>Excel VBA V A</a:t>
            </a:r>
          </a:p>
        </p:txBody>
      </p:sp>
      <p:sp>
        <p:nvSpPr>
          <p:cNvPr id="5" name="Slide Number Placeholder 4"/>
          <p:cNvSpPr>
            <a:spLocks noGrp="1"/>
          </p:cNvSpPr>
          <p:nvPr>
            <p:ph type="sldNum" sz="quarter" idx="11"/>
          </p:nvPr>
        </p:nvSpPr>
        <p:spPr/>
        <p:txBody>
          <a:bodyPr/>
          <a:lstStyle>
            <a:lvl1pPr>
              <a:defRPr/>
            </a:lvl1pPr>
          </a:lstStyle>
          <a:p>
            <a:fld id="{1FE68F05-B7E8-48F8-B45D-29238A7D8EC4}"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965200" y="1600200"/>
            <a:ext cx="3695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813300" y="1600200"/>
            <a:ext cx="36957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0"/>
          </p:nvPr>
        </p:nvSpPr>
        <p:spPr/>
        <p:txBody>
          <a:bodyPr/>
          <a:lstStyle>
            <a:lvl1pPr>
              <a:defRPr/>
            </a:lvl1pPr>
          </a:lstStyle>
          <a:p>
            <a:r>
              <a:rPr lang="en-US"/>
              <a:t>Excel VBA V A</a:t>
            </a:r>
          </a:p>
        </p:txBody>
      </p:sp>
      <p:sp>
        <p:nvSpPr>
          <p:cNvPr id="6" name="Slide Number Placeholder 5"/>
          <p:cNvSpPr>
            <a:spLocks noGrp="1"/>
          </p:cNvSpPr>
          <p:nvPr>
            <p:ph type="sldNum" sz="quarter" idx="11"/>
          </p:nvPr>
        </p:nvSpPr>
        <p:spPr/>
        <p:txBody>
          <a:bodyPr/>
          <a:lstStyle>
            <a:lvl1pPr>
              <a:defRPr/>
            </a:lvl1pPr>
          </a:lstStyle>
          <a:p>
            <a:fld id="{F72E18F8-B7FF-42DE-BA9A-E2C3318D668D}"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Footer Placeholder 6"/>
          <p:cNvSpPr>
            <a:spLocks noGrp="1"/>
          </p:cNvSpPr>
          <p:nvPr>
            <p:ph type="ftr" sz="quarter" idx="10"/>
          </p:nvPr>
        </p:nvSpPr>
        <p:spPr/>
        <p:txBody>
          <a:bodyPr/>
          <a:lstStyle>
            <a:lvl1pPr>
              <a:defRPr/>
            </a:lvl1pPr>
          </a:lstStyle>
          <a:p>
            <a:r>
              <a:rPr lang="en-US"/>
              <a:t>Excel VBA V A</a:t>
            </a:r>
          </a:p>
        </p:txBody>
      </p:sp>
      <p:sp>
        <p:nvSpPr>
          <p:cNvPr id="8" name="Slide Number Placeholder 7"/>
          <p:cNvSpPr>
            <a:spLocks noGrp="1"/>
          </p:cNvSpPr>
          <p:nvPr>
            <p:ph type="sldNum" sz="quarter" idx="11"/>
          </p:nvPr>
        </p:nvSpPr>
        <p:spPr/>
        <p:txBody>
          <a:bodyPr/>
          <a:lstStyle>
            <a:lvl1pPr>
              <a:defRPr/>
            </a:lvl1pPr>
          </a:lstStyle>
          <a:p>
            <a:fld id="{184742EA-7EF7-4EDC-AF3F-A3630388749A}" type="slidenum">
              <a:rPr lang="en-US"/>
              <a:pPr/>
              <a:t>‹#›</a:t>
            </a:fld>
            <a:endParaRPr lang="en-US"/>
          </a:p>
        </p:txBody>
      </p:sp>
      <p:sp>
        <p:nvSpPr>
          <p:cNvPr id="9" name="Date Placeholder 8"/>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Footer Placeholder 2"/>
          <p:cNvSpPr>
            <a:spLocks noGrp="1"/>
          </p:cNvSpPr>
          <p:nvPr>
            <p:ph type="ftr" sz="quarter" idx="10"/>
          </p:nvPr>
        </p:nvSpPr>
        <p:spPr/>
        <p:txBody>
          <a:bodyPr/>
          <a:lstStyle>
            <a:lvl1pPr>
              <a:defRPr/>
            </a:lvl1pPr>
          </a:lstStyle>
          <a:p>
            <a:r>
              <a:rPr lang="en-US"/>
              <a:t>Excel VBA V A</a:t>
            </a:r>
          </a:p>
        </p:txBody>
      </p:sp>
      <p:sp>
        <p:nvSpPr>
          <p:cNvPr id="4" name="Slide Number Placeholder 3"/>
          <p:cNvSpPr>
            <a:spLocks noGrp="1"/>
          </p:cNvSpPr>
          <p:nvPr>
            <p:ph type="sldNum" sz="quarter" idx="11"/>
          </p:nvPr>
        </p:nvSpPr>
        <p:spPr/>
        <p:txBody>
          <a:bodyPr/>
          <a:lstStyle>
            <a:lvl1pPr>
              <a:defRPr/>
            </a:lvl1pPr>
          </a:lstStyle>
          <a:p>
            <a:fld id="{89157B45-F6A8-46FE-8EE5-50E5D555497E}" type="slidenum">
              <a:rPr lang="en-US"/>
              <a:pPr/>
              <a:t>‹#›</a:t>
            </a:fld>
            <a:endParaRPr lang="en-US"/>
          </a:p>
        </p:txBody>
      </p:sp>
      <p:sp>
        <p:nvSpPr>
          <p:cNvPr id="5" name="Date Placeholder 4"/>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r>
              <a:rPr lang="en-US"/>
              <a:t>Excel VBA V A</a:t>
            </a:r>
          </a:p>
        </p:txBody>
      </p:sp>
      <p:sp>
        <p:nvSpPr>
          <p:cNvPr id="3" name="Slide Number Placeholder 2"/>
          <p:cNvSpPr>
            <a:spLocks noGrp="1"/>
          </p:cNvSpPr>
          <p:nvPr>
            <p:ph type="sldNum" sz="quarter" idx="11"/>
          </p:nvPr>
        </p:nvSpPr>
        <p:spPr/>
        <p:txBody>
          <a:bodyPr/>
          <a:lstStyle>
            <a:lvl1pPr>
              <a:defRPr/>
            </a:lvl1pPr>
          </a:lstStyle>
          <a:p>
            <a:fld id="{643F5E6A-5E5B-48FC-B1E6-27C98927AF99}" type="slidenum">
              <a:rPr lang="en-US"/>
              <a:pPr/>
              <a:t>‹#›</a:t>
            </a:fld>
            <a:endParaRPr lang="en-US"/>
          </a:p>
        </p:txBody>
      </p:sp>
      <p:sp>
        <p:nvSpPr>
          <p:cNvPr id="4" name="Date Placeholder 3"/>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Excel VBA V A</a:t>
            </a:r>
          </a:p>
        </p:txBody>
      </p:sp>
      <p:sp>
        <p:nvSpPr>
          <p:cNvPr id="6" name="Slide Number Placeholder 5"/>
          <p:cNvSpPr>
            <a:spLocks noGrp="1"/>
          </p:cNvSpPr>
          <p:nvPr>
            <p:ph type="sldNum" sz="quarter" idx="11"/>
          </p:nvPr>
        </p:nvSpPr>
        <p:spPr/>
        <p:txBody>
          <a:bodyPr/>
          <a:lstStyle>
            <a:lvl1pPr>
              <a:defRPr/>
            </a:lvl1pPr>
          </a:lstStyle>
          <a:p>
            <a:fld id="{1CD151D3-6F59-4BC6-A627-9CA89CE868F2}"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r>
              <a:rPr lang="en-US"/>
              <a:t>Excel VBA V A</a:t>
            </a:r>
          </a:p>
        </p:txBody>
      </p:sp>
      <p:sp>
        <p:nvSpPr>
          <p:cNvPr id="6" name="Slide Number Placeholder 5"/>
          <p:cNvSpPr>
            <a:spLocks noGrp="1"/>
          </p:cNvSpPr>
          <p:nvPr>
            <p:ph type="sldNum" sz="quarter" idx="11"/>
          </p:nvPr>
        </p:nvSpPr>
        <p:spPr/>
        <p:txBody>
          <a:bodyPr/>
          <a:lstStyle>
            <a:lvl1pPr>
              <a:defRPr/>
            </a:lvl1pPr>
          </a:lstStyle>
          <a:p>
            <a:fld id="{5DB76683-E675-49A9-8194-88FFF4804754}" type="slidenum">
              <a:rPr lang="en-US"/>
              <a:pPr/>
              <a:t>‹#›</a:t>
            </a:fld>
            <a:endParaRPr lang="en-US"/>
          </a:p>
        </p:txBody>
      </p:sp>
      <p:sp>
        <p:nvSpPr>
          <p:cNvPr id="7" name="Date Placeholder 6"/>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Footer Placeholder 3"/>
          <p:cNvSpPr>
            <a:spLocks noGrp="1"/>
          </p:cNvSpPr>
          <p:nvPr>
            <p:ph type="ftr" sz="quarter" idx="10"/>
          </p:nvPr>
        </p:nvSpPr>
        <p:spPr/>
        <p:txBody>
          <a:bodyPr/>
          <a:lstStyle>
            <a:lvl1pPr>
              <a:defRPr/>
            </a:lvl1pPr>
          </a:lstStyle>
          <a:p>
            <a:r>
              <a:rPr lang="en-US"/>
              <a:t>Excel VBA V A</a:t>
            </a:r>
          </a:p>
        </p:txBody>
      </p:sp>
      <p:sp>
        <p:nvSpPr>
          <p:cNvPr id="5" name="Slide Number Placeholder 4"/>
          <p:cNvSpPr>
            <a:spLocks noGrp="1"/>
          </p:cNvSpPr>
          <p:nvPr>
            <p:ph type="sldNum" sz="quarter" idx="11"/>
          </p:nvPr>
        </p:nvSpPr>
        <p:spPr/>
        <p:txBody>
          <a:bodyPr/>
          <a:lstStyle>
            <a:lvl1pPr>
              <a:defRPr/>
            </a:lvl1pPr>
          </a:lstStyle>
          <a:p>
            <a:fld id="{A7ABE3AD-DAAB-4CB7-A250-EDA23DF6A84E}"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0875" y="457200"/>
            <a:ext cx="2011363" cy="55626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965200" y="457200"/>
            <a:ext cx="5883275"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Footer Placeholder 3"/>
          <p:cNvSpPr>
            <a:spLocks noGrp="1"/>
          </p:cNvSpPr>
          <p:nvPr>
            <p:ph type="ftr" sz="quarter" idx="10"/>
          </p:nvPr>
        </p:nvSpPr>
        <p:spPr/>
        <p:txBody>
          <a:bodyPr/>
          <a:lstStyle>
            <a:lvl1pPr>
              <a:defRPr/>
            </a:lvl1pPr>
          </a:lstStyle>
          <a:p>
            <a:r>
              <a:rPr lang="en-US"/>
              <a:t>Excel VBA V A</a:t>
            </a:r>
          </a:p>
        </p:txBody>
      </p:sp>
      <p:sp>
        <p:nvSpPr>
          <p:cNvPr id="5" name="Slide Number Placeholder 4"/>
          <p:cNvSpPr>
            <a:spLocks noGrp="1"/>
          </p:cNvSpPr>
          <p:nvPr>
            <p:ph type="sldNum" sz="quarter" idx="11"/>
          </p:nvPr>
        </p:nvSpPr>
        <p:spPr/>
        <p:txBody>
          <a:bodyPr/>
          <a:lstStyle>
            <a:lvl1pPr>
              <a:defRPr/>
            </a:lvl1pPr>
          </a:lstStyle>
          <a:p>
            <a:fld id="{2B772D1D-07B3-472F-B3E8-8B349F92A92A}" type="slidenum">
              <a:rPr lang="en-US"/>
              <a:pPr/>
              <a:t>‹#›</a:t>
            </a:fld>
            <a:endParaRPr lang="en-US"/>
          </a:p>
        </p:txBody>
      </p:sp>
      <p:sp>
        <p:nvSpPr>
          <p:cNvPr id="6" name="Date Placeholder 5"/>
          <p:cNvSpPr>
            <a:spLocks noGrp="1"/>
          </p:cNvSpPr>
          <p:nvPr>
            <p:ph type="dt" sz="half" idx="12"/>
          </p:nvPr>
        </p:nvSpPr>
        <p:spPr/>
        <p:txBody>
          <a:bodyPr/>
          <a:lstStyle>
            <a:lvl1pPr>
              <a:defRPr/>
            </a:lvl1pPr>
          </a:lstStyle>
          <a:p>
            <a:endParaRPr lang="en-US"/>
          </a:p>
        </p:txBody>
      </p:sp>
    </p:spTree>
  </p:cSld>
  <p:clrMapOvr>
    <a:masterClrMapping/>
  </p:clrMapOvr>
  <p:transition>
    <p:strips dir="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73122" name="Picture 2" descr="spreadsheet4"/>
          <p:cNvPicPr>
            <a:picLocks noChangeAspect="1" noChangeArrowheads="1"/>
          </p:cNvPicPr>
          <p:nvPr/>
        </p:nvPicPr>
        <p:blipFill>
          <a:blip r:embed="rId13" cstate="print">
            <a:lum bright="70000" contrast="-70000"/>
          </a:blip>
          <a:srcRect/>
          <a:stretch>
            <a:fillRect/>
          </a:stretch>
        </p:blipFill>
        <p:spPr bwMode="auto">
          <a:xfrm>
            <a:off x="0" y="266700"/>
            <a:ext cx="9144000" cy="6591300"/>
          </a:xfrm>
          <a:prstGeom prst="rect">
            <a:avLst/>
          </a:prstGeom>
          <a:noFill/>
        </p:spPr>
      </p:pic>
      <p:sp>
        <p:nvSpPr>
          <p:cNvPr id="773123" name="Rectangle 3"/>
          <p:cNvSpPr>
            <a:spLocks noGrp="1" noChangeArrowheads="1"/>
          </p:cNvSpPr>
          <p:nvPr>
            <p:ph type="ftr" sz="quarter" idx="3"/>
          </p:nvPr>
        </p:nvSpPr>
        <p:spPr bwMode="auto">
          <a:xfrm>
            <a:off x="3276600" y="6527800"/>
            <a:ext cx="2895600" cy="3000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100">
                <a:solidFill>
                  <a:schemeClr val="tx2"/>
                </a:solidFill>
                <a:latin typeface="+mn-lt"/>
              </a:defRPr>
            </a:lvl1pPr>
          </a:lstStyle>
          <a:p>
            <a:r>
              <a:rPr lang="en-US"/>
              <a:t>Excel VBA V A</a:t>
            </a:r>
          </a:p>
        </p:txBody>
      </p:sp>
      <p:sp>
        <p:nvSpPr>
          <p:cNvPr id="773124" name="Rectangle 4"/>
          <p:cNvSpPr>
            <a:spLocks noGrp="1" noChangeArrowheads="1"/>
          </p:cNvSpPr>
          <p:nvPr>
            <p:ph type="sldNum" sz="quarter" idx="4"/>
          </p:nvPr>
        </p:nvSpPr>
        <p:spPr bwMode="auto">
          <a:xfrm>
            <a:off x="8686800" y="6604000"/>
            <a:ext cx="457200" cy="2286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100">
                <a:solidFill>
                  <a:schemeClr val="tx2"/>
                </a:solidFill>
                <a:latin typeface="+mn-lt"/>
              </a:defRPr>
            </a:lvl1pPr>
          </a:lstStyle>
          <a:p>
            <a:fld id="{5ADAAB5D-F465-4529-AECB-0BE205F50EC2}" type="slidenum">
              <a:rPr lang="en-US"/>
              <a:pPr/>
              <a:t>‹#›</a:t>
            </a:fld>
            <a:endParaRPr lang="en-US"/>
          </a:p>
        </p:txBody>
      </p:sp>
      <p:sp>
        <p:nvSpPr>
          <p:cNvPr id="773125" name="Text Box 5"/>
          <p:cNvSpPr txBox="1">
            <a:spLocks noChangeArrowheads="1"/>
          </p:cNvSpPr>
          <p:nvPr/>
        </p:nvSpPr>
        <p:spPr bwMode="auto">
          <a:xfrm>
            <a:off x="152400" y="304800"/>
            <a:ext cx="8839200" cy="366713"/>
          </a:xfrm>
          <a:prstGeom prst="rect">
            <a:avLst/>
          </a:prstGeom>
          <a:noFill/>
          <a:ln w="9525">
            <a:noFill/>
            <a:miter lim="800000"/>
            <a:headEnd/>
            <a:tailEnd/>
          </a:ln>
          <a:effectLst/>
        </p:spPr>
        <p:txBody>
          <a:bodyPr>
            <a:spAutoFit/>
          </a:bodyPr>
          <a:lstStyle/>
          <a:p>
            <a:pPr eaLnBrk="1" hangingPunct="1"/>
            <a:endParaRPr lang="en-US" b="0">
              <a:latin typeface="Arial" charset="0"/>
            </a:endParaRPr>
          </a:p>
        </p:txBody>
      </p:sp>
      <p:sp>
        <p:nvSpPr>
          <p:cNvPr id="773126" name="Text Box 6"/>
          <p:cNvSpPr txBox="1">
            <a:spLocks noChangeArrowheads="1"/>
          </p:cNvSpPr>
          <p:nvPr/>
        </p:nvSpPr>
        <p:spPr bwMode="auto">
          <a:xfrm>
            <a:off x="-11113" y="0"/>
            <a:ext cx="9175751" cy="228600"/>
          </a:xfrm>
          <a:prstGeom prst="rect">
            <a:avLst/>
          </a:prstGeom>
          <a:solidFill>
            <a:srgbClr val="000066">
              <a:alpha val="80000"/>
            </a:srgbClr>
          </a:solidFill>
          <a:ln w="9525">
            <a:noFill/>
            <a:miter lim="800000"/>
            <a:headEnd/>
            <a:tailEnd/>
          </a:ln>
          <a:effectLst/>
        </p:spPr>
        <p:txBody>
          <a:bodyPr>
            <a:spAutoFit/>
          </a:bodyPr>
          <a:lstStyle/>
          <a:p>
            <a:pPr algn="r">
              <a:spcBef>
                <a:spcPct val="50000"/>
              </a:spcBef>
            </a:pPr>
            <a:endParaRPr lang="en-US" sz="900" i="1">
              <a:solidFill>
                <a:srgbClr val="00CC99"/>
              </a:solidFill>
            </a:endParaRPr>
          </a:p>
        </p:txBody>
      </p:sp>
      <p:sp>
        <p:nvSpPr>
          <p:cNvPr id="773127" name="Rectangle 7"/>
          <p:cNvSpPr>
            <a:spLocks noGrp="1" noChangeArrowheads="1"/>
          </p:cNvSpPr>
          <p:nvPr>
            <p:ph type="dt" sz="half" idx="2"/>
          </p:nvPr>
        </p:nvSpPr>
        <p:spPr bwMode="auto">
          <a:xfrm>
            <a:off x="0" y="6538913"/>
            <a:ext cx="2133600" cy="3048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100">
                <a:solidFill>
                  <a:schemeClr val="tx2"/>
                </a:solidFill>
                <a:latin typeface="+mn-lt"/>
              </a:defRPr>
            </a:lvl1pPr>
          </a:lstStyle>
          <a:p>
            <a:endParaRPr lang="en-US"/>
          </a:p>
        </p:txBody>
      </p:sp>
      <p:grpSp>
        <p:nvGrpSpPr>
          <p:cNvPr id="773128" name="Group 8"/>
          <p:cNvGrpSpPr>
            <a:grpSpLocks/>
          </p:cNvGrpSpPr>
          <p:nvPr/>
        </p:nvGrpSpPr>
        <p:grpSpPr bwMode="auto">
          <a:xfrm>
            <a:off x="171450" y="336550"/>
            <a:ext cx="1524000" cy="1600200"/>
            <a:chOff x="108" y="212"/>
            <a:chExt cx="960" cy="1008"/>
          </a:xfrm>
        </p:grpSpPr>
        <p:sp>
          <p:nvSpPr>
            <p:cNvPr id="773129" name="AutoShape 9"/>
            <p:cNvSpPr>
              <a:spLocks noChangeArrowheads="1"/>
            </p:cNvSpPr>
            <p:nvPr userDrawn="1"/>
          </p:nvSpPr>
          <p:spPr bwMode="auto">
            <a:xfrm rot="5400000">
              <a:off x="113" y="413"/>
              <a:ext cx="802" cy="811"/>
            </a:xfrm>
            <a:prstGeom prst="rtTriangle">
              <a:avLst/>
            </a:prstGeom>
            <a:gradFill rotWithShape="1">
              <a:gsLst>
                <a:gs pos="0">
                  <a:srgbClr val="00CC99"/>
                </a:gs>
                <a:gs pos="100000">
                  <a:schemeClr val="bg1"/>
                </a:gs>
              </a:gsLst>
              <a:lin ang="18900000" scaled="1"/>
            </a:gradFill>
            <a:ln w="9525">
              <a:noFill/>
              <a:miter lim="800000"/>
              <a:headEnd/>
              <a:tailEnd/>
            </a:ln>
            <a:effectLst/>
          </p:spPr>
          <p:txBody>
            <a:bodyPr wrap="none" anchor="ctr"/>
            <a:lstStyle/>
            <a:p>
              <a:endParaRPr lang="en-CA"/>
            </a:p>
          </p:txBody>
        </p:sp>
        <p:sp>
          <p:nvSpPr>
            <p:cNvPr id="773130" name="AutoShape 10"/>
            <p:cNvSpPr>
              <a:spLocks noChangeArrowheads="1"/>
            </p:cNvSpPr>
            <p:nvPr userDrawn="1"/>
          </p:nvSpPr>
          <p:spPr bwMode="auto">
            <a:xfrm rot="5400000">
              <a:off x="262" y="207"/>
              <a:ext cx="802" cy="811"/>
            </a:xfrm>
            <a:prstGeom prst="rtTriangle">
              <a:avLst/>
            </a:prstGeom>
            <a:gradFill rotWithShape="1">
              <a:gsLst>
                <a:gs pos="0">
                  <a:schemeClr val="tx2"/>
                </a:gs>
                <a:gs pos="100000">
                  <a:schemeClr val="bg1"/>
                </a:gs>
              </a:gsLst>
              <a:lin ang="18900000" scaled="1"/>
            </a:gradFill>
            <a:ln w="9525">
              <a:noFill/>
              <a:miter lim="800000"/>
              <a:headEnd/>
              <a:tailEnd/>
            </a:ln>
            <a:effectLst/>
          </p:spPr>
          <p:txBody>
            <a:bodyPr wrap="none" anchor="ctr"/>
            <a:lstStyle/>
            <a:p>
              <a:endParaRPr lang="en-CA"/>
            </a:p>
          </p:txBody>
        </p:sp>
        <p:sp>
          <p:nvSpPr>
            <p:cNvPr id="773131" name="AutoShape 11"/>
            <p:cNvSpPr>
              <a:spLocks noChangeArrowheads="1"/>
            </p:cNvSpPr>
            <p:nvPr userDrawn="1"/>
          </p:nvSpPr>
          <p:spPr bwMode="auto">
            <a:xfrm rot="5400000">
              <a:off x="147" y="255"/>
              <a:ext cx="802" cy="811"/>
            </a:xfrm>
            <a:prstGeom prst="rtTriangle">
              <a:avLst/>
            </a:prstGeom>
            <a:gradFill rotWithShape="1">
              <a:gsLst>
                <a:gs pos="0">
                  <a:schemeClr val="accent1"/>
                </a:gs>
                <a:gs pos="100000">
                  <a:schemeClr val="bg1"/>
                </a:gs>
              </a:gsLst>
              <a:lin ang="18900000" scaled="1"/>
            </a:gradFill>
            <a:ln w="9525">
              <a:noFill/>
              <a:miter lim="800000"/>
              <a:headEnd/>
              <a:tailEnd/>
            </a:ln>
            <a:effectLst/>
          </p:spPr>
          <p:txBody>
            <a:bodyPr wrap="none" anchor="ctr"/>
            <a:lstStyle/>
            <a:p>
              <a:endParaRPr lang="en-CA"/>
            </a:p>
          </p:txBody>
        </p:sp>
        <p:sp>
          <p:nvSpPr>
            <p:cNvPr id="773132" name="AutoShape 12"/>
            <p:cNvSpPr>
              <a:spLocks noChangeArrowheads="1"/>
            </p:cNvSpPr>
            <p:nvPr userDrawn="1"/>
          </p:nvSpPr>
          <p:spPr bwMode="auto">
            <a:xfrm rot="5400000">
              <a:off x="289" y="372"/>
              <a:ext cx="322" cy="348"/>
            </a:xfrm>
            <a:prstGeom prst="rtTriangle">
              <a:avLst/>
            </a:prstGeom>
            <a:gradFill rotWithShape="1">
              <a:gsLst>
                <a:gs pos="0">
                  <a:srgbClr val="FFFF99"/>
                </a:gs>
                <a:gs pos="100000">
                  <a:schemeClr val="bg1"/>
                </a:gs>
              </a:gsLst>
              <a:lin ang="18900000" scaled="1"/>
            </a:gradFill>
            <a:ln w="9525">
              <a:noFill/>
              <a:miter lim="800000"/>
              <a:headEnd/>
              <a:tailEnd/>
            </a:ln>
            <a:effectLst/>
          </p:spPr>
          <p:txBody>
            <a:bodyPr wrap="none" anchor="ctr"/>
            <a:lstStyle/>
            <a:p>
              <a:endParaRPr lang="en-CA"/>
            </a:p>
          </p:txBody>
        </p:sp>
      </p:grpSp>
      <p:sp>
        <p:nvSpPr>
          <p:cNvPr id="773133" name="Rectangle 13"/>
          <p:cNvSpPr>
            <a:spLocks noChangeArrowheads="1"/>
          </p:cNvSpPr>
          <p:nvPr/>
        </p:nvSpPr>
        <p:spPr bwMode="gray">
          <a:xfrm>
            <a:off x="1230313" y="1247775"/>
            <a:ext cx="7731125" cy="42863"/>
          </a:xfrm>
          <a:prstGeom prst="rect">
            <a:avLst/>
          </a:prstGeom>
          <a:gradFill rotWithShape="0">
            <a:gsLst>
              <a:gs pos="0">
                <a:srgbClr val="000066"/>
              </a:gs>
              <a:gs pos="100000">
                <a:schemeClr val="bg1"/>
              </a:gs>
            </a:gsLst>
            <a:lin ang="0" scaled="1"/>
          </a:gradFill>
          <a:ln w="9525">
            <a:noFill/>
            <a:miter lim="800000"/>
            <a:headEnd/>
            <a:tailEnd/>
          </a:ln>
          <a:effectLst/>
        </p:spPr>
        <p:txBody>
          <a:bodyPr wrap="none" anchor="ctr"/>
          <a:lstStyle/>
          <a:p>
            <a:pPr algn="ctr" eaLnBrk="1" hangingPunct="1"/>
            <a:endParaRPr kumimoji="1" lang="en-US" sz="2400" b="0"/>
          </a:p>
        </p:txBody>
      </p:sp>
      <p:sp>
        <p:nvSpPr>
          <p:cNvPr id="773134" name="Rectangle 14"/>
          <p:cNvSpPr>
            <a:spLocks noGrp="1" noChangeArrowheads="1"/>
          </p:cNvSpPr>
          <p:nvPr>
            <p:ph type="body" idx="1"/>
          </p:nvPr>
        </p:nvSpPr>
        <p:spPr bwMode="auto">
          <a:xfrm>
            <a:off x="965200" y="1600200"/>
            <a:ext cx="75438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73135" name="Rectangle 15"/>
          <p:cNvSpPr>
            <a:spLocks noGrp="1" noChangeArrowheads="1"/>
          </p:cNvSpPr>
          <p:nvPr>
            <p:ph type="title"/>
          </p:nvPr>
        </p:nvSpPr>
        <p:spPr bwMode="auto">
          <a:xfrm>
            <a:off x="1219200" y="457200"/>
            <a:ext cx="7793038" cy="8524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ransition>
    <p:strips dir="rd"/>
  </p:transition>
  <p:timing>
    <p:tnLst>
      <p:par>
        <p:cTn id="1" dur="indefinite" restart="never" nodeType="tmRoot"/>
      </p:par>
    </p:tnLst>
  </p:timing>
  <p:hf hdr="0" dt="0"/>
  <p:txStyles>
    <p:titleStyle>
      <a:lvl1pPr algn="l" rtl="0" fontAlgn="base">
        <a:spcBef>
          <a:spcPct val="0"/>
        </a:spcBef>
        <a:spcAft>
          <a:spcPct val="0"/>
        </a:spcAft>
        <a:defRPr sz="2800" b="1">
          <a:solidFill>
            <a:schemeClr val="tx2"/>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2pPr>
      <a:lvl3pPr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3pPr>
      <a:lvl4pPr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4pPr>
      <a:lvl5pPr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5pPr>
      <a:lvl6pPr marL="4572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6pPr>
      <a:lvl7pPr marL="9144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7pPr>
      <a:lvl8pPr marL="13716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8pPr>
      <a:lvl9pPr marL="1828800" algn="l" rtl="0" fontAlgn="base">
        <a:spcBef>
          <a:spcPct val="0"/>
        </a:spcBef>
        <a:spcAft>
          <a:spcPct val="0"/>
        </a:spcAft>
        <a:defRPr sz="2800" b="1">
          <a:solidFill>
            <a:schemeClr val="tx2"/>
          </a:solidFill>
          <a:effectLst>
            <a:outerShdw blurRad="38100" dist="38100" dir="2700000" algn="tl">
              <a:srgbClr val="C0C0C0"/>
            </a:outerShdw>
          </a:effectLst>
          <a:latin typeface="Arial" charset="0"/>
        </a:defRPr>
      </a:lvl9pPr>
    </p:titleStyle>
    <p:bodyStyle>
      <a:lvl1pPr marL="342900" indent="-342900" algn="l" rtl="0" fontAlgn="base">
        <a:spcBef>
          <a:spcPct val="20000"/>
        </a:spcBef>
        <a:spcAft>
          <a:spcPct val="0"/>
        </a:spcAft>
        <a:buClr>
          <a:srgbClr val="00CC99"/>
        </a:buClr>
        <a:buFont typeface="Wingdings" pitchFamily="2" charset="2"/>
        <a:buChar char="ª"/>
        <a:defRPr sz="2000" b="1">
          <a:solidFill>
            <a:schemeClr val="tx2"/>
          </a:solidFill>
          <a:latin typeface="+mn-lt"/>
          <a:ea typeface="+mn-ea"/>
          <a:cs typeface="+mn-cs"/>
        </a:defRPr>
      </a:lvl1pPr>
      <a:lvl2pPr marL="742950" indent="-285750" algn="l" rtl="0" fontAlgn="base">
        <a:spcBef>
          <a:spcPct val="20000"/>
        </a:spcBef>
        <a:spcAft>
          <a:spcPct val="0"/>
        </a:spcAft>
        <a:buClr>
          <a:srgbClr val="000066"/>
        </a:buClr>
        <a:buFont typeface="Wingdings" pitchFamily="2" charset="2"/>
        <a:buChar char="ª"/>
        <a:defRPr b="1">
          <a:solidFill>
            <a:srgbClr val="CC0066"/>
          </a:solidFill>
          <a:latin typeface="+mn-lt"/>
        </a:defRPr>
      </a:lvl2pPr>
      <a:lvl3pPr marL="1143000" indent="-228600" algn="l" rtl="0" fontAlgn="base">
        <a:spcBef>
          <a:spcPct val="20000"/>
        </a:spcBef>
        <a:spcAft>
          <a:spcPct val="0"/>
        </a:spcAft>
        <a:buClr>
          <a:srgbClr val="00CC99"/>
        </a:buClr>
        <a:buFont typeface="Wingdings" pitchFamily="2" charset="2"/>
        <a:buChar char="ª"/>
        <a:defRPr sz="1600" b="1">
          <a:solidFill>
            <a:schemeClr val="tx2"/>
          </a:solidFill>
          <a:latin typeface="+mn-lt"/>
        </a:defRPr>
      </a:lvl3pPr>
      <a:lvl4pPr marL="1600200" indent="-228600" algn="l" rtl="0" fontAlgn="base">
        <a:spcBef>
          <a:spcPct val="20000"/>
        </a:spcBef>
        <a:spcAft>
          <a:spcPct val="0"/>
        </a:spcAft>
        <a:buClr>
          <a:schemeClr val="tx2"/>
        </a:buClr>
        <a:buFont typeface="Wingdings" pitchFamily="2" charset="2"/>
        <a:buChar char="ª"/>
        <a:defRPr sz="1600">
          <a:solidFill>
            <a:srgbClr val="CC0066"/>
          </a:solidFill>
          <a:latin typeface="Times New Roman" pitchFamily="18" charset="0"/>
        </a:defRPr>
      </a:lvl4pPr>
      <a:lvl5pPr marL="20574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5pPr>
      <a:lvl6pPr marL="25146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6pPr>
      <a:lvl7pPr marL="29718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7pPr>
      <a:lvl8pPr marL="34290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8pPr>
      <a:lvl9pPr marL="3886200" indent="-228600" algn="l" rtl="0" fontAlgn="base">
        <a:spcBef>
          <a:spcPct val="20000"/>
        </a:spcBef>
        <a:spcAft>
          <a:spcPct val="0"/>
        </a:spcAft>
        <a:buClr>
          <a:srgbClr val="00CC99"/>
        </a:buClr>
        <a:buFont typeface="Wingdings" pitchFamily="2" charset="2"/>
        <a:buChar char="ª"/>
        <a:defRPr sz="1600">
          <a:solidFill>
            <a:schemeClr val="tx2"/>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4400" y="1295400"/>
            <a:ext cx="7772400" cy="1470025"/>
          </a:xfrm>
        </p:spPr>
        <p:txBody>
          <a:bodyPr/>
          <a:lstStyle/>
          <a:p>
            <a:pPr algn="ctr"/>
            <a:r>
              <a:rPr lang="en-US" i="1" dirty="0" smtClean="0"/>
              <a:t>Advanced Spreadsheet Modelling &amp; Programming for Business</a:t>
            </a:r>
            <a:r>
              <a:rPr lang="en-US" dirty="0"/>
              <a:t/>
            </a:r>
            <a:br>
              <a:rPr lang="en-US" dirty="0"/>
            </a:br>
            <a:r>
              <a:rPr lang="en-US" dirty="0">
                <a:solidFill>
                  <a:srgbClr val="CC0066"/>
                </a:solidFill>
              </a:rPr>
              <a:t>Excel VBA </a:t>
            </a:r>
            <a:r>
              <a:rPr lang="en-US" dirty="0" smtClean="0">
                <a:solidFill>
                  <a:srgbClr val="CC0066"/>
                </a:solidFill>
              </a:rPr>
              <a:t>V</a:t>
            </a:r>
            <a:br>
              <a:rPr lang="en-US" dirty="0" smtClean="0">
                <a:solidFill>
                  <a:srgbClr val="CC0066"/>
                </a:solidFill>
              </a:rPr>
            </a:br>
            <a:r>
              <a:rPr lang="en-US" dirty="0" smtClean="0">
                <a:solidFill>
                  <a:srgbClr val="CC0066"/>
                </a:solidFill>
              </a:rPr>
              <a:t> Excel Extended Functionality A</a:t>
            </a:r>
            <a:endParaRPr lang="en-US" dirty="0">
              <a:solidFill>
                <a:srgbClr val="CC0066"/>
              </a:solidFill>
            </a:endParaRPr>
          </a:p>
        </p:txBody>
      </p:sp>
    </p:spTree>
  </p:cSld>
  <p:clrMapOvr>
    <a:masterClrMapping/>
  </p:clrMapOvr>
  <p:transition>
    <p:strips dir="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C84D677E-AB0E-43A2-A2C2-4AE0F1EAB442}" type="slidenum">
              <a:rPr lang="en-US"/>
              <a:pPr/>
              <a:t>2</a:t>
            </a:fld>
            <a:endParaRPr lang="en-US"/>
          </a:p>
        </p:txBody>
      </p:sp>
      <p:sp>
        <p:nvSpPr>
          <p:cNvPr id="693250" name="Rectangle 2"/>
          <p:cNvSpPr>
            <a:spLocks noGrp="1" noChangeArrowheads="1"/>
          </p:cNvSpPr>
          <p:nvPr>
            <p:ph type="title"/>
          </p:nvPr>
        </p:nvSpPr>
        <p:spPr/>
        <p:txBody>
          <a:bodyPr/>
          <a:lstStyle/>
          <a:p>
            <a:r>
              <a:rPr lang="en-US" sz="2400" dirty="0"/>
              <a:t/>
            </a:r>
            <a:br>
              <a:rPr lang="en-US" sz="2400" dirty="0"/>
            </a:br>
            <a:r>
              <a:rPr lang="en-US" sz="2400" dirty="0" smtClean="0"/>
              <a:t>Solver </a:t>
            </a:r>
            <a:r>
              <a:rPr lang="en-US" sz="2400" dirty="0"/>
              <a:t>Re-Visited</a:t>
            </a:r>
          </a:p>
        </p:txBody>
      </p:sp>
      <p:sp>
        <p:nvSpPr>
          <p:cNvPr id="693251" name="Rectangle 3"/>
          <p:cNvSpPr>
            <a:spLocks noGrp="1" noChangeArrowheads="1"/>
          </p:cNvSpPr>
          <p:nvPr>
            <p:ph type="body" idx="1"/>
          </p:nvPr>
        </p:nvSpPr>
        <p:spPr/>
        <p:txBody>
          <a:bodyPr/>
          <a:lstStyle/>
          <a:p>
            <a:r>
              <a:rPr lang="en-US"/>
              <a:t>Solver Review </a:t>
            </a:r>
          </a:p>
          <a:p>
            <a:pPr lvl="1"/>
            <a:r>
              <a:rPr lang="en-US"/>
              <a:t>Understanding the problem</a:t>
            </a:r>
          </a:p>
          <a:p>
            <a:pPr lvl="1"/>
            <a:r>
              <a:rPr lang="en-US"/>
              <a:t>Preparing the worksheet</a:t>
            </a:r>
          </a:p>
          <a:p>
            <a:pPr lvl="1"/>
            <a:endParaRPr lang="en-US"/>
          </a:p>
          <a:p>
            <a:r>
              <a:rPr lang="en-US"/>
              <a:t>Solver commands in VBA</a:t>
            </a:r>
          </a:p>
          <a:p>
            <a:pPr lvl="1"/>
            <a:r>
              <a:rPr lang="en-US"/>
              <a:t>Identifying Solver Input</a:t>
            </a:r>
          </a:p>
          <a:p>
            <a:pPr lvl="1"/>
            <a:r>
              <a:rPr lang="en-US"/>
              <a:t>Setting Solver Options</a:t>
            </a:r>
          </a:p>
          <a:p>
            <a:pPr lvl="1"/>
            <a:r>
              <a:rPr lang="en-US"/>
              <a:t>Running the Solver</a:t>
            </a:r>
          </a:p>
          <a:p>
            <a:pPr lvl="1"/>
            <a:r>
              <a:rPr lang="en-US"/>
              <a:t>Generating Reports</a:t>
            </a:r>
          </a:p>
        </p:txBody>
      </p:sp>
    </p:spTree>
  </p:cSld>
  <p:clrMapOvr>
    <a:masterClrMapping/>
  </p:clrMapOvr>
  <p:transition>
    <p:strips dir="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63764FD9-D916-44B0-BDC3-21A127D0A46C}" type="slidenum">
              <a:rPr lang="en-US"/>
              <a:pPr/>
              <a:t>3</a:t>
            </a:fld>
            <a:endParaRPr lang="en-US"/>
          </a:p>
        </p:txBody>
      </p:sp>
      <p:sp>
        <p:nvSpPr>
          <p:cNvPr id="695298" name="Rectangle 2"/>
          <p:cNvSpPr>
            <a:spLocks noGrp="1" noChangeArrowheads="1"/>
          </p:cNvSpPr>
          <p:nvPr>
            <p:ph type="title"/>
          </p:nvPr>
        </p:nvSpPr>
        <p:spPr/>
        <p:txBody>
          <a:bodyPr/>
          <a:lstStyle/>
          <a:p>
            <a:r>
              <a:rPr lang="en-US"/>
              <a:t>Understanding the Problem</a:t>
            </a:r>
          </a:p>
        </p:txBody>
      </p:sp>
      <p:sp>
        <p:nvSpPr>
          <p:cNvPr id="695299" name="Rectangle 3"/>
          <p:cNvSpPr>
            <a:spLocks noGrp="1" noChangeArrowheads="1"/>
          </p:cNvSpPr>
          <p:nvPr>
            <p:ph type="body" idx="1"/>
          </p:nvPr>
        </p:nvSpPr>
        <p:spPr/>
        <p:txBody>
          <a:bodyPr/>
          <a:lstStyle/>
          <a:p>
            <a:r>
              <a:rPr lang="en-US"/>
              <a:t>Mathematical models transform a word problem into a set of equations that clearly define the values you are seeking given the limitations of the problem.</a:t>
            </a:r>
          </a:p>
          <a:p>
            <a:endParaRPr lang="en-US"/>
          </a:p>
          <a:p>
            <a:r>
              <a:rPr lang="en-US"/>
              <a:t> There are three main parts of a mathematical model.</a:t>
            </a:r>
          </a:p>
          <a:p>
            <a:pPr lvl="1"/>
            <a:r>
              <a:rPr lang="en-US" i="1"/>
              <a:t>Decision variables</a:t>
            </a:r>
          </a:p>
          <a:p>
            <a:pPr lvl="1"/>
            <a:r>
              <a:rPr lang="en-US" i="1"/>
              <a:t>Objective function</a:t>
            </a:r>
          </a:p>
          <a:p>
            <a:pPr lvl="1"/>
            <a:r>
              <a:rPr lang="en-US" i="1"/>
              <a:t>Constraints</a:t>
            </a:r>
            <a:endParaRPr lang="en-US"/>
          </a:p>
        </p:txBody>
      </p:sp>
    </p:spTree>
  </p:cSld>
  <p:clrMapOvr>
    <a:masterClrMapping/>
  </p:clrMapOvr>
  <p:transition>
    <p:strips dir="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7D4E9E0E-5DEF-4DFB-A983-D6ECFFE55A8F}" type="slidenum">
              <a:rPr lang="en-US"/>
              <a:pPr/>
              <a:t>4</a:t>
            </a:fld>
            <a:endParaRPr lang="en-US"/>
          </a:p>
        </p:txBody>
      </p:sp>
      <p:sp>
        <p:nvSpPr>
          <p:cNvPr id="356354" name="Rectangle 2"/>
          <p:cNvSpPr>
            <a:spLocks noGrp="1" noChangeArrowheads="1"/>
          </p:cNvSpPr>
          <p:nvPr>
            <p:ph type="title"/>
          </p:nvPr>
        </p:nvSpPr>
        <p:spPr/>
        <p:txBody>
          <a:bodyPr/>
          <a:lstStyle/>
          <a:p>
            <a:r>
              <a:rPr lang="en-US"/>
              <a:t>The Mathematical Model</a:t>
            </a:r>
          </a:p>
        </p:txBody>
      </p:sp>
      <p:sp>
        <p:nvSpPr>
          <p:cNvPr id="356355" name="Rectangle 3"/>
          <p:cNvSpPr>
            <a:spLocks noGrp="1" noChangeArrowheads="1"/>
          </p:cNvSpPr>
          <p:nvPr>
            <p:ph type="body" idx="1"/>
          </p:nvPr>
        </p:nvSpPr>
        <p:spPr/>
        <p:txBody>
          <a:bodyPr/>
          <a:lstStyle/>
          <a:p>
            <a:pPr>
              <a:lnSpc>
                <a:spcPct val="90000"/>
              </a:lnSpc>
            </a:pPr>
            <a:r>
              <a:rPr lang="en-US" i="1">
                <a:solidFill>
                  <a:srgbClr val="00CC99"/>
                </a:solidFill>
              </a:rPr>
              <a:t>Decision Variables</a:t>
            </a:r>
            <a:r>
              <a:rPr lang="en-US"/>
              <a:t> = variables assigned to a quantity or response that must be determined in the problem</a:t>
            </a:r>
          </a:p>
          <a:p>
            <a:pPr>
              <a:lnSpc>
                <a:spcPct val="90000"/>
              </a:lnSpc>
            </a:pPr>
            <a:endParaRPr lang="en-US"/>
          </a:p>
          <a:p>
            <a:pPr>
              <a:lnSpc>
                <a:spcPct val="90000"/>
              </a:lnSpc>
            </a:pPr>
            <a:r>
              <a:rPr lang="en-US" i="1">
                <a:solidFill>
                  <a:srgbClr val="00CC99"/>
                </a:solidFill>
              </a:rPr>
              <a:t>Objective Function</a:t>
            </a:r>
            <a:r>
              <a:rPr lang="en-US"/>
              <a:t> = equation which states the goal of the model</a:t>
            </a:r>
          </a:p>
          <a:p>
            <a:pPr lvl="1">
              <a:lnSpc>
                <a:spcPct val="90000"/>
              </a:lnSpc>
            </a:pPr>
            <a:r>
              <a:rPr lang="en-US"/>
              <a:t>Maximize</a:t>
            </a:r>
          </a:p>
          <a:p>
            <a:pPr lvl="1">
              <a:lnSpc>
                <a:spcPct val="90000"/>
              </a:lnSpc>
            </a:pPr>
            <a:r>
              <a:rPr lang="en-US"/>
              <a:t>Minimize</a:t>
            </a:r>
          </a:p>
          <a:p>
            <a:pPr lvl="1">
              <a:lnSpc>
                <a:spcPct val="90000"/>
              </a:lnSpc>
            </a:pPr>
            <a:endParaRPr lang="en-US"/>
          </a:p>
          <a:p>
            <a:pPr>
              <a:lnSpc>
                <a:spcPct val="90000"/>
              </a:lnSpc>
            </a:pPr>
            <a:r>
              <a:rPr lang="en-US" i="1">
                <a:solidFill>
                  <a:srgbClr val="00CC99"/>
                </a:solidFill>
              </a:rPr>
              <a:t>Constraints</a:t>
            </a:r>
            <a:r>
              <a:rPr lang="en-US"/>
              <a:t> = equations which state limitations of the problem</a:t>
            </a:r>
          </a:p>
          <a:p>
            <a:pPr>
              <a:lnSpc>
                <a:spcPct val="90000"/>
              </a:lnSpc>
            </a:pPr>
            <a:endParaRPr lang="en-US"/>
          </a:p>
          <a:p>
            <a:pPr>
              <a:lnSpc>
                <a:spcPct val="90000"/>
              </a:lnSpc>
            </a:pPr>
            <a:r>
              <a:rPr lang="en-US"/>
              <a:t>To solve the model, each constraint must be considered simultaneously in conjunction with the objective</a:t>
            </a:r>
            <a:r>
              <a:rPr lang="en-US" i="1"/>
              <a:t> </a:t>
            </a:r>
            <a:r>
              <a:rPr lang="en-US"/>
              <a:t>function </a:t>
            </a:r>
          </a:p>
        </p:txBody>
      </p:sp>
    </p:spTree>
  </p:cSld>
  <p:clrMapOvr>
    <a:masterClrMapping/>
  </p:clrMapOvr>
  <p:transition>
    <p:strips dir="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177F1586-0B9E-46B2-9851-5D37128B18B3}" type="slidenum">
              <a:rPr lang="en-US"/>
              <a:pPr/>
              <a:t>5</a:t>
            </a:fld>
            <a:endParaRPr lang="en-US"/>
          </a:p>
        </p:txBody>
      </p:sp>
      <p:sp>
        <p:nvSpPr>
          <p:cNvPr id="696322" name="Rectangle 2"/>
          <p:cNvSpPr>
            <a:spLocks noGrp="1" noChangeArrowheads="1"/>
          </p:cNvSpPr>
          <p:nvPr>
            <p:ph type="title"/>
          </p:nvPr>
        </p:nvSpPr>
        <p:spPr/>
        <p:txBody>
          <a:bodyPr/>
          <a:lstStyle/>
          <a:p>
            <a:r>
              <a:rPr lang="en-US"/>
              <a:t>Decision Variables</a:t>
            </a:r>
          </a:p>
        </p:txBody>
      </p:sp>
      <p:sp>
        <p:nvSpPr>
          <p:cNvPr id="696323" name="Rectangle 3"/>
          <p:cNvSpPr>
            <a:spLocks noGrp="1" noChangeArrowheads="1"/>
          </p:cNvSpPr>
          <p:nvPr>
            <p:ph type="body" idx="1"/>
          </p:nvPr>
        </p:nvSpPr>
        <p:spPr/>
        <p:txBody>
          <a:bodyPr/>
          <a:lstStyle/>
          <a:p>
            <a:r>
              <a:rPr lang="en-US" i="1"/>
              <a:t>Decision variables</a:t>
            </a:r>
            <a:r>
              <a:rPr lang="en-US"/>
              <a:t> are variables that are assigned to a quantity or response that you must determine in the problem.</a:t>
            </a:r>
          </a:p>
          <a:p>
            <a:endParaRPr lang="en-US"/>
          </a:p>
          <a:p>
            <a:r>
              <a:rPr lang="en-US"/>
              <a:t>They can be defined as negative, non-negative, or unrestricted variables.</a:t>
            </a:r>
          </a:p>
          <a:p>
            <a:pPr lvl="1"/>
            <a:r>
              <a:rPr lang="en-US"/>
              <a:t>An unrestricted variable can be either negative or non-negative.</a:t>
            </a:r>
          </a:p>
          <a:p>
            <a:endParaRPr lang="en-US"/>
          </a:p>
          <a:p>
            <a:r>
              <a:rPr lang="en-US"/>
              <a:t>These variables are used to represent all other relationships in the model, including the objective function and constraints.</a:t>
            </a:r>
          </a:p>
        </p:txBody>
      </p:sp>
    </p:spTree>
  </p:cSld>
  <p:clrMapOvr>
    <a:masterClrMapping/>
  </p:clrMapOvr>
  <p:transition>
    <p:strips dir="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1A2BBEB8-DE02-4C61-88C1-7B3B285C8DEA}" type="slidenum">
              <a:rPr lang="en-US"/>
              <a:pPr/>
              <a:t>6</a:t>
            </a:fld>
            <a:endParaRPr lang="en-US"/>
          </a:p>
        </p:txBody>
      </p:sp>
      <p:sp>
        <p:nvSpPr>
          <p:cNvPr id="697346" name="Rectangle 2"/>
          <p:cNvSpPr>
            <a:spLocks noGrp="1" noChangeArrowheads="1"/>
          </p:cNvSpPr>
          <p:nvPr>
            <p:ph type="title"/>
          </p:nvPr>
        </p:nvSpPr>
        <p:spPr/>
        <p:txBody>
          <a:bodyPr/>
          <a:lstStyle/>
          <a:p>
            <a:r>
              <a:rPr lang="en-US"/>
              <a:t>Objective Function</a:t>
            </a:r>
          </a:p>
        </p:txBody>
      </p:sp>
      <p:sp>
        <p:nvSpPr>
          <p:cNvPr id="697347" name="Rectangle 3"/>
          <p:cNvSpPr>
            <a:spLocks noGrp="1" noChangeArrowheads="1"/>
          </p:cNvSpPr>
          <p:nvPr>
            <p:ph type="body" idx="1"/>
          </p:nvPr>
        </p:nvSpPr>
        <p:spPr/>
        <p:txBody>
          <a:bodyPr/>
          <a:lstStyle/>
          <a:p>
            <a:r>
              <a:rPr lang="en-US"/>
              <a:t>The </a:t>
            </a:r>
            <a:r>
              <a:rPr lang="en-US" i="1"/>
              <a:t>objective function</a:t>
            </a:r>
            <a:r>
              <a:rPr lang="en-US"/>
              <a:t> is an equation that states the goal, or objective, of the model.</a:t>
            </a:r>
          </a:p>
          <a:p>
            <a:endParaRPr lang="en-US"/>
          </a:p>
          <a:p>
            <a:r>
              <a:rPr lang="en-US"/>
              <a:t> Objective functions are either maximized or minimized.</a:t>
            </a:r>
          </a:p>
          <a:p>
            <a:pPr lvl="1"/>
            <a:r>
              <a:rPr lang="en-US"/>
              <a:t>Most applications involve maximizing profit or minimizing cost.</a:t>
            </a:r>
          </a:p>
        </p:txBody>
      </p:sp>
    </p:spTree>
  </p:cSld>
  <p:clrMapOvr>
    <a:masterClrMapping/>
  </p:clrMapOvr>
  <p:transition>
    <p:strips dir="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5AB925D7-141F-45F8-B1A9-78428F69CA1B}" type="slidenum">
              <a:rPr lang="en-US"/>
              <a:pPr/>
              <a:t>7</a:t>
            </a:fld>
            <a:endParaRPr lang="en-US"/>
          </a:p>
        </p:txBody>
      </p:sp>
      <p:sp>
        <p:nvSpPr>
          <p:cNvPr id="698370" name="Rectangle 2"/>
          <p:cNvSpPr>
            <a:spLocks noGrp="1" noChangeArrowheads="1"/>
          </p:cNvSpPr>
          <p:nvPr>
            <p:ph type="title"/>
          </p:nvPr>
        </p:nvSpPr>
        <p:spPr/>
        <p:txBody>
          <a:bodyPr/>
          <a:lstStyle/>
          <a:p>
            <a:r>
              <a:rPr lang="en-US"/>
              <a:t>Constraints</a:t>
            </a:r>
          </a:p>
        </p:txBody>
      </p:sp>
      <p:sp>
        <p:nvSpPr>
          <p:cNvPr id="698371" name="Rectangle 3"/>
          <p:cNvSpPr>
            <a:spLocks noGrp="1" noChangeArrowheads="1"/>
          </p:cNvSpPr>
          <p:nvPr>
            <p:ph type="body" idx="1"/>
          </p:nvPr>
        </p:nvSpPr>
        <p:spPr/>
        <p:txBody>
          <a:bodyPr/>
          <a:lstStyle/>
          <a:p>
            <a:r>
              <a:rPr lang="en-US"/>
              <a:t>The </a:t>
            </a:r>
            <a:r>
              <a:rPr lang="en-US" i="1"/>
              <a:t>constraints</a:t>
            </a:r>
            <a:r>
              <a:rPr lang="en-US"/>
              <a:t> are the limitations of the problem.</a:t>
            </a:r>
          </a:p>
          <a:p>
            <a:endParaRPr lang="en-US"/>
          </a:p>
          <a:p>
            <a:r>
              <a:rPr lang="en-US"/>
              <a:t>In most realistic problems there are certain limitations, or constraints, which we must consider.</a:t>
            </a:r>
          </a:p>
          <a:p>
            <a:endParaRPr lang="en-US"/>
          </a:p>
          <a:p>
            <a:r>
              <a:rPr lang="en-US"/>
              <a:t>Constraints can be a limited amount of resources, labor, or requirements for a particular demand.</a:t>
            </a:r>
          </a:p>
          <a:p>
            <a:endParaRPr lang="en-US"/>
          </a:p>
          <a:p>
            <a:r>
              <a:rPr lang="en-US"/>
              <a:t>These constraints are also written as equations in terms of the decision variables.</a:t>
            </a:r>
          </a:p>
        </p:txBody>
      </p:sp>
    </p:spTree>
  </p:cSld>
  <p:clrMapOvr>
    <a:masterClrMapping/>
  </p:clrMapOvr>
  <p:transition>
    <p:strips dir="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4E0986A5-4B95-46F7-90FD-0FE807A22284}" type="slidenum">
              <a:rPr lang="en-US"/>
              <a:pPr/>
              <a:t>8</a:t>
            </a:fld>
            <a:endParaRPr lang="en-US"/>
          </a:p>
        </p:txBody>
      </p:sp>
      <p:sp>
        <p:nvSpPr>
          <p:cNvPr id="700418" name="Rectangle 2"/>
          <p:cNvSpPr>
            <a:spLocks noGrp="1" noChangeArrowheads="1"/>
          </p:cNvSpPr>
          <p:nvPr>
            <p:ph type="title"/>
          </p:nvPr>
        </p:nvSpPr>
        <p:spPr/>
        <p:txBody>
          <a:bodyPr/>
          <a:lstStyle/>
          <a:p>
            <a:r>
              <a:rPr lang="en-US"/>
              <a:t>Applying a model</a:t>
            </a:r>
          </a:p>
        </p:txBody>
      </p:sp>
      <p:sp>
        <p:nvSpPr>
          <p:cNvPr id="700419" name="Rectangle 3"/>
          <p:cNvSpPr>
            <a:spLocks noGrp="1" noChangeArrowheads="1"/>
          </p:cNvSpPr>
          <p:nvPr>
            <p:ph type="body" idx="1"/>
          </p:nvPr>
        </p:nvSpPr>
        <p:spPr>
          <a:xfrm>
            <a:off x="914400" y="1371600"/>
            <a:ext cx="8001000" cy="5029200"/>
          </a:xfrm>
        </p:spPr>
        <p:txBody>
          <a:bodyPr/>
          <a:lstStyle/>
          <a:p>
            <a:r>
              <a:rPr lang="en-US" dirty="0"/>
              <a:t>In understanding the problem, we define the mathematical model.</a:t>
            </a:r>
          </a:p>
          <a:p>
            <a:pPr lvl="1"/>
            <a:r>
              <a:rPr lang="en-US" dirty="0"/>
              <a:t>That is, we must define our decision variables, objective function, and constraints via mathematical representation.</a:t>
            </a:r>
          </a:p>
          <a:p>
            <a:pPr lvl="1">
              <a:buFont typeface="Wingdings" pitchFamily="2" charset="2"/>
              <a:buNone/>
            </a:pPr>
            <a:r>
              <a:rPr lang="en-US" dirty="0"/>
              <a:t>  </a:t>
            </a:r>
          </a:p>
          <a:p>
            <a:r>
              <a:rPr lang="en-US" dirty="0" smtClean="0"/>
              <a:t>For a problem involving production </a:t>
            </a:r>
            <a:r>
              <a:rPr lang="en-US" dirty="0"/>
              <a:t>of different parts.</a:t>
            </a:r>
          </a:p>
          <a:p>
            <a:pPr lvl="1"/>
            <a:r>
              <a:rPr lang="en-US" dirty="0"/>
              <a:t>The amount to produce of each part </a:t>
            </a:r>
            <a:r>
              <a:rPr lang="en-US" dirty="0" smtClean="0"/>
              <a:t>could be considered </a:t>
            </a:r>
            <a:r>
              <a:rPr lang="en-US" dirty="0"/>
              <a:t>the decision variables.</a:t>
            </a:r>
          </a:p>
          <a:p>
            <a:pPr lvl="1"/>
            <a:r>
              <a:rPr lang="en-US" dirty="0"/>
              <a:t>Maximizing profit (given certain costs and revenues for each part </a:t>
            </a:r>
            <a:r>
              <a:rPr lang="en-US" dirty="0" smtClean="0"/>
              <a:t>might be the </a:t>
            </a:r>
            <a:r>
              <a:rPr lang="en-US" dirty="0"/>
              <a:t>objective function.</a:t>
            </a:r>
          </a:p>
          <a:p>
            <a:pPr lvl="1"/>
            <a:r>
              <a:rPr lang="en-US" dirty="0"/>
              <a:t>There </a:t>
            </a:r>
            <a:r>
              <a:rPr lang="en-US" dirty="0" smtClean="0"/>
              <a:t>can also be constraints </a:t>
            </a:r>
            <a:r>
              <a:rPr lang="en-US" dirty="0"/>
              <a:t>which </a:t>
            </a:r>
            <a:r>
              <a:rPr lang="en-US" dirty="0" smtClean="0"/>
              <a:t>limit </a:t>
            </a:r>
            <a:r>
              <a:rPr lang="en-US" dirty="0"/>
              <a:t>the resources needed for each part and </a:t>
            </a:r>
            <a:r>
              <a:rPr lang="en-US" dirty="0" smtClean="0"/>
              <a:t>state </a:t>
            </a:r>
            <a:r>
              <a:rPr lang="en-US" dirty="0"/>
              <a:t>a maximum demand </a:t>
            </a:r>
            <a:r>
              <a:rPr lang="en-US" dirty="0" smtClean="0"/>
              <a:t>limit that has </a:t>
            </a:r>
            <a:r>
              <a:rPr lang="en-US" dirty="0"/>
              <a:t>to be met.</a:t>
            </a:r>
          </a:p>
        </p:txBody>
      </p:sp>
    </p:spTree>
  </p:cSld>
  <p:clrMapOvr>
    <a:masterClrMapping/>
  </p:clrMapOvr>
  <p:transition>
    <p:strips dir="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07869614-B354-40FA-B702-5ECEE7423FB4}" type="slidenum">
              <a:rPr lang="en-US"/>
              <a:pPr/>
              <a:t>9</a:t>
            </a:fld>
            <a:endParaRPr lang="en-US"/>
          </a:p>
        </p:txBody>
      </p:sp>
      <p:sp>
        <p:nvSpPr>
          <p:cNvPr id="354306" name="Rectangle 2"/>
          <p:cNvSpPr>
            <a:spLocks noGrp="1" noChangeArrowheads="1"/>
          </p:cNvSpPr>
          <p:nvPr>
            <p:ph type="title"/>
          </p:nvPr>
        </p:nvSpPr>
        <p:spPr/>
        <p:txBody>
          <a:bodyPr/>
          <a:lstStyle/>
          <a:p>
            <a:r>
              <a:rPr lang="en-US"/>
              <a:t>Excel Solver</a:t>
            </a:r>
          </a:p>
        </p:txBody>
      </p:sp>
      <p:sp>
        <p:nvSpPr>
          <p:cNvPr id="354307" name="Rectangle 3"/>
          <p:cNvSpPr>
            <a:spLocks noGrp="1" noChangeArrowheads="1"/>
          </p:cNvSpPr>
          <p:nvPr>
            <p:ph type="body" idx="1"/>
          </p:nvPr>
        </p:nvSpPr>
        <p:spPr/>
        <p:txBody>
          <a:bodyPr/>
          <a:lstStyle/>
          <a:p>
            <a:pPr>
              <a:lnSpc>
                <a:spcPct val="120000"/>
              </a:lnSpc>
            </a:pPr>
            <a:r>
              <a:rPr lang="en-US"/>
              <a:t>The Excel Solver is used to solve a mathematical model which has been entered into an Excel spreadsheet.</a:t>
            </a:r>
          </a:p>
          <a:p>
            <a:pPr>
              <a:lnSpc>
                <a:spcPct val="120000"/>
              </a:lnSpc>
            </a:pPr>
            <a:r>
              <a:rPr lang="en-US"/>
              <a:t>This mathematical model can be either </a:t>
            </a:r>
          </a:p>
          <a:p>
            <a:pPr lvl="1">
              <a:lnSpc>
                <a:spcPct val="120000"/>
              </a:lnSpc>
            </a:pPr>
            <a:r>
              <a:rPr lang="en-US" i="1">
                <a:solidFill>
                  <a:srgbClr val="00CC99"/>
                </a:solidFill>
              </a:rPr>
              <a:t>Linear Programming</a:t>
            </a:r>
            <a:r>
              <a:rPr lang="en-US"/>
              <a:t> problem = there is a linear relationship among all constraints and the objective</a:t>
            </a:r>
            <a:r>
              <a:rPr lang="en-US" i="1"/>
              <a:t> </a:t>
            </a:r>
            <a:r>
              <a:rPr lang="en-US"/>
              <a:t>function </a:t>
            </a:r>
          </a:p>
          <a:p>
            <a:pPr lvl="1">
              <a:lnSpc>
                <a:spcPct val="120000"/>
              </a:lnSpc>
            </a:pPr>
            <a:r>
              <a:rPr lang="en-US" i="1">
                <a:solidFill>
                  <a:srgbClr val="00CC99"/>
                </a:solidFill>
              </a:rPr>
              <a:t>Integer Programming</a:t>
            </a:r>
            <a:r>
              <a:rPr lang="en-US"/>
              <a:t> problem = decision</a:t>
            </a:r>
            <a:r>
              <a:rPr lang="en-US" i="1"/>
              <a:t> </a:t>
            </a:r>
            <a:r>
              <a:rPr lang="en-US"/>
              <a:t>variables can only take integer values in a given range (these integer values can also be </a:t>
            </a:r>
            <a:r>
              <a:rPr lang="en-US" b="0" i="1"/>
              <a:t>boolean</a:t>
            </a:r>
            <a:r>
              <a:rPr lang="en-US"/>
              <a:t> = 0 or 1 only)</a:t>
            </a:r>
          </a:p>
          <a:p>
            <a:pPr lvl="1">
              <a:lnSpc>
                <a:spcPct val="120000"/>
              </a:lnSpc>
            </a:pPr>
            <a:r>
              <a:rPr lang="en-US" i="1">
                <a:solidFill>
                  <a:srgbClr val="00CC99"/>
                </a:solidFill>
              </a:rPr>
              <a:t>Nonlinear Programming</a:t>
            </a:r>
            <a:r>
              <a:rPr lang="en-US" b="0" i="1"/>
              <a:t> </a:t>
            </a:r>
            <a:r>
              <a:rPr lang="en-US"/>
              <a:t>problem = do not have a linear objective function and/or constraints. NLP problems must use more challenging methods to solve these complex equations.</a:t>
            </a:r>
            <a:endParaRPr lang="en-US" b="0" i="1"/>
          </a:p>
          <a:p>
            <a:pPr>
              <a:lnSpc>
                <a:spcPct val="120000"/>
              </a:lnSpc>
            </a:pPr>
            <a:endParaRPr lang="en-US"/>
          </a:p>
        </p:txBody>
      </p:sp>
    </p:spTree>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AFABFC3B-C1AC-4E46-A067-724DBDF48BE2}" type="slidenum">
              <a:rPr lang="en-US"/>
              <a:pPr/>
              <a:t>10</a:t>
            </a:fld>
            <a:endParaRPr lang="en-US"/>
          </a:p>
        </p:txBody>
      </p:sp>
      <p:sp>
        <p:nvSpPr>
          <p:cNvPr id="358402" name="Rectangle 2"/>
          <p:cNvSpPr>
            <a:spLocks noGrp="1" noChangeArrowheads="1"/>
          </p:cNvSpPr>
          <p:nvPr>
            <p:ph type="title"/>
          </p:nvPr>
        </p:nvSpPr>
        <p:spPr/>
        <p:txBody>
          <a:bodyPr/>
          <a:lstStyle/>
          <a:p>
            <a:r>
              <a:rPr lang="en-US"/>
              <a:t>The Solver Steps</a:t>
            </a:r>
          </a:p>
        </p:txBody>
      </p:sp>
      <p:sp>
        <p:nvSpPr>
          <p:cNvPr id="358403" name="Rectangle 3"/>
          <p:cNvSpPr>
            <a:spLocks noGrp="1" noChangeArrowheads="1"/>
          </p:cNvSpPr>
          <p:nvPr>
            <p:ph type="body" idx="1"/>
          </p:nvPr>
        </p:nvSpPr>
        <p:spPr>
          <a:xfrm>
            <a:off x="914400" y="1371600"/>
            <a:ext cx="7772400" cy="4953000"/>
          </a:xfrm>
        </p:spPr>
        <p:txBody>
          <a:bodyPr/>
          <a:lstStyle/>
          <a:p>
            <a:pPr>
              <a:lnSpc>
                <a:spcPct val="90000"/>
              </a:lnSpc>
            </a:pPr>
            <a:r>
              <a:rPr lang="en-US"/>
              <a:t>Step 1: Read and Interpret the Problem</a:t>
            </a:r>
          </a:p>
          <a:p>
            <a:pPr lvl="1">
              <a:lnSpc>
                <a:spcPct val="90000"/>
              </a:lnSpc>
            </a:pPr>
            <a:r>
              <a:rPr lang="en-US"/>
              <a:t>Step 1.1: determine the </a:t>
            </a:r>
            <a:r>
              <a:rPr lang="en-US" i="1"/>
              <a:t>decision variables</a:t>
            </a:r>
          </a:p>
          <a:p>
            <a:pPr lvl="1">
              <a:lnSpc>
                <a:spcPct val="90000"/>
              </a:lnSpc>
            </a:pPr>
            <a:r>
              <a:rPr lang="en-US"/>
              <a:t>Step 1.2: state the </a:t>
            </a:r>
            <a:r>
              <a:rPr lang="en-US" i="1"/>
              <a:t>objective function</a:t>
            </a:r>
            <a:endParaRPr lang="en-US"/>
          </a:p>
          <a:p>
            <a:pPr lvl="1">
              <a:lnSpc>
                <a:spcPct val="90000"/>
              </a:lnSpc>
            </a:pPr>
            <a:r>
              <a:rPr lang="en-US"/>
              <a:t>Step 1.3: state any </a:t>
            </a:r>
            <a:r>
              <a:rPr lang="en-US" i="1"/>
              <a:t>constraints</a:t>
            </a:r>
          </a:p>
          <a:p>
            <a:pPr lvl="1">
              <a:lnSpc>
                <a:spcPct val="90000"/>
              </a:lnSpc>
            </a:pPr>
            <a:endParaRPr lang="en-US" i="1"/>
          </a:p>
          <a:p>
            <a:pPr>
              <a:lnSpc>
                <a:spcPct val="90000"/>
              </a:lnSpc>
            </a:pPr>
            <a:r>
              <a:rPr lang="en-US"/>
              <a:t>Step 2: Prepare the Spreadsheet</a:t>
            </a:r>
          </a:p>
          <a:p>
            <a:pPr lvl="1">
              <a:lnSpc>
                <a:spcPct val="90000"/>
              </a:lnSpc>
            </a:pPr>
            <a:r>
              <a:rPr lang="en-US"/>
              <a:t>Step 2.1: Enter the </a:t>
            </a:r>
            <a:r>
              <a:rPr lang="en-US" i="1"/>
              <a:t>decision variables</a:t>
            </a:r>
          </a:p>
          <a:p>
            <a:pPr lvl="1">
              <a:lnSpc>
                <a:spcPct val="90000"/>
              </a:lnSpc>
            </a:pPr>
            <a:r>
              <a:rPr lang="en-US"/>
              <a:t>Step 2.2: Enter the </a:t>
            </a:r>
            <a:r>
              <a:rPr lang="en-US" i="1"/>
              <a:t>constraints</a:t>
            </a:r>
          </a:p>
          <a:p>
            <a:pPr lvl="1">
              <a:lnSpc>
                <a:spcPct val="90000"/>
              </a:lnSpc>
            </a:pPr>
            <a:r>
              <a:rPr lang="en-US"/>
              <a:t>Step 2. 3: Enter the </a:t>
            </a:r>
            <a:r>
              <a:rPr lang="en-US" i="1"/>
              <a:t>objective function</a:t>
            </a:r>
          </a:p>
          <a:p>
            <a:pPr lvl="1">
              <a:lnSpc>
                <a:spcPct val="90000"/>
              </a:lnSpc>
            </a:pPr>
            <a:endParaRPr lang="en-US" i="1"/>
          </a:p>
          <a:p>
            <a:pPr>
              <a:lnSpc>
                <a:spcPct val="90000"/>
              </a:lnSpc>
            </a:pPr>
            <a:r>
              <a:rPr lang="en-US"/>
              <a:t>Step 3: Solve the model with the </a:t>
            </a:r>
            <a:r>
              <a:rPr lang="en-US" i="1"/>
              <a:t>Solver</a:t>
            </a:r>
          </a:p>
          <a:p>
            <a:pPr lvl="1">
              <a:lnSpc>
                <a:spcPct val="90000"/>
              </a:lnSpc>
            </a:pPr>
            <a:r>
              <a:rPr lang="en-US"/>
              <a:t>Step 3.1: Set the </a:t>
            </a:r>
            <a:r>
              <a:rPr lang="en-US" i="1">
                <a:solidFill>
                  <a:srgbClr val="00CC99"/>
                </a:solidFill>
              </a:rPr>
              <a:t>Target Cell</a:t>
            </a:r>
            <a:r>
              <a:rPr lang="en-US"/>
              <a:t> and choose </a:t>
            </a:r>
            <a:r>
              <a:rPr lang="en-US" i="1"/>
              <a:t>Min</a:t>
            </a:r>
            <a:r>
              <a:rPr lang="en-US"/>
              <a:t> or </a:t>
            </a:r>
            <a:r>
              <a:rPr lang="en-US" i="1"/>
              <a:t>Max</a:t>
            </a:r>
          </a:p>
          <a:p>
            <a:pPr lvl="1">
              <a:lnSpc>
                <a:spcPct val="90000"/>
              </a:lnSpc>
            </a:pPr>
            <a:r>
              <a:rPr lang="en-US"/>
              <a:t>Step 3.2: Select </a:t>
            </a:r>
            <a:r>
              <a:rPr lang="en-US" i="1">
                <a:solidFill>
                  <a:srgbClr val="00CC99"/>
                </a:solidFill>
              </a:rPr>
              <a:t>Changing Cells</a:t>
            </a:r>
          </a:p>
          <a:p>
            <a:pPr lvl="1">
              <a:lnSpc>
                <a:spcPct val="90000"/>
              </a:lnSpc>
            </a:pPr>
            <a:r>
              <a:rPr lang="en-US"/>
              <a:t>Step 3.3: Add </a:t>
            </a:r>
            <a:r>
              <a:rPr lang="en-US" i="1">
                <a:solidFill>
                  <a:srgbClr val="00CC99"/>
                </a:solidFill>
              </a:rPr>
              <a:t>Constraints</a:t>
            </a:r>
          </a:p>
          <a:p>
            <a:pPr lvl="1">
              <a:lnSpc>
                <a:spcPct val="90000"/>
              </a:lnSpc>
            </a:pPr>
            <a:r>
              <a:rPr lang="en-US"/>
              <a:t>Step 3.4: Set </a:t>
            </a:r>
            <a:r>
              <a:rPr lang="en-US" i="1"/>
              <a:t>Solver</a:t>
            </a:r>
            <a:r>
              <a:rPr lang="en-US"/>
              <a:t> </a:t>
            </a:r>
            <a:r>
              <a:rPr lang="en-US" i="1">
                <a:solidFill>
                  <a:srgbClr val="00CC99"/>
                </a:solidFill>
              </a:rPr>
              <a:t>Options</a:t>
            </a:r>
          </a:p>
          <a:p>
            <a:pPr lvl="1">
              <a:lnSpc>
                <a:spcPct val="90000"/>
              </a:lnSpc>
            </a:pPr>
            <a:r>
              <a:rPr lang="en-US"/>
              <a:t>Step 3.5: Solve and review </a:t>
            </a:r>
            <a:r>
              <a:rPr lang="en-US" i="1">
                <a:solidFill>
                  <a:srgbClr val="00CC99"/>
                </a:solidFill>
              </a:rPr>
              <a:t>Results</a:t>
            </a:r>
          </a:p>
        </p:txBody>
      </p:sp>
    </p:spTree>
  </p:cSld>
  <p:clrMapOvr>
    <a:masterClrMapping/>
  </p:clrMapOvr>
  <p:transition>
    <p:strips dir="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6EAC1629-892E-49B8-85EF-44B440E4093C}" type="slidenum">
              <a:rPr lang="en-US"/>
              <a:pPr/>
              <a:t>11</a:t>
            </a:fld>
            <a:endParaRPr lang="en-US"/>
          </a:p>
        </p:txBody>
      </p:sp>
      <p:sp>
        <p:nvSpPr>
          <p:cNvPr id="699394" name="Rectangle 2"/>
          <p:cNvSpPr>
            <a:spLocks noGrp="1" noChangeArrowheads="1"/>
          </p:cNvSpPr>
          <p:nvPr>
            <p:ph type="title"/>
          </p:nvPr>
        </p:nvSpPr>
        <p:spPr/>
        <p:txBody>
          <a:bodyPr/>
          <a:lstStyle/>
          <a:p>
            <a:r>
              <a:rPr lang="en-US"/>
              <a:t>Preparing the Worksheet</a:t>
            </a:r>
          </a:p>
        </p:txBody>
      </p:sp>
      <p:sp>
        <p:nvSpPr>
          <p:cNvPr id="699395" name="Rectangle 3"/>
          <p:cNvSpPr>
            <a:spLocks noGrp="1" noChangeArrowheads="1"/>
          </p:cNvSpPr>
          <p:nvPr>
            <p:ph type="body" idx="1"/>
          </p:nvPr>
        </p:nvSpPr>
        <p:spPr/>
        <p:txBody>
          <a:bodyPr/>
          <a:lstStyle/>
          <a:p>
            <a:r>
              <a:rPr lang="en-US"/>
              <a:t>We must translate and clearly define each part of our model in the spreadsheet.</a:t>
            </a:r>
          </a:p>
          <a:p>
            <a:endParaRPr lang="en-US"/>
          </a:p>
          <a:p>
            <a:r>
              <a:rPr lang="en-US"/>
              <a:t>The Solver will then interpret our model according to how we have declared the decision variables, objective function, and constraints in the spreadsheet.</a:t>
            </a:r>
          </a:p>
          <a:p>
            <a:endParaRPr lang="en-US"/>
          </a:p>
          <a:p>
            <a:r>
              <a:rPr lang="en-US"/>
              <a:t>We use referencing and formulas to mathematically represent the model in the spreadsheet cells.</a:t>
            </a:r>
          </a:p>
        </p:txBody>
      </p:sp>
    </p:spTree>
  </p:cSld>
  <p:clrMapOvr>
    <a:masterClrMapping/>
  </p:clrMapOvr>
  <p:transition>
    <p:strips dir="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20A0977F-430C-4D56-A19C-3DA34D45943F}" type="slidenum">
              <a:rPr lang="en-US"/>
              <a:pPr/>
              <a:t>12</a:t>
            </a:fld>
            <a:endParaRPr lang="en-US"/>
          </a:p>
        </p:txBody>
      </p:sp>
      <p:sp>
        <p:nvSpPr>
          <p:cNvPr id="701442" name="Rectangle 2"/>
          <p:cNvSpPr>
            <a:spLocks noGrp="1" noChangeArrowheads="1"/>
          </p:cNvSpPr>
          <p:nvPr>
            <p:ph type="title"/>
          </p:nvPr>
        </p:nvSpPr>
        <p:spPr/>
        <p:txBody>
          <a:bodyPr/>
          <a:lstStyle/>
          <a:p>
            <a:r>
              <a:rPr lang="en-US"/>
              <a:t>Entering Decision Variables</a:t>
            </a:r>
          </a:p>
        </p:txBody>
      </p:sp>
      <p:sp>
        <p:nvSpPr>
          <p:cNvPr id="701443" name="Rectangle 3"/>
          <p:cNvSpPr>
            <a:spLocks noGrp="1" noChangeArrowheads="1"/>
          </p:cNvSpPr>
          <p:nvPr>
            <p:ph type="body" idx="1"/>
          </p:nvPr>
        </p:nvSpPr>
        <p:spPr/>
        <p:txBody>
          <a:bodyPr/>
          <a:lstStyle/>
          <a:p>
            <a:r>
              <a:rPr lang="en-US"/>
              <a:t>To enter the decision variables, we list them in individual cells with an empty cell next to each one (however, you should always make at least one cell numerical and non-zero).</a:t>
            </a:r>
          </a:p>
          <a:p>
            <a:endParaRPr lang="en-US"/>
          </a:p>
          <a:p>
            <a:r>
              <a:rPr lang="en-US"/>
              <a:t>The Solver will place values in these cells for each decision variable as it solves the model.</a:t>
            </a:r>
          </a:p>
          <a:p>
            <a:endParaRPr lang="en-US"/>
          </a:p>
          <a:p>
            <a:r>
              <a:rPr lang="en-US"/>
              <a:t>All other equations (for the objective function and constraints) will reference these cells.</a:t>
            </a:r>
          </a:p>
        </p:txBody>
      </p:sp>
    </p:spTree>
  </p:cSld>
  <p:clrMapOvr>
    <a:masterClrMapping/>
  </p:clrMapOvr>
  <p:transition>
    <p:strips dir="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0B577B79-D8B7-469E-A222-D2480BF7EEFE}" type="slidenum">
              <a:rPr lang="en-US"/>
              <a:pPr/>
              <a:t>13</a:t>
            </a:fld>
            <a:endParaRPr lang="en-US"/>
          </a:p>
        </p:txBody>
      </p:sp>
      <p:sp>
        <p:nvSpPr>
          <p:cNvPr id="702466" name="Rectangle 2"/>
          <p:cNvSpPr>
            <a:spLocks noGrp="1" noChangeArrowheads="1"/>
          </p:cNvSpPr>
          <p:nvPr>
            <p:ph type="title"/>
          </p:nvPr>
        </p:nvSpPr>
        <p:spPr/>
        <p:txBody>
          <a:bodyPr/>
          <a:lstStyle/>
          <a:p>
            <a:r>
              <a:rPr lang="en-US"/>
              <a:t>Entering Objective Function</a:t>
            </a:r>
          </a:p>
        </p:txBody>
      </p:sp>
      <p:sp>
        <p:nvSpPr>
          <p:cNvPr id="702467" name="Rectangle 3"/>
          <p:cNvSpPr>
            <a:spLocks noGrp="1" noChangeArrowheads="1"/>
          </p:cNvSpPr>
          <p:nvPr>
            <p:ph type="body" idx="1"/>
          </p:nvPr>
        </p:nvSpPr>
        <p:spPr/>
        <p:txBody>
          <a:bodyPr/>
          <a:lstStyle/>
          <a:p>
            <a:r>
              <a:rPr lang="en-US"/>
              <a:t>To enter the objective function, we place our objective function equation in a cell with an adjacent description.</a:t>
            </a:r>
          </a:p>
          <a:p>
            <a:endParaRPr lang="en-US"/>
          </a:p>
          <a:p>
            <a:r>
              <a:rPr lang="en-US"/>
              <a:t>This equation should be entered as a formula which references the decision variable cells.</a:t>
            </a:r>
          </a:p>
          <a:p>
            <a:endParaRPr lang="en-US"/>
          </a:p>
          <a:p>
            <a:r>
              <a:rPr lang="en-US"/>
              <a:t>As the Solver changes the decision variable values in the decision variable cells, the objective function value will automatically be updated.</a:t>
            </a:r>
          </a:p>
        </p:txBody>
      </p:sp>
    </p:spTree>
  </p:cSld>
  <p:clrMapOvr>
    <a:masterClrMapping/>
  </p:clrMapOvr>
  <p:transition>
    <p:strips dir="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59460D21-27FB-44A8-91E3-6815954B785D}" type="slidenum">
              <a:rPr lang="en-US"/>
              <a:pPr/>
              <a:t>14</a:t>
            </a:fld>
            <a:endParaRPr lang="en-US"/>
          </a:p>
        </p:txBody>
      </p:sp>
      <p:sp>
        <p:nvSpPr>
          <p:cNvPr id="703490" name="Rectangle 2"/>
          <p:cNvSpPr>
            <a:spLocks noGrp="1" noChangeArrowheads="1"/>
          </p:cNvSpPr>
          <p:nvPr>
            <p:ph type="title"/>
          </p:nvPr>
        </p:nvSpPr>
        <p:spPr/>
        <p:txBody>
          <a:bodyPr/>
          <a:lstStyle/>
          <a:p>
            <a:r>
              <a:rPr lang="en-US"/>
              <a:t>Entering Constraints</a:t>
            </a:r>
          </a:p>
        </p:txBody>
      </p:sp>
      <p:sp>
        <p:nvSpPr>
          <p:cNvPr id="703491" name="Rectangle 3"/>
          <p:cNvSpPr>
            <a:spLocks noGrp="1" noChangeArrowheads="1"/>
          </p:cNvSpPr>
          <p:nvPr>
            <p:ph type="body" idx="1"/>
          </p:nvPr>
        </p:nvSpPr>
        <p:spPr>
          <a:xfrm>
            <a:off x="914400" y="1371600"/>
            <a:ext cx="8001000" cy="5105400"/>
          </a:xfrm>
        </p:spPr>
        <p:txBody>
          <a:bodyPr/>
          <a:lstStyle/>
          <a:p>
            <a:r>
              <a:rPr lang="en-US" sz="1800"/>
              <a:t>To enter the constraints we list the equations separately with a description next to each constraint.</a:t>
            </a:r>
          </a:p>
          <a:p>
            <a:endParaRPr lang="en-US" sz="1800"/>
          </a:p>
          <a:p>
            <a:r>
              <a:rPr lang="en-US" sz="1800"/>
              <a:t>The most important part of setting up the constraint table is expressing the left side of our equations as formulas.</a:t>
            </a:r>
          </a:p>
          <a:p>
            <a:pPr lvl="1"/>
            <a:r>
              <a:rPr lang="en-US" sz="1600"/>
              <a:t>As each constraint is in terms of the decision variables, all of these formulas must be in terms of the decision variable cells that Solver uses.</a:t>
            </a:r>
          </a:p>
          <a:p>
            <a:pPr lvl="1"/>
            <a:r>
              <a:rPr lang="en-US" sz="1600"/>
              <a:t>These equations should reference the decision variable cells so that as the Solver places values in these cells the constraint values will automatically be calculated.</a:t>
            </a:r>
          </a:p>
          <a:p>
            <a:pPr lvl="1"/>
            <a:endParaRPr lang="en-US" sz="1600"/>
          </a:p>
          <a:p>
            <a:r>
              <a:rPr lang="en-US" sz="1800"/>
              <a:t>Another important consideration when laying out the constraints in preparation for Solver is that the RHS (right-hand side) values of each constraint should be in individual cells to the right of these equations.</a:t>
            </a:r>
          </a:p>
          <a:p>
            <a:endParaRPr lang="en-US" sz="1800"/>
          </a:p>
          <a:p>
            <a:r>
              <a:rPr lang="en-US" sz="1800"/>
              <a:t>We should also place all inequality signs in their own cells.</a:t>
            </a:r>
          </a:p>
        </p:txBody>
      </p:sp>
    </p:spTree>
  </p:cSld>
  <p:clrMapOvr>
    <a:masterClrMapping/>
  </p:clrMapOvr>
  <p:transition>
    <p:strips dir="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3D50D5AF-8130-492B-AC5B-D4D069551344}" type="slidenum">
              <a:rPr lang="en-US"/>
              <a:pPr/>
              <a:t>15</a:t>
            </a:fld>
            <a:endParaRPr lang="en-US"/>
          </a:p>
        </p:txBody>
      </p:sp>
      <p:sp>
        <p:nvSpPr>
          <p:cNvPr id="704514" name="Rectangle 2"/>
          <p:cNvSpPr>
            <a:spLocks noGrp="1" noChangeArrowheads="1"/>
          </p:cNvSpPr>
          <p:nvPr>
            <p:ph type="title"/>
          </p:nvPr>
        </p:nvSpPr>
        <p:spPr/>
        <p:txBody>
          <a:bodyPr/>
          <a:lstStyle/>
          <a:p>
            <a:r>
              <a:rPr lang="en-US"/>
              <a:t>Naming the Ranges</a:t>
            </a:r>
          </a:p>
        </p:txBody>
      </p:sp>
      <p:sp>
        <p:nvSpPr>
          <p:cNvPr id="704515" name="Rectangle 3"/>
          <p:cNvSpPr>
            <a:spLocks noGrp="1" noChangeArrowheads="1"/>
          </p:cNvSpPr>
          <p:nvPr>
            <p:ph type="body" idx="1"/>
          </p:nvPr>
        </p:nvSpPr>
        <p:spPr/>
        <p:txBody>
          <a:bodyPr/>
          <a:lstStyle/>
          <a:p>
            <a:r>
              <a:rPr lang="en-US"/>
              <a:t>Another advantageous way to keep our constraints organized as we use the Solver is to name our cells.</a:t>
            </a:r>
          </a:p>
          <a:p>
            <a:endParaRPr lang="en-US"/>
          </a:p>
          <a:p>
            <a:r>
              <a:rPr lang="en-US"/>
              <a:t>Using naming methods (see background folder), we can name the ranges decision variables and the cell which holds the objective function equation.</a:t>
            </a:r>
          </a:p>
          <a:p>
            <a:endParaRPr lang="en-US"/>
          </a:p>
          <a:p>
            <a:r>
              <a:rPr lang="en-US"/>
              <a:t>We can also name ranges of constraint equations which are in a similar category of constraints or which have similar inequality signs.</a:t>
            </a:r>
          </a:p>
          <a:p>
            <a:endParaRPr lang="en-US"/>
          </a:p>
          <a:p>
            <a:r>
              <a:rPr lang="en-US"/>
              <a:t>This makes inserting these model parts into the Solver easier when using both Excel and VBA code .</a:t>
            </a:r>
          </a:p>
        </p:txBody>
      </p:sp>
    </p:spTree>
  </p:cSld>
  <p:clrMapOvr>
    <a:masterClrMapping/>
  </p:clrMapOvr>
  <p:transition>
    <p:strips dir="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2861339F-4138-49E1-AD9C-09615E2EFE14}" type="slidenum">
              <a:rPr lang="en-US"/>
              <a:pPr/>
              <a:t>16</a:t>
            </a:fld>
            <a:endParaRPr lang="en-US"/>
          </a:p>
        </p:txBody>
      </p:sp>
      <p:sp>
        <p:nvSpPr>
          <p:cNvPr id="360450" name="Rectangle 2"/>
          <p:cNvSpPr>
            <a:spLocks noGrp="1" noChangeArrowheads="1"/>
          </p:cNvSpPr>
          <p:nvPr>
            <p:ph type="title"/>
          </p:nvPr>
        </p:nvSpPr>
        <p:spPr/>
        <p:txBody>
          <a:bodyPr/>
          <a:lstStyle/>
          <a:p>
            <a:r>
              <a:rPr lang="en-US"/>
              <a:t>Solver Example</a:t>
            </a:r>
          </a:p>
        </p:txBody>
      </p:sp>
      <p:sp>
        <p:nvSpPr>
          <p:cNvPr id="360451" name="Rectangle 3"/>
          <p:cNvSpPr>
            <a:spLocks noGrp="1" noChangeArrowheads="1"/>
          </p:cNvSpPr>
          <p:nvPr>
            <p:ph type="body" idx="1"/>
          </p:nvPr>
        </p:nvSpPr>
        <p:spPr/>
        <p:txBody>
          <a:bodyPr/>
          <a:lstStyle/>
          <a:p>
            <a:r>
              <a:rPr lang="en-US" sz="1800"/>
              <a:t>A company produces six different types of products. They want to schedule their production to determine how much of each product type should be produced in order to maximize their profits. This is known as the Product Mix problem. </a:t>
            </a:r>
          </a:p>
          <a:p>
            <a:endParaRPr lang="en-US" sz="1800"/>
          </a:p>
          <a:p>
            <a:r>
              <a:rPr lang="en-US" sz="1800"/>
              <a:t>Production of each product type requires labor and raw materials; but the company is limited by the amount of resources available. </a:t>
            </a:r>
          </a:p>
          <a:p>
            <a:endParaRPr lang="en-US" sz="1800"/>
          </a:p>
          <a:p>
            <a:r>
              <a:rPr lang="en-US" sz="1800"/>
              <a:t>There is also a limited demand for each product, and no more than this demand per product type can be produced. Input tables for the necessary resources and the demand are given. </a:t>
            </a:r>
          </a:p>
          <a:p>
            <a:pPr lvl="1">
              <a:buFont typeface="Wingdings" pitchFamily="2" charset="2"/>
              <a:buNone/>
            </a:pPr>
            <a:r>
              <a:rPr lang="en-US" sz="1600"/>
              <a:t>   </a:t>
            </a:r>
          </a:p>
        </p:txBody>
      </p:sp>
    </p:spTree>
  </p:cSld>
  <p:clrMapOvr>
    <a:masterClrMapping/>
  </p:clrMapOvr>
  <p:transition>
    <p:strips dir="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37B0D487-2A4D-465F-BB39-40A9984844DD}" type="slidenum">
              <a:rPr lang="en-US"/>
              <a:pPr/>
              <a:t>17</a:t>
            </a:fld>
            <a:endParaRPr lang="en-US"/>
          </a:p>
        </p:txBody>
      </p:sp>
      <p:sp>
        <p:nvSpPr>
          <p:cNvPr id="362498" name="Rectangle 2"/>
          <p:cNvSpPr>
            <a:spLocks noGrp="1" noChangeArrowheads="1"/>
          </p:cNvSpPr>
          <p:nvPr>
            <p:ph type="title"/>
          </p:nvPr>
        </p:nvSpPr>
        <p:spPr/>
        <p:txBody>
          <a:bodyPr/>
          <a:lstStyle/>
          <a:p>
            <a:r>
              <a:rPr lang="en-US"/>
              <a:t>Solver Example, Step 1</a:t>
            </a:r>
          </a:p>
        </p:txBody>
      </p:sp>
      <p:sp>
        <p:nvSpPr>
          <p:cNvPr id="362499" name="Rectangle 3"/>
          <p:cNvSpPr>
            <a:spLocks noGrp="1" noChangeArrowheads="1"/>
          </p:cNvSpPr>
          <p:nvPr>
            <p:ph type="body" idx="1"/>
          </p:nvPr>
        </p:nvSpPr>
        <p:spPr>
          <a:xfrm>
            <a:off x="965200" y="1600200"/>
            <a:ext cx="7543800" cy="4800600"/>
          </a:xfrm>
        </p:spPr>
        <p:txBody>
          <a:bodyPr/>
          <a:lstStyle/>
          <a:p>
            <a:pPr>
              <a:lnSpc>
                <a:spcPct val="90000"/>
              </a:lnSpc>
            </a:pPr>
            <a:r>
              <a:rPr lang="en-US" sz="1600">
                <a:solidFill>
                  <a:srgbClr val="00CC99"/>
                </a:solidFill>
              </a:rPr>
              <a:t>Decision Variables</a:t>
            </a:r>
            <a:r>
              <a:rPr lang="en-US" sz="1600" b="0"/>
              <a:t>: </a:t>
            </a:r>
            <a:endParaRPr lang="en-US" sz="1600"/>
          </a:p>
          <a:p>
            <a:pPr>
              <a:lnSpc>
                <a:spcPct val="90000"/>
              </a:lnSpc>
            </a:pPr>
            <a:r>
              <a:rPr lang="en-US" sz="1600"/>
              <a:t>The amount produced of each product type. </a:t>
            </a:r>
          </a:p>
          <a:p>
            <a:pPr lvl="1">
              <a:lnSpc>
                <a:spcPct val="90000"/>
              </a:lnSpc>
            </a:pPr>
            <a:r>
              <a:rPr lang="en-US" sz="1400"/>
              <a:t>x1, x2, x3, x4, x5, x6  </a:t>
            </a:r>
          </a:p>
          <a:p>
            <a:pPr>
              <a:lnSpc>
                <a:spcPct val="90000"/>
              </a:lnSpc>
            </a:pPr>
            <a:endParaRPr lang="en-US" sz="1600" b="0"/>
          </a:p>
          <a:p>
            <a:pPr>
              <a:lnSpc>
                <a:spcPct val="90000"/>
              </a:lnSpc>
            </a:pPr>
            <a:r>
              <a:rPr lang="en-US" sz="1600">
                <a:solidFill>
                  <a:srgbClr val="00CC99"/>
                </a:solidFill>
              </a:rPr>
              <a:t>Objective Function</a:t>
            </a:r>
            <a:r>
              <a:rPr lang="en-US" sz="1600" b="0"/>
              <a:t>:</a:t>
            </a:r>
            <a:endParaRPr lang="en-US" sz="1600"/>
          </a:p>
          <a:p>
            <a:pPr>
              <a:lnSpc>
                <a:spcPct val="90000"/>
              </a:lnSpc>
            </a:pPr>
            <a:r>
              <a:rPr lang="en-US" sz="1600"/>
              <a:t>Maximize Profit. </a:t>
            </a:r>
          </a:p>
          <a:p>
            <a:pPr lvl="1">
              <a:lnSpc>
                <a:spcPct val="90000"/>
              </a:lnSpc>
            </a:pPr>
            <a:r>
              <a:rPr lang="en-US" sz="1400"/>
              <a:t>z = p1*x1 + p2*x2 + p3*x3 + p4*x4 + p5*x5 + p6*x6</a:t>
            </a:r>
            <a:endParaRPr lang="en-US" sz="1400" b="0"/>
          </a:p>
          <a:p>
            <a:pPr>
              <a:lnSpc>
                <a:spcPct val="90000"/>
              </a:lnSpc>
            </a:pPr>
            <a:endParaRPr lang="en-US" sz="1600" b="0"/>
          </a:p>
          <a:p>
            <a:pPr>
              <a:lnSpc>
                <a:spcPct val="90000"/>
              </a:lnSpc>
            </a:pPr>
            <a:r>
              <a:rPr lang="en-US" sz="1600">
                <a:solidFill>
                  <a:srgbClr val="00CC99"/>
                </a:solidFill>
              </a:rPr>
              <a:t>Constraints</a:t>
            </a:r>
            <a:r>
              <a:rPr lang="en-US" sz="1600" b="0"/>
              <a:t>:</a:t>
            </a:r>
            <a:endParaRPr lang="en-US" sz="1600"/>
          </a:p>
          <a:p>
            <a:pPr>
              <a:lnSpc>
                <a:spcPct val="90000"/>
              </a:lnSpc>
            </a:pPr>
            <a:r>
              <a:rPr lang="en-US" sz="1600"/>
              <a:t>There are two resource constraints: labor, l, and raw material, r. 	</a:t>
            </a:r>
          </a:p>
          <a:p>
            <a:pPr lvl="1">
              <a:lnSpc>
                <a:spcPct val="90000"/>
              </a:lnSpc>
            </a:pPr>
            <a:r>
              <a:rPr lang="en-US" sz="1400"/>
              <a:t>Labor Constraint:</a:t>
            </a:r>
          </a:p>
          <a:p>
            <a:pPr lvl="2">
              <a:lnSpc>
                <a:spcPct val="90000"/>
              </a:lnSpc>
            </a:pPr>
            <a:r>
              <a:rPr lang="en-US" sz="1200"/>
              <a:t>l1*x1 + l 2*x2 + l 3*x3 + l4*x4 + l 5*x5 + l 6*x6 &lt;= available labor = 4500</a:t>
            </a:r>
          </a:p>
          <a:p>
            <a:pPr lvl="1">
              <a:lnSpc>
                <a:spcPct val="90000"/>
              </a:lnSpc>
            </a:pPr>
            <a:r>
              <a:rPr lang="en-US" sz="1400"/>
              <a:t>Raw Material Constraint</a:t>
            </a:r>
          </a:p>
          <a:p>
            <a:pPr lvl="2">
              <a:lnSpc>
                <a:spcPct val="90000"/>
              </a:lnSpc>
            </a:pPr>
            <a:r>
              <a:rPr lang="en-US" sz="1200"/>
              <a:t>r1*x1 + r 2*x2 + r 3*x3 + r 4*x4 + r 5*x5 + r 6*x6 &lt;= available raw material = 1600</a:t>
            </a:r>
          </a:p>
          <a:p>
            <a:pPr>
              <a:lnSpc>
                <a:spcPct val="90000"/>
              </a:lnSpc>
            </a:pPr>
            <a:r>
              <a:rPr lang="en-US" sz="1600"/>
              <a:t>There is also a constraint that all demand, D, must be met, and no extra amount can be produced. </a:t>
            </a:r>
          </a:p>
          <a:p>
            <a:pPr lvl="1">
              <a:lnSpc>
                <a:spcPct val="90000"/>
              </a:lnSpc>
            </a:pPr>
            <a:r>
              <a:rPr lang="en-US" sz="1400"/>
              <a:t>Demand Constraint:</a:t>
            </a:r>
          </a:p>
          <a:p>
            <a:pPr lvl="2">
              <a:lnSpc>
                <a:spcPct val="90000"/>
              </a:lnSpc>
            </a:pPr>
            <a:r>
              <a:rPr lang="en-US" sz="1200"/>
              <a:t>xi &lt;= Di 	for i = 1 to 6</a:t>
            </a:r>
          </a:p>
        </p:txBody>
      </p:sp>
    </p:spTree>
  </p:cSld>
  <p:clrMapOvr>
    <a:masterClrMapping/>
  </p:clrMapOvr>
  <p:transition>
    <p:strips dir="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42C33492-6EA2-4B19-9449-2C76BB4832BC}" type="slidenum">
              <a:rPr lang="en-US"/>
              <a:pPr/>
              <a:t>18</a:t>
            </a:fld>
            <a:endParaRPr lang="en-US"/>
          </a:p>
        </p:txBody>
      </p:sp>
      <p:sp>
        <p:nvSpPr>
          <p:cNvPr id="364546" name="Rectangle 2"/>
          <p:cNvSpPr>
            <a:spLocks noGrp="1" noChangeArrowheads="1"/>
          </p:cNvSpPr>
          <p:nvPr>
            <p:ph type="title"/>
          </p:nvPr>
        </p:nvSpPr>
        <p:spPr/>
        <p:txBody>
          <a:bodyPr/>
          <a:lstStyle/>
          <a:p>
            <a:r>
              <a:rPr lang="en-US"/>
              <a:t>Solver Example, Step 2</a:t>
            </a:r>
          </a:p>
        </p:txBody>
      </p:sp>
      <p:sp>
        <p:nvSpPr>
          <p:cNvPr id="364547" name="Rectangle 3"/>
          <p:cNvSpPr>
            <a:spLocks noGrp="1" noChangeArrowheads="1"/>
          </p:cNvSpPr>
          <p:nvPr>
            <p:ph type="body" idx="1"/>
          </p:nvPr>
        </p:nvSpPr>
        <p:spPr>
          <a:xfrm>
            <a:off x="965200" y="1600200"/>
            <a:ext cx="7543800" cy="641350"/>
          </a:xfrm>
        </p:spPr>
        <p:txBody>
          <a:bodyPr/>
          <a:lstStyle/>
          <a:p>
            <a:pPr>
              <a:lnSpc>
                <a:spcPct val="90000"/>
              </a:lnSpc>
            </a:pPr>
            <a:r>
              <a:rPr lang="en-US"/>
              <a:t>The spreadsheet should have each part of the model clearly entered</a:t>
            </a:r>
          </a:p>
        </p:txBody>
      </p:sp>
      <p:pic>
        <p:nvPicPr>
          <p:cNvPr id="364548" name="Picture 4"/>
          <p:cNvPicPr>
            <a:picLocks noChangeAspect="1" noChangeArrowheads="1"/>
          </p:cNvPicPr>
          <p:nvPr/>
        </p:nvPicPr>
        <p:blipFill>
          <a:blip r:embed="rId3" cstate="print"/>
          <a:srcRect t="16286" r="42812" b="45905"/>
          <a:stretch>
            <a:fillRect/>
          </a:stretch>
        </p:blipFill>
        <p:spPr bwMode="auto">
          <a:xfrm>
            <a:off x="1295400" y="2286000"/>
            <a:ext cx="7162800" cy="3676650"/>
          </a:xfrm>
          <a:prstGeom prst="rect">
            <a:avLst/>
          </a:prstGeom>
          <a:noFill/>
          <a:ln w="9525">
            <a:noFill/>
            <a:miter lim="800000"/>
            <a:headEnd/>
            <a:tailEnd/>
          </a:ln>
        </p:spPr>
      </p:pic>
    </p:spTree>
  </p:cSld>
  <p:clrMapOvr>
    <a:masterClrMapping/>
  </p:clrMapOvr>
  <p:transition>
    <p:strips dir="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4734DD63-698B-40B9-922C-CE7B92080DB2}" type="slidenum">
              <a:rPr lang="en-US"/>
              <a:pPr/>
              <a:t>19</a:t>
            </a:fld>
            <a:endParaRPr lang="en-US"/>
          </a:p>
        </p:txBody>
      </p:sp>
      <p:sp>
        <p:nvSpPr>
          <p:cNvPr id="366594" name="Rectangle 2"/>
          <p:cNvSpPr>
            <a:spLocks noGrp="1" noChangeArrowheads="1"/>
          </p:cNvSpPr>
          <p:nvPr>
            <p:ph type="title"/>
          </p:nvPr>
        </p:nvSpPr>
        <p:spPr/>
        <p:txBody>
          <a:bodyPr/>
          <a:lstStyle/>
          <a:p>
            <a:r>
              <a:rPr lang="en-US"/>
              <a:t>Solver Example, Step 3</a:t>
            </a:r>
          </a:p>
        </p:txBody>
      </p:sp>
      <p:sp>
        <p:nvSpPr>
          <p:cNvPr id="366595" name="Rectangle 3"/>
          <p:cNvSpPr>
            <a:spLocks noGrp="1" noChangeArrowheads="1"/>
          </p:cNvSpPr>
          <p:nvPr>
            <p:ph type="body" idx="1"/>
          </p:nvPr>
        </p:nvSpPr>
        <p:spPr>
          <a:xfrm>
            <a:off x="965200" y="1600200"/>
            <a:ext cx="7543800" cy="712788"/>
          </a:xfrm>
        </p:spPr>
        <p:txBody>
          <a:bodyPr/>
          <a:lstStyle/>
          <a:p>
            <a:r>
              <a:rPr lang="en-US"/>
              <a:t>The </a:t>
            </a:r>
            <a:r>
              <a:rPr lang="en-US" i="1"/>
              <a:t>Solver</a:t>
            </a:r>
            <a:r>
              <a:rPr lang="en-US"/>
              <a:t> parameters can now be set according to the cell references with the appropriate model parts</a:t>
            </a:r>
          </a:p>
        </p:txBody>
      </p:sp>
      <p:pic>
        <p:nvPicPr>
          <p:cNvPr id="366596" name="Picture 4"/>
          <p:cNvPicPr>
            <a:picLocks noChangeAspect="1" noChangeArrowheads="1"/>
          </p:cNvPicPr>
          <p:nvPr/>
        </p:nvPicPr>
        <p:blipFill>
          <a:blip r:embed="rId3" cstate="print"/>
          <a:srcRect/>
          <a:stretch>
            <a:fillRect/>
          </a:stretch>
        </p:blipFill>
        <p:spPr bwMode="auto">
          <a:xfrm>
            <a:off x="1447800" y="2438400"/>
            <a:ext cx="5867400" cy="3300413"/>
          </a:xfrm>
          <a:prstGeom prst="rect">
            <a:avLst/>
          </a:prstGeom>
          <a:noFill/>
          <a:ln w="9525">
            <a:noFill/>
            <a:miter lim="800000"/>
            <a:headEnd/>
            <a:tailEnd/>
          </a:ln>
        </p:spPr>
      </p:pic>
    </p:spTree>
  </p:cSld>
  <p:clrMapOvr>
    <a:masterClrMapping/>
  </p:clrMapOvr>
  <p:transition>
    <p:strips dir="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12EAF1F4-8938-4DEA-B8B3-46761F6DEE2A}" type="slidenum">
              <a:rPr lang="en-US"/>
              <a:pPr/>
              <a:t>20</a:t>
            </a:fld>
            <a:endParaRPr lang="en-US"/>
          </a:p>
        </p:txBody>
      </p:sp>
      <p:sp>
        <p:nvSpPr>
          <p:cNvPr id="368642" name="Rectangle 2"/>
          <p:cNvSpPr>
            <a:spLocks noGrp="1" noChangeArrowheads="1"/>
          </p:cNvSpPr>
          <p:nvPr>
            <p:ph type="title"/>
          </p:nvPr>
        </p:nvSpPr>
        <p:spPr/>
        <p:txBody>
          <a:bodyPr/>
          <a:lstStyle/>
          <a:p>
            <a:r>
              <a:rPr lang="en-US"/>
              <a:t>Solver Example, Step 3 (cont’d)</a:t>
            </a:r>
          </a:p>
        </p:txBody>
      </p:sp>
      <p:sp>
        <p:nvSpPr>
          <p:cNvPr id="368643" name="Rectangle 3"/>
          <p:cNvSpPr>
            <a:spLocks noGrp="1" noChangeArrowheads="1"/>
          </p:cNvSpPr>
          <p:nvPr>
            <p:ph type="body" idx="1"/>
          </p:nvPr>
        </p:nvSpPr>
        <p:spPr>
          <a:xfrm>
            <a:off x="965200" y="1600200"/>
            <a:ext cx="7543800" cy="427038"/>
          </a:xfrm>
        </p:spPr>
        <p:txBody>
          <a:bodyPr/>
          <a:lstStyle/>
          <a:p>
            <a:r>
              <a:rPr lang="en-US" i="1"/>
              <a:t>Solver</a:t>
            </a:r>
            <a:r>
              <a:rPr lang="en-US"/>
              <a:t> </a:t>
            </a:r>
            <a:r>
              <a:rPr lang="en-US" i="1"/>
              <a:t>Options</a:t>
            </a:r>
            <a:r>
              <a:rPr lang="en-US"/>
              <a:t> should also now be set</a:t>
            </a:r>
          </a:p>
        </p:txBody>
      </p:sp>
      <p:pic>
        <p:nvPicPr>
          <p:cNvPr id="368644" name="Picture 4"/>
          <p:cNvPicPr>
            <a:picLocks noChangeAspect="1" noChangeArrowheads="1"/>
          </p:cNvPicPr>
          <p:nvPr/>
        </p:nvPicPr>
        <p:blipFill>
          <a:blip r:embed="rId3" cstate="print"/>
          <a:srcRect/>
          <a:stretch>
            <a:fillRect/>
          </a:stretch>
        </p:blipFill>
        <p:spPr bwMode="auto">
          <a:xfrm>
            <a:off x="1371600" y="2057400"/>
            <a:ext cx="4800600" cy="3990975"/>
          </a:xfrm>
          <a:prstGeom prst="rect">
            <a:avLst/>
          </a:prstGeom>
          <a:noFill/>
          <a:ln w="9525">
            <a:noFill/>
            <a:miter lim="800000"/>
            <a:headEnd/>
            <a:tailEnd/>
          </a:ln>
          <a:effectLst/>
        </p:spPr>
      </p:pic>
    </p:spTree>
  </p:cSld>
  <p:clrMapOvr>
    <a:masterClrMapping/>
  </p:clrMapOvr>
  <p:transition>
    <p:strips dir="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6CCEBF42-E62A-458A-A3A0-D21F7ECFBA31}" type="slidenum">
              <a:rPr lang="en-US"/>
              <a:pPr/>
              <a:t>21</a:t>
            </a:fld>
            <a:endParaRPr lang="en-US"/>
          </a:p>
        </p:txBody>
      </p:sp>
      <p:sp>
        <p:nvSpPr>
          <p:cNvPr id="370690" name="Rectangle 2"/>
          <p:cNvSpPr>
            <a:spLocks noGrp="1" noChangeArrowheads="1"/>
          </p:cNvSpPr>
          <p:nvPr>
            <p:ph type="title"/>
          </p:nvPr>
        </p:nvSpPr>
        <p:spPr/>
        <p:txBody>
          <a:bodyPr/>
          <a:lstStyle/>
          <a:p>
            <a:r>
              <a:rPr lang="en-US"/>
              <a:t>Solver Example, Results</a:t>
            </a:r>
          </a:p>
        </p:txBody>
      </p:sp>
      <p:sp>
        <p:nvSpPr>
          <p:cNvPr id="370691" name="Rectangle 3"/>
          <p:cNvSpPr>
            <a:spLocks noGrp="1" noChangeArrowheads="1"/>
          </p:cNvSpPr>
          <p:nvPr>
            <p:ph type="body" idx="1"/>
          </p:nvPr>
        </p:nvSpPr>
        <p:spPr/>
        <p:txBody>
          <a:bodyPr/>
          <a:lstStyle/>
          <a:p>
            <a:r>
              <a:rPr lang="en-US"/>
              <a:t>The Results of the Solver are shown</a:t>
            </a:r>
          </a:p>
          <a:p>
            <a:r>
              <a:rPr lang="en-US"/>
              <a:t>All constraints are met</a:t>
            </a:r>
          </a:p>
        </p:txBody>
      </p:sp>
      <p:pic>
        <p:nvPicPr>
          <p:cNvPr id="370692" name="Picture 4"/>
          <p:cNvPicPr>
            <a:picLocks noChangeAspect="1" noChangeArrowheads="1"/>
          </p:cNvPicPr>
          <p:nvPr/>
        </p:nvPicPr>
        <p:blipFill>
          <a:blip r:embed="rId3" cstate="print"/>
          <a:srcRect t="17143" r="41667" b="45143"/>
          <a:stretch>
            <a:fillRect/>
          </a:stretch>
        </p:blipFill>
        <p:spPr bwMode="auto">
          <a:xfrm>
            <a:off x="1219200" y="2438400"/>
            <a:ext cx="7162800" cy="3867150"/>
          </a:xfrm>
          <a:prstGeom prst="rect">
            <a:avLst/>
          </a:prstGeom>
          <a:noFill/>
          <a:ln w="9525">
            <a:noFill/>
            <a:miter lim="800000"/>
            <a:headEnd/>
            <a:tailEnd/>
          </a:ln>
        </p:spPr>
      </p:pic>
    </p:spTree>
  </p:cSld>
  <p:clrMapOvr>
    <a:masterClrMapping/>
  </p:clrMapOvr>
  <p:transition>
    <p:strips dir="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80D8E43A-54C4-488B-9D23-E8CC11723377}" type="slidenum">
              <a:rPr lang="en-US"/>
              <a:pPr/>
              <a:t>22</a:t>
            </a:fld>
            <a:endParaRPr lang="en-US"/>
          </a:p>
        </p:txBody>
      </p:sp>
      <p:sp>
        <p:nvSpPr>
          <p:cNvPr id="372738" name="Rectangle 2"/>
          <p:cNvSpPr>
            <a:spLocks noGrp="1" noChangeArrowheads="1"/>
          </p:cNvSpPr>
          <p:nvPr>
            <p:ph type="title"/>
          </p:nvPr>
        </p:nvSpPr>
        <p:spPr/>
        <p:txBody>
          <a:bodyPr/>
          <a:lstStyle/>
          <a:p>
            <a:r>
              <a:rPr lang="en-US"/>
              <a:t>Solver Example, Reports</a:t>
            </a:r>
          </a:p>
        </p:txBody>
      </p:sp>
      <p:sp>
        <p:nvSpPr>
          <p:cNvPr id="372739" name="Rectangle 3"/>
          <p:cNvSpPr>
            <a:spLocks noGrp="1" noChangeArrowheads="1"/>
          </p:cNvSpPr>
          <p:nvPr>
            <p:ph type="body" idx="1"/>
          </p:nvPr>
        </p:nvSpPr>
        <p:spPr>
          <a:xfrm>
            <a:off x="965200" y="1600200"/>
            <a:ext cx="7645400" cy="4572000"/>
          </a:xfrm>
        </p:spPr>
        <p:txBody>
          <a:bodyPr/>
          <a:lstStyle/>
          <a:p>
            <a:r>
              <a:rPr lang="en-US" i="1">
                <a:solidFill>
                  <a:srgbClr val="00CC99"/>
                </a:solidFill>
              </a:rPr>
              <a:t>Answer Report</a:t>
            </a:r>
            <a:r>
              <a:rPr lang="en-US"/>
              <a:t> = lists the target cell and the changing cells with their original and final values, constraints, and information about the constraints.</a:t>
            </a:r>
          </a:p>
          <a:p>
            <a:endParaRPr lang="en-US"/>
          </a:p>
          <a:p>
            <a:r>
              <a:rPr lang="en-US" i="1">
                <a:solidFill>
                  <a:srgbClr val="00CC99"/>
                </a:solidFill>
              </a:rPr>
              <a:t>Sensitivity Report</a:t>
            </a:r>
            <a:r>
              <a:rPr lang="en-US"/>
              <a:t> = shows how sensitive the solution is to small changes in the objective function formula or the constraints. </a:t>
            </a:r>
          </a:p>
          <a:p>
            <a:endParaRPr lang="en-US"/>
          </a:p>
          <a:p>
            <a:r>
              <a:rPr lang="en-US" i="1">
                <a:solidFill>
                  <a:srgbClr val="00CC99"/>
                </a:solidFill>
              </a:rPr>
              <a:t>Limits Report</a:t>
            </a:r>
            <a:r>
              <a:rPr lang="en-US"/>
              <a:t> = lists the target cell and the changing cells with their respective values, lower and upper limits, and target values.</a:t>
            </a:r>
            <a:r>
              <a:rPr lang="en-US" sz="1800"/>
              <a:t> </a:t>
            </a:r>
          </a:p>
        </p:txBody>
      </p:sp>
    </p:spTree>
  </p:cSld>
  <p:clrMapOvr>
    <a:masterClrMapping/>
  </p:clrMapOvr>
  <p:transition>
    <p:strips dir="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59943D03-7F57-4AD2-A9BC-B0C3301557F4}" type="slidenum">
              <a:rPr lang="en-US"/>
              <a:pPr/>
              <a:t>23</a:t>
            </a:fld>
            <a:endParaRPr lang="en-US"/>
          </a:p>
        </p:txBody>
      </p:sp>
      <p:sp>
        <p:nvSpPr>
          <p:cNvPr id="374786" name="Rectangle 2"/>
          <p:cNvSpPr>
            <a:spLocks noGrp="1" noChangeArrowheads="1"/>
          </p:cNvSpPr>
          <p:nvPr>
            <p:ph type="title"/>
          </p:nvPr>
        </p:nvSpPr>
        <p:spPr/>
        <p:txBody>
          <a:bodyPr/>
          <a:lstStyle/>
          <a:p>
            <a:r>
              <a:rPr lang="en-US"/>
              <a:t>Premium Solver</a:t>
            </a:r>
          </a:p>
        </p:txBody>
      </p:sp>
      <p:sp>
        <p:nvSpPr>
          <p:cNvPr id="374787" name="Rectangle 3"/>
          <p:cNvSpPr>
            <a:spLocks noGrp="1" noChangeArrowheads="1"/>
          </p:cNvSpPr>
          <p:nvPr>
            <p:ph type="body" idx="1"/>
          </p:nvPr>
        </p:nvSpPr>
        <p:spPr/>
        <p:txBody>
          <a:bodyPr/>
          <a:lstStyle/>
          <a:p>
            <a:r>
              <a:rPr lang="en-US"/>
              <a:t>To use the Premium Solver, simply press the </a:t>
            </a:r>
            <a:r>
              <a:rPr lang="en-US" i="1"/>
              <a:t>Premium</a:t>
            </a:r>
            <a:r>
              <a:rPr lang="en-US"/>
              <a:t> button on the Solver window. </a:t>
            </a:r>
          </a:p>
          <a:p>
            <a:endParaRPr lang="en-US"/>
          </a:p>
          <a:p>
            <a:r>
              <a:rPr lang="en-US"/>
              <a:t>The main Solver window will have a drop down list to select which Solver version, or which set of algorithms, you want to use to solve your problem.</a:t>
            </a:r>
          </a:p>
          <a:p>
            <a:pPr lvl="1"/>
            <a:r>
              <a:rPr lang="en-US"/>
              <a:t>The </a:t>
            </a:r>
            <a:r>
              <a:rPr lang="en-US" i="1">
                <a:solidFill>
                  <a:srgbClr val="00CC99"/>
                </a:solidFill>
              </a:rPr>
              <a:t>Standard GRG Nonlinear</a:t>
            </a:r>
            <a:r>
              <a:rPr lang="en-US"/>
              <a:t> and the </a:t>
            </a:r>
            <a:r>
              <a:rPr lang="en-US" i="1">
                <a:solidFill>
                  <a:srgbClr val="00CC99"/>
                </a:solidFill>
              </a:rPr>
              <a:t>Standard Simplex LP</a:t>
            </a:r>
            <a:r>
              <a:rPr lang="en-US"/>
              <a:t> versions are basically the same as the </a:t>
            </a:r>
            <a:r>
              <a:rPr lang="en-US" i="1"/>
              <a:t>Standard Solver</a:t>
            </a:r>
            <a:r>
              <a:rPr lang="en-US"/>
              <a:t> for LP, IP, and NLP models. </a:t>
            </a:r>
          </a:p>
          <a:p>
            <a:pPr lvl="1"/>
            <a:r>
              <a:rPr lang="en-US"/>
              <a:t>The </a:t>
            </a:r>
            <a:r>
              <a:rPr lang="en-US" i="1">
                <a:solidFill>
                  <a:srgbClr val="00CC99"/>
                </a:solidFill>
              </a:rPr>
              <a:t>Standard Evolutionary</a:t>
            </a:r>
            <a:r>
              <a:rPr lang="en-US"/>
              <a:t> version can be used to solve more complex NLP models. This is what we will refer to as the </a:t>
            </a:r>
            <a:r>
              <a:rPr lang="en-US" i="1"/>
              <a:t>Premium Solver</a:t>
            </a:r>
            <a:r>
              <a:rPr lang="en-US"/>
              <a:t>. </a:t>
            </a:r>
          </a:p>
          <a:p>
            <a:endParaRPr lang="en-US"/>
          </a:p>
        </p:txBody>
      </p:sp>
    </p:spTree>
  </p:cSld>
  <p:clrMapOvr>
    <a:masterClrMapping/>
  </p:clrMapOvr>
  <p:transition>
    <p:strips dir="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3A427661-0C01-4A69-B0F3-C7610ACEBAA2}" type="slidenum">
              <a:rPr lang="en-US"/>
              <a:pPr/>
              <a:t>24</a:t>
            </a:fld>
            <a:endParaRPr lang="en-US"/>
          </a:p>
        </p:txBody>
      </p:sp>
      <p:sp>
        <p:nvSpPr>
          <p:cNvPr id="375810" name="Rectangle 2"/>
          <p:cNvSpPr>
            <a:spLocks noGrp="1" noChangeArrowheads="1"/>
          </p:cNvSpPr>
          <p:nvPr>
            <p:ph type="title"/>
          </p:nvPr>
        </p:nvSpPr>
        <p:spPr/>
        <p:txBody>
          <a:bodyPr/>
          <a:lstStyle/>
          <a:p>
            <a:r>
              <a:rPr lang="en-US"/>
              <a:t>Premium Solver </a:t>
            </a:r>
            <a:r>
              <a:rPr lang="en-US" sz="2000"/>
              <a:t>(cont)</a:t>
            </a:r>
          </a:p>
        </p:txBody>
      </p:sp>
      <p:sp>
        <p:nvSpPr>
          <p:cNvPr id="375811" name="Rectangle 3"/>
          <p:cNvSpPr>
            <a:spLocks noGrp="1" noChangeArrowheads="1"/>
          </p:cNvSpPr>
          <p:nvPr>
            <p:ph type="body" idx="1"/>
          </p:nvPr>
        </p:nvSpPr>
        <p:spPr/>
        <p:txBody>
          <a:bodyPr/>
          <a:lstStyle/>
          <a:p>
            <a:r>
              <a:rPr lang="en-US"/>
              <a:t>Steps 1 and 2 are exactly the same when using the Premium Solver.</a:t>
            </a:r>
          </a:p>
          <a:p>
            <a:r>
              <a:rPr lang="en-US"/>
              <a:t>The options in Step 3 will be different when the Premium Solver is used.</a:t>
            </a:r>
          </a:p>
          <a:p>
            <a:endParaRPr lang="en-US"/>
          </a:p>
        </p:txBody>
      </p:sp>
      <p:pic>
        <p:nvPicPr>
          <p:cNvPr id="375812" name="Picture 4"/>
          <p:cNvPicPr>
            <a:picLocks noChangeAspect="1" noChangeArrowheads="1"/>
          </p:cNvPicPr>
          <p:nvPr/>
        </p:nvPicPr>
        <p:blipFill>
          <a:blip r:embed="rId3" cstate="print"/>
          <a:srcRect/>
          <a:stretch>
            <a:fillRect/>
          </a:stretch>
        </p:blipFill>
        <p:spPr bwMode="auto">
          <a:xfrm>
            <a:off x="1905000" y="3048000"/>
            <a:ext cx="5334000" cy="2874963"/>
          </a:xfrm>
          <a:prstGeom prst="rect">
            <a:avLst/>
          </a:prstGeom>
          <a:noFill/>
          <a:ln w="9525">
            <a:noFill/>
            <a:miter lim="800000"/>
            <a:headEnd/>
            <a:tailEnd/>
          </a:ln>
        </p:spPr>
      </p:pic>
    </p:spTree>
  </p:cSld>
  <p:clrMapOvr>
    <a:masterClrMapping/>
  </p:clrMapOvr>
  <p:transition>
    <p:strips dir="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6FEFEA72-87CB-4D4C-A15B-D84DE6529081}" type="slidenum">
              <a:rPr lang="en-US"/>
              <a:pPr/>
              <a:t>25</a:t>
            </a:fld>
            <a:endParaRPr lang="en-US"/>
          </a:p>
        </p:txBody>
      </p:sp>
      <p:sp>
        <p:nvSpPr>
          <p:cNvPr id="376834" name="Rectangle 2"/>
          <p:cNvSpPr>
            <a:spLocks noGrp="1" noChangeArrowheads="1"/>
          </p:cNvSpPr>
          <p:nvPr>
            <p:ph type="title"/>
          </p:nvPr>
        </p:nvSpPr>
        <p:spPr/>
        <p:txBody>
          <a:bodyPr/>
          <a:lstStyle/>
          <a:p>
            <a:r>
              <a:rPr lang="en-US"/>
              <a:t>Premium Solver </a:t>
            </a:r>
            <a:r>
              <a:rPr lang="en-US" sz="2000"/>
              <a:t>(cont)</a:t>
            </a:r>
          </a:p>
        </p:txBody>
      </p:sp>
      <p:sp>
        <p:nvSpPr>
          <p:cNvPr id="376835" name="Rectangle 3"/>
          <p:cNvSpPr>
            <a:spLocks noGrp="1" noChangeArrowheads="1"/>
          </p:cNvSpPr>
          <p:nvPr>
            <p:ph type="body" idx="1"/>
          </p:nvPr>
        </p:nvSpPr>
        <p:spPr>
          <a:xfrm>
            <a:off x="965200" y="1600200"/>
            <a:ext cx="4749800" cy="4419600"/>
          </a:xfrm>
        </p:spPr>
        <p:txBody>
          <a:bodyPr/>
          <a:lstStyle/>
          <a:p>
            <a:r>
              <a:rPr lang="en-US"/>
              <a:t>The </a:t>
            </a:r>
            <a:r>
              <a:rPr lang="en-US" i="1"/>
              <a:t>Evolutionary Solver</a:t>
            </a:r>
            <a:r>
              <a:rPr lang="en-US"/>
              <a:t> uses the </a:t>
            </a:r>
            <a:r>
              <a:rPr lang="en-US" i="1"/>
              <a:t>Genetic Algorithm</a:t>
            </a:r>
            <a:r>
              <a:rPr lang="en-US"/>
              <a:t> to solve Nonlinear problems.</a:t>
            </a:r>
          </a:p>
          <a:p>
            <a:r>
              <a:rPr lang="en-US"/>
              <a:t>The </a:t>
            </a:r>
            <a:r>
              <a:rPr lang="en-US" i="1">
                <a:solidFill>
                  <a:srgbClr val="00CC99"/>
                </a:solidFill>
              </a:rPr>
              <a:t>Population Size</a:t>
            </a:r>
            <a:r>
              <a:rPr lang="en-US"/>
              <a:t> and </a:t>
            </a:r>
            <a:r>
              <a:rPr lang="en-US" i="1">
                <a:solidFill>
                  <a:srgbClr val="00CC99"/>
                </a:solidFill>
              </a:rPr>
              <a:t>Mutation Rate</a:t>
            </a:r>
            <a:r>
              <a:rPr lang="en-US"/>
              <a:t> are parameters associated with the Genetic Algorithm. </a:t>
            </a:r>
          </a:p>
          <a:p>
            <a:pPr lvl="1"/>
            <a:r>
              <a:rPr lang="en-US"/>
              <a:t>The </a:t>
            </a:r>
            <a:r>
              <a:rPr lang="en-US" i="1"/>
              <a:t>Population Size</a:t>
            </a:r>
            <a:r>
              <a:rPr lang="en-US"/>
              <a:t> basically sets the initial number of feasible solutions; a good default value is 100 or 1000.</a:t>
            </a:r>
          </a:p>
          <a:p>
            <a:pPr lvl="1"/>
            <a:r>
              <a:rPr lang="en-US"/>
              <a:t>The </a:t>
            </a:r>
            <a:r>
              <a:rPr lang="en-US" i="1"/>
              <a:t>Mutation Rate</a:t>
            </a:r>
            <a:r>
              <a:rPr lang="en-US"/>
              <a:t> determines how often the “Mutation” part of the Genetic Algorithm is performed; a good default value is 0.25. </a:t>
            </a:r>
          </a:p>
        </p:txBody>
      </p:sp>
      <p:pic>
        <p:nvPicPr>
          <p:cNvPr id="376836" name="Picture 4"/>
          <p:cNvPicPr>
            <a:picLocks noChangeAspect="1" noChangeArrowheads="1"/>
          </p:cNvPicPr>
          <p:nvPr/>
        </p:nvPicPr>
        <p:blipFill>
          <a:blip r:embed="rId3" cstate="print"/>
          <a:srcRect/>
          <a:stretch>
            <a:fillRect/>
          </a:stretch>
        </p:blipFill>
        <p:spPr bwMode="auto">
          <a:xfrm>
            <a:off x="5867400" y="1600200"/>
            <a:ext cx="3019425" cy="3733800"/>
          </a:xfrm>
          <a:prstGeom prst="rect">
            <a:avLst/>
          </a:prstGeom>
          <a:noFill/>
          <a:ln w="9525">
            <a:noFill/>
            <a:miter lim="800000"/>
            <a:headEnd/>
            <a:tailEnd/>
          </a:ln>
        </p:spPr>
      </p:pic>
    </p:spTree>
  </p:cSld>
  <p:clrMapOvr>
    <a:masterClrMapping/>
  </p:clrMapOvr>
  <p:transition>
    <p:strips dir="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EDCCF374-67E2-47AE-B315-85234D6B7C38}" type="slidenum">
              <a:rPr lang="en-US"/>
              <a:pPr/>
              <a:t>26</a:t>
            </a:fld>
            <a:endParaRPr lang="en-US"/>
          </a:p>
        </p:txBody>
      </p:sp>
      <p:sp>
        <p:nvSpPr>
          <p:cNvPr id="377858" name="Rectangle 2"/>
          <p:cNvSpPr>
            <a:spLocks noGrp="1" noChangeArrowheads="1"/>
          </p:cNvSpPr>
          <p:nvPr>
            <p:ph type="title"/>
          </p:nvPr>
        </p:nvSpPr>
        <p:spPr/>
        <p:txBody>
          <a:bodyPr/>
          <a:lstStyle/>
          <a:p>
            <a:r>
              <a:rPr lang="en-US"/>
              <a:t>Applications of the Solver</a:t>
            </a:r>
          </a:p>
        </p:txBody>
      </p:sp>
      <p:sp>
        <p:nvSpPr>
          <p:cNvPr id="377859" name="Rectangle 3"/>
          <p:cNvSpPr>
            <a:spLocks noGrp="1" noChangeArrowheads="1"/>
          </p:cNvSpPr>
          <p:nvPr>
            <p:ph type="body" idx="1"/>
          </p:nvPr>
        </p:nvSpPr>
        <p:spPr/>
        <p:txBody>
          <a:bodyPr/>
          <a:lstStyle/>
          <a:p>
            <a:r>
              <a:rPr lang="en-US"/>
              <a:t>Transportation models</a:t>
            </a:r>
          </a:p>
          <a:p>
            <a:endParaRPr lang="en-US"/>
          </a:p>
          <a:p>
            <a:r>
              <a:rPr lang="en-US"/>
              <a:t>Scheduling problems</a:t>
            </a:r>
          </a:p>
          <a:p>
            <a:endParaRPr lang="en-US"/>
          </a:p>
          <a:p>
            <a:r>
              <a:rPr lang="en-US"/>
              <a:t>Capital Budgeting</a:t>
            </a:r>
          </a:p>
          <a:p>
            <a:endParaRPr lang="en-US"/>
          </a:p>
          <a:p>
            <a:r>
              <a:rPr lang="en-US"/>
              <a:t>Warehouse Location</a:t>
            </a:r>
          </a:p>
          <a:p>
            <a:endParaRPr lang="en-US"/>
          </a:p>
        </p:txBody>
      </p:sp>
    </p:spTree>
  </p:cSld>
  <p:clrMapOvr>
    <a:masterClrMapping/>
  </p:clrMapOvr>
  <p:transition>
    <p:strips dir="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F01C543C-41CD-4064-9DEF-6DB5348BAFC0}" type="slidenum">
              <a:rPr lang="en-US"/>
              <a:pPr/>
              <a:t>27</a:t>
            </a:fld>
            <a:endParaRPr lang="en-US"/>
          </a:p>
        </p:txBody>
      </p:sp>
      <p:sp>
        <p:nvSpPr>
          <p:cNvPr id="379906" name="Rectangle 2"/>
          <p:cNvSpPr>
            <a:spLocks noGrp="1" noChangeArrowheads="1"/>
          </p:cNvSpPr>
          <p:nvPr>
            <p:ph type="title"/>
          </p:nvPr>
        </p:nvSpPr>
        <p:spPr/>
        <p:txBody>
          <a:bodyPr/>
          <a:lstStyle/>
          <a:p>
            <a:r>
              <a:rPr lang="en-US"/>
              <a:t>Transportation Problem</a:t>
            </a:r>
          </a:p>
        </p:txBody>
      </p:sp>
      <p:sp>
        <p:nvSpPr>
          <p:cNvPr id="379907" name="Rectangle 3"/>
          <p:cNvSpPr>
            <a:spLocks noGrp="1" noChangeArrowheads="1"/>
          </p:cNvSpPr>
          <p:nvPr>
            <p:ph type="body" idx="1"/>
          </p:nvPr>
        </p:nvSpPr>
        <p:spPr/>
        <p:txBody>
          <a:bodyPr/>
          <a:lstStyle/>
          <a:p>
            <a:r>
              <a:rPr lang="en-US" sz="1800"/>
              <a:t>A company ships their products from three different plants (one in LA, one in Atlanta, and one in New York City) to four regions of the United States (East, Midwest, South, West). </a:t>
            </a:r>
          </a:p>
          <a:p>
            <a:endParaRPr lang="en-US" sz="1800"/>
          </a:p>
          <a:p>
            <a:r>
              <a:rPr lang="en-US" sz="1800"/>
              <a:t>Each plant has a capacity on how many products can be sent out, and each region has a demand of products they must receive. </a:t>
            </a:r>
          </a:p>
          <a:p>
            <a:endParaRPr lang="en-US" sz="1800"/>
          </a:p>
          <a:p>
            <a:r>
              <a:rPr lang="en-US" sz="1800"/>
              <a:t>There is a different transportation cost between each plant, or each city, and each region. </a:t>
            </a:r>
          </a:p>
          <a:p>
            <a:endParaRPr lang="en-US" sz="1800"/>
          </a:p>
          <a:p>
            <a:r>
              <a:rPr lang="en-US" sz="1800"/>
              <a:t>The company wants to determine how many products each plant should ship to each region in order to minimize the total transportation cost.</a:t>
            </a:r>
          </a:p>
        </p:txBody>
      </p:sp>
    </p:spTree>
  </p:cSld>
  <p:clrMapOvr>
    <a:masterClrMapping/>
  </p:clrMapOvr>
  <p:transition>
    <p:strips dir="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EB6EF125-B4BB-495D-9A21-D7F7B329B245}" type="slidenum">
              <a:rPr lang="en-US"/>
              <a:pPr/>
              <a:t>28</a:t>
            </a:fld>
            <a:endParaRPr lang="en-US"/>
          </a:p>
        </p:txBody>
      </p:sp>
      <p:sp>
        <p:nvSpPr>
          <p:cNvPr id="380930" name="Rectangle 2"/>
          <p:cNvSpPr>
            <a:spLocks noGrp="1" noChangeArrowheads="1"/>
          </p:cNvSpPr>
          <p:nvPr>
            <p:ph type="title"/>
          </p:nvPr>
        </p:nvSpPr>
        <p:spPr/>
        <p:txBody>
          <a:bodyPr/>
          <a:lstStyle/>
          <a:p>
            <a:r>
              <a:rPr lang="en-US"/>
              <a:t>Transportation Problem </a:t>
            </a:r>
            <a:r>
              <a:rPr lang="en-US" sz="2000"/>
              <a:t>(cont)</a:t>
            </a:r>
          </a:p>
        </p:txBody>
      </p:sp>
      <p:sp>
        <p:nvSpPr>
          <p:cNvPr id="380931" name="Rectangle 3"/>
          <p:cNvSpPr>
            <a:spLocks noGrp="1" noChangeArrowheads="1"/>
          </p:cNvSpPr>
          <p:nvPr>
            <p:ph type="body" idx="1"/>
          </p:nvPr>
        </p:nvSpPr>
        <p:spPr/>
        <p:txBody>
          <a:bodyPr/>
          <a:lstStyle/>
          <a:p>
            <a:r>
              <a:rPr lang="en-US"/>
              <a:t>Decision variables:</a:t>
            </a:r>
          </a:p>
          <a:p>
            <a:pPr lvl="1"/>
            <a:r>
              <a:rPr lang="en-US"/>
              <a:t>The amount to ship from each plant to each region</a:t>
            </a:r>
          </a:p>
          <a:p>
            <a:pPr lvl="1"/>
            <a:endParaRPr lang="en-US"/>
          </a:p>
          <a:p>
            <a:r>
              <a:rPr lang="en-US"/>
              <a:t>Constraints : </a:t>
            </a:r>
          </a:p>
          <a:p>
            <a:pPr lvl="1"/>
            <a:r>
              <a:rPr lang="en-US"/>
              <a:t>Demand: the total number of products received by a region (from each plant) is greater than or equal to its demand</a:t>
            </a:r>
          </a:p>
          <a:p>
            <a:pPr lvl="1"/>
            <a:r>
              <a:rPr lang="en-US"/>
              <a:t>Capacity: the total number of products shipped from a plant (to each region) is less than or equal to its capacity</a:t>
            </a:r>
          </a:p>
          <a:p>
            <a:pPr lvl="1"/>
            <a:endParaRPr lang="en-US"/>
          </a:p>
          <a:p>
            <a:r>
              <a:rPr lang="en-US"/>
              <a:t>Objective function:</a:t>
            </a:r>
          </a:p>
          <a:p>
            <a:pPr lvl="1"/>
            <a:r>
              <a:rPr lang="en-US"/>
              <a:t>Minimize the total transportation costs</a:t>
            </a:r>
          </a:p>
        </p:txBody>
      </p:sp>
    </p:spTree>
  </p:cSld>
  <p:clrMapOvr>
    <a:masterClrMapping/>
  </p:clrMapOvr>
  <p:transition>
    <p:strips dir="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2521539A-ECB6-45C7-B733-E443FD4D9200}" type="slidenum">
              <a:rPr lang="en-US"/>
              <a:pPr/>
              <a:t>29</a:t>
            </a:fld>
            <a:endParaRPr lang="en-US"/>
          </a:p>
        </p:txBody>
      </p:sp>
      <p:sp>
        <p:nvSpPr>
          <p:cNvPr id="381954" name="Rectangle 2"/>
          <p:cNvSpPr>
            <a:spLocks noGrp="1" noChangeArrowheads="1"/>
          </p:cNvSpPr>
          <p:nvPr>
            <p:ph type="title"/>
          </p:nvPr>
        </p:nvSpPr>
        <p:spPr/>
        <p:txBody>
          <a:bodyPr/>
          <a:lstStyle/>
          <a:p>
            <a:r>
              <a:rPr lang="en-US"/>
              <a:t>Transportation Problem </a:t>
            </a:r>
            <a:r>
              <a:rPr lang="en-US" sz="2000"/>
              <a:t>(cont)</a:t>
            </a:r>
          </a:p>
        </p:txBody>
      </p:sp>
      <p:sp>
        <p:nvSpPr>
          <p:cNvPr id="381955" name="Rectangle 3"/>
          <p:cNvSpPr>
            <a:spLocks noGrp="1" noChangeArrowheads="1"/>
          </p:cNvSpPr>
          <p:nvPr>
            <p:ph type="body" idx="1"/>
          </p:nvPr>
        </p:nvSpPr>
        <p:spPr/>
        <p:txBody>
          <a:bodyPr/>
          <a:lstStyle/>
          <a:p>
            <a:r>
              <a:rPr lang="en-US"/>
              <a:t>Prepare the spreadsheet</a:t>
            </a:r>
          </a:p>
        </p:txBody>
      </p:sp>
      <p:pic>
        <p:nvPicPr>
          <p:cNvPr id="381956" name="Picture 4"/>
          <p:cNvPicPr>
            <a:picLocks noChangeAspect="1" noChangeArrowheads="1"/>
          </p:cNvPicPr>
          <p:nvPr/>
        </p:nvPicPr>
        <p:blipFill>
          <a:blip r:embed="rId3" cstate="print"/>
          <a:srcRect t="14427" r="50000" b="33836"/>
          <a:stretch>
            <a:fillRect/>
          </a:stretch>
        </p:blipFill>
        <p:spPr bwMode="auto">
          <a:xfrm>
            <a:off x="1371600" y="2133600"/>
            <a:ext cx="6172200" cy="3878263"/>
          </a:xfrm>
          <a:prstGeom prst="rect">
            <a:avLst/>
          </a:prstGeom>
          <a:noFill/>
          <a:ln w="9525">
            <a:noFill/>
            <a:miter lim="800000"/>
            <a:headEnd/>
            <a:tailEnd/>
          </a:ln>
        </p:spPr>
      </p:pic>
    </p:spTree>
  </p:cSld>
  <p:clrMapOvr>
    <a:masterClrMapping/>
  </p:clrMapOvr>
  <p:transition>
    <p:strips dir="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BE797616-05E1-4846-8B1C-3345CD424DF4}" type="slidenum">
              <a:rPr lang="en-US"/>
              <a:pPr/>
              <a:t>30</a:t>
            </a:fld>
            <a:endParaRPr lang="en-US"/>
          </a:p>
        </p:txBody>
      </p:sp>
      <p:sp>
        <p:nvSpPr>
          <p:cNvPr id="382978" name="Rectangle 2"/>
          <p:cNvSpPr>
            <a:spLocks noGrp="1" noChangeArrowheads="1"/>
          </p:cNvSpPr>
          <p:nvPr>
            <p:ph type="title"/>
          </p:nvPr>
        </p:nvSpPr>
        <p:spPr/>
        <p:txBody>
          <a:bodyPr/>
          <a:lstStyle/>
          <a:p>
            <a:r>
              <a:rPr lang="en-US"/>
              <a:t>Transportation Problem </a:t>
            </a:r>
            <a:r>
              <a:rPr lang="en-US" sz="2000"/>
              <a:t>(cont)</a:t>
            </a:r>
          </a:p>
        </p:txBody>
      </p:sp>
      <p:sp>
        <p:nvSpPr>
          <p:cNvPr id="382979" name="Rectangle 3"/>
          <p:cNvSpPr>
            <a:spLocks noGrp="1" noChangeArrowheads="1"/>
          </p:cNvSpPr>
          <p:nvPr>
            <p:ph type="body" idx="1"/>
          </p:nvPr>
        </p:nvSpPr>
        <p:spPr/>
        <p:txBody>
          <a:bodyPr/>
          <a:lstStyle/>
          <a:p>
            <a:r>
              <a:rPr lang="en-US"/>
              <a:t>The Solver window</a:t>
            </a:r>
          </a:p>
        </p:txBody>
      </p:sp>
      <p:pic>
        <p:nvPicPr>
          <p:cNvPr id="382980" name="Picture 4"/>
          <p:cNvPicPr>
            <a:picLocks noChangeAspect="1" noChangeArrowheads="1"/>
          </p:cNvPicPr>
          <p:nvPr/>
        </p:nvPicPr>
        <p:blipFill>
          <a:blip r:embed="rId3" cstate="print"/>
          <a:srcRect/>
          <a:stretch>
            <a:fillRect/>
          </a:stretch>
        </p:blipFill>
        <p:spPr bwMode="auto">
          <a:xfrm>
            <a:off x="1447800" y="2209800"/>
            <a:ext cx="5334000" cy="3000375"/>
          </a:xfrm>
          <a:prstGeom prst="rect">
            <a:avLst/>
          </a:prstGeom>
          <a:noFill/>
          <a:ln w="9525">
            <a:noFill/>
            <a:miter lim="800000"/>
            <a:headEnd/>
            <a:tailEnd/>
          </a:ln>
        </p:spPr>
      </p:pic>
    </p:spTree>
  </p:cSld>
  <p:clrMapOvr>
    <a:masterClrMapping/>
  </p:clrMapOvr>
  <p:transition>
    <p:strips dir="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F55572D2-C3C6-4E10-9C88-3CC3806C16B4}" type="slidenum">
              <a:rPr lang="en-US"/>
              <a:pPr/>
              <a:t>31</a:t>
            </a:fld>
            <a:endParaRPr lang="en-US"/>
          </a:p>
        </p:txBody>
      </p:sp>
      <p:sp>
        <p:nvSpPr>
          <p:cNvPr id="384002" name="Rectangle 2"/>
          <p:cNvSpPr>
            <a:spLocks noGrp="1" noChangeArrowheads="1"/>
          </p:cNvSpPr>
          <p:nvPr>
            <p:ph type="title"/>
          </p:nvPr>
        </p:nvSpPr>
        <p:spPr/>
        <p:txBody>
          <a:bodyPr/>
          <a:lstStyle/>
          <a:p>
            <a:r>
              <a:rPr lang="en-US"/>
              <a:t>Transportation Problem </a:t>
            </a:r>
            <a:r>
              <a:rPr lang="en-US" sz="2000"/>
              <a:t>(cont)</a:t>
            </a:r>
          </a:p>
        </p:txBody>
      </p:sp>
      <p:sp>
        <p:nvSpPr>
          <p:cNvPr id="384003" name="Rectangle 3"/>
          <p:cNvSpPr>
            <a:spLocks noGrp="1" noChangeArrowheads="1"/>
          </p:cNvSpPr>
          <p:nvPr>
            <p:ph type="body" idx="1"/>
          </p:nvPr>
        </p:nvSpPr>
        <p:spPr/>
        <p:txBody>
          <a:bodyPr/>
          <a:lstStyle/>
          <a:p>
            <a:r>
              <a:rPr lang="en-US"/>
              <a:t>The solution</a:t>
            </a:r>
          </a:p>
        </p:txBody>
      </p:sp>
      <p:pic>
        <p:nvPicPr>
          <p:cNvPr id="384004" name="Picture 4"/>
          <p:cNvPicPr>
            <a:picLocks noChangeAspect="1" noChangeArrowheads="1"/>
          </p:cNvPicPr>
          <p:nvPr/>
        </p:nvPicPr>
        <p:blipFill>
          <a:blip r:embed="rId3" cstate="print"/>
          <a:srcRect t="16693" r="45833" b="33429"/>
          <a:stretch>
            <a:fillRect/>
          </a:stretch>
        </p:blipFill>
        <p:spPr bwMode="auto">
          <a:xfrm>
            <a:off x="1447800" y="2133600"/>
            <a:ext cx="6553200" cy="3670300"/>
          </a:xfrm>
          <a:prstGeom prst="rect">
            <a:avLst/>
          </a:prstGeom>
          <a:noFill/>
          <a:ln w="9525">
            <a:noFill/>
            <a:miter lim="800000"/>
            <a:headEnd/>
            <a:tailEnd/>
          </a:ln>
        </p:spPr>
      </p:pic>
    </p:spTree>
  </p:cSld>
  <p:clrMapOvr>
    <a:masterClrMapping/>
  </p:clrMapOvr>
  <p:transition>
    <p:strips dir="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FC46B648-1ADB-462B-8FF6-5ED9AF9584DE}" type="slidenum">
              <a:rPr lang="en-US"/>
              <a:pPr/>
              <a:t>32</a:t>
            </a:fld>
            <a:endParaRPr lang="en-US"/>
          </a:p>
        </p:txBody>
      </p:sp>
      <p:sp>
        <p:nvSpPr>
          <p:cNvPr id="385026" name="Rectangle 2"/>
          <p:cNvSpPr>
            <a:spLocks noGrp="1" noChangeArrowheads="1"/>
          </p:cNvSpPr>
          <p:nvPr>
            <p:ph type="title"/>
          </p:nvPr>
        </p:nvSpPr>
        <p:spPr/>
        <p:txBody>
          <a:bodyPr/>
          <a:lstStyle/>
          <a:p>
            <a:r>
              <a:rPr lang="en-US"/>
              <a:t>Workforce Scheduling</a:t>
            </a:r>
          </a:p>
        </p:txBody>
      </p:sp>
      <p:sp>
        <p:nvSpPr>
          <p:cNvPr id="385027" name="Rectangle 3"/>
          <p:cNvSpPr>
            <a:spLocks noGrp="1" noChangeArrowheads="1"/>
          </p:cNvSpPr>
          <p:nvPr>
            <p:ph type="body" idx="1"/>
          </p:nvPr>
        </p:nvSpPr>
        <p:spPr/>
        <p:txBody>
          <a:bodyPr/>
          <a:lstStyle/>
          <a:p>
            <a:pPr>
              <a:lnSpc>
                <a:spcPct val="90000"/>
              </a:lnSpc>
            </a:pPr>
            <a:r>
              <a:rPr lang="en-US"/>
              <a:t>A company wants to schedule its employees for every day of the week. </a:t>
            </a:r>
          </a:p>
          <a:p>
            <a:pPr>
              <a:lnSpc>
                <a:spcPct val="90000"/>
              </a:lnSpc>
            </a:pPr>
            <a:endParaRPr lang="en-US"/>
          </a:p>
          <a:p>
            <a:pPr>
              <a:lnSpc>
                <a:spcPct val="90000"/>
              </a:lnSpc>
            </a:pPr>
            <a:r>
              <a:rPr lang="en-US"/>
              <a:t>Employees work 5 days consecutively, so the company wants to schedule on which day each employee starts working; that is how many employees start working each day. </a:t>
            </a:r>
          </a:p>
          <a:p>
            <a:pPr>
              <a:lnSpc>
                <a:spcPct val="90000"/>
              </a:lnSpc>
            </a:pPr>
            <a:endParaRPr lang="en-US"/>
          </a:p>
          <a:p>
            <a:pPr>
              <a:lnSpc>
                <a:spcPct val="90000"/>
              </a:lnSpc>
            </a:pPr>
            <a:r>
              <a:rPr lang="en-US"/>
              <a:t>There is a certain number of employees needed each day of the week. </a:t>
            </a:r>
          </a:p>
          <a:p>
            <a:pPr>
              <a:lnSpc>
                <a:spcPct val="90000"/>
              </a:lnSpc>
            </a:pPr>
            <a:endParaRPr lang="en-US"/>
          </a:p>
          <a:p>
            <a:pPr>
              <a:lnSpc>
                <a:spcPct val="90000"/>
              </a:lnSpc>
            </a:pPr>
            <a:r>
              <a:rPr lang="en-US"/>
              <a:t>The objective function is to find the schedule which minimizes the total number of employees working for the week.</a:t>
            </a:r>
          </a:p>
        </p:txBody>
      </p:sp>
    </p:spTree>
  </p:cSld>
  <p:clrMapOvr>
    <a:masterClrMapping/>
  </p:clrMapOvr>
  <p:transition>
    <p:strips dir="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57E93C16-4946-40E5-8787-B2D8F8AB5722}" type="slidenum">
              <a:rPr lang="en-US"/>
              <a:pPr/>
              <a:t>33</a:t>
            </a:fld>
            <a:endParaRPr lang="en-US"/>
          </a:p>
        </p:txBody>
      </p:sp>
      <p:sp>
        <p:nvSpPr>
          <p:cNvPr id="386050" name="Rectangle 2"/>
          <p:cNvSpPr>
            <a:spLocks noGrp="1" noChangeArrowheads="1"/>
          </p:cNvSpPr>
          <p:nvPr>
            <p:ph type="title"/>
          </p:nvPr>
        </p:nvSpPr>
        <p:spPr/>
        <p:txBody>
          <a:bodyPr/>
          <a:lstStyle/>
          <a:p>
            <a:r>
              <a:rPr lang="en-US"/>
              <a:t>Workforce Scheduling </a:t>
            </a:r>
            <a:r>
              <a:rPr lang="en-US" sz="2000"/>
              <a:t>(cont)</a:t>
            </a:r>
          </a:p>
        </p:txBody>
      </p:sp>
      <p:sp>
        <p:nvSpPr>
          <p:cNvPr id="386051" name="Rectangle 3"/>
          <p:cNvSpPr>
            <a:spLocks noGrp="1" noChangeArrowheads="1"/>
          </p:cNvSpPr>
          <p:nvPr>
            <p:ph type="body" idx="1"/>
          </p:nvPr>
        </p:nvSpPr>
        <p:spPr/>
        <p:txBody>
          <a:bodyPr/>
          <a:lstStyle/>
          <a:p>
            <a:r>
              <a:rPr lang="en-US"/>
              <a:t>Decision variables:</a:t>
            </a:r>
          </a:p>
          <a:p>
            <a:pPr lvl="1"/>
            <a:r>
              <a:rPr lang="en-US"/>
              <a:t>The number of employees that will begin working (for 5 consecutive days) on each day of the week</a:t>
            </a:r>
          </a:p>
          <a:p>
            <a:pPr lvl="1"/>
            <a:endParaRPr lang="en-US"/>
          </a:p>
          <a:p>
            <a:r>
              <a:rPr lang="en-US"/>
              <a:t>Constraints:</a:t>
            </a:r>
          </a:p>
          <a:p>
            <a:pPr lvl="1"/>
            <a:r>
              <a:rPr lang="en-US"/>
              <a:t>The total number of employees working on a given day (regardless of which day they started working) is greater than or equal to the number of employees needed on that particular day</a:t>
            </a:r>
          </a:p>
          <a:p>
            <a:pPr lvl="1"/>
            <a:endParaRPr lang="en-US"/>
          </a:p>
          <a:p>
            <a:r>
              <a:rPr lang="en-US"/>
              <a:t>objective function</a:t>
            </a:r>
          </a:p>
          <a:p>
            <a:pPr lvl="1"/>
            <a:r>
              <a:rPr lang="en-US"/>
              <a:t>Minimize the total number of employees needed</a:t>
            </a:r>
          </a:p>
        </p:txBody>
      </p:sp>
    </p:spTree>
  </p:cSld>
  <p:clrMapOvr>
    <a:masterClrMapping/>
  </p:clrMapOvr>
  <p:transition>
    <p:strips dir="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9EFC92CC-85D6-4EF1-B6B4-B04C3C49052F}" type="slidenum">
              <a:rPr lang="en-US"/>
              <a:pPr/>
              <a:t>34</a:t>
            </a:fld>
            <a:endParaRPr lang="en-US"/>
          </a:p>
        </p:txBody>
      </p:sp>
      <p:sp>
        <p:nvSpPr>
          <p:cNvPr id="387074" name="Rectangle 2"/>
          <p:cNvSpPr>
            <a:spLocks noGrp="1" noChangeArrowheads="1"/>
          </p:cNvSpPr>
          <p:nvPr>
            <p:ph type="title"/>
          </p:nvPr>
        </p:nvSpPr>
        <p:spPr/>
        <p:txBody>
          <a:bodyPr/>
          <a:lstStyle/>
          <a:p>
            <a:r>
              <a:rPr lang="en-US"/>
              <a:t>Workforce Scheduling </a:t>
            </a:r>
            <a:r>
              <a:rPr lang="en-US" sz="2000"/>
              <a:t>(cont)</a:t>
            </a:r>
          </a:p>
        </p:txBody>
      </p:sp>
      <p:sp>
        <p:nvSpPr>
          <p:cNvPr id="387075" name="Rectangle 3"/>
          <p:cNvSpPr>
            <a:spLocks noGrp="1" noChangeArrowheads="1"/>
          </p:cNvSpPr>
          <p:nvPr>
            <p:ph type="body" idx="1"/>
          </p:nvPr>
        </p:nvSpPr>
        <p:spPr/>
        <p:txBody>
          <a:bodyPr/>
          <a:lstStyle/>
          <a:p>
            <a:r>
              <a:rPr lang="en-US"/>
              <a:t>Prepare the spreadsheet</a:t>
            </a:r>
          </a:p>
        </p:txBody>
      </p:sp>
      <p:pic>
        <p:nvPicPr>
          <p:cNvPr id="387076" name="Picture 4"/>
          <p:cNvPicPr>
            <a:picLocks noChangeAspect="1" noChangeArrowheads="1"/>
          </p:cNvPicPr>
          <p:nvPr/>
        </p:nvPicPr>
        <p:blipFill>
          <a:blip r:embed="rId3" cstate="print"/>
          <a:srcRect t="14929" r="35417" b="36508"/>
          <a:stretch>
            <a:fillRect/>
          </a:stretch>
        </p:blipFill>
        <p:spPr bwMode="auto">
          <a:xfrm>
            <a:off x="1371600" y="2133600"/>
            <a:ext cx="6096000" cy="3902075"/>
          </a:xfrm>
          <a:prstGeom prst="rect">
            <a:avLst/>
          </a:prstGeom>
          <a:noFill/>
          <a:ln w="9525">
            <a:noFill/>
            <a:miter lim="800000"/>
            <a:headEnd/>
            <a:tailEnd/>
          </a:ln>
        </p:spPr>
      </p:pic>
    </p:spTree>
  </p:cSld>
  <p:clrMapOvr>
    <a:masterClrMapping/>
  </p:clrMapOvr>
  <p:transition>
    <p:strips dir="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5ECB5951-BBF8-4A27-A2C7-0E64708C2618}" type="slidenum">
              <a:rPr lang="en-US"/>
              <a:pPr/>
              <a:t>35</a:t>
            </a:fld>
            <a:endParaRPr lang="en-US"/>
          </a:p>
        </p:txBody>
      </p:sp>
      <p:sp>
        <p:nvSpPr>
          <p:cNvPr id="388098" name="Rectangle 2"/>
          <p:cNvSpPr>
            <a:spLocks noGrp="1" noChangeArrowheads="1"/>
          </p:cNvSpPr>
          <p:nvPr>
            <p:ph type="title"/>
          </p:nvPr>
        </p:nvSpPr>
        <p:spPr/>
        <p:txBody>
          <a:bodyPr/>
          <a:lstStyle/>
          <a:p>
            <a:r>
              <a:rPr lang="en-US"/>
              <a:t>Workforce Scheduling </a:t>
            </a:r>
            <a:r>
              <a:rPr lang="en-US" sz="2000"/>
              <a:t>(cont)</a:t>
            </a:r>
          </a:p>
        </p:txBody>
      </p:sp>
      <p:sp>
        <p:nvSpPr>
          <p:cNvPr id="388099" name="Rectangle 3"/>
          <p:cNvSpPr>
            <a:spLocks noGrp="1" noChangeArrowheads="1"/>
          </p:cNvSpPr>
          <p:nvPr>
            <p:ph type="body" idx="1"/>
          </p:nvPr>
        </p:nvSpPr>
        <p:spPr/>
        <p:txBody>
          <a:bodyPr/>
          <a:lstStyle/>
          <a:p>
            <a:r>
              <a:rPr lang="en-US"/>
              <a:t>The Solver window</a:t>
            </a:r>
          </a:p>
        </p:txBody>
      </p:sp>
      <p:pic>
        <p:nvPicPr>
          <p:cNvPr id="388100" name="Picture 4"/>
          <p:cNvPicPr>
            <a:picLocks noChangeAspect="1" noChangeArrowheads="1"/>
          </p:cNvPicPr>
          <p:nvPr/>
        </p:nvPicPr>
        <p:blipFill>
          <a:blip r:embed="rId3" cstate="print"/>
          <a:srcRect/>
          <a:stretch>
            <a:fillRect/>
          </a:stretch>
        </p:blipFill>
        <p:spPr bwMode="auto">
          <a:xfrm>
            <a:off x="1447800" y="2133600"/>
            <a:ext cx="4953000" cy="2786063"/>
          </a:xfrm>
          <a:prstGeom prst="rect">
            <a:avLst/>
          </a:prstGeom>
          <a:noFill/>
          <a:ln w="9525">
            <a:noFill/>
            <a:miter lim="800000"/>
            <a:headEnd/>
            <a:tailEnd/>
          </a:ln>
        </p:spPr>
      </p:pic>
    </p:spTree>
  </p:cSld>
  <p:clrMapOvr>
    <a:masterClrMapping/>
  </p:clrMapOvr>
  <p:transition>
    <p:strips dir="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D45059F8-D49A-4A29-9EFE-5D67D377080E}" type="slidenum">
              <a:rPr lang="en-US"/>
              <a:pPr/>
              <a:t>36</a:t>
            </a:fld>
            <a:endParaRPr lang="en-US"/>
          </a:p>
        </p:txBody>
      </p:sp>
      <p:sp>
        <p:nvSpPr>
          <p:cNvPr id="389122" name="Rectangle 2"/>
          <p:cNvSpPr>
            <a:spLocks noGrp="1" noChangeArrowheads="1"/>
          </p:cNvSpPr>
          <p:nvPr>
            <p:ph type="title"/>
          </p:nvPr>
        </p:nvSpPr>
        <p:spPr/>
        <p:txBody>
          <a:bodyPr/>
          <a:lstStyle/>
          <a:p>
            <a:r>
              <a:rPr lang="en-US"/>
              <a:t>Workforce Scheduling </a:t>
            </a:r>
            <a:r>
              <a:rPr lang="en-US" sz="2000"/>
              <a:t>(cont)</a:t>
            </a:r>
          </a:p>
        </p:txBody>
      </p:sp>
      <p:sp>
        <p:nvSpPr>
          <p:cNvPr id="389123" name="Rectangle 3"/>
          <p:cNvSpPr>
            <a:spLocks noGrp="1" noChangeArrowheads="1"/>
          </p:cNvSpPr>
          <p:nvPr>
            <p:ph type="body" idx="1"/>
          </p:nvPr>
        </p:nvSpPr>
        <p:spPr/>
        <p:txBody>
          <a:bodyPr/>
          <a:lstStyle/>
          <a:p>
            <a:r>
              <a:rPr lang="en-US"/>
              <a:t>The solution</a:t>
            </a:r>
          </a:p>
        </p:txBody>
      </p:sp>
      <p:pic>
        <p:nvPicPr>
          <p:cNvPr id="389124" name="Picture 4"/>
          <p:cNvPicPr>
            <a:picLocks noChangeAspect="1" noChangeArrowheads="1"/>
          </p:cNvPicPr>
          <p:nvPr/>
        </p:nvPicPr>
        <p:blipFill>
          <a:blip r:embed="rId3" cstate="print"/>
          <a:srcRect t="16129" r="35417" b="37044"/>
          <a:stretch>
            <a:fillRect/>
          </a:stretch>
        </p:blipFill>
        <p:spPr bwMode="auto">
          <a:xfrm>
            <a:off x="1447800" y="2133600"/>
            <a:ext cx="6781800" cy="3525838"/>
          </a:xfrm>
          <a:prstGeom prst="rect">
            <a:avLst/>
          </a:prstGeom>
          <a:noFill/>
          <a:ln w="9525">
            <a:noFill/>
            <a:miter lim="800000"/>
            <a:headEnd/>
            <a:tailEnd/>
          </a:ln>
        </p:spPr>
      </p:pic>
    </p:spTree>
  </p:cSld>
  <p:clrMapOvr>
    <a:masterClrMapping/>
  </p:clrMapOvr>
  <p:transition>
    <p:strips dir="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a:t>Excel Extended Functionality A</a:t>
            </a:r>
          </a:p>
        </p:txBody>
      </p:sp>
      <p:sp>
        <p:nvSpPr>
          <p:cNvPr id="7" name="Slide Number Placeholder 4"/>
          <p:cNvSpPr>
            <a:spLocks noGrp="1"/>
          </p:cNvSpPr>
          <p:nvPr>
            <p:ph type="sldNum" sz="quarter" idx="11"/>
          </p:nvPr>
        </p:nvSpPr>
        <p:spPr/>
        <p:txBody>
          <a:bodyPr/>
          <a:lstStyle/>
          <a:p>
            <a:fld id="{818CF667-46FB-43DB-A7D5-550331A5FA2A}" type="slidenum">
              <a:rPr lang="en-US"/>
              <a:pPr/>
              <a:t>37</a:t>
            </a:fld>
            <a:endParaRPr lang="en-US"/>
          </a:p>
        </p:txBody>
      </p:sp>
      <p:sp>
        <p:nvSpPr>
          <p:cNvPr id="390146" name="Rectangle 2"/>
          <p:cNvSpPr>
            <a:spLocks noGrp="1" noChangeArrowheads="1"/>
          </p:cNvSpPr>
          <p:nvPr>
            <p:ph type="title"/>
          </p:nvPr>
        </p:nvSpPr>
        <p:spPr/>
        <p:txBody>
          <a:bodyPr/>
          <a:lstStyle/>
          <a:p>
            <a:r>
              <a:rPr lang="en-US"/>
              <a:t>Workforce Scheduling </a:t>
            </a:r>
            <a:r>
              <a:rPr lang="en-US" sz="2000"/>
              <a:t>(cont)</a:t>
            </a:r>
          </a:p>
        </p:txBody>
      </p:sp>
      <p:sp>
        <p:nvSpPr>
          <p:cNvPr id="390147" name="Rectangle 3"/>
          <p:cNvSpPr>
            <a:spLocks noGrp="1" noChangeArrowheads="1"/>
          </p:cNvSpPr>
          <p:nvPr>
            <p:ph type="body" idx="1"/>
          </p:nvPr>
        </p:nvSpPr>
        <p:spPr/>
        <p:txBody>
          <a:bodyPr/>
          <a:lstStyle/>
          <a:p>
            <a:r>
              <a:rPr lang="en-US"/>
              <a:t>Integer constraint must be added</a:t>
            </a:r>
          </a:p>
        </p:txBody>
      </p:sp>
      <p:pic>
        <p:nvPicPr>
          <p:cNvPr id="390148" name="Picture 4"/>
          <p:cNvPicPr>
            <a:picLocks noChangeAspect="1" noChangeArrowheads="1"/>
          </p:cNvPicPr>
          <p:nvPr/>
        </p:nvPicPr>
        <p:blipFill>
          <a:blip r:embed="rId3" cstate="print"/>
          <a:srcRect/>
          <a:stretch>
            <a:fillRect/>
          </a:stretch>
        </p:blipFill>
        <p:spPr bwMode="auto">
          <a:xfrm>
            <a:off x="1447800" y="2057400"/>
            <a:ext cx="4114800" cy="1363663"/>
          </a:xfrm>
          <a:prstGeom prst="rect">
            <a:avLst/>
          </a:prstGeom>
          <a:noFill/>
          <a:ln w="9525">
            <a:noFill/>
            <a:miter lim="800000"/>
            <a:headEnd/>
            <a:tailEnd/>
          </a:ln>
        </p:spPr>
      </p:pic>
      <p:pic>
        <p:nvPicPr>
          <p:cNvPr id="390149" name="Picture 5"/>
          <p:cNvPicPr>
            <a:picLocks noChangeAspect="1" noChangeArrowheads="1"/>
          </p:cNvPicPr>
          <p:nvPr/>
        </p:nvPicPr>
        <p:blipFill>
          <a:blip r:embed="rId4" cstate="print"/>
          <a:srcRect/>
          <a:stretch>
            <a:fillRect/>
          </a:stretch>
        </p:blipFill>
        <p:spPr bwMode="auto">
          <a:xfrm>
            <a:off x="1447800" y="3581400"/>
            <a:ext cx="4724400" cy="2657475"/>
          </a:xfrm>
          <a:prstGeom prst="rect">
            <a:avLst/>
          </a:prstGeom>
          <a:noFill/>
          <a:ln w="9525">
            <a:noFill/>
            <a:miter lim="800000"/>
            <a:headEnd/>
            <a:tailEnd/>
          </a:ln>
        </p:spPr>
      </p:pic>
    </p:spTree>
  </p:cSld>
  <p:clrMapOvr>
    <a:masterClrMapping/>
  </p:clrMapOvr>
  <p:transition>
    <p:strips dir="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8F3894E0-1531-4532-B488-2F0E74027646}" type="slidenum">
              <a:rPr lang="en-US"/>
              <a:pPr/>
              <a:t>38</a:t>
            </a:fld>
            <a:endParaRPr lang="en-US"/>
          </a:p>
        </p:txBody>
      </p:sp>
      <p:sp>
        <p:nvSpPr>
          <p:cNvPr id="391170" name="Rectangle 2"/>
          <p:cNvSpPr>
            <a:spLocks noGrp="1" noChangeArrowheads="1"/>
          </p:cNvSpPr>
          <p:nvPr>
            <p:ph type="title"/>
          </p:nvPr>
        </p:nvSpPr>
        <p:spPr/>
        <p:txBody>
          <a:bodyPr/>
          <a:lstStyle/>
          <a:p>
            <a:r>
              <a:rPr lang="en-US"/>
              <a:t>Workforce Scheduling </a:t>
            </a:r>
            <a:r>
              <a:rPr lang="en-US" sz="2000"/>
              <a:t>(cont)</a:t>
            </a:r>
          </a:p>
        </p:txBody>
      </p:sp>
      <p:sp>
        <p:nvSpPr>
          <p:cNvPr id="391171" name="Rectangle 3"/>
          <p:cNvSpPr>
            <a:spLocks noGrp="1" noChangeArrowheads="1"/>
          </p:cNvSpPr>
          <p:nvPr>
            <p:ph type="body" idx="1"/>
          </p:nvPr>
        </p:nvSpPr>
        <p:spPr/>
        <p:txBody>
          <a:bodyPr/>
          <a:lstStyle/>
          <a:p>
            <a:r>
              <a:rPr lang="en-US"/>
              <a:t>Updated solution</a:t>
            </a:r>
          </a:p>
        </p:txBody>
      </p:sp>
      <p:pic>
        <p:nvPicPr>
          <p:cNvPr id="391172" name="Picture 4"/>
          <p:cNvPicPr>
            <a:picLocks noChangeAspect="1" noChangeArrowheads="1"/>
          </p:cNvPicPr>
          <p:nvPr/>
        </p:nvPicPr>
        <p:blipFill>
          <a:blip r:embed="rId3" cstate="print"/>
          <a:srcRect t="15880" r="35417" b="36481"/>
          <a:stretch>
            <a:fillRect/>
          </a:stretch>
        </p:blipFill>
        <p:spPr bwMode="auto">
          <a:xfrm>
            <a:off x="1371600" y="2133600"/>
            <a:ext cx="6553200" cy="3611563"/>
          </a:xfrm>
          <a:prstGeom prst="rect">
            <a:avLst/>
          </a:prstGeom>
          <a:noFill/>
          <a:ln w="9525">
            <a:noFill/>
            <a:miter lim="800000"/>
            <a:headEnd/>
            <a:tailEnd/>
          </a:ln>
        </p:spPr>
      </p:pic>
    </p:spTree>
  </p:cSld>
  <p:clrMapOvr>
    <a:masterClrMapping/>
  </p:clrMapOvr>
  <p:transition>
    <p:strips dir="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D2928393-22F5-4E0B-8FC2-56E3C8286BF0}" type="slidenum">
              <a:rPr lang="en-US"/>
              <a:pPr/>
              <a:t>39</a:t>
            </a:fld>
            <a:endParaRPr lang="en-US"/>
          </a:p>
        </p:txBody>
      </p:sp>
      <p:sp>
        <p:nvSpPr>
          <p:cNvPr id="392194" name="Rectangle 2"/>
          <p:cNvSpPr>
            <a:spLocks noGrp="1" noChangeArrowheads="1"/>
          </p:cNvSpPr>
          <p:nvPr>
            <p:ph type="title"/>
          </p:nvPr>
        </p:nvSpPr>
        <p:spPr/>
        <p:txBody>
          <a:bodyPr/>
          <a:lstStyle/>
          <a:p>
            <a:r>
              <a:rPr lang="en-US"/>
              <a:t>Capital Budgeting</a:t>
            </a:r>
          </a:p>
        </p:txBody>
      </p:sp>
      <p:sp>
        <p:nvSpPr>
          <p:cNvPr id="392195" name="Rectangle 3"/>
          <p:cNvSpPr>
            <a:spLocks noGrp="1" noChangeArrowheads="1"/>
          </p:cNvSpPr>
          <p:nvPr>
            <p:ph type="body" idx="1"/>
          </p:nvPr>
        </p:nvSpPr>
        <p:spPr/>
        <p:txBody>
          <a:bodyPr/>
          <a:lstStyle/>
          <a:p>
            <a:r>
              <a:rPr lang="en-US"/>
              <a:t>There are 20 projects that a company, or individual, can invest in. </a:t>
            </a:r>
          </a:p>
          <a:p>
            <a:endParaRPr lang="en-US"/>
          </a:p>
          <a:p>
            <a:r>
              <a:rPr lang="en-US"/>
              <a:t>Each project has a net present value (NPV) and cost per year given. </a:t>
            </a:r>
          </a:p>
          <a:p>
            <a:endParaRPr lang="en-US"/>
          </a:p>
          <a:p>
            <a:r>
              <a:rPr lang="en-US"/>
              <a:t>The company, or investor, wants to determine how much to invest in each project, given a limited amount of yearly funds available, in order to maximize the total NPV of the investment.</a:t>
            </a:r>
          </a:p>
        </p:txBody>
      </p:sp>
    </p:spTree>
  </p:cSld>
  <p:clrMapOvr>
    <a:masterClrMapping/>
  </p:clrMapOvr>
  <p:transition>
    <p:strips dir="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Extended Functionality A</a:t>
            </a:r>
          </a:p>
        </p:txBody>
      </p:sp>
      <p:sp>
        <p:nvSpPr>
          <p:cNvPr id="5" name="Slide Number Placeholder 4"/>
          <p:cNvSpPr>
            <a:spLocks noGrp="1"/>
          </p:cNvSpPr>
          <p:nvPr>
            <p:ph type="sldNum" sz="quarter" idx="11"/>
          </p:nvPr>
        </p:nvSpPr>
        <p:spPr/>
        <p:txBody>
          <a:bodyPr/>
          <a:lstStyle/>
          <a:p>
            <a:fld id="{84E0D7B3-32DD-43D2-A732-000375DC9727}" type="slidenum">
              <a:rPr lang="en-US"/>
              <a:pPr/>
              <a:t>40</a:t>
            </a:fld>
            <a:endParaRPr lang="en-US"/>
          </a:p>
        </p:txBody>
      </p:sp>
      <p:sp>
        <p:nvSpPr>
          <p:cNvPr id="393218" name="Rectangle 2"/>
          <p:cNvSpPr>
            <a:spLocks noGrp="1" noChangeArrowheads="1"/>
          </p:cNvSpPr>
          <p:nvPr>
            <p:ph type="title"/>
          </p:nvPr>
        </p:nvSpPr>
        <p:spPr/>
        <p:txBody>
          <a:bodyPr/>
          <a:lstStyle/>
          <a:p>
            <a:r>
              <a:rPr lang="en-US"/>
              <a:t>Capital Budgeting </a:t>
            </a:r>
            <a:r>
              <a:rPr lang="en-US" sz="2000"/>
              <a:t>(cont)</a:t>
            </a:r>
          </a:p>
        </p:txBody>
      </p:sp>
      <p:sp>
        <p:nvSpPr>
          <p:cNvPr id="393219" name="Rectangle 3"/>
          <p:cNvSpPr>
            <a:spLocks noGrp="1" noChangeArrowheads="1"/>
          </p:cNvSpPr>
          <p:nvPr>
            <p:ph type="body" idx="1"/>
          </p:nvPr>
        </p:nvSpPr>
        <p:spPr/>
        <p:txBody>
          <a:bodyPr/>
          <a:lstStyle/>
          <a:p>
            <a:r>
              <a:rPr lang="en-US"/>
              <a:t>Decision variables:</a:t>
            </a:r>
          </a:p>
          <a:p>
            <a:pPr lvl="1"/>
            <a:r>
              <a:rPr lang="en-US"/>
              <a:t>Which projects we do and do not invest in </a:t>
            </a:r>
          </a:p>
          <a:p>
            <a:pPr lvl="1"/>
            <a:endParaRPr lang="en-US"/>
          </a:p>
          <a:p>
            <a:r>
              <a:rPr lang="en-US"/>
              <a:t>Constraints:</a:t>
            </a:r>
          </a:p>
          <a:p>
            <a:pPr lvl="1"/>
            <a:r>
              <a:rPr lang="en-US"/>
              <a:t>No more than the yearly available funds can be spent each year </a:t>
            </a:r>
          </a:p>
          <a:p>
            <a:endParaRPr lang="en-US"/>
          </a:p>
          <a:p>
            <a:r>
              <a:rPr lang="en-US"/>
              <a:t>Objective Function:</a:t>
            </a:r>
          </a:p>
          <a:p>
            <a:pPr lvl="1"/>
            <a:r>
              <a:rPr lang="en-US"/>
              <a:t>Maximize the total NPV </a:t>
            </a:r>
          </a:p>
          <a:p>
            <a:endParaRPr lang="en-US"/>
          </a:p>
        </p:txBody>
      </p:sp>
    </p:spTree>
  </p:cSld>
  <p:clrMapOvr>
    <a:masterClrMapping/>
  </p:clrMapOvr>
  <p:transition>
    <p:strips dir="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7C565AB5-25BA-4F9A-8D8E-8D4E86978F61}" type="slidenum">
              <a:rPr lang="en-US"/>
              <a:pPr/>
              <a:t>41</a:t>
            </a:fld>
            <a:endParaRPr lang="en-US"/>
          </a:p>
        </p:txBody>
      </p:sp>
      <p:sp>
        <p:nvSpPr>
          <p:cNvPr id="394242" name="Rectangle 2"/>
          <p:cNvSpPr>
            <a:spLocks noGrp="1" noChangeArrowheads="1"/>
          </p:cNvSpPr>
          <p:nvPr>
            <p:ph type="title"/>
          </p:nvPr>
        </p:nvSpPr>
        <p:spPr/>
        <p:txBody>
          <a:bodyPr/>
          <a:lstStyle/>
          <a:p>
            <a:r>
              <a:rPr lang="en-US"/>
              <a:t>Capital Budgeting </a:t>
            </a:r>
            <a:r>
              <a:rPr lang="en-US" sz="2000"/>
              <a:t>(cont)</a:t>
            </a:r>
          </a:p>
        </p:txBody>
      </p:sp>
      <p:sp>
        <p:nvSpPr>
          <p:cNvPr id="394243" name="Rectangle 3"/>
          <p:cNvSpPr>
            <a:spLocks noGrp="1" noChangeArrowheads="1"/>
          </p:cNvSpPr>
          <p:nvPr>
            <p:ph type="body" idx="1"/>
          </p:nvPr>
        </p:nvSpPr>
        <p:spPr/>
        <p:txBody>
          <a:bodyPr/>
          <a:lstStyle/>
          <a:p>
            <a:r>
              <a:rPr lang="en-US"/>
              <a:t>Prepare the spreadsheet</a:t>
            </a:r>
          </a:p>
        </p:txBody>
      </p:sp>
      <p:pic>
        <p:nvPicPr>
          <p:cNvPr id="394244" name="Picture 4"/>
          <p:cNvPicPr>
            <a:picLocks noChangeAspect="1" noChangeArrowheads="1"/>
          </p:cNvPicPr>
          <p:nvPr/>
        </p:nvPicPr>
        <p:blipFill>
          <a:blip r:embed="rId3" cstate="print"/>
          <a:srcRect t="13715" r="43750" b="17714"/>
          <a:stretch>
            <a:fillRect/>
          </a:stretch>
        </p:blipFill>
        <p:spPr bwMode="auto">
          <a:xfrm>
            <a:off x="1371600" y="2057400"/>
            <a:ext cx="5486400" cy="4278313"/>
          </a:xfrm>
          <a:prstGeom prst="rect">
            <a:avLst/>
          </a:prstGeom>
          <a:noFill/>
          <a:ln w="9525">
            <a:noFill/>
            <a:miter lim="800000"/>
            <a:headEnd/>
            <a:tailEnd/>
          </a:ln>
        </p:spPr>
      </p:pic>
    </p:spTree>
  </p:cSld>
  <p:clrMapOvr>
    <a:masterClrMapping/>
  </p:clrMapOvr>
  <p:transition>
    <p:strips dir="rd"/>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a:t>Excel Extended Functionality A</a:t>
            </a:r>
          </a:p>
        </p:txBody>
      </p:sp>
      <p:sp>
        <p:nvSpPr>
          <p:cNvPr id="7" name="Slide Number Placeholder 4"/>
          <p:cNvSpPr>
            <a:spLocks noGrp="1"/>
          </p:cNvSpPr>
          <p:nvPr>
            <p:ph type="sldNum" sz="quarter" idx="11"/>
          </p:nvPr>
        </p:nvSpPr>
        <p:spPr/>
        <p:txBody>
          <a:bodyPr/>
          <a:lstStyle/>
          <a:p>
            <a:fld id="{D8329734-F375-47C5-AF38-E123DF15834B}" type="slidenum">
              <a:rPr lang="en-US"/>
              <a:pPr/>
              <a:t>42</a:t>
            </a:fld>
            <a:endParaRPr lang="en-US"/>
          </a:p>
        </p:txBody>
      </p:sp>
      <p:sp>
        <p:nvSpPr>
          <p:cNvPr id="395266" name="Rectangle 2"/>
          <p:cNvSpPr>
            <a:spLocks noGrp="1" noChangeArrowheads="1"/>
          </p:cNvSpPr>
          <p:nvPr>
            <p:ph type="title"/>
          </p:nvPr>
        </p:nvSpPr>
        <p:spPr/>
        <p:txBody>
          <a:bodyPr/>
          <a:lstStyle/>
          <a:p>
            <a:r>
              <a:rPr lang="en-US"/>
              <a:t>Capital Budgeting </a:t>
            </a:r>
            <a:r>
              <a:rPr lang="en-US" sz="2000"/>
              <a:t>(cont)</a:t>
            </a:r>
          </a:p>
        </p:txBody>
      </p:sp>
      <p:sp>
        <p:nvSpPr>
          <p:cNvPr id="395267" name="Rectangle 3"/>
          <p:cNvSpPr>
            <a:spLocks noGrp="1" noChangeArrowheads="1"/>
          </p:cNvSpPr>
          <p:nvPr>
            <p:ph type="body" idx="1"/>
          </p:nvPr>
        </p:nvSpPr>
        <p:spPr/>
        <p:txBody>
          <a:bodyPr/>
          <a:lstStyle/>
          <a:p>
            <a:r>
              <a:rPr lang="en-US"/>
              <a:t>A binary constraint</a:t>
            </a:r>
          </a:p>
          <a:p>
            <a:endParaRPr lang="en-US"/>
          </a:p>
          <a:p>
            <a:endParaRPr lang="en-US"/>
          </a:p>
          <a:p>
            <a:endParaRPr lang="en-US"/>
          </a:p>
          <a:p>
            <a:endParaRPr lang="en-US"/>
          </a:p>
          <a:p>
            <a:r>
              <a:rPr lang="en-US"/>
              <a:t>The Solver window</a:t>
            </a:r>
          </a:p>
        </p:txBody>
      </p:sp>
      <p:pic>
        <p:nvPicPr>
          <p:cNvPr id="395268" name="Picture 4"/>
          <p:cNvPicPr>
            <a:picLocks noChangeAspect="1" noChangeArrowheads="1"/>
          </p:cNvPicPr>
          <p:nvPr/>
        </p:nvPicPr>
        <p:blipFill>
          <a:blip r:embed="rId3" cstate="print"/>
          <a:srcRect/>
          <a:stretch>
            <a:fillRect/>
          </a:stretch>
        </p:blipFill>
        <p:spPr bwMode="auto">
          <a:xfrm>
            <a:off x="1447800" y="3810000"/>
            <a:ext cx="4648200" cy="2614613"/>
          </a:xfrm>
          <a:prstGeom prst="rect">
            <a:avLst/>
          </a:prstGeom>
          <a:noFill/>
          <a:ln w="9525">
            <a:noFill/>
            <a:miter lim="800000"/>
            <a:headEnd/>
            <a:tailEnd/>
          </a:ln>
        </p:spPr>
      </p:pic>
      <p:pic>
        <p:nvPicPr>
          <p:cNvPr id="395269" name="Picture 5"/>
          <p:cNvPicPr>
            <a:picLocks noChangeAspect="1" noChangeArrowheads="1"/>
          </p:cNvPicPr>
          <p:nvPr/>
        </p:nvPicPr>
        <p:blipFill>
          <a:blip r:embed="rId4" cstate="print"/>
          <a:srcRect/>
          <a:stretch>
            <a:fillRect/>
          </a:stretch>
        </p:blipFill>
        <p:spPr bwMode="auto">
          <a:xfrm>
            <a:off x="1447800" y="1981200"/>
            <a:ext cx="4191000" cy="1389063"/>
          </a:xfrm>
          <a:prstGeom prst="rect">
            <a:avLst/>
          </a:prstGeom>
          <a:noFill/>
          <a:ln w="9525">
            <a:noFill/>
            <a:miter lim="800000"/>
            <a:headEnd/>
            <a:tailEnd/>
          </a:ln>
        </p:spPr>
      </p:pic>
    </p:spTree>
  </p:cSld>
  <p:clrMapOvr>
    <a:masterClrMapping/>
  </p:clrMapOvr>
  <p:transition>
    <p:strips dir="rd"/>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Extended Functionality A</a:t>
            </a:r>
          </a:p>
        </p:txBody>
      </p:sp>
      <p:sp>
        <p:nvSpPr>
          <p:cNvPr id="6" name="Slide Number Placeholder 4"/>
          <p:cNvSpPr>
            <a:spLocks noGrp="1"/>
          </p:cNvSpPr>
          <p:nvPr>
            <p:ph type="sldNum" sz="quarter" idx="11"/>
          </p:nvPr>
        </p:nvSpPr>
        <p:spPr/>
        <p:txBody>
          <a:bodyPr/>
          <a:lstStyle/>
          <a:p>
            <a:fld id="{62B19808-FCBE-414F-AD2E-9520DE3DC4D1}" type="slidenum">
              <a:rPr lang="en-US"/>
              <a:pPr/>
              <a:t>43</a:t>
            </a:fld>
            <a:endParaRPr lang="en-US"/>
          </a:p>
        </p:txBody>
      </p:sp>
      <p:sp>
        <p:nvSpPr>
          <p:cNvPr id="396290" name="Rectangle 2"/>
          <p:cNvSpPr>
            <a:spLocks noGrp="1" noChangeArrowheads="1"/>
          </p:cNvSpPr>
          <p:nvPr>
            <p:ph type="title"/>
          </p:nvPr>
        </p:nvSpPr>
        <p:spPr/>
        <p:txBody>
          <a:bodyPr/>
          <a:lstStyle/>
          <a:p>
            <a:r>
              <a:rPr lang="en-US"/>
              <a:t>Capital Budgeting </a:t>
            </a:r>
            <a:r>
              <a:rPr lang="en-US" sz="2000"/>
              <a:t>(cont)</a:t>
            </a:r>
          </a:p>
        </p:txBody>
      </p:sp>
      <p:sp>
        <p:nvSpPr>
          <p:cNvPr id="396291" name="Rectangle 3"/>
          <p:cNvSpPr>
            <a:spLocks noGrp="1" noChangeArrowheads="1"/>
          </p:cNvSpPr>
          <p:nvPr>
            <p:ph type="body" idx="1"/>
          </p:nvPr>
        </p:nvSpPr>
        <p:spPr/>
        <p:txBody>
          <a:bodyPr/>
          <a:lstStyle/>
          <a:p>
            <a:r>
              <a:rPr lang="en-US"/>
              <a:t>The solution</a:t>
            </a:r>
          </a:p>
        </p:txBody>
      </p:sp>
      <p:pic>
        <p:nvPicPr>
          <p:cNvPr id="396292" name="Picture 4"/>
          <p:cNvPicPr>
            <a:picLocks noChangeAspect="1" noChangeArrowheads="1"/>
          </p:cNvPicPr>
          <p:nvPr/>
        </p:nvPicPr>
        <p:blipFill>
          <a:blip r:embed="rId3" cstate="print"/>
          <a:srcRect t="17180" r="43750" b="17429"/>
          <a:stretch>
            <a:fillRect/>
          </a:stretch>
        </p:blipFill>
        <p:spPr bwMode="auto">
          <a:xfrm>
            <a:off x="1447800" y="2057400"/>
            <a:ext cx="5943600" cy="4376738"/>
          </a:xfrm>
          <a:prstGeom prst="rect">
            <a:avLst/>
          </a:prstGeom>
          <a:noFill/>
          <a:ln w="9525">
            <a:noFill/>
            <a:miter lim="800000"/>
            <a:headEnd/>
            <a:tailEnd/>
          </a:ln>
        </p:spPr>
      </p:pic>
    </p:spTree>
  </p:cSld>
  <p:clrMapOvr>
    <a:masterClrMapping/>
  </p:clrMapOvr>
  <p:transition>
    <p:strips dir="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F270C4AF-F923-4665-9EAE-F561DE368FA6}" type="slidenum">
              <a:rPr lang="en-US"/>
              <a:pPr/>
              <a:t>44</a:t>
            </a:fld>
            <a:endParaRPr lang="en-US"/>
          </a:p>
        </p:txBody>
      </p:sp>
      <p:sp>
        <p:nvSpPr>
          <p:cNvPr id="711682" name="Rectangle 2"/>
          <p:cNvSpPr>
            <a:spLocks noGrp="1" noChangeArrowheads="1"/>
          </p:cNvSpPr>
          <p:nvPr>
            <p:ph type="title"/>
          </p:nvPr>
        </p:nvSpPr>
        <p:spPr/>
        <p:txBody>
          <a:bodyPr/>
          <a:lstStyle/>
          <a:p>
            <a:r>
              <a:rPr lang="en-US" dirty="0" smtClean="0"/>
              <a:t>Solver Commands in VBA</a:t>
            </a:r>
            <a:endParaRPr lang="en-US" dirty="0"/>
          </a:p>
        </p:txBody>
      </p:sp>
      <p:sp>
        <p:nvSpPr>
          <p:cNvPr id="711683" name="Rectangle 3"/>
          <p:cNvSpPr>
            <a:spLocks noGrp="1" noChangeArrowheads="1"/>
          </p:cNvSpPr>
          <p:nvPr>
            <p:ph type="body" idx="1"/>
          </p:nvPr>
        </p:nvSpPr>
        <p:spPr>
          <a:xfrm>
            <a:off x="914400" y="1371600"/>
            <a:ext cx="7772400" cy="5105400"/>
          </a:xfrm>
        </p:spPr>
        <p:txBody>
          <a:bodyPr/>
          <a:lstStyle/>
          <a:p>
            <a:pPr>
              <a:lnSpc>
                <a:spcPct val="90000"/>
              </a:lnSpc>
            </a:pPr>
            <a:r>
              <a:rPr lang="en-US" sz="1800"/>
              <a:t>The</a:t>
            </a:r>
            <a:r>
              <a:rPr lang="en-US" sz="1800" b="0" i="1"/>
              <a:t> </a:t>
            </a:r>
            <a:r>
              <a:rPr lang="en-US" sz="1800" i="1">
                <a:solidFill>
                  <a:srgbClr val="00CC99"/>
                </a:solidFill>
              </a:rPr>
              <a:t>SolverOK</a:t>
            </a:r>
            <a:r>
              <a:rPr lang="en-US" sz="1800"/>
              <a:t> function is used to set the objective function and decision variables.</a:t>
            </a:r>
          </a:p>
          <a:p>
            <a:pPr lvl="1">
              <a:lnSpc>
                <a:spcPct val="90000"/>
              </a:lnSpc>
            </a:pPr>
            <a:r>
              <a:rPr lang="en-US" sz="1600" i="1"/>
              <a:t>SolverOK(SetCell, MaxMinVal, ValueOf, ByChange)</a:t>
            </a:r>
            <a:endParaRPr lang="en-US" sz="1600"/>
          </a:p>
          <a:p>
            <a:pPr>
              <a:lnSpc>
                <a:spcPct val="90000"/>
              </a:lnSpc>
            </a:pPr>
            <a:endParaRPr lang="en-US" sz="1800"/>
          </a:p>
          <a:p>
            <a:pPr>
              <a:lnSpc>
                <a:spcPct val="90000"/>
              </a:lnSpc>
            </a:pPr>
            <a:r>
              <a:rPr lang="en-US" sz="1800"/>
              <a:t>The </a:t>
            </a:r>
            <a:r>
              <a:rPr lang="en-US" sz="1800" i="1">
                <a:solidFill>
                  <a:srgbClr val="00CC99"/>
                </a:solidFill>
              </a:rPr>
              <a:t>SetCell</a:t>
            </a:r>
            <a:r>
              <a:rPr lang="en-US" sz="1800"/>
              <a:t> argument is used to specify the range of the objective function.</a:t>
            </a:r>
          </a:p>
          <a:p>
            <a:pPr>
              <a:lnSpc>
                <a:spcPct val="90000"/>
              </a:lnSpc>
            </a:pPr>
            <a:endParaRPr lang="en-US" sz="1800"/>
          </a:p>
          <a:p>
            <a:pPr>
              <a:lnSpc>
                <a:spcPct val="90000"/>
              </a:lnSpc>
            </a:pPr>
            <a:r>
              <a:rPr lang="en-US" sz="1800"/>
              <a:t>The </a:t>
            </a:r>
            <a:r>
              <a:rPr lang="en-US" sz="1800" i="1">
                <a:solidFill>
                  <a:srgbClr val="00CC99"/>
                </a:solidFill>
              </a:rPr>
              <a:t>MaxMinVal</a:t>
            </a:r>
            <a:r>
              <a:rPr lang="en-US" sz="1800"/>
              <a:t> argument specifies if this objective function will be maximized, minimized, or solved to a particular value.</a:t>
            </a:r>
          </a:p>
          <a:p>
            <a:pPr lvl="1">
              <a:lnSpc>
                <a:spcPct val="90000"/>
              </a:lnSpc>
            </a:pPr>
            <a:r>
              <a:rPr lang="en-US" sz="1600"/>
              <a:t>1( = maximize)</a:t>
            </a:r>
          </a:p>
          <a:p>
            <a:pPr lvl="1">
              <a:lnSpc>
                <a:spcPct val="90000"/>
              </a:lnSpc>
            </a:pPr>
            <a:r>
              <a:rPr lang="en-US" sz="1600"/>
              <a:t>2 (= minimize)</a:t>
            </a:r>
          </a:p>
          <a:p>
            <a:pPr lvl="1">
              <a:lnSpc>
                <a:spcPct val="90000"/>
              </a:lnSpc>
            </a:pPr>
            <a:r>
              <a:rPr lang="en-US" sz="1600"/>
              <a:t>3 (= value)</a:t>
            </a:r>
          </a:p>
          <a:p>
            <a:pPr lvl="1">
              <a:lnSpc>
                <a:spcPct val="90000"/>
              </a:lnSpc>
            </a:pPr>
            <a:endParaRPr lang="en-US" sz="1600"/>
          </a:p>
          <a:p>
            <a:pPr>
              <a:lnSpc>
                <a:spcPct val="90000"/>
              </a:lnSpc>
            </a:pPr>
            <a:r>
              <a:rPr lang="en-US" sz="1800"/>
              <a:t>If this argument value is 3, then the </a:t>
            </a:r>
            <a:r>
              <a:rPr lang="en-US" sz="1800" i="1">
                <a:solidFill>
                  <a:srgbClr val="00CC99"/>
                </a:solidFill>
              </a:rPr>
              <a:t>ValueOf</a:t>
            </a:r>
            <a:r>
              <a:rPr lang="en-US" sz="1800"/>
              <a:t> argument is used to set this value.</a:t>
            </a:r>
          </a:p>
          <a:p>
            <a:pPr>
              <a:lnSpc>
                <a:spcPct val="90000"/>
              </a:lnSpc>
            </a:pPr>
            <a:endParaRPr lang="en-US" sz="1800"/>
          </a:p>
          <a:p>
            <a:pPr>
              <a:lnSpc>
                <a:spcPct val="90000"/>
              </a:lnSpc>
            </a:pPr>
            <a:r>
              <a:rPr lang="en-US" sz="1800"/>
              <a:t>The </a:t>
            </a:r>
            <a:r>
              <a:rPr lang="en-US" sz="1800" i="1">
                <a:solidFill>
                  <a:srgbClr val="00CC99"/>
                </a:solidFill>
              </a:rPr>
              <a:t>ByChange</a:t>
            </a:r>
            <a:r>
              <a:rPr lang="en-US" sz="1800"/>
              <a:t> argument specifies the range which contains the decision variables.</a:t>
            </a:r>
          </a:p>
        </p:txBody>
      </p:sp>
    </p:spTree>
  </p:cSld>
  <p:clrMapOvr>
    <a:masterClrMapping/>
  </p:clrMapOvr>
  <p:transition>
    <p:strips dir="rd"/>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43438888-EA0E-42B1-B557-185C68C5344F}" type="slidenum">
              <a:rPr lang="en-US"/>
              <a:pPr/>
              <a:t>45</a:t>
            </a:fld>
            <a:endParaRPr lang="en-US"/>
          </a:p>
        </p:txBody>
      </p:sp>
      <p:sp>
        <p:nvSpPr>
          <p:cNvPr id="776194" name="Rectangle 2"/>
          <p:cNvSpPr>
            <a:spLocks noGrp="1" noChangeArrowheads="1"/>
          </p:cNvSpPr>
          <p:nvPr>
            <p:ph type="title"/>
          </p:nvPr>
        </p:nvSpPr>
        <p:spPr/>
        <p:txBody>
          <a:bodyPr/>
          <a:lstStyle/>
          <a:p>
            <a:r>
              <a:rPr lang="en-US"/>
              <a:t>Previous Solver Example</a:t>
            </a:r>
          </a:p>
        </p:txBody>
      </p:sp>
      <p:sp>
        <p:nvSpPr>
          <p:cNvPr id="776195" name="Rectangle 3"/>
          <p:cNvSpPr>
            <a:spLocks noGrp="1" noChangeArrowheads="1"/>
          </p:cNvSpPr>
          <p:nvPr>
            <p:ph type="body" idx="1"/>
          </p:nvPr>
        </p:nvSpPr>
        <p:spPr/>
        <p:txBody>
          <a:bodyPr/>
          <a:lstStyle/>
          <a:p>
            <a:r>
              <a:rPr lang="en-US" sz="1800"/>
              <a:t>A company produces six different types of products. They want to schedule their production to determine how much of each product type should be produced in order to maximize their profits. This is known as the Product Mix problem. </a:t>
            </a:r>
          </a:p>
          <a:p>
            <a:endParaRPr lang="en-US" sz="1800"/>
          </a:p>
          <a:p>
            <a:r>
              <a:rPr lang="en-US" sz="1800"/>
              <a:t>Production of each product type requires labor and raw materials; but the company is limited by the amount of resources available. </a:t>
            </a:r>
          </a:p>
          <a:p>
            <a:endParaRPr lang="en-US" sz="1800"/>
          </a:p>
          <a:p>
            <a:r>
              <a:rPr lang="en-US" sz="1800"/>
              <a:t>There is also a limited demand for each product, and no more than this demand per product type can be produced. Input tables for the necessary resources and the demand are given. </a:t>
            </a:r>
          </a:p>
          <a:p>
            <a:pPr lvl="1">
              <a:buFont typeface="Wingdings" pitchFamily="2" charset="2"/>
              <a:buNone/>
            </a:pPr>
            <a:r>
              <a:rPr lang="en-US" sz="1600"/>
              <a:t>   </a:t>
            </a:r>
          </a:p>
        </p:txBody>
      </p:sp>
    </p:spTree>
  </p:cSld>
  <p:clrMapOvr>
    <a:masterClrMapping/>
  </p:clrMapOvr>
  <p:transition>
    <p:strips dir="rd"/>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CE1FC176-3619-4FCF-9737-3BF51AA45AFA}" type="slidenum">
              <a:rPr lang="en-US"/>
              <a:pPr/>
              <a:t>46</a:t>
            </a:fld>
            <a:endParaRPr lang="en-US"/>
          </a:p>
        </p:txBody>
      </p:sp>
      <p:sp>
        <p:nvSpPr>
          <p:cNvPr id="780290" name="Rectangle 2"/>
          <p:cNvSpPr>
            <a:spLocks noGrp="1" noChangeArrowheads="1"/>
          </p:cNvSpPr>
          <p:nvPr>
            <p:ph type="title"/>
          </p:nvPr>
        </p:nvSpPr>
        <p:spPr/>
        <p:txBody>
          <a:bodyPr/>
          <a:lstStyle/>
          <a:p>
            <a:r>
              <a:rPr lang="en-US"/>
              <a:t>Solver Example, Results</a:t>
            </a:r>
          </a:p>
        </p:txBody>
      </p:sp>
      <p:sp>
        <p:nvSpPr>
          <p:cNvPr id="780291" name="Rectangle 3"/>
          <p:cNvSpPr>
            <a:spLocks noGrp="1" noChangeArrowheads="1"/>
          </p:cNvSpPr>
          <p:nvPr>
            <p:ph type="body" idx="1"/>
          </p:nvPr>
        </p:nvSpPr>
        <p:spPr/>
        <p:txBody>
          <a:bodyPr/>
          <a:lstStyle/>
          <a:p>
            <a:r>
              <a:rPr lang="en-US"/>
              <a:t>The Results of the Solver are shown</a:t>
            </a:r>
          </a:p>
          <a:p>
            <a:r>
              <a:rPr lang="en-US"/>
              <a:t>All constraints are met</a:t>
            </a:r>
          </a:p>
        </p:txBody>
      </p:sp>
      <p:pic>
        <p:nvPicPr>
          <p:cNvPr id="780292" name="Picture 4"/>
          <p:cNvPicPr>
            <a:picLocks noChangeAspect="1" noChangeArrowheads="1"/>
          </p:cNvPicPr>
          <p:nvPr/>
        </p:nvPicPr>
        <p:blipFill>
          <a:blip r:embed="rId3" cstate="print"/>
          <a:srcRect t="17143" r="41667" b="45143"/>
          <a:stretch>
            <a:fillRect/>
          </a:stretch>
        </p:blipFill>
        <p:spPr bwMode="auto">
          <a:xfrm>
            <a:off x="1219200" y="2438400"/>
            <a:ext cx="7162800" cy="3867150"/>
          </a:xfrm>
          <a:prstGeom prst="rect">
            <a:avLst/>
          </a:prstGeom>
          <a:noFill/>
          <a:ln w="9525">
            <a:noFill/>
            <a:miter lim="800000"/>
            <a:headEnd/>
            <a:tailEnd/>
          </a:ln>
        </p:spPr>
      </p:pic>
    </p:spTree>
  </p:cSld>
  <p:clrMapOvr>
    <a:masterClrMapping/>
  </p:clrMapOvr>
  <p:transition>
    <p:strips dir="rd"/>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3B064660-AA9D-4C6F-B27E-17B82225DEC4}" type="slidenum">
              <a:rPr lang="en-US"/>
              <a:pPr/>
              <a:t>47</a:t>
            </a:fld>
            <a:endParaRPr lang="en-US"/>
          </a:p>
        </p:txBody>
      </p:sp>
      <p:sp>
        <p:nvSpPr>
          <p:cNvPr id="714754" name="Rectangle 2"/>
          <p:cNvSpPr>
            <a:spLocks noGrp="1" noChangeArrowheads="1"/>
          </p:cNvSpPr>
          <p:nvPr>
            <p:ph type="title"/>
          </p:nvPr>
        </p:nvSpPr>
        <p:spPr/>
        <p:txBody>
          <a:bodyPr/>
          <a:lstStyle/>
          <a:p>
            <a:r>
              <a:rPr lang="en-US"/>
              <a:t>Example Input</a:t>
            </a:r>
          </a:p>
        </p:txBody>
      </p:sp>
      <p:sp>
        <p:nvSpPr>
          <p:cNvPr id="714755" name="Rectangle 3"/>
          <p:cNvSpPr>
            <a:spLocks noGrp="1" noChangeArrowheads="1"/>
          </p:cNvSpPr>
          <p:nvPr>
            <p:ph type="body" idx="1"/>
          </p:nvPr>
        </p:nvSpPr>
        <p:spPr>
          <a:xfrm>
            <a:off x="914400" y="1371600"/>
            <a:ext cx="8153400" cy="4724400"/>
          </a:xfrm>
        </p:spPr>
        <p:txBody>
          <a:bodyPr/>
          <a:lstStyle/>
          <a:p>
            <a:pPr>
              <a:buFont typeface="Wingdings" pitchFamily="2" charset="2"/>
              <a:buNone/>
            </a:pPr>
            <a:endParaRPr lang="en-US" i="1"/>
          </a:p>
          <a:p>
            <a:pPr lvl="1">
              <a:buFont typeface="Wingdings" pitchFamily="2" charset="2"/>
              <a:buNone/>
            </a:pPr>
            <a:r>
              <a:rPr lang="en-US" i="1"/>
              <a:t>SolverOK SetCell:=Range("F28"), MaxMinVal:=1, </a:t>
            </a:r>
          </a:p>
          <a:p>
            <a:pPr lvl="1">
              <a:buFont typeface="Wingdings" pitchFamily="2" charset="2"/>
              <a:buNone/>
            </a:pPr>
            <a:r>
              <a:rPr lang="en-US" i="1"/>
              <a:t>			ByChange:=Range("E14:E15")</a:t>
            </a:r>
            <a:endParaRPr lang="en-US"/>
          </a:p>
          <a:p>
            <a:endParaRPr lang="en-US"/>
          </a:p>
          <a:p>
            <a:r>
              <a:rPr lang="en-US"/>
              <a:t>For this example, we had also named the input ranges; therefore, we can instead type the following</a:t>
            </a:r>
          </a:p>
          <a:p>
            <a:endParaRPr lang="en-US"/>
          </a:p>
          <a:p>
            <a:pPr lvl="1">
              <a:buFont typeface="Wingdings" pitchFamily="2" charset="2"/>
              <a:buNone/>
            </a:pPr>
            <a:r>
              <a:rPr lang="en-US" i="1"/>
              <a:t>SolverOK SetCell:=Range("ObjFunc"), MaxMinVal:=1, </a:t>
            </a:r>
          </a:p>
          <a:p>
            <a:pPr lvl="1">
              <a:buFont typeface="Wingdings" pitchFamily="2" charset="2"/>
              <a:buNone/>
            </a:pPr>
            <a:r>
              <a:rPr lang="en-US" i="1"/>
              <a:t>			ByChange:=Range("DecVar")</a:t>
            </a:r>
            <a:endParaRPr lang="en-US"/>
          </a:p>
        </p:txBody>
      </p:sp>
    </p:spTree>
  </p:cSld>
  <p:clrMapOvr>
    <a:masterClrMapping/>
  </p:clrMapOvr>
  <p:transition>
    <p:strips dir="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5000831C-C97F-4F3E-B46E-D98725AA12DE}" type="slidenum">
              <a:rPr lang="en-US"/>
              <a:pPr/>
              <a:t>48</a:t>
            </a:fld>
            <a:endParaRPr lang="en-US"/>
          </a:p>
        </p:txBody>
      </p:sp>
      <p:sp>
        <p:nvSpPr>
          <p:cNvPr id="712706" name="Rectangle 2"/>
          <p:cNvSpPr>
            <a:spLocks noGrp="1" noChangeArrowheads="1"/>
          </p:cNvSpPr>
          <p:nvPr>
            <p:ph type="title"/>
          </p:nvPr>
        </p:nvSpPr>
        <p:spPr/>
        <p:txBody>
          <a:bodyPr/>
          <a:lstStyle/>
          <a:p>
            <a:r>
              <a:rPr lang="en-US"/>
              <a:t>Identifying Solver Input </a:t>
            </a:r>
            <a:r>
              <a:rPr lang="en-US" sz="2000"/>
              <a:t>(cont)</a:t>
            </a:r>
          </a:p>
        </p:txBody>
      </p:sp>
      <p:sp>
        <p:nvSpPr>
          <p:cNvPr id="712707" name="Rectangle 3"/>
          <p:cNvSpPr>
            <a:spLocks noGrp="1" noChangeArrowheads="1"/>
          </p:cNvSpPr>
          <p:nvPr>
            <p:ph type="body" idx="1"/>
          </p:nvPr>
        </p:nvSpPr>
        <p:spPr>
          <a:xfrm>
            <a:off x="762000" y="1371600"/>
            <a:ext cx="8229600" cy="5181600"/>
          </a:xfrm>
        </p:spPr>
        <p:txBody>
          <a:bodyPr/>
          <a:lstStyle/>
          <a:p>
            <a:pPr>
              <a:lnSpc>
                <a:spcPct val="90000"/>
              </a:lnSpc>
            </a:pPr>
            <a:r>
              <a:rPr lang="en-US" sz="1800"/>
              <a:t>The </a:t>
            </a:r>
            <a:r>
              <a:rPr lang="en-US" sz="1800" i="1">
                <a:solidFill>
                  <a:srgbClr val="00CC99"/>
                </a:solidFill>
              </a:rPr>
              <a:t>SolverAdd</a:t>
            </a:r>
            <a:r>
              <a:rPr lang="en-US" sz="1800"/>
              <a:t> function should be used to add each individual constraint or each group of similar constraints.</a:t>
            </a:r>
          </a:p>
          <a:p>
            <a:pPr lvl="1">
              <a:lnSpc>
                <a:spcPct val="90000"/>
              </a:lnSpc>
            </a:pPr>
            <a:r>
              <a:rPr lang="en-US" sz="1600" i="1"/>
              <a:t>SolverAdd(CellRef, Relation, FormulaText)</a:t>
            </a:r>
          </a:p>
          <a:p>
            <a:pPr>
              <a:lnSpc>
                <a:spcPct val="90000"/>
              </a:lnSpc>
            </a:pPr>
            <a:endParaRPr lang="en-US" sz="1600"/>
          </a:p>
          <a:p>
            <a:pPr>
              <a:lnSpc>
                <a:spcPct val="90000"/>
              </a:lnSpc>
            </a:pPr>
            <a:r>
              <a:rPr lang="en-US" sz="1800"/>
              <a:t>The </a:t>
            </a:r>
            <a:r>
              <a:rPr lang="en-US" sz="1800" i="1">
                <a:solidFill>
                  <a:srgbClr val="00CC99"/>
                </a:solidFill>
              </a:rPr>
              <a:t>CellRef</a:t>
            </a:r>
            <a:r>
              <a:rPr lang="en-US" sz="1800"/>
              <a:t> argument specifies the (LHS) range which contains a constraint equation.</a:t>
            </a:r>
          </a:p>
          <a:p>
            <a:pPr>
              <a:lnSpc>
                <a:spcPct val="90000"/>
              </a:lnSpc>
            </a:pPr>
            <a:endParaRPr lang="en-US" sz="1800"/>
          </a:p>
          <a:p>
            <a:pPr>
              <a:lnSpc>
                <a:spcPct val="90000"/>
              </a:lnSpc>
            </a:pPr>
            <a:r>
              <a:rPr lang="en-US" sz="1800"/>
              <a:t>The </a:t>
            </a:r>
            <a:r>
              <a:rPr lang="en-US" sz="1800" i="1">
                <a:solidFill>
                  <a:srgbClr val="00CC99"/>
                </a:solidFill>
              </a:rPr>
              <a:t>Relation</a:t>
            </a:r>
            <a:r>
              <a:rPr lang="en-US" sz="1800"/>
              <a:t> argument can take one of five values which specify the inequality of the constraint. </a:t>
            </a:r>
          </a:p>
          <a:p>
            <a:pPr lvl="1">
              <a:lnSpc>
                <a:spcPct val="90000"/>
              </a:lnSpc>
            </a:pPr>
            <a:r>
              <a:rPr lang="en-US" sz="1600"/>
              <a:t>1 is &lt;=</a:t>
            </a:r>
          </a:p>
          <a:p>
            <a:pPr lvl="1">
              <a:lnSpc>
                <a:spcPct val="90000"/>
              </a:lnSpc>
            </a:pPr>
            <a:r>
              <a:rPr lang="en-US" sz="1600"/>
              <a:t>2 is =</a:t>
            </a:r>
          </a:p>
          <a:p>
            <a:pPr lvl="1">
              <a:lnSpc>
                <a:spcPct val="90000"/>
              </a:lnSpc>
            </a:pPr>
            <a:r>
              <a:rPr lang="en-US" sz="1600"/>
              <a:t>3 is &gt;=</a:t>
            </a:r>
          </a:p>
          <a:p>
            <a:pPr lvl="1">
              <a:lnSpc>
                <a:spcPct val="90000"/>
              </a:lnSpc>
            </a:pPr>
            <a:r>
              <a:rPr lang="en-US" sz="1600"/>
              <a:t>4 is </a:t>
            </a:r>
            <a:r>
              <a:rPr lang="en-US" sz="1600" i="1"/>
              <a:t>int</a:t>
            </a:r>
            <a:endParaRPr lang="en-US" sz="1600"/>
          </a:p>
          <a:p>
            <a:pPr lvl="1">
              <a:lnSpc>
                <a:spcPct val="90000"/>
              </a:lnSpc>
            </a:pPr>
            <a:r>
              <a:rPr lang="en-US" sz="1600"/>
              <a:t>5 is </a:t>
            </a:r>
            <a:r>
              <a:rPr lang="en-US" sz="1600" i="1"/>
              <a:t>bin</a:t>
            </a:r>
            <a:r>
              <a:rPr lang="en-US" sz="1600"/>
              <a:t> </a:t>
            </a:r>
          </a:p>
          <a:p>
            <a:pPr>
              <a:lnSpc>
                <a:spcPct val="90000"/>
              </a:lnSpc>
            </a:pPr>
            <a:endParaRPr lang="en-US" sz="1600"/>
          </a:p>
          <a:p>
            <a:pPr>
              <a:lnSpc>
                <a:spcPct val="90000"/>
              </a:lnSpc>
            </a:pPr>
            <a:r>
              <a:rPr lang="en-US" sz="1800"/>
              <a:t>The </a:t>
            </a:r>
            <a:r>
              <a:rPr lang="en-US" sz="1800" i="1">
                <a:solidFill>
                  <a:srgbClr val="00CC99"/>
                </a:solidFill>
              </a:rPr>
              <a:t>FormulaText</a:t>
            </a:r>
            <a:r>
              <a:rPr lang="en-US" sz="1800"/>
              <a:t> argument specifies the range which contains the RHS value of the constraint.</a:t>
            </a:r>
          </a:p>
        </p:txBody>
      </p:sp>
    </p:spTree>
  </p:cSld>
  <p:clrMapOvr>
    <a:masterClrMapping/>
  </p:clrMapOvr>
  <p:transition>
    <p:strips dir="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B4C1ACFA-CB9F-4D3C-A663-823BAD666BB6}" type="slidenum">
              <a:rPr lang="en-US"/>
              <a:pPr/>
              <a:t>49</a:t>
            </a:fld>
            <a:endParaRPr lang="en-US"/>
          </a:p>
        </p:txBody>
      </p:sp>
      <p:sp>
        <p:nvSpPr>
          <p:cNvPr id="716802" name="Rectangle 2"/>
          <p:cNvSpPr>
            <a:spLocks noGrp="1" noChangeArrowheads="1"/>
          </p:cNvSpPr>
          <p:nvPr>
            <p:ph type="title"/>
          </p:nvPr>
        </p:nvSpPr>
        <p:spPr/>
        <p:txBody>
          <a:bodyPr/>
          <a:lstStyle/>
          <a:p>
            <a:r>
              <a:rPr lang="en-US"/>
              <a:t>Example Input </a:t>
            </a:r>
            <a:r>
              <a:rPr lang="en-US" sz="2000"/>
              <a:t>(cont)</a:t>
            </a:r>
          </a:p>
        </p:txBody>
      </p:sp>
      <p:sp>
        <p:nvSpPr>
          <p:cNvPr id="716803" name="Rectangle 3"/>
          <p:cNvSpPr>
            <a:spLocks noGrp="1" noChangeArrowheads="1"/>
          </p:cNvSpPr>
          <p:nvPr>
            <p:ph type="body" idx="1"/>
          </p:nvPr>
        </p:nvSpPr>
        <p:spPr>
          <a:xfrm>
            <a:off x="762000" y="1371600"/>
            <a:ext cx="8001000" cy="5105400"/>
          </a:xfrm>
        </p:spPr>
        <p:txBody>
          <a:bodyPr/>
          <a:lstStyle/>
          <a:p>
            <a:pPr lvl="1">
              <a:lnSpc>
                <a:spcPct val="80000"/>
              </a:lnSpc>
              <a:buFont typeface="Wingdings" pitchFamily="2" charset="2"/>
              <a:buNone/>
            </a:pPr>
            <a:r>
              <a:rPr lang="en-US" sz="1600" i="1"/>
              <a:t>SolverAdd CellRef:=Range(“C18:C20”), Relation:=3, FormulaText:=Range(“F18:F20”)</a:t>
            </a:r>
          </a:p>
          <a:p>
            <a:pPr lvl="1">
              <a:lnSpc>
                <a:spcPct val="80000"/>
              </a:lnSpc>
              <a:buFont typeface="Wingdings" pitchFamily="2" charset="2"/>
              <a:buNone/>
            </a:pPr>
            <a:r>
              <a:rPr lang="en-US" sz="1600" i="1"/>
              <a:t>SolverAdd CellRef:=Range(“C21:C23”), Relation:=1, FormulaText:=Range(“F21:F23”)</a:t>
            </a:r>
          </a:p>
          <a:p>
            <a:pPr lvl="1">
              <a:lnSpc>
                <a:spcPct val="80000"/>
              </a:lnSpc>
              <a:buFont typeface="Wingdings" pitchFamily="2" charset="2"/>
              <a:buNone/>
            </a:pPr>
            <a:r>
              <a:rPr lang="en-US" sz="1600" i="1"/>
              <a:t>SolverAdd CellRef:=Range(“C24”), Relation:=1, FormulaText:=Range(“F24”)</a:t>
            </a:r>
          </a:p>
          <a:p>
            <a:pPr lvl="1">
              <a:lnSpc>
                <a:spcPct val="80000"/>
              </a:lnSpc>
              <a:buFont typeface="Wingdings" pitchFamily="2" charset="2"/>
              <a:buNone/>
            </a:pPr>
            <a:r>
              <a:rPr lang="en-US" sz="1600" i="1"/>
              <a:t>SolverAdd CellRef:=Range(“C25”), Relation:=1, FormulaText:=Range(“F25”)</a:t>
            </a:r>
          </a:p>
          <a:p>
            <a:pPr>
              <a:lnSpc>
                <a:spcPct val="80000"/>
              </a:lnSpc>
              <a:buFont typeface="Wingdings" pitchFamily="2" charset="2"/>
              <a:buNone/>
            </a:pPr>
            <a:endParaRPr lang="en-US" sz="1800"/>
          </a:p>
          <a:p>
            <a:pPr>
              <a:lnSpc>
                <a:spcPct val="80000"/>
              </a:lnSpc>
            </a:pPr>
            <a:r>
              <a:rPr lang="en-US"/>
              <a:t>Again, since we named our constraint ranges, we could have instead typed</a:t>
            </a:r>
          </a:p>
          <a:p>
            <a:pPr>
              <a:lnSpc>
                <a:spcPct val="80000"/>
              </a:lnSpc>
            </a:pPr>
            <a:endParaRPr lang="en-US"/>
          </a:p>
          <a:p>
            <a:pPr lvl="1">
              <a:lnSpc>
                <a:spcPct val="80000"/>
              </a:lnSpc>
              <a:buFont typeface="Wingdings" pitchFamily="2" charset="2"/>
              <a:buNone/>
            </a:pPr>
            <a:r>
              <a:rPr lang="en-US" sz="1600" i="1"/>
              <a:t>SolverAdd CellRef:=Range(“QuotaCon”), Relation:=3, FormulaText:=Range(“F18:F20”)</a:t>
            </a:r>
          </a:p>
          <a:p>
            <a:pPr lvl="1">
              <a:lnSpc>
                <a:spcPct val="80000"/>
              </a:lnSpc>
              <a:buFont typeface="Wingdings" pitchFamily="2" charset="2"/>
              <a:buNone/>
            </a:pPr>
            <a:r>
              <a:rPr lang="en-US" sz="1600" i="1"/>
              <a:t>SolverAdd CellRef:=Range(“LimitCon”), Relation:=1, FormulaText:=Range(“F21:F23”)</a:t>
            </a:r>
          </a:p>
          <a:p>
            <a:pPr lvl="1">
              <a:lnSpc>
                <a:spcPct val="80000"/>
              </a:lnSpc>
              <a:buFont typeface="Wingdings" pitchFamily="2" charset="2"/>
              <a:buNone/>
            </a:pPr>
            <a:r>
              <a:rPr lang="en-US" sz="1600" i="1"/>
              <a:t>SolverAdd CellRef:=Range(“WeightCon”), Relation:=1, FormulaText:=Range(“F24”)</a:t>
            </a:r>
          </a:p>
          <a:p>
            <a:pPr lvl="1">
              <a:lnSpc>
                <a:spcPct val="80000"/>
              </a:lnSpc>
              <a:buFont typeface="Wingdings" pitchFamily="2" charset="2"/>
              <a:buNone/>
            </a:pPr>
            <a:r>
              <a:rPr lang="en-US" sz="1600" i="1"/>
              <a:t>SolverAdd CellRef:=Range(“SpaceCon”), Relation:=1, FormulaText:=Range(“F25”)</a:t>
            </a:r>
          </a:p>
        </p:txBody>
      </p:sp>
    </p:spTree>
  </p:cSld>
  <p:clrMapOvr>
    <a:masterClrMapping/>
  </p:clrMapOvr>
  <p:transition>
    <p:strips dir="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FA1EDA89-9D3B-4392-BD67-8A55FC961DBB}" type="slidenum">
              <a:rPr lang="en-US"/>
              <a:pPr/>
              <a:t>50</a:t>
            </a:fld>
            <a:endParaRPr lang="en-US"/>
          </a:p>
        </p:txBody>
      </p:sp>
      <p:sp>
        <p:nvSpPr>
          <p:cNvPr id="720898" name="Rectangle 2"/>
          <p:cNvSpPr>
            <a:spLocks noGrp="1" noChangeArrowheads="1"/>
          </p:cNvSpPr>
          <p:nvPr>
            <p:ph type="title"/>
          </p:nvPr>
        </p:nvSpPr>
        <p:spPr/>
        <p:txBody>
          <a:bodyPr/>
          <a:lstStyle/>
          <a:p>
            <a:r>
              <a:rPr lang="en-US"/>
              <a:t>Identifying Solver Input </a:t>
            </a:r>
            <a:r>
              <a:rPr lang="en-US" sz="2000"/>
              <a:t>(cont)</a:t>
            </a:r>
          </a:p>
        </p:txBody>
      </p:sp>
      <p:sp>
        <p:nvSpPr>
          <p:cNvPr id="720899" name="Rectangle 3"/>
          <p:cNvSpPr>
            <a:spLocks noGrp="1" noChangeArrowheads="1"/>
          </p:cNvSpPr>
          <p:nvPr>
            <p:ph type="body" idx="1"/>
          </p:nvPr>
        </p:nvSpPr>
        <p:spPr>
          <a:xfrm>
            <a:off x="914400" y="1371600"/>
            <a:ext cx="7772400" cy="5105400"/>
          </a:xfrm>
        </p:spPr>
        <p:txBody>
          <a:bodyPr/>
          <a:lstStyle/>
          <a:p>
            <a:pPr>
              <a:lnSpc>
                <a:spcPct val="90000"/>
              </a:lnSpc>
            </a:pPr>
            <a:r>
              <a:rPr lang="en-US"/>
              <a:t>There are two more functions which can be used to modify constraints.</a:t>
            </a:r>
          </a:p>
          <a:p>
            <a:pPr lvl="1">
              <a:lnSpc>
                <a:spcPct val="90000"/>
              </a:lnSpc>
            </a:pPr>
            <a:r>
              <a:rPr lang="en-US" i="1">
                <a:solidFill>
                  <a:srgbClr val="00CC99"/>
                </a:solidFill>
              </a:rPr>
              <a:t>SolverChange</a:t>
            </a:r>
            <a:r>
              <a:rPr lang="en-US"/>
              <a:t> and </a:t>
            </a:r>
            <a:r>
              <a:rPr lang="en-US" i="1">
                <a:solidFill>
                  <a:srgbClr val="00CC99"/>
                </a:solidFill>
              </a:rPr>
              <a:t>SolverDelete</a:t>
            </a:r>
            <a:endParaRPr lang="en-US">
              <a:solidFill>
                <a:srgbClr val="00CC99"/>
              </a:solidFill>
            </a:endParaRPr>
          </a:p>
          <a:p>
            <a:pPr lvl="1">
              <a:lnSpc>
                <a:spcPct val="90000"/>
              </a:lnSpc>
            </a:pPr>
            <a:r>
              <a:rPr lang="en-US"/>
              <a:t>These functions will allow you to modify or delete a constraints, respectively.</a:t>
            </a:r>
          </a:p>
          <a:p>
            <a:pPr lvl="1">
              <a:lnSpc>
                <a:spcPct val="90000"/>
              </a:lnSpc>
            </a:pPr>
            <a:r>
              <a:rPr lang="en-US"/>
              <a:t>They both have the same arguments as the </a:t>
            </a:r>
            <a:r>
              <a:rPr lang="en-US" i="1"/>
              <a:t>SolverAdd</a:t>
            </a:r>
            <a:r>
              <a:rPr lang="en-US"/>
              <a:t> function.</a:t>
            </a:r>
          </a:p>
          <a:p>
            <a:pPr>
              <a:lnSpc>
                <a:spcPct val="90000"/>
              </a:lnSpc>
            </a:pPr>
            <a:endParaRPr lang="en-US"/>
          </a:p>
          <a:p>
            <a:pPr>
              <a:lnSpc>
                <a:spcPct val="90000"/>
              </a:lnSpc>
            </a:pPr>
            <a:r>
              <a:rPr lang="en-US"/>
              <a:t>Another function, which can be used before any input is entered, is the </a:t>
            </a:r>
            <a:r>
              <a:rPr lang="en-US" i="1">
                <a:solidFill>
                  <a:srgbClr val="00CC99"/>
                </a:solidFill>
              </a:rPr>
              <a:t>SolverReset</a:t>
            </a:r>
            <a:r>
              <a:rPr lang="en-US"/>
              <a:t> function.</a:t>
            </a:r>
          </a:p>
          <a:p>
            <a:pPr lvl="1">
              <a:lnSpc>
                <a:spcPct val="90000"/>
              </a:lnSpc>
            </a:pPr>
            <a:r>
              <a:rPr lang="en-US"/>
              <a:t>This function resets all Solver parameters.</a:t>
            </a:r>
          </a:p>
          <a:p>
            <a:pPr lvl="1">
              <a:lnSpc>
                <a:spcPct val="90000"/>
              </a:lnSpc>
            </a:pPr>
            <a:r>
              <a:rPr lang="en-US"/>
              <a:t>All input will be empty and all Solver options will be set to their default values.</a:t>
            </a:r>
          </a:p>
          <a:p>
            <a:pPr lvl="1">
              <a:lnSpc>
                <a:spcPct val="90000"/>
              </a:lnSpc>
            </a:pPr>
            <a:r>
              <a:rPr lang="en-US"/>
              <a:t>It is generally a good idea to use this function before any of the above input functions are used.</a:t>
            </a:r>
          </a:p>
        </p:txBody>
      </p:sp>
    </p:spTree>
  </p:cSld>
  <p:clrMapOvr>
    <a:masterClrMapping/>
  </p:clrMapOvr>
  <p:transition>
    <p:strips dir="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7E9E5AE5-4CA0-45D3-BC38-E6E307DB6E8D}" type="slidenum">
              <a:rPr lang="en-US"/>
              <a:pPr/>
              <a:t>51</a:t>
            </a:fld>
            <a:endParaRPr lang="en-US"/>
          </a:p>
        </p:txBody>
      </p:sp>
      <p:sp>
        <p:nvSpPr>
          <p:cNvPr id="721922" name="Rectangle 2"/>
          <p:cNvSpPr>
            <a:spLocks noGrp="1" noChangeArrowheads="1"/>
          </p:cNvSpPr>
          <p:nvPr>
            <p:ph type="title"/>
          </p:nvPr>
        </p:nvSpPr>
        <p:spPr/>
        <p:txBody>
          <a:bodyPr/>
          <a:lstStyle/>
          <a:p>
            <a:r>
              <a:rPr lang="en-US"/>
              <a:t>Setting Solver Options</a:t>
            </a:r>
          </a:p>
        </p:txBody>
      </p:sp>
      <p:sp>
        <p:nvSpPr>
          <p:cNvPr id="721923" name="Rectangle 3"/>
          <p:cNvSpPr>
            <a:spLocks noGrp="1" noChangeArrowheads="1"/>
          </p:cNvSpPr>
          <p:nvPr>
            <p:ph type="body" idx="1"/>
          </p:nvPr>
        </p:nvSpPr>
        <p:spPr>
          <a:xfrm>
            <a:off x="914400" y="1371600"/>
            <a:ext cx="8001000" cy="5181600"/>
          </a:xfrm>
        </p:spPr>
        <p:txBody>
          <a:bodyPr/>
          <a:lstStyle/>
          <a:p>
            <a:r>
              <a:rPr lang="en-US" sz="1800"/>
              <a:t>To set the Solver options in VBA, we use the </a:t>
            </a:r>
            <a:r>
              <a:rPr lang="en-US" sz="1800" i="1">
                <a:solidFill>
                  <a:srgbClr val="00CC99"/>
                </a:solidFill>
              </a:rPr>
              <a:t>SolverOptions</a:t>
            </a:r>
            <a:r>
              <a:rPr lang="en-US" sz="1800"/>
              <a:t> function.</a:t>
            </a:r>
          </a:p>
          <a:p>
            <a:pPr lvl="1"/>
            <a:r>
              <a:rPr lang="en-US" sz="1600"/>
              <a:t>This function has many arguments for each of the options we have seen previously in the Solver Options dialog box.</a:t>
            </a:r>
          </a:p>
          <a:p>
            <a:pPr lvl="1"/>
            <a:endParaRPr lang="en-US" sz="1600"/>
          </a:p>
          <a:p>
            <a:r>
              <a:rPr lang="en-US" sz="1800"/>
              <a:t>There are two arguments which we will use more frequently, which are </a:t>
            </a:r>
            <a:r>
              <a:rPr lang="en-US" sz="1800" i="1">
                <a:solidFill>
                  <a:srgbClr val="00CC99"/>
                </a:solidFill>
              </a:rPr>
              <a:t>AssumeLinear</a:t>
            </a:r>
            <a:r>
              <a:rPr lang="en-US" sz="1800"/>
              <a:t> and </a:t>
            </a:r>
            <a:r>
              <a:rPr lang="en-US" sz="1800" i="1">
                <a:solidFill>
                  <a:srgbClr val="00CC99"/>
                </a:solidFill>
              </a:rPr>
              <a:t>AssumeNonNeg</a:t>
            </a:r>
            <a:r>
              <a:rPr lang="en-US" sz="1800" b="0" i="1"/>
              <a:t>.</a:t>
            </a:r>
          </a:p>
          <a:p>
            <a:pPr lvl="1"/>
            <a:r>
              <a:rPr lang="en-US" sz="1600"/>
              <a:t>Both of these arguments take </a:t>
            </a:r>
            <a:r>
              <a:rPr lang="en-US" sz="1600" i="1"/>
              <a:t>True/False</a:t>
            </a:r>
            <a:r>
              <a:rPr lang="en-US" sz="1600"/>
              <a:t> values.</a:t>
            </a:r>
          </a:p>
          <a:p>
            <a:pPr lvl="1"/>
            <a:r>
              <a:rPr lang="en-US" sz="1600" i="1"/>
              <a:t>True</a:t>
            </a:r>
            <a:r>
              <a:rPr lang="en-US" sz="1600"/>
              <a:t> makes the corresponding assumption.</a:t>
            </a:r>
          </a:p>
          <a:p>
            <a:pPr lvl="1"/>
            <a:r>
              <a:rPr lang="en-US" sz="1600"/>
              <a:t>For most of our models, we will set both of these arguments to true as follows.</a:t>
            </a:r>
          </a:p>
          <a:p>
            <a:pPr lvl="1"/>
            <a:endParaRPr lang="en-US" sz="1600" i="1"/>
          </a:p>
          <a:p>
            <a:pPr lvl="1">
              <a:buFont typeface="Wingdings" pitchFamily="2" charset="2"/>
              <a:buNone/>
            </a:pPr>
            <a:r>
              <a:rPr lang="en-US" sz="1600" i="1"/>
              <a:t>SolverOptions AssumeLinear:=True, AssumeNonNeg:=True</a:t>
            </a:r>
          </a:p>
          <a:p>
            <a:endParaRPr lang="en-US" sz="1600"/>
          </a:p>
          <a:p>
            <a:r>
              <a:rPr lang="en-US" sz="1800"/>
              <a:t>The other option arguments include: </a:t>
            </a:r>
            <a:r>
              <a:rPr lang="en-US" sz="1800" b="0" i="1"/>
              <a:t>MaxTime, Iterations, Precision, StepThru, Estimates, Derivatives, Search, IntTol, Scaling, </a:t>
            </a:r>
            <a:r>
              <a:rPr lang="en-US" sz="1800"/>
              <a:t>and</a:t>
            </a:r>
            <a:r>
              <a:rPr lang="en-US" sz="1800" b="0" i="1"/>
              <a:t> Convergence. </a:t>
            </a:r>
            <a:r>
              <a:rPr lang="en-US" sz="1800"/>
              <a:t>NOTE:</a:t>
            </a:r>
            <a:r>
              <a:rPr lang="en-US" sz="1800" b="0"/>
              <a:t> It is </a:t>
            </a:r>
            <a:r>
              <a:rPr lang="en-US" sz="1800" b="0" u="sng"/>
              <a:t>always</a:t>
            </a:r>
            <a:r>
              <a:rPr lang="en-US" sz="1800" b="0"/>
              <a:t> advisable to set </a:t>
            </a:r>
            <a:r>
              <a:rPr lang="en-US" sz="1600" i="1">
                <a:solidFill>
                  <a:srgbClr val="CC0066"/>
                </a:solidFill>
              </a:rPr>
              <a:t>Scaling:=True</a:t>
            </a:r>
          </a:p>
        </p:txBody>
      </p:sp>
    </p:spTree>
  </p:cSld>
  <p:clrMapOvr>
    <a:masterClrMapping/>
  </p:clrMapOvr>
  <p:transition>
    <p:strips dir="rd"/>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20A2697F-922F-4ACE-B929-032C930DB279}" type="slidenum">
              <a:rPr lang="en-US"/>
              <a:pPr/>
              <a:t>52</a:t>
            </a:fld>
            <a:endParaRPr lang="en-US"/>
          </a:p>
        </p:txBody>
      </p:sp>
      <p:sp>
        <p:nvSpPr>
          <p:cNvPr id="723970" name="Rectangle 2"/>
          <p:cNvSpPr>
            <a:spLocks noGrp="1" noChangeArrowheads="1"/>
          </p:cNvSpPr>
          <p:nvPr>
            <p:ph type="title"/>
          </p:nvPr>
        </p:nvSpPr>
        <p:spPr/>
        <p:txBody>
          <a:bodyPr/>
          <a:lstStyle/>
          <a:p>
            <a:r>
              <a:rPr lang="en-US"/>
              <a:t>Running the Solver</a:t>
            </a:r>
          </a:p>
        </p:txBody>
      </p:sp>
      <p:sp>
        <p:nvSpPr>
          <p:cNvPr id="723971" name="Rectangle 3"/>
          <p:cNvSpPr>
            <a:spLocks noGrp="1" noChangeArrowheads="1"/>
          </p:cNvSpPr>
          <p:nvPr>
            <p:ph type="body" idx="1"/>
          </p:nvPr>
        </p:nvSpPr>
        <p:spPr>
          <a:xfrm>
            <a:off x="685800" y="1295400"/>
            <a:ext cx="8229600" cy="5334000"/>
          </a:xfrm>
        </p:spPr>
        <p:txBody>
          <a:bodyPr/>
          <a:lstStyle/>
          <a:p>
            <a:r>
              <a:rPr lang="en-US"/>
              <a:t>To run the Solver in VBA, we use the function </a:t>
            </a:r>
            <a:r>
              <a:rPr lang="en-US" i="1">
                <a:solidFill>
                  <a:srgbClr val="00CC99"/>
                </a:solidFill>
              </a:rPr>
              <a:t>SolverSolve</a:t>
            </a:r>
            <a:r>
              <a:rPr lang="en-US" b="0" i="1"/>
              <a:t>.</a:t>
            </a:r>
            <a:endParaRPr lang="en-US"/>
          </a:p>
          <a:p>
            <a:pPr lvl="1"/>
            <a:r>
              <a:rPr lang="en-US"/>
              <a:t>This function has two arguments and is written as follows.</a:t>
            </a:r>
          </a:p>
          <a:p>
            <a:pPr lvl="1">
              <a:buFont typeface="Wingdings" pitchFamily="2" charset="2"/>
              <a:buNone/>
            </a:pPr>
            <a:endParaRPr lang="en-US" i="1"/>
          </a:p>
          <a:p>
            <a:pPr lvl="1">
              <a:buFont typeface="Wingdings" pitchFamily="2" charset="2"/>
              <a:buNone/>
            </a:pPr>
            <a:r>
              <a:rPr lang="en-US" i="1"/>
              <a:t>SolverSolve(UserFinish, ShowRef)</a:t>
            </a:r>
          </a:p>
          <a:p>
            <a:endParaRPr lang="en-US"/>
          </a:p>
          <a:p>
            <a:r>
              <a:rPr lang="en-US"/>
              <a:t>The </a:t>
            </a:r>
            <a:r>
              <a:rPr lang="en-US" i="1">
                <a:solidFill>
                  <a:srgbClr val="00CC99"/>
                </a:solidFill>
              </a:rPr>
              <a:t>UserFinish</a:t>
            </a:r>
            <a:r>
              <a:rPr lang="en-US"/>
              <a:t> argument uses a </a:t>
            </a:r>
            <a:r>
              <a:rPr lang="en-US" i="1"/>
              <a:t>True/False</a:t>
            </a:r>
            <a:r>
              <a:rPr lang="en-US"/>
              <a:t> value to determine whether to return the Solver results with our without showing the Solver Results dialog box.</a:t>
            </a:r>
          </a:p>
          <a:p>
            <a:pPr lvl="1"/>
            <a:r>
              <a:rPr lang="en-US"/>
              <a:t>We will usually set this argument value to </a:t>
            </a:r>
            <a:r>
              <a:rPr lang="en-US" i="1"/>
              <a:t>True.</a:t>
            </a:r>
          </a:p>
          <a:p>
            <a:pPr lvl="1"/>
            <a:r>
              <a:rPr lang="en-US"/>
              <a:t>If the value is </a:t>
            </a:r>
            <a:r>
              <a:rPr lang="en-US" i="1"/>
              <a:t>False</a:t>
            </a:r>
            <a:r>
              <a:rPr lang="en-US"/>
              <a:t> then the Solver Results dialog box will appear after the Solver has run the model.</a:t>
            </a:r>
          </a:p>
          <a:p>
            <a:r>
              <a:rPr lang="en-US"/>
              <a:t>The </a:t>
            </a:r>
            <a:r>
              <a:rPr lang="en-US" i="1">
                <a:solidFill>
                  <a:srgbClr val="00CC99"/>
                </a:solidFill>
              </a:rPr>
              <a:t>ShowRef</a:t>
            </a:r>
            <a:r>
              <a:rPr lang="en-US"/>
              <a:t> argument is used when the </a:t>
            </a:r>
            <a:r>
              <a:rPr lang="en-US" i="1"/>
              <a:t>StepThru</a:t>
            </a:r>
            <a:r>
              <a:rPr lang="en-US"/>
              <a:t> option is set; hence we will usually ignore this argument.</a:t>
            </a:r>
          </a:p>
          <a:p>
            <a:pPr lvl="1">
              <a:buFont typeface="Wingdings" pitchFamily="2" charset="2"/>
              <a:buNone/>
            </a:pPr>
            <a:endParaRPr lang="en-US" i="1"/>
          </a:p>
          <a:p>
            <a:pPr lvl="1">
              <a:buFont typeface="Wingdings" pitchFamily="2" charset="2"/>
              <a:buNone/>
            </a:pPr>
            <a:r>
              <a:rPr lang="en-US" i="1"/>
              <a:t>SolverSolve UserFinish:=True</a:t>
            </a:r>
          </a:p>
        </p:txBody>
      </p:sp>
    </p:spTree>
  </p:cSld>
  <p:clrMapOvr>
    <a:masterClrMapping/>
  </p:clrMapOvr>
  <p:transition>
    <p:strips dir="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C2BB5C51-2DD7-4583-8112-9D0271A19670}" type="slidenum">
              <a:rPr lang="en-US"/>
              <a:pPr/>
              <a:t>53</a:t>
            </a:fld>
            <a:endParaRPr lang="en-US"/>
          </a:p>
        </p:txBody>
      </p:sp>
      <p:sp>
        <p:nvSpPr>
          <p:cNvPr id="734210" name="Rectangle 2"/>
          <p:cNvSpPr>
            <a:spLocks noGrp="1" noChangeArrowheads="1"/>
          </p:cNvSpPr>
          <p:nvPr>
            <p:ph type="title"/>
          </p:nvPr>
        </p:nvSpPr>
        <p:spPr/>
        <p:txBody>
          <a:bodyPr/>
          <a:lstStyle/>
          <a:p>
            <a:r>
              <a:rPr lang="en-US"/>
              <a:t>Solver Solution</a:t>
            </a:r>
          </a:p>
        </p:txBody>
      </p:sp>
      <p:sp>
        <p:nvSpPr>
          <p:cNvPr id="734211" name="Rectangle 3"/>
          <p:cNvSpPr>
            <a:spLocks noGrp="1" noChangeArrowheads="1"/>
          </p:cNvSpPr>
          <p:nvPr>
            <p:ph type="body" idx="1"/>
          </p:nvPr>
        </p:nvSpPr>
        <p:spPr>
          <a:xfrm>
            <a:off x="914400" y="1371600"/>
            <a:ext cx="8001000" cy="5029200"/>
          </a:xfrm>
        </p:spPr>
        <p:txBody>
          <a:bodyPr/>
          <a:lstStyle/>
          <a:p>
            <a:r>
              <a:rPr lang="en-US" sz="1800"/>
              <a:t>The </a:t>
            </a:r>
            <a:r>
              <a:rPr lang="en-US" sz="1800" i="1"/>
              <a:t>SolverSolve</a:t>
            </a:r>
            <a:r>
              <a:rPr lang="en-US" sz="1800"/>
              <a:t> function also returns an integer value classifying the result.</a:t>
            </a:r>
          </a:p>
          <a:p>
            <a:pPr lvl="1"/>
            <a:r>
              <a:rPr lang="en-US" sz="1600"/>
              <a:t>The values 0, 1, or 2 signify a successful run in which a solution has been found.</a:t>
            </a:r>
          </a:p>
          <a:p>
            <a:pPr lvl="1"/>
            <a:r>
              <a:rPr lang="en-US" sz="1600"/>
              <a:t>The value 4 implies that there was no convergence.</a:t>
            </a:r>
          </a:p>
          <a:p>
            <a:pPr lvl="1"/>
            <a:r>
              <a:rPr lang="en-US" sz="1600"/>
              <a:t>The value 5 implies that no feasible solution could be found.</a:t>
            </a:r>
          </a:p>
          <a:p>
            <a:endParaRPr lang="en-US" sz="1800"/>
          </a:p>
          <a:p>
            <a:r>
              <a:rPr lang="en-US" sz="1800"/>
              <a:t>It can be useful to assign some variable to the </a:t>
            </a:r>
            <a:r>
              <a:rPr lang="en-US" sz="1800" i="1"/>
              <a:t>SolverSolve</a:t>
            </a:r>
            <a:r>
              <a:rPr lang="en-US" sz="1800"/>
              <a:t> function in order to display an appropriate Message Box to the user if needed.</a:t>
            </a:r>
          </a:p>
          <a:p>
            <a:endParaRPr lang="en-US" sz="1800"/>
          </a:p>
          <a:p>
            <a:pPr lvl="1">
              <a:buFont typeface="Wingdings" pitchFamily="2" charset="2"/>
              <a:buNone/>
            </a:pPr>
            <a:r>
              <a:rPr lang="en-US" sz="1600"/>
              <a:t>	</a:t>
            </a:r>
            <a:r>
              <a:rPr lang="en-US" sz="1600" i="1">
                <a:solidFill>
                  <a:srgbClr val="3333CC"/>
                </a:solidFill>
              </a:rPr>
              <a:t>Dim</a:t>
            </a:r>
            <a:r>
              <a:rPr lang="en-US" sz="1600" i="1"/>
              <a:t> result </a:t>
            </a:r>
            <a:r>
              <a:rPr lang="en-US" sz="1600" i="1">
                <a:solidFill>
                  <a:srgbClr val="3333CC"/>
                </a:solidFill>
              </a:rPr>
              <a:t>As Integer</a:t>
            </a:r>
          </a:p>
          <a:p>
            <a:pPr lvl="1">
              <a:buFont typeface="Wingdings" pitchFamily="2" charset="2"/>
              <a:buNone/>
            </a:pPr>
            <a:r>
              <a:rPr lang="en-US" sz="1600" i="1"/>
              <a:t>	result = SolverSolve(UserFinish:=True)</a:t>
            </a:r>
          </a:p>
          <a:p>
            <a:pPr lvl="1">
              <a:buFont typeface="Wingdings" pitchFamily="2" charset="2"/>
              <a:buNone/>
            </a:pPr>
            <a:r>
              <a:rPr lang="en-US" sz="1600" i="1"/>
              <a:t>	</a:t>
            </a:r>
            <a:r>
              <a:rPr lang="en-US" sz="1600" i="1">
                <a:solidFill>
                  <a:srgbClr val="3333CC"/>
                </a:solidFill>
              </a:rPr>
              <a:t>If</a:t>
            </a:r>
            <a:r>
              <a:rPr lang="en-US" sz="1600" i="1"/>
              <a:t> result = 5 </a:t>
            </a:r>
            <a:r>
              <a:rPr lang="en-US" sz="1600" i="1">
                <a:solidFill>
                  <a:srgbClr val="3333CC"/>
                </a:solidFill>
              </a:rPr>
              <a:t>Then</a:t>
            </a:r>
          </a:p>
          <a:p>
            <a:pPr lvl="1">
              <a:buFont typeface="Wingdings" pitchFamily="2" charset="2"/>
              <a:buNone/>
            </a:pPr>
            <a:r>
              <a:rPr lang="en-US" sz="1600" i="1"/>
              <a:t>	   MsgBox “Your solution was infeasible, please modify your model.”</a:t>
            </a:r>
          </a:p>
          <a:p>
            <a:pPr lvl="1">
              <a:buFont typeface="Wingdings" pitchFamily="2" charset="2"/>
              <a:buNone/>
            </a:pPr>
            <a:r>
              <a:rPr lang="en-US" sz="1600" i="1"/>
              <a:t>	</a:t>
            </a:r>
            <a:r>
              <a:rPr lang="en-US" sz="1600" i="1">
                <a:solidFill>
                  <a:srgbClr val="3333CC"/>
                </a:solidFill>
              </a:rPr>
              <a:t>End If</a:t>
            </a:r>
          </a:p>
        </p:txBody>
      </p:sp>
    </p:spTree>
  </p:cSld>
  <p:clrMapOvr>
    <a:masterClrMapping/>
  </p:clrMapOvr>
  <p:transition>
    <p:strips dir="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88E00262-44BD-4ECD-AA28-1CC26FAAADE5}" type="slidenum">
              <a:rPr lang="en-US"/>
              <a:pPr/>
              <a:t>54</a:t>
            </a:fld>
            <a:endParaRPr lang="en-US"/>
          </a:p>
        </p:txBody>
      </p:sp>
      <p:sp>
        <p:nvSpPr>
          <p:cNvPr id="724994" name="Rectangle 2"/>
          <p:cNvSpPr>
            <a:spLocks noGrp="1" noChangeArrowheads="1"/>
          </p:cNvSpPr>
          <p:nvPr>
            <p:ph type="title"/>
          </p:nvPr>
        </p:nvSpPr>
        <p:spPr/>
        <p:txBody>
          <a:bodyPr/>
          <a:lstStyle/>
          <a:p>
            <a:r>
              <a:rPr lang="en-US"/>
              <a:t>Generating Reports</a:t>
            </a:r>
          </a:p>
        </p:txBody>
      </p:sp>
      <p:sp>
        <p:nvSpPr>
          <p:cNvPr id="724995" name="Rectangle 3"/>
          <p:cNvSpPr>
            <a:spLocks noGrp="1" noChangeArrowheads="1"/>
          </p:cNvSpPr>
          <p:nvPr>
            <p:ph type="body" idx="1"/>
          </p:nvPr>
        </p:nvSpPr>
        <p:spPr>
          <a:xfrm>
            <a:off x="762000" y="1295400"/>
            <a:ext cx="8077200" cy="5257800"/>
          </a:xfrm>
        </p:spPr>
        <p:txBody>
          <a:bodyPr/>
          <a:lstStyle/>
          <a:p>
            <a:pPr>
              <a:lnSpc>
                <a:spcPct val="90000"/>
              </a:lnSpc>
            </a:pPr>
            <a:r>
              <a:rPr lang="en-US" sz="1800"/>
              <a:t>When the Solver has finished running, we can decide whether or not we want to keep the results and if we want to generate any reports using the </a:t>
            </a:r>
            <a:r>
              <a:rPr lang="en-US" sz="1800" i="1">
                <a:solidFill>
                  <a:srgbClr val="00CC99"/>
                </a:solidFill>
              </a:rPr>
              <a:t>SolverFinish</a:t>
            </a:r>
            <a:r>
              <a:rPr lang="en-US" sz="1800"/>
              <a:t> function.</a:t>
            </a:r>
          </a:p>
          <a:p>
            <a:pPr lvl="1">
              <a:lnSpc>
                <a:spcPct val="90000"/>
              </a:lnSpc>
            </a:pPr>
            <a:r>
              <a:rPr lang="en-US" sz="1600"/>
              <a:t>This function has two arguments and is written as follows</a:t>
            </a:r>
          </a:p>
          <a:p>
            <a:pPr lvl="1">
              <a:lnSpc>
                <a:spcPct val="90000"/>
              </a:lnSpc>
              <a:buFont typeface="Wingdings" pitchFamily="2" charset="2"/>
              <a:buNone/>
            </a:pPr>
            <a:endParaRPr lang="en-US" sz="1600" i="1"/>
          </a:p>
          <a:p>
            <a:pPr lvl="1">
              <a:lnSpc>
                <a:spcPct val="90000"/>
              </a:lnSpc>
              <a:buFont typeface="Wingdings" pitchFamily="2" charset="2"/>
              <a:buNone/>
            </a:pPr>
            <a:r>
              <a:rPr lang="en-US" sz="1600" i="1"/>
              <a:t>SolverFinish(KeepFinal, ReportArray)</a:t>
            </a:r>
          </a:p>
          <a:p>
            <a:pPr>
              <a:lnSpc>
                <a:spcPct val="90000"/>
              </a:lnSpc>
              <a:buFont typeface="Wingdings" pitchFamily="2" charset="2"/>
              <a:buNone/>
            </a:pPr>
            <a:endParaRPr lang="en-US" sz="1800"/>
          </a:p>
          <a:p>
            <a:pPr>
              <a:lnSpc>
                <a:spcPct val="90000"/>
              </a:lnSpc>
            </a:pPr>
            <a:r>
              <a:rPr lang="en-US" sz="1800"/>
              <a:t>The </a:t>
            </a:r>
            <a:r>
              <a:rPr lang="en-US" sz="1800" i="1">
                <a:solidFill>
                  <a:srgbClr val="00CC99"/>
                </a:solidFill>
              </a:rPr>
              <a:t>KeepFinal</a:t>
            </a:r>
            <a:r>
              <a:rPr lang="en-US" sz="1800"/>
              <a:t> argument takes the value 1 if you want to keep the Solver solution and the value 2 if you want the previous values to be kept. </a:t>
            </a:r>
          </a:p>
          <a:p>
            <a:pPr lvl="1">
              <a:lnSpc>
                <a:spcPct val="90000"/>
              </a:lnSpc>
            </a:pPr>
            <a:r>
              <a:rPr lang="en-US" sz="1600"/>
              <a:t>We will usually set this argument value to 1.</a:t>
            </a:r>
          </a:p>
          <a:p>
            <a:pPr lvl="1">
              <a:lnSpc>
                <a:spcPct val="90000"/>
              </a:lnSpc>
            </a:pPr>
            <a:endParaRPr lang="en-US" sz="1600"/>
          </a:p>
          <a:p>
            <a:pPr>
              <a:lnSpc>
                <a:spcPct val="90000"/>
              </a:lnSpc>
            </a:pPr>
            <a:r>
              <a:rPr lang="en-US" sz="1800"/>
              <a:t>The </a:t>
            </a:r>
            <a:r>
              <a:rPr lang="en-US" sz="1800" i="1">
                <a:solidFill>
                  <a:srgbClr val="00CC99"/>
                </a:solidFill>
              </a:rPr>
              <a:t>ReportArray</a:t>
            </a:r>
            <a:r>
              <a:rPr lang="en-US" sz="1800"/>
              <a:t> argument is used to specify which reports, if any, you want to generate.</a:t>
            </a:r>
          </a:p>
          <a:p>
            <a:pPr lvl="1">
              <a:lnSpc>
                <a:spcPct val="90000"/>
              </a:lnSpc>
            </a:pPr>
            <a:r>
              <a:rPr lang="en-US" sz="1600"/>
              <a:t>The value of this argument is entered using the </a:t>
            </a:r>
            <a:r>
              <a:rPr lang="en-US" sz="1600" i="1"/>
              <a:t>Array</a:t>
            </a:r>
            <a:r>
              <a:rPr lang="en-US" sz="1600"/>
              <a:t> function.</a:t>
            </a:r>
          </a:p>
          <a:p>
            <a:pPr lvl="1">
              <a:lnSpc>
                <a:spcPct val="90000"/>
              </a:lnSpc>
            </a:pPr>
            <a:r>
              <a:rPr lang="en-US" sz="1600"/>
              <a:t>The array values can be 1 (to generate an Answer Report), 2 (to generate a Sensitivity Analysis Report), and/or 3 (to generate a Limits Report).</a:t>
            </a:r>
          </a:p>
          <a:p>
            <a:pPr>
              <a:lnSpc>
                <a:spcPct val="90000"/>
              </a:lnSpc>
            </a:pPr>
            <a:endParaRPr lang="en-US" sz="1800"/>
          </a:p>
          <a:p>
            <a:pPr lvl="1">
              <a:lnSpc>
                <a:spcPct val="90000"/>
              </a:lnSpc>
              <a:buFont typeface="Wingdings" pitchFamily="2" charset="2"/>
              <a:buNone/>
            </a:pPr>
            <a:r>
              <a:rPr lang="en-US" sz="1600" i="1"/>
              <a:t>SolverFinish KeepFinal:=1, ReportArray:=Array(2, 3)</a:t>
            </a:r>
          </a:p>
        </p:txBody>
      </p:sp>
    </p:spTree>
  </p:cSld>
  <p:clrMapOvr>
    <a:masterClrMapping/>
  </p:clrMapOvr>
  <p:transition>
    <p:strips dir="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B73E1F94-A01F-4DB3-BECC-3A5B0C8206B2}" type="slidenum">
              <a:rPr lang="en-US"/>
              <a:pPr/>
              <a:t>55</a:t>
            </a:fld>
            <a:endParaRPr lang="en-US"/>
          </a:p>
        </p:txBody>
      </p:sp>
      <p:sp>
        <p:nvSpPr>
          <p:cNvPr id="727042" name="Rectangle 2"/>
          <p:cNvSpPr>
            <a:spLocks noGrp="1" noChangeArrowheads="1"/>
          </p:cNvSpPr>
          <p:nvPr>
            <p:ph type="title"/>
          </p:nvPr>
        </p:nvSpPr>
        <p:spPr/>
        <p:txBody>
          <a:bodyPr/>
          <a:lstStyle/>
          <a:p>
            <a:r>
              <a:rPr lang="en-US"/>
              <a:t>Final Solver Code</a:t>
            </a:r>
          </a:p>
        </p:txBody>
      </p:sp>
      <p:sp>
        <p:nvSpPr>
          <p:cNvPr id="727043" name="Rectangle 3"/>
          <p:cNvSpPr>
            <a:spLocks noGrp="1" noChangeArrowheads="1"/>
          </p:cNvSpPr>
          <p:nvPr>
            <p:ph type="body" idx="1"/>
          </p:nvPr>
        </p:nvSpPr>
        <p:spPr>
          <a:xfrm>
            <a:off x="762000" y="1295400"/>
            <a:ext cx="8153400" cy="4572000"/>
          </a:xfrm>
        </p:spPr>
        <p:txBody>
          <a:bodyPr/>
          <a:lstStyle/>
          <a:p>
            <a:pPr lvl="1">
              <a:lnSpc>
                <a:spcPct val="80000"/>
              </a:lnSpc>
              <a:buFont typeface="Wingdings" pitchFamily="2" charset="2"/>
              <a:buNone/>
            </a:pPr>
            <a:r>
              <a:rPr lang="en-US" sz="1400" i="1">
                <a:solidFill>
                  <a:srgbClr val="3333CC"/>
                </a:solidFill>
              </a:rPr>
              <a:t>Sub</a:t>
            </a:r>
            <a:r>
              <a:rPr lang="en-US" sz="1400" i="1"/>
              <a:t> UsingSolver()</a:t>
            </a:r>
          </a:p>
          <a:p>
            <a:pPr lvl="1">
              <a:lnSpc>
                <a:spcPct val="80000"/>
              </a:lnSpc>
              <a:buFont typeface="Wingdings" pitchFamily="2" charset="2"/>
              <a:buNone/>
            </a:pPr>
            <a:r>
              <a:rPr lang="en-US" sz="1400" i="1"/>
              <a:t>  Worksheets("Shipping").Activate</a:t>
            </a:r>
          </a:p>
          <a:p>
            <a:pPr lvl="1">
              <a:lnSpc>
                <a:spcPct val="80000"/>
              </a:lnSpc>
              <a:buFont typeface="Wingdings" pitchFamily="2" charset="2"/>
              <a:buNone/>
            </a:pPr>
            <a:r>
              <a:rPr lang="en-US" sz="1400" i="1"/>
              <a:t>  Application.ScreenUpdating = False</a:t>
            </a:r>
          </a:p>
          <a:p>
            <a:pPr lvl="1">
              <a:lnSpc>
                <a:spcPct val="80000"/>
              </a:lnSpc>
              <a:buFont typeface="Wingdings" pitchFamily="2" charset="2"/>
              <a:buNone/>
            </a:pPr>
            <a:r>
              <a:rPr lang="en-US" sz="1400" i="1"/>
              <a:t>    </a:t>
            </a:r>
          </a:p>
          <a:p>
            <a:pPr lvl="1">
              <a:lnSpc>
                <a:spcPct val="80000"/>
              </a:lnSpc>
              <a:buFont typeface="Wingdings" pitchFamily="2" charset="2"/>
              <a:buNone/>
            </a:pPr>
            <a:r>
              <a:rPr lang="en-US" sz="1400" i="1"/>
              <a:t>  SolverReset</a:t>
            </a:r>
          </a:p>
          <a:p>
            <a:pPr lvl="1">
              <a:lnSpc>
                <a:spcPct val="80000"/>
              </a:lnSpc>
              <a:buFont typeface="Wingdings" pitchFamily="2" charset="2"/>
              <a:buNone/>
            </a:pPr>
            <a:r>
              <a:rPr lang="en-US" sz="1400" i="1"/>
              <a:t>  SolverOK SetCell:=Range("ObjFunc"), MaxMinVal:=1, ByChange:=Range("DecVar")</a:t>
            </a:r>
          </a:p>
          <a:p>
            <a:pPr lvl="1">
              <a:lnSpc>
                <a:spcPct val="80000"/>
              </a:lnSpc>
              <a:buFont typeface="Wingdings" pitchFamily="2" charset="2"/>
              <a:buNone/>
            </a:pPr>
            <a:r>
              <a:rPr lang="en-US" sz="1400" i="1"/>
              <a:t>    </a:t>
            </a:r>
          </a:p>
          <a:p>
            <a:pPr lvl="1">
              <a:lnSpc>
                <a:spcPct val="80000"/>
              </a:lnSpc>
              <a:buFont typeface="Wingdings" pitchFamily="2" charset="2"/>
              <a:buNone/>
            </a:pPr>
            <a:r>
              <a:rPr lang="en-US" sz="1400" i="1"/>
              <a:t>  SolverAdd CellRef:=Range("QuotaCon"), Relation:=3, FormulaText:=Range("F18:F20")</a:t>
            </a:r>
          </a:p>
          <a:p>
            <a:pPr lvl="1">
              <a:lnSpc>
                <a:spcPct val="80000"/>
              </a:lnSpc>
              <a:buFont typeface="Wingdings" pitchFamily="2" charset="2"/>
              <a:buNone/>
            </a:pPr>
            <a:r>
              <a:rPr lang="en-US" sz="1400" i="1"/>
              <a:t>  SolverAdd CellRef:=Range("LimitCon"), Relation:=1, FormulaText:=Range("F21:F23")</a:t>
            </a:r>
          </a:p>
          <a:p>
            <a:pPr lvl="1">
              <a:lnSpc>
                <a:spcPct val="80000"/>
              </a:lnSpc>
              <a:buFont typeface="Wingdings" pitchFamily="2" charset="2"/>
              <a:buNone/>
            </a:pPr>
            <a:r>
              <a:rPr lang="en-US" sz="1400" i="1"/>
              <a:t>  SolverAdd CellRef:=Range("WeightCon"), Relation:=1, FormulaText:=Range("F24")</a:t>
            </a:r>
          </a:p>
          <a:p>
            <a:pPr lvl="1">
              <a:lnSpc>
                <a:spcPct val="80000"/>
              </a:lnSpc>
              <a:buFont typeface="Wingdings" pitchFamily="2" charset="2"/>
              <a:buNone/>
            </a:pPr>
            <a:r>
              <a:rPr lang="en-US" sz="1400" i="1"/>
              <a:t>  SolverAdd CellRef:=Range("SpaceCon"), Relation:=1, FormulaText:=Range("F25")</a:t>
            </a:r>
          </a:p>
          <a:p>
            <a:pPr lvl="1">
              <a:lnSpc>
                <a:spcPct val="80000"/>
              </a:lnSpc>
              <a:buFont typeface="Wingdings" pitchFamily="2" charset="2"/>
              <a:buNone/>
            </a:pPr>
            <a:r>
              <a:rPr lang="en-US" sz="1400" i="1"/>
              <a:t>  SolverOptions AssumeLinear:=True, AssumeNonNeg:=True</a:t>
            </a:r>
          </a:p>
          <a:p>
            <a:pPr lvl="1">
              <a:lnSpc>
                <a:spcPct val="80000"/>
              </a:lnSpc>
              <a:buFont typeface="Wingdings" pitchFamily="2" charset="2"/>
              <a:buNone/>
            </a:pPr>
            <a:r>
              <a:rPr lang="en-US" sz="1400" i="1"/>
              <a:t>  SolverSolve UserFinish:=True</a:t>
            </a:r>
          </a:p>
          <a:p>
            <a:pPr lvl="1">
              <a:lnSpc>
                <a:spcPct val="80000"/>
              </a:lnSpc>
              <a:buFont typeface="Wingdings" pitchFamily="2" charset="2"/>
              <a:buNone/>
            </a:pPr>
            <a:r>
              <a:rPr lang="en-US" sz="1400" i="1"/>
              <a:t>    </a:t>
            </a:r>
          </a:p>
          <a:p>
            <a:pPr lvl="1">
              <a:lnSpc>
                <a:spcPct val="80000"/>
              </a:lnSpc>
              <a:buFont typeface="Wingdings" pitchFamily="2" charset="2"/>
              <a:buNone/>
            </a:pPr>
            <a:r>
              <a:rPr lang="en-US" sz="1400" i="1"/>
              <a:t>  SolverFinish KeepFinal:=1,  ReportArray:=Array(2, 3)</a:t>
            </a:r>
          </a:p>
          <a:p>
            <a:pPr lvl="1">
              <a:lnSpc>
                <a:spcPct val="80000"/>
              </a:lnSpc>
              <a:buFont typeface="Wingdings" pitchFamily="2" charset="2"/>
              <a:buNone/>
            </a:pPr>
            <a:r>
              <a:rPr lang="en-US" sz="1400" i="1"/>
              <a:t>  Application.ScreenUpdating = True</a:t>
            </a:r>
          </a:p>
          <a:p>
            <a:pPr lvl="1">
              <a:lnSpc>
                <a:spcPct val="80000"/>
              </a:lnSpc>
              <a:buFont typeface="Wingdings" pitchFamily="2" charset="2"/>
              <a:buNone/>
            </a:pPr>
            <a:r>
              <a:rPr lang="en-US" sz="1400" i="1">
                <a:solidFill>
                  <a:srgbClr val="3333CC"/>
                </a:solidFill>
              </a:rPr>
              <a:t>End Sub</a:t>
            </a:r>
          </a:p>
        </p:txBody>
      </p:sp>
    </p:spTree>
  </p:cSld>
  <p:clrMapOvr>
    <a:masterClrMapping/>
  </p:clrMapOvr>
  <p:transition>
    <p:strips dir="rd"/>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CEB76692-9631-4646-ABDB-8EC6F9F6EB9E}" type="slidenum">
              <a:rPr lang="en-US"/>
              <a:pPr/>
              <a:t>56</a:t>
            </a:fld>
            <a:endParaRPr lang="en-US"/>
          </a:p>
        </p:txBody>
      </p:sp>
      <p:sp>
        <p:nvSpPr>
          <p:cNvPr id="728066" name="Rectangle 2"/>
          <p:cNvSpPr>
            <a:spLocks noGrp="1" noChangeArrowheads="1"/>
          </p:cNvSpPr>
          <p:nvPr>
            <p:ph type="title"/>
          </p:nvPr>
        </p:nvSpPr>
        <p:spPr/>
        <p:txBody>
          <a:bodyPr/>
          <a:lstStyle/>
          <a:p>
            <a:r>
              <a:rPr lang="en-US"/>
              <a:t>Three other functions</a:t>
            </a:r>
          </a:p>
        </p:txBody>
      </p:sp>
      <p:sp>
        <p:nvSpPr>
          <p:cNvPr id="728067" name="Rectangle 3"/>
          <p:cNvSpPr>
            <a:spLocks noGrp="1" noChangeArrowheads="1"/>
          </p:cNvSpPr>
          <p:nvPr>
            <p:ph type="body" idx="1"/>
          </p:nvPr>
        </p:nvSpPr>
        <p:spPr>
          <a:xfrm>
            <a:off x="762000" y="1371600"/>
            <a:ext cx="8153400" cy="5029200"/>
          </a:xfrm>
        </p:spPr>
        <p:txBody>
          <a:bodyPr/>
          <a:lstStyle/>
          <a:p>
            <a:r>
              <a:rPr lang="en-US" sz="1800"/>
              <a:t>We will now comment briefly on three other functions that correspond to saving a set of Solver parameters.</a:t>
            </a:r>
          </a:p>
          <a:p>
            <a:pPr lvl="1"/>
            <a:r>
              <a:rPr lang="en-US" sz="1600"/>
              <a:t>These are </a:t>
            </a:r>
            <a:r>
              <a:rPr lang="en-US" sz="1600" i="1"/>
              <a:t>SolverSave</a:t>
            </a:r>
            <a:r>
              <a:rPr lang="en-US" sz="1600"/>
              <a:t>, </a:t>
            </a:r>
            <a:r>
              <a:rPr lang="en-US" sz="1600" i="1"/>
              <a:t>SolverLoad</a:t>
            </a:r>
            <a:r>
              <a:rPr lang="en-US" sz="1600"/>
              <a:t>, and </a:t>
            </a:r>
            <a:r>
              <a:rPr lang="en-US" sz="1600" i="1"/>
              <a:t>SolverGet..</a:t>
            </a:r>
          </a:p>
          <a:p>
            <a:pPr lvl="1"/>
            <a:endParaRPr lang="en-US" sz="1600" i="1"/>
          </a:p>
          <a:p>
            <a:r>
              <a:rPr lang="en-US" sz="1800"/>
              <a:t>The </a:t>
            </a:r>
            <a:r>
              <a:rPr lang="en-US" sz="1800" i="1">
                <a:solidFill>
                  <a:srgbClr val="00CC99"/>
                </a:solidFill>
              </a:rPr>
              <a:t>SolverSave</a:t>
            </a:r>
            <a:r>
              <a:rPr lang="en-US" sz="1800"/>
              <a:t> function will save a certain set of Solver parameters that have been summarized in a range on any worksheet.</a:t>
            </a:r>
          </a:p>
          <a:p>
            <a:pPr lvl="1"/>
            <a:r>
              <a:rPr lang="en-US" sz="1600"/>
              <a:t>This range is the value of the one function argument </a:t>
            </a:r>
            <a:r>
              <a:rPr lang="en-US" sz="1600" b="0" i="1"/>
              <a:t>SaveArea.</a:t>
            </a:r>
          </a:p>
          <a:p>
            <a:pPr lvl="1"/>
            <a:endParaRPr lang="en-US" sz="1600" b="0" i="1"/>
          </a:p>
          <a:p>
            <a:r>
              <a:rPr lang="en-US" sz="1800"/>
              <a:t>The </a:t>
            </a:r>
            <a:r>
              <a:rPr lang="en-US" sz="1800" i="1">
                <a:solidFill>
                  <a:srgbClr val="00CC99"/>
                </a:solidFill>
              </a:rPr>
              <a:t>SolverLoad</a:t>
            </a:r>
            <a:r>
              <a:rPr lang="en-US" sz="1800"/>
              <a:t> function will load a set of Solver parameters that have been saved.</a:t>
            </a:r>
          </a:p>
          <a:p>
            <a:pPr lvl="1"/>
            <a:r>
              <a:rPr lang="en-US" sz="1600"/>
              <a:t>The argument for this function, </a:t>
            </a:r>
            <a:r>
              <a:rPr lang="en-US" sz="1600" b="0" i="1"/>
              <a:t>LoadArea</a:t>
            </a:r>
            <a:r>
              <a:rPr lang="en-US" sz="1600"/>
              <a:t>, would take the same value entered as the </a:t>
            </a:r>
            <a:r>
              <a:rPr lang="en-US" sz="1600" i="1"/>
              <a:t>SaveArea</a:t>
            </a:r>
            <a:r>
              <a:rPr lang="en-US" sz="1600"/>
              <a:t> argument in the </a:t>
            </a:r>
            <a:r>
              <a:rPr lang="en-US" sz="1600" i="1"/>
              <a:t>SolverSave</a:t>
            </a:r>
            <a:r>
              <a:rPr lang="en-US" sz="1600"/>
              <a:t> function.</a:t>
            </a:r>
          </a:p>
          <a:p>
            <a:pPr lvl="1"/>
            <a:endParaRPr lang="en-US" sz="1600"/>
          </a:p>
          <a:p>
            <a:r>
              <a:rPr lang="en-US" sz="1800"/>
              <a:t>The third function, </a:t>
            </a:r>
            <a:r>
              <a:rPr lang="en-US" sz="1800" i="1">
                <a:solidFill>
                  <a:srgbClr val="00CC99"/>
                </a:solidFill>
              </a:rPr>
              <a:t>SolverGet</a:t>
            </a:r>
            <a:r>
              <a:rPr lang="en-US" sz="1800"/>
              <a:t>, can be used to find information about a set of Solver parameters.</a:t>
            </a:r>
          </a:p>
          <a:p>
            <a:pPr lvl="1"/>
            <a:r>
              <a:rPr lang="en-US" sz="1600"/>
              <a:t>More detailed information on its two arguments, </a:t>
            </a:r>
            <a:r>
              <a:rPr lang="en-US" sz="1600" b="0" i="1"/>
              <a:t>TypeNum</a:t>
            </a:r>
            <a:r>
              <a:rPr lang="en-US" sz="1600"/>
              <a:t> and </a:t>
            </a:r>
            <a:r>
              <a:rPr lang="en-US" sz="1600" b="0" i="1"/>
              <a:t>SheetName</a:t>
            </a:r>
            <a:r>
              <a:rPr lang="en-US" sz="1600"/>
              <a:t>, can be found using the </a:t>
            </a:r>
            <a:r>
              <a:rPr lang="en-US" sz="1600" i="1"/>
              <a:t>Help</a:t>
            </a:r>
            <a:r>
              <a:rPr lang="en-US" sz="1600"/>
              <a:t> menu option.</a:t>
            </a:r>
          </a:p>
        </p:txBody>
      </p:sp>
    </p:spTree>
  </p:cSld>
  <p:clrMapOvr>
    <a:masterClrMapping/>
  </p:clrMapOvr>
  <p:transition>
    <p:strips dir="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A1AC6B5A-0E5F-4688-8B9C-B3C83F5C6DCB}" type="slidenum">
              <a:rPr lang="en-US"/>
              <a:pPr/>
              <a:t>57</a:t>
            </a:fld>
            <a:endParaRPr lang="en-US"/>
          </a:p>
        </p:txBody>
      </p:sp>
      <p:sp>
        <p:nvSpPr>
          <p:cNvPr id="782338" name="Rectangle 2"/>
          <p:cNvSpPr>
            <a:spLocks noGrp="1" noChangeArrowheads="1"/>
          </p:cNvSpPr>
          <p:nvPr>
            <p:ph type="title"/>
          </p:nvPr>
        </p:nvSpPr>
        <p:spPr/>
        <p:txBody>
          <a:bodyPr/>
          <a:lstStyle/>
          <a:p>
            <a:r>
              <a:rPr lang="en-US"/>
              <a:t>Application</a:t>
            </a:r>
          </a:p>
        </p:txBody>
      </p:sp>
      <p:sp>
        <p:nvSpPr>
          <p:cNvPr id="782339" name="Rectangle 3"/>
          <p:cNvSpPr>
            <a:spLocks noGrp="1" noChangeArrowheads="1"/>
          </p:cNvSpPr>
          <p:nvPr>
            <p:ph type="body" idx="1"/>
          </p:nvPr>
        </p:nvSpPr>
        <p:spPr/>
        <p:txBody>
          <a:bodyPr/>
          <a:lstStyle/>
          <a:p>
            <a:r>
              <a:rPr lang="en-US"/>
              <a:t>We use an application to illustrate the use of the VBA Solver commands.</a:t>
            </a:r>
          </a:p>
          <a:p>
            <a:pPr lvl="1"/>
            <a:endParaRPr lang="en-US"/>
          </a:p>
          <a:p>
            <a:pPr lvl="1"/>
            <a:r>
              <a:rPr lang="en-US"/>
              <a:t>Dynamic Production Problem</a:t>
            </a:r>
          </a:p>
        </p:txBody>
      </p:sp>
    </p:spTree>
  </p:cSld>
  <p:clrMapOvr>
    <a:masterClrMapping/>
  </p:clrMapOvr>
  <p:transition>
    <p:strips dir="rd"/>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9DB37781-A6A7-43E5-A006-863FDAC6793F}" type="slidenum">
              <a:rPr lang="en-US"/>
              <a:pPr/>
              <a:t>58</a:t>
            </a:fld>
            <a:endParaRPr lang="en-US"/>
          </a:p>
        </p:txBody>
      </p:sp>
      <p:sp>
        <p:nvSpPr>
          <p:cNvPr id="783362" name="Rectangle 2"/>
          <p:cNvSpPr>
            <a:spLocks noGrp="1" noChangeArrowheads="1"/>
          </p:cNvSpPr>
          <p:nvPr>
            <p:ph type="title"/>
          </p:nvPr>
        </p:nvSpPr>
        <p:spPr/>
        <p:txBody>
          <a:bodyPr/>
          <a:lstStyle/>
          <a:p>
            <a:r>
              <a:rPr lang="en-US"/>
              <a:t>Description</a:t>
            </a:r>
          </a:p>
        </p:txBody>
      </p:sp>
      <p:sp>
        <p:nvSpPr>
          <p:cNvPr id="783363" name="Rectangle 3"/>
          <p:cNvSpPr>
            <a:spLocks noGrp="1" noChangeArrowheads="1"/>
          </p:cNvSpPr>
          <p:nvPr>
            <p:ph type="body" idx="1"/>
          </p:nvPr>
        </p:nvSpPr>
        <p:spPr/>
        <p:txBody>
          <a:bodyPr/>
          <a:lstStyle/>
          <a:p>
            <a:r>
              <a:rPr lang="en-US"/>
              <a:t>We consider a production problem in which we are trying to determine how much to produce of different items in order to maximize profit. </a:t>
            </a:r>
          </a:p>
          <a:p>
            <a:endParaRPr lang="en-US"/>
          </a:p>
          <a:p>
            <a:r>
              <a:rPr lang="en-US"/>
              <a:t>Each item has a given weight, space requirement, profit value, quota to satisfy, and limit on production. </a:t>
            </a:r>
          </a:p>
          <a:p>
            <a:endParaRPr lang="en-US"/>
          </a:p>
          <a:p>
            <a:r>
              <a:rPr lang="en-US"/>
              <a:t>Each item must meet its quota but be less than its limit.</a:t>
            </a:r>
          </a:p>
          <a:p>
            <a:endParaRPr lang="en-US"/>
          </a:p>
          <a:p>
            <a:r>
              <a:rPr lang="en-US"/>
              <a:t>There is also a total weight requirement and space requirement for shipping which will limit the production. </a:t>
            </a:r>
          </a:p>
        </p:txBody>
      </p:sp>
    </p:spTree>
  </p:cSld>
  <p:clrMapOvr>
    <a:masterClrMapping/>
  </p:clrMapOvr>
  <p:transition>
    <p:strips dir="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C123E860-5D13-4426-BED1-77C0495A2063}" type="slidenum">
              <a:rPr lang="en-US"/>
              <a:pPr/>
              <a:t>59</a:t>
            </a:fld>
            <a:endParaRPr lang="en-US"/>
          </a:p>
        </p:txBody>
      </p:sp>
      <p:sp>
        <p:nvSpPr>
          <p:cNvPr id="784386" name="Rectangle 2"/>
          <p:cNvSpPr>
            <a:spLocks noGrp="1" noChangeArrowheads="1"/>
          </p:cNvSpPr>
          <p:nvPr>
            <p:ph type="title"/>
          </p:nvPr>
        </p:nvSpPr>
        <p:spPr/>
        <p:txBody>
          <a:bodyPr/>
          <a:lstStyle/>
          <a:p>
            <a:r>
              <a:rPr lang="en-US"/>
              <a:t>Dynamic Solver</a:t>
            </a:r>
          </a:p>
        </p:txBody>
      </p:sp>
      <p:sp>
        <p:nvSpPr>
          <p:cNvPr id="784387" name="Rectangle 3"/>
          <p:cNvSpPr>
            <a:spLocks noGrp="1" noChangeArrowheads="1"/>
          </p:cNvSpPr>
          <p:nvPr>
            <p:ph type="body" idx="1"/>
          </p:nvPr>
        </p:nvSpPr>
        <p:spPr/>
        <p:txBody>
          <a:bodyPr/>
          <a:lstStyle/>
          <a:p>
            <a:r>
              <a:rPr lang="en-US"/>
              <a:t>We want this production problem to be dynamic. </a:t>
            </a:r>
          </a:p>
          <a:p>
            <a:pPr lvl="1"/>
            <a:r>
              <a:rPr lang="en-US"/>
              <a:t>That is, we want the user to decide how many items to consider in the problem and to provide the input for each item.</a:t>
            </a:r>
          </a:p>
          <a:p>
            <a:endParaRPr lang="en-US"/>
          </a:p>
          <a:p>
            <a:r>
              <a:rPr lang="en-US"/>
              <a:t>We limit these dynamic options to five possible items and prepare the spreadsheet for the maximum number possible. </a:t>
            </a:r>
          </a:p>
          <a:p>
            <a:endParaRPr lang="en-US"/>
          </a:p>
          <a:p>
            <a:r>
              <a:rPr lang="en-US"/>
              <a:t>To make this problem dynamic, we will develop a user interface. </a:t>
            </a:r>
          </a:p>
        </p:txBody>
      </p:sp>
    </p:spTree>
  </p:cSld>
  <p:clrMapOvr>
    <a:masterClrMapping/>
  </p:clrMapOvr>
  <p:transition>
    <p:strips dir="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8727A8A0-3D4A-4851-BB35-DE728F792C5F}" type="slidenum">
              <a:rPr lang="en-US"/>
              <a:pPr/>
              <a:t>60</a:t>
            </a:fld>
            <a:endParaRPr lang="en-US"/>
          </a:p>
        </p:txBody>
      </p:sp>
      <p:sp>
        <p:nvSpPr>
          <p:cNvPr id="785410" name="Rectangle 2"/>
          <p:cNvSpPr>
            <a:spLocks noGrp="1" noChangeArrowheads="1"/>
          </p:cNvSpPr>
          <p:nvPr>
            <p:ph type="title"/>
          </p:nvPr>
        </p:nvSpPr>
        <p:spPr/>
        <p:txBody>
          <a:bodyPr/>
          <a:lstStyle/>
          <a:p>
            <a:r>
              <a:rPr lang="en-US"/>
              <a:t>The Spreadsheet</a:t>
            </a:r>
          </a:p>
        </p:txBody>
      </p:sp>
      <p:sp>
        <p:nvSpPr>
          <p:cNvPr id="785411" name="Rectangle 3"/>
          <p:cNvSpPr>
            <a:spLocks noGrp="1" noChangeArrowheads="1"/>
          </p:cNvSpPr>
          <p:nvPr>
            <p:ph type="body" idx="1"/>
          </p:nvPr>
        </p:nvSpPr>
        <p:spPr/>
        <p:txBody>
          <a:bodyPr/>
          <a:lstStyle/>
          <a:p>
            <a:endParaRPr lang="en-US"/>
          </a:p>
        </p:txBody>
      </p:sp>
      <p:pic>
        <p:nvPicPr>
          <p:cNvPr id="785416" name="Picture 8"/>
          <p:cNvPicPr>
            <a:picLocks noChangeAspect="1" noChangeArrowheads="1"/>
          </p:cNvPicPr>
          <p:nvPr/>
        </p:nvPicPr>
        <p:blipFill>
          <a:blip r:embed="rId3" cstate="print"/>
          <a:srcRect t="17143" r="41667" b="10857"/>
          <a:stretch>
            <a:fillRect/>
          </a:stretch>
        </p:blipFill>
        <p:spPr bwMode="auto">
          <a:xfrm>
            <a:off x="990600" y="1600200"/>
            <a:ext cx="6248400" cy="4686300"/>
          </a:xfrm>
          <a:prstGeom prst="rect">
            <a:avLst/>
          </a:prstGeom>
          <a:noFill/>
          <a:ln w="9525">
            <a:noFill/>
            <a:miter lim="800000"/>
            <a:headEnd/>
            <a:tailEnd/>
          </a:ln>
        </p:spPr>
      </p:pic>
    </p:spTree>
  </p:cSld>
  <p:clrMapOvr>
    <a:masterClrMapping/>
  </p:clrMapOvr>
  <p:transition>
    <p:strips dir="rd"/>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6C0C41EF-7F7E-4C05-92D8-C6AC41AB1BDF}" type="slidenum">
              <a:rPr lang="en-US"/>
              <a:pPr/>
              <a:t>61</a:t>
            </a:fld>
            <a:endParaRPr lang="en-US"/>
          </a:p>
        </p:txBody>
      </p:sp>
      <p:sp>
        <p:nvSpPr>
          <p:cNvPr id="786434" name="Rectangle 2"/>
          <p:cNvSpPr>
            <a:spLocks noGrp="1" noChangeArrowheads="1"/>
          </p:cNvSpPr>
          <p:nvPr>
            <p:ph type="title"/>
          </p:nvPr>
        </p:nvSpPr>
        <p:spPr/>
        <p:txBody>
          <a:bodyPr/>
          <a:lstStyle/>
          <a:p>
            <a:r>
              <a:rPr lang="en-US"/>
              <a:t>Parameters Form</a:t>
            </a:r>
          </a:p>
        </p:txBody>
      </p:sp>
      <p:sp>
        <p:nvSpPr>
          <p:cNvPr id="786435" name="Rectangle 3"/>
          <p:cNvSpPr>
            <a:spLocks noGrp="1" noChangeArrowheads="1"/>
          </p:cNvSpPr>
          <p:nvPr>
            <p:ph type="body" idx="1"/>
          </p:nvPr>
        </p:nvSpPr>
        <p:spPr/>
        <p:txBody>
          <a:bodyPr/>
          <a:lstStyle/>
          <a:p>
            <a:endParaRPr lang="en-US"/>
          </a:p>
        </p:txBody>
      </p:sp>
      <p:pic>
        <p:nvPicPr>
          <p:cNvPr id="786436" name="Picture 4"/>
          <p:cNvPicPr>
            <a:picLocks noChangeAspect="1" noChangeArrowheads="1"/>
          </p:cNvPicPr>
          <p:nvPr/>
        </p:nvPicPr>
        <p:blipFill>
          <a:blip r:embed="rId3" cstate="print"/>
          <a:srcRect/>
          <a:stretch>
            <a:fillRect/>
          </a:stretch>
        </p:blipFill>
        <p:spPr bwMode="auto">
          <a:xfrm>
            <a:off x="1066800" y="1676400"/>
            <a:ext cx="3886200" cy="1831975"/>
          </a:xfrm>
          <a:prstGeom prst="rect">
            <a:avLst/>
          </a:prstGeom>
          <a:noFill/>
          <a:ln w="9525">
            <a:noFill/>
            <a:miter lim="800000"/>
            <a:headEnd/>
            <a:tailEnd/>
          </a:ln>
        </p:spPr>
      </p:pic>
    </p:spTree>
  </p:cSld>
  <p:clrMapOvr>
    <a:masterClrMapping/>
  </p:clrMapOvr>
  <p:transition>
    <p:strips dir="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5C7F2F5D-D5BC-43E7-84F8-6520D3CDC25F}" type="slidenum">
              <a:rPr lang="en-US"/>
              <a:pPr/>
              <a:t>62</a:t>
            </a:fld>
            <a:endParaRPr lang="en-US"/>
          </a:p>
        </p:txBody>
      </p:sp>
      <p:sp>
        <p:nvSpPr>
          <p:cNvPr id="787458" name="Rectangle 2"/>
          <p:cNvSpPr>
            <a:spLocks noGrp="1" noChangeArrowheads="1"/>
          </p:cNvSpPr>
          <p:nvPr>
            <p:ph type="title"/>
          </p:nvPr>
        </p:nvSpPr>
        <p:spPr/>
        <p:txBody>
          <a:bodyPr/>
          <a:lstStyle/>
          <a:p>
            <a:r>
              <a:rPr lang="en-US"/>
              <a:t>Input Form</a:t>
            </a:r>
          </a:p>
        </p:txBody>
      </p:sp>
      <p:sp>
        <p:nvSpPr>
          <p:cNvPr id="787459" name="Rectangle 3"/>
          <p:cNvSpPr>
            <a:spLocks noGrp="1" noChangeArrowheads="1"/>
          </p:cNvSpPr>
          <p:nvPr>
            <p:ph type="body" idx="1"/>
          </p:nvPr>
        </p:nvSpPr>
        <p:spPr/>
        <p:txBody>
          <a:bodyPr/>
          <a:lstStyle/>
          <a:p>
            <a:endParaRPr lang="en-US"/>
          </a:p>
        </p:txBody>
      </p:sp>
      <p:pic>
        <p:nvPicPr>
          <p:cNvPr id="787460" name="Picture 4"/>
          <p:cNvPicPr>
            <a:picLocks noChangeAspect="1" noChangeArrowheads="1"/>
          </p:cNvPicPr>
          <p:nvPr/>
        </p:nvPicPr>
        <p:blipFill>
          <a:blip r:embed="rId3" cstate="print"/>
          <a:srcRect/>
          <a:stretch>
            <a:fillRect/>
          </a:stretch>
        </p:blipFill>
        <p:spPr bwMode="auto">
          <a:xfrm>
            <a:off x="1066800" y="1600200"/>
            <a:ext cx="3290888" cy="4495800"/>
          </a:xfrm>
          <a:prstGeom prst="rect">
            <a:avLst/>
          </a:prstGeom>
          <a:noFill/>
          <a:ln w="9525">
            <a:noFill/>
            <a:miter lim="800000"/>
            <a:headEnd/>
            <a:tailEnd/>
          </a:ln>
        </p:spPr>
      </p:pic>
    </p:spTree>
  </p:cSld>
  <p:clrMapOvr>
    <a:masterClrMapping/>
  </p:clrMapOvr>
  <p:transition>
    <p:strips dir="rd"/>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r>
              <a:rPr lang="en-US"/>
              <a:t>Excel VBA V A</a:t>
            </a:r>
          </a:p>
        </p:txBody>
      </p:sp>
      <p:sp>
        <p:nvSpPr>
          <p:cNvPr id="7" name="Slide Number Placeholder 4"/>
          <p:cNvSpPr>
            <a:spLocks noGrp="1"/>
          </p:cNvSpPr>
          <p:nvPr>
            <p:ph type="sldNum" sz="quarter" idx="11"/>
          </p:nvPr>
        </p:nvSpPr>
        <p:spPr/>
        <p:txBody>
          <a:bodyPr/>
          <a:lstStyle/>
          <a:p>
            <a:fld id="{C7AB25B8-2E75-423E-919E-E8EE0F02E702}" type="slidenum">
              <a:rPr lang="en-US"/>
              <a:pPr/>
              <a:t>63</a:t>
            </a:fld>
            <a:endParaRPr lang="en-US"/>
          </a:p>
        </p:txBody>
      </p:sp>
      <p:sp>
        <p:nvSpPr>
          <p:cNvPr id="788482" name="Rectangle 2"/>
          <p:cNvSpPr>
            <a:spLocks noGrp="1" noChangeArrowheads="1"/>
          </p:cNvSpPr>
          <p:nvPr>
            <p:ph type="title"/>
          </p:nvPr>
        </p:nvSpPr>
        <p:spPr/>
        <p:txBody>
          <a:bodyPr/>
          <a:lstStyle/>
          <a:p>
            <a:r>
              <a:rPr lang="en-US"/>
              <a:t>Initial Code</a:t>
            </a:r>
          </a:p>
        </p:txBody>
      </p:sp>
      <p:sp>
        <p:nvSpPr>
          <p:cNvPr id="788483" name="Rectangle 3"/>
          <p:cNvSpPr>
            <a:spLocks noGrp="1" noChangeArrowheads="1"/>
          </p:cNvSpPr>
          <p:nvPr>
            <p:ph type="body" idx="1"/>
          </p:nvPr>
        </p:nvSpPr>
        <p:spPr/>
        <p:txBody>
          <a:bodyPr/>
          <a:lstStyle/>
          <a:p>
            <a:r>
              <a:rPr lang="en-US"/>
              <a:t>Variables</a:t>
            </a:r>
          </a:p>
          <a:p>
            <a:endParaRPr lang="en-US"/>
          </a:p>
          <a:p>
            <a:endParaRPr lang="en-US"/>
          </a:p>
          <a:p>
            <a:endParaRPr lang="en-US"/>
          </a:p>
          <a:p>
            <a:endParaRPr lang="en-US"/>
          </a:p>
          <a:p>
            <a:endParaRPr lang="en-US"/>
          </a:p>
          <a:p>
            <a:r>
              <a:rPr lang="en-US"/>
              <a:t>Clear Previous</a:t>
            </a:r>
          </a:p>
        </p:txBody>
      </p:sp>
      <p:pic>
        <p:nvPicPr>
          <p:cNvPr id="788484" name="Picture 4"/>
          <p:cNvPicPr>
            <a:picLocks noChangeAspect="1" noChangeArrowheads="1"/>
          </p:cNvPicPr>
          <p:nvPr/>
        </p:nvPicPr>
        <p:blipFill>
          <a:blip r:embed="rId3" cstate="print"/>
          <a:srcRect l="19620" t="11720" r="39221" b="73941"/>
          <a:stretch>
            <a:fillRect/>
          </a:stretch>
        </p:blipFill>
        <p:spPr bwMode="auto">
          <a:xfrm>
            <a:off x="1143000" y="2057400"/>
            <a:ext cx="6248400" cy="1320800"/>
          </a:xfrm>
          <a:prstGeom prst="rect">
            <a:avLst/>
          </a:prstGeom>
          <a:noFill/>
          <a:ln w="9525">
            <a:noFill/>
            <a:miter lim="800000"/>
            <a:headEnd/>
            <a:tailEnd/>
          </a:ln>
        </p:spPr>
      </p:pic>
      <p:pic>
        <p:nvPicPr>
          <p:cNvPr id="788485" name="Picture 5"/>
          <p:cNvPicPr>
            <a:picLocks noChangeAspect="1" noChangeArrowheads="1"/>
          </p:cNvPicPr>
          <p:nvPr/>
        </p:nvPicPr>
        <p:blipFill>
          <a:blip r:embed="rId3" cstate="print"/>
          <a:srcRect l="19620" t="71941" r="46178" b="12766"/>
          <a:stretch>
            <a:fillRect/>
          </a:stretch>
        </p:blipFill>
        <p:spPr bwMode="auto">
          <a:xfrm>
            <a:off x="1143000" y="4306888"/>
            <a:ext cx="5192713" cy="1408112"/>
          </a:xfrm>
          <a:prstGeom prst="rect">
            <a:avLst/>
          </a:prstGeom>
          <a:noFill/>
          <a:ln w="9525">
            <a:noFill/>
            <a:miter lim="800000"/>
            <a:headEnd/>
            <a:tailEnd/>
          </a:ln>
        </p:spPr>
      </p:pic>
    </p:spTree>
  </p:cSld>
  <p:clrMapOvr>
    <a:masterClrMapping/>
  </p:clrMapOvr>
  <p:transition>
    <p:strips dir="rd"/>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a:t>Excel VBA V A</a:t>
            </a:r>
          </a:p>
        </p:txBody>
      </p:sp>
      <p:sp>
        <p:nvSpPr>
          <p:cNvPr id="5" name="Slide Number Placeholder 4"/>
          <p:cNvSpPr>
            <a:spLocks noGrp="1"/>
          </p:cNvSpPr>
          <p:nvPr>
            <p:ph type="sldNum" sz="quarter" idx="11"/>
          </p:nvPr>
        </p:nvSpPr>
        <p:spPr/>
        <p:txBody>
          <a:bodyPr/>
          <a:lstStyle/>
          <a:p>
            <a:fld id="{94D69489-F993-4276-8C50-292D89EF7C64}" type="slidenum">
              <a:rPr lang="en-US"/>
              <a:pPr/>
              <a:t>64</a:t>
            </a:fld>
            <a:endParaRPr lang="en-US"/>
          </a:p>
        </p:txBody>
      </p:sp>
      <p:sp>
        <p:nvSpPr>
          <p:cNvPr id="805890" name="Rectangle 2"/>
          <p:cNvSpPr>
            <a:spLocks noGrp="1" noChangeArrowheads="1"/>
          </p:cNvSpPr>
          <p:nvPr>
            <p:ph type="title"/>
          </p:nvPr>
        </p:nvSpPr>
        <p:spPr/>
        <p:txBody>
          <a:bodyPr/>
          <a:lstStyle/>
          <a:p>
            <a:r>
              <a:rPr lang="en-US"/>
              <a:t>Initial Code</a:t>
            </a:r>
          </a:p>
        </p:txBody>
      </p:sp>
      <p:sp>
        <p:nvSpPr>
          <p:cNvPr id="805891" name="Rectangle 3"/>
          <p:cNvSpPr>
            <a:spLocks noGrp="1" noChangeArrowheads="1"/>
          </p:cNvSpPr>
          <p:nvPr>
            <p:ph type="body" idx="1"/>
          </p:nvPr>
        </p:nvSpPr>
        <p:spPr/>
        <p:txBody>
          <a:bodyPr/>
          <a:lstStyle/>
          <a:p>
            <a:r>
              <a:rPr lang="en-US"/>
              <a:t>Variables</a:t>
            </a:r>
          </a:p>
          <a:p>
            <a:pPr lvl="1">
              <a:buFont typeface="Wingdings" pitchFamily="2" charset="2"/>
              <a:buNone/>
            </a:pPr>
            <a:r>
              <a:rPr lang="en-US"/>
              <a:t>Public Weight(5) As Control, Space(5) As Control, Profit(5) As Control, _</a:t>
            </a:r>
          </a:p>
          <a:p>
            <a:pPr lvl="1">
              <a:buFont typeface="Wingdings" pitchFamily="2" charset="2"/>
              <a:buNone/>
            </a:pPr>
            <a:r>
              <a:rPr lang="en-US"/>
              <a:t>Quota(5) As Control, Limit(5) As Control, Frames(5) As Control</a:t>
            </a:r>
          </a:p>
        </p:txBody>
      </p:sp>
    </p:spTree>
  </p:cSld>
  <p:clrMapOvr>
    <a:masterClrMapping/>
  </p:clrMapOvr>
  <p:transition>
    <p:strips dir="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AF76EF49-5C37-47F9-8946-17BD529512EB}" type="slidenum">
              <a:rPr lang="en-US"/>
              <a:pPr/>
              <a:t>65</a:t>
            </a:fld>
            <a:endParaRPr lang="en-US"/>
          </a:p>
        </p:txBody>
      </p:sp>
      <p:sp>
        <p:nvSpPr>
          <p:cNvPr id="789506" name="Rectangle 2"/>
          <p:cNvSpPr>
            <a:spLocks noGrp="1" noChangeArrowheads="1"/>
          </p:cNvSpPr>
          <p:nvPr>
            <p:ph type="title"/>
          </p:nvPr>
        </p:nvSpPr>
        <p:spPr/>
        <p:txBody>
          <a:bodyPr/>
          <a:lstStyle/>
          <a:p>
            <a:r>
              <a:rPr lang="en-US"/>
              <a:t>Initial Code </a:t>
            </a:r>
            <a:r>
              <a:rPr lang="en-US" sz="2000"/>
              <a:t>(cont)</a:t>
            </a:r>
          </a:p>
        </p:txBody>
      </p:sp>
      <p:sp>
        <p:nvSpPr>
          <p:cNvPr id="789507" name="Rectangle 3"/>
          <p:cNvSpPr>
            <a:spLocks noGrp="1" noChangeArrowheads="1"/>
          </p:cNvSpPr>
          <p:nvPr>
            <p:ph type="body" idx="1"/>
          </p:nvPr>
        </p:nvSpPr>
        <p:spPr/>
        <p:txBody>
          <a:bodyPr/>
          <a:lstStyle/>
          <a:p>
            <a:r>
              <a:rPr lang="en-US"/>
              <a:t>Set Parameters</a:t>
            </a:r>
          </a:p>
        </p:txBody>
      </p:sp>
      <p:pic>
        <p:nvPicPr>
          <p:cNvPr id="789509" name="Picture 5"/>
          <p:cNvPicPr>
            <a:picLocks noChangeAspect="1" noChangeArrowheads="1"/>
          </p:cNvPicPr>
          <p:nvPr/>
        </p:nvPicPr>
        <p:blipFill>
          <a:blip r:embed="rId3" cstate="print"/>
          <a:srcRect l="19620" t="26059" r="44438" b="28056"/>
          <a:stretch>
            <a:fillRect/>
          </a:stretch>
        </p:blipFill>
        <p:spPr bwMode="auto">
          <a:xfrm>
            <a:off x="1295400" y="2133600"/>
            <a:ext cx="4953000" cy="3833813"/>
          </a:xfrm>
          <a:prstGeom prst="rect">
            <a:avLst/>
          </a:prstGeom>
          <a:noFill/>
          <a:ln w="9525">
            <a:noFill/>
            <a:miter lim="800000"/>
            <a:headEnd/>
            <a:tailEnd/>
          </a:ln>
        </p:spPr>
      </p:pic>
    </p:spTree>
  </p:cSld>
  <p:clrMapOvr>
    <a:masterClrMapping/>
  </p:clrMapOvr>
  <p:transition>
    <p:strips dir="rd"/>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4E9CE0D4-A540-4F88-914F-141854DCA1D0}" type="slidenum">
              <a:rPr lang="en-US"/>
              <a:pPr/>
              <a:t>66</a:t>
            </a:fld>
            <a:endParaRPr lang="en-US"/>
          </a:p>
        </p:txBody>
      </p:sp>
      <p:sp>
        <p:nvSpPr>
          <p:cNvPr id="790530" name="Rectangle 2"/>
          <p:cNvSpPr>
            <a:spLocks noGrp="1" noChangeArrowheads="1"/>
          </p:cNvSpPr>
          <p:nvPr>
            <p:ph type="title"/>
          </p:nvPr>
        </p:nvSpPr>
        <p:spPr/>
        <p:txBody>
          <a:bodyPr/>
          <a:lstStyle/>
          <a:p>
            <a:r>
              <a:rPr lang="en-US"/>
              <a:t>Parameters Form Code</a:t>
            </a:r>
          </a:p>
        </p:txBody>
      </p:sp>
      <p:sp>
        <p:nvSpPr>
          <p:cNvPr id="790531" name="Rectangle 3"/>
          <p:cNvSpPr>
            <a:spLocks noGrp="1" noChangeArrowheads="1"/>
          </p:cNvSpPr>
          <p:nvPr>
            <p:ph type="body" idx="1"/>
          </p:nvPr>
        </p:nvSpPr>
        <p:spPr/>
        <p:txBody>
          <a:bodyPr/>
          <a:lstStyle/>
          <a:p>
            <a:endParaRPr lang="en-US"/>
          </a:p>
        </p:txBody>
      </p:sp>
      <p:pic>
        <p:nvPicPr>
          <p:cNvPr id="790532" name="Picture 4"/>
          <p:cNvPicPr>
            <a:picLocks noChangeAspect="1" noChangeArrowheads="1"/>
          </p:cNvPicPr>
          <p:nvPr/>
        </p:nvPicPr>
        <p:blipFill>
          <a:blip r:embed="rId3" cstate="print"/>
          <a:srcRect l="19637" t="12857" r="39583" b="43793"/>
          <a:stretch>
            <a:fillRect/>
          </a:stretch>
        </p:blipFill>
        <p:spPr bwMode="auto">
          <a:xfrm>
            <a:off x="1066800" y="1676400"/>
            <a:ext cx="5715000" cy="3695700"/>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1D60D320-21EF-4874-B4F7-1C753ED3BA07}" type="slidenum">
              <a:rPr lang="en-US"/>
              <a:pPr/>
              <a:t>67</a:t>
            </a:fld>
            <a:endParaRPr lang="en-US"/>
          </a:p>
        </p:txBody>
      </p:sp>
      <p:sp>
        <p:nvSpPr>
          <p:cNvPr id="791554" name="Rectangle 2"/>
          <p:cNvSpPr>
            <a:spLocks noGrp="1" noChangeArrowheads="1"/>
          </p:cNvSpPr>
          <p:nvPr>
            <p:ph type="title"/>
          </p:nvPr>
        </p:nvSpPr>
        <p:spPr/>
        <p:txBody>
          <a:bodyPr/>
          <a:lstStyle/>
          <a:p>
            <a:r>
              <a:rPr lang="en-US"/>
              <a:t>Input Form Code</a:t>
            </a:r>
          </a:p>
        </p:txBody>
      </p:sp>
      <p:sp>
        <p:nvSpPr>
          <p:cNvPr id="791555" name="Rectangle 3"/>
          <p:cNvSpPr>
            <a:spLocks noGrp="1" noChangeArrowheads="1"/>
          </p:cNvSpPr>
          <p:nvPr>
            <p:ph type="body" idx="1"/>
          </p:nvPr>
        </p:nvSpPr>
        <p:spPr/>
        <p:txBody>
          <a:bodyPr/>
          <a:lstStyle/>
          <a:p>
            <a:endParaRPr lang="en-US"/>
          </a:p>
        </p:txBody>
      </p:sp>
      <p:pic>
        <p:nvPicPr>
          <p:cNvPr id="791556" name="Picture 4"/>
          <p:cNvPicPr>
            <a:picLocks noChangeAspect="1" noChangeArrowheads="1"/>
          </p:cNvPicPr>
          <p:nvPr/>
        </p:nvPicPr>
        <p:blipFill>
          <a:blip r:embed="rId3" cstate="print"/>
          <a:srcRect l="19682" t="18678" r="44901" b="50618"/>
          <a:stretch>
            <a:fillRect/>
          </a:stretch>
        </p:blipFill>
        <p:spPr bwMode="auto">
          <a:xfrm>
            <a:off x="1066800" y="1676400"/>
            <a:ext cx="4953000" cy="2606675"/>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D1F62AE8-66BD-4BE4-B252-B229227CFFB0}" type="slidenum">
              <a:rPr lang="en-US"/>
              <a:pPr/>
              <a:t>68</a:t>
            </a:fld>
            <a:endParaRPr lang="en-US"/>
          </a:p>
        </p:txBody>
      </p:sp>
      <p:sp>
        <p:nvSpPr>
          <p:cNvPr id="792578" name="Rectangle 2"/>
          <p:cNvSpPr>
            <a:spLocks noGrp="1" noChangeArrowheads="1"/>
          </p:cNvSpPr>
          <p:nvPr>
            <p:ph type="title"/>
          </p:nvPr>
        </p:nvSpPr>
        <p:spPr/>
        <p:txBody>
          <a:bodyPr/>
          <a:lstStyle/>
          <a:p>
            <a:r>
              <a:rPr lang="en-US"/>
              <a:t>Input Form Code </a:t>
            </a:r>
            <a:r>
              <a:rPr lang="en-US" sz="2000"/>
              <a:t>(cont)</a:t>
            </a:r>
          </a:p>
        </p:txBody>
      </p:sp>
      <p:sp>
        <p:nvSpPr>
          <p:cNvPr id="792579" name="Rectangle 3"/>
          <p:cNvSpPr>
            <a:spLocks noGrp="1" noChangeArrowheads="1"/>
          </p:cNvSpPr>
          <p:nvPr>
            <p:ph type="body" idx="1"/>
          </p:nvPr>
        </p:nvSpPr>
        <p:spPr/>
        <p:txBody>
          <a:bodyPr/>
          <a:lstStyle/>
          <a:p>
            <a:endParaRPr lang="en-US"/>
          </a:p>
        </p:txBody>
      </p:sp>
      <p:pic>
        <p:nvPicPr>
          <p:cNvPr id="792580" name="Picture 4"/>
          <p:cNvPicPr>
            <a:picLocks noChangeAspect="1" noChangeArrowheads="1"/>
          </p:cNvPicPr>
          <p:nvPr/>
        </p:nvPicPr>
        <p:blipFill>
          <a:blip r:embed="rId3" cstate="print"/>
          <a:srcRect l="18750" t="13715" r="56250" b="3143"/>
          <a:stretch>
            <a:fillRect/>
          </a:stretch>
        </p:blipFill>
        <p:spPr bwMode="auto">
          <a:xfrm>
            <a:off x="1066800" y="1600200"/>
            <a:ext cx="2590800" cy="4572000"/>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r>
              <a:rPr lang="en-US"/>
              <a:t>Excel VBA V A</a:t>
            </a:r>
          </a:p>
        </p:txBody>
      </p:sp>
      <p:sp>
        <p:nvSpPr>
          <p:cNvPr id="6" name="Slide Number Placeholder 4"/>
          <p:cNvSpPr>
            <a:spLocks noGrp="1"/>
          </p:cNvSpPr>
          <p:nvPr>
            <p:ph type="sldNum" sz="quarter" idx="11"/>
          </p:nvPr>
        </p:nvSpPr>
        <p:spPr/>
        <p:txBody>
          <a:bodyPr/>
          <a:lstStyle/>
          <a:p>
            <a:fld id="{6FAAA2FA-C780-4B44-AD9D-7B11C1DA7F7D}" type="slidenum">
              <a:rPr lang="en-US"/>
              <a:pPr/>
              <a:t>69</a:t>
            </a:fld>
            <a:endParaRPr lang="en-US"/>
          </a:p>
        </p:txBody>
      </p:sp>
      <p:sp>
        <p:nvSpPr>
          <p:cNvPr id="793602" name="Rectangle 2"/>
          <p:cNvSpPr>
            <a:spLocks noGrp="1" noChangeArrowheads="1"/>
          </p:cNvSpPr>
          <p:nvPr>
            <p:ph type="title"/>
          </p:nvPr>
        </p:nvSpPr>
        <p:spPr/>
        <p:txBody>
          <a:bodyPr/>
          <a:lstStyle/>
          <a:p>
            <a:r>
              <a:rPr lang="en-US"/>
              <a:t>Solver Code</a:t>
            </a:r>
          </a:p>
        </p:txBody>
      </p:sp>
      <p:sp>
        <p:nvSpPr>
          <p:cNvPr id="793603" name="Rectangle 3"/>
          <p:cNvSpPr>
            <a:spLocks noGrp="1" noChangeArrowheads="1"/>
          </p:cNvSpPr>
          <p:nvPr>
            <p:ph type="body" idx="1"/>
          </p:nvPr>
        </p:nvSpPr>
        <p:spPr/>
        <p:txBody>
          <a:bodyPr/>
          <a:lstStyle/>
          <a:p>
            <a:endParaRPr lang="en-US"/>
          </a:p>
        </p:txBody>
      </p:sp>
      <p:pic>
        <p:nvPicPr>
          <p:cNvPr id="793604" name="Picture 4"/>
          <p:cNvPicPr>
            <a:picLocks noChangeAspect="1" noChangeArrowheads="1"/>
          </p:cNvPicPr>
          <p:nvPr/>
        </p:nvPicPr>
        <p:blipFill>
          <a:blip r:embed="rId3" cstate="print"/>
          <a:srcRect l="19753" t="32828" r="29263" b="26295"/>
          <a:stretch>
            <a:fillRect/>
          </a:stretch>
        </p:blipFill>
        <p:spPr bwMode="auto">
          <a:xfrm>
            <a:off x="990600" y="1600200"/>
            <a:ext cx="6324600" cy="3516313"/>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par>
    </p:tnLst>
  </p:timing>
</p:sld>
</file>

<file path=ppt/theme/theme1.xml><?xml version="1.0" encoding="utf-8"?>
<a:theme xmlns:a="http://schemas.openxmlformats.org/drawingml/2006/main" name="1_Blends">
  <a:themeElements>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fontScheme name="1_Blen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Tahoma" pitchFamily="34" charset="0"/>
          </a:defRPr>
        </a:defPPr>
      </a:lstStyle>
    </a:lnDef>
  </a:objectDefaults>
  <a:extraClrSchemeLst>
    <a:extraClrScheme>
      <a:clrScheme name="1_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Excel VBA IV_Ch_18</Template>
  <TotalTime>16994</TotalTime>
  <Words>4651</Words>
  <Application>Microsoft Office PowerPoint</Application>
  <PresentationFormat>On-screen Show (4:3)</PresentationFormat>
  <Paragraphs>676</Paragraphs>
  <Slides>69</Slides>
  <Notes>69</Notes>
  <HiddenSlides>0</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1_Blends</vt:lpstr>
      <vt:lpstr>Advanced Spreadsheet Modelling &amp; Programming for Business Excel VBA V  Excel Extended Functionality A</vt:lpstr>
      <vt:lpstr> Solver Re-Visited</vt:lpstr>
      <vt:lpstr>Understanding the Problem</vt:lpstr>
      <vt:lpstr>The Mathematical Model</vt:lpstr>
      <vt:lpstr>Decision Variables</vt:lpstr>
      <vt:lpstr>Objective Function</vt:lpstr>
      <vt:lpstr>Constraints</vt:lpstr>
      <vt:lpstr>Applying a model</vt:lpstr>
      <vt:lpstr>Excel Solver</vt:lpstr>
      <vt:lpstr>The Solver Steps</vt:lpstr>
      <vt:lpstr>Preparing the Worksheet</vt:lpstr>
      <vt:lpstr>Entering Decision Variables</vt:lpstr>
      <vt:lpstr>Entering Objective Function</vt:lpstr>
      <vt:lpstr>Entering Constraints</vt:lpstr>
      <vt:lpstr>Naming the Ranges</vt:lpstr>
      <vt:lpstr>Solver Example</vt:lpstr>
      <vt:lpstr>Solver Example, Step 1</vt:lpstr>
      <vt:lpstr>Solver Example, Step 2</vt:lpstr>
      <vt:lpstr>Solver Example, Step 3</vt:lpstr>
      <vt:lpstr>Solver Example, Step 3 (cont’d)</vt:lpstr>
      <vt:lpstr>Solver Example, Results</vt:lpstr>
      <vt:lpstr>Solver Example, Reports</vt:lpstr>
      <vt:lpstr>Premium Solver</vt:lpstr>
      <vt:lpstr>Premium Solver (cont)</vt:lpstr>
      <vt:lpstr>Premium Solver (cont)</vt:lpstr>
      <vt:lpstr>Applications of the Solver</vt:lpstr>
      <vt:lpstr>Transportation Problem</vt:lpstr>
      <vt:lpstr>Transportation Problem (cont)</vt:lpstr>
      <vt:lpstr>Transportation Problem (cont)</vt:lpstr>
      <vt:lpstr>Transportation Problem (cont)</vt:lpstr>
      <vt:lpstr>Transportation Problem (cont)</vt:lpstr>
      <vt:lpstr>Workforce Scheduling</vt:lpstr>
      <vt:lpstr>Workforce Scheduling (cont)</vt:lpstr>
      <vt:lpstr>Workforce Scheduling (cont)</vt:lpstr>
      <vt:lpstr>Workforce Scheduling (cont)</vt:lpstr>
      <vt:lpstr>Workforce Scheduling (cont)</vt:lpstr>
      <vt:lpstr>Workforce Scheduling (cont)</vt:lpstr>
      <vt:lpstr>Workforce Scheduling (cont)</vt:lpstr>
      <vt:lpstr>Capital Budgeting</vt:lpstr>
      <vt:lpstr>Capital Budgeting (cont)</vt:lpstr>
      <vt:lpstr>Capital Budgeting (cont)</vt:lpstr>
      <vt:lpstr>Capital Budgeting (cont)</vt:lpstr>
      <vt:lpstr>Capital Budgeting (cont)</vt:lpstr>
      <vt:lpstr>Solver Commands in VBA</vt:lpstr>
      <vt:lpstr>Previous Solver Example</vt:lpstr>
      <vt:lpstr>Solver Example, Results</vt:lpstr>
      <vt:lpstr>Example Input</vt:lpstr>
      <vt:lpstr>Identifying Solver Input (cont)</vt:lpstr>
      <vt:lpstr>Example Input (cont)</vt:lpstr>
      <vt:lpstr>Identifying Solver Input (cont)</vt:lpstr>
      <vt:lpstr>Setting Solver Options</vt:lpstr>
      <vt:lpstr>Running the Solver</vt:lpstr>
      <vt:lpstr>Solver Solution</vt:lpstr>
      <vt:lpstr>Generating Reports</vt:lpstr>
      <vt:lpstr>Final Solver Code</vt:lpstr>
      <vt:lpstr>Three other functions</vt:lpstr>
      <vt:lpstr>Application</vt:lpstr>
      <vt:lpstr>Description</vt:lpstr>
      <vt:lpstr>Dynamic Solver</vt:lpstr>
      <vt:lpstr>The Spreadsheet</vt:lpstr>
      <vt:lpstr>Parameters Form</vt:lpstr>
      <vt:lpstr>Input Form</vt:lpstr>
      <vt:lpstr>Initial Code</vt:lpstr>
      <vt:lpstr>Initial Code</vt:lpstr>
      <vt:lpstr>Initial Code (cont)</vt:lpstr>
      <vt:lpstr>Parameters Form Code</vt:lpstr>
      <vt:lpstr>Input Form Code</vt:lpstr>
      <vt:lpstr>Input Form Code (cont)</vt:lpstr>
      <vt:lpstr>Solver Code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OMIS 6350</dc:title>
  <dc:creator>Julian Scott Yeomans</dc:creator>
  <cp:lastModifiedBy>Julian Yeomans</cp:lastModifiedBy>
  <cp:revision>603</cp:revision>
  <dcterms:created xsi:type="dcterms:W3CDTF">2003-08-15T17:32:49Z</dcterms:created>
  <dcterms:modified xsi:type="dcterms:W3CDTF">2013-10-16T21:33:14Z</dcterms:modified>
</cp:coreProperties>
</file>