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71" r:id="rId17"/>
    <p:sldId id="268" r:id="rId18"/>
    <p:sldId id="269" r:id="rId19"/>
    <p:sldId id="270" r:id="rId20"/>
  </p:sldIdLst>
  <p:sldSz cx="12192000" cy="6858000"/>
  <p:notesSz cx="6858000" cy="91440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bdeep Singh Bhorjee" initials="SSB" lastIdx="2" clrIdx="0">
    <p:extLst>
      <p:ext uri="{19B8F6BF-5375-455C-9EA6-DF929625EA0E}">
        <p15:presenceInfo xmlns:p15="http://schemas.microsoft.com/office/powerpoint/2012/main" userId="S::SarabdeepBhorjee@ansrsource.com::98de18d6-c02b-4dbb-bfc0-11fd4cc99336" providerId="AD"/>
      </p:ext>
    </p:extLst>
  </p:cmAuthor>
  <p:cmAuthor id="2" name="Raphael Stephen Martin" initials="RSM" lastIdx="1" clrIdx="1">
    <p:extLst>
      <p:ext uri="{19B8F6BF-5375-455C-9EA6-DF929625EA0E}">
        <p15:presenceInfo xmlns:p15="http://schemas.microsoft.com/office/powerpoint/2012/main" userId="S::raphael.martin@ansrsource.com::87e9a425-36cb-49a1-bc2c-4a8f3553b9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69907" autoAdjust="0"/>
  </p:normalViewPr>
  <p:slideViewPr>
    <p:cSldViewPr snapToGrid="0">
      <p:cViewPr varScale="1">
        <p:scale>
          <a:sx n="76" d="100"/>
          <a:sy n="76" d="100"/>
        </p:scale>
        <p:origin x="200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45B79-CC5A-4701-ACD6-CF678334EFC1}" type="datetimeFigureOut">
              <a:rPr lang="en-US" smtClean="0"/>
              <a:t>10/27/20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04595D-0F51-4559-8935-30882507E16D}" type="slidenum">
              <a:rPr lang="en-US" smtClean="0"/>
              <a:t>‹#›</a:t>
            </a:fld>
            <a:endParaRPr lang="en-US" dirty="0"/>
          </a:p>
        </p:txBody>
      </p:sp>
    </p:spTree>
    <p:extLst>
      <p:ext uri="{BB962C8B-B14F-4D97-AF65-F5344CB8AC3E}">
        <p14:creationId xmlns:p14="http://schemas.microsoft.com/office/powerpoint/2010/main" val="3011786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Hello, all. In today’s presentation, I will discuss the case of Mrs. Rebecca Snyder. The presentation will outline her medical history, her diagnosis, the treatment she has received to date, and the plan for continuing care proposed by the interprofessional care team. The goal is a safe transition for Mrs. Snyder from primary care to end-of-life hospice care. The hospice facility </a:t>
            </a:r>
            <a:r>
              <a:rPr lang="en-US" sz="1200" kern="1200" dirty="0">
                <a:solidFill>
                  <a:schemeClr val="tx1"/>
                </a:solidFill>
                <a:effectLst/>
                <a:latin typeface="+mn-lt"/>
                <a:ea typeface="+mn-ea"/>
                <a:cs typeface="+mn-cs"/>
              </a:rPr>
              <a:t>must cater to her specific Orthodox Jewish religious requirements in addition to providing palliative care. She is attached to her two pet dogs, so the hospice must accommodate pet visits.</a:t>
            </a:r>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2</a:t>
            </a:fld>
            <a:endParaRPr lang="en-US" dirty="0"/>
          </a:p>
        </p:txBody>
      </p:sp>
    </p:spTree>
    <p:extLst>
      <p:ext uri="{BB962C8B-B14F-4D97-AF65-F5344CB8AC3E}">
        <p14:creationId xmlns:p14="http://schemas.microsoft.com/office/powerpoint/2010/main" val="687450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interprofessional care team developed a holistic understanding of Mrs. Snyder’s case to develop a plan to continue care for her. The elements considered by the interprofessional team were a complete patient assessment, medical and diagnostic reports, outcomes from nursing interventions provided at the primary care center, and an outline of expected patient outcomes. Let us begin with the patient assessment, where the physical, emotional, religious, functional, age-related, economic, and environmental aspects of the patient’s case were assessed.</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Rebecca Snyder is a 57-year-old woman who is clinically obese. She was diagnosed with ovarian cancer 7 months ago. She also has a secondary metastatic brain tumor. She was recently diagnosed with stage 4 ovarian cancer, giving her a prognosis of 6 months or less. </a:t>
            </a:r>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Mrs. Snyder is in a lot of pain and suffers from anxiety</a:t>
            </a:r>
            <a:r>
              <a:rPr lang="en-US" sz="1200" kern="1200" dirty="0">
                <a:solidFill>
                  <a:schemeClr val="tx1"/>
                </a:solidFill>
                <a:effectLst/>
                <a:latin typeface="+mn-lt"/>
                <a:ea typeface="+mn-ea"/>
                <a:cs typeface="+mn-cs"/>
              </a:rPr>
              <a:t> </a:t>
            </a:r>
            <a:r>
              <a:rPr lang="en-IN" sz="1200" kern="1200" dirty="0">
                <a:solidFill>
                  <a:schemeClr val="tx1"/>
                </a:solidFill>
                <a:effectLst/>
                <a:latin typeface="+mn-lt"/>
                <a:ea typeface="+mn-ea"/>
                <a:cs typeface="+mn-cs"/>
              </a:rPr>
              <a:t>brought on by her chemotherapy and wants to discontinue treatment beyond palliative care. She isn’t perturbed by her new, shorter prognosis. She would like to spend her last days at home but is reluctant to let others help her with household chores. She insists on not being a burden to those around her.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A04595D-0F51-4559-8935-30882507E16D}" type="slidenum">
              <a:rPr lang="en-US" smtClean="0"/>
              <a:t>3</a:t>
            </a:fld>
            <a:endParaRPr lang="en-US" dirty="0"/>
          </a:p>
        </p:txBody>
      </p:sp>
    </p:spTree>
    <p:extLst>
      <p:ext uri="{BB962C8B-B14F-4D97-AF65-F5344CB8AC3E}">
        <p14:creationId xmlns:p14="http://schemas.microsoft.com/office/powerpoint/2010/main" val="2644239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Mrs. Snyder is Orthodox Jewish. She requires kosher food and insists on attending religious services on Fridays and Saturdays. Her secondary care centre must accommodate these wishes.</a:t>
            </a:r>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Mrs. Snyder suffers from a decline in her functional status. She can walk short distances inside the house by holding onto furniture and requires minimal assistance with daily activities. She requires additional time to perform tasks because of fatigue and shortness of breath. She requires the assistance of one person to shop for groceries and for cleaning.</a:t>
            </a:r>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4</a:t>
            </a:fld>
            <a:endParaRPr lang="en-US" dirty="0"/>
          </a:p>
        </p:txBody>
      </p:sp>
    </p:spTree>
    <p:extLst>
      <p:ext uri="{BB962C8B-B14F-4D97-AF65-F5344CB8AC3E}">
        <p14:creationId xmlns:p14="http://schemas.microsoft.com/office/powerpoint/2010/main" val="4220008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Mrs. Snyder is a 57-year-old woman with a medical history of poorly controlled diabetes mellitus, hypertension, hypercholesterolemia, anxiety, and obesity. She feels bloated and is not hungry. She feels nauseous when she does eat. She has experienced some weight loss over the last 7 months. Mrs. Snyder has not mentioned any economic barriers to seeking care.</a:t>
            </a:r>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Mrs. Snyder lives in a </a:t>
            </a:r>
            <a:r>
              <a:rPr lang="en-IN" sz="1200" kern="1200" dirty="0" err="1">
                <a:solidFill>
                  <a:schemeClr val="tx1"/>
                </a:solidFill>
                <a:effectLst/>
                <a:latin typeface="+mn-lt"/>
                <a:ea typeface="+mn-ea"/>
                <a:cs typeface="+mn-cs"/>
              </a:rPr>
              <a:t>multistory</a:t>
            </a:r>
            <a:r>
              <a:rPr lang="en-IN" sz="1200" kern="1200" dirty="0">
                <a:solidFill>
                  <a:schemeClr val="tx1"/>
                </a:solidFill>
                <a:effectLst/>
                <a:latin typeface="+mn-lt"/>
                <a:ea typeface="+mn-ea"/>
                <a:cs typeface="+mn-cs"/>
              </a:rPr>
              <a:t> house with one flight of steps to the second level. The bedroom and bathroom are on the second level. She resides with her husband, debilitated elderly mother (who has since been moved to a home), and two teenage sons. Her household duties include meal preparation, driving, and managing personal finances.</a:t>
            </a:r>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5</a:t>
            </a:fld>
            <a:endParaRPr lang="en-US" dirty="0"/>
          </a:p>
        </p:txBody>
      </p:sp>
    </p:spTree>
    <p:extLst>
      <p:ext uri="{BB962C8B-B14F-4D97-AF65-F5344CB8AC3E}">
        <p14:creationId xmlns:p14="http://schemas.microsoft.com/office/powerpoint/2010/main" val="3122235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Mrs. Snyder suffers from</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poorly controlled diabetes mellitus, hypertension, hypercholesterolemia, anxiety, and obesity.</a:t>
            </a:r>
          </a:p>
          <a:p>
            <a:r>
              <a:rPr lang="en-US" sz="1200" kern="1200" dirty="0">
                <a:solidFill>
                  <a:schemeClr val="tx1"/>
                </a:solidFill>
                <a:effectLst/>
                <a:latin typeface="+mn-lt"/>
                <a:ea typeface="+mn-ea"/>
                <a:cs typeface="+mn-cs"/>
              </a:rPr>
              <a:t>She was diagnosed with metastatic ovarian cancer with a secondary metastatic brain tumor. Her most recent blood sugar count was 401. She has reported gastrointestinal bleeding.</a:t>
            </a:r>
          </a:p>
          <a:p>
            <a:r>
              <a:rPr lang="en-US" sz="1200" kern="1200" dirty="0">
                <a:solidFill>
                  <a:schemeClr val="tx1"/>
                </a:solidFill>
                <a:effectLst/>
                <a:latin typeface="+mn-lt"/>
                <a:ea typeface="+mn-ea"/>
                <a:cs typeface="+mn-cs"/>
              </a:rPr>
              <a:t>Her oncologist discussed the diagnosis with Mrs. Snyder and educated her about her secondary metastatic brain tumor. Her family was present in the room.</a:t>
            </a:r>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6</a:t>
            </a:fld>
            <a:endParaRPr lang="en-US" dirty="0"/>
          </a:p>
        </p:txBody>
      </p:sp>
    </p:spTree>
    <p:extLst>
      <p:ext uri="{BB962C8B-B14F-4D97-AF65-F5344CB8AC3E}">
        <p14:creationId xmlns:p14="http://schemas.microsoft.com/office/powerpoint/2010/main" val="325319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tx1"/>
                </a:solidFill>
                <a:effectLst/>
                <a:latin typeface="+mn-lt"/>
                <a:ea typeface="+mn-ea"/>
                <a:cs typeface="+mn-cs"/>
              </a:rPr>
              <a:t>Mrs. Snyder will spend her remaining months at a hospice. The hospice will provide palliative care with a focus on pain relief. The hospice staff will stay in constant communication with Mrs. Snyder and her family to understand her needs and make her as comfortable as possible. The hospice will accommodate visits by Mrs. Snyder’s rabbi as and when she requires them. The hospice will procure kosher food of good quality. The hospice will accommodate pet visits.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7</a:t>
            </a:fld>
            <a:endParaRPr lang="en-US" dirty="0"/>
          </a:p>
        </p:txBody>
      </p:sp>
    </p:spTree>
    <p:extLst>
      <p:ext uri="{BB962C8B-B14F-4D97-AF65-F5344CB8AC3E}">
        <p14:creationId xmlns:p14="http://schemas.microsoft.com/office/powerpoint/2010/main" val="291767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Mrs. Snyder initially resisted chemotherapy, which was recommended by her oncologist. This resistance was primarily due to the pain and nausea it caused, which made her anxious. She was on an over-the-counter antiemetic but stopped taking it because it made her drowsy and made her eyes itch.</a:t>
            </a:r>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The interprofessional care team consulted with an oncology nurse about </a:t>
            </a:r>
            <a:r>
              <a:rPr lang="en-US" sz="1200" kern="1200" dirty="0">
                <a:solidFill>
                  <a:schemeClr val="tx1"/>
                </a:solidFill>
                <a:effectLst/>
                <a:latin typeface="+mn-lt"/>
                <a:ea typeface="+mn-ea"/>
                <a:cs typeface="+mn-cs"/>
              </a:rPr>
              <a:t>ways to mitigate the side effects of the chemotherapy</a:t>
            </a:r>
            <a:r>
              <a:rPr lang="en-IN" sz="1200" kern="1200" dirty="0">
                <a:solidFill>
                  <a:schemeClr val="tx1"/>
                </a:solidFill>
                <a:effectLst/>
                <a:latin typeface="+mn-lt"/>
                <a:ea typeface="+mn-ea"/>
                <a:cs typeface="+mn-cs"/>
              </a:rPr>
              <a:t>. The nurse spoke with Mrs. Snyder about medication that could be used to manage her pain and nausea. The team also spoke with the oncologist. Apparently, Mrs. Snyder never told the oncologist about the extent to which she struggled with the side effects. The oncologist agreed to adjust the dosage of the chemotherapy. Mrs. Snyder was relieved. She didn't know that these options were available and decided she wanted to give another round of chemotherapy a try.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8</a:t>
            </a:fld>
            <a:endParaRPr lang="en-US" dirty="0"/>
          </a:p>
        </p:txBody>
      </p:sp>
    </p:spTree>
    <p:extLst>
      <p:ext uri="{BB962C8B-B14F-4D97-AF65-F5344CB8AC3E}">
        <p14:creationId xmlns:p14="http://schemas.microsoft.com/office/powerpoint/2010/main" val="2984876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Given the new diagnosis and the new prognosis of 6 months, Mrs. Snyder stated that she wanted to spend her last days at home. Devorah, her daughter, supported the idea and agreed to assist her mother at home. However, Devorah is 6 months pregnant and has two young children. She also had a history of third-trimester complications during her previous pregnancies and required bed rest. Devorah suggested that Avi, her brother, help. However, Avi is a struggling alcoholic who only recently got out of rehab. Devorah also suggested that her aunt Janet, who lives in Florida, help, but Mrs. Snyder said that suffered from a back problem that could prevent her from flying.</a:t>
            </a:r>
          </a:p>
          <a:p>
            <a:r>
              <a:rPr lang="en-US" sz="1200" kern="1200" dirty="0">
                <a:solidFill>
                  <a:schemeClr val="tx1"/>
                </a:solidFill>
                <a:effectLst/>
                <a:latin typeface="+mn-lt"/>
                <a:ea typeface="+mn-ea"/>
                <a:cs typeface="+mn-cs"/>
              </a:rPr>
              <a:t>The interprofessional care team convinced Mrs. Snyder and her daughter that a hospice facility would be better for her. The team pointed out the risks involved with Mrs. Snyder’s staying at home. Devorah may need bed rest, and her mother-in-law may be unable to look after the children. Avi could also start to drink again. To assuage her concerns about isolation, the team explained that her family could still be very involved in her care and discussed all the resources that are available at hospice facilities.</a:t>
            </a:r>
          </a:p>
          <a:p>
            <a:r>
              <a:rPr lang="en-IN" sz="1200" kern="1200" dirty="0">
                <a:solidFill>
                  <a:schemeClr val="tx1"/>
                </a:solidFill>
                <a:effectLst/>
                <a:latin typeface="+mn-lt"/>
                <a:ea typeface="+mn-ea"/>
                <a:cs typeface="+mn-cs"/>
              </a:rPr>
              <a:t>After thinking about it, Mrs. Snyder and her family decided that hospice care was the right decision. Devorah and Avi admitted that they were relieved by this decision because they both doubted their ability to care for their mother adequately.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9</a:t>
            </a:fld>
            <a:endParaRPr lang="en-US" dirty="0"/>
          </a:p>
        </p:txBody>
      </p:sp>
    </p:spTree>
    <p:extLst>
      <p:ext uri="{BB962C8B-B14F-4D97-AF65-F5344CB8AC3E}">
        <p14:creationId xmlns:p14="http://schemas.microsoft.com/office/powerpoint/2010/main" val="338780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interprofessional team compared two hospices that could accommodate Mrs. Snyder’s specific requirements.</a:t>
            </a:r>
          </a:p>
          <a:p>
            <a:r>
              <a:rPr lang="en-US" sz="1200" kern="1200" dirty="0">
                <a:solidFill>
                  <a:schemeClr val="tx1"/>
                </a:solidFill>
                <a:effectLst/>
                <a:latin typeface="+mn-lt"/>
                <a:ea typeface="+mn-ea"/>
                <a:cs typeface="+mn-cs"/>
              </a:rPr>
              <a:t>Mrs. Snyder and her family were introduced to Father Miguel Rivera from the St. Francis House hospice facility. He confirmed that they have a nondenominational chaplain on staff and that Mrs. Snyder is free to have her rabbi visit the hospice. The facility is pet-friendly and can accommodate her kosher diet, even though they have never had to accommodate such a diet before.</a:t>
            </a:r>
          </a:p>
          <a:p>
            <a:r>
              <a:rPr lang="en-US" sz="1200" kern="1200" dirty="0">
                <a:solidFill>
                  <a:schemeClr val="tx1"/>
                </a:solidFill>
                <a:effectLst/>
                <a:latin typeface="+mn-lt"/>
                <a:ea typeface="+mn-ea"/>
                <a:cs typeface="+mn-cs"/>
              </a:rPr>
              <a:t>Next, Mrs. Snyder was introduced to Kathryn Marcus from the Fern Hill Center hospice facility. Kathryn assured Mrs. Snyder that her facility would be able to work with her and her family to meet her religious needs. The facility prioritizes communication with patients to make them as physically and emotionally comfortable as possible because end-of-life care needs to be tailored to the individual. Kathryn stated that her hospice currently has a patient who observes a kosher diet and that they get kosher food from a nearby Jewish hospice facility. She also told Mrs. Snyder that she could have her pets visit if they’re well-behaved.</a:t>
            </a:r>
          </a:p>
          <a:p>
            <a:r>
              <a:rPr lang="en-US" sz="1200" kern="1200" dirty="0">
                <a:solidFill>
                  <a:schemeClr val="tx1"/>
                </a:solidFill>
                <a:effectLst/>
                <a:latin typeface="+mn-lt"/>
                <a:ea typeface="+mn-ea"/>
                <a:cs typeface="+mn-cs"/>
              </a:rPr>
              <a:t>The interprofessional care team recommended Fern Hill Center because they prioritized communication with the patient and the family to make the patient as comfortable as possible. The staff at the facility have demonstrated that they can procure kosher food as they already have a patient with those requirements. The facility is also pet-friendly.</a:t>
            </a:r>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10</a:t>
            </a:fld>
            <a:endParaRPr lang="en-US" dirty="0"/>
          </a:p>
        </p:txBody>
      </p:sp>
    </p:spTree>
    <p:extLst>
      <p:ext uri="{BB962C8B-B14F-4D97-AF65-F5344CB8AC3E}">
        <p14:creationId xmlns:p14="http://schemas.microsoft.com/office/powerpoint/2010/main" val="3368172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Mrs. Snyder would prefer to go to a Jewish hospice facility that she knows of because it offers kosher food and Jewish religious services. However, it does not currently have an open space. She would rather go home than to a non-Jewish facility. After assurances that the team will do its best to find her an appropriate facility where she can get kosher food and feel comfortable, she relented reluctantly.</a:t>
            </a:r>
          </a:p>
          <a:p>
            <a:r>
              <a:rPr lang="en-US" sz="1200" kern="1200" dirty="0">
                <a:solidFill>
                  <a:schemeClr val="tx1"/>
                </a:solidFill>
                <a:effectLst/>
                <a:latin typeface="+mn-lt"/>
                <a:ea typeface="+mn-ea"/>
                <a:cs typeface="+mn-cs"/>
              </a:rPr>
              <a:t>The interprofessional care team recommended against home hospice care because of red flags noticed in her family situation. Devorah, her daughter, is 6 months pregnant with two little children. There were complications in her third trimester during her previous pregnancies that required her to take bed rest. The assumption is that she might require bed rest for the third trimester of the current pregnancy as well, rendering her unable to help her mother with home hospice needs. Avi, her son, is a struggling alcoholic who has only recently come out of rehab. The assumption is that he might relapse, rendering him unable to help his mother with home hospice needs. </a:t>
            </a:r>
            <a:r>
              <a:rPr lang="en-IN" sz="1200" kern="1200" dirty="0">
                <a:solidFill>
                  <a:schemeClr val="tx1"/>
                </a:solidFill>
                <a:effectLst/>
                <a:latin typeface="+mn-lt"/>
                <a:ea typeface="+mn-ea"/>
                <a:cs typeface="+mn-cs"/>
              </a:rPr>
              <a:t>Janet, her sister, currently lives in Florida. She suffers from a back problem that could prevent her from traveling by air. This could make it difficult for Janet to care for her sister.</a:t>
            </a:r>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11</a:t>
            </a:fld>
            <a:endParaRPr lang="en-US" dirty="0"/>
          </a:p>
        </p:txBody>
      </p:sp>
    </p:spTree>
    <p:extLst>
      <p:ext uri="{BB962C8B-B14F-4D97-AF65-F5344CB8AC3E}">
        <p14:creationId xmlns:p14="http://schemas.microsoft.com/office/powerpoint/2010/main" val="2198669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interprofessional care team develops a clear understanding of a patient’s wishes and values. This understanding is crucial “to delivering respectful end-of-life care and to reduce stress for family members who are faced with difficult decisions on behalf of their loved ones” (Ho, Jameson, &amp; Pavlish, 2016). The team accomplishes this by working with people within and outside the health care profession, the patient, and the patient’s family to gain a holistic understanding of the patient’s case to deliver high-quality patient outcome.</a:t>
            </a:r>
          </a:p>
        </p:txBody>
      </p:sp>
      <p:sp>
        <p:nvSpPr>
          <p:cNvPr id="4" name="Slide Number Placeholder 3"/>
          <p:cNvSpPr>
            <a:spLocks noGrp="1"/>
          </p:cNvSpPr>
          <p:nvPr>
            <p:ph type="sldNum" sz="quarter" idx="5"/>
          </p:nvPr>
        </p:nvSpPr>
        <p:spPr/>
        <p:txBody>
          <a:bodyPr/>
          <a:lstStyle/>
          <a:p>
            <a:fld id="{4A04595D-0F51-4559-8935-30882507E16D}" type="slidenum">
              <a:rPr lang="en-US" smtClean="0"/>
              <a:t>12</a:t>
            </a:fld>
            <a:endParaRPr lang="en-US" dirty="0"/>
          </a:p>
        </p:txBody>
      </p:sp>
    </p:spTree>
    <p:extLst>
      <p:ext uri="{BB962C8B-B14F-4D97-AF65-F5344CB8AC3E}">
        <p14:creationId xmlns:p14="http://schemas.microsoft.com/office/powerpoint/2010/main" val="3040858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200" kern="1200" dirty="0">
                <a:solidFill>
                  <a:schemeClr val="tx1"/>
                </a:solidFill>
                <a:effectLst/>
                <a:latin typeface="+mn-lt"/>
                <a:ea typeface="+mn-ea"/>
                <a:cs typeface="+mn-cs"/>
              </a:rPr>
              <a:t>In Mrs. Snyder’s case, the interprofessional team included the oncologist, case manager, social worker, rehabilitation specialist, and diabetes educator to develop a holistic understanding of her case and the care she has received to date. The team also spoke with her daughter Devorah and her son </a:t>
            </a:r>
            <a:r>
              <a:rPr lang="en-IN" sz="1200" kern="1200" dirty="0" err="1">
                <a:solidFill>
                  <a:schemeClr val="tx1"/>
                </a:solidFill>
                <a:effectLst/>
                <a:latin typeface="+mn-lt"/>
                <a:ea typeface="+mn-ea"/>
                <a:cs typeface="+mn-cs"/>
              </a:rPr>
              <a:t>Avi</a:t>
            </a:r>
            <a:r>
              <a:rPr lang="en-IN" sz="1200" kern="1200" dirty="0">
                <a:solidFill>
                  <a:schemeClr val="tx1"/>
                </a:solidFill>
                <a:effectLst/>
                <a:latin typeface="+mn-lt"/>
                <a:ea typeface="+mn-ea"/>
                <a:cs typeface="+mn-cs"/>
              </a:rPr>
              <a:t> to understand the extent of support they can realistically afford her. The team also spoke with Mrs. Snyder to understand her state of mind as well as her religious requirements.</a:t>
            </a:r>
            <a:endParaRPr lang="en-US" dirty="0"/>
          </a:p>
          <a:p>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13</a:t>
            </a:fld>
            <a:endParaRPr lang="en-US" dirty="0"/>
          </a:p>
        </p:txBody>
      </p:sp>
    </p:spTree>
    <p:extLst>
      <p:ext uri="{BB962C8B-B14F-4D97-AF65-F5344CB8AC3E}">
        <p14:creationId xmlns:p14="http://schemas.microsoft.com/office/powerpoint/2010/main" val="1258783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main factors affecting Mrs. Snyder’s quality of life during end-of-life care are psychological factors such as stress, anxiety, and depression; physiological factors such as hair loss, pain, fatigue, nausea, and vomiting; social factors such as social isolation, role, and function loss; and spiritual and religious factors. Psychological, physiological, and social factors affect the quality of life of cancer patients negatively, while religious and spiritual factors affect it positively in some cases (Üstündağ &amp; Zencirci, 2015).</a:t>
            </a:r>
          </a:p>
          <a:p>
            <a:r>
              <a:rPr lang="en-IN" sz="1200" kern="1200" dirty="0">
                <a:solidFill>
                  <a:schemeClr val="tx1"/>
                </a:solidFill>
                <a:effectLst/>
                <a:latin typeface="+mn-lt"/>
                <a:ea typeface="+mn-ea"/>
                <a:cs typeface="+mn-cs"/>
              </a:rPr>
              <a:t>Mrs. Snyder underwent chemotherapy before her new diagnosis and prognosis. She has been through and is still suffering from the physical and psychological effects of the chemotherapy. She is a strong-willed woman and is used to caring for others in her family, having cared of her elderly debilitated mother and two teenage sons. She feels bad that her mother has since moved to a retirement home</a:t>
            </a:r>
            <a:r>
              <a:rPr lang="en-US" sz="1200" kern="1200" dirty="0">
                <a:solidFill>
                  <a:schemeClr val="tx1"/>
                </a:solidFill>
                <a:effectLst/>
                <a:latin typeface="+mn-lt"/>
                <a:ea typeface="+mn-ea"/>
                <a:cs typeface="+mn-cs"/>
              </a:rPr>
              <a:t> </a:t>
            </a:r>
            <a:r>
              <a:rPr lang="en-IN" sz="1200" kern="1200" dirty="0">
                <a:solidFill>
                  <a:schemeClr val="tx1"/>
                </a:solidFill>
                <a:effectLst/>
                <a:latin typeface="+mn-lt"/>
                <a:ea typeface="+mn-ea"/>
                <a:cs typeface="+mn-cs"/>
              </a:rPr>
              <a:t>and is reluctant to let others help her with tasks such as cooking and cleaning. When discussing end-of-life care, she is insistent on following a kosher diet and attending religious services on Fridays and Saturdays, implying that religion is a source of comfort for her. She has a couple of pet dogs she is attached to.</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A04595D-0F51-4559-8935-30882507E16D}" type="slidenum">
              <a:rPr lang="en-US" smtClean="0"/>
              <a:t>14</a:t>
            </a:fld>
            <a:endParaRPr lang="en-US" dirty="0"/>
          </a:p>
        </p:txBody>
      </p:sp>
    </p:spTree>
    <p:extLst>
      <p:ext uri="{BB962C8B-B14F-4D97-AF65-F5344CB8AC3E}">
        <p14:creationId xmlns:p14="http://schemas.microsoft.com/office/powerpoint/2010/main" val="549995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Mrs. Snyder’s new prognosis of 6 months makes her eligible for hospice care. In addition to palliative care by the hospice staff and pain alleviation medication, she requires regular consults with a physician for her diabetes mellitus, hypertension, hypercholesterolemia, and obesity. She suffers from anxiety and depression and could benefit from counseling services at the hospice facility (Buera &amp; Dalal, 2017). She can walk short distances but is prone to falling, so she may require assistance with ambulation.</a:t>
            </a:r>
          </a:p>
          <a:p>
            <a:r>
              <a:rPr lang="en-IN" sz="1200" kern="1200" dirty="0">
                <a:solidFill>
                  <a:schemeClr val="tx1"/>
                </a:solidFill>
                <a:effectLst/>
                <a:latin typeface="+mn-lt"/>
                <a:ea typeface="+mn-ea"/>
                <a:cs typeface="+mn-cs"/>
              </a:rPr>
              <a:t>Mrs. Snyder is Orthodox Jewish and observes the Sabbath from sundown on Friday to Saturday evening after dark, as dictated by the tenets of her religion. During the Sabbath, she may refrain from actions that could be “considered work, such as writing, carrying or moving certain objects, [and] using electrical devices and telephones” (</a:t>
            </a:r>
            <a:r>
              <a:rPr lang="en-IN" sz="1200" kern="1200" dirty="0" err="1">
                <a:solidFill>
                  <a:schemeClr val="tx1"/>
                </a:solidFill>
                <a:effectLst/>
                <a:latin typeface="+mn-lt"/>
                <a:ea typeface="+mn-ea"/>
                <a:cs typeface="+mn-cs"/>
              </a:rPr>
              <a:t>Gabbay</a:t>
            </a:r>
            <a:r>
              <a:rPr lang="en-IN" sz="1200" kern="1200" dirty="0">
                <a:solidFill>
                  <a:schemeClr val="tx1"/>
                </a:solidFill>
                <a:effectLst/>
                <a:latin typeface="+mn-lt"/>
                <a:ea typeface="+mn-ea"/>
                <a:cs typeface="+mn-cs"/>
              </a:rPr>
              <a:t>, McCarthy, &amp; Fins, 2017). Effective communication with her and her family would be crucial to ensuring no barriers to the care she requires during the Sabbath. The hospice facility must also cater to her kosher diet requirements. The interim hospice facility must make provisions for visits by her rabbi until she can move to the Jewish hospice facility she prefers. Arrangements must also be made for pet visits.</a:t>
            </a:r>
            <a:endParaRPr lang="en-US"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Thank you</a:t>
            </a:r>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15</a:t>
            </a:fld>
            <a:endParaRPr lang="en-US" dirty="0"/>
          </a:p>
        </p:txBody>
      </p:sp>
    </p:spTree>
    <p:extLst>
      <p:ext uri="{BB962C8B-B14F-4D97-AF65-F5344CB8AC3E}">
        <p14:creationId xmlns:p14="http://schemas.microsoft.com/office/powerpoint/2010/main" val="1603228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04595D-0F51-4559-8935-30882507E16D}" type="slidenum">
              <a:rPr lang="en-US" smtClean="0"/>
              <a:t>16</a:t>
            </a:fld>
            <a:endParaRPr lang="en-US" dirty="0"/>
          </a:p>
        </p:txBody>
      </p:sp>
    </p:spTree>
    <p:extLst>
      <p:ext uri="{BB962C8B-B14F-4D97-AF65-F5344CB8AC3E}">
        <p14:creationId xmlns:p14="http://schemas.microsoft.com/office/powerpoint/2010/main" val="304690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2810456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1183816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2095287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3912772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199322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2348538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686634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979603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2162088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828741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91587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4096375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26740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3371071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2014461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98EB0D-E999-4EB8-AAD3-8B43BB9F89F0}" type="datetimeFigureOut">
              <a:rPr lang="en-US" smtClean="0"/>
              <a:t>10/27/20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B0C93F-8338-4A84-9456-CD860B5BE669}" type="slidenum">
              <a:rPr lang="en-US" smtClean="0"/>
              <a:t>‹#›</a:t>
            </a:fld>
            <a:endParaRPr lang="en-US" dirty="0"/>
          </a:p>
        </p:txBody>
      </p:sp>
    </p:spTree>
    <p:extLst>
      <p:ext uri="{BB962C8B-B14F-4D97-AF65-F5344CB8AC3E}">
        <p14:creationId xmlns:p14="http://schemas.microsoft.com/office/powerpoint/2010/main" val="3361024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698EB0D-E999-4EB8-AAD3-8B43BB9F89F0}" type="datetimeFigureOut">
              <a:rPr lang="en-US" smtClean="0"/>
              <a:t>10/27/20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3B0C93F-8338-4A84-9456-CD860B5BE669}" type="slidenum">
              <a:rPr lang="en-US" smtClean="0"/>
              <a:t>‹#›</a:t>
            </a:fld>
            <a:endParaRPr lang="en-US" dirty="0"/>
          </a:p>
        </p:txBody>
      </p:sp>
    </p:spTree>
    <p:extLst>
      <p:ext uri="{BB962C8B-B14F-4D97-AF65-F5344CB8AC3E}">
        <p14:creationId xmlns:p14="http://schemas.microsoft.com/office/powerpoint/2010/main" val="33646179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69104-66D2-4625-883E-2E3AE4AB1B0C}"/>
              </a:ext>
            </a:extLst>
          </p:cNvPr>
          <p:cNvSpPr>
            <a:spLocks noGrp="1"/>
          </p:cNvSpPr>
          <p:nvPr>
            <p:ph type="ctrTitle"/>
          </p:nvPr>
        </p:nvSpPr>
        <p:spPr>
          <a:xfrm>
            <a:off x="1507066" y="1344360"/>
            <a:ext cx="7766936" cy="1646302"/>
          </a:xfrm>
        </p:spPr>
        <p:txBody>
          <a:bodyPr/>
          <a:lstStyle/>
          <a:p>
            <a:pPr algn="ctr"/>
            <a:r>
              <a:rPr lang="en-US" dirty="0"/>
              <a:t>CASE PRESENTATION</a:t>
            </a:r>
          </a:p>
        </p:txBody>
      </p:sp>
      <p:sp>
        <p:nvSpPr>
          <p:cNvPr id="3" name="Subtitle 2">
            <a:extLst>
              <a:ext uri="{FF2B5EF4-FFF2-40B4-BE49-F238E27FC236}">
                <a16:creationId xmlns:a16="http://schemas.microsoft.com/office/drawing/2014/main" id="{73110B98-6B2A-4989-BECD-4B43A8E2C9C3}"/>
              </a:ext>
            </a:extLst>
          </p:cNvPr>
          <p:cNvSpPr>
            <a:spLocks noGrp="1"/>
          </p:cNvSpPr>
          <p:nvPr>
            <p:ph type="subTitle" idx="1"/>
          </p:nvPr>
        </p:nvSpPr>
        <p:spPr>
          <a:xfrm>
            <a:off x="5062331" y="3070908"/>
            <a:ext cx="4211672" cy="2442732"/>
          </a:xfrm>
        </p:spPr>
        <p:txBody>
          <a:bodyPr>
            <a:normAutofit/>
          </a:bodyPr>
          <a:lstStyle/>
          <a:p>
            <a:pPr algn="l"/>
            <a:r>
              <a:rPr lang="en-US" dirty="0"/>
              <a:t>Case Presentation</a:t>
            </a:r>
          </a:p>
          <a:p>
            <a:pPr algn="l"/>
            <a:r>
              <a:rPr lang="en-US" dirty="0"/>
              <a:t>Learner’s Name</a:t>
            </a:r>
          </a:p>
          <a:p>
            <a:pPr algn="l"/>
            <a:r>
              <a:rPr lang="en-US" dirty="0"/>
              <a:t>Capella University</a:t>
            </a:r>
          </a:p>
          <a:p>
            <a:pPr algn="l"/>
            <a:r>
              <a:rPr lang="en-US" dirty="0"/>
              <a:t>Introduction to Care coordination </a:t>
            </a:r>
          </a:p>
          <a:p>
            <a:pPr algn="l"/>
            <a:r>
              <a:rPr lang="en-US" dirty="0"/>
              <a:t>Case Presentation </a:t>
            </a:r>
          </a:p>
          <a:p>
            <a:pPr algn="l"/>
            <a:r>
              <a:rPr lang="en-US" dirty="0"/>
              <a:t>September, 2019</a:t>
            </a:r>
          </a:p>
        </p:txBody>
      </p:sp>
    </p:spTree>
    <p:extLst>
      <p:ext uri="{BB962C8B-B14F-4D97-AF65-F5344CB8AC3E}">
        <p14:creationId xmlns:p14="http://schemas.microsoft.com/office/powerpoint/2010/main" val="2031065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897C8-9667-4249-B5B4-4C62712C1BD7}"/>
              </a:ext>
            </a:extLst>
          </p:cNvPr>
          <p:cNvSpPr>
            <a:spLocks noGrp="1"/>
          </p:cNvSpPr>
          <p:nvPr>
            <p:ph type="title"/>
          </p:nvPr>
        </p:nvSpPr>
        <p:spPr/>
        <p:txBody>
          <a:bodyPr/>
          <a:lstStyle/>
          <a:p>
            <a:r>
              <a:rPr lang="en-US" b="1" dirty="0"/>
              <a:t>Plan for Continuing Care for Rebecca Snyder</a:t>
            </a:r>
          </a:p>
        </p:txBody>
      </p:sp>
      <p:sp>
        <p:nvSpPr>
          <p:cNvPr id="3" name="Content Placeholder 2">
            <a:extLst>
              <a:ext uri="{FF2B5EF4-FFF2-40B4-BE49-F238E27FC236}">
                <a16:creationId xmlns:a16="http://schemas.microsoft.com/office/drawing/2014/main" id="{52C636D7-ED10-44F3-B652-0E6F00287CBB}"/>
              </a:ext>
            </a:extLst>
          </p:cNvPr>
          <p:cNvSpPr>
            <a:spLocks noGrp="1"/>
          </p:cNvSpPr>
          <p:nvPr>
            <p:ph idx="1"/>
          </p:nvPr>
        </p:nvSpPr>
        <p:spPr/>
        <p:txBody>
          <a:bodyPr numCol="1">
            <a:normAutofit/>
          </a:bodyPr>
          <a:lstStyle/>
          <a:p>
            <a:pPr marL="0" lvl="0" indent="0">
              <a:buNone/>
            </a:pPr>
            <a:r>
              <a:rPr lang="en-US" sz="2400" dirty="0"/>
              <a:t>Objectives</a:t>
            </a:r>
          </a:p>
          <a:p>
            <a:pPr lvl="1"/>
            <a:r>
              <a:rPr lang="en-US" sz="2000" dirty="0"/>
              <a:t>Safe transition from primary care to end-of-life care at a hospice for Mrs. Snyder</a:t>
            </a:r>
          </a:p>
          <a:p>
            <a:pPr lvl="1"/>
            <a:r>
              <a:rPr lang="en-US" sz="2000" dirty="0"/>
              <a:t>Hospice must cater to her Orthodox Jewish religious requirements in addition to providing palliative care</a:t>
            </a:r>
          </a:p>
          <a:p>
            <a:pPr lvl="1"/>
            <a:r>
              <a:rPr lang="en-US" sz="2000" dirty="0"/>
              <a:t>Hospice must provide good-quality kosher food</a:t>
            </a:r>
          </a:p>
          <a:p>
            <a:pPr lvl="1"/>
            <a:r>
              <a:rPr lang="en-US" sz="2000" dirty="0"/>
              <a:t>Hospice must accommodate pet visits so she can see her two dogs</a:t>
            </a:r>
          </a:p>
        </p:txBody>
      </p:sp>
    </p:spTree>
    <p:extLst>
      <p:ext uri="{BB962C8B-B14F-4D97-AF65-F5344CB8AC3E}">
        <p14:creationId xmlns:p14="http://schemas.microsoft.com/office/powerpoint/2010/main" val="3800977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4478F-E62C-44F6-9D92-BA18A296CBB3}"/>
              </a:ext>
            </a:extLst>
          </p:cNvPr>
          <p:cNvSpPr>
            <a:spLocks noGrp="1"/>
          </p:cNvSpPr>
          <p:nvPr>
            <p:ph type="title"/>
          </p:nvPr>
        </p:nvSpPr>
        <p:spPr/>
        <p:txBody>
          <a:bodyPr/>
          <a:lstStyle/>
          <a:p>
            <a:r>
              <a:rPr lang="en-US" b="1" dirty="0"/>
              <a:t>Patient Assessment (1)</a:t>
            </a:r>
            <a:endParaRPr lang="en-US" dirty="0"/>
          </a:p>
        </p:txBody>
      </p:sp>
      <p:sp>
        <p:nvSpPr>
          <p:cNvPr id="3" name="Content Placeholder 2">
            <a:extLst>
              <a:ext uri="{FF2B5EF4-FFF2-40B4-BE49-F238E27FC236}">
                <a16:creationId xmlns:a16="http://schemas.microsoft.com/office/drawing/2014/main" id="{73B338F0-D976-4F72-B933-2818AE1CC1EF}"/>
              </a:ext>
            </a:extLst>
          </p:cNvPr>
          <p:cNvSpPr>
            <a:spLocks noGrp="1"/>
          </p:cNvSpPr>
          <p:nvPr>
            <p:ph idx="1"/>
          </p:nvPr>
        </p:nvSpPr>
        <p:spPr>
          <a:xfrm>
            <a:off x="677334" y="1657349"/>
            <a:ext cx="8596668" cy="4384013"/>
          </a:xfrm>
        </p:spPr>
        <p:txBody>
          <a:bodyPr numCol="1">
            <a:normAutofit/>
          </a:bodyPr>
          <a:lstStyle/>
          <a:p>
            <a:pPr marL="0" lvl="0" indent="0">
              <a:buNone/>
            </a:pPr>
            <a:r>
              <a:rPr lang="en-US" sz="2400" dirty="0"/>
              <a:t>Physical Assessment</a:t>
            </a:r>
          </a:p>
          <a:p>
            <a:pPr lvl="1"/>
            <a:r>
              <a:rPr lang="en-US" sz="2000" dirty="0"/>
              <a:t>57 years old</a:t>
            </a:r>
          </a:p>
          <a:p>
            <a:pPr lvl="1"/>
            <a:r>
              <a:rPr lang="en-US" sz="2000" dirty="0"/>
              <a:t>Stage 4 ovarian cancer</a:t>
            </a:r>
          </a:p>
          <a:p>
            <a:pPr lvl="1"/>
            <a:r>
              <a:rPr lang="en-US" sz="2000" dirty="0"/>
              <a:t>Secondary metastatic brain tumor</a:t>
            </a:r>
          </a:p>
          <a:p>
            <a:pPr marL="0" indent="0">
              <a:buNone/>
            </a:pPr>
            <a:r>
              <a:rPr lang="en-US" sz="2400" dirty="0"/>
              <a:t>Emotional Assessment</a:t>
            </a:r>
          </a:p>
          <a:p>
            <a:pPr lvl="1"/>
            <a:r>
              <a:rPr lang="en-US" sz="2000" dirty="0"/>
              <a:t>Pain</a:t>
            </a:r>
          </a:p>
          <a:p>
            <a:pPr lvl="1"/>
            <a:r>
              <a:rPr lang="en-US" sz="2000" dirty="0"/>
              <a:t>Anxiety</a:t>
            </a:r>
          </a:p>
          <a:p>
            <a:pPr lvl="1"/>
            <a:r>
              <a:rPr lang="en-US" sz="2000" dirty="0"/>
              <a:t>Unwilling to be a burden</a:t>
            </a:r>
          </a:p>
        </p:txBody>
      </p:sp>
    </p:spTree>
    <p:extLst>
      <p:ext uri="{BB962C8B-B14F-4D97-AF65-F5344CB8AC3E}">
        <p14:creationId xmlns:p14="http://schemas.microsoft.com/office/powerpoint/2010/main" val="68479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73D9-77A1-4ED2-A607-B0E22E809CC7}"/>
              </a:ext>
            </a:extLst>
          </p:cNvPr>
          <p:cNvSpPr>
            <a:spLocks noGrp="1"/>
          </p:cNvSpPr>
          <p:nvPr>
            <p:ph type="title"/>
          </p:nvPr>
        </p:nvSpPr>
        <p:spPr/>
        <p:txBody>
          <a:bodyPr/>
          <a:lstStyle/>
          <a:p>
            <a:r>
              <a:rPr lang="en-US" b="1" dirty="0"/>
              <a:t>Patient Assessment (2)</a:t>
            </a:r>
          </a:p>
        </p:txBody>
      </p:sp>
      <p:sp>
        <p:nvSpPr>
          <p:cNvPr id="3" name="Content Placeholder 2">
            <a:extLst>
              <a:ext uri="{FF2B5EF4-FFF2-40B4-BE49-F238E27FC236}">
                <a16:creationId xmlns:a16="http://schemas.microsoft.com/office/drawing/2014/main" id="{81800174-9232-4844-A28F-57F54D4B1667}"/>
              </a:ext>
            </a:extLst>
          </p:cNvPr>
          <p:cNvSpPr>
            <a:spLocks noGrp="1"/>
          </p:cNvSpPr>
          <p:nvPr>
            <p:ph idx="1"/>
          </p:nvPr>
        </p:nvSpPr>
        <p:spPr>
          <a:xfrm>
            <a:off x="677334" y="1695451"/>
            <a:ext cx="8596668" cy="4345912"/>
          </a:xfrm>
        </p:spPr>
        <p:txBody>
          <a:bodyPr/>
          <a:lstStyle/>
          <a:p>
            <a:pPr marL="0" lvl="0" indent="0">
              <a:buNone/>
            </a:pPr>
            <a:r>
              <a:rPr lang="en-US" sz="2400" dirty="0"/>
              <a:t>Spiritual Assessment</a:t>
            </a:r>
          </a:p>
          <a:p>
            <a:pPr lvl="1"/>
            <a:r>
              <a:rPr lang="en-US" sz="2000" dirty="0"/>
              <a:t>Is of Orthodox Jewish faith</a:t>
            </a:r>
          </a:p>
          <a:p>
            <a:pPr lvl="1"/>
            <a:r>
              <a:rPr lang="en-US" sz="2000" dirty="0"/>
              <a:t>Follows a kosher diet</a:t>
            </a:r>
          </a:p>
          <a:p>
            <a:pPr lvl="1"/>
            <a:r>
              <a:rPr lang="en-US" sz="2000" dirty="0"/>
              <a:t>Attends religious services on Fridays and Saturdays</a:t>
            </a:r>
          </a:p>
          <a:p>
            <a:pPr marL="0" indent="0">
              <a:buNone/>
            </a:pPr>
            <a:r>
              <a:rPr lang="en-US" sz="2400" dirty="0"/>
              <a:t>Functional Assessment</a:t>
            </a:r>
          </a:p>
          <a:p>
            <a:pPr lvl="1"/>
            <a:r>
              <a:rPr lang="en-US" sz="2000" dirty="0"/>
              <a:t>Can walk short distances</a:t>
            </a:r>
          </a:p>
          <a:p>
            <a:pPr lvl="1"/>
            <a:r>
              <a:rPr lang="en-US" sz="2000" dirty="0"/>
              <a:t>Suffers from fatigue</a:t>
            </a:r>
          </a:p>
          <a:p>
            <a:pPr lvl="1"/>
            <a:r>
              <a:rPr lang="en-US" sz="2000" dirty="0"/>
              <a:t>Suffers from shortness of breath</a:t>
            </a:r>
          </a:p>
          <a:p>
            <a:endParaRPr lang="en-US" dirty="0"/>
          </a:p>
        </p:txBody>
      </p:sp>
    </p:spTree>
    <p:extLst>
      <p:ext uri="{BB962C8B-B14F-4D97-AF65-F5344CB8AC3E}">
        <p14:creationId xmlns:p14="http://schemas.microsoft.com/office/powerpoint/2010/main" val="139913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F97DC-739A-481A-AB1F-FB03BBCDD5E7}"/>
              </a:ext>
            </a:extLst>
          </p:cNvPr>
          <p:cNvSpPr>
            <a:spLocks noGrp="1"/>
          </p:cNvSpPr>
          <p:nvPr>
            <p:ph type="title"/>
          </p:nvPr>
        </p:nvSpPr>
        <p:spPr/>
        <p:txBody>
          <a:bodyPr/>
          <a:lstStyle/>
          <a:p>
            <a:r>
              <a:rPr lang="en-US" b="1" dirty="0"/>
              <a:t>Patient Assessment (3)</a:t>
            </a:r>
          </a:p>
        </p:txBody>
      </p:sp>
      <p:sp>
        <p:nvSpPr>
          <p:cNvPr id="3" name="Content Placeholder 2">
            <a:extLst>
              <a:ext uri="{FF2B5EF4-FFF2-40B4-BE49-F238E27FC236}">
                <a16:creationId xmlns:a16="http://schemas.microsoft.com/office/drawing/2014/main" id="{3DFB2DE6-9983-40B9-9AD2-BD92CD46B7B3}"/>
              </a:ext>
            </a:extLst>
          </p:cNvPr>
          <p:cNvSpPr>
            <a:spLocks noGrp="1"/>
          </p:cNvSpPr>
          <p:nvPr>
            <p:ph idx="1"/>
          </p:nvPr>
        </p:nvSpPr>
        <p:spPr>
          <a:xfrm>
            <a:off x="677334" y="1695451"/>
            <a:ext cx="8596668" cy="4133850"/>
          </a:xfrm>
        </p:spPr>
        <p:txBody>
          <a:bodyPr numCol="2">
            <a:normAutofit/>
          </a:bodyPr>
          <a:lstStyle/>
          <a:p>
            <a:pPr marL="0" lvl="0" indent="0">
              <a:buNone/>
            </a:pPr>
            <a:r>
              <a:rPr lang="en-US" sz="2400" dirty="0"/>
              <a:t>Age-Related Assessment</a:t>
            </a:r>
          </a:p>
          <a:p>
            <a:pPr lvl="1"/>
            <a:r>
              <a:rPr lang="en-IN" sz="2000" dirty="0"/>
              <a:t>Diabetes mellitus </a:t>
            </a:r>
            <a:r>
              <a:rPr lang="en-US" sz="2000" dirty="0"/>
              <a:t>and obesity</a:t>
            </a:r>
          </a:p>
          <a:p>
            <a:pPr lvl="1"/>
            <a:r>
              <a:rPr lang="en-US" sz="2000" dirty="0"/>
              <a:t>Hypercholesterolemia</a:t>
            </a:r>
          </a:p>
          <a:p>
            <a:pPr lvl="1"/>
            <a:r>
              <a:rPr lang="en-US" sz="2000" dirty="0"/>
              <a:t>Hypertension and anxiety</a:t>
            </a:r>
          </a:p>
          <a:p>
            <a:pPr lvl="1"/>
            <a:r>
              <a:rPr lang="en-US" sz="2000" dirty="0"/>
              <a:t>Bloating, nausea, and weight loss</a:t>
            </a:r>
          </a:p>
          <a:p>
            <a:pPr marL="0" indent="0">
              <a:buNone/>
            </a:pPr>
            <a:r>
              <a:rPr lang="en-US" sz="2400" dirty="0"/>
              <a:t>Economic Assessment</a:t>
            </a:r>
          </a:p>
          <a:p>
            <a:pPr lvl="1"/>
            <a:r>
              <a:rPr lang="en-US" sz="2000" dirty="0"/>
              <a:t>No specific economic barriers to seeking care</a:t>
            </a:r>
          </a:p>
          <a:p>
            <a:pPr marL="0" indent="0">
              <a:buNone/>
            </a:pPr>
            <a:r>
              <a:rPr lang="en-US" sz="2400" dirty="0"/>
              <a:t>Environmental Assessment</a:t>
            </a:r>
          </a:p>
          <a:p>
            <a:pPr lvl="1"/>
            <a:r>
              <a:rPr lang="en-US" sz="2000" dirty="0"/>
              <a:t>Lives in a multistory house</a:t>
            </a:r>
          </a:p>
          <a:p>
            <a:pPr lvl="1"/>
            <a:r>
              <a:rPr lang="en-US" sz="2000" dirty="0"/>
              <a:t>Bedroom and bathroom on the second level</a:t>
            </a:r>
          </a:p>
          <a:p>
            <a:pPr lvl="1"/>
            <a:r>
              <a:rPr lang="en-US" sz="2000" dirty="0"/>
              <a:t>One flight of stairs to the second level</a:t>
            </a:r>
          </a:p>
          <a:p>
            <a:pPr lvl="1"/>
            <a:r>
              <a:rPr lang="en-US" sz="2000" dirty="0"/>
              <a:t>Resides with husband and two teenage sons</a:t>
            </a:r>
          </a:p>
          <a:p>
            <a:pPr lvl="1"/>
            <a:r>
              <a:rPr lang="en-US" sz="2000" dirty="0"/>
              <a:t>Prepares meals, drives, and manages personal finances</a:t>
            </a:r>
            <a:r>
              <a:rPr lang="en-US" sz="1000" dirty="0"/>
              <a:t> </a:t>
            </a:r>
            <a:endParaRPr lang="en-US" dirty="0"/>
          </a:p>
        </p:txBody>
      </p:sp>
    </p:spTree>
    <p:extLst>
      <p:ext uri="{BB962C8B-B14F-4D97-AF65-F5344CB8AC3E}">
        <p14:creationId xmlns:p14="http://schemas.microsoft.com/office/powerpoint/2010/main" val="392485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6848B-6F91-45BA-A4A1-E22D01180C77}"/>
              </a:ext>
            </a:extLst>
          </p:cNvPr>
          <p:cNvSpPr>
            <a:spLocks noGrp="1"/>
          </p:cNvSpPr>
          <p:nvPr>
            <p:ph type="title"/>
          </p:nvPr>
        </p:nvSpPr>
        <p:spPr/>
        <p:txBody>
          <a:bodyPr/>
          <a:lstStyle/>
          <a:p>
            <a:r>
              <a:rPr lang="en-US" b="1" dirty="0"/>
              <a:t>Medical Results and Diagnostic Reports</a:t>
            </a:r>
            <a:endParaRPr lang="en-US" dirty="0"/>
          </a:p>
        </p:txBody>
      </p:sp>
      <p:sp>
        <p:nvSpPr>
          <p:cNvPr id="3" name="Content Placeholder 2">
            <a:extLst>
              <a:ext uri="{FF2B5EF4-FFF2-40B4-BE49-F238E27FC236}">
                <a16:creationId xmlns:a16="http://schemas.microsoft.com/office/drawing/2014/main" id="{AC85FF07-FC5D-4E6E-979A-F4D23E3B13AB}"/>
              </a:ext>
            </a:extLst>
          </p:cNvPr>
          <p:cNvSpPr>
            <a:spLocks noGrp="1"/>
          </p:cNvSpPr>
          <p:nvPr>
            <p:ph idx="1"/>
          </p:nvPr>
        </p:nvSpPr>
        <p:spPr>
          <a:xfrm>
            <a:off x="677334" y="1695450"/>
            <a:ext cx="8596668" cy="4324349"/>
          </a:xfrm>
        </p:spPr>
        <p:txBody>
          <a:bodyPr numCol="2">
            <a:normAutofit/>
          </a:bodyPr>
          <a:lstStyle/>
          <a:p>
            <a:pPr marL="0" lvl="0" indent="0">
              <a:buNone/>
            </a:pPr>
            <a:r>
              <a:rPr lang="en-US" sz="2400" dirty="0"/>
              <a:t>Medical History</a:t>
            </a:r>
          </a:p>
          <a:p>
            <a:pPr lvl="1"/>
            <a:r>
              <a:rPr lang="en-IN" sz="2000" dirty="0"/>
              <a:t>Diabetes mellitus</a:t>
            </a:r>
            <a:endParaRPr lang="en-US" sz="2000" dirty="0"/>
          </a:p>
          <a:p>
            <a:pPr lvl="1"/>
            <a:r>
              <a:rPr lang="en-US" sz="2000" dirty="0"/>
              <a:t>Obesity</a:t>
            </a:r>
          </a:p>
          <a:p>
            <a:pPr lvl="1"/>
            <a:r>
              <a:rPr lang="en-US" sz="2000" dirty="0"/>
              <a:t>Hypercholesterolemia</a:t>
            </a:r>
          </a:p>
          <a:p>
            <a:pPr lvl="1"/>
            <a:r>
              <a:rPr lang="en-US" sz="2000" dirty="0"/>
              <a:t>Hypertension</a:t>
            </a:r>
          </a:p>
          <a:p>
            <a:pPr lvl="1"/>
            <a:r>
              <a:rPr lang="en-US" sz="2000" dirty="0"/>
              <a:t>Anxiety</a:t>
            </a:r>
          </a:p>
          <a:p>
            <a:pPr marL="0" indent="0">
              <a:buNone/>
            </a:pPr>
            <a:r>
              <a:rPr lang="en-US" sz="2400" dirty="0"/>
              <a:t>Diagnosis</a:t>
            </a:r>
          </a:p>
          <a:p>
            <a:pPr lvl="1"/>
            <a:r>
              <a:rPr lang="en-US" sz="2000" dirty="0"/>
              <a:t>Metastatic ovarian cancer</a:t>
            </a:r>
          </a:p>
          <a:p>
            <a:pPr lvl="1"/>
            <a:r>
              <a:rPr lang="en-US" sz="2000" dirty="0"/>
              <a:t>Secondary metastatic brain tumor</a:t>
            </a:r>
          </a:p>
          <a:p>
            <a:pPr lvl="1"/>
            <a:r>
              <a:rPr lang="en-US" sz="2000" dirty="0"/>
              <a:t>Uncontrolled diabetes </a:t>
            </a:r>
            <a:r>
              <a:rPr lang="en-IN" sz="2000" dirty="0"/>
              <a:t>mellitus</a:t>
            </a:r>
            <a:endParaRPr lang="en-US" sz="2000" dirty="0"/>
          </a:p>
          <a:p>
            <a:pPr lvl="1"/>
            <a:r>
              <a:rPr lang="en-IN" sz="2000" dirty="0"/>
              <a:t>Hypertension</a:t>
            </a:r>
            <a:endParaRPr lang="en-US" sz="2000" dirty="0"/>
          </a:p>
          <a:p>
            <a:pPr lvl="1"/>
            <a:r>
              <a:rPr lang="en-US" sz="2000" dirty="0"/>
              <a:t>Hypercholesterolemia</a:t>
            </a:r>
          </a:p>
          <a:p>
            <a:pPr lvl="1"/>
            <a:r>
              <a:rPr lang="en-US" sz="2000" dirty="0"/>
              <a:t>Gastrointestinal bleeding</a:t>
            </a:r>
          </a:p>
          <a:p>
            <a:pPr lvl="1"/>
            <a:r>
              <a:rPr lang="en-US" sz="2000" dirty="0"/>
              <a:t>Anxiety</a:t>
            </a:r>
          </a:p>
          <a:p>
            <a:pPr lvl="1"/>
            <a:r>
              <a:rPr lang="en-US" sz="2000" dirty="0"/>
              <a:t>Obesity</a:t>
            </a:r>
          </a:p>
          <a:p>
            <a:endParaRPr lang="en-US" dirty="0"/>
          </a:p>
        </p:txBody>
      </p:sp>
    </p:spTree>
    <p:extLst>
      <p:ext uri="{BB962C8B-B14F-4D97-AF65-F5344CB8AC3E}">
        <p14:creationId xmlns:p14="http://schemas.microsoft.com/office/powerpoint/2010/main" val="3499026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51DD-6D89-4085-A27E-96E48B0BFA0D}"/>
              </a:ext>
            </a:extLst>
          </p:cNvPr>
          <p:cNvSpPr>
            <a:spLocks noGrp="1"/>
          </p:cNvSpPr>
          <p:nvPr>
            <p:ph type="title"/>
          </p:nvPr>
        </p:nvSpPr>
        <p:spPr/>
        <p:txBody>
          <a:bodyPr/>
          <a:lstStyle/>
          <a:p>
            <a:r>
              <a:rPr lang="en-US" b="1" dirty="0"/>
              <a:t>Outline of Patient Outcomes</a:t>
            </a:r>
            <a:endParaRPr lang="en-US" dirty="0"/>
          </a:p>
        </p:txBody>
      </p:sp>
      <p:sp>
        <p:nvSpPr>
          <p:cNvPr id="3" name="Content Placeholder 2">
            <a:extLst>
              <a:ext uri="{FF2B5EF4-FFF2-40B4-BE49-F238E27FC236}">
                <a16:creationId xmlns:a16="http://schemas.microsoft.com/office/drawing/2014/main" id="{8E6720E2-3EEC-443D-945F-9077F0827C34}"/>
              </a:ext>
            </a:extLst>
          </p:cNvPr>
          <p:cNvSpPr>
            <a:spLocks noGrp="1"/>
          </p:cNvSpPr>
          <p:nvPr>
            <p:ph idx="1"/>
          </p:nvPr>
        </p:nvSpPr>
        <p:spPr>
          <a:xfrm>
            <a:off x="677334" y="1752601"/>
            <a:ext cx="8596668" cy="4288762"/>
          </a:xfrm>
        </p:spPr>
        <p:txBody>
          <a:bodyPr>
            <a:normAutofit/>
          </a:bodyPr>
          <a:lstStyle/>
          <a:p>
            <a:pPr lvl="1"/>
            <a:r>
              <a:rPr lang="en-IN" sz="2000" dirty="0"/>
              <a:t>End-of-life care at a hospice</a:t>
            </a:r>
            <a:endParaRPr lang="en-US" sz="2000" dirty="0"/>
          </a:p>
          <a:p>
            <a:pPr lvl="1"/>
            <a:r>
              <a:rPr lang="en-IN" sz="2000" dirty="0"/>
              <a:t>Palliative care and pain relief</a:t>
            </a:r>
            <a:endParaRPr lang="en-US" sz="2000" dirty="0"/>
          </a:p>
          <a:p>
            <a:pPr lvl="1"/>
            <a:r>
              <a:rPr lang="en-US" sz="2000" dirty="0"/>
              <a:t>Constant communication</a:t>
            </a:r>
          </a:p>
          <a:p>
            <a:pPr lvl="1"/>
            <a:r>
              <a:rPr lang="en-US" sz="2000" dirty="0"/>
              <a:t>Visits by her rabbi</a:t>
            </a:r>
          </a:p>
          <a:p>
            <a:pPr lvl="1"/>
            <a:r>
              <a:rPr lang="en-US" sz="2000" dirty="0"/>
              <a:t>Good-quality kosher food</a:t>
            </a:r>
          </a:p>
          <a:p>
            <a:pPr lvl="1"/>
            <a:r>
              <a:rPr lang="en-US" sz="2000" dirty="0"/>
              <a:t>Pet visits</a:t>
            </a:r>
          </a:p>
        </p:txBody>
      </p:sp>
    </p:spTree>
    <p:extLst>
      <p:ext uri="{BB962C8B-B14F-4D97-AF65-F5344CB8AC3E}">
        <p14:creationId xmlns:p14="http://schemas.microsoft.com/office/powerpoint/2010/main" val="859393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58DD3-FA89-47C5-93D7-7EB9BB006FF8}"/>
              </a:ext>
            </a:extLst>
          </p:cNvPr>
          <p:cNvSpPr>
            <a:spLocks noGrp="1"/>
          </p:cNvSpPr>
          <p:nvPr>
            <p:ph type="title"/>
          </p:nvPr>
        </p:nvSpPr>
        <p:spPr/>
        <p:txBody>
          <a:bodyPr/>
          <a:lstStyle/>
          <a:p>
            <a:r>
              <a:rPr lang="en-US" b="1" dirty="0"/>
              <a:t>Nursing Interventions (1)</a:t>
            </a:r>
            <a:endParaRPr lang="en-US" dirty="0"/>
          </a:p>
        </p:txBody>
      </p:sp>
      <p:sp>
        <p:nvSpPr>
          <p:cNvPr id="3" name="Content Placeholder 2">
            <a:extLst>
              <a:ext uri="{FF2B5EF4-FFF2-40B4-BE49-F238E27FC236}">
                <a16:creationId xmlns:a16="http://schemas.microsoft.com/office/drawing/2014/main" id="{D183A498-5548-496B-8001-FEF9A1680F0B}"/>
              </a:ext>
            </a:extLst>
          </p:cNvPr>
          <p:cNvSpPr>
            <a:spLocks noGrp="1"/>
          </p:cNvSpPr>
          <p:nvPr>
            <p:ph idx="1"/>
          </p:nvPr>
        </p:nvSpPr>
        <p:spPr>
          <a:xfrm>
            <a:off x="677334" y="1733550"/>
            <a:ext cx="8596668" cy="4667250"/>
          </a:xfrm>
        </p:spPr>
        <p:txBody>
          <a:bodyPr>
            <a:normAutofit lnSpcReduction="10000"/>
          </a:bodyPr>
          <a:lstStyle/>
          <a:p>
            <a:pPr marL="0" lvl="0" indent="0">
              <a:buNone/>
            </a:pPr>
            <a:r>
              <a:rPr lang="en-US" sz="2400" dirty="0"/>
              <a:t>Chemotherapy Intervention</a:t>
            </a:r>
          </a:p>
          <a:p>
            <a:pPr lvl="1"/>
            <a:r>
              <a:rPr lang="en-IN" sz="2000" dirty="0"/>
              <a:t>Mrs. Snyder resisted chemotherapy because of the pain, nausea, and anxiety the therapy caused her.</a:t>
            </a:r>
            <a:endParaRPr lang="en-US" sz="2000" dirty="0"/>
          </a:p>
          <a:p>
            <a:pPr lvl="1"/>
            <a:r>
              <a:rPr lang="en-IN" sz="2000" dirty="0"/>
              <a:t>The nausea was treated with an over-the-counter antiemetic. Side effects included itchy eyes and drowsiness. Mrs. Snyder discontinued the use of the antiemetic.</a:t>
            </a:r>
            <a:endParaRPr lang="en-US" sz="2000" dirty="0"/>
          </a:p>
          <a:p>
            <a:pPr marL="0" indent="0">
              <a:buNone/>
            </a:pPr>
            <a:r>
              <a:rPr lang="en-US" sz="2400" dirty="0"/>
              <a:t>Outcome</a:t>
            </a:r>
          </a:p>
          <a:p>
            <a:pPr lvl="1"/>
            <a:r>
              <a:rPr lang="en-US" sz="2000" dirty="0"/>
              <a:t>The interprofessional care team discussed ways to mitigate the side effects of the chemotherapy with the oncologist and an oncology nurse.</a:t>
            </a:r>
          </a:p>
          <a:p>
            <a:pPr lvl="1"/>
            <a:r>
              <a:rPr lang="en-US" sz="2000" dirty="0"/>
              <a:t>The nurse discussed alternate medication for pain and nausea management with the interprofessional team.</a:t>
            </a:r>
          </a:p>
          <a:p>
            <a:pPr lvl="1"/>
            <a:r>
              <a:rPr lang="en-US" sz="2000" dirty="0"/>
              <a:t>The oncologist agreed to adjust the chemotherapy dosage.</a:t>
            </a:r>
          </a:p>
        </p:txBody>
      </p:sp>
    </p:spTree>
    <p:extLst>
      <p:ext uri="{BB962C8B-B14F-4D97-AF65-F5344CB8AC3E}">
        <p14:creationId xmlns:p14="http://schemas.microsoft.com/office/powerpoint/2010/main" val="1611467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605E3-DC33-4F6A-81A7-855F61F81B1D}"/>
              </a:ext>
            </a:extLst>
          </p:cNvPr>
          <p:cNvSpPr>
            <a:spLocks noGrp="1"/>
          </p:cNvSpPr>
          <p:nvPr>
            <p:ph type="title"/>
          </p:nvPr>
        </p:nvSpPr>
        <p:spPr/>
        <p:txBody>
          <a:bodyPr/>
          <a:lstStyle/>
          <a:p>
            <a:r>
              <a:rPr lang="en-US" b="1" dirty="0"/>
              <a:t>Nursing Interventions (2) </a:t>
            </a:r>
            <a:endParaRPr lang="en-US" dirty="0"/>
          </a:p>
        </p:txBody>
      </p:sp>
      <p:sp>
        <p:nvSpPr>
          <p:cNvPr id="3" name="Content Placeholder 2">
            <a:extLst>
              <a:ext uri="{FF2B5EF4-FFF2-40B4-BE49-F238E27FC236}">
                <a16:creationId xmlns:a16="http://schemas.microsoft.com/office/drawing/2014/main" id="{D1DC66A2-0048-4B69-970A-05017692FBE3}"/>
              </a:ext>
            </a:extLst>
          </p:cNvPr>
          <p:cNvSpPr>
            <a:spLocks noGrp="1"/>
          </p:cNvSpPr>
          <p:nvPr>
            <p:ph idx="1"/>
          </p:nvPr>
        </p:nvSpPr>
        <p:spPr>
          <a:xfrm>
            <a:off x="677334" y="1733550"/>
            <a:ext cx="8596668" cy="4514849"/>
          </a:xfrm>
        </p:spPr>
        <p:txBody>
          <a:bodyPr>
            <a:normAutofit lnSpcReduction="10000"/>
          </a:bodyPr>
          <a:lstStyle/>
          <a:p>
            <a:pPr marL="0" lvl="0" indent="0">
              <a:buNone/>
            </a:pPr>
            <a:r>
              <a:rPr lang="en-US" sz="2400" dirty="0"/>
              <a:t>End-of-Life Care Intervention</a:t>
            </a:r>
          </a:p>
          <a:p>
            <a:pPr lvl="1"/>
            <a:r>
              <a:rPr lang="en-IN" sz="2000" dirty="0"/>
              <a:t>After the new prognosis, Mrs. Snyder wanted to spend her last days at home.</a:t>
            </a:r>
            <a:endParaRPr lang="en-US" sz="2000" dirty="0"/>
          </a:p>
          <a:p>
            <a:pPr lvl="1"/>
            <a:r>
              <a:rPr lang="en-IN" sz="2000" dirty="0"/>
              <a:t>Devorah, her daughter, agreed to help out but is 6 months pregnant and has two young children.</a:t>
            </a:r>
            <a:endParaRPr lang="en-US" sz="2000" dirty="0"/>
          </a:p>
          <a:p>
            <a:pPr lvl="1"/>
            <a:r>
              <a:rPr lang="en-US" sz="2000" dirty="0"/>
              <a:t>Avi, her son, is a recovering alcoholic. </a:t>
            </a:r>
          </a:p>
          <a:p>
            <a:pPr lvl="1"/>
            <a:r>
              <a:rPr lang="en-US" sz="2000" dirty="0"/>
              <a:t>Janet, her sister, lives in Florida and suffers from a back problem.</a:t>
            </a:r>
          </a:p>
          <a:p>
            <a:pPr marL="0" indent="0">
              <a:buNone/>
            </a:pPr>
            <a:r>
              <a:rPr lang="en-US" sz="2400" dirty="0"/>
              <a:t>Outcome</a:t>
            </a:r>
          </a:p>
          <a:p>
            <a:pPr lvl="1"/>
            <a:r>
              <a:rPr lang="en-US" sz="2000" dirty="0"/>
              <a:t>The interprofessional care team discussed potential red flags in Mrs. Snyder’s situation that are barriers to effective home hospice care.</a:t>
            </a:r>
          </a:p>
          <a:p>
            <a:pPr lvl="1"/>
            <a:r>
              <a:rPr lang="en-US" sz="2000" dirty="0"/>
              <a:t>Mrs. Snyder agreed</a:t>
            </a:r>
            <a:r>
              <a:rPr lang="en-US" sz="1100" dirty="0"/>
              <a:t> </a:t>
            </a:r>
            <a:r>
              <a:rPr lang="en-US" sz="2000" dirty="0"/>
              <a:t>to go to a hospice facility.</a:t>
            </a:r>
          </a:p>
        </p:txBody>
      </p:sp>
    </p:spTree>
    <p:extLst>
      <p:ext uri="{BB962C8B-B14F-4D97-AF65-F5344CB8AC3E}">
        <p14:creationId xmlns:p14="http://schemas.microsoft.com/office/powerpoint/2010/main" val="4055499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51BDB-4B91-4023-B4E9-186A95D78312}"/>
              </a:ext>
            </a:extLst>
          </p:cNvPr>
          <p:cNvSpPr>
            <a:spLocks noGrp="1"/>
          </p:cNvSpPr>
          <p:nvPr>
            <p:ph type="title"/>
          </p:nvPr>
        </p:nvSpPr>
        <p:spPr/>
        <p:txBody>
          <a:bodyPr/>
          <a:lstStyle/>
          <a:p>
            <a:r>
              <a:rPr lang="en-US" b="1" dirty="0"/>
              <a:t>Overall Scope: Deliverables</a:t>
            </a:r>
            <a:endParaRPr lang="en-US" dirty="0"/>
          </a:p>
        </p:txBody>
      </p:sp>
      <p:sp>
        <p:nvSpPr>
          <p:cNvPr id="3" name="Content Placeholder 2">
            <a:extLst>
              <a:ext uri="{FF2B5EF4-FFF2-40B4-BE49-F238E27FC236}">
                <a16:creationId xmlns:a16="http://schemas.microsoft.com/office/drawing/2014/main" id="{8A4CB5B4-BE87-4F38-869F-FC42429321E6}"/>
              </a:ext>
            </a:extLst>
          </p:cNvPr>
          <p:cNvSpPr>
            <a:spLocks noGrp="1"/>
          </p:cNvSpPr>
          <p:nvPr>
            <p:ph idx="1"/>
          </p:nvPr>
        </p:nvSpPr>
        <p:spPr>
          <a:xfrm>
            <a:off x="677334" y="1733551"/>
            <a:ext cx="8596668" cy="4307812"/>
          </a:xfrm>
        </p:spPr>
        <p:txBody>
          <a:bodyPr numCol="2">
            <a:normAutofit fontScale="92500" lnSpcReduction="20000"/>
          </a:bodyPr>
          <a:lstStyle/>
          <a:p>
            <a:pPr marL="0" indent="0">
              <a:buNone/>
            </a:pPr>
            <a:r>
              <a:rPr lang="en-US" sz="2400" dirty="0"/>
              <a:t>Comparison of Potential Hospices</a:t>
            </a:r>
          </a:p>
          <a:p>
            <a:pPr marL="0" lvl="0" indent="0">
              <a:buNone/>
            </a:pPr>
            <a:endParaRPr lang="en-US" sz="2400" dirty="0"/>
          </a:p>
          <a:p>
            <a:pPr marL="0" lvl="0" indent="0">
              <a:buNone/>
            </a:pPr>
            <a:r>
              <a:rPr lang="en-US" sz="2400" dirty="0"/>
              <a:t>St. Francis House</a:t>
            </a:r>
          </a:p>
          <a:p>
            <a:pPr lvl="1"/>
            <a:r>
              <a:rPr lang="en-IN" sz="2000" dirty="0"/>
              <a:t>Run by Father Miguel Rivera</a:t>
            </a:r>
            <a:endParaRPr lang="en-US" sz="2000" dirty="0"/>
          </a:p>
          <a:p>
            <a:pPr lvl="1"/>
            <a:r>
              <a:rPr lang="en-US" sz="2000" dirty="0"/>
              <a:t>Has a nondenominational chaplain on staff</a:t>
            </a:r>
          </a:p>
          <a:p>
            <a:pPr lvl="1"/>
            <a:r>
              <a:rPr lang="en-US" sz="2000" dirty="0"/>
              <a:t>Can accommodate visits from a rabbi</a:t>
            </a:r>
          </a:p>
          <a:p>
            <a:pPr lvl="1"/>
            <a:r>
              <a:rPr lang="en-US" sz="2000" dirty="0"/>
              <a:t>Could possibly accommodate a kosher diet, though it would be the first time</a:t>
            </a:r>
          </a:p>
          <a:p>
            <a:pPr lvl="1"/>
            <a:r>
              <a:rPr lang="en-US" sz="2000" dirty="0"/>
              <a:t>Pet-friendly</a:t>
            </a:r>
          </a:p>
          <a:p>
            <a:pPr lvl="1"/>
            <a:endParaRPr lang="en-US" sz="2000" dirty="0"/>
          </a:p>
          <a:p>
            <a:pPr lvl="1"/>
            <a:endParaRPr lang="en-US" sz="2000" dirty="0"/>
          </a:p>
          <a:p>
            <a:pPr marL="457200" lvl="1" indent="0">
              <a:buNone/>
            </a:pPr>
            <a:endParaRPr lang="en-US" sz="2000" dirty="0"/>
          </a:p>
          <a:p>
            <a:pPr marL="0" indent="0">
              <a:buNone/>
            </a:pPr>
            <a:r>
              <a:rPr lang="en-US" sz="2400" dirty="0"/>
              <a:t>Fern Hill Center</a:t>
            </a:r>
          </a:p>
          <a:p>
            <a:pPr lvl="1"/>
            <a:r>
              <a:rPr lang="en-US" sz="2000" dirty="0"/>
              <a:t>Represented by Kathryn Marcus</a:t>
            </a:r>
          </a:p>
          <a:p>
            <a:pPr lvl="1"/>
            <a:r>
              <a:rPr lang="en-US" sz="2000" dirty="0"/>
              <a:t>Can work with Mrs. Snyder and family to accommodate religious needs</a:t>
            </a:r>
          </a:p>
          <a:p>
            <a:pPr lvl="1"/>
            <a:r>
              <a:rPr lang="en-US" sz="2000" dirty="0"/>
              <a:t>Prioritizes communication to make patients as comfortable as possible</a:t>
            </a:r>
          </a:p>
          <a:p>
            <a:pPr lvl="1"/>
            <a:r>
              <a:rPr lang="en-US" sz="2000" dirty="0"/>
              <a:t>Procures kosher food from a Jewish hospice facility</a:t>
            </a:r>
          </a:p>
          <a:p>
            <a:pPr lvl="1"/>
            <a:r>
              <a:rPr lang="en-US" sz="2000" dirty="0"/>
              <a:t>Pet-friendly</a:t>
            </a:r>
          </a:p>
          <a:p>
            <a:endParaRPr lang="en-US" dirty="0"/>
          </a:p>
        </p:txBody>
      </p:sp>
    </p:spTree>
    <p:extLst>
      <p:ext uri="{BB962C8B-B14F-4D97-AF65-F5344CB8AC3E}">
        <p14:creationId xmlns:p14="http://schemas.microsoft.com/office/powerpoint/2010/main" val="3457059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B1C33-7CF8-4A72-8572-8C736E2F809B}"/>
              </a:ext>
            </a:extLst>
          </p:cNvPr>
          <p:cNvSpPr>
            <a:spLocks noGrp="1"/>
          </p:cNvSpPr>
          <p:nvPr>
            <p:ph type="title"/>
          </p:nvPr>
        </p:nvSpPr>
        <p:spPr/>
        <p:txBody>
          <a:bodyPr>
            <a:normAutofit/>
          </a:bodyPr>
          <a:lstStyle/>
          <a:p>
            <a:r>
              <a:rPr lang="en-US" b="1" dirty="0"/>
              <a:t>Overall Scope: Constraints and Assumptions</a:t>
            </a:r>
            <a:endParaRPr lang="en-US" dirty="0"/>
          </a:p>
        </p:txBody>
      </p:sp>
      <p:sp>
        <p:nvSpPr>
          <p:cNvPr id="3" name="Content Placeholder 2">
            <a:extLst>
              <a:ext uri="{FF2B5EF4-FFF2-40B4-BE49-F238E27FC236}">
                <a16:creationId xmlns:a16="http://schemas.microsoft.com/office/drawing/2014/main" id="{FC71856C-0DD3-4A0F-8DEE-E6F9DC69EEB4}"/>
              </a:ext>
            </a:extLst>
          </p:cNvPr>
          <p:cNvSpPr>
            <a:spLocks noGrp="1"/>
          </p:cNvSpPr>
          <p:nvPr>
            <p:ph idx="1"/>
          </p:nvPr>
        </p:nvSpPr>
        <p:spPr>
          <a:xfrm>
            <a:off x="677334" y="1885950"/>
            <a:ext cx="8596668" cy="4362450"/>
          </a:xfrm>
        </p:spPr>
        <p:txBody>
          <a:bodyPr numCol="2">
            <a:normAutofit/>
          </a:bodyPr>
          <a:lstStyle/>
          <a:p>
            <a:pPr marL="0" lvl="0" indent="0">
              <a:buNone/>
            </a:pPr>
            <a:r>
              <a:rPr lang="en-US" sz="2400" dirty="0"/>
              <a:t>Constraints</a:t>
            </a:r>
          </a:p>
          <a:p>
            <a:pPr lvl="1"/>
            <a:r>
              <a:rPr lang="en-IN" sz="2000" dirty="0"/>
              <a:t>Mrs. Snyder prefers to go to a Jewish hospice facility</a:t>
            </a:r>
            <a:endParaRPr lang="en-US" sz="2000" dirty="0"/>
          </a:p>
          <a:p>
            <a:pPr lvl="1"/>
            <a:r>
              <a:rPr lang="en-IN" sz="2000" dirty="0"/>
              <a:t>No immediate opening at the Jewish hospice facility</a:t>
            </a:r>
            <a:endParaRPr lang="en-US" sz="2000" dirty="0"/>
          </a:p>
          <a:p>
            <a:pPr marL="0" indent="0">
              <a:buNone/>
            </a:pPr>
            <a:r>
              <a:rPr lang="en-US" sz="2400" dirty="0"/>
              <a:t>Assumptions</a:t>
            </a:r>
          </a:p>
          <a:p>
            <a:pPr marL="0" indent="0">
              <a:buNone/>
            </a:pPr>
            <a:r>
              <a:rPr lang="en-US" sz="2000" dirty="0"/>
              <a:t>Red flags in potential caretakers</a:t>
            </a:r>
          </a:p>
          <a:p>
            <a:pPr lvl="1"/>
            <a:r>
              <a:rPr lang="en-US" sz="2000" dirty="0"/>
              <a:t>Devorah</a:t>
            </a:r>
          </a:p>
          <a:p>
            <a:pPr lvl="2"/>
            <a:r>
              <a:rPr lang="en-US" sz="1800" dirty="0"/>
              <a:t>6 months pregnant</a:t>
            </a:r>
          </a:p>
          <a:p>
            <a:pPr lvl="2"/>
            <a:r>
              <a:rPr lang="en-US" sz="1800" dirty="0"/>
              <a:t>Two children</a:t>
            </a:r>
          </a:p>
          <a:p>
            <a:pPr lvl="2"/>
            <a:r>
              <a:rPr lang="en-US" sz="1800" dirty="0"/>
              <a:t>Third-trimester complications in previous pregnancies</a:t>
            </a:r>
          </a:p>
          <a:p>
            <a:pPr lvl="1"/>
            <a:r>
              <a:rPr lang="en-US" sz="2000" dirty="0"/>
              <a:t>Avi</a:t>
            </a:r>
          </a:p>
          <a:p>
            <a:pPr lvl="2"/>
            <a:r>
              <a:rPr lang="en-US" sz="1800" dirty="0"/>
              <a:t>Recovering alcoholic </a:t>
            </a:r>
          </a:p>
          <a:p>
            <a:pPr lvl="2"/>
            <a:r>
              <a:rPr lang="en-US" sz="1800" dirty="0"/>
              <a:t>May relapse</a:t>
            </a:r>
          </a:p>
          <a:p>
            <a:pPr lvl="1"/>
            <a:r>
              <a:rPr lang="en-US" sz="2000" dirty="0"/>
              <a:t>Janet</a:t>
            </a:r>
          </a:p>
          <a:p>
            <a:pPr lvl="2"/>
            <a:r>
              <a:rPr lang="en-US" sz="1800" dirty="0"/>
              <a:t>Lives in Florida </a:t>
            </a:r>
          </a:p>
          <a:p>
            <a:pPr lvl="2"/>
            <a:r>
              <a:rPr lang="en-US" sz="1800" dirty="0"/>
              <a:t>Suffers from a back problem</a:t>
            </a:r>
          </a:p>
        </p:txBody>
      </p:sp>
    </p:spTree>
    <p:extLst>
      <p:ext uri="{BB962C8B-B14F-4D97-AF65-F5344CB8AC3E}">
        <p14:creationId xmlns:p14="http://schemas.microsoft.com/office/powerpoint/2010/main" val="3294750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C2C6E-97EC-4605-B994-3B7021540A1C}"/>
              </a:ext>
            </a:extLst>
          </p:cNvPr>
          <p:cNvSpPr>
            <a:spLocks noGrp="1"/>
          </p:cNvSpPr>
          <p:nvPr>
            <p:ph type="title"/>
          </p:nvPr>
        </p:nvSpPr>
        <p:spPr/>
        <p:txBody>
          <a:bodyPr/>
          <a:lstStyle/>
          <a:p>
            <a:r>
              <a:rPr lang="en-US" b="1" dirty="0"/>
              <a:t>Interprofessional Care Team (1)</a:t>
            </a:r>
            <a:endParaRPr lang="en-US" dirty="0"/>
          </a:p>
        </p:txBody>
      </p:sp>
      <p:sp>
        <p:nvSpPr>
          <p:cNvPr id="3" name="Content Placeholder 2">
            <a:extLst>
              <a:ext uri="{FF2B5EF4-FFF2-40B4-BE49-F238E27FC236}">
                <a16:creationId xmlns:a16="http://schemas.microsoft.com/office/drawing/2014/main" id="{E080A56E-3B5B-45DD-82F0-80593D561B3E}"/>
              </a:ext>
            </a:extLst>
          </p:cNvPr>
          <p:cNvSpPr>
            <a:spLocks noGrp="1"/>
          </p:cNvSpPr>
          <p:nvPr>
            <p:ph idx="1"/>
          </p:nvPr>
        </p:nvSpPr>
        <p:spPr>
          <a:xfrm>
            <a:off x="677334" y="2495550"/>
            <a:ext cx="8596668" cy="3752849"/>
          </a:xfrm>
        </p:spPr>
        <p:txBody>
          <a:bodyPr>
            <a:normAutofit/>
          </a:bodyPr>
          <a:lstStyle/>
          <a:p>
            <a:pPr lvl="1"/>
            <a:r>
              <a:rPr lang="en-US" sz="2000" dirty="0"/>
              <a:t>Develops clear understanding of patient’s wishes and values</a:t>
            </a:r>
          </a:p>
          <a:p>
            <a:pPr lvl="1"/>
            <a:r>
              <a:rPr lang="en-US" sz="2000" dirty="0"/>
              <a:t>Delivers respectful end-of-life care</a:t>
            </a:r>
          </a:p>
          <a:p>
            <a:pPr lvl="1"/>
            <a:r>
              <a:rPr lang="en-US" sz="2000" dirty="0"/>
              <a:t>Reduces stress for family members</a:t>
            </a:r>
          </a:p>
          <a:p>
            <a:pPr marL="0" indent="0">
              <a:buNone/>
            </a:pPr>
            <a:endParaRPr lang="en-US" sz="2000" dirty="0"/>
          </a:p>
        </p:txBody>
      </p:sp>
    </p:spTree>
    <p:extLst>
      <p:ext uri="{BB962C8B-B14F-4D97-AF65-F5344CB8AC3E}">
        <p14:creationId xmlns:p14="http://schemas.microsoft.com/office/powerpoint/2010/main" val="2920360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D076E-A8A0-4DCF-B821-E232493BD1B3}"/>
              </a:ext>
            </a:extLst>
          </p:cNvPr>
          <p:cNvSpPr>
            <a:spLocks noGrp="1"/>
          </p:cNvSpPr>
          <p:nvPr>
            <p:ph type="title"/>
          </p:nvPr>
        </p:nvSpPr>
        <p:spPr/>
        <p:txBody>
          <a:bodyPr/>
          <a:lstStyle/>
          <a:p>
            <a:r>
              <a:rPr lang="en-US" b="1" dirty="0"/>
              <a:t>Interprofessional Care Team (2)</a:t>
            </a:r>
            <a:endParaRPr lang="en-US" dirty="0"/>
          </a:p>
        </p:txBody>
      </p:sp>
      <p:sp>
        <p:nvSpPr>
          <p:cNvPr id="3" name="Content Placeholder 2">
            <a:extLst>
              <a:ext uri="{FF2B5EF4-FFF2-40B4-BE49-F238E27FC236}">
                <a16:creationId xmlns:a16="http://schemas.microsoft.com/office/drawing/2014/main" id="{62C0BFCF-88A9-4A8E-B86D-9A0C176FF1EE}"/>
              </a:ext>
            </a:extLst>
          </p:cNvPr>
          <p:cNvSpPr>
            <a:spLocks noGrp="1"/>
          </p:cNvSpPr>
          <p:nvPr>
            <p:ph idx="1"/>
          </p:nvPr>
        </p:nvSpPr>
        <p:spPr/>
        <p:txBody>
          <a:bodyPr/>
          <a:lstStyle/>
          <a:p>
            <a:pPr marL="0" indent="0">
              <a:buNone/>
            </a:pPr>
            <a:r>
              <a:rPr lang="en-US" sz="2400" dirty="0"/>
              <a:t>Members of the Interprofessional Team</a:t>
            </a:r>
          </a:p>
          <a:p>
            <a:pPr lvl="1"/>
            <a:r>
              <a:rPr lang="en-US" sz="2000" dirty="0"/>
              <a:t>Oncologist</a:t>
            </a:r>
          </a:p>
          <a:p>
            <a:pPr lvl="1"/>
            <a:r>
              <a:rPr lang="en-US" sz="2000" dirty="0"/>
              <a:t>Case manager</a:t>
            </a:r>
          </a:p>
          <a:p>
            <a:pPr lvl="1"/>
            <a:r>
              <a:rPr lang="en-US" sz="2000" dirty="0"/>
              <a:t>Social worker</a:t>
            </a:r>
          </a:p>
          <a:p>
            <a:pPr lvl="1"/>
            <a:r>
              <a:rPr lang="en-US" sz="2000" dirty="0"/>
              <a:t>Rehabilitation specialist</a:t>
            </a:r>
          </a:p>
          <a:p>
            <a:pPr lvl="1"/>
            <a:r>
              <a:rPr lang="en-US" sz="2000" dirty="0"/>
              <a:t>Diabetes educator</a:t>
            </a:r>
          </a:p>
          <a:p>
            <a:pPr lvl="1"/>
            <a:r>
              <a:rPr lang="en-US" sz="2000" dirty="0"/>
              <a:t>Family members</a:t>
            </a:r>
            <a:endParaRPr lang="en-US" dirty="0"/>
          </a:p>
        </p:txBody>
      </p:sp>
    </p:spTree>
    <p:extLst>
      <p:ext uri="{BB962C8B-B14F-4D97-AF65-F5344CB8AC3E}">
        <p14:creationId xmlns:p14="http://schemas.microsoft.com/office/powerpoint/2010/main" val="1017462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9CEEE-EB5A-450B-B1B5-4433B0CED911}"/>
              </a:ext>
            </a:extLst>
          </p:cNvPr>
          <p:cNvSpPr>
            <a:spLocks noGrp="1"/>
          </p:cNvSpPr>
          <p:nvPr>
            <p:ph type="title"/>
          </p:nvPr>
        </p:nvSpPr>
        <p:spPr/>
        <p:txBody>
          <a:bodyPr/>
          <a:lstStyle/>
          <a:p>
            <a:r>
              <a:rPr lang="en-US" b="1" dirty="0"/>
              <a:t>Factors Affecting Patient Outcomes</a:t>
            </a:r>
            <a:endParaRPr lang="en-US" dirty="0"/>
          </a:p>
        </p:txBody>
      </p:sp>
      <p:sp>
        <p:nvSpPr>
          <p:cNvPr id="3" name="Content Placeholder 2">
            <a:extLst>
              <a:ext uri="{FF2B5EF4-FFF2-40B4-BE49-F238E27FC236}">
                <a16:creationId xmlns:a16="http://schemas.microsoft.com/office/drawing/2014/main" id="{A3244F06-C7F2-4942-A56E-5F531B88390A}"/>
              </a:ext>
            </a:extLst>
          </p:cNvPr>
          <p:cNvSpPr>
            <a:spLocks noGrp="1"/>
          </p:cNvSpPr>
          <p:nvPr>
            <p:ph idx="1"/>
          </p:nvPr>
        </p:nvSpPr>
        <p:spPr>
          <a:xfrm>
            <a:off x="677334" y="1930400"/>
            <a:ext cx="8923866" cy="4110963"/>
          </a:xfrm>
        </p:spPr>
        <p:txBody>
          <a:bodyPr>
            <a:normAutofit/>
          </a:bodyPr>
          <a:lstStyle/>
          <a:p>
            <a:pPr lvl="1"/>
            <a:r>
              <a:rPr lang="en-US" sz="2000" dirty="0"/>
              <a:t>Psychological factors: Stress, anxiety, and  depression</a:t>
            </a:r>
          </a:p>
          <a:p>
            <a:pPr lvl="1"/>
            <a:r>
              <a:rPr lang="en-US" sz="2000" dirty="0"/>
              <a:t>Physiological factors: Hair loss, pain, fatigue, nausea, and vomiting</a:t>
            </a:r>
          </a:p>
          <a:p>
            <a:pPr lvl="1"/>
            <a:r>
              <a:rPr lang="en-US" sz="2000" dirty="0"/>
              <a:t>Social factors: Social isolation, role, and function loss</a:t>
            </a:r>
          </a:p>
          <a:p>
            <a:pPr lvl="1"/>
            <a:r>
              <a:rPr lang="en-US" sz="2000" dirty="0"/>
              <a:t>Spiritual and religious factors</a:t>
            </a:r>
          </a:p>
        </p:txBody>
      </p:sp>
    </p:spTree>
    <p:extLst>
      <p:ext uri="{BB962C8B-B14F-4D97-AF65-F5344CB8AC3E}">
        <p14:creationId xmlns:p14="http://schemas.microsoft.com/office/powerpoint/2010/main" val="200649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30974-2197-4926-BFC0-A4C318219E2F}"/>
              </a:ext>
            </a:extLst>
          </p:cNvPr>
          <p:cNvSpPr>
            <a:spLocks noGrp="1"/>
          </p:cNvSpPr>
          <p:nvPr>
            <p:ph type="title"/>
          </p:nvPr>
        </p:nvSpPr>
        <p:spPr/>
        <p:txBody>
          <a:bodyPr/>
          <a:lstStyle/>
          <a:p>
            <a:r>
              <a:rPr lang="en-US" b="1" dirty="0"/>
              <a:t>Resources for Continuing Care</a:t>
            </a:r>
            <a:endParaRPr lang="en-US" dirty="0"/>
          </a:p>
        </p:txBody>
      </p:sp>
      <p:sp>
        <p:nvSpPr>
          <p:cNvPr id="3" name="Content Placeholder 2">
            <a:extLst>
              <a:ext uri="{FF2B5EF4-FFF2-40B4-BE49-F238E27FC236}">
                <a16:creationId xmlns:a16="http://schemas.microsoft.com/office/drawing/2014/main" id="{521BF945-E488-41A1-B61E-10369C0B549F}"/>
              </a:ext>
            </a:extLst>
          </p:cNvPr>
          <p:cNvSpPr>
            <a:spLocks noGrp="1"/>
          </p:cNvSpPr>
          <p:nvPr>
            <p:ph idx="1"/>
          </p:nvPr>
        </p:nvSpPr>
        <p:spPr>
          <a:xfrm>
            <a:off x="677334" y="1930399"/>
            <a:ext cx="8596668" cy="4110963"/>
          </a:xfrm>
        </p:spPr>
        <p:txBody>
          <a:bodyPr>
            <a:normAutofit/>
          </a:bodyPr>
          <a:lstStyle/>
          <a:p>
            <a:pPr lvl="1"/>
            <a:r>
              <a:rPr lang="en-US" sz="2000" dirty="0"/>
              <a:t>Hospice staff for palliative care and medication for pain alleviation</a:t>
            </a:r>
          </a:p>
          <a:p>
            <a:pPr lvl="1"/>
            <a:r>
              <a:rPr lang="en-US" sz="2000" dirty="0"/>
              <a:t>Regular consults with the physician for </a:t>
            </a:r>
            <a:r>
              <a:rPr lang="en-IN" sz="2000" dirty="0"/>
              <a:t>diabetes mellitus, hypertension, hypercholesterolemia, and obesity</a:t>
            </a:r>
            <a:endParaRPr lang="en-US" sz="2000" dirty="0"/>
          </a:p>
          <a:p>
            <a:pPr lvl="1"/>
            <a:r>
              <a:rPr lang="en-IN" sz="2000" dirty="0"/>
              <a:t>Counselling services for anxiety and depression</a:t>
            </a:r>
            <a:endParaRPr lang="en-US" sz="2000" dirty="0"/>
          </a:p>
          <a:p>
            <a:pPr lvl="1"/>
            <a:r>
              <a:rPr lang="en-IN" sz="2000" dirty="0"/>
              <a:t>Hospice staff assistance with ambulation</a:t>
            </a:r>
            <a:endParaRPr lang="en-US" sz="2000" dirty="0"/>
          </a:p>
          <a:p>
            <a:pPr lvl="1"/>
            <a:r>
              <a:rPr lang="en-IN" sz="2000" dirty="0"/>
              <a:t>Resources to fulfil religious requirements</a:t>
            </a:r>
            <a:endParaRPr lang="en-US" sz="2000" dirty="0"/>
          </a:p>
        </p:txBody>
      </p:sp>
    </p:spTree>
    <p:extLst>
      <p:ext uri="{BB962C8B-B14F-4D97-AF65-F5344CB8AC3E}">
        <p14:creationId xmlns:p14="http://schemas.microsoft.com/office/powerpoint/2010/main" val="3106146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33453C-11FC-414C-BBD3-F0EEDD85CC44}"/>
              </a:ext>
            </a:extLst>
          </p:cNvPr>
          <p:cNvSpPr>
            <a:spLocks noGrp="1"/>
          </p:cNvSpPr>
          <p:nvPr>
            <p:ph idx="1"/>
          </p:nvPr>
        </p:nvSpPr>
        <p:spPr>
          <a:xfrm>
            <a:off x="677334" y="1028699"/>
            <a:ext cx="8596668" cy="5012663"/>
          </a:xfrm>
        </p:spPr>
        <p:txBody>
          <a:bodyPr/>
          <a:lstStyle/>
          <a:p>
            <a:pPr marL="0" indent="0" algn="ctr">
              <a:buNone/>
            </a:pPr>
            <a:r>
              <a:rPr lang="en-US" dirty="0"/>
              <a:t>References</a:t>
            </a:r>
          </a:p>
          <a:p>
            <a:pPr marL="457200" indent="-457200" fontAlgn="base">
              <a:buNone/>
            </a:pPr>
            <a:r>
              <a:rPr lang="en-US" dirty="0"/>
              <a:t>Dalal, S. &amp; Buera, E. (2017). End-of-life care matters: Palliative cancer care results in better care and lower costs. </a:t>
            </a:r>
            <a:r>
              <a:rPr lang="en-US" i="1" dirty="0"/>
              <a:t>The Oncologist. (22)</a:t>
            </a:r>
            <a:r>
              <a:rPr lang="en-US" dirty="0"/>
              <a:t>4, 361–368. https://doi.org/10.1634/theoncologist.2016-0277</a:t>
            </a:r>
          </a:p>
          <a:p>
            <a:pPr marL="457200" indent="-457200" fontAlgn="base">
              <a:buNone/>
            </a:pPr>
            <a:r>
              <a:rPr lang="en-US" dirty="0"/>
              <a:t>Gabbay, E., McCarthy, M.W., &amp; Fins, J.J. (2017). The care of the Ultra-Orthodox Jewish patient. </a:t>
            </a:r>
            <a:r>
              <a:rPr lang="en-US" i="1" dirty="0"/>
              <a:t>Journal of Religion &amp; Health. (56)</a:t>
            </a:r>
            <a:r>
              <a:rPr lang="en-US" dirty="0"/>
              <a:t>2, 546–560. https://doi.org/10.1007/s10943-017-0356-6</a:t>
            </a:r>
          </a:p>
          <a:p>
            <a:pPr marL="548640" indent="-457200" fontAlgn="base">
              <a:buNone/>
            </a:pPr>
            <a:r>
              <a:rPr lang="en-US" dirty="0"/>
              <a:t>Ho, A., Jameson, K., &amp; Pavlish, C. (2016). An exploratory study of interprofessional collaboration in end-of-life decision-making beyond palliative care settings. </a:t>
            </a:r>
            <a:r>
              <a:rPr lang="en-US" i="1" dirty="0"/>
              <a:t>Journal of Interprofessional Care. 30</a:t>
            </a:r>
            <a:r>
              <a:rPr lang="en-US" dirty="0"/>
              <a:t>(6), 795–803. https://doi.org/10.1080/13561820.2016.1203765</a:t>
            </a:r>
          </a:p>
          <a:p>
            <a:pPr marL="548640" lvl="0" indent="-457200" fontAlgn="base">
              <a:buClr>
                <a:srgbClr val="E48312"/>
              </a:buClr>
              <a:buNone/>
            </a:pPr>
            <a:r>
              <a:rPr lang="en-US" dirty="0"/>
              <a:t>Üstündağ, S., &amp; Zencirci, A.D. (2015). Factors affecting the quality of life of cancer patients undergoing chemotherapy: A questionnaire study. </a:t>
            </a:r>
            <a:r>
              <a:rPr lang="en-US" i="1" dirty="0"/>
              <a:t>Asia-Pacific Journal of Oncology Nursing.</a:t>
            </a:r>
            <a:r>
              <a:rPr lang="en-US" dirty="0"/>
              <a:t> </a:t>
            </a:r>
            <a:r>
              <a:rPr lang="en-US" i="1" dirty="0"/>
              <a:t>2</a:t>
            </a:r>
            <a:r>
              <a:rPr lang="en-US" dirty="0"/>
              <a:t>(1), 17–25. https://doi.org/10.4103/2347-5625.152402</a:t>
            </a:r>
            <a:endParaRPr lang="en-US" dirty="0">
              <a:solidFill>
                <a:srgbClr val="000000">
                  <a:lumMod val="75000"/>
                  <a:lumOff val="25000"/>
                </a:srgbClr>
              </a:solidFill>
            </a:endParaRPr>
          </a:p>
          <a:p>
            <a:pPr marL="0" indent="0">
              <a:buNone/>
            </a:pPr>
            <a:endParaRPr lang="en-US" dirty="0"/>
          </a:p>
        </p:txBody>
      </p:sp>
    </p:spTree>
    <p:extLst>
      <p:ext uri="{BB962C8B-B14F-4D97-AF65-F5344CB8AC3E}">
        <p14:creationId xmlns:p14="http://schemas.microsoft.com/office/powerpoint/2010/main" val="6618378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ASE PRESENTATION&amp;quot;&quot;/&gt;&lt;property id=&quot;20307&quot; value=&quot;256&quot;/&gt;&lt;/object&gt;&lt;object type=&quot;3&quot; unique_id=&quot;10005&quot;&gt;&lt;property id=&quot;20148&quot; value=&quot;5&quot;/&gt;&lt;property id=&quot;20300&quot; value=&quot;Slide 2 - &amp;quot;Plan for Continuing Care for Rebecca Snyder&amp;quot;&quot;/&gt;&lt;property id=&quot;20307&quot; value=&quot;257&quot;/&gt;&lt;/object&gt;&lt;object type=&quot;3&quot; unique_id=&quot;10006&quot;&gt;&lt;property id=&quot;20148&quot; value=&quot;5&quot;/&gt;&lt;property id=&quot;20300&quot; value=&quot;Slide 3 - &amp;quot;Patient Assessment (1)&amp;quot;&quot;/&gt;&lt;property id=&quot;20307&quot; value=&quot;258&quot;/&gt;&lt;/object&gt;&lt;object type=&quot;3&quot; unique_id=&quot;10007&quot;&gt;&lt;property id=&quot;20148&quot; value=&quot;5&quot;/&gt;&lt;property id=&quot;20300&quot; value=&quot;Slide 4 - &amp;quot;Patient Assessment (2)&amp;quot;&quot;/&gt;&lt;property id=&quot;20307&quot; value=&quot;259&quot;/&gt;&lt;/object&gt;&lt;object type=&quot;3&quot; unique_id=&quot;10008&quot;&gt;&lt;property id=&quot;20148&quot; value=&quot;5&quot;/&gt;&lt;property id=&quot;20300&quot; value=&quot;Slide 5 - &amp;quot;Patient Assessment (3)&amp;quot;&quot;/&gt;&lt;property id=&quot;20307&quot; value=&quot;260&quot;/&gt;&lt;/object&gt;&lt;object type=&quot;3&quot; unique_id=&quot;10009&quot;&gt;&lt;property id=&quot;20148&quot; value=&quot;5&quot;/&gt;&lt;property id=&quot;20300&quot; value=&quot;Slide 6 - &amp;quot;Medical Results and Diagnostic Reports&amp;quot;&quot;/&gt;&lt;property id=&quot;20307&quot; value=&quot;261&quot;/&gt;&lt;/object&gt;&lt;object type=&quot;3&quot; unique_id=&quot;10010&quot;&gt;&lt;property id=&quot;20148&quot; value=&quot;5&quot;/&gt;&lt;property id=&quot;20300&quot; value=&quot;Slide 7 - &amp;quot;Outline of Patient Outcomes&amp;quot;&quot;/&gt;&lt;property id=&quot;20307&quot; value=&quot;262&quot;/&gt;&lt;/object&gt;&lt;object type=&quot;3&quot; unique_id=&quot;10011&quot;&gt;&lt;property id=&quot;20148&quot; value=&quot;5&quot;/&gt;&lt;property id=&quot;20300&quot; value=&quot;Slide 8 - &amp;quot;Nursing Interventions (1)&amp;quot;&quot;/&gt;&lt;property id=&quot;20307&quot; value=&quot;263&quot;/&gt;&lt;/object&gt;&lt;object type=&quot;3&quot; unique_id=&quot;10012&quot;&gt;&lt;property id=&quot;20148&quot; value=&quot;5&quot;/&gt;&lt;property id=&quot;20300&quot; value=&quot;Slide 9 - &amp;quot;Nursing Interventions (2) &amp;quot;&quot;/&gt;&lt;property id=&quot;20307&quot; value=&quot;264&quot;/&gt;&lt;/object&gt;&lt;object type=&quot;3&quot; unique_id=&quot;10013&quot;&gt;&lt;property id=&quot;20148&quot; value=&quot;5&quot;/&gt;&lt;property id=&quot;20300&quot; value=&quot;Slide 10 - &amp;quot;Overall Scope: Deliverables&amp;quot;&quot;/&gt;&lt;property id=&quot;20307&quot; value=&quot;265&quot;/&gt;&lt;/object&gt;&lt;object type=&quot;3&quot; unique_id=&quot;10014&quot;&gt;&lt;property id=&quot;20148&quot; value=&quot;5&quot;/&gt;&lt;property id=&quot;20300&quot; value=&quot;Slide 11 - &amp;quot;Overall Scope: Constraints and Assumptions&amp;quot;&quot;/&gt;&lt;property id=&quot;20307&quot; value=&quot;266&quot;/&gt;&lt;/object&gt;&lt;object type=&quot;3&quot; unique_id=&quot;10015&quot;&gt;&lt;property id=&quot;20148&quot; value=&quot;5&quot;/&gt;&lt;property id=&quot;20300&quot; value=&quot;Slide 12 - &amp;quot;Interprofessional Care Team (1)&amp;quot;&quot;/&gt;&lt;property id=&quot;20307&quot; value=&quot;267&quot;/&gt;&lt;/object&gt;&lt;object type=&quot;3&quot; unique_id=&quot;10016&quot;&gt;&lt;property id=&quot;20148&quot; value=&quot;5&quot;/&gt;&lt;property id=&quot;20300&quot; value=&quot;Slide 13 - &amp;quot;Interprofessional Care Team (2)&amp;quot;&quot;/&gt;&lt;property id=&quot;20307&quot; value=&quot;271&quot;/&gt;&lt;/object&gt;&lt;object type=&quot;3&quot; unique_id=&quot;10017&quot;&gt;&lt;property id=&quot;20148&quot; value=&quot;5&quot;/&gt;&lt;property id=&quot;20300&quot; value=&quot;Slide 14 - &amp;quot;Factors Affecting Patient Outcomes&amp;quot;&quot;/&gt;&lt;property id=&quot;20307&quot; value=&quot;268&quot;/&gt;&lt;/object&gt;&lt;object type=&quot;3&quot; unique_id=&quot;10018&quot;&gt;&lt;property id=&quot;20148&quot; value=&quot;5&quot;/&gt;&lt;property id=&quot;20300&quot; value=&quot;Slide 15 - &amp;quot;Resources for Continuing Care&amp;quot;&quot;/&gt;&lt;property id=&quot;20307&quot; value=&quot;269&quot;/&gt;&lt;/object&gt;&lt;object type=&quot;3&quot; unique_id=&quot;10019&quot;&gt;&lt;property id=&quot;20148&quot; value=&quot;5&quot;/&gt;&lt;property id=&quot;20300&quot; value=&quot;Slide 16&quot;/&gt;&lt;property id=&quot;20307&quot; value=&quot;270&quot;/&gt;&lt;/object&gt;&lt;/object&gt;&lt;/object&gt;&lt;/database&gt;"/>
  <p:tag name="SECTOMILLISECCONVERTED" val="1"/>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930EBC-856A-4961-BE17-4B6A54492665}">
  <ds:schemaRefs>
    <ds:schemaRef ds:uri="http://schemas.microsoft.com/office/2006/documentManagement/types"/>
    <ds:schemaRef ds:uri="http://purl.org/dc/terms/"/>
    <ds:schemaRef ds:uri="http://purl.org/dc/elements/1.1/"/>
    <ds:schemaRef ds:uri="http://purl.org/dc/dcmitype/"/>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660C95C9-ECA6-4312-93B6-F69E0EBB10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0BF0CFCF-418D-42A2-B2D5-F27543E89B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135</TotalTime>
  <Words>3206</Words>
  <Application>Microsoft Macintosh PowerPoint</Application>
  <PresentationFormat>Widescreen</PresentationFormat>
  <Paragraphs>192</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 3</vt:lpstr>
      <vt:lpstr>Facet</vt:lpstr>
      <vt:lpstr>CASE PRESENTATION</vt:lpstr>
      <vt:lpstr>Plan for Continuing Care for Rebecca Snyder</vt:lpstr>
      <vt:lpstr>Patient Assessment (1)</vt:lpstr>
      <vt:lpstr>Patient Assessment (2)</vt:lpstr>
      <vt:lpstr>Patient Assessment (3)</vt:lpstr>
      <vt:lpstr>Medical Results and Diagnostic Reports</vt:lpstr>
      <vt:lpstr>Outline of Patient Outcomes</vt:lpstr>
      <vt:lpstr>Nursing Interventions (1)</vt:lpstr>
      <vt:lpstr>Nursing Interventions (2) </vt:lpstr>
      <vt:lpstr>Overall Scope: Deliverables</vt:lpstr>
      <vt:lpstr>Overall Scope: Constraints and Assumptions</vt:lpstr>
      <vt:lpstr>Interprofessional Care Team (1)</vt:lpstr>
      <vt:lpstr>Interprofessional Care Team (2)</vt:lpstr>
      <vt:lpstr>Factors Affecting Patient Outcomes</vt:lpstr>
      <vt:lpstr>Resources for Continuing Care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PRESENTATION</dc:title>
  <dc:creator>Raphael Stephen Martin</dc:creator>
  <cp:lastModifiedBy>Adwoa Amoabeng</cp:lastModifiedBy>
  <cp:revision>19</cp:revision>
  <dcterms:created xsi:type="dcterms:W3CDTF">2019-08-30T06:27:13Z</dcterms:created>
  <dcterms:modified xsi:type="dcterms:W3CDTF">2020-10-27T23:13:00Z</dcterms:modified>
</cp:coreProperties>
</file>