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95" r:id="rId1"/>
  </p:sldMasterIdLst>
  <p:notesMasterIdLst>
    <p:notesMasterId r:id="rId11"/>
  </p:notesMasterIdLst>
  <p:sldIdLst>
    <p:sldId id="256" r:id="rId2"/>
    <p:sldId id="257" r:id="rId3"/>
    <p:sldId id="268" r:id="rId4"/>
    <p:sldId id="265" r:id="rId5"/>
    <p:sldId id="266" r:id="rId6"/>
    <p:sldId id="267" r:id="rId7"/>
    <p:sldId id="269" r:id="rId8"/>
    <p:sldId id="264" r:id="rId9"/>
    <p:sldId id="27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3AF6B-BAD4-4ABA-8F08-BBAF0871B0BD}" type="datetimeFigureOut">
              <a:rPr lang="en-US" smtClean="0"/>
              <a:t>11/11/2020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85EDD7-FD94-4428-9CB2-B9D5E7100C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381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dirty="0" smtClean="0"/>
              <a:t>Exxon Mobil is a descendant of the Standard Oil</a:t>
            </a:r>
            <a:r>
              <a:rPr lang="en-US" baseline="0" dirty="0" smtClean="0"/>
              <a:t> and it is a result of the 1999 merger between Exxon – the New Jersey’s Standard Oil Company – and Mobil – Standard Oil Company of New York.</a:t>
            </a:r>
          </a:p>
          <a:p>
            <a:pPr marL="0" indent="0">
              <a:buFont typeface="Wingdings" pitchFamily="2" charset="2"/>
              <a:buNone/>
            </a:pPr>
            <a:r>
              <a:rPr lang="en-US" baseline="0" dirty="0" smtClean="0"/>
              <a:t>The company has been at the forefront of corporate functions running parallel to today’s technological developments.</a:t>
            </a:r>
          </a:p>
          <a:p>
            <a:pPr marL="0" indent="0">
              <a:buFont typeface="Wingdings" pitchFamily="2" charset="2"/>
              <a:buNone/>
            </a:pPr>
            <a:r>
              <a:rPr lang="en-US" baseline="0" dirty="0" smtClean="0"/>
              <a:t>It’s headquarters are situated in Irvin, Texas.</a:t>
            </a:r>
          </a:p>
          <a:p>
            <a:pPr marL="0" indent="0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5EDD7-FD94-4428-9CB2-B9D5E7100CE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85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dirty="0" smtClean="0"/>
              <a:t>Over the years, Exxon Mobil stocks have been the most sought after kind of investments as they have been regarded safe</a:t>
            </a:r>
            <a:r>
              <a:rPr lang="en-US" baseline="0" dirty="0" smtClean="0"/>
              <a:t> by many financial advisors.</a:t>
            </a:r>
          </a:p>
          <a:p>
            <a:pPr marL="0" indent="0">
              <a:buFont typeface="Wingdings" pitchFamily="2" charset="2"/>
              <a:buNone/>
            </a:pPr>
            <a:r>
              <a:rPr lang="en-US" baseline="0" dirty="0" smtClean="0"/>
              <a:t>And even with the 2020 economic downgrade, Exxon’s stocks prices did not fall below the expected minimum.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5EDD7-FD94-4428-9CB2-B9D5E7100CE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565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dirty="0" smtClean="0"/>
              <a:t>Some of the major environmental conservation projects undertaken</a:t>
            </a:r>
            <a:r>
              <a:rPr lang="en-US" baseline="0" dirty="0" smtClean="0"/>
              <a:t> by Exxon Mobil include Protect Tomorrow that was introduced in 2010 (</a:t>
            </a:r>
            <a:r>
              <a:rPr lang="en-US" dirty="0" smtClean="0"/>
              <a:t>Exxon Mobil,</a:t>
            </a:r>
            <a:r>
              <a:rPr lang="en-US" baseline="0" dirty="0" smtClean="0"/>
              <a:t> </a:t>
            </a:r>
            <a:r>
              <a:rPr lang="en-US" dirty="0" smtClean="0"/>
              <a:t>2019)</a:t>
            </a:r>
            <a:r>
              <a:rPr lang="en-US" baseline="0" dirty="0" smtClean="0"/>
              <a:t>.</a:t>
            </a:r>
          </a:p>
          <a:p>
            <a:pPr marL="0" indent="0">
              <a:buFont typeface="Wingdings" pitchFamily="2" charset="2"/>
              <a:buNone/>
            </a:pPr>
            <a:r>
              <a:rPr lang="en-US" baseline="0" dirty="0" smtClean="0"/>
              <a:t>The company has also been investing billions of dollars in attempts to reduce gas emissions at their industries.</a:t>
            </a:r>
          </a:p>
          <a:p>
            <a:pPr marL="0" indent="0">
              <a:buFont typeface="Wingdings" pitchFamily="2" charset="2"/>
              <a:buNone/>
            </a:pPr>
            <a:r>
              <a:rPr lang="en-US" baseline="0" dirty="0" smtClean="0"/>
              <a:t>However, Exxon may not invest too much environmental conservation because its investors need to get returns on their investments.</a:t>
            </a:r>
          </a:p>
          <a:p>
            <a:pPr marL="0" indent="0">
              <a:buFont typeface="Wingdings" pitchFamily="2" charset="2"/>
              <a:buNone/>
            </a:pPr>
            <a:r>
              <a:rPr lang="en-US" baseline="0" dirty="0" smtClean="0"/>
              <a:t>Thus it might take a while before the company declares that it has established enough conservation measures.</a:t>
            </a:r>
          </a:p>
          <a:p>
            <a:pPr marL="0" indent="0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5EDD7-FD94-4428-9CB2-B9D5E7100CE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707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dirty="0" smtClean="0"/>
              <a:t>In 2019,</a:t>
            </a:r>
            <a:r>
              <a:rPr lang="en-US" baseline="0" dirty="0" smtClean="0"/>
              <a:t> Exxon Mobil employees and retirees contributed a sum of 42 million dollars to the company’s Worldwide Giving project (</a:t>
            </a:r>
            <a:r>
              <a:rPr lang="en-US" dirty="0" smtClean="0"/>
              <a:t>Exxon Mobil,</a:t>
            </a:r>
            <a:r>
              <a:rPr lang="en-US" baseline="0" dirty="0" smtClean="0"/>
              <a:t> </a:t>
            </a:r>
            <a:r>
              <a:rPr lang="en-US" dirty="0" smtClean="0"/>
              <a:t>2019)</a:t>
            </a:r>
            <a:r>
              <a:rPr lang="en-US" baseline="0" dirty="0" smtClean="0"/>
              <a:t>.</a:t>
            </a:r>
          </a:p>
          <a:p>
            <a:pPr marL="0" indent="0">
              <a:buFont typeface="Wingdings" pitchFamily="2" charset="2"/>
              <a:buNone/>
            </a:pPr>
            <a:r>
              <a:rPr lang="en-US" baseline="0" dirty="0" smtClean="0"/>
              <a:t>The company ensures that philanthropic projects are well spread within the local countries where it does business.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5EDD7-FD94-4428-9CB2-B9D5E7100CE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01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dirty="0" smtClean="0"/>
              <a:t>Exxon Mobil leads</a:t>
            </a:r>
            <a:r>
              <a:rPr lang="en-US" baseline="0" dirty="0" smtClean="0"/>
              <a:t> in application of Liquid Natural Gas Technology which allows production, transportation and consumption in a safe and cost-effective manner (</a:t>
            </a:r>
            <a:r>
              <a:rPr lang="en-US" dirty="0" smtClean="0"/>
              <a:t>Exxon Mobil,</a:t>
            </a:r>
            <a:r>
              <a:rPr lang="en-US" baseline="0" dirty="0" smtClean="0"/>
              <a:t> </a:t>
            </a:r>
            <a:r>
              <a:rPr lang="en-US" dirty="0" smtClean="0"/>
              <a:t>2019)</a:t>
            </a:r>
            <a:r>
              <a:rPr lang="en-US" baseline="0" dirty="0" smtClean="0"/>
              <a:t>.</a:t>
            </a:r>
          </a:p>
          <a:p>
            <a:pPr marL="0" indent="0">
              <a:buFont typeface="Wingdings" pitchFamily="2" charset="2"/>
              <a:buNone/>
            </a:pPr>
            <a:r>
              <a:rPr lang="en-US" dirty="0" smtClean="0"/>
              <a:t>Exxon’s products such as Synergy and</a:t>
            </a:r>
            <a:r>
              <a:rPr lang="en-US" baseline="0" dirty="0" smtClean="0"/>
              <a:t> Mobil 1 are more advanced compared to other products in terms of gas mileage and fuel economy for the customers.</a:t>
            </a:r>
          </a:p>
          <a:p>
            <a:pPr marL="0" indent="0">
              <a:buFont typeface="Wingdings" pitchFamily="2" charset="2"/>
              <a:buNone/>
            </a:pPr>
            <a:r>
              <a:rPr lang="en-US" baseline="0" dirty="0" smtClean="0"/>
              <a:t>Various lightweight chemical products manufactured by Exxon Mobil are used by motor vehicle manufacturers to reduce vehicle weight and hence enhance fuel efficiency (</a:t>
            </a:r>
            <a:r>
              <a:rPr lang="en-US" dirty="0" smtClean="0"/>
              <a:t>Exxon Mobil,</a:t>
            </a:r>
            <a:r>
              <a:rPr lang="en-US" baseline="0" dirty="0" smtClean="0"/>
              <a:t> </a:t>
            </a:r>
            <a:r>
              <a:rPr lang="en-US" dirty="0" smtClean="0"/>
              <a:t>2019)</a:t>
            </a:r>
            <a:r>
              <a:rPr lang="en-US" baseline="0" dirty="0" smtClean="0"/>
              <a:t>..</a:t>
            </a:r>
          </a:p>
          <a:p>
            <a:pPr marL="0" indent="0">
              <a:buFont typeface="Wingdings" pitchFamily="2" charset="2"/>
              <a:buNone/>
            </a:pPr>
            <a:r>
              <a:rPr lang="en-US" baseline="0" dirty="0" smtClean="0"/>
              <a:t>Exxon Mobil also uses carbon capture technology to ensure minimum carbon emissions from its factories.</a:t>
            </a:r>
          </a:p>
          <a:p>
            <a:pPr marL="0" indent="0">
              <a:buFont typeface="Wingdings" pitchFamily="2" charset="2"/>
              <a:buNone/>
            </a:pPr>
            <a:r>
              <a:rPr lang="en-US" baseline="0" dirty="0" smtClean="0"/>
              <a:t>Biofuels such as algae fuels can be used instead of petroleum and Exxon Mobil targets to produce approximately 10,000 barrels of algae biofuels by 2025 (</a:t>
            </a:r>
            <a:r>
              <a:rPr lang="en-US" dirty="0" smtClean="0"/>
              <a:t>Exxon Mobil,</a:t>
            </a:r>
            <a:r>
              <a:rPr lang="en-US" baseline="0" dirty="0" smtClean="0"/>
              <a:t> </a:t>
            </a:r>
            <a:r>
              <a:rPr lang="en-US" dirty="0" smtClean="0"/>
              <a:t>2019)</a:t>
            </a:r>
            <a:r>
              <a:rPr lang="en-US" baseline="0" dirty="0" smtClean="0"/>
              <a:t>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5EDD7-FD94-4428-9CB2-B9D5E7100CE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583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dirty="0" smtClean="0"/>
              <a:t>The </a:t>
            </a:r>
            <a:r>
              <a:rPr lang="en-US" dirty="0" err="1" smtClean="0"/>
              <a:t>Rigzone</a:t>
            </a:r>
            <a:r>
              <a:rPr lang="en-US" dirty="0" smtClean="0"/>
              <a:t> article which was published on</a:t>
            </a:r>
            <a:r>
              <a:rPr lang="en-US" baseline="0" dirty="0" smtClean="0"/>
              <a:t> 20</a:t>
            </a:r>
            <a:r>
              <a:rPr lang="en-US" baseline="30000" dirty="0" smtClean="0"/>
              <a:t>th </a:t>
            </a:r>
            <a:r>
              <a:rPr lang="en-US" baseline="0" dirty="0" smtClean="0"/>
              <a:t>October, 2020 stated that Exxon Mobil’s move would affect approximately 1,900 employees (</a:t>
            </a:r>
            <a:r>
              <a:rPr lang="en-US" dirty="0" err="1" smtClean="0"/>
              <a:t>Exarheas</a:t>
            </a:r>
            <a:r>
              <a:rPr lang="en-US" dirty="0" smtClean="0"/>
              <a:t>, 2020)</a:t>
            </a:r>
            <a:r>
              <a:rPr lang="en-US" baseline="0" dirty="0" smtClean="0"/>
              <a:t>. Additionally, the executive allegedly sent emails to employees warning that reduction may continue in future.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5EDD7-FD94-4428-9CB2-B9D5E7100CE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391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5EDD7-FD94-4428-9CB2-B9D5E7100CE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383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5EDD7-FD94-4428-9CB2-B9D5E7100CE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871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E864BFC8-AAFE-4738-B6B8-47F5B3C0E62B}" type="datetimeFigureOut">
              <a:rPr lang="en-US" smtClean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740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923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E864BFC8-AAFE-4738-B6B8-47F5B3C0E62B}" type="datetimeFigureOut">
              <a:rPr lang="en-US" smtClean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75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758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11/11/2020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544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11/11/2020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035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11/11/2020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267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624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017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667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E864BFC8-AAFE-4738-B6B8-47F5B3C0E62B}" type="datetimeFigureOut">
              <a:rPr lang="en-US" smtClean="0"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779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E864BFC8-AAFE-4738-B6B8-47F5B3C0E62B}" type="datetimeFigureOut">
              <a:rPr lang="en-US" smtClean="0"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5836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E864BFC8-AAFE-4738-B6B8-47F5B3C0E62B}" type="datetimeFigureOut">
              <a:rPr lang="en-US" smtClean="0"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602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11/11/2020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453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11/11/2020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58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7875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E864BFC8-AAFE-4738-B6B8-47F5B3C0E62B}" type="datetimeFigureOut">
              <a:rPr lang="en-US" smtClean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235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4BFC8-AAFE-4738-B6B8-47F5B3C0E62B}" type="datetimeFigureOut">
              <a:rPr lang="en-US" smtClean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948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12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1143000"/>
            <a:ext cx="8229600" cy="45720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Exxon Mobil</a:t>
            </a:r>
            <a:b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Student’s Name:</a:t>
            </a:r>
            <a:b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Professor’s Name:</a:t>
            </a:r>
            <a:b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Course:</a:t>
            </a:r>
            <a:b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Date:</a:t>
            </a:r>
            <a:endParaRPr lang="en-US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56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05143"/>
            <a:ext cx="6377940" cy="129302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What is Exxon Mobil?</a:t>
            </a:r>
            <a:endParaRPr lang="en-US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057400"/>
            <a:ext cx="4953000" cy="458724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Exxon Mobil is the 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largest and the 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oldest oil 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refinery 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company in the United States.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It trades in NYSE as XOM.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The company has been featured in a wide variety of corporate functions such as: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Environmental Conservation.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Philanthropic Efforts.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Innovation.</a:t>
            </a:r>
          </a:p>
          <a:p>
            <a:pPr marL="0" indent="0">
              <a:buNone/>
            </a:pPr>
            <a:endParaRPr lang="en-US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079170"/>
            <a:ext cx="3886200" cy="371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04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05143"/>
            <a:ext cx="6377940" cy="129302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Exxon’s Stock Trends</a:t>
            </a:r>
            <a:endParaRPr lang="en-US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2286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With the outbreak of Corona Virus pandemic, Exxon, like any other corporation had lost market value.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However its stock has remained strong throughout the pandemic and election period.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The company still maintains a position 3 in the Fortune 500 list.</a:t>
            </a:r>
          </a:p>
          <a:p>
            <a:pPr marL="0" indent="0">
              <a:buNone/>
            </a:pPr>
            <a:endParaRPr lang="en-US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429000"/>
            <a:ext cx="86868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39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629" y="228600"/>
            <a:ext cx="8305800" cy="129302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Exxon and environment</a:t>
            </a:r>
            <a:endParaRPr lang="en-US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145762"/>
            <a:ext cx="8839200" cy="272955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733800"/>
            <a:ext cx="8839200" cy="298704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As an energy company, Exxon strives to be at the forefront of environmental </a:t>
            </a: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conservation (Exxon Mobil, 2019)..</a:t>
            </a:r>
            <a:endParaRPr lang="en-US" sz="24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However, major environmental conservation campaigners believe that Exxon Mobil is among the companies that are to blame for global warming.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Though the company tries its best, it has a long way to get to a point where environment is ultimately safeguarded.</a:t>
            </a:r>
          </a:p>
          <a:p>
            <a:pPr marL="0" indent="0">
              <a:buNone/>
            </a:pPr>
            <a:endParaRPr lang="en-US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2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05143"/>
            <a:ext cx="6377940" cy="129302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Exxon’s Philanthropy</a:t>
            </a:r>
            <a:endParaRPr lang="en-US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09057"/>
            <a:ext cx="4724400" cy="458724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Through its Exxon Mobil Foundation, the company has funded multiple projects all over the world.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These projects are in multiple sectors including: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Fight against Malaria.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Women economic empowerment.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Education.</a:t>
            </a:r>
          </a:p>
          <a:p>
            <a:pPr marL="0" indent="0">
              <a:buNone/>
            </a:pPr>
            <a:endParaRPr lang="en-US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057400"/>
            <a:ext cx="4108268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57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8077200" cy="129302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Exxon Mobil’s Innovations</a:t>
            </a:r>
            <a:endParaRPr lang="en-US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610600" cy="336804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Some of the innovative measures taken by Exxon Mobil include: </a:t>
            </a:r>
          </a:p>
          <a:p>
            <a:pPr marL="566738" indent="347663"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Natural gas in power generation.</a:t>
            </a:r>
          </a:p>
          <a:p>
            <a:pPr marL="566738" indent="347663"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Manufacturing advanced fuels and lubricants.</a:t>
            </a:r>
          </a:p>
          <a:p>
            <a:pPr marL="522288" indent="392113"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Manufacturing chemical materials used in a variety of  applications.</a:t>
            </a:r>
          </a:p>
          <a:p>
            <a:pPr marL="522288" indent="392113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Carbon Capture and </a:t>
            </a: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storage.</a:t>
            </a:r>
            <a:endParaRPr lang="en-US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22288" indent="392113"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Advanced biofuels.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139" y="3897087"/>
            <a:ext cx="4758690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02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8077200" cy="129302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Exxon on the news</a:t>
            </a:r>
            <a:endParaRPr lang="en-US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00"/>
            <a:ext cx="7040880" cy="304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229989"/>
            <a:ext cx="8991599" cy="417358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An article published by the renown gas and oil news company, </a:t>
            </a:r>
            <a:r>
              <a:rPr lang="en-US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Rigzone</a:t>
            </a:r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indicated Exxon’s announcement to cut jobs in the United States.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Another article featuring Exxon Mobil was published in September by the New York Times magazine illustrating the differences between US and European oil corporations in Climate Change matters (</a:t>
            </a:r>
            <a:r>
              <a:rPr lang="nb-NO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KRAUSS</a:t>
            </a:r>
            <a:r>
              <a:rPr lang="nb-NO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nb-NO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2020</a:t>
            </a:r>
            <a:r>
              <a:rPr lang="nb-NO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US" sz="2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Most news on Exxon Mobil involve investments and stock prices.</a:t>
            </a:r>
          </a:p>
        </p:txBody>
      </p:sp>
    </p:spTree>
    <p:extLst>
      <p:ext uri="{BB962C8B-B14F-4D97-AF65-F5344CB8AC3E}">
        <p14:creationId xmlns:p14="http://schemas.microsoft.com/office/powerpoint/2010/main" val="151001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Conclusion</a:t>
            </a:r>
            <a:endParaRPr lang="en-US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Exxon Mobil is undoubtedly among the largest corporations in the world especially in the field of oil refining.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It has portrayed pace-keeping in terms of technological advancements while striving to conserve the environment.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Although the Covid-19 pandemic brought challenges in the economy, Exxon Mobil tries to maintain its resilience.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 However, with the latest news of job cuts, it is evident that even the large companies like Exxon were massively affected by the pandemic.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99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3030" y="879761"/>
            <a:ext cx="6377940" cy="129302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Exarheas</a:t>
            </a:r>
            <a:r>
              <a:rPr lang="en-US" dirty="0"/>
              <a:t>, A., </a:t>
            </a:r>
            <a:r>
              <a:rPr lang="en-US" dirty="0" smtClean="0"/>
              <a:t>(October </a:t>
            </a:r>
            <a:r>
              <a:rPr lang="en-US" dirty="0"/>
              <a:t>30, 2020). </a:t>
            </a:r>
            <a:r>
              <a:rPr lang="en-US" i="1" dirty="0"/>
              <a:t>ExxonMobil Announces US Job </a:t>
            </a:r>
            <a:r>
              <a:rPr lang="en-US" i="1" dirty="0" smtClean="0"/>
              <a:t>Cuts</a:t>
            </a:r>
            <a:r>
              <a:rPr lang="en-US" dirty="0" smtClean="0"/>
              <a:t>: </a:t>
            </a:r>
            <a:r>
              <a:rPr lang="en-US" dirty="0" err="1" smtClean="0"/>
              <a:t>RigZone</a:t>
            </a:r>
            <a:r>
              <a:rPr lang="en-US" dirty="0" smtClean="0"/>
              <a:t> Oil and Gas News.</a:t>
            </a:r>
          </a:p>
          <a:p>
            <a:r>
              <a:rPr lang="en-US" dirty="0" smtClean="0"/>
              <a:t>KRAUSS, C., (September 21</a:t>
            </a:r>
            <a:r>
              <a:rPr lang="en-US" dirty="0"/>
              <a:t>, 2020</a:t>
            </a:r>
            <a:r>
              <a:rPr lang="en-US" dirty="0" smtClean="0"/>
              <a:t>). </a:t>
            </a:r>
            <a:r>
              <a:rPr lang="en-US" dirty="0"/>
              <a:t>U.S. and European Oil Giants Go Different Ways on Climate </a:t>
            </a:r>
            <a:r>
              <a:rPr lang="en-US" dirty="0" smtClean="0"/>
              <a:t>Change: </a:t>
            </a:r>
            <a:r>
              <a:rPr lang="en-US" i="1" dirty="0" smtClean="0"/>
              <a:t>The New York Times</a:t>
            </a:r>
            <a:r>
              <a:rPr lang="en-US" dirty="0" smtClean="0"/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>Exxon Mobil. </a:t>
            </a:r>
            <a:r>
              <a:rPr lang="en-US" dirty="0" smtClean="0"/>
              <a:t>(</a:t>
            </a:r>
            <a:r>
              <a:rPr lang="en-US" dirty="0"/>
              <a:t>July </a:t>
            </a:r>
            <a:r>
              <a:rPr lang="en-US" dirty="0" smtClean="0"/>
              <a:t>15, 2019). </a:t>
            </a:r>
            <a:r>
              <a:rPr lang="en-US" dirty="0"/>
              <a:t>Innovating energy solutions: Research and development highlights</a:t>
            </a:r>
            <a:r>
              <a:rPr lang="en-US" dirty="0" smtClean="0"/>
              <a:t>.</a:t>
            </a:r>
          </a:p>
          <a:p>
            <a:r>
              <a:rPr lang="en-US" dirty="0"/>
              <a:t>Exxon Mobil. </a:t>
            </a:r>
            <a:r>
              <a:rPr lang="en-US" dirty="0" smtClean="0"/>
              <a:t>(</a:t>
            </a:r>
            <a:r>
              <a:rPr lang="en-US" dirty="0"/>
              <a:t>August </a:t>
            </a:r>
            <a:r>
              <a:rPr lang="en-US" dirty="0" smtClean="0"/>
              <a:t>23, 2019).</a:t>
            </a:r>
            <a:r>
              <a:rPr lang="en-US" dirty="0"/>
              <a:t> Continually improving environmental performance while pursuing reliable and affordable </a:t>
            </a:r>
            <a:r>
              <a:rPr lang="en-US" dirty="0" smtClean="0"/>
              <a:t>energy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99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2B2A868B-6BC2-4B3E-98B9-1258F41035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0</TotalTime>
  <Words>877</Words>
  <Application>Microsoft Office PowerPoint</Application>
  <PresentationFormat>On-screen Show (4:3)</PresentationFormat>
  <Paragraphs>68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Vapor Trail</vt:lpstr>
      <vt:lpstr>Exxon Mobil Student’s Name: Professor’s Name: Course: Date:</vt:lpstr>
      <vt:lpstr>What is Exxon Mobil?</vt:lpstr>
      <vt:lpstr>Exxon’s Stock Trends</vt:lpstr>
      <vt:lpstr>Exxon and environment</vt:lpstr>
      <vt:lpstr>Exxon’s Philanthropy</vt:lpstr>
      <vt:lpstr>Exxon Mobil’s Innovations</vt:lpstr>
      <vt:lpstr>Exxon on the news</vt:lpstr>
      <vt:lpstr>Conclusion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/>
  <cp:revision>1</cp:revision>
  <dcterms:created xsi:type="dcterms:W3CDTF">2019-01-08T02:26:20Z</dcterms:created>
  <dcterms:modified xsi:type="dcterms:W3CDTF">2020-11-11T00:06:35Z</dcterms:modified>
</cp:coreProperties>
</file>