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68" r:id="rId4"/>
    <p:sldId id="267" r:id="rId5"/>
    <p:sldId id="264" r:id="rId6"/>
    <p:sldId id="265" r:id="rId7"/>
    <p:sldId id="266" r:id="rId8"/>
    <p:sldId id="257" r:id="rId9"/>
    <p:sldId id="261" r:id="rId10"/>
    <p:sldId id="262" r:id="rId11"/>
    <p:sldId id="259" r:id="rId12"/>
    <p:sldId id="260" r:id="rId13"/>
    <p:sldId id="25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snapToGrid="0" showGuides="1">
      <p:cViewPr varScale="1">
        <p:scale>
          <a:sx n="77" d="100"/>
          <a:sy n="77" d="100"/>
        </p:scale>
        <p:origin x="78"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10/27/2019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FISHER-PRICE TOYS</a:t>
            </a:r>
            <a:endParaRPr lang="en-US" dirty="0"/>
          </a:p>
        </p:txBody>
      </p:sp>
      <p:sp>
        <p:nvSpPr>
          <p:cNvPr id="3" name="Subtitle 2"/>
          <p:cNvSpPr>
            <a:spLocks noGrp="1"/>
          </p:cNvSpPr>
          <p:nvPr>
            <p:ph type="subTitle" idx="1"/>
          </p:nvPr>
        </p:nvSpPr>
        <p:spPr/>
        <p:txBody>
          <a:bodyPr/>
          <a:lstStyle/>
          <a:p>
            <a:endParaRPr lang="en-US" dirty="0" smtClean="0"/>
          </a:p>
          <a:p>
            <a:r>
              <a:rPr lang="en-US" dirty="0" smtClean="0"/>
              <a:t>MANUFACTERING SECTOR</a:t>
            </a:r>
            <a:endParaRPr lang="en-US" dirty="0"/>
          </a:p>
        </p:txBody>
      </p:sp>
      <p:pic>
        <p:nvPicPr>
          <p:cNvPr id="4" name="Picture 3"/>
          <p:cNvPicPr>
            <a:picLocks noChangeAspect="1"/>
          </p:cNvPicPr>
          <p:nvPr/>
        </p:nvPicPr>
        <p:blipFill>
          <a:blip r:embed="rId2"/>
          <a:stretch>
            <a:fillRect/>
          </a:stretch>
        </p:blipFill>
        <p:spPr>
          <a:xfrm>
            <a:off x="9361487" y="511621"/>
            <a:ext cx="2143125"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66637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COMPANY PROFILE</a:t>
            </a:r>
            <a:endParaRPr lang="en-US" sz="4400" dirty="0"/>
          </a:p>
        </p:txBody>
      </p:sp>
      <p:sp>
        <p:nvSpPr>
          <p:cNvPr id="3" name="Content Placeholder 2"/>
          <p:cNvSpPr>
            <a:spLocks noGrp="1"/>
          </p:cNvSpPr>
          <p:nvPr>
            <p:ph idx="1"/>
          </p:nvPr>
        </p:nvSpPr>
        <p:spPr/>
        <p:txBody>
          <a:bodyPr/>
          <a:lstStyle/>
          <a:p>
            <a:r>
              <a:rPr lang="en-US" dirty="0" smtClean="0"/>
              <a:t>YEAR FOUNDED- 19</a:t>
            </a:r>
            <a:r>
              <a:rPr lang="en-US" baseline="30000" dirty="0" smtClean="0"/>
              <a:t>TH</a:t>
            </a:r>
            <a:r>
              <a:rPr lang="en-US" dirty="0" smtClean="0"/>
              <a:t> </a:t>
            </a:r>
            <a:r>
              <a:rPr lang="en-US" dirty="0"/>
              <a:t>JUNE </a:t>
            </a:r>
            <a:r>
              <a:rPr lang="en-US" dirty="0" smtClean="0"/>
              <a:t>1930</a:t>
            </a:r>
          </a:p>
          <a:p>
            <a:r>
              <a:rPr lang="en-US" dirty="0" smtClean="0"/>
              <a:t>FOUNDERS- HELLEN SCHELE, HERMAN FISCHER, EVANS PRICE, IRVING PRICE</a:t>
            </a:r>
          </a:p>
          <a:p>
            <a:r>
              <a:rPr lang="en-US" dirty="0" smtClean="0"/>
              <a:t>OWNED BY- MATEL (2013)</a:t>
            </a:r>
          </a:p>
          <a:p>
            <a:r>
              <a:rPr lang="en-US" dirty="0" smtClean="0"/>
              <a:t>HEADQUATER- EAST AURORA, NEW YORK, USA</a:t>
            </a:r>
          </a:p>
          <a:p>
            <a:r>
              <a:rPr lang="en-US" dirty="0" smtClean="0"/>
              <a:t>MAIN PRODUCTS- KIDS TOYS</a:t>
            </a:r>
          </a:p>
          <a:p>
            <a:r>
              <a:rPr lang="en-US" dirty="0" smtClean="0"/>
              <a:t>RANK- 4</a:t>
            </a:r>
            <a:r>
              <a:rPr lang="en-US" baseline="30000" dirty="0" smtClean="0"/>
              <a:t>TH</a:t>
            </a:r>
            <a:r>
              <a:rPr lang="en-US" dirty="0" smtClean="0"/>
              <a:t> AMONG COMPETITORS</a:t>
            </a:r>
          </a:p>
          <a:p>
            <a:r>
              <a:rPr lang="en-US" dirty="0" smtClean="0"/>
              <a:t>EMPLOYEES- 6,000+</a:t>
            </a:r>
          </a:p>
          <a:p>
            <a:r>
              <a:rPr lang="en-US" dirty="0" smtClean="0"/>
              <a:t>REVENUES- $157 MILLION</a:t>
            </a:r>
            <a:endParaRPr lang="en-US" dirty="0"/>
          </a:p>
        </p:txBody>
      </p:sp>
    </p:spTree>
    <p:extLst>
      <p:ext uri="{BB962C8B-B14F-4D97-AF65-F5344CB8AC3E}">
        <p14:creationId xmlns:p14="http://schemas.microsoft.com/office/powerpoint/2010/main" val="246684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UNDERPERFORMING DIMENSION</a:t>
            </a:r>
            <a:endParaRPr lang="en-US" sz="4400" dirty="0"/>
          </a:p>
        </p:txBody>
      </p:sp>
      <p:sp>
        <p:nvSpPr>
          <p:cNvPr id="3" name="Content Placeholder 2"/>
          <p:cNvSpPr>
            <a:spLocks noGrp="1"/>
          </p:cNvSpPr>
          <p:nvPr>
            <p:ph idx="1"/>
          </p:nvPr>
        </p:nvSpPr>
        <p:spPr/>
        <p:txBody>
          <a:bodyPr/>
          <a:lstStyle/>
          <a:p>
            <a:pPr marL="0" indent="0" algn="ctr">
              <a:buNone/>
            </a:pPr>
            <a:r>
              <a:rPr lang="en-US" sz="2400" b="1" dirty="0" smtClean="0"/>
              <a:t>INNOVATIVENESS</a:t>
            </a:r>
          </a:p>
          <a:p>
            <a:endParaRPr lang="en-US" dirty="0" smtClean="0"/>
          </a:p>
          <a:p>
            <a:r>
              <a:rPr lang="en-US" dirty="0" smtClean="0"/>
              <a:t>OVER THE PAST THIRTEEN YEARS THE COMPANY HAS FAILED TO RELEASE NEW TOYS </a:t>
            </a:r>
          </a:p>
          <a:p>
            <a:r>
              <a:rPr lang="en-US" dirty="0" smtClean="0"/>
              <a:t>ITS COMPETITORS HAVE SUCCESFULLY LAUNCHED PRODUCTS THAT HAVE INCREASED THE STRENGTH OF THEIR BRAND</a:t>
            </a:r>
          </a:p>
          <a:p>
            <a:r>
              <a:rPr lang="en-US" dirty="0" smtClean="0"/>
              <a:t>THE COMPANY THRIVES ON ENTERING NEW MARKETS AND NOT FULFILLING NEEDS OF </a:t>
            </a:r>
            <a:r>
              <a:rPr lang="en-US" dirty="0"/>
              <a:t>ESTABLISHED </a:t>
            </a:r>
            <a:r>
              <a:rPr lang="en-US" dirty="0" smtClean="0"/>
              <a:t>MARKETS (Fontichiaro</a:t>
            </a:r>
            <a:r>
              <a:rPr lang="en-US" dirty="0"/>
              <a:t>, </a:t>
            </a:r>
            <a:r>
              <a:rPr lang="en-US" dirty="0" smtClean="0"/>
              <a:t>2017)</a:t>
            </a:r>
            <a:endParaRPr lang="en-US" dirty="0"/>
          </a:p>
        </p:txBody>
      </p:sp>
    </p:spTree>
    <p:extLst>
      <p:ext uri="{BB962C8B-B14F-4D97-AF65-F5344CB8AC3E}">
        <p14:creationId xmlns:p14="http://schemas.microsoft.com/office/powerpoint/2010/main" val="42512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RAMIFICATIONS</a:t>
            </a:r>
            <a:endParaRPr lang="en-US" sz="4400" dirty="0"/>
          </a:p>
        </p:txBody>
      </p:sp>
      <p:sp>
        <p:nvSpPr>
          <p:cNvPr id="3" name="Content Placeholder 2"/>
          <p:cNvSpPr>
            <a:spLocks noGrp="1"/>
          </p:cNvSpPr>
          <p:nvPr>
            <p:ph idx="1"/>
          </p:nvPr>
        </p:nvSpPr>
        <p:spPr/>
        <p:txBody>
          <a:bodyPr/>
          <a:lstStyle/>
          <a:p>
            <a:endParaRPr lang="en-US" dirty="0" smtClean="0"/>
          </a:p>
          <a:p>
            <a:r>
              <a:rPr lang="en-US" dirty="0" smtClean="0"/>
              <a:t>DECREASES REVENUES</a:t>
            </a:r>
          </a:p>
          <a:p>
            <a:r>
              <a:rPr lang="en-US" dirty="0" smtClean="0"/>
              <a:t>REDUCTION OF MARKET SHARE</a:t>
            </a:r>
          </a:p>
          <a:p>
            <a:r>
              <a:rPr lang="en-US" dirty="0" smtClean="0"/>
              <a:t>LOWERS STRENGTH OF BRAND</a:t>
            </a:r>
          </a:p>
          <a:p>
            <a:r>
              <a:rPr lang="en-US" dirty="0" smtClean="0"/>
              <a:t>REDUCES WORKERS PRODUCTIVITY</a:t>
            </a:r>
          </a:p>
          <a:p>
            <a:r>
              <a:rPr lang="en-US" dirty="0" smtClean="0"/>
              <a:t>LACK OF DIFFERENTIATION</a:t>
            </a:r>
          </a:p>
          <a:p>
            <a:r>
              <a:rPr lang="en-US" dirty="0" smtClean="0"/>
              <a:t>INCREASED COMPETITION</a:t>
            </a:r>
            <a:endParaRPr lang="en-US" dirty="0"/>
          </a:p>
        </p:txBody>
      </p:sp>
      <p:pic>
        <p:nvPicPr>
          <p:cNvPr id="4" name="Picture 3"/>
          <p:cNvPicPr>
            <a:picLocks noChangeAspect="1"/>
          </p:cNvPicPr>
          <p:nvPr/>
        </p:nvPicPr>
        <p:blipFill>
          <a:blip r:embed="rId2"/>
          <a:stretch>
            <a:fillRect/>
          </a:stretch>
        </p:blipFill>
        <p:spPr>
          <a:xfrm>
            <a:off x="8649730" y="2525283"/>
            <a:ext cx="3048000" cy="2524125"/>
          </a:xfrm>
          <a:prstGeom prst="rect">
            <a:avLst/>
          </a:prstGeom>
          <a:ln>
            <a:noFill/>
          </a:ln>
          <a:effectLst>
            <a:softEdge rad="112500"/>
          </a:effectLst>
        </p:spPr>
      </p:pic>
    </p:spTree>
    <p:extLst>
      <p:ext uri="{BB962C8B-B14F-4D97-AF65-F5344CB8AC3E}">
        <p14:creationId xmlns:p14="http://schemas.microsoft.com/office/powerpoint/2010/main" val="3711413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CONSEQUENCE</a:t>
            </a:r>
            <a:endParaRPr lang="en-US" sz="4400" dirty="0"/>
          </a:p>
        </p:txBody>
      </p:sp>
      <p:sp>
        <p:nvSpPr>
          <p:cNvPr id="3" name="Content Placeholder 2"/>
          <p:cNvSpPr>
            <a:spLocks noGrp="1"/>
          </p:cNvSpPr>
          <p:nvPr>
            <p:ph idx="1"/>
          </p:nvPr>
        </p:nvSpPr>
        <p:spPr/>
        <p:txBody>
          <a:bodyPr/>
          <a:lstStyle/>
          <a:p>
            <a:r>
              <a:rPr lang="en-US" dirty="0" smtClean="0"/>
              <a:t>REDUCTION IN INVESTMENT- due to a reduction in revenues the financial viability of the company will decrease and it will fail to attract investors to fund future projects.</a:t>
            </a:r>
          </a:p>
          <a:p>
            <a:r>
              <a:rPr lang="en-US" dirty="0" smtClean="0"/>
              <a:t>LOSS OF MARKET SHARE- lack of differentiation will make their customers to shift brands. </a:t>
            </a:r>
          </a:p>
          <a:p>
            <a:r>
              <a:rPr lang="en-US" dirty="0" smtClean="0"/>
              <a:t>DOWN SIZING OF COMPANY- due to reduced activity the company will be forced to operate in limited locations near its customer base</a:t>
            </a:r>
            <a:endParaRPr lang="en-US" dirty="0"/>
          </a:p>
        </p:txBody>
      </p:sp>
      <p:pic>
        <p:nvPicPr>
          <p:cNvPr id="4" name="Picture 3"/>
          <p:cNvPicPr>
            <a:picLocks noChangeAspect="1"/>
          </p:cNvPicPr>
          <p:nvPr/>
        </p:nvPicPr>
        <p:blipFill>
          <a:blip r:embed="rId2"/>
          <a:stretch>
            <a:fillRect/>
          </a:stretch>
        </p:blipFill>
        <p:spPr>
          <a:xfrm>
            <a:off x="5406209" y="4566109"/>
            <a:ext cx="2466975" cy="1847850"/>
          </a:xfrm>
          <a:prstGeom prst="rect">
            <a:avLst/>
          </a:prstGeom>
        </p:spPr>
      </p:pic>
    </p:spTree>
    <p:extLst>
      <p:ext uri="{BB962C8B-B14F-4D97-AF65-F5344CB8AC3E}">
        <p14:creationId xmlns:p14="http://schemas.microsoft.com/office/powerpoint/2010/main" val="2178671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ORGANIZATIONAL INFLUENCE</a:t>
            </a:r>
            <a:endParaRPr lang="en-US" sz="4400" dirty="0"/>
          </a:p>
        </p:txBody>
      </p:sp>
      <p:sp>
        <p:nvSpPr>
          <p:cNvPr id="3" name="Content Placeholder 2"/>
          <p:cNvSpPr>
            <a:spLocks noGrp="1"/>
          </p:cNvSpPr>
          <p:nvPr>
            <p:ph idx="1"/>
          </p:nvPr>
        </p:nvSpPr>
        <p:spPr/>
        <p:txBody>
          <a:bodyPr/>
          <a:lstStyle/>
          <a:p>
            <a:r>
              <a:rPr lang="en-US" dirty="0" smtClean="0"/>
              <a:t>STRUCTURE- the structure of the organization changed in 1993 when the company was acquired by </a:t>
            </a:r>
            <a:r>
              <a:rPr lang="en-US" dirty="0" err="1" smtClean="0"/>
              <a:t>Matel</a:t>
            </a:r>
            <a:r>
              <a:rPr lang="en-US" dirty="0" smtClean="0"/>
              <a:t>. All projects and innovations had to be scrutinized and this factor lowered creativity</a:t>
            </a:r>
          </a:p>
          <a:p>
            <a:r>
              <a:rPr lang="en-US" dirty="0" smtClean="0"/>
              <a:t>DESIGN- the marketing design of the company is based on global standards and it does not serve the needs of all markets. Innovation becomes hard because developing universal products has to meet many specifications</a:t>
            </a:r>
          </a:p>
          <a:p>
            <a:r>
              <a:rPr lang="en-US" dirty="0" smtClean="0"/>
              <a:t>CULTURE- the culture is based fulfilling the needs of kids through influencing their parents. The product research method is hence misplaced and hence new products do not conform to current market trends.</a:t>
            </a:r>
            <a:endParaRPr lang="en-US" dirty="0"/>
          </a:p>
        </p:txBody>
      </p:sp>
    </p:spTree>
    <p:extLst>
      <p:ext uri="{BB962C8B-B14F-4D97-AF65-F5344CB8AC3E}">
        <p14:creationId xmlns:p14="http://schemas.microsoft.com/office/powerpoint/2010/main" val="208483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PRINCIPLES AND VALUES</a:t>
            </a:r>
            <a:endParaRPr lang="en-US" sz="4400" dirty="0"/>
          </a:p>
        </p:txBody>
      </p:sp>
      <p:sp>
        <p:nvSpPr>
          <p:cNvPr id="3" name="Content Placeholder 2"/>
          <p:cNvSpPr>
            <a:spLocks noGrp="1"/>
          </p:cNvSpPr>
          <p:nvPr>
            <p:ph idx="1"/>
          </p:nvPr>
        </p:nvSpPr>
        <p:spPr/>
        <p:txBody>
          <a:bodyPr/>
          <a:lstStyle/>
          <a:p>
            <a:pPr marL="0" indent="0" algn="ctr">
              <a:buNone/>
            </a:pPr>
            <a:r>
              <a:rPr lang="en-US" sz="2400" b="1" dirty="0" smtClean="0"/>
              <a:t>CONSCIOUS CULTURE MANAGEMENT</a:t>
            </a:r>
          </a:p>
          <a:p>
            <a:pPr marL="0" indent="0" algn="ctr">
              <a:buNone/>
            </a:pPr>
            <a:endParaRPr lang="en-US" sz="2400" b="1" dirty="0" smtClean="0"/>
          </a:p>
          <a:p>
            <a:r>
              <a:rPr lang="en-US" dirty="0" smtClean="0"/>
              <a:t>- some of the cultures that are prioritized by the company are transparency, accountability, integrity </a:t>
            </a:r>
            <a:r>
              <a:rPr lang="en-US" smtClean="0"/>
              <a:t>and loyalty (Kim</a:t>
            </a:r>
            <a:r>
              <a:rPr lang="en-US" dirty="0" smtClean="0"/>
              <a:t>, </a:t>
            </a:r>
            <a:r>
              <a:rPr lang="en-US" dirty="0" err="1" smtClean="0"/>
              <a:t>Jeong</a:t>
            </a:r>
            <a:r>
              <a:rPr lang="en-US" dirty="0" smtClean="0"/>
              <a:t>, Pham, </a:t>
            </a:r>
            <a:r>
              <a:rPr lang="en-US" dirty="0"/>
              <a:t>Lee</a:t>
            </a:r>
            <a:r>
              <a:rPr lang="en-US" dirty="0" smtClean="0"/>
              <a:t>, </a:t>
            </a:r>
            <a:r>
              <a:rPr lang="en-US" dirty="0" err="1" smtClean="0"/>
              <a:t>Soe</a:t>
            </a:r>
            <a:r>
              <a:rPr lang="en-US" dirty="0" smtClean="0"/>
              <a:t>, Lee </a:t>
            </a:r>
            <a:r>
              <a:rPr lang="en-US" dirty="0"/>
              <a:t>&amp; </a:t>
            </a:r>
            <a:r>
              <a:rPr lang="en-US" dirty="0" err="1"/>
              <a:t>Eune</a:t>
            </a:r>
            <a:r>
              <a:rPr lang="en-US" dirty="0"/>
              <a:t>, </a:t>
            </a:r>
            <a:r>
              <a:rPr lang="en-US" dirty="0" smtClean="0"/>
              <a:t>2017).</a:t>
            </a:r>
          </a:p>
          <a:p>
            <a:r>
              <a:rPr lang="en-US" dirty="0" smtClean="0"/>
              <a:t>However, the most ignored culture is personal growth and it leads to high employee turnover.</a:t>
            </a:r>
          </a:p>
          <a:p>
            <a:r>
              <a:rPr lang="en-US" dirty="0" smtClean="0"/>
              <a:t>There are complains from the employees that the company is unfair in payment and it lowers their productivity</a:t>
            </a:r>
          </a:p>
          <a:p>
            <a:endParaRPr lang="en-US" dirty="0"/>
          </a:p>
        </p:txBody>
      </p:sp>
    </p:spTree>
    <p:extLst>
      <p:ext uri="{BB962C8B-B14F-4D97-AF65-F5344CB8AC3E}">
        <p14:creationId xmlns:p14="http://schemas.microsoft.com/office/powerpoint/2010/main" val="156240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654" y="624110"/>
            <a:ext cx="9848335" cy="1280890"/>
          </a:xfrm>
        </p:spPr>
        <p:txBody>
          <a:bodyPr>
            <a:normAutofit fontScale="90000"/>
          </a:bodyPr>
          <a:lstStyle/>
          <a:p>
            <a:pPr algn="ctr"/>
            <a:r>
              <a:rPr lang="en-US" sz="4400" dirty="0" smtClean="0"/>
              <a:t>RELEVANCE OF VALUES &amp; PRINCIPLES</a:t>
            </a:r>
            <a:endParaRPr lang="en-US" sz="4400" dirty="0"/>
          </a:p>
        </p:txBody>
      </p:sp>
      <p:sp>
        <p:nvSpPr>
          <p:cNvPr id="3" name="Content Placeholder 2"/>
          <p:cNvSpPr>
            <a:spLocks noGrp="1"/>
          </p:cNvSpPr>
          <p:nvPr>
            <p:ph idx="1"/>
          </p:nvPr>
        </p:nvSpPr>
        <p:spPr/>
        <p:txBody>
          <a:bodyPr/>
          <a:lstStyle/>
          <a:p>
            <a:endParaRPr lang="en-US" dirty="0" smtClean="0"/>
          </a:p>
          <a:p>
            <a:r>
              <a:rPr lang="en-US" dirty="0" smtClean="0"/>
              <a:t>INCREASES INVESTOR CONFIDENCE</a:t>
            </a:r>
          </a:p>
          <a:p>
            <a:r>
              <a:rPr lang="en-US" dirty="0" smtClean="0"/>
              <a:t>LOWERS EMPLOYEE TURNOVER</a:t>
            </a:r>
          </a:p>
          <a:p>
            <a:r>
              <a:rPr lang="en-US" dirty="0" smtClean="0"/>
              <a:t>BUILDS CUSTOMER LOYALTY</a:t>
            </a:r>
          </a:p>
          <a:p>
            <a:r>
              <a:rPr lang="en-US" dirty="0" smtClean="0"/>
              <a:t>ENHANCES TRUST AMONG STAKEHOLDERS</a:t>
            </a:r>
          </a:p>
          <a:p>
            <a:r>
              <a:rPr lang="en-US" dirty="0" smtClean="0"/>
              <a:t>PREVENTS OR REDUCES LEGAL DISPUTES</a:t>
            </a:r>
            <a:endParaRPr lang="en-US" dirty="0"/>
          </a:p>
        </p:txBody>
      </p:sp>
      <p:pic>
        <p:nvPicPr>
          <p:cNvPr id="4" name="Picture 3"/>
          <p:cNvPicPr>
            <a:picLocks noChangeAspect="1"/>
          </p:cNvPicPr>
          <p:nvPr/>
        </p:nvPicPr>
        <p:blipFill>
          <a:blip r:embed="rId2"/>
          <a:stretch>
            <a:fillRect/>
          </a:stretch>
        </p:blipFill>
        <p:spPr>
          <a:xfrm>
            <a:off x="8842289" y="4983377"/>
            <a:ext cx="2933700" cy="1562100"/>
          </a:xfrm>
          <a:prstGeom prst="rect">
            <a:avLst/>
          </a:prstGeom>
        </p:spPr>
      </p:pic>
    </p:spTree>
    <p:extLst>
      <p:ext uri="{BB962C8B-B14F-4D97-AF65-F5344CB8AC3E}">
        <p14:creationId xmlns:p14="http://schemas.microsoft.com/office/powerpoint/2010/main" val="216290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IMPROVEMENT PLAN</a:t>
            </a:r>
            <a:endParaRPr lang="en-US" sz="4400" dirty="0"/>
          </a:p>
        </p:txBody>
      </p:sp>
      <p:sp>
        <p:nvSpPr>
          <p:cNvPr id="3" name="Content Placeholder 2"/>
          <p:cNvSpPr>
            <a:spLocks noGrp="1"/>
          </p:cNvSpPr>
          <p:nvPr>
            <p:ph idx="1"/>
          </p:nvPr>
        </p:nvSpPr>
        <p:spPr>
          <a:xfrm>
            <a:off x="2589212" y="2133600"/>
            <a:ext cx="8915400" cy="4230130"/>
          </a:xfrm>
        </p:spPr>
        <p:txBody>
          <a:bodyPr>
            <a:normAutofit lnSpcReduction="10000"/>
          </a:bodyPr>
          <a:lstStyle/>
          <a:p>
            <a:r>
              <a:rPr lang="en-US" dirty="0" smtClean="0"/>
              <a:t>STEP ONE- prioritize product innovation in among company activities</a:t>
            </a:r>
          </a:p>
          <a:p>
            <a:r>
              <a:rPr lang="en-US" dirty="0" smtClean="0"/>
              <a:t>STEP TWO- form employee teams to develop new ideas</a:t>
            </a:r>
          </a:p>
          <a:p>
            <a:r>
              <a:rPr lang="en-US" dirty="0" smtClean="0"/>
              <a:t>STEP THREE- change product research to focus on kids through school or open-day interactions</a:t>
            </a:r>
          </a:p>
          <a:p>
            <a:r>
              <a:rPr lang="en-US" dirty="0" smtClean="0"/>
              <a:t>STEP FOUR- send memos across company locations to inform them to prioritize product innovation</a:t>
            </a:r>
          </a:p>
          <a:p>
            <a:r>
              <a:rPr lang="en-US" dirty="0" smtClean="0"/>
              <a:t>STEP FIVE- request </a:t>
            </a:r>
            <a:r>
              <a:rPr lang="en-US" dirty="0" err="1" smtClean="0"/>
              <a:t>Matel</a:t>
            </a:r>
            <a:r>
              <a:rPr lang="en-US" dirty="0" smtClean="0"/>
              <a:t> to allow employees to vote on the most innovate product without management interference</a:t>
            </a:r>
          </a:p>
          <a:p>
            <a:r>
              <a:rPr lang="en-US" dirty="0" smtClean="0"/>
              <a:t>STEP SIX- set timelines for each team to brainstorm and produce prototypes</a:t>
            </a:r>
          </a:p>
          <a:p>
            <a:r>
              <a:rPr lang="en-US" dirty="0" smtClean="0"/>
              <a:t>STEP SEVEN- increase the number of innovation teams by further dividing the existing groups</a:t>
            </a:r>
          </a:p>
          <a:p>
            <a:r>
              <a:rPr lang="en-US" dirty="0" smtClean="0"/>
              <a:t>STEP EIGHT- hold quarterly innovation competitions to grow the culture</a:t>
            </a:r>
            <a:endParaRPr lang="en-US" dirty="0"/>
          </a:p>
        </p:txBody>
      </p:sp>
    </p:spTree>
    <p:extLst>
      <p:ext uri="{BB962C8B-B14F-4D97-AF65-F5344CB8AC3E}">
        <p14:creationId xmlns:p14="http://schemas.microsoft.com/office/powerpoint/2010/main" val="785425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POSSIBLE CHALLENGES</a:t>
            </a:r>
            <a:endParaRPr lang="en-US" sz="4000" dirty="0"/>
          </a:p>
        </p:txBody>
      </p:sp>
      <p:sp>
        <p:nvSpPr>
          <p:cNvPr id="3" name="Content Placeholder 2"/>
          <p:cNvSpPr>
            <a:spLocks noGrp="1"/>
          </p:cNvSpPr>
          <p:nvPr>
            <p:ph idx="1"/>
          </p:nvPr>
        </p:nvSpPr>
        <p:spPr/>
        <p:txBody>
          <a:bodyPr/>
          <a:lstStyle/>
          <a:p>
            <a:endParaRPr lang="en-US" dirty="0" smtClean="0"/>
          </a:p>
          <a:p>
            <a:r>
              <a:rPr lang="en-US" dirty="0" smtClean="0"/>
              <a:t>LACK OF CORPORATION FROM WORKERS- they may remain silent due to lack of motivation</a:t>
            </a:r>
          </a:p>
          <a:p>
            <a:r>
              <a:rPr lang="en-US" dirty="0" smtClean="0"/>
              <a:t>LACK OF FINANCES- can be caused by low investment patterns from the major stakeholders (</a:t>
            </a:r>
            <a:r>
              <a:rPr lang="it-IT" dirty="0" smtClean="0"/>
              <a:t>Grazia, Corrocher</a:t>
            </a:r>
            <a:r>
              <a:rPr lang="it-IT" dirty="0"/>
              <a:t> </a:t>
            </a:r>
            <a:r>
              <a:rPr lang="it-IT" dirty="0" smtClean="0"/>
              <a:t>&amp; </a:t>
            </a:r>
            <a:r>
              <a:rPr lang="it-IT" dirty="0"/>
              <a:t>Mancusi, </a:t>
            </a:r>
            <a:r>
              <a:rPr lang="it-IT" dirty="0" smtClean="0"/>
              <a:t>2018)</a:t>
            </a:r>
            <a:endParaRPr lang="en-US" dirty="0" smtClean="0"/>
          </a:p>
          <a:p>
            <a:r>
              <a:rPr lang="en-US" dirty="0" smtClean="0"/>
              <a:t>LACK OF SUPPORT- </a:t>
            </a:r>
            <a:r>
              <a:rPr lang="en-US" dirty="0" err="1" smtClean="0"/>
              <a:t>matel</a:t>
            </a:r>
            <a:r>
              <a:rPr lang="en-US" dirty="0" smtClean="0"/>
              <a:t> may fail to approve the whole project because it does not focus on global market outcomes</a:t>
            </a:r>
            <a:endParaRPr lang="en-US" dirty="0"/>
          </a:p>
        </p:txBody>
      </p:sp>
      <p:pic>
        <p:nvPicPr>
          <p:cNvPr id="4" name="Picture 3"/>
          <p:cNvPicPr>
            <a:picLocks noChangeAspect="1"/>
          </p:cNvPicPr>
          <p:nvPr/>
        </p:nvPicPr>
        <p:blipFill>
          <a:blip r:embed="rId2"/>
          <a:stretch>
            <a:fillRect/>
          </a:stretch>
        </p:blipFill>
        <p:spPr>
          <a:xfrm>
            <a:off x="874498" y="5030417"/>
            <a:ext cx="3028950" cy="15144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02250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MITIGATION OF CHALLENGES</a:t>
            </a:r>
            <a:endParaRPr lang="en-US" sz="4400" dirty="0"/>
          </a:p>
        </p:txBody>
      </p:sp>
      <p:sp>
        <p:nvSpPr>
          <p:cNvPr id="3" name="Content Placeholder 2"/>
          <p:cNvSpPr>
            <a:spLocks noGrp="1"/>
          </p:cNvSpPr>
          <p:nvPr>
            <p:ph idx="1"/>
          </p:nvPr>
        </p:nvSpPr>
        <p:spPr/>
        <p:txBody>
          <a:bodyPr/>
          <a:lstStyle/>
          <a:p>
            <a:endParaRPr lang="en-US" dirty="0" smtClean="0"/>
          </a:p>
          <a:p>
            <a:r>
              <a:rPr lang="en-US" dirty="0" smtClean="0"/>
              <a:t>HIRE PROFESSIONAL MOTIVATORS- this team will help raise the motivation levels of employee teams (</a:t>
            </a:r>
            <a:r>
              <a:rPr lang="fi-FI" dirty="0" smtClean="0"/>
              <a:t>Antikainen </a:t>
            </a:r>
            <a:r>
              <a:rPr lang="fi-FI" dirty="0"/>
              <a:t>&amp; Valkokari, </a:t>
            </a:r>
            <a:r>
              <a:rPr lang="fi-FI" dirty="0" smtClean="0"/>
              <a:t>2016)</a:t>
            </a:r>
            <a:endParaRPr lang="en-US" dirty="0" smtClean="0"/>
          </a:p>
          <a:p>
            <a:r>
              <a:rPr lang="en-US" dirty="0" smtClean="0"/>
              <a:t>PRESENT REPORT TO MATEL COMPANY- researches of the same strategy used by competitor companies will be used to influence the management to allow the project to happen. </a:t>
            </a:r>
          </a:p>
          <a:p>
            <a:r>
              <a:rPr lang="en-US" dirty="0" smtClean="0"/>
              <a:t>PRESENT FINANCIAL STATISTICS- the investors will be availed with current financial statements to motivate them to invest in the new project</a:t>
            </a:r>
            <a:endParaRPr lang="en-US" dirty="0"/>
          </a:p>
        </p:txBody>
      </p:sp>
      <p:pic>
        <p:nvPicPr>
          <p:cNvPr id="4" name="Picture 3"/>
          <p:cNvPicPr>
            <a:picLocks noChangeAspect="1"/>
          </p:cNvPicPr>
          <p:nvPr/>
        </p:nvPicPr>
        <p:blipFill>
          <a:blip r:embed="rId2"/>
          <a:stretch>
            <a:fillRect/>
          </a:stretch>
        </p:blipFill>
        <p:spPr>
          <a:xfrm>
            <a:off x="4841017" y="5056616"/>
            <a:ext cx="3028950" cy="1514475"/>
          </a:xfrm>
          <a:prstGeom prst="rect">
            <a:avLst/>
          </a:prstGeom>
        </p:spPr>
      </p:pic>
    </p:spTree>
    <p:extLst>
      <p:ext uri="{BB962C8B-B14F-4D97-AF65-F5344CB8AC3E}">
        <p14:creationId xmlns:p14="http://schemas.microsoft.com/office/powerpoint/2010/main" val="1078116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SUBSYSTEMS REALIGNMENT</a:t>
            </a:r>
            <a:endParaRPr lang="en-US" sz="4400" dirty="0"/>
          </a:p>
        </p:txBody>
      </p:sp>
      <p:sp>
        <p:nvSpPr>
          <p:cNvPr id="3" name="Content Placeholder 2"/>
          <p:cNvSpPr>
            <a:spLocks noGrp="1"/>
          </p:cNvSpPr>
          <p:nvPr>
            <p:ph idx="1"/>
          </p:nvPr>
        </p:nvSpPr>
        <p:spPr/>
        <p:txBody>
          <a:bodyPr/>
          <a:lstStyle/>
          <a:p>
            <a:pPr marL="0" indent="0" algn="ctr">
              <a:buNone/>
            </a:pPr>
            <a:r>
              <a:rPr lang="en-US" sz="2000" b="1" dirty="0" smtClean="0"/>
              <a:t>SUBSYSTEMS</a:t>
            </a:r>
          </a:p>
          <a:p>
            <a:r>
              <a:rPr lang="en-US" dirty="0" smtClean="0"/>
              <a:t>INNOVATORS</a:t>
            </a:r>
          </a:p>
          <a:p>
            <a:r>
              <a:rPr lang="en-US" dirty="0" smtClean="0"/>
              <a:t>MARKETERS</a:t>
            </a:r>
          </a:p>
          <a:p>
            <a:r>
              <a:rPr lang="en-US" dirty="0" smtClean="0"/>
              <a:t>RESEARCHERS</a:t>
            </a:r>
          </a:p>
          <a:p>
            <a:r>
              <a:rPr lang="en-US" dirty="0" smtClean="0"/>
              <a:t>ENGINEERS</a:t>
            </a:r>
          </a:p>
          <a:p>
            <a:r>
              <a:rPr lang="en-US" dirty="0" smtClean="0"/>
              <a:t>The four subsystems will collaborate to ensure that the innovations meet the demands and trends of the market. This information will be provided by the research and marketing teams.</a:t>
            </a:r>
          </a:p>
          <a:p>
            <a:r>
              <a:rPr lang="en-US" dirty="0" smtClean="0"/>
              <a:t>Engineers will asses the practicability of the innovations before they are produced to ensure they meet the highest standards in the market. </a:t>
            </a:r>
            <a:endParaRPr lang="en-US" dirty="0"/>
          </a:p>
        </p:txBody>
      </p:sp>
    </p:spTree>
    <p:extLst>
      <p:ext uri="{BB962C8B-B14F-4D97-AF65-F5344CB8AC3E}">
        <p14:creationId xmlns:p14="http://schemas.microsoft.com/office/powerpoint/2010/main" val="73746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MANAGEMENT STRATEGIES</a:t>
            </a:r>
            <a:endParaRPr lang="en-US" sz="4400" dirty="0"/>
          </a:p>
        </p:txBody>
      </p:sp>
      <p:sp>
        <p:nvSpPr>
          <p:cNvPr id="3" name="Content Placeholder 2"/>
          <p:cNvSpPr>
            <a:spLocks noGrp="1"/>
          </p:cNvSpPr>
          <p:nvPr>
            <p:ph idx="1"/>
          </p:nvPr>
        </p:nvSpPr>
        <p:spPr>
          <a:xfrm>
            <a:off x="2589212" y="1985316"/>
            <a:ext cx="8915400" cy="3777622"/>
          </a:xfrm>
        </p:spPr>
        <p:txBody>
          <a:bodyPr/>
          <a:lstStyle/>
          <a:p>
            <a:endParaRPr lang="en-US" dirty="0" smtClean="0"/>
          </a:p>
          <a:p>
            <a:r>
              <a:rPr lang="en-US" dirty="0" smtClean="0"/>
              <a:t>ACTION ITEMS- present a full idea that has specific timelines to the innovation teams to ensure they understand the importance of the activity</a:t>
            </a:r>
          </a:p>
          <a:p>
            <a:r>
              <a:rPr lang="en-US" dirty="0" smtClean="0"/>
              <a:t>BEST PRACTICES- they touch on the principles and values of the company. Loyalty, fairness and integrity will be prioritized for workers to feel motivated</a:t>
            </a:r>
          </a:p>
          <a:p>
            <a:r>
              <a:rPr lang="en-US" dirty="0" smtClean="0"/>
              <a:t>CAPABILITY MANAGEMENT- employees will be delegated roles depending on their skill sets and expertise to ensure that they are productive</a:t>
            </a:r>
            <a:endParaRPr lang="en-US" dirty="0"/>
          </a:p>
        </p:txBody>
      </p:sp>
      <p:pic>
        <p:nvPicPr>
          <p:cNvPr id="4" name="Picture 3"/>
          <p:cNvPicPr>
            <a:picLocks noChangeAspect="1"/>
          </p:cNvPicPr>
          <p:nvPr/>
        </p:nvPicPr>
        <p:blipFill>
          <a:blip r:embed="rId2"/>
          <a:stretch>
            <a:fillRect/>
          </a:stretch>
        </p:blipFill>
        <p:spPr>
          <a:xfrm>
            <a:off x="5132301" y="4929960"/>
            <a:ext cx="2619375" cy="1743075"/>
          </a:xfrm>
          <a:prstGeom prst="rect">
            <a:avLst/>
          </a:prstGeom>
        </p:spPr>
      </p:pic>
    </p:spTree>
    <p:extLst>
      <p:ext uri="{BB962C8B-B14F-4D97-AF65-F5344CB8AC3E}">
        <p14:creationId xmlns:p14="http://schemas.microsoft.com/office/powerpoint/2010/main" val="160032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lstStyle/>
          <a:p>
            <a:r>
              <a:rPr lang="en-US" dirty="0"/>
              <a:t>Antikainen, M., &amp; </a:t>
            </a:r>
            <a:r>
              <a:rPr lang="en-US" dirty="0" err="1"/>
              <a:t>Valkokari</a:t>
            </a:r>
            <a:r>
              <a:rPr lang="en-US" dirty="0"/>
              <a:t>, K. (2016). A framework for sustainable circular business model innovation. Technology Innovation Management Review, 6(7).</a:t>
            </a:r>
          </a:p>
          <a:p>
            <a:r>
              <a:rPr lang="en-US" dirty="0" smtClean="0"/>
              <a:t>Fontichiaro</a:t>
            </a:r>
            <a:r>
              <a:rPr lang="en-US" dirty="0"/>
              <a:t>, K. (2017). Toy Take-apart. Teacher Librarian, 44(3), 53</a:t>
            </a:r>
            <a:r>
              <a:rPr lang="en-US" dirty="0" smtClean="0"/>
              <a:t>.</a:t>
            </a:r>
          </a:p>
          <a:p>
            <a:r>
              <a:rPr lang="en-US" dirty="0"/>
              <a:t>Grazia, C., </a:t>
            </a:r>
            <a:r>
              <a:rPr lang="en-US" dirty="0" err="1"/>
              <a:t>Corrocher</a:t>
            </a:r>
            <a:r>
              <a:rPr lang="en-US" dirty="0"/>
              <a:t>, N., &amp; </a:t>
            </a:r>
            <a:r>
              <a:rPr lang="en-US" dirty="0" err="1"/>
              <a:t>Mancusi</a:t>
            </a:r>
            <a:r>
              <a:rPr lang="en-US" dirty="0"/>
              <a:t>, M. L. (2018). Financial constraints and eco-innovation: an empirical analysis on small and medium European companies</a:t>
            </a:r>
            <a:r>
              <a:rPr lang="en-US" dirty="0" smtClean="0"/>
              <a:t>.</a:t>
            </a:r>
          </a:p>
          <a:p>
            <a:r>
              <a:rPr lang="en-US" dirty="0" smtClean="0"/>
              <a:t>Kim</a:t>
            </a:r>
            <a:r>
              <a:rPr lang="en-US" dirty="0"/>
              <a:t>, J., </a:t>
            </a:r>
            <a:r>
              <a:rPr lang="en-US" dirty="0" err="1"/>
              <a:t>Jeong</a:t>
            </a:r>
            <a:r>
              <a:rPr lang="en-US" dirty="0"/>
              <a:t>, H., Pham, A., Lee, C., </a:t>
            </a:r>
            <a:r>
              <a:rPr lang="en-US" dirty="0" err="1"/>
              <a:t>Soe</a:t>
            </a:r>
            <a:r>
              <a:rPr lang="en-US" dirty="0"/>
              <a:t>, T., Lee, P., ... &amp; </a:t>
            </a:r>
            <a:r>
              <a:rPr lang="en-US" dirty="0" err="1"/>
              <a:t>Eune</a:t>
            </a:r>
            <a:r>
              <a:rPr lang="en-US" dirty="0"/>
              <a:t>, J. (2017). Introduction of an Interactive Growing Robot/Toy for Babies. In Advances in Computer Science and Ubiquitous Computing (pp. 120-125). Springer, Singapore</a:t>
            </a:r>
            <a:r>
              <a:rPr lang="en-US" dirty="0" smtClean="0"/>
              <a:t>.</a:t>
            </a:r>
          </a:p>
        </p:txBody>
      </p:sp>
    </p:spTree>
    <p:extLst>
      <p:ext uri="{BB962C8B-B14F-4D97-AF65-F5344CB8AC3E}">
        <p14:creationId xmlns:p14="http://schemas.microsoft.com/office/powerpoint/2010/main" val="378003495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130</TotalTime>
  <Words>891</Words>
  <Application>Microsoft Office PowerPoint</Application>
  <PresentationFormat>Widescreen</PresentationFormat>
  <Paragraphs>84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Wisp</vt:lpstr>
      <vt:lpstr>FISHER-PRICE TOYS</vt:lpstr>
      <vt:lpstr>COMPANY PROFILE</vt:lpstr>
      <vt:lpstr>UNDERPERFORMING DIMENSION</vt:lpstr>
      <vt:lpstr>RAMIFICATIONS</vt:lpstr>
      <vt:lpstr>CONSEQUENCE</vt:lpstr>
      <vt:lpstr>ORGANIZATIONAL INFLUENCE</vt:lpstr>
      <vt:lpstr>PRINCIPLES AND VALUES</vt:lpstr>
      <vt:lpstr>RELEVANCE OF VALUES &amp; PRINCIPLES</vt:lpstr>
      <vt:lpstr>IMPROVEMENT PLAN</vt:lpstr>
      <vt:lpstr>POSSIBLE CHALLENGES</vt:lpstr>
      <vt:lpstr>MITIGATION OF CHALLENGES</vt:lpstr>
      <vt:lpstr>SUBSYSTEMS REALIGNMENT</vt:lpstr>
      <vt:lpstr>MANAGEMENT STRATEGIES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FISHER-PRICE TOYS</dc:title>
  <dc:creator>Alkaza</dc:creator>
  <cp:lastModifiedBy>Alkaza</cp:lastModifiedBy>
  <cp:revision>14</cp:revision>
  <dcterms:created xsi:type="dcterms:W3CDTF">2019-10-26T21:10:18Z</dcterms:created>
  <dcterms:modified xsi:type="dcterms:W3CDTF">2019-10-26T23:20:21Z</dcterms:modified>
</cp:coreProperties>
</file>