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3" r:id="rId7"/>
    <p:sldId id="264" r:id="rId8"/>
    <p:sldId id="265" r:id="rId9"/>
    <p:sldId id="266"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1" d="100"/>
          <a:sy n="81" d="100"/>
        </p:scale>
        <p:origin x="-30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99ED2C0C-5A61-4177-A3AA-65152B9E3A46}"/>
              </a:ext>
            </a:extLst>
          </p:cNvPr>
          <p:cNvSpPr txBox="1"/>
          <p:nvPr/>
        </p:nvSpPr>
        <p:spPr>
          <a:xfrm>
            <a:off x="3051313" y="2970648"/>
            <a:ext cx="6102626" cy="1384995"/>
          </a:xfrm>
          <a:prstGeom prst="rect">
            <a:avLst/>
          </a:prstGeom>
          <a:noFill/>
        </p:spPr>
        <p:txBody>
          <a:bodyPr wrap="square">
            <a:spAutoFit/>
          </a:bodyPr>
          <a:lstStyle/>
          <a:p>
            <a:pPr algn="ctr"/>
            <a:r>
              <a:rPr lang="en-US" sz="2800" dirty="0">
                <a:latin typeface="Times New Roman" pitchFamily="18" charset="0"/>
                <a:cs typeface="Times New Roman" pitchFamily="18" charset="0"/>
              </a:rPr>
              <a:t>Student’s Name</a:t>
            </a:r>
          </a:p>
          <a:p>
            <a:pPr algn="ctr"/>
            <a:r>
              <a:rPr lang="en-US" sz="2800" dirty="0">
                <a:latin typeface="Times New Roman" pitchFamily="18" charset="0"/>
                <a:cs typeface="Times New Roman" pitchFamily="18" charset="0"/>
              </a:rPr>
              <a:t>Institutional Affiliation</a:t>
            </a:r>
          </a:p>
          <a:p>
            <a:pPr algn="ctr"/>
            <a:r>
              <a:rPr lang="en-US" sz="2800" dirty="0">
                <a:latin typeface="Times New Roman" pitchFamily="18" charset="0"/>
                <a:cs typeface="Times New Roman" pitchFamily="18" charset="0"/>
              </a:rPr>
              <a:t>Date of Submission</a:t>
            </a:r>
          </a:p>
        </p:txBody>
      </p:sp>
    </p:spTree>
    <p:extLst>
      <p:ext uri="{BB962C8B-B14F-4D97-AF65-F5344CB8AC3E}">
        <p14:creationId xmlns:p14="http://schemas.microsoft.com/office/powerpoint/2010/main" val="2575971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B579AB-43E6-4B58-B346-BBD879873723}"/>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Introduction</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91D7824-0BC4-4434-BCD8-AF21D680C2DF}"/>
              </a:ext>
            </a:extLst>
          </p:cNvPr>
          <p:cNvSpPr>
            <a:spLocks noGrp="1"/>
          </p:cNvSpPr>
          <p:nvPr>
            <p:ph idx="1"/>
          </p:nvPr>
        </p:nvSpPr>
        <p:spPr/>
        <p:txBody>
          <a:bodyPr/>
          <a:lstStyle/>
          <a:p>
            <a:pPr>
              <a:lnSpc>
                <a:spcPct val="150000"/>
              </a:lnSpc>
            </a:pPr>
            <a:r>
              <a:rPr lang="en-US" dirty="0">
                <a:latin typeface="Times New Roman" panose="02020603050405020304" pitchFamily="18" charset="0"/>
                <a:cs typeface="Times New Roman" panose="02020603050405020304" pitchFamily="18" charset="0"/>
              </a:rPr>
              <a:t>Globally, military personnel is well trained to quickly respond to any natural or man-made disaster in any part of the country.</a:t>
            </a:r>
          </a:p>
          <a:p>
            <a:pPr>
              <a:lnSpc>
                <a:spcPct val="150000"/>
              </a:lnSpc>
            </a:pPr>
            <a:r>
              <a:rPr lang="en-US" dirty="0">
                <a:latin typeface="Times New Roman" panose="02020603050405020304" pitchFamily="18" charset="0"/>
                <a:cs typeface="Times New Roman" panose="02020603050405020304" pitchFamily="18" charset="0"/>
              </a:rPr>
              <a:t>Many people have limited information about the service personnel and their families most of them get knowledge from movies, news reports, and journals (Carrol et al. 2013).</a:t>
            </a:r>
          </a:p>
          <a:p>
            <a:pPr>
              <a:lnSpc>
                <a:spcPct val="150000"/>
              </a:lnSpc>
            </a:pPr>
            <a:r>
              <a:rPr lang="en-US" dirty="0">
                <a:latin typeface="Times New Roman" panose="02020603050405020304" pitchFamily="18" charset="0"/>
                <a:cs typeface="Times New Roman" panose="02020603050405020304" pitchFamily="18" charset="0"/>
              </a:rPr>
              <a:t>A military family is an important component in the military service, therefore there is a need to educate them as consumers of the service.</a:t>
            </a:r>
          </a:p>
          <a:p>
            <a:endParaRPr lang="x-none" dirty="0"/>
          </a:p>
        </p:txBody>
      </p:sp>
    </p:spTree>
    <p:extLst>
      <p:ext uri="{BB962C8B-B14F-4D97-AF65-F5344CB8AC3E}">
        <p14:creationId xmlns:p14="http://schemas.microsoft.com/office/powerpoint/2010/main" val="1750842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BED7BA-18BA-439A-A940-868E407DA391}"/>
              </a:ext>
            </a:extLst>
          </p:cNvPr>
          <p:cNvSpPr>
            <a:spLocks noGrp="1"/>
          </p:cNvSpPr>
          <p:nvPr>
            <p:ph type="title"/>
          </p:nvPr>
        </p:nvSpPr>
        <p:spPr/>
        <p:txBody>
          <a:bodyPr/>
          <a:lstStyle/>
          <a:p>
            <a:pPr algn="ctr"/>
            <a:r>
              <a:rPr lang="en-US" b="1" dirty="0">
                <a:latin typeface="Times New Roman" pitchFamily="18" charset="0"/>
                <a:cs typeface="Times New Roman" pitchFamily="18" charset="0"/>
              </a:rPr>
              <a:t>Legal documents necessary for service persons and their families</a:t>
            </a:r>
            <a:endParaRPr lang="x-none" dirty="0"/>
          </a:p>
        </p:txBody>
      </p:sp>
      <p:sp>
        <p:nvSpPr>
          <p:cNvPr id="3" name="Content Placeholder 2">
            <a:extLst>
              <a:ext uri="{FF2B5EF4-FFF2-40B4-BE49-F238E27FC236}">
                <a16:creationId xmlns:a16="http://schemas.microsoft.com/office/drawing/2014/main" xmlns="" id="{41112D68-C5D5-426C-AEC6-152DB19C0EBB}"/>
              </a:ext>
            </a:extLst>
          </p:cNvPr>
          <p:cNvSpPr>
            <a:spLocks noGrp="1"/>
          </p:cNvSpPr>
          <p:nvPr>
            <p:ph idx="1"/>
          </p:nvPr>
        </p:nvSpPr>
        <p:spPr/>
        <p:txBody>
          <a:bodyPr/>
          <a:lstStyle/>
          <a:p>
            <a:pPr>
              <a:lnSpc>
                <a:spcPct val="150000"/>
              </a:lnSpc>
            </a:pPr>
            <a:r>
              <a:rPr lang="en-US" dirty="0">
                <a:latin typeface="Times New Roman" pitchFamily="18" charset="0"/>
                <a:cs typeface="Times New Roman" pitchFamily="18" charset="0"/>
              </a:rPr>
              <a:t>According to Rodriguez and </a:t>
            </a:r>
            <a:r>
              <a:rPr lang="en-US" dirty="0" err="1">
                <a:latin typeface="Times New Roman" pitchFamily="18" charset="0"/>
                <a:cs typeface="Times New Roman" pitchFamily="18" charset="0"/>
              </a:rPr>
              <a:t>Mangulin</a:t>
            </a:r>
            <a:r>
              <a:rPr lang="en-US" dirty="0">
                <a:latin typeface="Times New Roman" pitchFamily="18" charset="0"/>
                <a:cs typeface="Times New Roman" pitchFamily="18" charset="0"/>
              </a:rPr>
              <a:t>, (2015) Military families are faced with many uncertainties that may contribute to stress.</a:t>
            </a:r>
          </a:p>
          <a:p>
            <a:pPr>
              <a:lnSpc>
                <a:spcPct val="150000"/>
              </a:lnSpc>
            </a:pPr>
            <a:r>
              <a:rPr lang="en-US" dirty="0">
                <a:latin typeface="Times New Roman" pitchFamily="18" charset="0"/>
                <a:cs typeface="Times New Roman" pitchFamily="18" charset="0"/>
              </a:rPr>
              <a:t>For example, worrying if your loved one is alive and healthy. Deployment and relocation are among the questions that military personnel and their families face each day.</a:t>
            </a:r>
          </a:p>
          <a:p>
            <a:pPr>
              <a:lnSpc>
                <a:spcPct val="150000"/>
              </a:lnSpc>
            </a:pPr>
            <a:r>
              <a:rPr lang="en-US" dirty="0">
                <a:latin typeface="Times New Roman" pitchFamily="18" charset="0"/>
                <a:cs typeface="Times New Roman" pitchFamily="18" charset="0"/>
              </a:rPr>
              <a:t>When one is deployed there are high chances that one is going to be away for weeks or months.</a:t>
            </a:r>
          </a:p>
          <a:p>
            <a:endParaRPr lang="x-none" dirty="0"/>
          </a:p>
        </p:txBody>
      </p:sp>
    </p:spTree>
    <p:extLst>
      <p:ext uri="{BB962C8B-B14F-4D97-AF65-F5344CB8AC3E}">
        <p14:creationId xmlns:p14="http://schemas.microsoft.com/office/powerpoint/2010/main" val="19576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531A09-6399-4CF7-A0F8-3644BBD727AD}"/>
              </a:ext>
            </a:extLst>
          </p:cNvPr>
          <p:cNvSpPr>
            <a:spLocks noGrp="1"/>
          </p:cNvSpPr>
          <p:nvPr>
            <p:ph type="title"/>
          </p:nvPr>
        </p:nvSpPr>
        <p:spPr/>
        <p:txBody>
          <a:bodyPr/>
          <a:lstStyle/>
          <a:p>
            <a:pPr algn="ctr"/>
            <a:r>
              <a:rPr lang="en-US" dirty="0" err="1">
                <a:latin typeface="Times New Roman" panose="02020603050405020304" pitchFamily="18" charset="0"/>
                <a:cs typeface="Times New Roman" panose="02020603050405020304" pitchFamily="18" charset="0"/>
              </a:rPr>
              <a:t>Cont</a:t>
            </a:r>
            <a:r>
              <a:rPr lang="en-US" dirty="0">
                <a:latin typeface="Times New Roman" panose="02020603050405020304" pitchFamily="18" charset="0"/>
                <a:cs typeface="Times New Roman" panose="02020603050405020304" pitchFamily="18" charset="0"/>
              </a:rPr>
              <a:t>…</a:t>
            </a:r>
            <a:endParaRPr lang="x-none"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1B2618B-0C8D-4DD0-A742-76C5C605AB16}"/>
              </a:ext>
            </a:extLst>
          </p:cNvPr>
          <p:cNvSpPr>
            <a:spLocks noGrp="1"/>
          </p:cNvSpPr>
          <p:nvPr>
            <p:ph idx="1"/>
          </p:nvPr>
        </p:nvSpPr>
        <p:spPr/>
        <p:txBody>
          <a:bodyPr/>
          <a:lstStyle/>
          <a:p>
            <a:pPr>
              <a:lnSpc>
                <a:spcPct val="150000"/>
              </a:lnSpc>
            </a:pPr>
            <a:r>
              <a:rPr lang="en-US" dirty="0">
                <a:latin typeface="Times New Roman" pitchFamily="18" charset="0"/>
                <a:cs typeface="Times New Roman" pitchFamily="18" charset="0"/>
              </a:rPr>
              <a:t>On the other hand, relocation will make one start over again, changing school, getting new friends and neighbors, and starting new businesses.</a:t>
            </a:r>
          </a:p>
          <a:p>
            <a:pPr>
              <a:lnSpc>
                <a:spcPct val="150000"/>
              </a:lnSpc>
            </a:pPr>
            <a:r>
              <a:rPr lang="en-US" dirty="0">
                <a:latin typeface="Times New Roman" pitchFamily="18" charset="0"/>
                <a:cs typeface="Times New Roman" pitchFamily="18" charset="0"/>
              </a:rPr>
              <a:t>If the welfare of the service personnel is not taken care of some may commit suicide due to stress.</a:t>
            </a:r>
          </a:p>
          <a:p>
            <a:pPr>
              <a:lnSpc>
                <a:spcPct val="150000"/>
              </a:lnSpc>
            </a:pPr>
            <a:r>
              <a:rPr lang="en-US" dirty="0">
                <a:latin typeface="Times New Roman" pitchFamily="18" charset="0"/>
                <a:cs typeface="Times New Roman" pitchFamily="18" charset="0"/>
              </a:rPr>
              <a:t>Legal documents in the military are very important whether it is your spouse, immediate family member, or adult child, and should be acquired early enough. Some of the documents include</a:t>
            </a:r>
          </a:p>
          <a:p>
            <a:endParaRPr lang="x-none" dirty="0"/>
          </a:p>
        </p:txBody>
      </p:sp>
    </p:spTree>
    <p:extLst>
      <p:ext uri="{BB962C8B-B14F-4D97-AF65-F5344CB8AC3E}">
        <p14:creationId xmlns:p14="http://schemas.microsoft.com/office/powerpoint/2010/main" val="40807536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BB376AA-A6A5-4766-B10B-8E4C0C16FDD1}"/>
              </a:ext>
            </a:extLst>
          </p:cNvPr>
          <p:cNvSpPr>
            <a:spLocks noGrp="1"/>
          </p:cNvSpPr>
          <p:nvPr>
            <p:ph type="title"/>
          </p:nvPr>
        </p:nvSpPr>
        <p:spPr/>
        <p:txBody>
          <a:bodyPr/>
          <a:lstStyle/>
          <a:p>
            <a:pPr algn="ctr"/>
            <a:r>
              <a:rPr lang="en-US" b="1" dirty="0">
                <a:latin typeface="Times New Roman" pitchFamily="18" charset="0"/>
                <a:cs typeface="Times New Roman" pitchFamily="18" charset="0"/>
              </a:rPr>
              <a:t>Military Power of the Attorney</a:t>
            </a:r>
            <a:endParaRPr lang="x-none" dirty="0"/>
          </a:p>
        </p:txBody>
      </p:sp>
      <p:sp>
        <p:nvSpPr>
          <p:cNvPr id="3" name="Content Placeholder 2">
            <a:extLst>
              <a:ext uri="{FF2B5EF4-FFF2-40B4-BE49-F238E27FC236}">
                <a16:creationId xmlns:a16="http://schemas.microsoft.com/office/drawing/2014/main" xmlns="" id="{1F9AF8A9-CBB8-4777-AC9B-1B1342FC1B08}"/>
              </a:ext>
            </a:extLst>
          </p:cNvPr>
          <p:cNvSpPr>
            <a:spLocks noGrp="1"/>
          </p:cNvSpPr>
          <p:nvPr>
            <p:ph idx="1"/>
          </p:nvPr>
        </p:nvSpPr>
        <p:spPr/>
        <p:txBody>
          <a:bodyPr/>
          <a:lstStyle/>
          <a:p>
            <a:pPr>
              <a:lnSpc>
                <a:spcPct val="150000"/>
              </a:lnSpc>
            </a:pPr>
            <a:r>
              <a:rPr lang="en-US" dirty="0">
                <a:latin typeface="Times New Roman" pitchFamily="18" charset="0"/>
                <a:cs typeface="Times New Roman" pitchFamily="18" charset="0"/>
              </a:rPr>
              <a:t>Power of Attorney allows one to choose a person who can manage their financial, personal as well as legal affairs when one is not able.</a:t>
            </a:r>
          </a:p>
          <a:p>
            <a:pPr>
              <a:lnSpc>
                <a:spcPct val="150000"/>
              </a:lnSpc>
            </a:pPr>
            <a:r>
              <a:rPr lang="en-US" dirty="0">
                <a:latin typeface="Times New Roman" pitchFamily="18" charset="0"/>
                <a:cs typeface="Times New Roman" pitchFamily="18" charset="0"/>
              </a:rPr>
              <a:t>Military Power of Attorney allows a soldier to give their family members the power to perform any duty on their behalf with no worries at all (Rodriguez &amp;Margolin,2015). </a:t>
            </a:r>
          </a:p>
          <a:p>
            <a:pPr>
              <a:lnSpc>
                <a:spcPct val="150000"/>
              </a:lnSpc>
            </a:pPr>
            <a:r>
              <a:rPr lang="en-US" dirty="0">
                <a:latin typeface="Times New Roman" pitchFamily="18" charset="0"/>
                <a:cs typeface="Times New Roman" pitchFamily="18" charset="0"/>
              </a:rPr>
              <a:t>Generally, the document binds legally even without state laws.</a:t>
            </a:r>
          </a:p>
          <a:p>
            <a:pPr>
              <a:lnSpc>
                <a:spcPct val="150000"/>
              </a:lnSpc>
            </a:pPr>
            <a:r>
              <a:rPr lang="en-US" dirty="0">
                <a:latin typeface="Times New Roman" pitchFamily="18" charset="0"/>
                <a:cs typeface="Times New Roman" pitchFamily="18" charset="0"/>
              </a:rPr>
              <a:t>For example, Filing returns, buying or selling a house, and qualify in a government housing facility. Two parties are involved in all powers of attorney, one is the grantor or the principal while one who has the power to act is an agent </a:t>
            </a:r>
          </a:p>
          <a:p>
            <a:endParaRPr lang="x-none" dirty="0"/>
          </a:p>
        </p:txBody>
      </p:sp>
    </p:spTree>
    <p:extLst>
      <p:ext uri="{BB962C8B-B14F-4D97-AF65-F5344CB8AC3E}">
        <p14:creationId xmlns:p14="http://schemas.microsoft.com/office/powerpoint/2010/main" val="1667882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CF09E1E-09EA-49EF-8DFC-10801F87C74C}"/>
              </a:ext>
            </a:extLst>
          </p:cNvPr>
          <p:cNvSpPr>
            <a:spLocks noGrp="1"/>
          </p:cNvSpPr>
          <p:nvPr>
            <p:ph type="title"/>
          </p:nvPr>
        </p:nvSpPr>
        <p:spPr/>
        <p:txBody>
          <a:bodyPr/>
          <a:lstStyle/>
          <a:p>
            <a:pPr algn="ctr"/>
            <a:r>
              <a:rPr lang="en-US" b="1" dirty="0">
                <a:latin typeface="Times New Roman" pitchFamily="18" charset="0"/>
                <a:cs typeface="Times New Roman" pitchFamily="18" charset="0"/>
              </a:rPr>
              <a:t>Living will</a:t>
            </a:r>
            <a:endParaRPr lang="x-none" dirty="0"/>
          </a:p>
        </p:txBody>
      </p:sp>
      <p:sp>
        <p:nvSpPr>
          <p:cNvPr id="3" name="Content Placeholder 2">
            <a:extLst>
              <a:ext uri="{FF2B5EF4-FFF2-40B4-BE49-F238E27FC236}">
                <a16:creationId xmlns:a16="http://schemas.microsoft.com/office/drawing/2014/main" xmlns="" id="{1AF2CAB9-9C76-4ADA-BBF0-C1B284A7CF61}"/>
              </a:ext>
            </a:extLst>
          </p:cNvPr>
          <p:cNvSpPr>
            <a:spLocks noGrp="1"/>
          </p:cNvSpPr>
          <p:nvPr>
            <p:ph idx="1"/>
          </p:nvPr>
        </p:nvSpPr>
        <p:spPr/>
        <p:txBody>
          <a:bodyPr/>
          <a:lstStyle/>
          <a:p>
            <a:pPr>
              <a:lnSpc>
                <a:spcPct val="150000"/>
              </a:lnSpc>
            </a:pPr>
            <a:r>
              <a:rPr lang="en-US" dirty="0">
                <a:latin typeface="Times New Roman" pitchFamily="18" charset="0"/>
                <a:cs typeface="Times New Roman" pitchFamily="18" charset="0"/>
              </a:rPr>
              <a:t> A living will is a specific document that is often confused with the last will. Mostly it is written during end–of–life decisions.</a:t>
            </a:r>
          </a:p>
          <a:p>
            <a:pPr>
              <a:lnSpc>
                <a:spcPct val="150000"/>
              </a:lnSpc>
            </a:pPr>
            <a:r>
              <a:rPr lang="en-US" dirty="0">
                <a:latin typeface="Times New Roman" pitchFamily="18" charset="0"/>
                <a:cs typeface="Times New Roman" pitchFamily="18" charset="0"/>
              </a:rPr>
              <a:t>When families face stressful situations it is one of the legal ways to make decisions especially when one is one a life-threatening- situation and is about to die.</a:t>
            </a:r>
          </a:p>
          <a:p>
            <a:pPr>
              <a:lnSpc>
                <a:spcPct val="150000"/>
              </a:lnSpc>
            </a:pPr>
            <a:r>
              <a:rPr lang="en-US" dirty="0">
                <a:latin typeface="Times New Roman" pitchFamily="18" charset="0"/>
                <a:cs typeface="Times New Roman" pitchFamily="18" charset="0"/>
              </a:rPr>
              <a:t>It is essential to have one especially when you have a strong feeling on how you will be taken care of when in a coma or other unresponsive state.</a:t>
            </a:r>
          </a:p>
          <a:p>
            <a:endParaRPr lang="x-none" dirty="0"/>
          </a:p>
        </p:txBody>
      </p:sp>
    </p:spTree>
    <p:extLst>
      <p:ext uri="{BB962C8B-B14F-4D97-AF65-F5344CB8AC3E}">
        <p14:creationId xmlns:p14="http://schemas.microsoft.com/office/powerpoint/2010/main" val="3935461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8C6598-A3E8-418A-9EDE-22074BEDA0BF}"/>
              </a:ext>
            </a:extLst>
          </p:cNvPr>
          <p:cNvSpPr>
            <a:spLocks noGrp="1"/>
          </p:cNvSpPr>
          <p:nvPr>
            <p:ph type="title"/>
          </p:nvPr>
        </p:nvSpPr>
        <p:spPr/>
        <p:txBody>
          <a:bodyPr/>
          <a:lstStyle/>
          <a:p>
            <a:pPr algn="ctr"/>
            <a:r>
              <a:rPr lang="en-US" b="1" dirty="0">
                <a:latin typeface="Times New Roman" pitchFamily="18" charset="0"/>
                <a:cs typeface="Times New Roman" pitchFamily="18" charset="0"/>
              </a:rPr>
              <a:t>Last will and statement</a:t>
            </a:r>
            <a:endParaRPr lang="x-none" dirty="0"/>
          </a:p>
        </p:txBody>
      </p:sp>
      <p:sp>
        <p:nvSpPr>
          <p:cNvPr id="3" name="Content Placeholder 2">
            <a:extLst>
              <a:ext uri="{FF2B5EF4-FFF2-40B4-BE49-F238E27FC236}">
                <a16:creationId xmlns:a16="http://schemas.microsoft.com/office/drawing/2014/main" xmlns="" id="{B4851358-4C74-49BA-A515-0B048C088501}"/>
              </a:ext>
            </a:extLst>
          </p:cNvPr>
          <p:cNvSpPr>
            <a:spLocks noGrp="1"/>
          </p:cNvSpPr>
          <p:nvPr>
            <p:ph idx="1"/>
          </p:nvPr>
        </p:nvSpPr>
        <p:spPr/>
        <p:txBody>
          <a:bodyPr>
            <a:normAutofit lnSpcReduction="10000"/>
          </a:bodyPr>
          <a:lstStyle/>
          <a:p>
            <a:pPr>
              <a:lnSpc>
                <a:spcPct val="150000"/>
              </a:lnSpc>
            </a:pPr>
            <a:r>
              <a:rPr lang="en-US" dirty="0">
                <a:latin typeface="Times New Roman" pitchFamily="18" charset="0"/>
                <a:cs typeface="Times New Roman" pitchFamily="18" charset="0"/>
              </a:rPr>
              <a:t>Everyone needs to have a will and that is not the case, 64% of Americans do not have one (</a:t>
            </a:r>
            <a:r>
              <a:rPr lang="en-US" dirty="0" err="1">
                <a:latin typeface="Times New Roman" pitchFamily="18" charset="0"/>
                <a:cs typeface="Times New Roman" pitchFamily="18" charset="0"/>
              </a:rPr>
              <a:t>Cozza</a:t>
            </a:r>
            <a:r>
              <a:rPr lang="en-US" dirty="0">
                <a:latin typeface="Times New Roman" pitchFamily="18" charset="0"/>
                <a:cs typeface="Times New Roman" pitchFamily="18" charset="0"/>
              </a:rPr>
              <a:t> et.al, 2014).</a:t>
            </a:r>
          </a:p>
          <a:p>
            <a:pPr>
              <a:lnSpc>
                <a:spcPct val="150000"/>
              </a:lnSpc>
            </a:pPr>
            <a:r>
              <a:rPr lang="en-US" dirty="0">
                <a:latin typeface="Times New Roman" pitchFamily="18" charset="0"/>
                <a:cs typeface="Times New Roman" pitchFamily="18" charset="0"/>
              </a:rPr>
              <a:t>By any chance person dies with no will, a generic state rule will apply where a judge decides on the distribution of your property and how your children will be taken care of.</a:t>
            </a:r>
          </a:p>
          <a:p>
            <a:pPr>
              <a:lnSpc>
                <a:spcPct val="150000"/>
              </a:lnSpc>
            </a:pPr>
            <a:r>
              <a:rPr lang="en-US" dirty="0">
                <a:latin typeface="Times New Roman" pitchFamily="18" charset="0"/>
                <a:cs typeface="Times New Roman" pitchFamily="18" charset="0"/>
              </a:rPr>
              <a:t>Every person in the front line needs to create a will as it will help family members to navigate the challenges that may arise when you are no more. As a service person, you may have wishes that can be specific or general, for example, who you would like to take care of your children.</a:t>
            </a:r>
          </a:p>
          <a:p>
            <a:endParaRPr lang="x-none" dirty="0"/>
          </a:p>
        </p:txBody>
      </p:sp>
    </p:spTree>
    <p:extLst>
      <p:ext uri="{BB962C8B-B14F-4D97-AF65-F5344CB8AC3E}">
        <p14:creationId xmlns:p14="http://schemas.microsoft.com/office/powerpoint/2010/main" val="2240508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650173F-9B99-4212-B2A0-46D16D424BB9}"/>
              </a:ext>
            </a:extLst>
          </p:cNvPr>
          <p:cNvSpPr>
            <a:spLocks noGrp="1"/>
          </p:cNvSpPr>
          <p:nvPr>
            <p:ph type="title"/>
          </p:nvPr>
        </p:nvSpPr>
        <p:spPr/>
        <p:txBody>
          <a:bodyPr/>
          <a:lstStyle/>
          <a:p>
            <a:pPr algn="ctr"/>
            <a:r>
              <a:rPr lang="en-US" b="1" dirty="0">
                <a:latin typeface="Times New Roman" pitchFamily="18" charset="0"/>
                <a:cs typeface="Times New Roman" pitchFamily="18" charset="0"/>
              </a:rPr>
              <a:t>Advanced Medical Directive in military</a:t>
            </a:r>
            <a:endParaRPr lang="x-none" dirty="0"/>
          </a:p>
        </p:txBody>
      </p:sp>
      <p:sp>
        <p:nvSpPr>
          <p:cNvPr id="3" name="Content Placeholder 2">
            <a:extLst>
              <a:ext uri="{FF2B5EF4-FFF2-40B4-BE49-F238E27FC236}">
                <a16:creationId xmlns:a16="http://schemas.microsoft.com/office/drawing/2014/main" xmlns="" id="{6D79B66B-0A1D-4B0F-80F0-30F1A7A4F9F3}"/>
              </a:ext>
            </a:extLst>
          </p:cNvPr>
          <p:cNvSpPr>
            <a:spLocks noGrp="1"/>
          </p:cNvSpPr>
          <p:nvPr>
            <p:ph idx="1"/>
          </p:nvPr>
        </p:nvSpPr>
        <p:spPr/>
        <p:txBody>
          <a:bodyPr/>
          <a:lstStyle/>
          <a:p>
            <a:pPr>
              <a:lnSpc>
                <a:spcPct val="150000"/>
              </a:lnSpc>
            </a:pPr>
            <a:r>
              <a:rPr lang="en-US" dirty="0">
                <a:latin typeface="Times New Roman" pitchFamily="18" charset="0"/>
                <a:cs typeface="Times New Roman" pitchFamily="18" charset="0"/>
              </a:rPr>
              <a:t>It is a legal document that allows one to make upcoming health care decisions and to choose another person who will make decisions on behalf of you when unable to do so especially when one is in a coma.</a:t>
            </a:r>
          </a:p>
          <a:p>
            <a:pPr>
              <a:lnSpc>
                <a:spcPct val="150000"/>
              </a:lnSpc>
            </a:pPr>
            <a:r>
              <a:rPr lang="en-US" dirty="0">
                <a:latin typeface="Times New Roman" pitchFamily="18" charset="0"/>
                <a:cs typeface="Times New Roman" pitchFamily="18" charset="0"/>
              </a:rPr>
              <a:t>Living wills and Health Care Powers of Attorney are the two types of Advanced Medical Directive.</a:t>
            </a:r>
          </a:p>
          <a:p>
            <a:pPr>
              <a:lnSpc>
                <a:spcPct val="150000"/>
              </a:lnSpc>
            </a:pPr>
            <a:r>
              <a:rPr lang="en-US" dirty="0">
                <a:latin typeface="Times New Roman" pitchFamily="18" charset="0"/>
                <a:cs typeface="Times New Roman" pitchFamily="18" charset="0"/>
              </a:rPr>
              <a:t>The only time when these documents come into effect is when one becomes incapacitated or in a coma as one cannot come up with decisions himself. In case one recovers, and the person can do it alone the document' sleeps' until when needed again. </a:t>
            </a:r>
          </a:p>
          <a:p>
            <a:endParaRPr lang="x-none" dirty="0"/>
          </a:p>
        </p:txBody>
      </p:sp>
    </p:spTree>
    <p:extLst>
      <p:ext uri="{BB962C8B-B14F-4D97-AF65-F5344CB8AC3E}">
        <p14:creationId xmlns:p14="http://schemas.microsoft.com/office/powerpoint/2010/main" val="9233691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36F192-1A6A-4371-8C65-F8982C0D3837}"/>
              </a:ext>
            </a:extLst>
          </p:cNvPr>
          <p:cNvSpPr>
            <a:spLocks noGrp="1"/>
          </p:cNvSpPr>
          <p:nvPr>
            <p:ph type="title"/>
          </p:nvPr>
        </p:nvSpPr>
        <p:spPr/>
        <p:txBody>
          <a:bodyPr/>
          <a:lstStyle/>
          <a:p>
            <a:pPr algn="ctr"/>
            <a:r>
              <a:rPr lang="en-US" b="1" dirty="0">
                <a:latin typeface="Times New Roman" pitchFamily="18" charset="0"/>
                <a:cs typeface="Times New Roman" pitchFamily="18" charset="0"/>
              </a:rPr>
              <a:t>References</a:t>
            </a:r>
            <a:endParaRPr lang="x-none" dirty="0"/>
          </a:p>
        </p:txBody>
      </p:sp>
      <p:sp>
        <p:nvSpPr>
          <p:cNvPr id="3" name="Content Placeholder 2">
            <a:extLst>
              <a:ext uri="{FF2B5EF4-FFF2-40B4-BE49-F238E27FC236}">
                <a16:creationId xmlns:a16="http://schemas.microsoft.com/office/drawing/2014/main" xmlns="" id="{8DB881E9-9688-41A7-8B95-1C0820848168}"/>
              </a:ext>
            </a:extLst>
          </p:cNvPr>
          <p:cNvSpPr>
            <a:spLocks noGrp="1"/>
          </p:cNvSpPr>
          <p:nvPr>
            <p:ph idx="1"/>
          </p:nvPr>
        </p:nvSpPr>
        <p:spPr/>
        <p:txBody>
          <a:bodyPr/>
          <a:lstStyle/>
          <a:p>
            <a:pPr>
              <a:lnSpc>
                <a:spcPct val="150000"/>
              </a:lnSpc>
            </a:pPr>
            <a:r>
              <a:rPr lang="en-US" dirty="0">
                <a:latin typeface="Times New Roman" pitchFamily="18" charset="0"/>
                <a:cs typeface="Times New Roman" pitchFamily="18" charset="0"/>
              </a:rPr>
              <a:t>Carroll, E. B., </a:t>
            </a:r>
            <a:r>
              <a:rPr lang="en-US" dirty="0" err="1">
                <a:latin typeface="Times New Roman" pitchFamily="18" charset="0"/>
                <a:cs typeface="Times New Roman" pitchFamily="18" charset="0"/>
              </a:rPr>
              <a:t>Orthner</a:t>
            </a:r>
            <a:r>
              <a:rPr lang="en-US" dirty="0">
                <a:latin typeface="Times New Roman" pitchFamily="18" charset="0"/>
                <a:cs typeface="Times New Roman" pitchFamily="18" charset="0"/>
              </a:rPr>
              <a:t>, D. K., Behnke, A., Smith, C. M., Day, S., &amp; </a:t>
            </a:r>
            <a:r>
              <a:rPr lang="en-US" dirty="0" err="1">
                <a:latin typeface="Times New Roman" pitchFamily="18" charset="0"/>
                <a:cs typeface="Times New Roman" pitchFamily="18" charset="0"/>
              </a:rPr>
              <a:t>Raburn</a:t>
            </a:r>
            <a:r>
              <a:rPr lang="en-US" dirty="0">
                <a:latin typeface="Times New Roman" pitchFamily="18" charset="0"/>
                <a:cs typeface="Times New Roman" pitchFamily="18" charset="0"/>
              </a:rPr>
              <a:t>, M. (2013). Integrating life skills into relationship and marriage education: The essential life skills for military families program. Family Relations, 62(4), 559-570.</a:t>
            </a:r>
          </a:p>
          <a:p>
            <a:pPr>
              <a:lnSpc>
                <a:spcPct val="150000"/>
              </a:lnSpc>
            </a:pPr>
            <a:r>
              <a:rPr lang="en-US" dirty="0" err="1">
                <a:latin typeface="Times New Roman" pitchFamily="18" charset="0"/>
                <a:cs typeface="Times New Roman" pitchFamily="18" charset="0"/>
              </a:rPr>
              <a:t>Cozza</a:t>
            </a:r>
            <a:r>
              <a:rPr lang="en-US" dirty="0">
                <a:latin typeface="Times New Roman" pitchFamily="18" charset="0"/>
                <a:cs typeface="Times New Roman" pitchFamily="18" charset="0"/>
              </a:rPr>
              <a:t>, S. J., Goldenberg, M. N., &amp; </a:t>
            </a:r>
            <a:r>
              <a:rPr lang="en-US" dirty="0" err="1">
                <a:latin typeface="Times New Roman" pitchFamily="18" charset="0"/>
                <a:cs typeface="Times New Roman" pitchFamily="18" charset="0"/>
              </a:rPr>
              <a:t>Ursano</a:t>
            </a:r>
            <a:r>
              <a:rPr lang="en-US" dirty="0">
                <a:latin typeface="Times New Roman" pitchFamily="18" charset="0"/>
                <a:cs typeface="Times New Roman" pitchFamily="18" charset="0"/>
              </a:rPr>
              <a:t>, R. J. (Eds.). (2014). Care of military service members, veterans, and their families. American Psychiatric Pub. </a:t>
            </a:r>
          </a:p>
          <a:p>
            <a:pPr>
              <a:lnSpc>
                <a:spcPct val="150000"/>
              </a:lnSpc>
            </a:pPr>
            <a:r>
              <a:rPr lang="en-US" dirty="0">
                <a:latin typeface="Times New Roman" pitchFamily="18" charset="0"/>
                <a:cs typeface="Times New Roman" pitchFamily="18" charset="0"/>
              </a:rPr>
              <a:t>Rodriguez, A. J., &amp; Margolin, G. (2015). Military service absences and family members’ mental health: A timeline follow back assessment. Journal of Family Psychology, 29(4), 642</a:t>
            </a:r>
          </a:p>
          <a:p>
            <a:endParaRPr lang="x-none" dirty="0"/>
          </a:p>
        </p:txBody>
      </p:sp>
    </p:spTree>
    <p:extLst>
      <p:ext uri="{BB962C8B-B14F-4D97-AF65-F5344CB8AC3E}">
        <p14:creationId xmlns:p14="http://schemas.microsoft.com/office/powerpoint/2010/main" val="253169028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25</TotalTime>
  <Words>837</Words>
  <Application>Microsoft Office PowerPoint</Application>
  <PresentationFormat>Custom</PresentationFormat>
  <Paragraphs>36</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PowerPoint Presentation</vt:lpstr>
      <vt:lpstr>Introduction</vt:lpstr>
      <vt:lpstr>Legal documents necessary for service persons and their families</vt:lpstr>
      <vt:lpstr>Cont…</vt:lpstr>
      <vt:lpstr>Military Power of the Attorney</vt:lpstr>
      <vt:lpstr>Living will</vt:lpstr>
      <vt:lpstr>Last will and statement</vt:lpstr>
      <vt:lpstr>Advanced Medical Directive in military</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Windows User</cp:lastModifiedBy>
  <cp:revision>1</cp:revision>
  <dcterms:created xsi:type="dcterms:W3CDTF">2021-10-02T10:35:55Z</dcterms:created>
  <dcterms:modified xsi:type="dcterms:W3CDTF">2021-10-02T11:01:57Z</dcterms:modified>
</cp:coreProperties>
</file>