
<file path=[Content_Types].xml><?xml version="1.0" encoding="utf-8"?>
<Types xmlns="http://schemas.openxmlformats.org/package/2006/content-types">
  <Default Extension="png" ContentType="image/png"/>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66"/>
  </p:notesMasterIdLst>
  <p:handoutMasterIdLst>
    <p:handoutMasterId r:id="rId67"/>
  </p:handoutMasterIdLst>
  <p:sldIdLst>
    <p:sldId id="270" r:id="rId2"/>
    <p:sldId id="301" r:id="rId3"/>
    <p:sldId id="302" r:id="rId4"/>
    <p:sldId id="303" r:id="rId5"/>
    <p:sldId id="299" r:id="rId6"/>
    <p:sldId id="304" r:id="rId7"/>
    <p:sldId id="305" r:id="rId8"/>
    <p:sldId id="300" r:id="rId9"/>
    <p:sldId id="306" r:id="rId10"/>
    <p:sldId id="307" r:id="rId11"/>
    <p:sldId id="308" r:id="rId12"/>
    <p:sldId id="309" r:id="rId13"/>
    <p:sldId id="310" r:id="rId14"/>
    <p:sldId id="311" r:id="rId15"/>
    <p:sldId id="312" r:id="rId16"/>
    <p:sldId id="313" r:id="rId17"/>
    <p:sldId id="314" r:id="rId18"/>
    <p:sldId id="315" r:id="rId19"/>
    <p:sldId id="316" r:id="rId20"/>
    <p:sldId id="318" r:id="rId21"/>
    <p:sldId id="319" r:id="rId22"/>
    <p:sldId id="320" r:id="rId23"/>
    <p:sldId id="322" r:id="rId24"/>
    <p:sldId id="321" r:id="rId25"/>
    <p:sldId id="323" r:id="rId26"/>
    <p:sldId id="324" r:id="rId27"/>
    <p:sldId id="325" r:id="rId28"/>
    <p:sldId id="326" r:id="rId29"/>
    <p:sldId id="327" r:id="rId30"/>
    <p:sldId id="328" r:id="rId31"/>
    <p:sldId id="329" r:id="rId32"/>
    <p:sldId id="330" r:id="rId33"/>
    <p:sldId id="331" r:id="rId34"/>
    <p:sldId id="332" r:id="rId35"/>
    <p:sldId id="333" r:id="rId36"/>
    <p:sldId id="334" r:id="rId37"/>
    <p:sldId id="335" r:id="rId38"/>
    <p:sldId id="336" r:id="rId39"/>
    <p:sldId id="337" r:id="rId40"/>
    <p:sldId id="339" r:id="rId41"/>
    <p:sldId id="338" r:id="rId42"/>
    <p:sldId id="340" r:id="rId43"/>
    <p:sldId id="341" r:id="rId44"/>
    <p:sldId id="342" r:id="rId45"/>
    <p:sldId id="343" r:id="rId46"/>
    <p:sldId id="344" r:id="rId47"/>
    <p:sldId id="345" r:id="rId48"/>
    <p:sldId id="346" r:id="rId49"/>
    <p:sldId id="347" r:id="rId50"/>
    <p:sldId id="348" r:id="rId51"/>
    <p:sldId id="349" r:id="rId52"/>
    <p:sldId id="350" r:id="rId53"/>
    <p:sldId id="351" r:id="rId54"/>
    <p:sldId id="352" r:id="rId55"/>
    <p:sldId id="353" r:id="rId56"/>
    <p:sldId id="354" r:id="rId57"/>
    <p:sldId id="355" r:id="rId58"/>
    <p:sldId id="356" r:id="rId59"/>
    <p:sldId id="357" r:id="rId60"/>
    <p:sldId id="358" r:id="rId61"/>
    <p:sldId id="360" r:id="rId62"/>
    <p:sldId id="359" r:id="rId63"/>
    <p:sldId id="361" r:id="rId64"/>
    <p:sldId id="298" r:id="rId65"/>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6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effrey Holcomb" initials="" lastIdx="3" clrIdx="0"/>
  <p:cmAuthor id="1" name="Ruchi Sachdev" initials="" lastIdx="8" clrIdx="1"/>
  <p:cmAuthor id="2" name="Sarah Reusché" initials="" lastIdx="13" clrIdx="2"/>
  <p:cmAuthor id="3" name="Nitin Shankar" initials="" lastIdx="6" clrIdx="3"/>
  <p:cmAuthor id="4" name="Kristen Flathman" initials="" lastIdx="1" clrIdx="4"/>
  <p:cmAuthor id="5" name="Ben Schroeter" initials="" lastIdx="0"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0F9630F-82C1-40B7-BC3A-925EFCFF5E92}">
  <a:tblStyle styleId="{40F9630F-82C1-40B7-BC3A-925EFCFF5E92}" styleName="Table_0">
    <a:wholeTbl>
      <a:tcTxStyle b="off" i="off">
        <a:font>
          <a:latin typeface="Arial"/>
          <a:ea typeface="Arial"/>
          <a:cs typeface="Arial"/>
        </a:font>
        <a:schemeClr val="dk1"/>
      </a:tcTxStyle>
      <a:tcStyle>
        <a:tcBdr>
          <a:left>
            <a:ln w="9525" cap="flat" cmpd="sng">
              <a:solidFill>
                <a:srgbClr val="000000">
                  <a:alpha val="0"/>
                </a:srgbClr>
              </a:solidFill>
              <a:prstDash val="solid"/>
              <a:round/>
              <a:headEnd type="none" w="med" len="med"/>
              <a:tailEnd type="none" w="med" len="med"/>
            </a:ln>
          </a:left>
          <a:right>
            <a:ln w="9525" cap="flat" cmpd="sng">
              <a:solidFill>
                <a:srgbClr val="000000">
                  <a:alpha val="0"/>
                </a:srgbClr>
              </a:solidFill>
              <a:prstDash val="solid"/>
              <a:round/>
              <a:headEnd type="none" w="med" len="med"/>
              <a:tailEnd type="none" w="med" len="med"/>
            </a:ln>
          </a:right>
          <a:top>
            <a:ln w="12700" cap="flat" cmpd="sng">
              <a:solidFill>
                <a:schemeClr val="accent1"/>
              </a:solidFill>
              <a:prstDash val="solid"/>
              <a:round/>
              <a:headEnd type="none" w="med" len="med"/>
              <a:tailEnd type="none" w="med" len="med"/>
            </a:ln>
          </a:top>
          <a:bottom>
            <a:ln w="12700" cap="flat" cmpd="sng">
              <a:solidFill>
                <a:schemeClr val="accent1"/>
              </a:solidFill>
              <a:prstDash val="solid"/>
              <a:round/>
              <a:headEnd type="none" w="med" len="med"/>
              <a:tailEnd type="none" w="med" len="med"/>
            </a:ln>
          </a:bottom>
          <a:insideH>
            <a:ln w="9525" cap="flat" cmpd="sng">
              <a:solidFill>
                <a:srgbClr val="000000">
                  <a:alpha val="0"/>
                </a:srgbClr>
              </a:solidFill>
              <a:prstDash val="solid"/>
              <a:round/>
              <a:headEnd type="none" w="med" len="med"/>
              <a:tailEnd type="none" w="med" len="med"/>
            </a:ln>
          </a:insideH>
          <a:insideV>
            <a:ln w="9525" cap="flat" cmpd="sng">
              <a:solidFill>
                <a:srgbClr val="000000">
                  <a:alpha val="0"/>
                </a:srgbClr>
              </a:solidFill>
              <a:prstDash val="solid"/>
              <a:round/>
              <a:headEnd type="none" w="med" len="med"/>
              <a:tailEnd type="none" w="med" len="med"/>
            </a:ln>
          </a:insideV>
        </a:tcBdr>
        <a:fill>
          <a:solidFill>
            <a:srgbClr val="FFFFFF">
              <a:alpha val="0"/>
            </a:srgbClr>
          </a:solid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i="off"/>
      <a:tcStyle>
        <a:tcBdr/>
      </a:tcStyle>
    </a:lastCol>
    <a:firstCol>
      <a:tcTxStyle b="on" i="off"/>
      <a:tcStyle>
        <a:tcBdr/>
      </a:tcStyle>
    </a:firstCol>
    <a:lastRow>
      <a:tcTxStyle b="on" i="off"/>
      <a:tcStyle>
        <a:tcBdr>
          <a:top>
            <a:ln w="12700" cap="flat" cmpd="sng">
              <a:solidFill>
                <a:schemeClr val="accent1"/>
              </a:solidFill>
              <a:prstDash val="solid"/>
              <a:round/>
              <a:headEnd type="none" w="med" len="med"/>
              <a:tailEnd type="none" w="med" len="med"/>
            </a:ln>
          </a:top>
        </a:tcBdr>
        <a:fill>
          <a:solidFill>
            <a:srgbClr val="FFFFFF">
              <a:alpha val="0"/>
            </a:srgbClr>
          </a:solidFill>
        </a:fill>
      </a:tcStyle>
    </a:lastRow>
    <a:firstRow>
      <a:tcTxStyle b="on" i="off"/>
      <a:tcStyle>
        <a:tcBdr>
          <a:bottom>
            <a:ln w="12700" cap="flat" cmpd="sng">
              <a:solidFill>
                <a:schemeClr val="accent1"/>
              </a:solidFill>
              <a:prstDash val="solid"/>
              <a:round/>
              <a:headEnd type="none" w="med" len="med"/>
              <a:tailEnd type="none" w="med" len="med"/>
            </a:ln>
          </a:bottom>
        </a:tcBdr>
        <a:fill>
          <a:solidFill>
            <a:srgbClr val="FFFFFF">
              <a:alpha val="0"/>
            </a:srgbClr>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709" autoAdjust="0"/>
    <p:restoredTop sz="86551" autoAdjust="0"/>
  </p:normalViewPr>
  <p:slideViewPr>
    <p:cSldViewPr snapToGrid="0" snapToObjects="1">
      <p:cViewPr varScale="1">
        <p:scale>
          <a:sx n="100" d="100"/>
          <a:sy n="100" d="100"/>
        </p:scale>
        <p:origin x="1068" y="72"/>
      </p:cViewPr>
      <p:guideLst>
        <p:guide orient="horz" pos="2160"/>
        <p:guide pos="360"/>
      </p:guideLst>
    </p:cSldViewPr>
  </p:slideViewPr>
  <p:outlineViewPr>
    <p:cViewPr>
      <p:scale>
        <a:sx n="33" d="100"/>
        <a:sy n="33" d="100"/>
      </p:scale>
      <p:origin x="0" y="-43770"/>
    </p:cViewPr>
  </p:outlineViewPr>
  <p:notesTextViewPr>
    <p:cViewPr>
      <p:scale>
        <a:sx n="100" d="100"/>
        <a:sy n="100" d="100"/>
      </p:scale>
      <p:origin x="0" y="0"/>
    </p:cViewPr>
  </p:notesTextViewPr>
  <p:sorterViewPr>
    <p:cViewPr>
      <p:scale>
        <a:sx n="112" d="100"/>
        <a:sy n="112" d="100"/>
      </p:scale>
      <p:origin x="0" y="-1176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commentAuthors" Target="commentAuthors.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885CB01-6679-D646-ACB3-8B04B786C15F}" type="datetimeFigureOut">
              <a:rPr lang="en-US" smtClean="0"/>
              <a:t>12/14/2017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2AC0F4D-8A6F-1C4A-B6BF-1558431E4F79}" type="slidenum">
              <a:rPr lang="en-US" smtClean="0"/>
              <a:t>‹#›</a:t>
            </a:fld>
            <a:endParaRPr lang="en-US"/>
          </a:p>
        </p:txBody>
      </p:sp>
    </p:spTree>
    <p:extLst>
      <p:ext uri="{BB962C8B-B14F-4D97-AF65-F5344CB8AC3E}">
        <p14:creationId xmlns:p14="http://schemas.microsoft.com/office/powerpoint/2010/main" val="35540630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lvl="0" indent="0" algn="r"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200" b="0" i="0" u="none" strike="noStrike" cap="none">
                <a:solidFill>
                  <a:schemeClr val="dk1"/>
                </a:solidFill>
                <a:latin typeface="Arial"/>
                <a:ea typeface="Arial"/>
                <a:cs typeface="Arial"/>
                <a:sym typeface="Arial"/>
              </a:defRPr>
            </a:lvl2pPr>
            <a:lvl3pPr marL="914400" marR="0" lvl="2" indent="0" algn="l" rtl="0">
              <a:spcBef>
                <a:spcPts val="0"/>
              </a:spcBef>
              <a:buNone/>
              <a:defRPr sz="1200" b="0" i="0" u="none" strike="noStrike" cap="none">
                <a:solidFill>
                  <a:schemeClr val="dk1"/>
                </a:solidFill>
                <a:latin typeface="Arial"/>
                <a:ea typeface="Arial"/>
                <a:cs typeface="Arial"/>
                <a:sym typeface="Arial"/>
              </a:defRPr>
            </a:lvl3pPr>
            <a:lvl4pPr marL="1371600" marR="0" lvl="3" indent="0" algn="l" rtl="0">
              <a:spcBef>
                <a:spcPts val="0"/>
              </a:spcBef>
              <a:buNone/>
              <a:defRPr sz="1200" b="0" i="0" u="none" strike="noStrike" cap="none">
                <a:solidFill>
                  <a:schemeClr val="dk1"/>
                </a:solidFill>
                <a:latin typeface="Arial"/>
                <a:ea typeface="Arial"/>
                <a:cs typeface="Arial"/>
                <a:sym typeface="Arial"/>
              </a:defRPr>
            </a:lvl4pPr>
            <a:lvl5pPr marL="1828800" marR="0" lvl="4" indent="0" algn="l" rtl="0">
              <a:spcBef>
                <a:spcPts val="0"/>
              </a:spcBef>
              <a:buNone/>
              <a:defRPr sz="1200" b="0" i="0" u="none" strike="noStrike" cap="none">
                <a:solidFill>
                  <a:schemeClr val="dk1"/>
                </a:solidFill>
                <a:latin typeface="Arial"/>
                <a:ea typeface="Arial"/>
                <a:cs typeface="Arial"/>
                <a:sym typeface="Arial"/>
              </a:defRPr>
            </a:lvl5pPr>
            <a:lvl6pPr marL="2286000" marR="0" lvl="5" indent="0" algn="l" rtl="0">
              <a:spcBef>
                <a:spcPts val="0"/>
              </a:spcBef>
              <a:buNone/>
              <a:defRPr sz="1200" b="0" i="0" u="none" strike="noStrike" cap="none">
                <a:solidFill>
                  <a:schemeClr val="dk1"/>
                </a:solidFill>
                <a:latin typeface="Arial"/>
                <a:ea typeface="Arial"/>
                <a:cs typeface="Arial"/>
                <a:sym typeface="Arial"/>
              </a:defRPr>
            </a:lvl6pPr>
            <a:lvl7pPr marL="2743200" marR="0" lvl="6" indent="0" algn="l" rtl="0">
              <a:spcBef>
                <a:spcPts val="0"/>
              </a:spcBef>
              <a:buNone/>
              <a:defRPr sz="1200" b="0" i="0" u="none" strike="noStrike" cap="none">
                <a:solidFill>
                  <a:schemeClr val="dk1"/>
                </a:solidFill>
                <a:latin typeface="Arial"/>
                <a:ea typeface="Arial"/>
                <a:cs typeface="Arial"/>
                <a:sym typeface="Arial"/>
              </a:defRPr>
            </a:lvl7pPr>
            <a:lvl8pPr marL="3200400" marR="0" lvl="7" indent="0" algn="l" rtl="0">
              <a:spcBef>
                <a:spcPts val="0"/>
              </a:spcBef>
              <a:buNone/>
              <a:defRPr sz="1200" b="0" i="0" u="none" strike="noStrike" cap="none">
                <a:solidFill>
                  <a:schemeClr val="dk1"/>
                </a:solidFill>
                <a:latin typeface="Arial"/>
                <a:ea typeface="Arial"/>
                <a:cs typeface="Arial"/>
                <a:sym typeface="Arial"/>
              </a:defRPr>
            </a:lvl8pPr>
            <a:lvl9pPr marL="3657600" marR="0" lvl="8" indent="0" algn="l" rtl="0">
              <a:spcBef>
                <a:spcPts val="0"/>
              </a:spcBef>
              <a:buNone/>
              <a:defRPr sz="1200" b="0" i="0" u="none" strike="noStrike" cap="none">
                <a:solidFill>
                  <a:schemeClr val="dk1"/>
                </a:solidFill>
                <a:latin typeface="Arial"/>
                <a:ea typeface="Arial"/>
                <a:cs typeface="Arial"/>
                <a:sym typeface="Arial"/>
              </a:defRPr>
            </a:lvl9pPr>
          </a:lstStyle>
          <a:p>
            <a:endParaRPr/>
          </a:p>
        </p:txBody>
      </p:sp>
      <p:sp>
        <p:nvSpPr>
          <p:cNvPr id="7" name="Shape 7"/>
          <p:cNvSpPr txBox="1">
            <a:spLocks noGrp="1"/>
          </p:cNvSpPr>
          <p:nvPr>
            <p:ph type="ftr" idx="11"/>
          </p:nvPr>
        </p:nvSpPr>
        <p:spPr>
          <a:xfrm>
            <a:off x="0" y="8685213"/>
            <a:ext cx="2971799" cy="457200"/>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Arial"/>
                <a:ea typeface="Arial"/>
                <a:cs typeface="Arial"/>
                <a:sym typeface="Arial"/>
              </a:rPr>
              <a:t>‹#›</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457102709"/>
      </p:ext>
    </p:extLst>
  </p:cSld>
  <p:clrMap bg1="lt1" tx1="dk1" bg2="dk2" tx2="lt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Shape 19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r>
              <a:rPr lang="en-US" sz="1200" b="0" i="0" u="none" strike="noStrike" kern="1200" cap="none" dirty="0" smtClean="0">
                <a:solidFill>
                  <a:schemeClr val="dk1"/>
                </a:solidFill>
                <a:latin typeface="Arial"/>
                <a:ea typeface="Arial"/>
                <a:cs typeface="Arial"/>
                <a:sym typeface="Arial"/>
              </a:rPr>
              <a:t>If this PowerPoint presentation contains mathematical equations, you may need to check that your computer has the following installed:</a:t>
            </a:r>
          </a:p>
          <a:p>
            <a:r>
              <a:rPr lang="en-US" sz="1200" b="0" i="0" u="none" strike="noStrike" kern="1200" cap="none" dirty="0" smtClean="0">
                <a:solidFill>
                  <a:schemeClr val="dk1"/>
                </a:solidFill>
                <a:latin typeface="Arial"/>
                <a:ea typeface="Arial"/>
                <a:cs typeface="Arial"/>
                <a:sym typeface="Arial"/>
              </a:rPr>
              <a:t>1) MathType Plugin</a:t>
            </a:r>
          </a:p>
          <a:p>
            <a:r>
              <a:rPr lang="en-US" sz="1200" b="0" i="0" u="none" strike="noStrike" kern="1200" cap="none" dirty="0" smtClean="0">
                <a:solidFill>
                  <a:schemeClr val="dk1"/>
                </a:solidFill>
                <a:latin typeface="Arial"/>
                <a:ea typeface="Arial"/>
                <a:cs typeface="Arial"/>
                <a:sym typeface="Arial"/>
              </a:rPr>
              <a:t>2) Math Player (free versions available)</a:t>
            </a:r>
          </a:p>
          <a:p>
            <a:r>
              <a:rPr lang="en-US" sz="1200" b="0" i="0" u="none" strike="noStrike" kern="1200" cap="none" dirty="0" smtClean="0">
                <a:solidFill>
                  <a:schemeClr val="dk1"/>
                </a:solidFill>
                <a:latin typeface="Arial"/>
                <a:ea typeface="Arial"/>
                <a:cs typeface="Arial"/>
                <a:sym typeface="Arial"/>
              </a:rPr>
              <a:t>3) NVDA Reader (free versions available)</a:t>
            </a:r>
            <a:endParaRPr lang="en-US" dirty="0"/>
          </a:p>
        </p:txBody>
      </p:sp>
      <p:sp>
        <p:nvSpPr>
          <p:cNvPr id="193" name="Shape 19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r>
              <a:rPr lang="en-US" altLang="en-US" dirty="0" smtClean="0">
                <a:ea typeface="ＭＳ Ｐゴシック" panose="020B0600070205080204" pitchFamily="34" charset="-128"/>
              </a:rPr>
              <a:t> Start of physical maturation:</a:t>
            </a:r>
          </a:p>
          <a:p>
            <a:pPr lvl="1" eaLnBrk="1" hangingPunct="1">
              <a:spcBef>
                <a:spcPct val="0"/>
              </a:spcBef>
              <a:buFontTx/>
              <a:buChar char="•"/>
            </a:pPr>
            <a:r>
              <a:rPr lang="en-US" altLang="en-US" dirty="0" smtClean="0">
                <a:ea typeface="ＭＳ Ｐゴシック" panose="020B0600070205080204" pitchFamily="34" charset="-128"/>
              </a:rPr>
              <a:t> Begins when the pituitary gland in the brain signals other glands in children</a:t>
            </a:r>
            <a:r>
              <a:rPr lang="en-US" altLang="ja-JP" dirty="0" smtClean="0">
                <a:ea typeface="ＭＳ Ｐゴシック" panose="020B0600070205080204" pitchFamily="34" charset="-128"/>
              </a:rPr>
              <a:t>'s bodies to begin producing the sex hormones, </a:t>
            </a:r>
            <a:r>
              <a:rPr lang="en-US" altLang="ja-JP" i="1" dirty="0" smtClean="0">
                <a:ea typeface="ＭＳ Ｐゴシック" panose="020B0600070205080204" pitchFamily="34" charset="-128"/>
              </a:rPr>
              <a:t>androgens</a:t>
            </a:r>
            <a:r>
              <a:rPr lang="en-US" altLang="ja-JP" dirty="0" smtClean="0">
                <a:ea typeface="ＭＳ Ｐゴシック" panose="020B0600070205080204" pitchFamily="34" charset="-128"/>
              </a:rPr>
              <a:t> (male hormones) or </a:t>
            </a:r>
            <a:r>
              <a:rPr lang="en-US" altLang="ja-JP" i="1" dirty="0" smtClean="0">
                <a:ea typeface="ＭＳ Ｐゴシック" panose="020B0600070205080204" pitchFamily="34" charset="-128"/>
              </a:rPr>
              <a:t>estrogens</a:t>
            </a:r>
            <a:r>
              <a:rPr lang="en-US" altLang="ja-JP" dirty="0" smtClean="0">
                <a:ea typeface="ＭＳ Ｐゴシック" panose="020B0600070205080204" pitchFamily="34" charset="-128"/>
              </a:rPr>
              <a:t> (female hormones), at adult levels. </a:t>
            </a:r>
          </a:p>
          <a:p>
            <a:pPr lvl="1" eaLnBrk="1" hangingPunct="1">
              <a:spcBef>
                <a:spcPct val="0"/>
              </a:spcBef>
              <a:buFontTx/>
              <a:buChar char="•"/>
            </a:pPr>
            <a:r>
              <a:rPr lang="en-US" altLang="en-US" dirty="0" smtClean="0">
                <a:ea typeface="ＭＳ Ｐゴシック" panose="020B0600070205080204" pitchFamily="34" charset="-128"/>
              </a:rPr>
              <a:t> Males and females produce both types of sex hormones, but males have a higher concentration of androgens and females a higher concentration of estrogens.) </a:t>
            </a:r>
          </a:p>
          <a:p>
            <a:pPr lvl="1" eaLnBrk="1" hangingPunct="1">
              <a:spcBef>
                <a:spcPct val="0"/>
              </a:spcBef>
              <a:buFontTx/>
              <a:buChar char="•"/>
            </a:pPr>
            <a:r>
              <a:rPr lang="en-US" altLang="en-US" dirty="0" smtClean="0">
                <a:ea typeface="ＭＳ Ｐゴシック" panose="020B0600070205080204" pitchFamily="34" charset="-128"/>
              </a:rPr>
              <a:t> Pituitary gland also signals body to increase production of growth hormones that interact with the sex hormones to cause the growth spurt and puberty. In addition, the hormone </a:t>
            </a:r>
            <a:r>
              <a:rPr lang="en-US" altLang="en-US" i="1" dirty="0" smtClean="0">
                <a:ea typeface="ＭＳ Ｐゴシック" panose="020B0600070205080204" pitchFamily="34" charset="-128"/>
              </a:rPr>
              <a:t>leptin </a:t>
            </a:r>
            <a:r>
              <a:rPr lang="en-US" altLang="en-US" dirty="0" smtClean="0">
                <a:ea typeface="ＭＳ Ｐゴシック" panose="020B0600070205080204" pitchFamily="34" charset="-128"/>
              </a:rPr>
              <a:t>appears to play a role in the start of puberty.</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6</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8447304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r>
              <a:rPr lang="en-US" altLang="en-US" dirty="0" smtClean="0">
                <a:ea typeface="ＭＳ Ｐゴシック" panose="020B0600070205080204" pitchFamily="34" charset="-128"/>
              </a:rPr>
              <a:t>Adolescence is the developmental stage that lies between childhood and adulthood. It is generally viewed as starting just before the teenage years and ending just after them. It is a transitional stage. Adolescents are considered no longer children, but not yet adults. It is a time of considerable physical and psychological growth and change.</a:t>
            </a:r>
          </a:p>
          <a:p>
            <a:pPr eaLnBrk="1" hangingPunct="1">
              <a:spcBef>
                <a:spcPct val="0"/>
              </a:spcBef>
              <a:buFontTx/>
              <a:buChar char="•"/>
            </a:pPr>
            <a:r>
              <a:rPr lang="en-US" altLang="en-US" dirty="0" smtClean="0">
                <a:ea typeface="ＭＳ Ｐゴシック" panose="020B0600070205080204" pitchFamily="34" charset="-128"/>
              </a:rPr>
              <a:t>One aspect of this transformation is the adolescent growth spurt, a period of very rapid growth in height and weight. On average, boys grow 4.1 inches a year and girls 3.5 inches a year. Some adolescents grow as much as 5 inches in a single year.</a:t>
            </a:r>
          </a:p>
          <a:p>
            <a:pPr eaLnBrk="1" hangingPunct="1">
              <a:spcBef>
                <a:spcPct val="0"/>
              </a:spcBef>
              <a:buFontTx/>
              <a:buChar char="•"/>
            </a:pPr>
            <a:r>
              <a:rPr lang="en-US" altLang="en-US" dirty="0" smtClean="0">
                <a:ea typeface="ＭＳ Ｐゴシック" panose="020B0600070205080204" pitchFamily="34" charset="-128"/>
              </a:rPr>
              <a:t>Boys’ and girls’ adolescent growth spurts begin at different times. As you can see in Figure 11-1, girls begin their spurts around age 10, while boys start at about age 12. During the 2-year period starting at age 11, girls tend to be taller than boys. But by the age of 13, boys, on average, are taller than girls—a state of affairs that persists for the remainder of the life span.</a:t>
            </a:r>
          </a:p>
          <a:p>
            <a:pPr eaLnBrk="1" hangingPunct="1">
              <a:spcBef>
                <a:spcPct val="0"/>
              </a:spcBef>
              <a:buFontTx/>
              <a:buChar char="•"/>
            </a:pPr>
            <a:endParaRPr lang="en-US" altLang="en-US" dirty="0" smtClean="0">
              <a:ea typeface="ＭＳ Ｐゴシック" panose="020B0600070205080204" pitchFamily="34" charset="-128"/>
            </a:endParaRPr>
          </a:p>
          <a:p>
            <a:pPr eaLnBrk="1" hangingPunct="1">
              <a:spcBef>
                <a:spcPct val="0"/>
              </a:spcBef>
              <a:buFontTx/>
              <a:buChar char="•"/>
            </a:pPr>
            <a:r>
              <a:rPr lang="en-US" altLang="en-US" dirty="0" err="1" smtClean="0">
                <a:ea typeface="ＭＳ Ｐゴシック" panose="020B0600070205080204" pitchFamily="34" charset="-128"/>
              </a:rPr>
              <a:t>Wt</a:t>
            </a:r>
            <a:r>
              <a:rPr lang="en-US" altLang="en-US" dirty="0" smtClean="0">
                <a:ea typeface="ＭＳ Ｐゴシック" panose="020B0600070205080204" pitchFamily="34" charset="-128"/>
              </a:rPr>
              <a:t> and </a:t>
            </a:r>
            <a:r>
              <a:rPr lang="en-US" altLang="en-US" dirty="0" err="1" smtClean="0">
                <a:ea typeface="ＭＳ Ｐゴシック" panose="020B0600070205080204" pitchFamily="34" charset="-128"/>
              </a:rPr>
              <a:t>ht</a:t>
            </a:r>
            <a:r>
              <a:rPr lang="en-US" altLang="en-US" dirty="0" smtClean="0">
                <a:ea typeface="ＭＳ Ｐゴシック" panose="020B0600070205080204" pitchFamily="34" charset="-128"/>
              </a:rPr>
              <a:t> increase due to simultaneous release of growth hormone, thyroid hormones, and androgens; peak height velocity at adolescence and toddler years</a:t>
            </a:r>
          </a:p>
          <a:p>
            <a:pPr eaLnBrk="1" hangingPunct="1">
              <a:spcBef>
                <a:spcPct val="0"/>
              </a:spcBef>
              <a:buFontTx/>
              <a:buChar char="•"/>
            </a:pPr>
            <a:r>
              <a:rPr lang="en-US" altLang="en-US" dirty="0" smtClean="0">
                <a:ea typeface="ＭＳ Ｐゴシック" panose="020B0600070205080204" pitchFamily="34" charset="-128"/>
              </a:rPr>
              <a:t>In general two years earlier in girls; girls taller between 11 and 13</a:t>
            </a:r>
          </a:p>
          <a:p>
            <a:pPr eaLnBrk="1" hangingPunct="1">
              <a:spcBef>
                <a:spcPct val="0"/>
              </a:spcBef>
              <a:buFontTx/>
              <a:buChar char="•"/>
            </a:pPr>
            <a:r>
              <a:rPr lang="en-US" altLang="en-US" dirty="0" smtClean="0">
                <a:ea typeface="ＭＳ Ｐゴシック" panose="020B0600070205080204" pitchFamily="34" charset="-128"/>
              </a:rPr>
              <a:t>Changes in composition of skeletal structure; closing of long bones; ethnic differences</a:t>
            </a:r>
          </a:p>
          <a:p>
            <a:pPr eaLnBrk="1" hangingPunct="1">
              <a:spcBef>
                <a:spcPct val="0"/>
              </a:spcBef>
              <a:buFontTx/>
              <a:buChar char="•"/>
            </a:pPr>
            <a:r>
              <a:rPr lang="en-US" altLang="en-US" dirty="0" smtClean="0">
                <a:ea typeface="ＭＳ Ｐゴシック" panose="020B0600070205080204" pitchFamily="34" charset="-128"/>
              </a:rPr>
              <a:t>Height changes in torso rather than leg length</a:t>
            </a:r>
          </a:p>
          <a:p>
            <a:pPr eaLnBrk="1" hangingPunct="1">
              <a:spcBef>
                <a:spcPct val="0"/>
              </a:spcBef>
              <a:buFontTx/>
              <a:buChar char="•"/>
            </a:pPr>
            <a:r>
              <a:rPr lang="en-US" altLang="en-US" dirty="0" smtClean="0">
                <a:ea typeface="ＭＳ Ｐゴシック" panose="020B0600070205080204" pitchFamily="34" charset="-128"/>
              </a:rPr>
              <a:t>Accelerated growth </a:t>
            </a:r>
            <a:r>
              <a:rPr lang="en-US" altLang="en-US" dirty="0" err="1" smtClean="0">
                <a:ea typeface="ＭＳ Ｐゴシック" panose="020B0600070205080204" pitchFamily="34" charset="-128"/>
              </a:rPr>
              <a:t>spurtextremities</a:t>
            </a:r>
            <a:r>
              <a:rPr lang="en-US" altLang="en-US" dirty="0" smtClean="0">
                <a:ea typeface="ＭＳ Ｐゴシック" panose="020B0600070205080204" pitchFamily="34" charset="-128"/>
              </a:rPr>
              <a:t> first (head, hands, feet) arms and legs torso and shoulder growth</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7</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8265697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ltLang="en-US" dirty="0" smtClean="0">
                <a:ea typeface="ＭＳ Ｐゴシック" panose="020B0600070205080204" pitchFamily="34" charset="-128"/>
              </a:rPr>
              <a:t>Patterns of growth are depicted in two ways. The first figure shows height at a given age, while the second shows the height increase occurs from birth through the end of adolescence. Notice that girls begin their growth spurt around age 10, while boys begin the growth spurt at about age 12. However, by the age of 13, boys tend to be taller than girls. What are the social consequences for boys and girls of being taller or shorter than average? (Source: Adapted from </a:t>
            </a:r>
            <a:r>
              <a:rPr lang="en-US" altLang="en-US" dirty="0" err="1" smtClean="0">
                <a:ea typeface="ＭＳ Ｐゴシック" panose="020B0600070205080204" pitchFamily="34" charset="-128"/>
              </a:rPr>
              <a:t>Cratty</a:t>
            </a:r>
            <a:r>
              <a:rPr lang="en-US" altLang="en-US" dirty="0" smtClean="0">
                <a:ea typeface="ＭＳ Ｐゴシック" panose="020B0600070205080204" pitchFamily="34" charset="-128"/>
              </a:rPr>
              <a:t>, 1986.)</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8</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8738141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endParaRPr lang="en-US" altLang="en-US" dirty="0" smtClean="0">
              <a:ea typeface="ＭＳ Ｐゴシック" panose="020B0600070205080204" pitchFamily="34" charset="-128"/>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9</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0221742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eaLnBrk="1" hangingPunct="1">
              <a:spcBef>
                <a:spcPct val="0"/>
              </a:spcBef>
              <a:buFontTx/>
              <a:buChar char="•"/>
            </a:pPr>
            <a:r>
              <a:rPr lang="en-US" altLang="en-US" dirty="0" smtClean="0">
                <a:ea typeface="ＭＳ Ｐゴシック" panose="020B0600070205080204" pitchFamily="34" charset="-128"/>
              </a:rPr>
              <a:t> For example, some girls begin puberty as early as 7 or 8 or as late as 16 years of age.</a:t>
            </a:r>
          </a:p>
          <a:p>
            <a:pPr eaLnBrk="1" hangingPunct="1">
              <a:spcBef>
                <a:spcPct val="0"/>
              </a:spcBef>
              <a:buFontTx/>
              <a:buNone/>
            </a:pPr>
            <a:endParaRPr lang="en-US" altLang="en-US" dirty="0" smtClean="0">
              <a:ea typeface="ＭＳ Ｐゴシック" panose="020B0600070205080204" pitchFamily="34" charset="-128"/>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10</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2174554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b="1" dirty="0" smtClean="0">
                <a:ea typeface="ＭＳ Ｐゴシック" panose="020B0600070205080204" pitchFamily="34" charset="-128"/>
              </a:rPr>
              <a:t>Figure 11-2 Onset of Menstruation</a:t>
            </a:r>
          </a:p>
          <a:p>
            <a:r>
              <a:rPr lang="en-US" altLang="en-US" dirty="0" smtClean="0">
                <a:ea typeface="ＭＳ Ｐゴシック" panose="020B0600070205080204" pitchFamily="34" charset="-128"/>
              </a:rPr>
              <a:t>The onset of menstruation occurs earlier in more economically</a:t>
            </a:r>
          </a:p>
          <a:p>
            <a:r>
              <a:rPr lang="en-US" altLang="en-US" dirty="0" smtClean="0">
                <a:ea typeface="ＭＳ Ｐゴシック" panose="020B0600070205080204" pitchFamily="34" charset="-128"/>
              </a:rPr>
              <a:t>advantaged countries than in those that are poorer. But even in wealthier countries, girls living in more affluent circumstances begin to menstruate earlier than those living in less</a:t>
            </a:r>
            <a:r>
              <a:rPr lang="en-US" altLang="en-US" baseline="0" dirty="0" smtClean="0">
                <a:ea typeface="ＭＳ Ｐゴシック" panose="020B0600070205080204" pitchFamily="34" charset="-128"/>
              </a:rPr>
              <a:t> </a:t>
            </a:r>
            <a:r>
              <a:rPr lang="en-US" altLang="en-US" dirty="0" smtClean="0">
                <a:ea typeface="ＭＳ Ｐゴシック" panose="020B0600070205080204" pitchFamily="34" charset="-128"/>
              </a:rPr>
              <a:t>affluent situations. Why is this the case? (Source: Adapted from Eveleth &amp; Tanner, 1976.)</a:t>
            </a:r>
            <a:endParaRPr lang="en-US" altLang="en-US" b="1" u="sng" dirty="0" smtClean="0">
              <a:ea typeface="ＭＳ Ｐゴシック" panose="020B0600070205080204" pitchFamily="34" charset="-128"/>
            </a:endParaRPr>
          </a:p>
          <a:p>
            <a:pPr eaLnBrk="1" hangingPunct="1">
              <a:spcBef>
                <a:spcPct val="0"/>
              </a:spcBef>
              <a:buFontTx/>
              <a:buChar char="•"/>
            </a:pPr>
            <a:r>
              <a:rPr lang="en-US" altLang="en-US" b="1" u="sng" dirty="0" smtClean="0">
                <a:ea typeface="ＭＳ Ｐゴシック" panose="020B0600070205080204" pitchFamily="34" charset="-128"/>
              </a:rPr>
              <a:t> Menarche</a:t>
            </a:r>
            <a:r>
              <a:rPr lang="en-US" altLang="en-US" b="1" dirty="0" smtClean="0">
                <a:ea typeface="ＭＳ Ｐゴシック" panose="020B0600070205080204" pitchFamily="34" charset="-128"/>
              </a:rPr>
              <a:t>,</a:t>
            </a:r>
            <a:r>
              <a:rPr lang="en-US" altLang="en-US" dirty="0" smtClean="0">
                <a:ea typeface="ＭＳ Ｐゴシック" panose="020B0600070205080204" pitchFamily="34" charset="-128"/>
              </a:rPr>
              <a:t> the onset of menstruation and probably the most obvious signal of puberty in girls. </a:t>
            </a:r>
          </a:p>
          <a:p>
            <a:pPr eaLnBrk="1" hangingPunct="1">
              <a:spcBef>
                <a:spcPct val="0"/>
              </a:spcBef>
              <a:buFontTx/>
              <a:buChar char="•"/>
            </a:pPr>
            <a:r>
              <a:rPr lang="en-US" altLang="en-US" dirty="0" smtClean="0">
                <a:ea typeface="ＭＳ Ｐゴシック" panose="020B0600070205080204" pitchFamily="34" charset="-128"/>
              </a:rPr>
              <a:t> Consequently, it appears that girls who are better nourished and healthier are more apt to start menstruation at an earlier age than those who suffer from malnutrition or chronic disease. In fact, some studies have suggested that weight or the proportion of fat to muscle in the body play a critical role in the timing of menarche.</a:t>
            </a:r>
          </a:p>
          <a:p>
            <a:pPr eaLnBrk="1" hangingPunct="1">
              <a:spcBef>
                <a:spcPct val="0"/>
              </a:spcBef>
              <a:buFontTx/>
              <a:buChar char="•"/>
            </a:pPr>
            <a:r>
              <a:rPr lang="en-US" altLang="en-US" dirty="0" smtClean="0">
                <a:ea typeface="ＭＳ Ｐゴシック" panose="020B0600070205080204" pitchFamily="34" charset="-128"/>
              </a:rPr>
              <a:t> Environmental stress due to such factors as parental divorce or high levels of family conflict can bring about an early onset. </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11</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8836142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eaLnBrk="1" hangingPunct="1">
              <a:spcBef>
                <a:spcPct val="0"/>
              </a:spcBef>
              <a:buFontTx/>
              <a:buNone/>
            </a:pPr>
            <a:r>
              <a:rPr lang="en-US" altLang="en-US" dirty="0" smtClean="0">
                <a:ea typeface="ＭＳ Ｐゴシック" panose="020B0600070205080204" pitchFamily="34" charset="-128"/>
              </a:rPr>
              <a:t>A boy's first ejaculation, known as </a:t>
            </a:r>
            <a:r>
              <a:rPr lang="en-US" altLang="en-US" dirty="0" err="1" smtClean="0">
                <a:ea typeface="ＭＳ Ｐゴシック" panose="020B0600070205080204" pitchFamily="34" charset="-128"/>
              </a:rPr>
              <a:t>spermarche</a:t>
            </a:r>
            <a:r>
              <a:rPr lang="en-US" altLang="en-US" dirty="0" smtClean="0">
                <a:ea typeface="ＭＳ Ｐゴシック" panose="020B0600070205080204" pitchFamily="34" charset="-128"/>
              </a:rPr>
              <a:t> usually occurs around the age of 13, more than a year after the body has begun producing sperm. At first, the semen contains relatively few sperm, but the amount of sperm increases significantly with age.</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12</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907441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eaLnBrk="1" hangingPunct="1">
              <a:spcBef>
                <a:spcPct val="0"/>
              </a:spcBef>
              <a:buFontTx/>
              <a:buNone/>
            </a:pPr>
            <a:endParaRPr lang="en-US" altLang="en-US" dirty="0" smtClean="0">
              <a:ea typeface="ＭＳ Ｐゴシック" panose="020B0600070205080204" pitchFamily="34" charset="-128"/>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13</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1255869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r>
              <a:rPr lang="en-US" altLang="en-US" dirty="0" smtClean="0">
                <a:ea typeface="ＭＳ Ｐゴシック" panose="020B0600070205080204" pitchFamily="34" charset="-128"/>
              </a:rPr>
              <a:t> In girls, the development of primary sex characteristics involves changes in the vagina and uterus. </a:t>
            </a:r>
          </a:p>
          <a:p>
            <a:pPr eaLnBrk="1" hangingPunct="1">
              <a:spcBef>
                <a:spcPct val="0"/>
              </a:spcBef>
              <a:buFontTx/>
              <a:buChar char="•"/>
            </a:pPr>
            <a:r>
              <a:rPr lang="en-US" altLang="en-US" dirty="0" smtClean="0">
                <a:ea typeface="ＭＳ Ｐゴシック" panose="020B0600070205080204" pitchFamily="34" charset="-128"/>
              </a:rPr>
              <a:t> Secondary sex characteristics include the development of breasts and pubic hair.</a:t>
            </a:r>
          </a:p>
          <a:p>
            <a:pPr eaLnBrk="1" hangingPunct="1">
              <a:spcBef>
                <a:spcPct val="0"/>
              </a:spcBef>
              <a:buFontTx/>
              <a:buChar char="•"/>
            </a:pPr>
            <a:r>
              <a:rPr lang="en-US" altLang="en-US" dirty="0" smtClean="0">
                <a:ea typeface="ＭＳ Ｐゴシック" panose="020B0600070205080204" pitchFamily="34" charset="-128"/>
              </a:rPr>
              <a:t> Breasts begin to grow at around the age of 10, and pubic hair beings to appear at about age 11. Underarm hair appears about 2 years later.</a:t>
            </a:r>
          </a:p>
          <a:p>
            <a:pPr eaLnBrk="1" hangingPunct="1">
              <a:spcBef>
                <a:spcPct val="0"/>
              </a:spcBef>
              <a:buFontTx/>
              <a:buChar char="•"/>
            </a:pPr>
            <a:r>
              <a:rPr lang="en-US" altLang="en-US" dirty="0" smtClean="0">
                <a:ea typeface="ＭＳ Ｐゴシック" panose="020B0600070205080204" pitchFamily="34" charset="-128"/>
              </a:rPr>
              <a:t> For some girls, indications of puberty start unusually early. One out of 7 Caucasian girls develops breasts or pubic hair by age 8. Even more surprisingly, the figure is 1 out of 2 for African American girls.</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14</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40140932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endParaRPr lang="en-US" altLang="en-US" dirty="0" smtClean="0">
              <a:ea typeface="ＭＳ Ｐゴシック" panose="020B0600070205080204" pitchFamily="34" charset="-128"/>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15</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7115082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smtClean="0">
                <a:ea typeface="ＭＳ Ｐゴシック" panose="020B0600070205080204" pitchFamily="34" charset="-128"/>
              </a:rPr>
              <a:t>The changes in sexual maturation that occur for males and females during early adolescence.</a:t>
            </a:r>
          </a:p>
          <a:p>
            <a:r>
              <a:rPr lang="en-US" altLang="en-US" dirty="0" smtClean="0">
                <a:ea typeface="ＭＳ Ｐゴシック" panose="020B0600070205080204" pitchFamily="34" charset="-128"/>
              </a:rPr>
              <a:t>(Source: Based on Tanner, 1978.)</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16</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6070878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endParaRPr lang="en-US" altLang="en-US" dirty="0" smtClean="0">
              <a:ea typeface="ＭＳ Ｐゴシック" panose="020B0600070205080204" pitchFamily="34" charset="-128"/>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17</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3673595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endParaRPr lang="en-US" altLang="en-US" dirty="0" smtClean="0">
              <a:ea typeface="ＭＳ Ｐゴシック" panose="020B0600070205080204" pitchFamily="34" charset="-128"/>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18</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0722565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endParaRPr lang="en-US" altLang="en-US" dirty="0" smtClean="0">
              <a:ea typeface="ＭＳ Ｐゴシック" panose="020B0600070205080204" pitchFamily="34" charset="-128"/>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19</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7628529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endParaRPr lang="en-US" altLang="en-US" dirty="0" smtClean="0">
              <a:ea typeface="ＭＳ Ｐゴシック" panose="020B0600070205080204" pitchFamily="34" charset="-128"/>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20</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6209848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endParaRPr lang="en-US" altLang="en-US" dirty="0" smtClean="0">
              <a:ea typeface="ＭＳ Ｐゴシック" panose="020B0600070205080204" pitchFamily="34" charset="-128"/>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21</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3342202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80000"/>
              </a:lnSpc>
              <a:spcBef>
                <a:spcPct val="0"/>
              </a:spcBef>
            </a:pPr>
            <a:r>
              <a:rPr lang="en-US" altLang="en-US" sz="1200" b="1" dirty="0" smtClean="0">
                <a:ea typeface="ＭＳ Ｐゴシック" panose="020B0600070205080204" pitchFamily="34" charset="-128"/>
              </a:rPr>
              <a:t>Nutritional Problems in Adolescents</a:t>
            </a:r>
            <a:endParaRPr lang="en-US" altLang="en-US" sz="1200" b="1" dirty="0" smtClean="0">
              <a:latin typeface="Verdana" panose="020B0604030504040204" pitchFamily="34" charset="0"/>
              <a:ea typeface="ＭＳ Ｐゴシック" panose="020B0600070205080204" pitchFamily="34" charset="-128"/>
            </a:endParaRPr>
          </a:p>
          <a:p>
            <a:pPr eaLnBrk="1" hangingPunct="1">
              <a:lnSpc>
                <a:spcPct val="80000"/>
              </a:lnSpc>
              <a:spcBef>
                <a:spcPct val="0"/>
              </a:spcBef>
            </a:pPr>
            <a:r>
              <a:rPr lang="en-US" altLang="en-US" sz="1200" dirty="0" smtClean="0">
                <a:latin typeface="Verdana" panose="020B0604030504040204" pitchFamily="34" charset="0"/>
                <a:ea typeface="ＭＳ Ｐゴシック" panose="020B0600070205080204" pitchFamily="34" charset="-128"/>
              </a:rPr>
              <a:t>The incidence of obesity among six- to eleven-year-olds in the US has more than doubled in the past 20 years (USDHHS, 2004). As reported by the Office of the Surgeon General (USDHHS, 2001), most young people are not following recommendations set forth in the Dietary Guidelines for Americans. For example, 67% of youths aged 6-19 exceed dietary guidelines for fat intake and 72% exceed recommendations for saturated fat intake. </a:t>
            </a:r>
          </a:p>
          <a:p>
            <a:pPr eaLnBrk="1" hangingPunct="1">
              <a:lnSpc>
                <a:spcPct val="80000"/>
              </a:lnSpc>
              <a:spcBef>
                <a:spcPct val="0"/>
              </a:spcBef>
            </a:pPr>
            <a:endParaRPr lang="en-US" altLang="en-US" sz="1200" dirty="0" smtClean="0">
              <a:latin typeface="Verdana" panose="020B0604030504040204" pitchFamily="34" charset="0"/>
              <a:ea typeface="ＭＳ Ｐゴシック" panose="020B0600070205080204" pitchFamily="34" charset="-128"/>
            </a:endParaRPr>
          </a:p>
          <a:p>
            <a:pPr eaLnBrk="1" hangingPunct="1">
              <a:lnSpc>
                <a:spcPct val="80000"/>
              </a:lnSpc>
              <a:spcBef>
                <a:spcPct val="0"/>
              </a:spcBef>
            </a:pPr>
            <a:r>
              <a:rPr lang="en-US" altLang="en-US" sz="1200" dirty="0" smtClean="0">
                <a:latin typeface="Verdana" panose="020B0604030504040204" pitchFamily="34" charset="0"/>
                <a:ea typeface="ＭＳ Ｐゴシック" panose="020B0600070205080204" pitchFamily="34" charset="-128"/>
              </a:rPr>
              <a:t>Most nutritional problems in adolescents are related to the consumption of too much </a:t>
            </a:r>
            <a:r>
              <a:rPr lang="ja-JP" altLang="en-US" sz="1200" dirty="0" smtClean="0">
                <a:latin typeface="Verdana" panose="020B0604030504040204" pitchFamily="34" charset="0"/>
                <a:ea typeface="ＭＳ Ｐゴシック" panose="020B0600070205080204" pitchFamily="34" charset="-128"/>
              </a:rPr>
              <a:t>“</a:t>
            </a:r>
            <a:r>
              <a:rPr lang="en-US" altLang="ja-JP" sz="1200" dirty="0" smtClean="0">
                <a:latin typeface="Verdana" panose="020B0604030504040204" pitchFamily="34" charset="0"/>
                <a:ea typeface="ＭＳ Ｐゴシック" panose="020B0600070205080204" pitchFamily="34" charset="-128"/>
              </a:rPr>
              <a:t>junk food,</a:t>
            </a:r>
            <a:r>
              <a:rPr lang="ja-JP" altLang="en-US" sz="1200" dirty="0" smtClean="0">
                <a:latin typeface="Verdana" panose="020B0604030504040204" pitchFamily="34" charset="0"/>
                <a:ea typeface="ＭＳ Ｐゴシック" panose="020B0600070205080204" pitchFamily="34" charset="-128"/>
              </a:rPr>
              <a:t>”</a:t>
            </a:r>
            <a:r>
              <a:rPr lang="en-US" altLang="ja-JP" sz="1200" dirty="0" smtClean="0">
                <a:latin typeface="Verdana" panose="020B0604030504040204" pitchFamily="34" charset="0"/>
                <a:ea typeface="ＭＳ Ｐゴシック" panose="020B0600070205080204" pitchFamily="34" charset="-128"/>
              </a:rPr>
              <a:t> or food with limited or no nutritional value. Most junk food is characterized by high levels of fats, particularly saturated fats, and refined sugar. The portion sizes of junk food also typically are very large. In addition, most adolescents eat very few fruits and vegetables per day or chose items, such as iceberg lettuce, with low nutritional values. </a:t>
            </a:r>
          </a:p>
          <a:p>
            <a:pPr eaLnBrk="1" hangingPunct="1">
              <a:lnSpc>
                <a:spcPct val="80000"/>
              </a:lnSpc>
              <a:spcBef>
                <a:spcPct val="0"/>
              </a:spcBef>
            </a:pPr>
            <a:endParaRPr lang="en-US" altLang="en-US" sz="1200" dirty="0" smtClean="0">
              <a:latin typeface="Verdana" panose="020B0604030504040204" pitchFamily="34" charset="0"/>
              <a:ea typeface="ＭＳ Ｐゴシック" panose="020B0600070205080204" pitchFamily="34" charset="-128"/>
            </a:endParaRPr>
          </a:p>
          <a:p>
            <a:pPr eaLnBrk="1" hangingPunct="1">
              <a:lnSpc>
                <a:spcPct val="80000"/>
              </a:lnSpc>
              <a:spcBef>
                <a:spcPct val="0"/>
              </a:spcBef>
            </a:pPr>
            <a:r>
              <a:rPr lang="en-US" altLang="en-US" sz="1200" dirty="0" smtClean="0">
                <a:latin typeface="Verdana" panose="020B0604030504040204" pitchFamily="34" charset="0"/>
                <a:ea typeface="ＭＳ Ｐゴシック" panose="020B0600070205080204" pitchFamily="34" charset="-128"/>
              </a:rPr>
              <a:t>The eating habits of today</a:t>
            </a:r>
            <a:r>
              <a:rPr lang="en-US" altLang="ja-JP" sz="1200" dirty="0" smtClean="0">
                <a:latin typeface="Verdana" panose="020B0604030504040204" pitchFamily="34" charset="0"/>
                <a:ea typeface="ＭＳ Ｐゴシック" panose="020B0600070205080204" pitchFamily="34" charset="-128"/>
              </a:rPr>
              <a:t>'s adolescents </a:t>
            </a:r>
            <a:r>
              <a:rPr lang="en-US" altLang="ja-JP" sz="1200" dirty="0" smtClean="0">
                <a:ea typeface="ＭＳ Ｐゴシック" panose="020B0600070205080204" pitchFamily="34" charset="-128"/>
              </a:rPr>
              <a:t>will lead to future health care problems. Obesity is related to a number of health problems, including Type 2 Diabetes, heart disease, stroke and cancer (NHLBI, 2004). Osteoporosis also is a growing problem, even among adolescents. Poor nutrition and insufficient exercise both contribute to low bone density among teenagers. </a:t>
            </a:r>
          </a:p>
          <a:p>
            <a:pPr eaLnBrk="1" hangingPunct="1">
              <a:lnSpc>
                <a:spcPct val="80000"/>
              </a:lnSpc>
              <a:spcBef>
                <a:spcPct val="0"/>
              </a:spcBef>
            </a:pPr>
            <a:r>
              <a:rPr lang="en-US" altLang="en-US" sz="1200" dirty="0" smtClean="0">
                <a:ea typeface="ＭＳ Ｐゴシック" panose="020B0600070205080204" pitchFamily="34" charset="-128"/>
              </a:rPr>
              <a:t> </a:t>
            </a:r>
          </a:p>
          <a:p>
            <a:pPr eaLnBrk="1" hangingPunct="1">
              <a:lnSpc>
                <a:spcPct val="80000"/>
              </a:lnSpc>
              <a:spcBef>
                <a:spcPct val="0"/>
              </a:spcBef>
            </a:pPr>
            <a:r>
              <a:rPr lang="en-US" altLang="en-US" sz="1200" b="1" dirty="0" smtClean="0">
                <a:ea typeface="ＭＳ Ｐゴシック" panose="020B0600070205080204" pitchFamily="34" charset="-128"/>
              </a:rPr>
              <a:t>References:</a:t>
            </a:r>
          </a:p>
          <a:p>
            <a:pPr eaLnBrk="1" hangingPunct="1">
              <a:lnSpc>
                <a:spcPct val="80000"/>
              </a:lnSpc>
              <a:spcBef>
                <a:spcPct val="0"/>
              </a:spcBef>
            </a:pPr>
            <a:r>
              <a:rPr lang="en-US" altLang="en-US" sz="1200" dirty="0" smtClean="0">
                <a:ea typeface="ＭＳ Ｐゴシック" panose="020B0600070205080204" pitchFamily="34" charset="-128"/>
              </a:rPr>
              <a:t>[NHLBI] National Heart Lung and Blood Institute, National Institutes of Health. (2004). Aim for a Health Weight (website). Retrieved 6-16-2004 from http://www.nhlbi.nih.gov/health/public/heart/obesity/lose_wt/index.htm</a:t>
            </a:r>
          </a:p>
          <a:p>
            <a:pPr eaLnBrk="1" hangingPunct="1">
              <a:lnSpc>
                <a:spcPct val="80000"/>
              </a:lnSpc>
              <a:spcBef>
                <a:spcPct val="0"/>
              </a:spcBef>
            </a:pPr>
            <a:endParaRPr lang="en-US" altLang="en-US" sz="1200" dirty="0" smtClean="0">
              <a:latin typeface="Verdana" panose="020B0604030504040204" pitchFamily="34" charset="0"/>
              <a:ea typeface="ＭＳ Ｐゴシック" panose="020B0600070205080204" pitchFamily="34" charset="-128"/>
            </a:endParaRPr>
          </a:p>
          <a:p>
            <a:pPr eaLnBrk="1" hangingPunct="1">
              <a:lnSpc>
                <a:spcPct val="80000"/>
              </a:lnSpc>
              <a:spcBef>
                <a:spcPct val="0"/>
              </a:spcBef>
            </a:pPr>
            <a:r>
              <a:rPr lang="en-US" altLang="en-US" sz="1200" dirty="0" smtClean="0">
                <a:solidFill>
                  <a:srgbClr val="666666"/>
                </a:solidFill>
                <a:latin typeface="Verdana-Bold" charset="0"/>
                <a:ea typeface="ＭＳ Ｐゴシック" panose="020B0600070205080204" pitchFamily="34" charset="-128"/>
              </a:rPr>
              <a:t>[USDHHS] US Department of Health and Human Services, Centers for Disease Control, National Center for Chronic Disease Prevention and Health Promotion. (2004).</a:t>
            </a:r>
          </a:p>
          <a:p>
            <a:pPr eaLnBrk="1" hangingPunct="1">
              <a:lnSpc>
                <a:spcPct val="80000"/>
              </a:lnSpc>
              <a:spcBef>
                <a:spcPct val="0"/>
              </a:spcBef>
            </a:pPr>
            <a:r>
              <a:rPr lang="en-US" altLang="en-US" sz="1200" i="1" dirty="0" smtClean="0">
                <a:ea typeface="ＭＳ Ｐゴシック" panose="020B0600070205080204" pitchFamily="34" charset="-128"/>
              </a:rPr>
              <a:t>Resource Guide for Nutrition and Physical Activity Interventions to Prevent Obesity and Other Chronic Diseases</a:t>
            </a:r>
            <a:r>
              <a:rPr lang="en-US" altLang="en-US" sz="1200" b="1" dirty="0" smtClean="0">
                <a:ea typeface="ＭＳ Ｐゴシック" panose="020B0600070205080204" pitchFamily="34" charset="-128"/>
              </a:rPr>
              <a:t>. </a:t>
            </a:r>
            <a:r>
              <a:rPr lang="en-US" altLang="en-US" sz="1200" dirty="0" smtClean="0">
                <a:ea typeface="ＭＳ Ｐゴシック" panose="020B0600070205080204" pitchFamily="34" charset="-128"/>
              </a:rPr>
              <a:t>Retrieved 6-16-2004 from http://www.cdc.gov/nccdphp/dnpa/obesityprevention.htm</a:t>
            </a:r>
          </a:p>
          <a:p>
            <a:pPr eaLnBrk="1" hangingPunct="1">
              <a:lnSpc>
                <a:spcPct val="80000"/>
              </a:lnSpc>
              <a:spcBef>
                <a:spcPct val="0"/>
              </a:spcBef>
            </a:pPr>
            <a:endParaRPr lang="en-US" altLang="en-US" sz="1200" dirty="0" smtClean="0">
              <a:latin typeface="Verdana" panose="020B0604030504040204" pitchFamily="34" charset="0"/>
              <a:ea typeface="ＭＳ Ｐゴシック" panose="020B0600070205080204" pitchFamily="34" charset="-128"/>
            </a:endParaRPr>
          </a:p>
          <a:p>
            <a:pPr eaLnBrk="1" hangingPunct="1">
              <a:lnSpc>
                <a:spcPct val="80000"/>
              </a:lnSpc>
              <a:spcBef>
                <a:spcPct val="0"/>
              </a:spcBef>
            </a:pPr>
            <a:r>
              <a:rPr lang="en-US" altLang="en-US" sz="1200" dirty="0" smtClean="0">
                <a:latin typeface="Verdana" panose="020B0604030504040204" pitchFamily="34" charset="0"/>
                <a:ea typeface="ＭＳ Ｐゴシック" panose="020B0600070205080204" pitchFamily="34" charset="-128"/>
              </a:rPr>
              <a:t>[USDHHS] US Department of Health and Human Services. (2001). </a:t>
            </a:r>
            <a:r>
              <a:rPr lang="en-US" altLang="en-US" sz="1200" i="1" dirty="0" smtClean="0">
                <a:latin typeface="Verdana-Italic" charset="0"/>
                <a:ea typeface="ＭＳ Ｐゴシック" panose="020B0600070205080204" pitchFamily="34" charset="-128"/>
              </a:rPr>
              <a:t>The Surgeon General's call to action to prevent and decrease overweight and obesity</a:t>
            </a:r>
            <a:r>
              <a:rPr lang="en-US" altLang="en-US" sz="1200" dirty="0" smtClean="0">
                <a:latin typeface="Verdana" panose="020B0604030504040204" pitchFamily="34" charset="0"/>
                <a:ea typeface="ＭＳ Ｐゴシック" panose="020B0600070205080204" pitchFamily="34" charset="-128"/>
              </a:rPr>
              <a:t>. Rockville, MD: U.S. Department of Health and Human Services, Public Health Service, Office of the Surgeon General.</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22</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1126200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smtClean="0">
                <a:ea typeface="ＭＳ Ｐゴシック" panose="020B0600070205080204" pitchFamily="34" charset="-128"/>
              </a:rPr>
              <a:t>Figure 11-4 No Sweat</a:t>
            </a:r>
          </a:p>
          <a:p>
            <a:r>
              <a:rPr lang="en-US" altLang="en-US" dirty="0" smtClean="0">
                <a:ea typeface="ＭＳ Ｐゴシック" panose="020B0600070205080204" pitchFamily="34" charset="-128"/>
              </a:rPr>
              <a:t>Physical activity among both white and black adolescent females declines substantially over the course of adolescence. What might be the reasons for this decline? Source: Based on </a:t>
            </a:r>
            <a:r>
              <a:rPr lang="en-US" altLang="en-US" dirty="0" err="1" smtClean="0">
                <a:ea typeface="ＭＳ Ｐゴシック" panose="020B0600070205080204" pitchFamily="34" charset="-128"/>
              </a:rPr>
              <a:t>Kimm</a:t>
            </a:r>
            <a:r>
              <a:rPr lang="en-US" altLang="en-US" dirty="0" smtClean="0">
                <a:ea typeface="ＭＳ Ｐゴシック" panose="020B0600070205080204" pitchFamily="34" charset="-128"/>
              </a:rPr>
              <a:t> et al., 2002.)</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23</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4677966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80000"/>
              </a:lnSpc>
              <a:spcBef>
                <a:spcPct val="0"/>
              </a:spcBef>
            </a:pPr>
            <a:endParaRPr lang="en-US" altLang="en-US" sz="1200" dirty="0" smtClean="0">
              <a:latin typeface="Verdana" panose="020B0604030504040204" pitchFamily="34" charset="0"/>
              <a:ea typeface="ＭＳ Ｐゴシック" panose="020B0600070205080204" pitchFamily="34" charset="-128"/>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24</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1154278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110000"/>
              </a:lnSpc>
              <a:spcBef>
                <a:spcPct val="0"/>
              </a:spcBef>
              <a:buFontTx/>
              <a:buChar char="•"/>
            </a:pPr>
            <a:r>
              <a:rPr lang="en-US" altLang="en-US" sz="1600" dirty="0" smtClean="0">
                <a:ea typeface="ＭＳ Ｐゴシック" panose="020B0600070205080204" pitchFamily="34" charset="-128"/>
              </a:rPr>
              <a:t> Brain changes: </a:t>
            </a:r>
          </a:p>
          <a:p>
            <a:pPr lvl="2" eaLnBrk="1" hangingPunct="1">
              <a:lnSpc>
                <a:spcPct val="110000"/>
              </a:lnSpc>
              <a:spcBef>
                <a:spcPct val="0"/>
              </a:spcBef>
              <a:buFontTx/>
              <a:buChar char="•"/>
            </a:pPr>
            <a:r>
              <a:rPr lang="en-US" altLang="en-US" sz="1600" dirty="0" smtClean="0">
                <a:ea typeface="ＭＳ Ｐゴシック" panose="020B0600070205080204" pitchFamily="34" charset="-128"/>
              </a:rPr>
              <a:t> Size</a:t>
            </a:r>
          </a:p>
          <a:p>
            <a:pPr lvl="2" eaLnBrk="1" hangingPunct="1">
              <a:lnSpc>
                <a:spcPct val="110000"/>
              </a:lnSpc>
              <a:spcBef>
                <a:spcPct val="0"/>
              </a:spcBef>
              <a:buFontTx/>
              <a:buChar char="•"/>
            </a:pPr>
            <a:r>
              <a:rPr lang="en-US" altLang="en-US" sz="1600" dirty="0" smtClean="0">
                <a:ea typeface="ＭＳ Ｐゴシック" panose="020B0600070205080204" pitchFamily="34" charset="-128"/>
              </a:rPr>
              <a:t> Maturity </a:t>
            </a:r>
          </a:p>
          <a:p>
            <a:pPr eaLnBrk="1" hangingPunct="1">
              <a:lnSpc>
                <a:spcPct val="110000"/>
              </a:lnSpc>
              <a:spcBef>
                <a:spcPct val="0"/>
              </a:spcBef>
              <a:buFontTx/>
              <a:buChar char="•"/>
            </a:pPr>
            <a:r>
              <a:rPr lang="en-US" altLang="en-US" sz="1600" dirty="0" smtClean="0">
                <a:ea typeface="ＭＳ Ｐゴシック" panose="020B0600070205080204" pitchFamily="34" charset="-128"/>
              </a:rPr>
              <a:t> Growth spurts</a:t>
            </a:r>
          </a:p>
          <a:p>
            <a:pPr lvl="2" eaLnBrk="1" hangingPunct="1">
              <a:lnSpc>
                <a:spcPct val="110000"/>
              </a:lnSpc>
              <a:spcBef>
                <a:spcPct val="0"/>
              </a:spcBef>
              <a:buFontTx/>
              <a:buChar char="•"/>
            </a:pPr>
            <a:r>
              <a:rPr lang="en-US" altLang="en-US" sz="1600" dirty="0" smtClean="0">
                <a:ea typeface="ＭＳ Ｐゴシック" panose="020B0600070205080204" pitchFamily="34" charset="-128"/>
              </a:rPr>
              <a:t> Different part of brain</a:t>
            </a:r>
          </a:p>
          <a:p>
            <a:pPr lvl="2" eaLnBrk="1" hangingPunct="1">
              <a:lnSpc>
                <a:spcPct val="110000"/>
              </a:lnSpc>
              <a:spcBef>
                <a:spcPct val="0"/>
              </a:spcBef>
              <a:buFontTx/>
              <a:buChar char="•"/>
            </a:pPr>
            <a:r>
              <a:rPr lang="en-US" altLang="en-US" sz="1600" dirty="0" smtClean="0">
                <a:ea typeface="ＭＳ Ｐゴシック" panose="020B0600070205080204" pitchFamily="34" charset="-128"/>
              </a:rPr>
              <a:t> Different times</a:t>
            </a:r>
          </a:p>
          <a:p>
            <a:pPr eaLnBrk="1" hangingPunct="1">
              <a:lnSpc>
                <a:spcPct val="110000"/>
              </a:lnSpc>
              <a:spcBef>
                <a:spcPct val="0"/>
              </a:spcBef>
              <a:buFontTx/>
              <a:buChar char="•"/>
            </a:pPr>
            <a:r>
              <a:rPr lang="en-US" altLang="en-US" sz="1600" dirty="0" smtClean="0">
                <a:ea typeface="ＭＳ Ｐゴシック" panose="020B0600070205080204" pitchFamily="34" charset="-128"/>
              </a:rPr>
              <a:t> No clear 1:1 correspondence</a:t>
            </a:r>
          </a:p>
          <a:p>
            <a:pPr lvl="2" eaLnBrk="1" hangingPunct="1">
              <a:lnSpc>
                <a:spcPct val="110000"/>
              </a:lnSpc>
              <a:spcBef>
                <a:spcPct val="0"/>
              </a:spcBef>
              <a:buFontTx/>
              <a:buChar char="•"/>
            </a:pPr>
            <a:r>
              <a:rPr lang="en-US" altLang="en-US" sz="1600" dirty="0" smtClean="0">
                <a:ea typeface="ＭＳ Ｐゴシック" panose="020B0600070205080204" pitchFamily="34" charset="-128"/>
              </a:rPr>
              <a:t> With specific changes in brain size</a:t>
            </a:r>
          </a:p>
          <a:p>
            <a:pPr lvl="2" eaLnBrk="1" hangingPunct="1">
              <a:lnSpc>
                <a:spcPct val="110000"/>
              </a:lnSpc>
              <a:spcBef>
                <a:spcPct val="0"/>
              </a:spcBef>
              <a:buFontTx/>
              <a:buChar char="•"/>
            </a:pPr>
            <a:r>
              <a:rPr lang="en-US" altLang="en-US" sz="1600" dirty="0" smtClean="0">
                <a:ea typeface="ＭＳ Ｐゴシック" panose="020B0600070205080204" pitchFamily="34" charset="-128"/>
              </a:rPr>
              <a:t> With structures and intellectual changes in adolescence</a:t>
            </a:r>
          </a:p>
          <a:p>
            <a:pPr eaLnBrk="1" hangingPunct="1">
              <a:lnSpc>
                <a:spcPct val="110000"/>
              </a:lnSpc>
              <a:spcBef>
                <a:spcPct val="0"/>
              </a:spcBef>
              <a:buFontTx/>
              <a:buChar char="•"/>
            </a:pPr>
            <a:r>
              <a:rPr lang="en-US" altLang="en-US" dirty="0" smtClean="0">
                <a:ea typeface="ＭＳ Ｐゴシック" panose="020B0600070205080204" pitchFamily="34" charset="-128"/>
              </a:rPr>
              <a:t> As the number of neurons (the cells of the nervous system) continue to grow, and their interconnections become richer and more complex, adolescent thinking also becomes more sophisticated.</a:t>
            </a:r>
            <a:endParaRPr lang="en-US" altLang="en-US" sz="1600" dirty="0" smtClean="0">
              <a:ea typeface="ＭＳ Ｐゴシック" panose="020B0600070205080204" pitchFamily="34" charset="-128"/>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25</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27615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r>
              <a:rPr lang="en-US" altLang="en-US" dirty="0" smtClean="0">
                <a:ea typeface="ＭＳ Ｐゴシック" panose="020B0600070205080204" pitchFamily="34" charset="-128"/>
              </a:rPr>
              <a:t> Rather than simply reacting to emotions such as anger or rage, an individual with a fully developed prefrontal cortex is able to inhibit the desire for action that stems from such emotions.</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26</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1175756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r>
              <a:rPr lang="en-US" altLang="en-US" sz="1600" dirty="0" smtClean="0">
                <a:ea typeface="ＭＳ Ｐゴシック" panose="020B0600070205080204" pitchFamily="34" charset="-128"/>
              </a:rPr>
              <a:t> Older adolescents in particular experience the need to go to bed later and to sleep later in the morning, and they require nine hours of sleep each night to feel rested. </a:t>
            </a:r>
          </a:p>
          <a:p>
            <a:pPr eaLnBrk="1" hangingPunct="1">
              <a:spcBef>
                <a:spcPct val="0"/>
              </a:spcBef>
              <a:buFontTx/>
              <a:buChar char="•"/>
            </a:pPr>
            <a:r>
              <a:rPr lang="en-US" altLang="en-US" sz="1600" dirty="0" smtClean="0">
                <a:ea typeface="ＭＳ Ｐゴシック" panose="020B0600070205080204" pitchFamily="34" charset="-128"/>
              </a:rPr>
              <a:t> Because they typically have early morning classes but don</a:t>
            </a:r>
            <a:r>
              <a:rPr lang="ja-JP" altLang="en-US" sz="1600" dirty="0" smtClean="0">
                <a:ea typeface="ＭＳ Ｐゴシック" panose="020B0600070205080204" pitchFamily="34" charset="-128"/>
              </a:rPr>
              <a:t>’</a:t>
            </a:r>
            <a:r>
              <a:rPr lang="en-US" altLang="ja-JP" sz="1600" dirty="0" smtClean="0">
                <a:ea typeface="ＭＳ Ｐゴシック" panose="020B0600070205080204" pitchFamily="34" charset="-128"/>
              </a:rPr>
              <a:t>t feel sleepy until late at night, they end up getting far less sleep than their bodies crave.</a:t>
            </a:r>
            <a:endParaRPr lang="en-US" altLang="en-US" sz="1600" dirty="0" smtClean="0">
              <a:ea typeface="ＭＳ Ｐゴシック" panose="020B0600070205080204" pitchFamily="34" charset="-128"/>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27</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7990056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None/>
            </a:pPr>
            <a:endParaRPr lang="en-US" altLang="en-US" sz="1600" dirty="0" smtClean="0">
              <a:ea typeface="ＭＳ Ｐゴシック" panose="020B0600070205080204" pitchFamily="34" charset="-128"/>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28</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40163095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r>
              <a:rPr lang="en-US" altLang="en-US" sz="1600" dirty="0" smtClean="0">
                <a:ea typeface="ＭＳ Ｐゴシック" panose="020B0600070205080204" pitchFamily="34" charset="-128"/>
              </a:rPr>
              <a:t> Incorporates new, more advanced, and more adaptive form of reasoning</a:t>
            </a:r>
          </a:p>
          <a:p>
            <a:pPr eaLnBrk="1" hangingPunct="1">
              <a:spcBef>
                <a:spcPct val="0"/>
              </a:spcBef>
              <a:buFontTx/>
              <a:buChar char="•"/>
            </a:pPr>
            <a:r>
              <a:rPr lang="en-US" altLang="en-US" sz="1600" dirty="0" smtClean="0">
                <a:ea typeface="ＭＳ Ｐゴシック" panose="020B0600070205080204" pitchFamily="34" charset="-128"/>
              </a:rPr>
              <a:t> Occurs when biological readiness and increasingly complex environmental demands create cognitive disequilibrium</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29</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5244911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None/>
            </a:pPr>
            <a:endParaRPr lang="en-US" altLang="en-US" sz="1600" dirty="0" smtClean="0">
              <a:ea typeface="ＭＳ Ｐゴシック" panose="020B0600070205080204" pitchFamily="34" charset="-128"/>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30</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8318016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None/>
            </a:pPr>
            <a:endParaRPr lang="en-US" altLang="en-US" sz="1600" dirty="0" smtClean="0">
              <a:ea typeface="ＭＳ Ｐゴシック" panose="020B0600070205080204" pitchFamily="34" charset="-128"/>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31</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3708664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None/>
            </a:pPr>
            <a:endParaRPr lang="en-US" altLang="en-US" sz="1600" dirty="0" smtClean="0">
              <a:ea typeface="ＭＳ Ｐゴシック" panose="020B0600070205080204" pitchFamily="34" charset="-128"/>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32</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5101466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None/>
            </a:pPr>
            <a:endParaRPr lang="en-US" altLang="en-US" sz="1600" dirty="0" smtClean="0">
              <a:ea typeface="ＭＳ Ｐゴシック" panose="020B0600070205080204" pitchFamily="34" charset="-128"/>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33</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5152791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None/>
            </a:pPr>
            <a:endParaRPr lang="en-US" altLang="en-US" sz="1600" dirty="0" smtClean="0">
              <a:ea typeface="ＭＳ Ｐゴシック" panose="020B0600070205080204" pitchFamily="34" charset="-128"/>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34</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67059950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None/>
            </a:pPr>
            <a:endParaRPr lang="en-US" altLang="en-US" sz="1600" dirty="0" smtClean="0">
              <a:ea typeface="ＭＳ Ｐゴシック" panose="020B0600070205080204" pitchFamily="34" charset="-128"/>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35</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5975750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None/>
            </a:pPr>
            <a:endParaRPr lang="en-US" altLang="en-US" sz="1600" dirty="0" smtClean="0">
              <a:ea typeface="ＭＳ Ｐゴシック" panose="020B0600070205080204" pitchFamily="34" charset="-128"/>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36</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43827705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r>
              <a:rPr lang="en-US" altLang="en-US" dirty="0" smtClean="0">
                <a:ea typeface="ＭＳ Ｐゴシック" panose="020B0600070205080204" pitchFamily="34" charset="-128"/>
              </a:rPr>
              <a:t> Imaginary audience</a:t>
            </a:r>
          </a:p>
          <a:p>
            <a:pPr lvl="1" eaLnBrk="1" hangingPunct="1">
              <a:spcBef>
                <a:spcPct val="0"/>
              </a:spcBef>
              <a:buFontTx/>
              <a:buChar char="•"/>
            </a:pPr>
            <a:r>
              <a:rPr lang="en-US" altLang="en-US" dirty="0" smtClean="0">
                <a:ea typeface="ＭＳ Ｐゴシック" panose="020B0600070205080204" pitchFamily="34" charset="-128"/>
              </a:rPr>
              <a:t> </a:t>
            </a:r>
            <a:r>
              <a:rPr lang="en-US" altLang="en-US" i="1" dirty="0" smtClean="0">
                <a:ea typeface="ＭＳ Ｐゴシック" panose="020B0600070205080204" pitchFamily="34" charset="-128"/>
              </a:rPr>
              <a:t>Belief that one is center of everyone else's concern and attention</a:t>
            </a:r>
          </a:p>
          <a:p>
            <a:pPr eaLnBrk="1" hangingPunct="1">
              <a:spcBef>
                <a:spcPct val="0"/>
              </a:spcBef>
              <a:buFontTx/>
              <a:buChar char="•"/>
            </a:pPr>
            <a:r>
              <a:rPr lang="en-US" altLang="en-US" dirty="0" smtClean="0">
                <a:ea typeface="ＭＳ Ｐゴシック" panose="020B0600070205080204" pitchFamily="34" charset="-128"/>
              </a:rPr>
              <a:t> Personal fables</a:t>
            </a:r>
          </a:p>
          <a:p>
            <a:pPr lvl="1" eaLnBrk="1" hangingPunct="1">
              <a:spcBef>
                <a:spcPct val="0"/>
              </a:spcBef>
              <a:buFontTx/>
              <a:buChar char="•"/>
            </a:pPr>
            <a:r>
              <a:rPr lang="en-US" altLang="en-US" dirty="0" smtClean="0">
                <a:ea typeface="ＭＳ Ｐゴシック" panose="020B0600070205080204" pitchFamily="34" charset="-128"/>
              </a:rPr>
              <a:t> </a:t>
            </a:r>
            <a:r>
              <a:rPr lang="en-US" altLang="en-US" i="1" dirty="0" smtClean="0">
                <a:ea typeface="ＭＳ Ｐゴシック" panose="020B0600070205080204" pitchFamily="34" charset="-128"/>
              </a:rPr>
              <a:t>Egocentric belief that one</a:t>
            </a:r>
            <a:r>
              <a:rPr lang="en-US" altLang="ja-JP" i="1" dirty="0" smtClean="0">
                <a:ea typeface="ＭＳ Ｐゴシック" panose="020B0600070205080204" pitchFamily="34" charset="-128"/>
              </a:rPr>
              <a:t>'s experiences are unique</a:t>
            </a:r>
          </a:p>
          <a:p>
            <a:pPr eaLnBrk="1" hangingPunct="1">
              <a:spcBef>
                <a:spcPct val="0"/>
              </a:spcBef>
              <a:buFontTx/>
              <a:buChar char="•"/>
            </a:pPr>
            <a:r>
              <a:rPr lang="en-US" altLang="en-US" dirty="0" smtClean="0">
                <a:ea typeface="ＭＳ Ｐゴシック" panose="020B0600070205080204" pitchFamily="34" charset="-128"/>
              </a:rPr>
              <a:t> Assessment methodology</a:t>
            </a:r>
          </a:p>
          <a:p>
            <a:pPr lvl="2" eaLnBrk="1" hangingPunct="1">
              <a:spcBef>
                <a:spcPct val="0"/>
              </a:spcBef>
              <a:buFontTx/>
              <a:buChar char="•"/>
            </a:pPr>
            <a:r>
              <a:rPr lang="en-US" altLang="en-US" dirty="0" smtClean="0">
                <a:ea typeface="ＭＳ Ｐゴシック" panose="020B0600070205080204" pitchFamily="34" charset="-128"/>
              </a:rPr>
              <a:t> May be right about existence of adolescent egocentrism but wrong about underlying processes</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37</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86970563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endParaRPr lang="en-US" altLang="en-US" dirty="0" smtClean="0">
              <a:ea typeface="ＭＳ Ｐゴシック" panose="020B0600070205080204" pitchFamily="34" charset="-128"/>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38</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97892653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endParaRPr lang="en-US" altLang="en-US" dirty="0" smtClean="0">
              <a:ea typeface="ＭＳ Ｐゴシック" panose="020B0600070205080204" pitchFamily="34" charset="-128"/>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39</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58618553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r>
              <a:rPr lang="en-US" altLang="en-US" dirty="0" smtClean="0">
                <a:ea typeface="ＭＳ Ｐゴシック" panose="020B0600070205080204" pitchFamily="34" charset="-128"/>
              </a:rPr>
              <a:t> Ask: Why do you think US students performance is lower than that of students in other parts of the world?</a:t>
            </a:r>
          </a:p>
          <a:p>
            <a:pPr lvl="1" eaLnBrk="1" hangingPunct="1">
              <a:spcBef>
                <a:spcPct val="0"/>
              </a:spcBef>
              <a:buFontTx/>
              <a:buChar char="•"/>
            </a:pPr>
            <a:r>
              <a:rPr lang="en-US" altLang="en-US" dirty="0" smtClean="0">
                <a:ea typeface="ＭＳ Ｐゴシック" panose="020B0600070205080204" pitchFamily="34" charset="-128"/>
              </a:rPr>
              <a:t> Less time spent in classes and less intensive instruction </a:t>
            </a:r>
          </a:p>
          <a:p>
            <a:pPr lvl="1" eaLnBrk="1" hangingPunct="1">
              <a:spcBef>
                <a:spcPct val="0"/>
              </a:spcBef>
              <a:buFontTx/>
              <a:buChar char="•"/>
            </a:pPr>
            <a:r>
              <a:rPr lang="en-US" altLang="en-US" dirty="0" smtClean="0">
                <a:ea typeface="ＭＳ Ｐゴシック" panose="020B0600070205080204" pitchFamily="34" charset="-128"/>
              </a:rPr>
              <a:t> The broad diversity of the U.S. school population</a:t>
            </a:r>
          </a:p>
          <a:p>
            <a:pPr lvl="1" eaLnBrk="1" hangingPunct="1">
              <a:spcBef>
                <a:spcPct val="0"/>
              </a:spcBef>
              <a:buFontTx/>
              <a:buChar char="•"/>
            </a:pPr>
            <a:r>
              <a:rPr lang="en-US" altLang="en-US" dirty="0" smtClean="0">
                <a:ea typeface="ＭＳ Ｐゴシック" panose="020B0600070205080204" pitchFamily="34" charset="-128"/>
              </a:rPr>
              <a:t> Differences in socioeconomic status</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40</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67352614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r>
              <a:rPr lang="en-US" altLang="en-US" dirty="0" smtClean="0">
                <a:ea typeface="ＭＳ Ｐゴシック" panose="020B0600070205080204" pitchFamily="34" charset="-128"/>
              </a:rPr>
              <a:t> There are several reasons. For one thing, children living in poverty lack many of the advantages enjoyed by other children. Their nutrition and health may be less adequate. Often living in crowded conditions and attending inadequate schools, they may have few places to do homework. Their homes may lack the books and computers commonplace in more economically advantaged households.</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41</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64268469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endParaRPr lang="en-US" altLang="en-US" dirty="0" smtClean="0">
              <a:ea typeface="ＭＳ Ｐゴシック" panose="020B0600070205080204" pitchFamily="34" charset="-128"/>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42</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98597597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endParaRPr lang="en-US" altLang="en-US" dirty="0" smtClean="0">
              <a:ea typeface="ＭＳ Ｐゴシック" panose="020B0600070205080204" pitchFamily="34" charset="-128"/>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43</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40882735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endParaRPr lang="en-US" altLang="en-US" dirty="0" smtClean="0">
              <a:ea typeface="ＭＳ Ｐゴシック" panose="020B0600070205080204" pitchFamily="34" charset="-128"/>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44</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91884951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endParaRPr lang="en-US" altLang="en-US" dirty="0" smtClean="0">
              <a:ea typeface="ＭＳ Ｐゴシック" panose="020B0600070205080204" pitchFamily="34" charset="-128"/>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45</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9423555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None/>
            </a:pPr>
            <a:endParaRPr lang="en-US" altLang="en-US" dirty="0" smtClean="0">
              <a:ea typeface="ＭＳ Ｐゴシック" panose="020B0600070205080204" pitchFamily="34" charset="-128"/>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46</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92942847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endParaRPr lang="en-US" altLang="en-US" dirty="0" smtClean="0">
              <a:ea typeface="ＭＳ Ｐゴシック" panose="020B0600070205080204" pitchFamily="34" charset="-128"/>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47</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86854125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ct val="0"/>
              </a:spcBef>
              <a:spcAft>
                <a:spcPts val="0"/>
              </a:spcAft>
              <a:buClrTx/>
              <a:buSzTx/>
              <a:buFontTx/>
              <a:buChar char="•"/>
              <a:tabLst/>
              <a:defRPr/>
            </a:pPr>
            <a:r>
              <a:rPr lang="en-US" altLang="en-US" dirty="0" smtClean="0">
                <a:ea typeface="ＭＳ Ｐゴシック" panose="020B0600070205080204" pitchFamily="34" charset="-128"/>
              </a:rPr>
              <a:t> Poorer adolescents and members of minority groups have less access to computers than more affluent adolescents and members of socially-advantaged groups—a phenomenon known as the </a:t>
            </a:r>
            <a:r>
              <a:rPr lang="en-US" altLang="en-US" i="1" dirty="0" smtClean="0">
                <a:ea typeface="ＭＳ Ｐゴシック" panose="020B0600070205080204" pitchFamily="34" charset="-128"/>
              </a:rPr>
              <a:t>digital divide</a:t>
            </a:r>
            <a:r>
              <a:rPr lang="en-US" altLang="en-US" dirty="0" smtClean="0">
                <a:ea typeface="ＭＳ Ｐゴシック" panose="020B0600070205080204" pitchFamily="34" charset="-128"/>
              </a:rPr>
              <a:t>. </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48</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87553417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ct val="0"/>
              </a:spcBef>
              <a:spcAft>
                <a:spcPts val="0"/>
              </a:spcAft>
              <a:buClrTx/>
              <a:buSzTx/>
              <a:buFontTx/>
              <a:buChar char="•"/>
              <a:tabLst/>
              <a:defRPr/>
            </a:pPr>
            <a:endParaRPr lang="en-US" altLang="en-US" dirty="0" smtClean="0">
              <a:ea typeface="ＭＳ Ｐゴシック" panose="020B0600070205080204" pitchFamily="34" charset="-128"/>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49</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11655834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ct val="0"/>
              </a:spcBef>
              <a:spcAft>
                <a:spcPts val="0"/>
              </a:spcAft>
              <a:buClrTx/>
              <a:buSzTx/>
              <a:buFontTx/>
              <a:buChar char="•"/>
              <a:tabLst/>
              <a:defRPr/>
            </a:pPr>
            <a:endParaRPr lang="en-US" altLang="en-US" dirty="0" smtClean="0">
              <a:ea typeface="ＭＳ Ｐゴシック" panose="020B0600070205080204" pitchFamily="34" charset="-128"/>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50</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17188649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None/>
            </a:pPr>
            <a:endParaRPr lang="en-US" altLang="en-US" dirty="0" smtClean="0">
              <a:ea typeface="ＭＳ Ｐゴシック" panose="020B0600070205080204" pitchFamily="34" charset="-128"/>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51</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7286851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ct val="0"/>
              </a:spcBef>
              <a:spcAft>
                <a:spcPts val="0"/>
              </a:spcAft>
              <a:buClrTx/>
              <a:buSzTx/>
              <a:buFontTx/>
              <a:buChar char="•"/>
              <a:tabLst/>
              <a:defRPr/>
            </a:pPr>
            <a:endParaRPr lang="en-US" altLang="en-US" dirty="0" smtClean="0">
              <a:ea typeface="ＭＳ Ｐゴシック" panose="020B0600070205080204" pitchFamily="34" charset="-128"/>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52</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49781687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ct val="0"/>
              </a:spcBef>
              <a:spcAft>
                <a:spcPts val="0"/>
              </a:spcAft>
              <a:buClrTx/>
              <a:buSzTx/>
              <a:buFontTx/>
              <a:buChar char="•"/>
              <a:tabLst/>
              <a:defRPr/>
            </a:pPr>
            <a:endParaRPr lang="en-US" altLang="en-US" dirty="0" smtClean="0">
              <a:ea typeface="ＭＳ Ｐゴシック" panose="020B0600070205080204" pitchFamily="34" charset="-128"/>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53</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54613469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None/>
            </a:pPr>
            <a:endParaRPr lang="en-US" altLang="en-US" dirty="0" smtClean="0">
              <a:ea typeface="ＭＳ Ｐゴシック" panose="020B0600070205080204" pitchFamily="34" charset="-128"/>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54</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25352432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ct val="0"/>
              </a:spcBef>
              <a:spcAft>
                <a:spcPts val="0"/>
              </a:spcAft>
              <a:buClrTx/>
              <a:buSzTx/>
              <a:buFontTx/>
              <a:buChar char="•"/>
              <a:tabLst/>
              <a:defRPr/>
            </a:pPr>
            <a:endParaRPr lang="en-US" altLang="en-US" dirty="0" smtClean="0">
              <a:ea typeface="ＭＳ Ｐゴシック" panose="020B0600070205080204" pitchFamily="34" charset="-128"/>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55</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90306135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r>
              <a:rPr lang="en-US" altLang="en-US" b="1" u="none" dirty="0" smtClean="0">
                <a:ea typeface="ＭＳ Ｐゴシック" panose="020B0600070205080204" pitchFamily="34" charset="-128"/>
              </a:rPr>
              <a:t> </a:t>
            </a:r>
            <a:r>
              <a:rPr lang="en-US" altLang="en-US" b="1" u="sng" dirty="0" smtClean="0">
                <a:ea typeface="ＭＳ Ｐゴシック" panose="020B0600070205080204" pitchFamily="34" charset="-128"/>
              </a:rPr>
              <a:t>Alcoholics</a:t>
            </a:r>
            <a:r>
              <a:rPr lang="en-US" altLang="en-US" b="1" dirty="0" smtClean="0">
                <a:ea typeface="ＭＳ Ｐゴシック" panose="020B0600070205080204" pitchFamily="34" charset="-128"/>
              </a:rPr>
              <a:t>,</a:t>
            </a:r>
            <a:r>
              <a:rPr lang="en-US" altLang="en-US" dirty="0" smtClean="0">
                <a:ea typeface="ＭＳ Ｐゴシック" panose="020B0600070205080204" pitchFamily="34" charset="-128"/>
              </a:rPr>
              <a:t> those with alcohol problems, learn to depend on alcohol and are unable to control their drinking.</a:t>
            </a:r>
          </a:p>
          <a:p>
            <a:pPr eaLnBrk="1" hangingPunct="1">
              <a:spcBef>
                <a:spcPct val="0"/>
              </a:spcBef>
              <a:buFontTx/>
              <a:buChar char="•"/>
            </a:pPr>
            <a:r>
              <a:rPr lang="en-US" altLang="en-US" dirty="0" smtClean="0">
                <a:ea typeface="ＭＳ Ｐゴシック" panose="020B0600070205080204" pitchFamily="34" charset="-128"/>
              </a:rPr>
              <a:t> Reasons for addiction not understood.</a:t>
            </a:r>
          </a:p>
          <a:p>
            <a:pPr lvl="1" eaLnBrk="1" hangingPunct="1">
              <a:spcBef>
                <a:spcPct val="0"/>
              </a:spcBef>
              <a:buFontTx/>
              <a:buChar char="•"/>
            </a:pPr>
            <a:r>
              <a:rPr lang="en-US" altLang="en-US" dirty="0" smtClean="0">
                <a:ea typeface="ＭＳ Ｐゴシック" panose="020B0600070205080204" pitchFamily="34" charset="-128"/>
              </a:rPr>
              <a:t> Genetics </a:t>
            </a:r>
          </a:p>
          <a:p>
            <a:pPr lvl="1" eaLnBrk="1" hangingPunct="1">
              <a:spcBef>
                <a:spcPct val="0"/>
              </a:spcBef>
              <a:buFontTx/>
              <a:buChar char="•"/>
            </a:pPr>
            <a:r>
              <a:rPr lang="en-US" altLang="en-US" dirty="0" smtClean="0">
                <a:ea typeface="ＭＳ Ｐゴシック" panose="020B0600070205080204" pitchFamily="34" charset="-128"/>
              </a:rPr>
              <a:t> Stress</a:t>
            </a:r>
          </a:p>
          <a:p>
            <a:pPr lvl="1" eaLnBrk="1" hangingPunct="1">
              <a:spcBef>
                <a:spcPct val="0"/>
              </a:spcBef>
              <a:buFontTx/>
              <a:buChar char="•"/>
            </a:pPr>
            <a:r>
              <a:rPr lang="en-US" altLang="en-US" dirty="0" smtClean="0">
                <a:ea typeface="ＭＳ Ｐゴシック" panose="020B0600070205080204" pitchFamily="34" charset="-128"/>
              </a:rPr>
              <a:t> Environment</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56</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18313985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None/>
            </a:pPr>
            <a:endParaRPr lang="en-US" altLang="en-US" dirty="0" smtClean="0">
              <a:ea typeface="ＭＳ Ｐゴシック" panose="020B0600070205080204" pitchFamily="34" charset="-128"/>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57</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40188944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altLang="en-US" dirty="0" smtClean="0">
                <a:ea typeface="ＭＳ Ｐゴシック" panose="020B0600070205080204" pitchFamily="34" charset="-128"/>
              </a:rPr>
              <a:t>African Americans and Hispanics account for 70 percent of new AIDS cases, </a:t>
            </a:r>
          </a:p>
          <a:p>
            <a:pPr marL="171450" indent="-171450">
              <a:buFontTx/>
              <a:buChar char="•"/>
            </a:pPr>
            <a:r>
              <a:rPr lang="en-US" altLang="en-US" dirty="0" smtClean="0">
                <a:ea typeface="ＭＳ Ｐゴシック" panose="020B0600070205080204" pitchFamily="34" charset="-128"/>
              </a:rPr>
              <a:t>African American males have almost 8 times the prevalence of AIDS as white males</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58</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89341499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None/>
            </a:pPr>
            <a:endParaRPr lang="en-US" altLang="en-US" dirty="0" smtClean="0">
              <a:ea typeface="ＭＳ Ｐゴシック" panose="020B0600070205080204" pitchFamily="34" charset="-128"/>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59</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47182572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r>
              <a:rPr lang="en-US" altLang="en-US" sz="1200" dirty="0" smtClean="0">
                <a:ea typeface="ＭＳ Ｐゴシック" panose="020B0600070205080204" pitchFamily="34" charset="-128"/>
              </a:rPr>
              <a:t> The most common STI is </a:t>
            </a:r>
            <a:r>
              <a:rPr lang="en-US" altLang="en-US" sz="1200" i="1" dirty="0" smtClean="0">
                <a:ea typeface="ＭＳ Ｐゴシック" panose="020B0600070205080204" pitchFamily="34" charset="-128"/>
              </a:rPr>
              <a:t>human papilloma virus (HPV)</a:t>
            </a:r>
            <a:r>
              <a:rPr lang="en-US" altLang="en-US" sz="1200" dirty="0" smtClean="0">
                <a:ea typeface="ＭＳ Ｐゴシック" panose="020B0600070205080204" pitchFamily="34" charset="-128"/>
              </a:rPr>
              <a:t>. HPV can be transmitted through genital contact without intercourse. Most infections do not have symptoms, but HPV can produce genital warts and in some cases lead to cervical cancer. A vaccine that protects against some kinds of HPV is now available. The U.S. Centers for Disease Control and Prevention recommends it be routinely administered to girls 11 to 12 years of age—a recommendation that has provoked considerable political reaction (Friedman et al., 2006; Kahn, 2007). </a:t>
            </a:r>
          </a:p>
          <a:p>
            <a:pPr eaLnBrk="1" hangingPunct="1">
              <a:spcBef>
                <a:spcPct val="0"/>
              </a:spcBef>
              <a:buFontTx/>
              <a:buChar char="•"/>
            </a:pPr>
            <a:r>
              <a:rPr lang="en-US" altLang="en-US" sz="1200" dirty="0" smtClean="0">
                <a:ea typeface="ＭＳ Ｐゴシック" panose="020B0600070205080204" pitchFamily="34" charset="-128"/>
              </a:rPr>
              <a:t> Another common STI is </a:t>
            </a:r>
            <a:r>
              <a:rPr lang="en-US" altLang="en-US" sz="1200" i="1" dirty="0" err="1" smtClean="0">
                <a:ea typeface="ＭＳ Ｐゴシック" panose="020B0600070205080204" pitchFamily="34" charset="-128"/>
              </a:rPr>
              <a:t>trichomoniasis</a:t>
            </a:r>
            <a:r>
              <a:rPr lang="en-US" altLang="en-US" sz="1200" i="1" dirty="0" smtClean="0">
                <a:ea typeface="ＭＳ Ｐゴシック" panose="020B0600070205080204" pitchFamily="34" charset="-128"/>
              </a:rPr>
              <a:t>,</a:t>
            </a:r>
            <a:r>
              <a:rPr lang="en-US" altLang="en-US" sz="1200" dirty="0" smtClean="0">
                <a:ea typeface="ＭＳ Ｐゴシック" panose="020B0600070205080204" pitchFamily="34" charset="-128"/>
              </a:rPr>
              <a:t> an infection in the vagina or penis, which is caused by a parasite. Initially without symptoms, it can eventually cause a painful discharge. </a:t>
            </a:r>
            <a:r>
              <a:rPr lang="en-US" altLang="en-US" sz="1200" i="1" dirty="0" smtClean="0">
                <a:ea typeface="ＭＳ Ｐゴシック" panose="020B0600070205080204" pitchFamily="34" charset="-128"/>
              </a:rPr>
              <a:t>Chlamydia</a:t>
            </a:r>
            <a:r>
              <a:rPr lang="en-US" altLang="en-US" sz="1200" b="1" dirty="0" smtClean="0">
                <a:ea typeface="ＭＳ Ｐゴシック" panose="020B0600070205080204" pitchFamily="34" charset="-128"/>
              </a:rPr>
              <a:t>,</a:t>
            </a:r>
            <a:r>
              <a:rPr lang="en-US" altLang="en-US" sz="1200" dirty="0" smtClean="0">
                <a:ea typeface="ＭＳ Ｐゴシック" panose="020B0600070205080204" pitchFamily="34" charset="-128"/>
              </a:rPr>
              <a:t> a bacterial infection, initially has few symptoms, but later it causes burning urination and a discharge from the penis or vagina. It can lead to pelvic inflammation and even to sterility. Chlamydial infections can be treated successfully with antibiotics (</a:t>
            </a:r>
            <a:r>
              <a:rPr lang="en-US" altLang="en-US" sz="1200" dirty="0" err="1" smtClean="0">
                <a:ea typeface="ＭＳ Ｐゴシック" panose="020B0600070205080204" pitchFamily="34" charset="-128"/>
              </a:rPr>
              <a:t>Nockels</a:t>
            </a:r>
            <a:r>
              <a:rPr lang="en-US" altLang="en-US" sz="1200" dirty="0" smtClean="0">
                <a:ea typeface="ＭＳ Ｐゴシック" panose="020B0600070205080204" pitchFamily="34" charset="-128"/>
              </a:rPr>
              <a:t> &amp; </a:t>
            </a:r>
            <a:r>
              <a:rPr lang="en-US" altLang="en-US" sz="1200" dirty="0" err="1" smtClean="0">
                <a:ea typeface="ＭＳ Ｐゴシック" panose="020B0600070205080204" pitchFamily="34" charset="-128"/>
              </a:rPr>
              <a:t>Oakshott</a:t>
            </a:r>
            <a:r>
              <a:rPr lang="en-US" altLang="en-US" sz="1200" dirty="0" smtClean="0">
                <a:ea typeface="ＭＳ Ｐゴシック" panose="020B0600070205080204" pitchFamily="34" charset="-128"/>
              </a:rPr>
              <a:t>, 1999; </a:t>
            </a:r>
            <a:r>
              <a:rPr lang="en-US" altLang="en-US" sz="1200" dirty="0" err="1" smtClean="0">
                <a:ea typeface="ＭＳ Ｐゴシック" panose="020B0600070205080204" pitchFamily="34" charset="-128"/>
              </a:rPr>
              <a:t>Favers</a:t>
            </a:r>
            <a:r>
              <a:rPr lang="en-US" altLang="en-US" sz="1200" dirty="0" smtClean="0">
                <a:ea typeface="ＭＳ Ｐゴシック" panose="020B0600070205080204" pitchFamily="34" charset="-128"/>
              </a:rPr>
              <a:t> et al., 2003).</a:t>
            </a:r>
            <a:endParaRPr lang="en-US" altLang="en-US" sz="1200" i="1" dirty="0" smtClean="0">
              <a:ea typeface="ＭＳ Ｐゴシック" panose="020B0600070205080204" pitchFamily="34" charset="-128"/>
            </a:endParaRPr>
          </a:p>
          <a:p>
            <a:pPr eaLnBrk="1" hangingPunct="1">
              <a:spcBef>
                <a:spcPct val="0"/>
              </a:spcBef>
              <a:buFontTx/>
              <a:buChar char="•"/>
            </a:pPr>
            <a:r>
              <a:rPr lang="en-US" altLang="en-US" sz="1200" i="1" dirty="0" smtClean="0">
                <a:ea typeface="ＭＳ Ｐゴシック" panose="020B0600070205080204" pitchFamily="34" charset="-128"/>
              </a:rPr>
              <a:t> Genital herpes </a:t>
            </a:r>
            <a:r>
              <a:rPr lang="en-US" altLang="en-US" sz="1200" dirty="0" smtClean="0">
                <a:ea typeface="ＭＳ Ｐゴシック" panose="020B0600070205080204" pitchFamily="34" charset="-128"/>
              </a:rPr>
              <a:t>is a virus not unlike the cold sores that sometimes appear around the mouth. The first symptoms of herpes are often small blisters or sores around the genitals, which may break open and become quite painful. Although the sores may heal after a few weeks, the infection often recurs after an interval, and the cycle repeats itself. When the sores reappear, the infection, for which there is no cure, is contagious.</a:t>
            </a:r>
            <a:endParaRPr lang="en-US" altLang="en-US" sz="1200" i="1" dirty="0" smtClean="0">
              <a:ea typeface="ＭＳ Ｐゴシック" panose="020B0600070205080204" pitchFamily="34" charset="-128"/>
            </a:endParaRPr>
          </a:p>
          <a:p>
            <a:pPr eaLnBrk="1" hangingPunct="1">
              <a:spcBef>
                <a:spcPct val="0"/>
              </a:spcBef>
              <a:buFontTx/>
              <a:buChar char="•"/>
            </a:pPr>
            <a:r>
              <a:rPr lang="en-US" altLang="en-US" sz="1200" i="1" dirty="0" smtClean="0">
                <a:ea typeface="ＭＳ Ｐゴシック" panose="020B0600070205080204" pitchFamily="34" charset="-128"/>
              </a:rPr>
              <a:t> Gonorrhea</a:t>
            </a:r>
            <a:r>
              <a:rPr lang="en-US" altLang="en-US" sz="1200" dirty="0" smtClean="0">
                <a:ea typeface="ＭＳ Ｐゴシック" panose="020B0600070205080204" pitchFamily="34" charset="-128"/>
              </a:rPr>
              <a:t> and </a:t>
            </a:r>
            <a:r>
              <a:rPr lang="en-US" altLang="en-US" sz="1200" i="1" dirty="0" smtClean="0">
                <a:ea typeface="ＭＳ Ｐゴシック" panose="020B0600070205080204" pitchFamily="34" charset="-128"/>
              </a:rPr>
              <a:t>syphilis</a:t>
            </a:r>
            <a:r>
              <a:rPr lang="en-US" altLang="en-US" sz="1200" dirty="0" smtClean="0">
                <a:ea typeface="ＭＳ Ｐゴシック" panose="020B0600070205080204" pitchFamily="34" charset="-128"/>
              </a:rPr>
              <a:t> are the STIs that have been recognized for the longest time; cases were recorded by ancient historians. Until the advent of antibiotics, both infections were deadly. However, today both can be treated quite effectively.</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60</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4170066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None/>
            </a:pPr>
            <a:endParaRPr lang="en-US" altLang="en-US" dirty="0" smtClean="0">
              <a:ea typeface="ＭＳ Ｐゴシック" panose="020B0600070205080204" pitchFamily="34" charset="-128"/>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61</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2259580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endParaRPr lang="en-US" altLang="en-US" sz="1200" dirty="0" smtClean="0">
              <a:ea typeface="ＭＳ Ｐゴシック" panose="020B0600070205080204" pitchFamily="34" charset="-128"/>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62</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37235661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endParaRPr lang="en-US" altLang="en-US" sz="1200" dirty="0" smtClean="0">
              <a:ea typeface="ＭＳ Ｐゴシック" panose="020B0600070205080204" pitchFamily="34" charset="-128"/>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63</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07224377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Shape 3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82" name="Shape 38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dirty="0"/>
          </a:p>
        </p:txBody>
      </p:sp>
      <p:sp>
        <p:nvSpPr>
          <p:cNvPr id="383" name="Shape 383"/>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64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 and Content">
    <p:spTree>
      <p:nvGrpSpPr>
        <p:cNvPr id="1" name="Shape 24"/>
        <p:cNvGrpSpPr/>
        <p:nvPr/>
      </p:nvGrpSpPr>
      <p:grpSpPr>
        <a:xfrm>
          <a:off x="0" y="0"/>
          <a:ext cx="0" cy="0"/>
          <a:chOff x="0" y="0"/>
          <a:chExt cx="0" cy="0"/>
        </a:xfrm>
      </p:grpSpPr>
      <p:sp>
        <p:nvSpPr>
          <p:cNvPr id="25" name="Shape 25"/>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26" name="Shape 26"/>
          <p:cNvSpPr txBox="1">
            <a:spLocks noGrp="1"/>
          </p:cNvSpPr>
          <p:nvPr>
            <p:ph type="body" idx="1" hasCustomPrompt="1"/>
          </p:nvPr>
        </p:nvSpPr>
        <p:spPr>
          <a:xfrm>
            <a:off x="457200" y="1600200"/>
            <a:ext cx="8229600" cy="4525963"/>
          </a:xfrm>
          <a:prstGeom prst="rect">
            <a:avLst/>
          </a:prstGeom>
          <a:noFill/>
          <a:ln>
            <a:noFill/>
          </a:ln>
        </p:spPr>
        <p:txBody>
          <a:bodyPr lIns="91425" tIns="91425" rIns="91425" bIns="91425" anchor="t" anchorCtr="0"/>
          <a:lstStyle>
            <a:lvl1pPr marL="256032" marR="0" lvl="0" indent="-255600" algn="l" rtl="0">
              <a:spcBef>
                <a:spcPts val="1500"/>
              </a:spcBef>
              <a:buClr>
                <a:srgbClr val="007FA3"/>
              </a:buClr>
              <a:buSzPct val="100000"/>
              <a:buFont typeface="Arial"/>
              <a:buChar char="•"/>
              <a:defRPr sz="2400" b="0" i="0" u="none" strike="noStrike" cap="none">
                <a:solidFill>
                  <a:schemeClr val="dk1"/>
                </a:solidFill>
                <a:latin typeface="+mn-lt"/>
                <a:ea typeface="Arial"/>
                <a:cs typeface="Arial"/>
                <a:sym typeface="Arial"/>
              </a:defRPr>
            </a:lvl1pPr>
            <a:lvl2pPr marL="742950" marR="0" lvl="1" indent="-284400" algn="l" rtl="0">
              <a:spcBef>
                <a:spcPts val="600"/>
              </a:spcBef>
              <a:buClr>
                <a:srgbClr val="007FA3"/>
              </a:buClr>
              <a:buSzPct val="100000"/>
              <a:buFont typeface="Arial"/>
              <a:buChar char="–"/>
              <a:defRPr sz="2400" b="0" i="0" u="none" strike="noStrike" cap="none">
                <a:solidFill>
                  <a:schemeClr val="dk1"/>
                </a:solidFill>
                <a:latin typeface="+mn-lt"/>
                <a:ea typeface="Arial"/>
                <a:cs typeface="Arial"/>
                <a:sym typeface="Arial"/>
              </a:defRPr>
            </a:lvl2pPr>
            <a:lvl3pPr marL="1143000" marR="0" lvl="2" indent="-230400" algn="l" rtl="0">
              <a:spcBef>
                <a:spcPts val="600"/>
              </a:spcBef>
              <a:buClr>
                <a:srgbClr val="007FA3"/>
              </a:buClr>
              <a:buSzPct val="100000"/>
              <a:buFont typeface="Noto Sans Symbols"/>
              <a:buChar char="▪"/>
              <a:defRPr sz="2400" b="0" i="0" u="none" strike="noStrike" cap="none">
                <a:solidFill>
                  <a:schemeClr val="dk1"/>
                </a:solidFill>
                <a:latin typeface="+mn-lt"/>
                <a:ea typeface="Arial"/>
                <a:cs typeface="Arial"/>
                <a:sym typeface="Arial"/>
              </a:defRPr>
            </a:lvl3pPr>
            <a:lvl4pPr marL="1600200" marR="0" lvl="3" indent="-230400" algn="l" rtl="0">
              <a:spcBef>
                <a:spcPts val="600"/>
              </a:spcBef>
              <a:buClr>
                <a:srgbClr val="007FA3"/>
              </a:buClr>
              <a:buSzPct val="100000"/>
              <a:buFont typeface="Arial"/>
              <a:buChar char="–"/>
              <a:defRPr sz="2400" b="0" i="0" u="none" strike="noStrike" cap="none">
                <a:solidFill>
                  <a:schemeClr val="dk1"/>
                </a:solidFill>
                <a:latin typeface="+mn-lt"/>
                <a:ea typeface="Arial"/>
                <a:cs typeface="Arial"/>
                <a:sym typeface="Arial"/>
              </a:defRPr>
            </a:lvl4pPr>
            <a:lvl5pPr marL="2057400" marR="0" lvl="4" indent="-230400" algn="l" rtl="0">
              <a:spcBef>
                <a:spcPts val="600"/>
              </a:spcBef>
              <a:buClr>
                <a:srgbClr val="007FA3"/>
              </a:buClr>
              <a:buSzPct val="100000"/>
              <a:buFont typeface="Arial"/>
              <a:buChar char="•"/>
              <a:defRPr sz="2400" b="0" i="0" u="none" strike="noStrike" cap="none">
                <a:solidFill>
                  <a:schemeClr val="dk1"/>
                </a:solidFill>
                <a:latin typeface="+mn-lt"/>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r>
              <a:rPr lang="en-US" dirty="0" smtClean="0"/>
              <a:t>First</a:t>
            </a:r>
          </a:p>
          <a:p>
            <a:pPr lvl="1"/>
            <a:r>
              <a:rPr lang="en-US" dirty="0" smtClean="0"/>
              <a:t>Second</a:t>
            </a:r>
          </a:p>
          <a:p>
            <a:pPr lvl="2"/>
            <a:r>
              <a:rPr lang="en-US" dirty="0" smtClean="0"/>
              <a:t>Third</a:t>
            </a:r>
          </a:p>
          <a:p>
            <a:pPr lvl="3"/>
            <a:r>
              <a:rPr lang="en-US" dirty="0" smtClean="0"/>
              <a:t>Fourth</a:t>
            </a:r>
          </a:p>
          <a:p>
            <a:pPr lvl="4"/>
            <a:r>
              <a:rPr lang="en-US" dirty="0" smtClean="0"/>
              <a:t>five</a:t>
            </a:r>
            <a:endParaRPr dirty="0"/>
          </a:p>
        </p:txBody>
      </p:sp>
      <p:sp>
        <p:nvSpPr>
          <p:cNvPr id="27" name="Shape 27"/>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28" name="Shape 28"/>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29" name="Shape 29"/>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
        <p:nvSpPr>
          <p:cNvPr id="8" name="Shape 16"/>
          <p:cNvSpPr txBox="1"/>
          <p:nvPr userDrawn="1"/>
        </p:nvSpPr>
        <p:spPr>
          <a:xfrm>
            <a:off x="1600200" y="6429344"/>
            <a:ext cx="7162799" cy="200054"/>
          </a:xfrm>
          <a:prstGeom prst="rect">
            <a:avLst/>
          </a:prstGeom>
          <a:noFill/>
          <a:ln>
            <a:noFill/>
          </a:ln>
        </p:spPr>
        <p:txBody>
          <a:bodyPr lIns="91425" tIns="45700" rIns="91425" bIns="45700" anchor="t" anchorCtr="0">
            <a:no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200" b="0" dirty="0" smtClean="0">
                <a:latin typeface="Verdana"/>
                <a:ea typeface="Verdana" panose="020B0604030504040204" pitchFamily="34" charset="0"/>
                <a:cs typeface="Verdana" panose="020B0604030504040204" pitchFamily="34" charset="0"/>
              </a:rPr>
              <a:t>Copyright © 2017, 2014, 2011 Pearson Education, Inc. All Rights Reserved</a:t>
            </a:r>
            <a:endParaRPr lang="en-US" altLang="en-US" sz="1200" b="0" dirty="0">
              <a:latin typeface="Verdana"/>
              <a:ea typeface="Verdana" panose="020B0604030504040204" pitchFamily="34" charset="0"/>
              <a:cs typeface="Verdana" panose="020B060403050404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Chapter Opener">
    <p:spTree>
      <p:nvGrpSpPr>
        <p:cNvPr id="1" name="Shape 37"/>
        <p:cNvGrpSpPr/>
        <p:nvPr/>
      </p:nvGrpSpPr>
      <p:grpSpPr>
        <a:xfrm>
          <a:off x="0" y="0"/>
          <a:ext cx="0" cy="0"/>
          <a:chOff x="0" y="0"/>
          <a:chExt cx="0" cy="0"/>
        </a:xfrm>
      </p:grpSpPr>
      <p:sp>
        <p:nvSpPr>
          <p:cNvPr id="38" name="Shape 38"/>
          <p:cNvSpPr txBox="1">
            <a:spLocks noGrp="1"/>
          </p:cNvSpPr>
          <p:nvPr>
            <p:ph type="title"/>
          </p:nvPr>
        </p:nvSpPr>
        <p:spPr>
          <a:xfrm>
            <a:off x="457200" y="215371"/>
            <a:ext cx="8229600" cy="622828"/>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9" name="Shape 39"/>
          <p:cNvSpPr txBox="1">
            <a:spLocks noGrp="1"/>
          </p:cNvSpPr>
          <p:nvPr>
            <p:ph type="body" idx="1" hasCustomPrompt="1"/>
          </p:nvPr>
        </p:nvSpPr>
        <p:spPr>
          <a:xfrm>
            <a:off x="457200" y="816429"/>
            <a:ext cx="8229600" cy="47897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000" b="0" i="0" u="none" strike="noStrike" cap="none">
                <a:solidFill>
                  <a:srgbClr val="007FA3"/>
                </a:solidFill>
                <a:latin typeface="+mn-lt"/>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r>
              <a:rPr lang="en-US" dirty="0" smtClean="0"/>
              <a:t>edition</a:t>
            </a:r>
            <a:endParaRPr dirty="0"/>
          </a:p>
        </p:txBody>
      </p:sp>
      <p:sp>
        <p:nvSpPr>
          <p:cNvPr id="40" name="Shape 40"/>
          <p:cNvSpPr txBox="1">
            <a:spLocks noGrp="1"/>
          </p:cNvSpPr>
          <p:nvPr>
            <p:ph type="body" idx="2"/>
          </p:nvPr>
        </p:nvSpPr>
        <p:spPr>
          <a:xfrm>
            <a:off x="5029200" y="1600200"/>
            <a:ext cx="3657600" cy="1600198"/>
          </a:xfrm>
          <a:prstGeom prst="rect">
            <a:avLst/>
          </a:prstGeom>
          <a:noFill/>
          <a:ln>
            <a:noFill/>
          </a:ln>
        </p:spPr>
        <p:txBody>
          <a:bodyPr lIns="91425" tIns="91425" rIns="91425" bIns="91425" anchor="b" anchorCtr="0"/>
          <a:lstStyle>
            <a:lvl1pPr marL="0" marR="0" lvl="0" indent="0" algn="ctr" rtl="0">
              <a:spcBef>
                <a:spcPts val="0"/>
              </a:spcBef>
              <a:buClr>
                <a:srgbClr val="007FA3"/>
              </a:buClr>
              <a:buFont typeface="Arial"/>
              <a:buNone/>
              <a:defRPr sz="3000" b="1" i="0" u="none" strike="noStrike" cap="none">
                <a:solidFill>
                  <a:schemeClr val="dk1"/>
                </a:solidFill>
                <a:latin typeface="+mn-lt"/>
                <a:ea typeface="Arial"/>
                <a:cs typeface="Arial"/>
                <a:sym typeface="Arial"/>
              </a:defRPr>
            </a:lvl1pPr>
            <a:lvl2pPr marL="0" marR="0" lvl="1"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44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9pPr>
          </a:lstStyle>
          <a:p>
            <a:endParaRPr dirty="0"/>
          </a:p>
        </p:txBody>
      </p:sp>
      <p:sp>
        <p:nvSpPr>
          <p:cNvPr id="41" name="Shape 41"/>
          <p:cNvSpPr txBox="1">
            <a:spLocks noGrp="1"/>
          </p:cNvSpPr>
          <p:nvPr>
            <p:ph type="body" idx="3"/>
          </p:nvPr>
        </p:nvSpPr>
        <p:spPr>
          <a:xfrm>
            <a:off x="5029200" y="3200400"/>
            <a:ext cx="3657600" cy="2925763"/>
          </a:xfrm>
          <a:prstGeom prst="rect">
            <a:avLst/>
          </a:prstGeom>
          <a:noFill/>
          <a:ln>
            <a:noFill/>
          </a:ln>
        </p:spPr>
        <p:txBody>
          <a:bodyPr lIns="91425" tIns="91425" rIns="91425" bIns="91425" anchor="t" anchorCtr="0"/>
          <a:lstStyle>
            <a:lvl1pPr marL="0" marR="0" lvl="0" indent="0" algn="ctr" rtl="0">
              <a:spcBef>
                <a:spcPts val="0"/>
              </a:spcBef>
              <a:buClr>
                <a:srgbClr val="007FA3"/>
              </a:buClr>
              <a:buFont typeface="Arial"/>
              <a:buNone/>
              <a:defRPr sz="2200" b="0" i="0" u="none" strike="noStrike" cap="none">
                <a:solidFill>
                  <a:schemeClr val="dk1"/>
                </a:solidFill>
                <a:latin typeface="+mn-lt"/>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endParaRPr dirty="0"/>
          </a:p>
        </p:txBody>
      </p:sp>
      <p:sp>
        <p:nvSpPr>
          <p:cNvPr id="42" name="Shape 42"/>
          <p:cNvSpPr txBox="1">
            <a:spLocks noGrp="1"/>
          </p:cNvSpPr>
          <p:nvPr>
            <p:ph type="ftr" idx="11"/>
          </p:nvPr>
        </p:nvSpPr>
        <p:spPr>
          <a:xfrm>
            <a:off x="93969" y="6165337"/>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43" name="Shape 4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44" name="Shape 4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
        <p:nvSpPr>
          <p:cNvPr id="3" name="Text Placeholder 2"/>
          <p:cNvSpPr>
            <a:spLocks noGrp="1"/>
          </p:cNvSpPr>
          <p:nvPr>
            <p:ph type="body" sz="quarter" idx="13"/>
          </p:nvPr>
        </p:nvSpPr>
        <p:spPr>
          <a:xfrm>
            <a:off x="2092325" y="6507163"/>
            <a:ext cx="6796088" cy="223837"/>
          </a:xfrm>
        </p:spPr>
        <p:txBody>
          <a:bodyPr/>
          <a:lstStyle>
            <a:lvl1pPr marL="101600" indent="0">
              <a:buNone/>
              <a:defRPr/>
            </a:lvl1pPr>
          </a:lstStyle>
          <a:p>
            <a:pPr lvl="0"/>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Figure + Caption">
    <p:spTree>
      <p:nvGrpSpPr>
        <p:cNvPr id="1" name="Shape 53"/>
        <p:cNvGrpSpPr/>
        <p:nvPr/>
      </p:nvGrpSpPr>
      <p:grpSpPr>
        <a:xfrm>
          <a:off x="0" y="0"/>
          <a:ext cx="0" cy="0"/>
          <a:chOff x="0" y="0"/>
          <a:chExt cx="0" cy="0"/>
        </a:xfrm>
      </p:grpSpPr>
      <p:sp>
        <p:nvSpPr>
          <p:cNvPr id="54" name="Shape 54"/>
          <p:cNvSpPr txBox="1">
            <a:spLocks noGrp="1"/>
          </p:cNvSpPr>
          <p:nvPr>
            <p:ph type="title"/>
          </p:nvPr>
        </p:nvSpPr>
        <p:spPr>
          <a:xfrm>
            <a:off x="457200" y="228600"/>
            <a:ext cx="8229600" cy="106679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55" name="Shape 55"/>
          <p:cNvSpPr txBox="1">
            <a:spLocks noGrp="1"/>
          </p:cNvSpPr>
          <p:nvPr>
            <p:ph type="body" idx="1"/>
          </p:nvPr>
        </p:nvSpPr>
        <p:spPr>
          <a:xfrm>
            <a:off x="457200" y="5368160"/>
            <a:ext cx="8229600" cy="916856"/>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1600" b="0" i="0" u="none" strike="noStrike" cap="none">
                <a:solidFill>
                  <a:schemeClr val="dk1"/>
                </a:solidFill>
                <a:latin typeface="+mn-lt"/>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endParaRPr dirty="0"/>
          </a:p>
        </p:txBody>
      </p:sp>
      <p:sp>
        <p:nvSpPr>
          <p:cNvPr id="56" name="Shape 56"/>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58" name="Shape 58"/>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dk1"/>
                </a:solidFill>
                <a:latin typeface="Arial"/>
                <a:ea typeface="Arial"/>
                <a:cs typeface="Arial"/>
                <a:sym typeface="Arial"/>
              </a:rPr>
              <a:t>‹#›</a:t>
            </a:fld>
            <a:endParaRPr lang="en-US" sz="900" b="0" i="0" u="none" strike="noStrike" cap="none">
              <a:solidFill>
                <a:schemeClr val="dk1"/>
              </a:solidFill>
              <a:latin typeface="Arial"/>
              <a:ea typeface="Arial"/>
              <a:cs typeface="Arial"/>
              <a:sym typeface="Arial"/>
            </a:endParaRPr>
          </a:p>
        </p:txBody>
      </p:sp>
      <p:sp>
        <p:nvSpPr>
          <p:cNvPr id="8" name="Shape 16"/>
          <p:cNvSpPr txBox="1"/>
          <p:nvPr userDrawn="1"/>
        </p:nvSpPr>
        <p:spPr>
          <a:xfrm>
            <a:off x="1600200" y="6429344"/>
            <a:ext cx="7162799" cy="200054"/>
          </a:xfrm>
          <a:prstGeom prst="rect">
            <a:avLst/>
          </a:prstGeom>
          <a:noFill/>
          <a:ln>
            <a:noFill/>
          </a:ln>
        </p:spPr>
        <p:txBody>
          <a:bodyPr lIns="91425" tIns="45700" rIns="91425" bIns="45700" anchor="t" anchorCtr="0">
            <a:no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200" b="0" dirty="0" smtClean="0">
                <a:latin typeface="Verdana"/>
                <a:ea typeface="Verdana" panose="020B0604030504040204" pitchFamily="34" charset="0"/>
                <a:cs typeface="Verdana" panose="020B0604030504040204" pitchFamily="34" charset="0"/>
              </a:rPr>
              <a:t>Copyright © 2017, 2014, 2011 Pearson Education, Inc. All Rights Reserved</a:t>
            </a:r>
            <a:endParaRPr lang="en-US" altLang="en-US" sz="1200" b="0" dirty="0">
              <a:latin typeface="Verdana"/>
              <a:ea typeface="Verdana" panose="020B0604030504040204" pitchFamily="34" charset="0"/>
              <a:cs typeface="Verdana" panose="020B060403050404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earning Objectives">
    <p:spTree>
      <p:nvGrpSpPr>
        <p:cNvPr id="1" name="Shape 47"/>
        <p:cNvGrpSpPr/>
        <p:nvPr/>
      </p:nvGrpSpPr>
      <p:grpSpPr>
        <a:xfrm>
          <a:off x="0" y="0"/>
          <a:ext cx="0" cy="0"/>
          <a:chOff x="0" y="0"/>
          <a:chExt cx="0" cy="0"/>
        </a:xfrm>
      </p:grpSpPr>
      <p:sp>
        <p:nvSpPr>
          <p:cNvPr id="48" name="Shape 48"/>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49" name="Shape 49"/>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118871" marR="0" lvl="0" indent="-93471" algn="l" rtl="0">
              <a:spcBef>
                <a:spcPts val="1500"/>
              </a:spcBef>
              <a:buClr>
                <a:srgbClr val="007FA3"/>
              </a:buClr>
              <a:buSzPct val="25000"/>
              <a:buFont typeface="Arial"/>
              <a:buChar char="•"/>
              <a:defRPr sz="1600" b="0" i="0" u="none" strike="noStrike" cap="none">
                <a:solidFill>
                  <a:schemeClr val="dk1"/>
                </a:solidFill>
                <a:latin typeface="Arial"/>
                <a:ea typeface="Arial"/>
                <a:cs typeface="Arial"/>
                <a:sym typeface="Arial"/>
              </a:defRPr>
            </a:lvl1pPr>
            <a:lvl2pPr marL="569913" marR="0" lvl="1" indent="-188912"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50" name="Shape 50"/>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51" name="Shape 51"/>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52" name="Shape 52"/>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
        <p:nvSpPr>
          <p:cNvPr id="9" name="Shape 16"/>
          <p:cNvSpPr txBox="1"/>
          <p:nvPr userDrawn="1"/>
        </p:nvSpPr>
        <p:spPr>
          <a:xfrm>
            <a:off x="1600200" y="6429344"/>
            <a:ext cx="7162799" cy="200054"/>
          </a:xfrm>
          <a:prstGeom prst="rect">
            <a:avLst/>
          </a:prstGeom>
          <a:noFill/>
          <a:ln>
            <a:noFill/>
          </a:ln>
        </p:spPr>
        <p:txBody>
          <a:bodyPr lIns="91425" tIns="45700" rIns="91425" bIns="45700" anchor="t" anchorCtr="0">
            <a:no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200" b="0" dirty="0" smtClean="0">
                <a:latin typeface="Verdana"/>
                <a:ea typeface="Verdana" panose="020B0604030504040204" pitchFamily="34" charset="0"/>
                <a:cs typeface="Verdana" panose="020B0604030504040204" pitchFamily="34" charset="0"/>
              </a:rPr>
              <a:t>Copyright © 2017, 2014, 2011 Pearson Education, Inc. All Rights Reserved</a:t>
            </a:r>
            <a:endParaRPr lang="en-US" altLang="en-US" sz="1200" b="0" dirty="0">
              <a:latin typeface="Verdana"/>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52805361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12" name="Shape 12"/>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pic>
        <p:nvPicPr>
          <p:cNvPr id="15" name="Shape 15" descr="Pearson Logo"/>
          <p:cNvPicPr preferRelativeResize="0"/>
          <p:nvPr/>
        </p:nvPicPr>
        <p:blipFill rotWithShape="1">
          <a:blip r:embed="rId6">
            <a:alphaModFix/>
          </a:blip>
          <a:srcRect/>
          <a:stretch/>
        </p:blipFill>
        <p:spPr>
          <a:xfrm>
            <a:off x="443972" y="6429709"/>
            <a:ext cx="917999" cy="279914"/>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1" r:id="rId2"/>
    <p:sldLayoutId id="2147483653" r:id="rId3"/>
    <p:sldLayoutId id="2147483660"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Title 1"/>
          <p:cNvSpPr txBox="1">
            <a:spLocks noGrp="1"/>
          </p:cNvSpPr>
          <p:nvPr>
            <p:ph type="title"/>
          </p:nvPr>
        </p:nvSpPr>
        <p:spPr>
          <a:prstGeom prst="rect">
            <a:avLst/>
          </a:prstGeom>
          <a:noFill/>
          <a:ln>
            <a:noFill/>
          </a:ln>
        </p:spPr>
        <p:txBody>
          <a:bodyPr lIns="0" tIns="0" rIns="0" bIns="0" anchor="t" anchorCtr="0">
            <a:noAutofit/>
          </a:bodyPr>
          <a:lstStyle/>
          <a:p>
            <a:pPr lvl="0">
              <a:buSzPct val="25000"/>
            </a:pPr>
            <a:r>
              <a:rPr lang="en-US" dirty="0"/>
              <a:t>Development Across the Life Span</a:t>
            </a:r>
            <a:endParaRPr lang="en-US" sz="3400" b="1" i="0" u="none" strike="noStrike" cap="none" dirty="0">
              <a:solidFill>
                <a:srgbClr val="007FA3"/>
              </a:solidFill>
              <a:latin typeface="Times New Roman"/>
              <a:ea typeface="Times New Roman"/>
              <a:cs typeface="Times New Roman"/>
              <a:sym typeface="Times New Roman"/>
            </a:endParaRPr>
          </a:p>
        </p:txBody>
      </p:sp>
      <p:sp>
        <p:nvSpPr>
          <p:cNvPr id="196" name="Text Placeholder 2"/>
          <p:cNvSpPr txBox="1">
            <a:spLocks noGrp="1"/>
          </p:cNvSpPr>
          <p:nvPr>
            <p:ph type="body" idx="1"/>
          </p:nvPr>
        </p:nvSpPr>
        <p:spPr>
          <a:prstGeom prst="rect">
            <a:avLst/>
          </a:prstGeom>
          <a:noFill/>
          <a:ln>
            <a:noFill/>
          </a:ln>
        </p:spPr>
        <p:txBody>
          <a:bodyPr lIns="0" tIns="0" rIns="0" bIns="0" anchor="t" anchorCtr="0">
            <a:noAutofit/>
          </a:bodyPr>
          <a:lstStyle/>
          <a:p>
            <a:pPr lvl="0">
              <a:buSzPct val="25000"/>
            </a:pPr>
            <a:r>
              <a:rPr lang="en-US" dirty="0"/>
              <a:t>Eighth Edition</a:t>
            </a:r>
            <a:endParaRPr lang="en-US" sz="2000" b="0" i="0" u="none" strike="noStrike" cap="none" dirty="0">
              <a:solidFill>
                <a:srgbClr val="007FA3"/>
              </a:solidFill>
              <a:ea typeface="Arial"/>
              <a:cs typeface="Arial"/>
              <a:sym typeface="Arial"/>
            </a:endParaRPr>
          </a:p>
        </p:txBody>
      </p:sp>
      <p:sp>
        <p:nvSpPr>
          <p:cNvPr id="198" name="Text Placeholder 3"/>
          <p:cNvSpPr txBox="1">
            <a:spLocks noGrp="1"/>
          </p:cNvSpPr>
          <p:nvPr>
            <p:ph type="body" idx="2"/>
          </p:nvPr>
        </p:nvSpPr>
        <p:spPr>
          <a:prstGeom prst="rect">
            <a:avLst/>
          </a:prstGeom>
          <a:noFill/>
          <a:ln>
            <a:noFill/>
          </a:ln>
        </p:spPr>
        <p:txBody>
          <a:bodyPr lIns="0" tIns="0" rIns="0" bIns="0" anchor="b" anchorCtr="0">
            <a:noAutofit/>
          </a:bodyPr>
          <a:lstStyle/>
          <a:p>
            <a:pPr marL="0" marR="0" lvl="0" indent="0" rtl="0">
              <a:spcBef>
                <a:spcPts val="0"/>
              </a:spcBef>
              <a:buClr>
                <a:srgbClr val="007FA3"/>
              </a:buClr>
              <a:buSzPct val="25000"/>
              <a:buFont typeface="Arial"/>
              <a:buNone/>
            </a:pPr>
            <a:r>
              <a:rPr lang="en-US" sz="3000" i="0" u="none" strike="noStrike" cap="none" dirty="0">
                <a:solidFill>
                  <a:schemeClr val="dk1"/>
                </a:solidFill>
                <a:ea typeface="Arial"/>
                <a:cs typeface="Arial"/>
                <a:sym typeface="Arial"/>
              </a:rPr>
              <a:t>Chapter </a:t>
            </a:r>
            <a:r>
              <a:rPr lang="en-US" sz="3000" i="0" u="none" strike="noStrike" cap="none" dirty="0" smtClean="0">
                <a:solidFill>
                  <a:schemeClr val="dk1"/>
                </a:solidFill>
                <a:ea typeface="Arial"/>
                <a:cs typeface="Arial"/>
                <a:sym typeface="Arial"/>
              </a:rPr>
              <a:t>11</a:t>
            </a:r>
            <a:endParaRPr lang="en-US" sz="3000" i="0" u="none" strike="noStrike" cap="none" dirty="0">
              <a:solidFill>
                <a:schemeClr val="dk1"/>
              </a:solidFill>
              <a:ea typeface="Arial"/>
              <a:cs typeface="Arial"/>
              <a:sym typeface="Arial"/>
            </a:endParaRPr>
          </a:p>
        </p:txBody>
      </p:sp>
      <p:sp>
        <p:nvSpPr>
          <p:cNvPr id="199" name="Text Placeholder 4"/>
          <p:cNvSpPr txBox="1">
            <a:spLocks noGrp="1"/>
          </p:cNvSpPr>
          <p:nvPr>
            <p:ph type="body" idx="3"/>
          </p:nvPr>
        </p:nvSpPr>
        <p:spPr>
          <a:prstGeom prst="rect">
            <a:avLst/>
          </a:prstGeom>
          <a:noFill/>
          <a:ln>
            <a:noFill/>
          </a:ln>
        </p:spPr>
        <p:txBody>
          <a:bodyPr lIns="0" tIns="0" rIns="0" bIns="0" anchor="t" anchorCtr="0">
            <a:noAutofit/>
          </a:bodyPr>
          <a:lstStyle/>
          <a:p>
            <a:pPr lvl="0">
              <a:buSzPct val="25000"/>
            </a:pPr>
            <a:r>
              <a:rPr lang="en-US" dirty="0"/>
              <a:t>Physical and Cognitive Development in Adolescence</a:t>
            </a:r>
          </a:p>
        </p:txBody>
      </p:sp>
      <p:pic>
        <p:nvPicPr>
          <p:cNvPr id="197" name="Picture 5" descr="Front Cover: Development Across the Life Span Eighth Edition by Feldman."/>
          <p:cNvPicPr preferRelativeResize="0"/>
          <p:nvPr/>
        </p:nvPicPr>
        <p:blipFill>
          <a:blip r:embed="rId3">
            <a:extLst>
              <a:ext uri="{28A0092B-C50C-407E-A947-70E740481C1C}">
                <a14:useLocalDpi xmlns:a14="http://schemas.microsoft.com/office/drawing/2010/main" val="0"/>
              </a:ext>
            </a:extLst>
          </a:blip>
          <a:stretch>
            <a:fillRect/>
          </a:stretch>
        </p:blipFill>
        <p:spPr>
          <a:xfrm>
            <a:off x="867686" y="1600200"/>
            <a:ext cx="3579756" cy="4578192"/>
          </a:xfrm>
          <a:prstGeom prst="rect">
            <a:avLst/>
          </a:prstGeom>
        </p:spPr>
      </p:pic>
      <p:sp>
        <p:nvSpPr>
          <p:cNvPr id="2" name="Text Placeholder 6"/>
          <p:cNvSpPr>
            <a:spLocks noGrp="1"/>
          </p:cNvSpPr>
          <p:nvPr>
            <p:ph type="body" sz="quarter" idx="13"/>
          </p:nvPr>
        </p:nvSpPr>
        <p:spPr>
          <a:xfrm>
            <a:off x="1968500" y="6383338"/>
            <a:ext cx="6796088" cy="395149"/>
          </a:xfrm>
        </p:spPr>
        <p:txBody>
          <a:bodyPr/>
          <a:lstStyle/>
          <a:p>
            <a:pPr algn="r"/>
            <a:r>
              <a:rPr lang="en-US" altLang="en-US" sz="1200" dirty="0">
                <a:latin typeface="Verdana"/>
                <a:ea typeface="Verdana" panose="020B0604030504040204" pitchFamily="34" charset="0"/>
                <a:cs typeface="Verdana" panose="020B0604030504040204" pitchFamily="34" charset="0"/>
              </a:rPr>
              <a:t>Copyright © </a:t>
            </a:r>
            <a:r>
              <a:rPr lang="en-US" altLang="en-US" sz="1200" dirty="0" smtClean="0">
                <a:latin typeface="Verdana"/>
                <a:ea typeface="Verdana" panose="020B0604030504040204" pitchFamily="34" charset="0"/>
                <a:cs typeface="Verdana" panose="020B0604030504040204" pitchFamily="34" charset="0"/>
              </a:rPr>
              <a:t>2017, 2014, 2011 </a:t>
            </a:r>
            <a:r>
              <a:rPr lang="en-US" altLang="en-US" sz="1200" dirty="0">
                <a:latin typeface="Verdana"/>
                <a:ea typeface="Verdana" panose="020B0604030504040204" pitchFamily="34" charset="0"/>
                <a:cs typeface="Verdana" panose="020B0604030504040204" pitchFamily="34" charset="0"/>
              </a:rPr>
              <a:t>Pearson Education, Inc. All Rights </a:t>
            </a:r>
            <a:r>
              <a:rPr lang="en-US" altLang="en-US" sz="1200" dirty="0" smtClean="0">
                <a:latin typeface="Verdana"/>
                <a:ea typeface="Verdana" panose="020B0604030504040204" pitchFamily="34" charset="0"/>
                <a:cs typeface="Verdana" panose="020B0604030504040204" pitchFamily="34" charset="0"/>
              </a:rPr>
              <a:t>Reserved</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Objectives </a:t>
            </a:r>
            <a:r>
              <a:rPr lang="en-US" sz="2000" b="0" dirty="0"/>
              <a:t>(1 of 3)</a:t>
            </a:r>
          </a:p>
        </p:txBody>
      </p:sp>
      <p:sp>
        <p:nvSpPr>
          <p:cNvPr id="3" name="Content Placeholder 2"/>
          <p:cNvSpPr>
            <a:spLocks noGrp="1"/>
          </p:cNvSpPr>
          <p:nvPr>
            <p:ph type="body" idx="1"/>
          </p:nvPr>
        </p:nvSpPr>
        <p:spPr/>
        <p:txBody>
          <a:bodyPr/>
          <a:lstStyle/>
          <a:p>
            <a:pPr marL="25400" indent="0">
              <a:buNone/>
            </a:pPr>
            <a:r>
              <a:rPr lang="en-US" sz="2400" b="1" dirty="0">
                <a:solidFill>
                  <a:schemeClr val="tx2"/>
                </a:solidFill>
                <a:latin typeface="+mn-lt"/>
              </a:rPr>
              <a:t>11.1</a:t>
            </a:r>
            <a:r>
              <a:rPr lang="en-US" sz="2400" dirty="0">
                <a:latin typeface="+mn-lt"/>
              </a:rPr>
              <a:t> Describe the physical changes adolescents experience as the body reaches puberty.</a:t>
            </a:r>
          </a:p>
          <a:p>
            <a:pPr marL="25400" indent="0">
              <a:buNone/>
            </a:pPr>
            <a:r>
              <a:rPr lang="en-US" sz="2400" b="1" dirty="0">
                <a:solidFill>
                  <a:schemeClr val="tx2"/>
                </a:solidFill>
                <a:latin typeface="+mn-lt"/>
              </a:rPr>
              <a:t>11.2</a:t>
            </a:r>
            <a:r>
              <a:rPr lang="en-US" sz="2400" dirty="0">
                <a:latin typeface="+mn-lt"/>
              </a:rPr>
              <a:t> Explain the nutritional needs and concerns of adolescents.</a:t>
            </a:r>
          </a:p>
          <a:p>
            <a:pPr marL="25400" indent="0">
              <a:buNone/>
            </a:pPr>
            <a:r>
              <a:rPr lang="en-US" sz="2400" b="1" dirty="0" smtClean="0">
                <a:solidFill>
                  <a:schemeClr val="tx2"/>
                </a:solidFill>
                <a:latin typeface="+mn-lt"/>
              </a:rPr>
              <a:t>11.3</a:t>
            </a:r>
            <a:r>
              <a:rPr lang="en-US" sz="2400" dirty="0" smtClean="0">
                <a:latin typeface="+mn-lt"/>
              </a:rPr>
              <a:t> Summarize </a:t>
            </a:r>
            <a:r>
              <a:rPr lang="en-US" sz="2400" dirty="0">
                <a:latin typeface="+mn-lt"/>
              </a:rPr>
              <a:t>the ways in which the brain develops in adolescence.</a:t>
            </a:r>
          </a:p>
          <a:p>
            <a:pPr marL="25400" indent="0">
              <a:buNone/>
            </a:pPr>
            <a:r>
              <a:rPr lang="en-US" sz="2400" b="1" dirty="0" smtClean="0">
                <a:solidFill>
                  <a:schemeClr val="tx2"/>
                </a:solidFill>
                <a:latin typeface="+mn-lt"/>
              </a:rPr>
              <a:t>11.4</a:t>
            </a:r>
            <a:r>
              <a:rPr lang="en-US" sz="2400" dirty="0" smtClean="0">
                <a:latin typeface="+mn-lt"/>
              </a:rPr>
              <a:t> Describe </a:t>
            </a:r>
            <a:r>
              <a:rPr lang="en-US" sz="2400" dirty="0">
                <a:latin typeface="+mn-lt"/>
              </a:rPr>
              <a:t>how cognitive development proceeds during adolescence according to Piaget.</a:t>
            </a:r>
          </a:p>
        </p:txBody>
      </p:sp>
    </p:spTree>
    <p:extLst>
      <p:ext uri="{BB962C8B-B14F-4D97-AF65-F5344CB8AC3E}">
        <p14:creationId xmlns:p14="http://schemas.microsoft.com/office/powerpoint/2010/main" val="20730713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Objectives </a:t>
            </a:r>
            <a:r>
              <a:rPr lang="en-US" sz="2000" b="0" dirty="0" smtClean="0"/>
              <a:t>(2 </a:t>
            </a:r>
            <a:r>
              <a:rPr lang="en-US" sz="2000" b="0" dirty="0"/>
              <a:t>of 3)</a:t>
            </a:r>
          </a:p>
        </p:txBody>
      </p:sp>
      <p:sp>
        <p:nvSpPr>
          <p:cNvPr id="3" name="Content Placeholder 2"/>
          <p:cNvSpPr>
            <a:spLocks noGrp="1"/>
          </p:cNvSpPr>
          <p:nvPr>
            <p:ph type="body" idx="1"/>
          </p:nvPr>
        </p:nvSpPr>
        <p:spPr/>
        <p:txBody>
          <a:bodyPr/>
          <a:lstStyle/>
          <a:p>
            <a:pPr marL="25400" indent="0">
              <a:buNone/>
            </a:pPr>
            <a:r>
              <a:rPr lang="en-US" sz="2400" b="1" dirty="0">
                <a:solidFill>
                  <a:schemeClr val="tx2"/>
                </a:solidFill>
                <a:latin typeface="+mn-lt"/>
              </a:rPr>
              <a:t>11.5 </a:t>
            </a:r>
            <a:r>
              <a:rPr lang="en-US" sz="2400" dirty="0">
                <a:solidFill>
                  <a:schemeClr val="tx1"/>
                </a:solidFill>
                <a:latin typeface="+mn-lt"/>
              </a:rPr>
              <a:t>Summarize how information processing approaches explain adolescent cognitive development.</a:t>
            </a:r>
          </a:p>
          <a:p>
            <a:pPr marL="25400" indent="0">
              <a:buNone/>
            </a:pPr>
            <a:r>
              <a:rPr lang="en-US" sz="2400" b="1" dirty="0">
                <a:solidFill>
                  <a:schemeClr val="tx2"/>
                </a:solidFill>
                <a:latin typeface="+mn-lt"/>
              </a:rPr>
              <a:t>11.6 </a:t>
            </a:r>
            <a:r>
              <a:rPr lang="en-US" sz="2400" dirty="0">
                <a:solidFill>
                  <a:schemeClr val="tx1"/>
                </a:solidFill>
                <a:latin typeface="+mn-lt"/>
              </a:rPr>
              <a:t>Describe how adolescent egocentrism affects thinking and behavior.</a:t>
            </a:r>
          </a:p>
          <a:p>
            <a:pPr marL="25400" indent="0">
              <a:buNone/>
            </a:pPr>
            <a:r>
              <a:rPr lang="en-US" sz="2400" b="1" dirty="0">
                <a:solidFill>
                  <a:schemeClr val="tx2"/>
                </a:solidFill>
                <a:latin typeface="+mn-lt"/>
              </a:rPr>
              <a:t>11.7 </a:t>
            </a:r>
            <a:r>
              <a:rPr lang="en-US" sz="2400" dirty="0">
                <a:solidFill>
                  <a:schemeClr val="tx1"/>
                </a:solidFill>
                <a:latin typeface="+mn-lt"/>
              </a:rPr>
              <a:t>Analyze the factors that affect adolescent school performance.</a:t>
            </a:r>
          </a:p>
          <a:p>
            <a:pPr marL="25400" indent="0">
              <a:buNone/>
            </a:pPr>
            <a:r>
              <a:rPr lang="en-US" sz="2400" b="1" dirty="0">
                <a:solidFill>
                  <a:schemeClr val="tx2"/>
                </a:solidFill>
                <a:latin typeface="+mn-lt"/>
              </a:rPr>
              <a:t>11.8 </a:t>
            </a:r>
            <a:r>
              <a:rPr lang="en-US" sz="2400" dirty="0">
                <a:solidFill>
                  <a:schemeClr val="tx1"/>
                </a:solidFill>
                <a:latin typeface="+mn-lt"/>
              </a:rPr>
              <a:t>Describe how adolescents use the Internet.</a:t>
            </a:r>
          </a:p>
        </p:txBody>
      </p:sp>
    </p:spTree>
    <p:extLst>
      <p:ext uri="{BB962C8B-B14F-4D97-AF65-F5344CB8AC3E}">
        <p14:creationId xmlns:p14="http://schemas.microsoft.com/office/powerpoint/2010/main" val="24127284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Objectives </a:t>
            </a:r>
            <a:r>
              <a:rPr lang="en-US" sz="2000" b="0" dirty="0" smtClean="0"/>
              <a:t>(3 </a:t>
            </a:r>
            <a:r>
              <a:rPr lang="en-US" sz="2000" b="0" dirty="0"/>
              <a:t>of 3)</a:t>
            </a:r>
          </a:p>
        </p:txBody>
      </p:sp>
      <p:sp>
        <p:nvSpPr>
          <p:cNvPr id="3" name="Content Placeholder 2"/>
          <p:cNvSpPr>
            <a:spLocks noGrp="1"/>
          </p:cNvSpPr>
          <p:nvPr>
            <p:ph type="body" idx="1"/>
          </p:nvPr>
        </p:nvSpPr>
        <p:spPr/>
        <p:txBody>
          <a:bodyPr/>
          <a:lstStyle/>
          <a:p>
            <a:pPr marL="25400" indent="0">
              <a:buNone/>
            </a:pPr>
            <a:r>
              <a:rPr lang="en-US" sz="2400" b="1" dirty="0">
                <a:solidFill>
                  <a:schemeClr val="tx2"/>
                </a:solidFill>
                <a:latin typeface="+mn-lt"/>
              </a:rPr>
              <a:t>11.9 </a:t>
            </a:r>
            <a:r>
              <a:rPr lang="en-US" sz="2400" dirty="0">
                <a:solidFill>
                  <a:schemeClr val="tx1"/>
                </a:solidFill>
                <a:latin typeface="+mn-lt"/>
              </a:rPr>
              <a:t>Analyze what illegal drugs adolescents use and why.</a:t>
            </a:r>
          </a:p>
          <a:p>
            <a:pPr marL="25400" indent="0">
              <a:buNone/>
            </a:pPr>
            <a:r>
              <a:rPr lang="en-US" sz="2400" b="1" dirty="0">
                <a:solidFill>
                  <a:schemeClr val="tx2"/>
                </a:solidFill>
                <a:latin typeface="+mn-lt"/>
              </a:rPr>
              <a:t>11.10 </a:t>
            </a:r>
            <a:r>
              <a:rPr lang="en-US" sz="2400" dirty="0">
                <a:solidFill>
                  <a:schemeClr val="tx1"/>
                </a:solidFill>
                <a:latin typeface="+mn-lt"/>
              </a:rPr>
              <a:t>Discuss how adolescents use and abuse alcohol.</a:t>
            </a:r>
          </a:p>
          <a:p>
            <a:pPr marL="25400" indent="0">
              <a:buNone/>
            </a:pPr>
            <a:r>
              <a:rPr lang="en-US" sz="2400" b="1" dirty="0">
                <a:solidFill>
                  <a:schemeClr val="tx2"/>
                </a:solidFill>
                <a:latin typeface="+mn-lt"/>
              </a:rPr>
              <a:t>11.11 </a:t>
            </a:r>
            <a:r>
              <a:rPr lang="en-US" sz="2400" dirty="0">
                <a:solidFill>
                  <a:schemeClr val="tx1"/>
                </a:solidFill>
                <a:latin typeface="+mn-lt"/>
              </a:rPr>
              <a:t>Summarize how and why adolescents use tobacco.</a:t>
            </a:r>
          </a:p>
          <a:p>
            <a:pPr marL="25400" indent="0">
              <a:buNone/>
            </a:pPr>
            <a:r>
              <a:rPr lang="en-US" sz="2400" b="1" dirty="0">
                <a:solidFill>
                  <a:schemeClr val="tx2"/>
                </a:solidFill>
                <a:latin typeface="+mn-lt"/>
              </a:rPr>
              <a:t>11.12 </a:t>
            </a:r>
            <a:r>
              <a:rPr lang="en-US" sz="2400" dirty="0">
                <a:solidFill>
                  <a:schemeClr val="tx1"/>
                </a:solidFill>
                <a:latin typeface="+mn-lt"/>
              </a:rPr>
              <a:t>Describe dangers adolescent sexual practices present and how these dangers can be avoided.</a:t>
            </a:r>
          </a:p>
        </p:txBody>
      </p:sp>
    </p:spTree>
    <p:extLst>
      <p:ext uri="{BB962C8B-B14F-4D97-AF65-F5344CB8AC3E}">
        <p14:creationId xmlns:p14="http://schemas.microsoft.com/office/powerpoint/2010/main" val="33811293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Physical Maturation</a:t>
            </a:r>
          </a:p>
        </p:txBody>
      </p:sp>
      <p:sp>
        <p:nvSpPr>
          <p:cNvPr id="3" name="Content Placeholder 2"/>
          <p:cNvSpPr>
            <a:spLocks noGrp="1"/>
          </p:cNvSpPr>
          <p:nvPr>
            <p:ph type="body" idx="1"/>
          </p:nvPr>
        </p:nvSpPr>
        <p:spPr/>
        <p:txBody>
          <a:bodyPr/>
          <a:lstStyle/>
          <a:p>
            <a:pPr marL="432" indent="0">
              <a:buNone/>
            </a:pPr>
            <a:r>
              <a:rPr lang="en-US" b="1" dirty="0">
                <a:solidFill>
                  <a:schemeClr val="tx2"/>
                </a:solidFill>
              </a:rPr>
              <a:t>11.1 </a:t>
            </a:r>
            <a:r>
              <a:rPr lang="en-US" dirty="0"/>
              <a:t>Describe the physical changes adolescents experience as the body reaches puberty.</a:t>
            </a:r>
          </a:p>
          <a:p>
            <a:pPr marL="432" indent="0">
              <a:buNone/>
            </a:pPr>
            <a:r>
              <a:rPr lang="en-US" b="1" dirty="0">
                <a:solidFill>
                  <a:schemeClr val="tx2"/>
                </a:solidFill>
              </a:rPr>
              <a:t>11.2</a:t>
            </a:r>
            <a:r>
              <a:rPr lang="en-US" dirty="0">
                <a:solidFill>
                  <a:schemeClr val="tx2"/>
                </a:solidFill>
              </a:rPr>
              <a:t> </a:t>
            </a:r>
            <a:r>
              <a:rPr lang="en-US" dirty="0"/>
              <a:t>Explain the nutritional needs and concerns of adolescents.</a:t>
            </a:r>
          </a:p>
          <a:p>
            <a:pPr marL="432" indent="0">
              <a:buNone/>
            </a:pPr>
            <a:r>
              <a:rPr lang="en-US" b="1" dirty="0">
                <a:solidFill>
                  <a:schemeClr val="tx2"/>
                </a:solidFill>
              </a:rPr>
              <a:t>11.3</a:t>
            </a:r>
            <a:r>
              <a:rPr lang="en-US" dirty="0"/>
              <a:t> Summarize the ways in which the brain develops in adolescence.</a:t>
            </a:r>
          </a:p>
        </p:txBody>
      </p:sp>
    </p:spTree>
    <p:extLst>
      <p:ext uri="{BB962C8B-B14F-4D97-AF65-F5344CB8AC3E}">
        <p14:creationId xmlns:p14="http://schemas.microsoft.com/office/powerpoint/2010/main" val="7175036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Physical Manifestations of Puberty</a:t>
            </a:r>
          </a:p>
        </p:txBody>
      </p:sp>
      <p:sp>
        <p:nvSpPr>
          <p:cNvPr id="3" name="Content Placeholder 2"/>
          <p:cNvSpPr>
            <a:spLocks noGrp="1"/>
          </p:cNvSpPr>
          <p:nvPr>
            <p:ph type="body" idx="1"/>
          </p:nvPr>
        </p:nvSpPr>
        <p:spPr/>
        <p:txBody>
          <a:bodyPr/>
          <a:lstStyle/>
          <a:p>
            <a:r>
              <a:rPr lang="en-US" dirty="0">
                <a:solidFill>
                  <a:schemeClr val="tx1"/>
                </a:solidFill>
              </a:rPr>
              <a:t>Rapid growth</a:t>
            </a:r>
          </a:p>
          <a:p>
            <a:r>
              <a:rPr lang="en-US" dirty="0">
                <a:solidFill>
                  <a:schemeClr val="tx1"/>
                </a:solidFill>
              </a:rPr>
              <a:t>Development of primary and secondary sex characteristics</a:t>
            </a:r>
          </a:p>
          <a:p>
            <a:r>
              <a:rPr lang="en-US" dirty="0">
                <a:solidFill>
                  <a:schemeClr val="tx1"/>
                </a:solidFill>
              </a:rPr>
              <a:t>Changes in body composition</a:t>
            </a:r>
          </a:p>
          <a:p>
            <a:r>
              <a:rPr lang="en-US" dirty="0">
                <a:solidFill>
                  <a:schemeClr val="tx1"/>
                </a:solidFill>
              </a:rPr>
              <a:t>Changes in circulatory and respiratory systems</a:t>
            </a:r>
          </a:p>
        </p:txBody>
      </p:sp>
    </p:spTree>
    <p:extLst>
      <p:ext uri="{BB962C8B-B14F-4D97-AF65-F5344CB8AC3E}">
        <p14:creationId xmlns:p14="http://schemas.microsoft.com/office/powerpoint/2010/main" val="9129189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Growth During Adolescence: The Rapid Pace of Physical and Sexual Maturation</a:t>
            </a:r>
          </a:p>
        </p:txBody>
      </p:sp>
      <p:sp>
        <p:nvSpPr>
          <p:cNvPr id="3" name="Content Placeholder 2"/>
          <p:cNvSpPr>
            <a:spLocks noGrp="1"/>
          </p:cNvSpPr>
          <p:nvPr>
            <p:ph type="body" idx="1"/>
          </p:nvPr>
        </p:nvSpPr>
        <p:spPr/>
        <p:txBody>
          <a:bodyPr/>
          <a:lstStyle/>
          <a:p>
            <a:pPr marL="432" indent="0">
              <a:buNone/>
            </a:pPr>
            <a:r>
              <a:rPr lang="en-US" b="1" dirty="0">
                <a:solidFill>
                  <a:schemeClr val="tx1"/>
                </a:solidFill>
              </a:rPr>
              <a:t>Adolescent growth spurt</a:t>
            </a:r>
          </a:p>
          <a:p>
            <a:r>
              <a:rPr lang="en-US" dirty="0">
                <a:solidFill>
                  <a:schemeClr val="tx1"/>
                </a:solidFill>
              </a:rPr>
              <a:t>Weight increase</a:t>
            </a:r>
          </a:p>
          <a:p>
            <a:r>
              <a:rPr lang="en-US" dirty="0">
                <a:solidFill>
                  <a:schemeClr val="tx1"/>
                </a:solidFill>
              </a:rPr>
              <a:t>Skeletal changes</a:t>
            </a:r>
          </a:p>
          <a:p>
            <a:r>
              <a:rPr lang="en-US" dirty="0">
                <a:solidFill>
                  <a:schemeClr val="tx1"/>
                </a:solidFill>
              </a:rPr>
              <a:t>Asynchrony in growth</a:t>
            </a:r>
          </a:p>
        </p:txBody>
      </p:sp>
    </p:spTree>
    <p:extLst>
      <p:ext uri="{BB962C8B-B14F-4D97-AF65-F5344CB8AC3E}">
        <p14:creationId xmlns:p14="http://schemas.microsoft.com/office/powerpoint/2010/main" val="21455717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ea typeface="ＭＳ Ｐゴシック" panose="020B0600070205080204" pitchFamily="34" charset="-128"/>
              </a:rPr>
              <a:t>Figure 11-1 Growth </a:t>
            </a:r>
            <a:r>
              <a:rPr lang="en-US" altLang="en-US" dirty="0">
                <a:ea typeface="ＭＳ Ｐゴシック" panose="020B0600070205080204" pitchFamily="34" charset="-128"/>
              </a:rPr>
              <a:t>Patterns</a:t>
            </a:r>
            <a:endParaRPr lang="en-US" dirty="0"/>
          </a:p>
        </p:txBody>
      </p:sp>
      <p:pic>
        <p:nvPicPr>
          <p:cNvPr id="5" name="Picture 2" descr="Two line graphs depict the patterns of growth in boys and girls. The first chart shows the actual heights at different ages of both boys and girls. The vertical axis labeled Height in centimeters, and the horizontal axis is labeled Age in Years. On the first graph, at 1 year both boys and girls average 80 centimeters. Both genders continue to grow at the same pace through 11 years, when they average 130 centimeters. From there, girls grow at a faster pace, reaching their maximum value of 160 centimeters at 13 years, while boys are still 140 centimeters and growing until 17 years, when they reach their maximum value of 170 centimeters. The second chart shows height increase per year at different ages of both boys and girls. The vertical axis labeled Height increase in centimeters, and the horizontal axis is labeled Age in Years. Before reaching 1 year of age, both boys and girls grow at a rate between 24 and 12 centimeters per year, showing a near vertical path on the chart. At 1 year, both are growing 10 centimeters per year, and the drop becomes less significant. At9 years, both grow 6 centimeters per year, but girls begin to grow faster, reaching 9 centimeters per year at age 12. From that point, girls growth rate drops to near 0 centimeters by the age of 15. At 12 years, boys are still slowing their growth rate, reaching 5 centimeters per year, before their growth rate climbs as well, reaching 10 centimeters per year at 14 years. From that time, boys growth rate drops to near 0 centimeters by the age of 18."/>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3309" y="1442523"/>
            <a:ext cx="6676684" cy="377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3"/>
          <p:cNvSpPr>
            <a:spLocks noGrp="1"/>
          </p:cNvSpPr>
          <p:nvPr>
            <p:ph type="body" idx="1"/>
          </p:nvPr>
        </p:nvSpPr>
        <p:spPr/>
        <p:txBody>
          <a:bodyPr/>
          <a:lstStyle/>
          <a:p>
            <a:r>
              <a:rPr lang="en-US" sz="1200" dirty="0"/>
              <a:t>Patterns of growth are depicted in two ways. The first figure shows height at a given age, while the second shows the height increase that occurs from birth through the end of adolescence. Notice that girls begin their growth spurt around age 10, while boys begin the growth spurt at about age 12. However, by the age of 13, boys tend to be taller than girls. What are the social consequences for boys and girls of being taller or shorter than average? </a:t>
            </a:r>
            <a:r>
              <a:rPr lang="en-US" sz="800" b="1" dirty="0"/>
              <a:t>(Source: Adapted from </a:t>
            </a:r>
            <a:r>
              <a:rPr lang="en-US" sz="800" b="1" dirty="0" err="1"/>
              <a:t>Cratty</a:t>
            </a:r>
            <a:r>
              <a:rPr lang="en-US" sz="800" b="1" dirty="0"/>
              <a:t>, 1986.)</a:t>
            </a:r>
          </a:p>
        </p:txBody>
      </p:sp>
    </p:spTree>
    <p:extLst>
      <p:ext uri="{BB962C8B-B14F-4D97-AF65-F5344CB8AC3E}">
        <p14:creationId xmlns:p14="http://schemas.microsoft.com/office/powerpoint/2010/main" val="30060643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Secular Trends</a:t>
            </a:r>
          </a:p>
        </p:txBody>
      </p:sp>
      <p:sp>
        <p:nvSpPr>
          <p:cNvPr id="3" name="Content Placeholder 2"/>
          <p:cNvSpPr>
            <a:spLocks noGrp="1"/>
          </p:cNvSpPr>
          <p:nvPr>
            <p:ph type="body" idx="1"/>
          </p:nvPr>
        </p:nvSpPr>
        <p:spPr/>
        <p:txBody>
          <a:bodyPr/>
          <a:lstStyle/>
          <a:p>
            <a:r>
              <a:rPr lang="en-US" dirty="0">
                <a:solidFill>
                  <a:schemeClr val="tx1"/>
                </a:solidFill>
              </a:rPr>
              <a:t>Earlier start of puberty is an example of a significant secular trend</a:t>
            </a:r>
          </a:p>
          <a:p>
            <a:pPr lvl="1"/>
            <a:r>
              <a:rPr lang="en-US" dirty="0">
                <a:solidFill>
                  <a:schemeClr val="tx1"/>
                </a:solidFill>
              </a:rPr>
              <a:t>Pattern of change occurring over several generations</a:t>
            </a:r>
          </a:p>
          <a:p>
            <a:pPr lvl="1"/>
            <a:r>
              <a:rPr lang="en-US" dirty="0">
                <a:solidFill>
                  <a:schemeClr val="tx1"/>
                </a:solidFill>
              </a:rPr>
              <a:t>Trend occurs when a physical characteristic changes over the course of several generations</a:t>
            </a:r>
          </a:p>
          <a:p>
            <a:pPr lvl="1"/>
            <a:r>
              <a:rPr lang="en-US" dirty="0">
                <a:solidFill>
                  <a:schemeClr val="tx1"/>
                </a:solidFill>
              </a:rPr>
              <a:t>Result of better nutrition over centuries</a:t>
            </a:r>
          </a:p>
        </p:txBody>
      </p:sp>
    </p:spTree>
    <p:extLst>
      <p:ext uri="{BB962C8B-B14F-4D97-AF65-F5344CB8AC3E}">
        <p14:creationId xmlns:p14="http://schemas.microsoft.com/office/powerpoint/2010/main" val="5768162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Puberty in Girls</a:t>
            </a:r>
          </a:p>
        </p:txBody>
      </p:sp>
      <p:sp>
        <p:nvSpPr>
          <p:cNvPr id="3" name="Content Placeholder 2"/>
          <p:cNvSpPr>
            <a:spLocks noGrp="1"/>
          </p:cNvSpPr>
          <p:nvPr>
            <p:ph type="body" idx="1"/>
          </p:nvPr>
        </p:nvSpPr>
        <p:spPr/>
        <p:txBody>
          <a:bodyPr/>
          <a:lstStyle/>
          <a:p>
            <a:pPr marL="432" indent="0">
              <a:buNone/>
            </a:pPr>
            <a:r>
              <a:rPr lang="en-US" b="1" dirty="0">
                <a:solidFill>
                  <a:schemeClr val="tx1"/>
                </a:solidFill>
              </a:rPr>
              <a:t>Begins earlier for girls than for boys</a:t>
            </a:r>
          </a:p>
          <a:p>
            <a:r>
              <a:rPr lang="en-US" dirty="0">
                <a:solidFill>
                  <a:schemeClr val="tx1"/>
                </a:solidFill>
              </a:rPr>
              <a:t>Girls start puberty at around age 11 or 12, and boys begin at around age 13 or 14</a:t>
            </a:r>
          </a:p>
          <a:p>
            <a:r>
              <a:rPr lang="en-US" dirty="0">
                <a:solidFill>
                  <a:schemeClr val="tx1"/>
                </a:solidFill>
              </a:rPr>
              <a:t>Wide variations among individuals</a:t>
            </a:r>
          </a:p>
          <a:p>
            <a:pPr marL="432" indent="0">
              <a:buNone/>
            </a:pPr>
            <a:r>
              <a:rPr lang="en-US" b="1" dirty="0">
                <a:solidFill>
                  <a:schemeClr val="tx1"/>
                </a:solidFill>
              </a:rPr>
              <a:t>Influences</a:t>
            </a:r>
          </a:p>
          <a:p>
            <a:r>
              <a:rPr lang="en-US" dirty="0">
                <a:solidFill>
                  <a:schemeClr val="tx1"/>
                </a:solidFill>
              </a:rPr>
              <a:t>Nutrition</a:t>
            </a:r>
          </a:p>
          <a:p>
            <a:r>
              <a:rPr lang="en-US" dirty="0">
                <a:solidFill>
                  <a:schemeClr val="tx1"/>
                </a:solidFill>
              </a:rPr>
              <a:t>Health</a:t>
            </a:r>
          </a:p>
          <a:p>
            <a:r>
              <a:rPr lang="en-US" dirty="0">
                <a:solidFill>
                  <a:schemeClr val="tx1"/>
                </a:solidFill>
              </a:rPr>
              <a:t>Environmental stress</a:t>
            </a:r>
          </a:p>
        </p:txBody>
      </p:sp>
    </p:spTree>
    <p:extLst>
      <p:ext uri="{BB962C8B-B14F-4D97-AF65-F5344CB8AC3E}">
        <p14:creationId xmlns:p14="http://schemas.microsoft.com/office/powerpoint/2010/main" val="19792467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ea typeface="ＭＳ Ｐゴシック" panose="020B0600070205080204" pitchFamily="34" charset="-128"/>
              </a:rPr>
              <a:t>Figure </a:t>
            </a:r>
            <a:r>
              <a:rPr lang="en-US" altLang="en-US" dirty="0">
                <a:ea typeface="ＭＳ Ｐゴシック" panose="020B0600070205080204" pitchFamily="34" charset="-128"/>
              </a:rPr>
              <a:t>11-2 Onset of Menstruation</a:t>
            </a:r>
            <a:endParaRPr lang="en-US" dirty="0"/>
          </a:p>
        </p:txBody>
      </p:sp>
      <p:pic>
        <p:nvPicPr>
          <p:cNvPr id="6" name="Picture 2" descr="A graphical chart shows the Age at Onset of Menstruation among girls of various countries and economic background. The data is as follows. For girls in the U S of African Descent, the average age ranges between mid 12 to 13 years, corresponding to high income and low income respectively. For girls in the U S A of European Descent, the average age ranges between early 13 to mid 13 years, corresponding to high income and low income respectively. For girls in Hong Kong, the average age ranges between mid 12 to early 13 years, corresponding to being well off and poor respectively. For girls in Tunis, the average age ranges between mid 13 to 14 years, corresponding to being well off and poor respectively. For girls in Baghdad, the average age ranges between mid 13 to 14 years, corresponding to being well off and poor respectively. For girls in South Africa, Bantu, urban, the average age ranges between mid 13 to late 14 years, corresponding to being well off and poor respectively. For girls in Transkei reserve, Bantu, rural, the average age ranges between late 14 to mid 15 years, corresponding to being not poor and poor respectively."/>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88624" y="1295399"/>
            <a:ext cx="3766750" cy="3892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3"/>
          <p:cNvSpPr>
            <a:spLocks noGrp="1"/>
          </p:cNvSpPr>
          <p:nvPr>
            <p:ph type="body" idx="1"/>
          </p:nvPr>
        </p:nvSpPr>
        <p:spPr/>
        <p:txBody>
          <a:bodyPr/>
          <a:lstStyle/>
          <a:p>
            <a:r>
              <a:rPr lang="en-US" sz="1400" dirty="0"/>
              <a:t>The onset of menstruation occurs earlier in more economically advantaged countries than in those that are poorer. But even in wealthier countries, girls living in more affluent circumstances begin to menstruate earlier than those living in less affluent situations. Why is this the case? </a:t>
            </a:r>
          </a:p>
          <a:p>
            <a:r>
              <a:rPr lang="en-US" sz="1000" b="1" dirty="0"/>
              <a:t>(Source: Adapted from Eveleth &amp; Tanner, 1976.)</a:t>
            </a:r>
          </a:p>
        </p:txBody>
      </p:sp>
    </p:spTree>
    <p:extLst>
      <p:ext uri="{BB962C8B-B14F-4D97-AF65-F5344CB8AC3E}">
        <p14:creationId xmlns:p14="http://schemas.microsoft.com/office/powerpoint/2010/main" val="12797969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Puberty in Boys</a:t>
            </a:r>
          </a:p>
        </p:txBody>
      </p:sp>
      <p:sp>
        <p:nvSpPr>
          <p:cNvPr id="3" name="Content Placeholder 2"/>
          <p:cNvSpPr>
            <a:spLocks noGrp="1"/>
          </p:cNvSpPr>
          <p:nvPr>
            <p:ph type="body" idx="1"/>
          </p:nvPr>
        </p:nvSpPr>
        <p:spPr/>
        <p:txBody>
          <a:bodyPr/>
          <a:lstStyle/>
          <a:p>
            <a:r>
              <a:rPr lang="en-US" dirty="0">
                <a:solidFill>
                  <a:schemeClr val="tx1"/>
                </a:solidFill>
              </a:rPr>
              <a:t>Penis and scrotum begin to grow at an accelerated rate around the age of 12 and reach adult size 3 or 4 years later</a:t>
            </a:r>
          </a:p>
          <a:p>
            <a:r>
              <a:rPr lang="en-US" dirty="0">
                <a:solidFill>
                  <a:schemeClr val="tx1"/>
                </a:solidFill>
              </a:rPr>
              <a:t>Enlargement of prostate gland and seminal vesicles</a:t>
            </a:r>
          </a:p>
          <a:p>
            <a:r>
              <a:rPr lang="en-US" dirty="0" err="1">
                <a:solidFill>
                  <a:schemeClr val="tx1"/>
                </a:solidFill>
              </a:rPr>
              <a:t>Spermarche</a:t>
            </a:r>
            <a:r>
              <a:rPr lang="en-US" dirty="0">
                <a:solidFill>
                  <a:schemeClr val="tx1"/>
                </a:solidFill>
              </a:rPr>
              <a:t> around age 13</a:t>
            </a:r>
          </a:p>
        </p:txBody>
      </p:sp>
    </p:spTree>
    <p:extLst>
      <p:ext uri="{BB962C8B-B14F-4D97-AF65-F5344CB8AC3E}">
        <p14:creationId xmlns:p14="http://schemas.microsoft.com/office/powerpoint/2010/main" val="38018437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Primary Sex Characteristics</a:t>
            </a:r>
          </a:p>
        </p:txBody>
      </p:sp>
      <p:sp>
        <p:nvSpPr>
          <p:cNvPr id="3" name="Content Placeholder 2"/>
          <p:cNvSpPr>
            <a:spLocks noGrp="1"/>
          </p:cNvSpPr>
          <p:nvPr>
            <p:ph type="body" idx="1"/>
          </p:nvPr>
        </p:nvSpPr>
        <p:spPr/>
        <p:txBody>
          <a:bodyPr/>
          <a:lstStyle/>
          <a:p>
            <a:pPr marL="432" indent="0">
              <a:buNone/>
            </a:pPr>
            <a:r>
              <a:rPr lang="en-US" b="1" dirty="0">
                <a:solidFill>
                  <a:schemeClr val="tx1"/>
                </a:solidFill>
              </a:rPr>
              <a:t>Further development of sex glands</a:t>
            </a:r>
          </a:p>
          <a:p>
            <a:r>
              <a:rPr lang="en-US" dirty="0">
                <a:solidFill>
                  <a:schemeClr val="tx1"/>
                </a:solidFill>
              </a:rPr>
              <a:t>Testes in males</a:t>
            </a:r>
          </a:p>
          <a:p>
            <a:r>
              <a:rPr lang="en-US" dirty="0">
                <a:solidFill>
                  <a:schemeClr val="tx1"/>
                </a:solidFill>
              </a:rPr>
              <a:t>Ovaries in females</a:t>
            </a:r>
          </a:p>
        </p:txBody>
      </p:sp>
    </p:spTree>
    <p:extLst>
      <p:ext uri="{BB962C8B-B14F-4D97-AF65-F5344CB8AC3E}">
        <p14:creationId xmlns:p14="http://schemas.microsoft.com/office/powerpoint/2010/main" val="1761549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Secondary Sex Characteristics</a:t>
            </a:r>
          </a:p>
        </p:txBody>
      </p:sp>
      <p:sp>
        <p:nvSpPr>
          <p:cNvPr id="3" name="Content Placeholder 2"/>
          <p:cNvSpPr>
            <a:spLocks noGrp="1"/>
          </p:cNvSpPr>
          <p:nvPr>
            <p:ph type="body" idx="1"/>
          </p:nvPr>
        </p:nvSpPr>
        <p:spPr/>
        <p:txBody>
          <a:bodyPr/>
          <a:lstStyle/>
          <a:p>
            <a:r>
              <a:rPr lang="en-US" dirty="0">
                <a:solidFill>
                  <a:schemeClr val="tx1"/>
                </a:solidFill>
              </a:rPr>
              <a:t>Changes in genitals and breasts</a:t>
            </a:r>
          </a:p>
          <a:p>
            <a:r>
              <a:rPr lang="en-US" dirty="0">
                <a:solidFill>
                  <a:schemeClr val="tx1"/>
                </a:solidFill>
              </a:rPr>
              <a:t>Growth of hair:</a:t>
            </a:r>
          </a:p>
          <a:p>
            <a:pPr lvl="1"/>
            <a:r>
              <a:rPr lang="en-US" dirty="0">
                <a:solidFill>
                  <a:schemeClr val="tx1"/>
                </a:solidFill>
              </a:rPr>
              <a:t>Pubic</a:t>
            </a:r>
          </a:p>
          <a:p>
            <a:pPr lvl="1"/>
            <a:r>
              <a:rPr lang="en-US" dirty="0">
                <a:solidFill>
                  <a:schemeClr val="tx1"/>
                </a:solidFill>
              </a:rPr>
              <a:t>Facial</a:t>
            </a:r>
          </a:p>
          <a:p>
            <a:pPr lvl="1"/>
            <a:r>
              <a:rPr lang="en-US" dirty="0">
                <a:solidFill>
                  <a:schemeClr val="tx1"/>
                </a:solidFill>
              </a:rPr>
              <a:t>Body</a:t>
            </a:r>
          </a:p>
          <a:p>
            <a:r>
              <a:rPr lang="en-US" dirty="0">
                <a:solidFill>
                  <a:schemeClr val="tx1"/>
                </a:solidFill>
              </a:rPr>
              <a:t>Further development of sex organs</a:t>
            </a:r>
          </a:p>
        </p:txBody>
      </p:sp>
    </p:spTree>
    <p:extLst>
      <p:ext uri="{BB962C8B-B14F-4D97-AF65-F5344CB8AC3E}">
        <p14:creationId xmlns:p14="http://schemas.microsoft.com/office/powerpoint/2010/main" val="18050802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Reactions to Physical Changes in Adolescence</a:t>
            </a:r>
          </a:p>
        </p:txBody>
      </p:sp>
      <p:sp>
        <p:nvSpPr>
          <p:cNvPr id="3" name="Content Placeholder 2"/>
          <p:cNvSpPr>
            <a:spLocks noGrp="1"/>
          </p:cNvSpPr>
          <p:nvPr>
            <p:ph type="body" idx="1"/>
          </p:nvPr>
        </p:nvSpPr>
        <p:spPr/>
        <p:txBody>
          <a:bodyPr/>
          <a:lstStyle/>
          <a:p>
            <a:pPr marL="432" indent="0">
              <a:buNone/>
            </a:pPr>
            <a:r>
              <a:rPr lang="en-US" b="1" dirty="0">
                <a:solidFill>
                  <a:schemeClr val="tx1"/>
                </a:solidFill>
              </a:rPr>
              <a:t>Some of the changes of adolescence are not evident in physical changes, but carry psychological weight</a:t>
            </a:r>
          </a:p>
          <a:p>
            <a:r>
              <a:rPr lang="en-US" dirty="0">
                <a:solidFill>
                  <a:schemeClr val="tx1"/>
                </a:solidFill>
              </a:rPr>
              <a:t>Menstruation and ejaculations occur privately, but changes in body shape and size are public</a:t>
            </a:r>
          </a:p>
          <a:p>
            <a:r>
              <a:rPr lang="en-US" dirty="0">
                <a:solidFill>
                  <a:schemeClr val="tx1"/>
                </a:solidFill>
              </a:rPr>
              <a:t>Teenagers entering puberty are frequently embarrassed by the changes</a:t>
            </a:r>
          </a:p>
          <a:p>
            <a:r>
              <a:rPr lang="en-US" dirty="0">
                <a:solidFill>
                  <a:schemeClr val="tx1"/>
                </a:solidFill>
              </a:rPr>
              <a:t>Girls are frequently unhappy about their changing bodies</a:t>
            </a:r>
          </a:p>
        </p:txBody>
      </p:sp>
    </p:spTree>
    <p:extLst>
      <p:ext uri="{BB962C8B-B14F-4D97-AF65-F5344CB8AC3E}">
        <p14:creationId xmlns:p14="http://schemas.microsoft.com/office/powerpoint/2010/main" val="32453349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 Figure 11-3 Sexual Maturation</a:t>
            </a:r>
            <a:endParaRPr lang="en-US" dirty="0"/>
          </a:p>
        </p:txBody>
      </p:sp>
      <p:pic>
        <p:nvPicPr>
          <p:cNvPr id="5" name="Picture 2" descr="Two bar charts represent the average age of male and female sexual maturation. The first chart corresponds to Males and the second to Females. The average age and the corresponding sexual characteristics for the males can be summarized as given below. Average males. Pubic hair, 12 to 18 years. Penis growth, 12 to 16 years. First ejaculation, 13 to 15.5 years. Height spurt, 12.5 to 16 years. Average females. Pubic hair, 11 to 14 years. Onset of menstruation, 11 to 13.5 years. Breast development, 11.5 to 13.5 years. Height spurt, 10.5 to 14 years."/>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24886" y="1354343"/>
            <a:ext cx="5494229" cy="3954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3"/>
          <p:cNvSpPr>
            <a:spLocks noGrp="1"/>
          </p:cNvSpPr>
          <p:nvPr>
            <p:ph type="body" idx="1"/>
          </p:nvPr>
        </p:nvSpPr>
        <p:spPr/>
        <p:txBody>
          <a:bodyPr/>
          <a:lstStyle/>
          <a:p>
            <a:r>
              <a:rPr lang="en-US" dirty="0"/>
              <a:t>The changes in sexual maturation that occur for males and females</a:t>
            </a:r>
          </a:p>
          <a:p>
            <a:r>
              <a:rPr lang="en-US" dirty="0"/>
              <a:t>during early adolescence. </a:t>
            </a:r>
          </a:p>
          <a:p>
            <a:r>
              <a:rPr lang="en-US" sz="1200" b="1" dirty="0"/>
              <a:t>(Source: Based on Tanner, 1978.)</a:t>
            </a:r>
          </a:p>
        </p:txBody>
      </p:sp>
    </p:spTree>
    <p:extLst>
      <p:ext uri="{BB962C8B-B14F-4D97-AF65-F5344CB8AC3E}">
        <p14:creationId xmlns:p14="http://schemas.microsoft.com/office/powerpoint/2010/main" val="34932953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Consequences of Early </a:t>
            </a:r>
            <a:r>
              <a:rPr lang="en-US" dirty="0" smtClean="0"/>
              <a:t>Maturation</a:t>
            </a:r>
            <a:r>
              <a:rPr lang="en-US" dirty="0"/>
              <a:t> </a:t>
            </a:r>
            <a:r>
              <a:rPr lang="en-US" sz="2000" b="0" dirty="0" smtClean="0"/>
              <a:t>(1 </a:t>
            </a:r>
            <a:r>
              <a:rPr lang="en-US" sz="2000" b="0" dirty="0"/>
              <a:t>of 2)</a:t>
            </a:r>
          </a:p>
        </p:txBody>
      </p:sp>
      <p:sp>
        <p:nvSpPr>
          <p:cNvPr id="3" name="Content Placeholder 2"/>
          <p:cNvSpPr>
            <a:spLocks noGrp="1"/>
          </p:cNvSpPr>
          <p:nvPr>
            <p:ph type="body" idx="1"/>
          </p:nvPr>
        </p:nvSpPr>
        <p:spPr/>
        <p:txBody>
          <a:bodyPr/>
          <a:lstStyle/>
          <a:p>
            <a:r>
              <a:rPr lang="en-US" b="1" dirty="0">
                <a:solidFill>
                  <a:schemeClr val="tx1"/>
                </a:solidFill>
              </a:rPr>
              <a:t>Early maturation: Boys</a:t>
            </a:r>
          </a:p>
          <a:p>
            <a:pPr lvl="1"/>
            <a:r>
              <a:rPr lang="en-US" dirty="0">
                <a:solidFill>
                  <a:schemeClr val="tx1"/>
                </a:solidFill>
              </a:rPr>
              <a:t>Early-maturing boys tend to be more successful at athletics, presumably because of their larger size</a:t>
            </a:r>
          </a:p>
          <a:p>
            <a:pPr lvl="1"/>
            <a:r>
              <a:rPr lang="en-US" dirty="0" smtClean="0">
                <a:solidFill>
                  <a:schemeClr val="tx1"/>
                </a:solidFill>
              </a:rPr>
              <a:t>They </a:t>
            </a:r>
            <a:r>
              <a:rPr lang="en-US" dirty="0">
                <a:solidFill>
                  <a:schemeClr val="tx1"/>
                </a:solidFill>
              </a:rPr>
              <a:t>also tend to be more popular and have a more positive self-concept</a:t>
            </a:r>
          </a:p>
          <a:p>
            <a:pPr lvl="1"/>
            <a:r>
              <a:rPr lang="en-US" dirty="0">
                <a:solidFill>
                  <a:schemeClr val="tx1"/>
                </a:solidFill>
              </a:rPr>
              <a:t>They have difficulties in school, and are more likely to become involved in delinquency and substance abuse</a:t>
            </a:r>
          </a:p>
          <a:p>
            <a:pPr lvl="1"/>
            <a:r>
              <a:rPr lang="en-US" dirty="0">
                <a:solidFill>
                  <a:schemeClr val="tx1"/>
                </a:solidFill>
              </a:rPr>
              <a:t>Conspicuousness of their deviance from their later-maturing classmates may have a negative effect, producing anxiety, unhappiness, and depression</a:t>
            </a:r>
          </a:p>
        </p:txBody>
      </p:sp>
    </p:spTree>
    <p:extLst>
      <p:ext uri="{BB962C8B-B14F-4D97-AF65-F5344CB8AC3E}">
        <p14:creationId xmlns:p14="http://schemas.microsoft.com/office/powerpoint/2010/main" val="39309688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Consequences of Early </a:t>
            </a:r>
            <a:r>
              <a:rPr lang="en-US" dirty="0" smtClean="0"/>
              <a:t>Maturation </a:t>
            </a:r>
            <a:r>
              <a:rPr lang="en-US" sz="2000" b="0" dirty="0" smtClean="0"/>
              <a:t>(2 </a:t>
            </a:r>
            <a:r>
              <a:rPr lang="en-US" sz="2000" b="0" dirty="0"/>
              <a:t>of 2)</a:t>
            </a:r>
          </a:p>
        </p:txBody>
      </p:sp>
      <p:sp>
        <p:nvSpPr>
          <p:cNvPr id="3" name="Content Placeholder 2"/>
          <p:cNvSpPr>
            <a:spLocks noGrp="1"/>
          </p:cNvSpPr>
          <p:nvPr>
            <p:ph type="body" idx="1"/>
          </p:nvPr>
        </p:nvSpPr>
        <p:spPr/>
        <p:txBody>
          <a:bodyPr/>
          <a:lstStyle/>
          <a:p>
            <a:r>
              <a:rPr lang="en-US" b="1" dirty="0">
                <a:solidFill>
                  <a:schemeClr val="tx1"/>
                </a:solidFill>
              </a:rPr>
              <a:t>Early maturation: Girls</a:t>
            </a:r>
          </a:p>
          <a:p>
            <a:pPr lvl="1"/>
            <a:r>
              <a:rPr lang="en-US" dirty="0">
                <a:solidFill>
                  <a:schemeClr val="tx1"/>
                </a:solidFill>
              </a:rPr>
              <a:t>Obvious changes in their bodies - such as the development of breasts - may lead them to feel uncomfortable and different from their peers</a:t>
            </a:r>
          </a:p>
          <a:p>
            <a:pPr lvl="1"/>
            <a:r>
              <a:rPr lang="en-US" dirty="0">
                <a:solidFill>
                  <a:schemeClr val="tx1"/>
                </a:solidFill>
              </a:rPr>
              <a:t>May have to endure ridicule from their less mature classmates</a:t>
            </a:r>
          </a:p>
          <a:p>
            <a:pPr lvl="1"/>
            <a:r>
              <a:rPr lang="en-US" dirty="0">
                <a:solidFill>
                  <a:schemeClr val="tx1"/>
                </a:solidFill>
              </a:rPr>
              <a:t>Tend to be sought after more as potential dates, and their popularity may enhance their self-concepts</a:t>
            </a:r>
          </a:p>
        </p:txBody>
      </p:sp>
    </p:spTree>
    <p:extLst>
      <p:ext uri="{BB962C8B-B14F-4D97-AF65-F5344CB8AC3E}">
        <p14:creationId xmlns:p14="http://schemas.microsoft.com/office/powerpoint/2010/main" val="386892125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Consequences of Late Maturation </a:t>
            </a:r>
            <a:r>
              <a:rPr lang="en-US" sz="2000" b="0" dirty="0"/>
              <a:t>(1 of 2)</a:t>
            </a:r>
          </a:p>
        </p:txBody>
      </p:sp>
      <p:sp>
        <p:nvSpPr>
          <p:cNvPr id="3" name="Content Placeholder 2"/>
          <p:cNvSpPr>
            <a:spLocks noGrp="1"/>
          </p:cNvSpPr>
          <p:nvPr>
            <p:ph type="body" idx="1"/>
          </p:nvPr>
        </p:nvSpPr>
        <p:spPr/>
        <p:txBody>
          <a:bodyPr/>
          <a:lstStyle/>
          <a:p>
            <a:pPr lvl="0"/>
            <a:r>
              <a:rPr lang="en-US" b="1" dirty="0"/>
              <a:t>Late Maturation: Boys</a:t>
            </a:r>
            <a:endParaRPr lang="en-US" dirty="0"/>
          </a:p>
          <a:p>
            <a:pPr lvl="1"/>
            <a:r>
              <a:rPr lang="en-US" dirty="0"/>
              <a:t>Boys who are smaller and lighter than their more physically mature peers tend to be viewed as less attractive</a:t>
            </a:r>
          </a:p>
          <a:p>
            <a:pPr lvl="1"/>
            <a:r>
              <a:rPr lang="en-US" dirty="0"/>
              <a:t>Disadvantaged when it comes to sports activities and social activities</a:t>
            </a:r>
          </a:p>
          <a:p>
            <a:pPr lvl="1"/>
            <a:r>
              <a:rPr lang="en-US" dirty="0"/>
              <a:t>Decline in self-concept</a:t>
            </a:r>
          </a:p>
          <a:p>
            <a:pPr lvl="1"/>
            <a:r>
              <a:rPr lang="en-US" dirty="0"/>
              <a:t>They have positive qualities, such as insightfulness and assertiveness</a:t>
            </a:r>
          </a:p>
          <a:p>
            <a:pPr lvl="1"/>
            <a:r>
              <a:rPr lang="en-US" dirty="0"/>
              <a:t>They are more creatively playful than early </a:t>
            </a:r>
            <a:r>
              <a:rPr lang="en-US" dirty="0" err="1"/>
              <a:t>maturers</a:t>
            </a:r>
            <a:endParaRPr lang="en-US" dirty="0"/>
          </a:p>
        </p:txBody>
      </p:sp>
    </p:spTree>
    <p:extLst>
      <p:ext uri="{BB962C8B-B14F-4D97-AF65-F5344CB8AC3E}">
        <p14:creationId xmlns:p14="http://schemas.microsoft.com/office/powerpoint/2010/main" val="29188258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Consequences of Late Maturation </a:t>
            </a:r>
            <a:r>
              <a:rPr lang="en-US" sz="2000" b="0" dirty="0" smtClean="0"/>
              <a:t>(</a:t>
            </a:r>
            <a:r>
              <a:rPr lang="en-US" sz="2000" b="0" dirty="0"/>
              <a:t>2</a:t>
            </a:r>
            <a:r>
              <a:rPr lang="en-US" sz="2000" b="0" dirty="0" smtClean="0"/>
              <a:t> </a:t>
            </a:r>
            <a:r>
              <a:rPr lang="en-US" sz="2000" b="0" dirty="0"/>
              <a:t>of 2)</a:t>
            </a:r>
          </a:p>
        </p:txBody>
      </p:sp>
      <p:sp>
        <p:nvSpPr>
          <p:cNvPr id="3" name="Content Placeholder 2"/>
          <p:cNvSpPr>
            <a:spLocks noGrp="1"/>
          </p:cNvSpPr>
          <p:nvPr>
            <p:ph type="body" idx="1"/>
          </p:nvPr>
        </p:nvSpPr>
        <p:spPr/>
        <p:txBody>
          <a:bodyPr/>
          <a:lstStyle/>
          <a:p>
            <a:pPr lvl="0"/>
            <a:r>
              <a:rPr lang="en-US" b="1" dirty="0"/>
              <a:t>Late Maturation: Girls</a:t>
            </a:r>
            <a:endParaRPr lang="en-US" dirty="0"/>
          </a:p>
          <a:p>
            <a:pPr lvl="1"/>
            <a:r>
              <a:rPr lang="en-US" dirty="0"/>
              <a:t>May be overlooked in dating and other mixed-sex activities during middle school, and they may have relatively low social status</a:t>
            </a:r>
          </a:p>
          <a:p>
            <a:pPr lvl="1"/>
            <a:r>
              <a:rPr lang="en-US" dirty="0"/>
              <a:t>Satisfaction with themselves and their bodies may be greater than that of early </a:t>
            </a:r>
            <a:r>
              <a:rPr lang="en-US" dirty="0" err="1"/>
              <a:t>maturers</a:t>
            </a:r>
            <a:endParaRPr lang="en-US" dirty="0"/>
          </a:p>
          <a:p>
            <a:pPr lvl="1"/>
            <a:r>
              <a:rPr lang="en-US" dirty="0"/>
              <a:t>Fewer emotional problems</a:t>
            </a:r>
          </a:p>
        </p:txBody>
      </p:sp>
    </p:spTree>
    <p:extLst>
      <p:ext uri="{BB962C8B-B14F-4D97-AF65-F5344CB8AC3E}">
        <p14:creationId xmlns:p14="http://schemas.microsoft.com/office/powerpoint/2010/main" val="7163931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Fueling the Growth of Adolescence</a:t>
            </a:r>
            <a:endParaRPr lang="en-US" sz="2000" b="0" dirty="0"/>
          </a:p>
        </p:txBody>
      </p:sp>
      <p:sp>
        <p:nvSpPr>
          <p:cNvPr id="3" name="Content Placeholder 2"/>
          <p:cNvSpPr>
            <a:spLocks noGrp="1"/>
          </p:cNvSpPr>
          <p:nvPr>
            <p:ph type="body" idx="1"/>
          </p:nvPr>
        </p:nvSpPr>
        <p:spPr/>
        <p:txBody>
          <a:bodyPr/>
          <a:lstStyle/>
          <a:p>
            <a:pPr marL="0" indent="0">
              <a:buFont typeface="Arial" pitchFamily="34" charset="0"/>
              <a:buNone/>
              <a:defRPr/>
            </a:pPr>
            <a:r>
              <a:rPr lang="en-US" sz="2000" dirty="0"/>
              <a:t>For most adolescents, the major nutritional issue is ensuring the consumption of a sufficient balance of appropriate foods</a:t>
            </a:r>
          </a:p>
          <a:p>
            <a:pPr>
              <a:defRPr/>
            </a:pPr>
            <a:r>
              <a:rPr lang="en-US" sz="2000" dirty="0"/>
              <a:t>Rapid physical growth of adolescence is fueled by an increase in food consumption</a:t>
            </a:r>
          </a:p>
          <a:p>
            <a:pPr>
              <a:defRPr/>
            </a:pPr>
            <a:r>
              <a:rPr lang="en-US" sz="2000" dirty="0"/>
              <a:t>Particularly during the growth spurt, adolescents eat substantial quantities of food, increasing their intake of calories dramatically</a:t>
            </a:r>
          </a:p>
          <a:p>
            <a:pPr lvl="1">
              <a:defRPr/>
            </a:pPr>
            <a:r>
              <a:rPr lang="en-US" sz="2000" dirty="0"/>
              <a:t>During the teenage years, the average girl requires 2,200 calories a day</a:t>
            </a:r>
          </a:p>
          <a:p>
            <a:pPr lvl="1">
              <a:defRPr/>
            </a:pPr>
            <a:r>
              <a:rPr lang="en-US" sz="2000" dirty="0"/>
              <a:t>The average boy requires 2,800</a:t>
            </a:r>
          </a:p>
          <a:p>
            <a:pPr>
              <a:defRPr/>
            </a:pPr>
            <a:r>
              <a:rPr lang="en-US" sz="2000" dirty="0"/>
              <a:t>Several key nutrients are essential; in particular, calcium and iron</a:t>
            </a:r>
          </a:p>
        </p:txBody>
      </p:sp>
    </p:spTree>
    <p:extLst>
      <p:ext uri="{BB962C8B-B14F-4D97-AF65-F5344CB8AC3E}">
        <p14:creationId xmlns:p14="http://schemas.microsoft.com/office/powerpoint/2010/main" val="32169856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Nutritional Problems in Adolescence</a:t>
            </a:r>
            <a:endParaRPr lang="en-US" sz="2000" b="0" dirty="0"/>
          </a:p>
        </p:txBody>
      </p:sp>
      <p:sp>
        <p:nvSpPr>
          <p:cNvPr id="3" name="Content Placeholder 2"/>
          <p:cNvSpPr>
            <a:spLocks noGrp="1"/>
          </p:cNvSpPr>
          <p:nvPr>
            <p:ph type="body" idx="1"/>
          </p:nvPr>
        </p:nvSpPr>
        <p:spPr/>
        <p:txBody>
          <a:bodyPr/>
          <a:lstStyle/>
          <a:p>
            <a:pPr marL="0" indent="0">
              <a:buFont typeface="Arial" pitchFamily="34" charset="0"/>
              <a:buNone/>
              <a:defRPr/>
            </a:pPr>
            <a:r>
              <a:rPr lang="en-US" sz="2000" b="1" dirty="0"/>
              <a:t>Poor eating habits</a:t>
            </a:r>
          </a:p>
          <a:p>
            <a:pPr>
              <a:buFont typeface="Arial" pitchFamily="34" charset="0"/>
              <a:buChar char="•"/>
              <a:defRPr/>
            </a:pPr>
            <a:r>
              <a:rPr lang="en-US" sz="2000" dirty="0"/>
              <a:t>High consumption of junk food/sugar/fats</a:t>
            </a:r>
          </a:p>
          <a:p>
            <a:pPr>
              <a:buFont typeface="Arial" pitchFamily="34" charset="0"/>
              <a:buChar char="•"/>
              <a:defRPr/>
            </a:pPr>
            <a:r>
              <a:rPr lang="en-US" sz="2000" dirty="0"/>
              <a:t>Large portion sizes</a:t>
            </a:r>
          </a:p>
          <a:p>
            <a:pPr>
              <a:buFont typeface="Arial" pitchFamily="34" charset="0"/>
              <a:buChar char="•"/>
              <a:defRPr/>
            </a:pPr>
            <a:r>
              <a:rPr lang="en-US" sz="2000" dirty="0"/>
              <a:t>Lack of variety</a:t>
            </a:r>
          </a:p>
          <a:p>
            <a:pPr marL="0" indent="0">
              <a:buFont typeface="Arial" pitchFamily="34" charset="0"/>
              <a:buNone/>
              <a:defRPr/>
            </a:pPr>
            <a:r>
              <a:rPr lang="en-US" sz="2000" dirty="0"/>
              <a:t>Related health concerns</a:t>
            </a:r>
          </a:p>
          <a:p>
            <a:pPr>
              <a:buFont typeface="Arial" pitchFamily="34" charset="0"/>
              <a:buChar char="•"/>
              <a:defRPr/>
            </a:pPr>
            <a:r>
              <a:rPr lang="en-US" sz="2000" dirty="0"/>
              <a:t>Obesity</a:t>
            </a:r>
          </a:p>
          <a:p>
            <a:pPr>
              <a:buFont typeface="Arial" pitchFamily="34" charset="0"/>
              <a:buChar char="•"/>
              <a:defRPr/>
            </a:pPr>
            <a:r>
              <a:rPr lang="en-US" sz="2000" dirty="0"/>
              <a:t>Osteoporosis</a:t>
            </a:r>
          </a:p>
          <a:p>
            <a:pPr>
              <a:buFont typeface="Arial" pitchFamily="34" charset="0"/>
              <a:buChar char="•"/>
              <a:defRPr/>
            </a:pPr>
            <a:r>
              <a:rPr lang="en-US" sz="2000" dirty="0"/>
              <a:t>Diabetes</a:t>
            </a:r>
          </a:p>
          <a:p>
            <a:pPr>
              <a:buFont typeface="Arial" pitchFamily="34" charset="0"/>
              <a:buChar char="•"/>
              <a:defRPr/>
            </a:pPr>
            <a:r>
              <a:rPr lang="en-US" sz="2000" dirty="0"/>
              <a:t>Heart disease</a:t>
            </a:r>
          </a:p>
        </p:txBody>
      </p:sp>
    </p:spTree>
    <p:extLst>
      <p:ext uri="{BB962C8B-B14F-4D97-AF65-F5344CB8AC3E}">
        <p14:creationId xmlns:p14="http://schemas.microsoft.com/office/powerpoint/2010/main" val="4363831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Figure 11-4 No Sweat</a:t>
            </a:r>
            <a:endParaRPr lang="en-US" dirty="0"/>
          </a:p>
        </p:txBody>
      </p:sp>
      <p:pic>
        <p:nvPicPr>
          <p:cNvPr id="6" name="Picture 2" descr="A bar graph shows the percent of physical activities undertaken by Black and White females from age 9 to 19. The vertical axis labeled Age Bracket has values from 9 to 19. Each value has two bars, with one representing White and the other Black. The horizontal axis labeled Percent has values ranging from 0 to 40 in increments of 10. Physical activities are maximum at an age of 9 to 10 years for both White and Black females. The approximate data is summarized as follows. 9 or 10 years. White 30%, Black 26%. 11 or 12 years. White 22% Black 19%. 13 or 14 years. White 18% Black 14%. 15 or 16 years. White 10 % Black 0.08%. 16 or 17 years. White 7% Black 0%. 18 or 19 years. White 10% Black 0%."/>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28215" y="1379729"/>
            <a:ext cx="4087571" cy="390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3"/>
          <p:cNvSpPr>
            <a:spLocks noGrp="1"/>
          </p:cNvSpPr>
          <p:nvPr>
            <p:ph type="body" idx="1"/>
          </p:nvPr>
        </p:nvSpPr>
        <p:spPr/>
        <p:txBody>
          <a:bodyPr/>
          <a:lstStyle/>
          <a:p>
            <a:r>
              <a:rPr lang="en-US" dirty="0"/>
              <a:t>Physical activity among both white and black adolescent females declines substantially over the course of adolescence. What might be the reasons for this decline? </a:t>
            </a:r>
          </a:p>
          <a:p>
            <a:r>
              <a:rPr lang="en-US" sz="1200" b="1" dirty="0"/>
              <a:t>(Source: Based on </a:t>
            </a:r>
            <a:r>
              <a:rPr lang="en-US" sz="1200" b="1" dirty="0" err="1"/>
              <a:t>Kimm</a:t>
            </a:r>
            <a:r>
              <a:rPr lang="en-US" sz="1200" b="1" dirty="0"/>
              <a:t> et al., 2002.)</a:t>
            </a:r>
          </a:p>
        </p:txBody>
      </p:sp>
    </p:spTree>
    <p:extLst>
      <p:ext uri="{BB962C8B-B14F-4D97-AF65-F5344CB8AC3E}">
        <p14:creationId xmlns:p14="http://schemas.microsoft.com/office/powerpoint/2010/main" val="42056493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Anorexia Nervosa and Bulimia</a:t>
            </a:r>
            <a:endParaRPr lang="en-US" sz="2000" b="0" dirty="0"/>
          </a:p>
        </p:txBody>
      </p:sp>
      <p:sp>
        <p:nvSpPr>
          <p:cNvPr id="3" name="Content Placeholder 2"/>
          <p:cNvSpPr>
            <a:spLocks noGrp="1"/>
          </p:cNvSpPr>
          <p:nvPr>
            <p:ph type="body" idx="1"/>
          </p:nvPr>
        </p:nvSpPr>
        <p:spPr/>
        <p:txBody>
          <a:bodyPr/>
          <a:lstStyle/>
          <a:p>
            <a:pPr>
              <a:buFont typeface="Arial" pitchFamily="34" charset="0"/>
              <a:buChar char="•"/>
              <a:defRPr/>
            </a:pPr>
            <a:r>
              <a:rPr lang="en-US" dirty="0"/>
              <a:t>Anorexia: starvation to maintain low weight</a:t>
            </a:r>
          </a:p>
          <a:p>
            <a:pPr>
              <a:buFont typeface="Arial" pitchFamily="34" charset="0"/>
              <a:buChar char="•"/>
              <a:defRPr/>
            </a:pPr>
            <a:r>
              <a:rPr lang="en-US" dirty="0"/>
              <a:t>Bulimia: binge and purge eating</a:t>
            </a:r>
          </a:p>
          <a:p>
            <a:pPr lvl="1">
              <a:buFont typeface="Arial" pitchFamily="34" charset="0"/>
              <a:buChar char="–"/>
              <a:defRPr/>
            </a:pPr>
            <a:r>
              <a:rPr lang="en-US" sz="2500" dirty="0"/>
              <a:t>Higher incidence among females</a:t>
            </a:r>
          </a:p>
          <a:p>
            <a:pPr>
              <a:buFont typeface="Arial" pitchFamily="34" charset="0"/>
              <a:buChar char="•"/>
              <a:defRPr/>
            </a:pPr>
            <a:r>
              <a:rPr lang="en-US" dirty="0"/>
              <a:t>Disorder in eating and body dissatisfaction reported across socioeconomic lines</a:t>
            </a:r>
          </a:p>
        </p:txBody>
      </p:sp>
    </p:spTree>
    <p:extLst>
      <p:ext uri="{BB962C8B-B14F-4D97-AF65-F5344CB8AC3E}">
        <p14:creationId xmlns:p14="http://schemas.microsoft.com/office/powerpoint/2010/main" val="1561157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Brain Development and Thought: Paving the Way for Cognitive Growth</a:t>
            </a:r>
            <a:endParaRPr lang="en-US" sz="2000" b="0" dirty="0"/>
          </a:p>
        </p:txBody>
      </p:sp>
      <p:sp>
        <p:nvSpPr>
          <p:cNvPr id="3" name="Content Placeholder 2"/>
          <p:cNvSpPr>
            <a:spLocks noGrp="1"/>
          </p:cNvSpPr>
          <p:nvPr>
            <p:ph type="body" idx="1"/>
          </p:nvPr>
        </p:nvSpPr>
        <p:spPr/>
        <p:txBody>
          <a:bodyPr/>
          <a:lstStyle/>
          <a:p>
            <a:pPr>
              <a:defRPr/>
            </a:pPr>
            <a:r>
              <a:rPr lang="en-US" altLang="en-US" dirty="0"/>
              <a:t>Brain produces an oversupply of gray matter during adolescence which is later pruned at a rate of 1 to 2 percent per year </a:t>
            </a:r>
          </a:p>
          <a:p>
            <a:pPr>
              <a:defRPr/>
            </a:pPr>
            <a:r>
              <a:rPr lang="en-US" altLang="en-US" dirty="0"/>
              <a:t>Myelination increases and continues to make transmission of neural messages more efficient</a:t>
            </a:r>
          </a:p>
        </p:txBody>
      </p:sp>
    </p:spTree>
    <p:extLst>
      <p:ext uri="{BB962C8B-B14F-4D97-AF65-F5344CB8AC3E}">
        <p14:creationId xmlns:p14="http://schemas.microsoft.com/office/powerpoint/2010/main" val="32811578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Figure 11-5 Pruning Gray Matter</a:t>
            </a:r>
            <a:endParaRPr lang="en-US" dirty="0"/>
          </a:p>
        </p:txBody>
      </p:sp>
      <p:pic>
        <p:nvPicPr>
          <p:cNvPr id="5" name="Picture 2" descr="Photo shows the brain with some gray matter areas highlighted in different colors.&#10;&#10;"/>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38175" y="1382763"/>
            <a:ext cx="4867650" cy="3898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3"/>
          <p:cNvSpPr>
            <a:spLocks noGrp="1"/>
          </p:cNvSpPr>
          <p:nvPr>
            <p:ph type="body" idx="1"/>
          </p:nvPr>
        </p:nvSpPr>
        <p:spPr/>
        <p:txBody>
          <a:bodyPr/>
          <a:lstStyle/>
          <a:p>
            <a:r>
              <a:rPr lang="en-US" dirty="0"/>
              <a:t>This three-dimensional view of the brain shows areas of gray matter that are pruned from the brain between adolescence and adulthood. </a:t>
            </a:r>
            <a:r>
              <a:rPr lang="en-US" sz="1200" b="1" dirty="0"/>
              <a:t>(Source: Sowell et al., 1999.)</a:t>
            </a:r>
          </a:p>
        </p:txBody>
      </p:sp>
    </p:spTree>
    <p:extLst>
      <p:ext uri="{BB962C8B-B14F-4D97-AF65-F5344CB8AC3E}">
        <p14:creationId xmlns:p14="http://schemas.microsoft.com/office/powerpoint/2010/main" val="16123374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Sleep Deprivation</a:t>
            </a:r>
            <a:endParaRPr lang="en-US" sz="2000" b="0" dirty="0"/>
          </a:p>
        </p:txBody>
      </p:sp>
      <p:sp>
        <p:nvSpPr>
          <p:cNvPr id="3" name="Content Placeholder 2"/>
          <p:cNvSpPr>
            <a:spLocks noGrp="1"/>
          </p:cNvSpPr>
          <p:nvPr>
            <p:ph type="body" idx="1"/>
          </p:nvPr>
        </p:nvSpPr>
        <p:spPr/>
        <p:txBody>
          <a:bodyPr/>
          <a:lstStyle/>
          <a:p>
            <a:pPr>
              <a:buFont typeface="Arial" pitchFamily="34" charset="0"/>
              <a:buChar char="•"/>
              <a:defRPr/>
            </a:pPr>
            <a:r>
              <a:rPr lang="en-US" dirty="0"/>
              <a:t>Adolescents go to bed later and get up earlier</a:t>
            </a:r>
          </a:p>
          <a:p>
            <a:pPr>
              <a:buFont typeface="Arial" pitchFamily="34" charset="0"/>
              <a:buChar char="•"/>
              <a:defRPr/>
            </a:pPr>
            <a:r>
              <a:rPr lang="en-US" dirty="0"/>
              <a:t> Sleep deprivation results in:</a:t>
            </a:r>
          </a:p>
          <a:p>
            <a:pPr lvl="1">
              <a:buFont typeface="Arial" pitchFamily="34" charset="0"/>
              <a:buChar char="–"/>
              <a:defRPr/>
            </a:pPr>
            <a:r>
              <a:rPr lang="en-US" dirty="0"/>
              <a:t>Lower grades</a:t>
            </a:r>
          </a:p>
          <a:p>
            <a:pPr lvl="1">
              <a:buFont typeface="Arial" pitchFamily="34" charset="0"/>
              <a:buChar char="–"/>
              <a:defRPr/>
            </a:pPr>
            <a:r>
              <a:rPr lang="en-US" dirty="0"/>
              <a:t>Depression</a:t>
            </a:r>
          </a:p>
          <a:p>
            <a:pPr lvl="1">
              <a:buFont typeface="Arial" pitchFamily="34" charset="0"/>
              <a:buChar char="–"/>
              <a:defRPr/>
            </a:pPr>
            <a:r>
              <a:rPr lang="en-US" dirty="0"/>
              <a:t>Greater difficulty controlling their moods</a:t>
            </a:r>
          </a:p>
          <a:p>
            <a:pPr lvl="1">
              <a:buFont typeface="Arial" pitchFamily="34" charset="0"/>
              <a:buChar char="–"/>
              <a:defRPr/>
            </a:pPr>
            <a:r>
              <a:rPr lang="en-US" dirty="0"/>
              <a:t>Greater risk of auto </a:t>
            </a:r>
            <a:r>
              <a:rPr lang="en-US" dirty="0" smtClean="0"/>
              <a:t>accidents</a:t>
            </a:r>
            <a:endParaRPr lang="en-US" dirty="0"/>
          </a:p>
        </p:txBody>
      </p:sp>
    </p:spTree>
    <p:extLst>
      <p:ext uri="{BB962C8B-B14F-4D97-AF65-F5344CB8AC3E}">
        <p14:creationId xmlns:p14="http://schemas.microsoft.com/office/powerpoint/2010/main" val="4229223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Cognitive Development and Schooling </a:t>
            </a:r>
            <a:endParaRPr lang="en-US" sz="2000" b="0" dirty="0"/>
          </a:p>
        </p:txBody>
      </p:sp>
      <p:sp>
        <p:nvSpPr>
          <p:cNvPr id="3" name="Content Placeholder 2"/>
          <p:cNvSpPr>
            <a:spLocks noGrp="1"/>
          </p:cNvSpPr>
          <p:nvPr>
            <p:ph type="body" idx="1"/>
          </p:nvPr>
        </p:nvSpPr>
        <p:spPr/>
        <p:txBody>
          <a:bodyPr/>
          <a:lstStyle/>
          <a:p>
            <a:pPr marL="855663" indent="-855663">
              <a:buNone/>
            </a:pPr>
            <a:r>
              <a:rPr lang="en-US" b="1" dirty="0">
                <a:solidFill>
                  <a:schemeClr val="tx2"/>
                </a:solidFill>
              </a:rPr>
              <a:t>11.4</a:t>
            </a:r>
            <a:r>
              <a:rPr lang="en-US" b="1" dirty="0"/>
              <a:t> </a:t>
            </a:r>
            <a:r>
              <a:rPr lang="en-US" dirty="0"/>
              <a:t>Describe how cognitive development proceeds during adolescence according to Piaget.</a:t>
            </a:r>
          </a:p>
          <a:p>
            <a:pPr marL="855663" indent="-855663">
              <a:buNone/>
            </a:pPr>
            <a:r>
              <a:rPr lang="en-US" b="1" dirty="0">
                <a:solidFill>
                  <a:schemeClr val="tx2"/>
                </a:solidFill>
              </a:rPr>
              <a:t>11.5</a:t>
            </a:r>
            <a:r>
              <a:rPr lang="en-US" dirty="0"/>
              <a:t> Summarize how information processing approaches explain adolescent cognitive development.</a:t>
            </a:r>
          </a:p>
          <a:p>
            <a:pPr marL="855663" indent="-855663">
              <a:buNone/>
            </a:pPr>
            <a:r>
              <a:rPr lang="en-US" b="1" dirty="0">
                <a:solidFill>
                  <a:schemeClr val="tx2"/>
                </a:solidFill>
              </a:rPr>
              <a:t>11.6</a:t>
            </a:r>
            <a:r>
              <a:rPr lang="en-US" dirty="0"/>
              <a:t> Describe how adolescent egocentrism affects thinking and behavior.</a:t>
            </a:r>
          </a:p>
          <a:p>
            <a:pPr marL="855663" indent="-855663">
              <a:buNone/>
            </a:pPr>
            <a:r>
              <a:rPr lang="en-US" b="1" dirty="0">
                <a:solidFill>
                  <a:schemeClr val="tx2"/>
                </a:solidFill>
              </a:rPr>
              <a:t>11.7</a:t>
            </a:r>
            <a:r>
              <a:rPr lang="en-US" dirty="0"/>
              <a:t> Analyze the factors that affect adolescent school performance.</a:t>
            </a:r>
          </a:p>
          <a:p>
            <a:pPr marL="0" indent="0">
              <a:buNone/>
            </a:pPr>
            <a:r>
              <a:rPr lang="en-US" b="1" dirty="0">
                <a:solidFill>
                  <a:schemeClr val="tx2"/>
                </a:solidFill>
              </a:rPr>
              <a:t>11.8</a:t>
            </a:r>
            <a:r>
              <a:rPr lang="en-US" dirty="0"/>
              <a:t> Describe how adolescents use the Internet.</a:t>
            </a:r>
          </a:p>
        </p:txBody>
      </p:sp>
    </p:spTree>
    <p:extLst>
      <p:ext uri="{BB962C8B-B14F-4D97-AF65-F5344CB8AC3E}">
        <p14:creationId xmlns:p14="http://schemas.microsoft.com/office/powerpoint/2010/main" val="32533476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Piagetian Perspective on Cognitive Development</a:t>
            </a:r>
            <a:endParaRPr lang="en-US" sz="2000" b="0" dirty="0"/>
          </a:p>
        </p:txBody>
      </p:sp>
      <p:sp>
        <p:nvSpPr>
          <p:cNvPr id="3" name="Content Placeholder 2"/>
          <p:cNvSpPr>
            <a:spLocks noGrp="1"/>
          </p:cNvSpPr>
          <p:nvPr>
            <p:ph type="body" idx="1"/>
          </p:nvPr>
        </p:nvSpPr>
        <p:spPr/>
        <p:txBody>
          <a:bodyPr/>
          <a:lstStyle/>
          <a:p>
            <a:pPr>
              <a:defRPr/>
            </a:pPr>
            <a:r>
              <a:rPr lang="en-US" altLang="en-US" dirty="0"/>
              <a:t>Fixed sequence of qualitatively different stages</a:t>
            </a:r>
          </a:p>
          <a:p>
            <a:pPr>
              <a:defRPr/>
            </a:pPr>
            <a:r>
              <a:rPr lang="en-US" altLang="en-US" dirty="0"/>
              <a:t>Fundamentally different than cognitive strategies used as a child</a:t>
            </a:r>
          </a:p>
          <a:p>
            <a:pPr>
              <a:defRPr/>
            </a:pPr>
            <a:r>
              <a:rPr lang="en-US" altLang="en-US" dirty="0" smtClean="0"/>
              <a:t>Utilized in a variety of settings and situations</a:t>
            </a:r>
            <a:endParaRPr lang="en-US" altLang="en-US" dirty="0"/>
          </a:p>
        </p:txBody>
      </p:sp>
    </p:spTree>
    <p:extLst>
      <p:ext uri="{BB962C8B-B14F-4D97-AF65-F5344CB8AC3E}">
        <p14:creationId xmlns:p14="http://schemas.microsoft.com/office/powerpoint/2010/main" val="35328888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Stage of Formal Operations</a:t>
            </a:r>
            <a:endParaRPr lang="en-US" sz="2000" b="0" dirty="0"/>
          </a:p>
        </p:txBody>
      </p:sp>
      <p:sp>
        <p:nvSpPr>
          <p:cNvPr id="3" name="Content Placeholder 2"/>
          <p:cNvSpPr>
            <a:spLocks noGrp="1"/>
          </p:cNvSpPr>
          <p:nvPr>
            <p:ph type="body" idx="1"/>
          </p:nvPr>
        </p:nvSpPr>
        <p:spPr/>
        <p:txBody>
          <a:bodyPr/>
          <a:lstStyle/>
          <a:p>
            <a:pPr>
              <a:buFont typeface="Arial" pitchFamily="34" charset="0"/>
              <a:buChar char="•"/>
              <a:defRPr/>
            </a:pPr>
            <a:r>
              <a:rPr lang="en-US" dirty="0"/>
              <a:t>11+ years</a:t>
            </a:r>
          </a:p>
          <a:p>
            <a:pPr>
              <a:buFont typeface="Arial" pitchFamily="34" charset="0"/>
              <a:buChar char="•"/>
              <a:defRPr/>
            </a:pPr>
            <a:r>
              <a:rPr lang="en-US" dirty="0"/>
              <a:t>Development of abstract and hypothetical reasoning</a:t>
            </a:r>
          </a:p>
          <a:p>
            <a:pPr>
              <a:buFont typeface="Arial" pitchFamily="34" charset="0"/>
              <a:buChar char="•"/>
              <a:defRPr/>
            </a:pPr>
            <a:r>
              <a:rPr lang="en-US" dirty="0"/>
              <a:t>Development of propositional logic</a:t>
            </a:r>
          </a:p>
          <a:p>
            <a:pPr>
              <a:buFont typeface="Arial" pitchFamily="34" charset="0"/>
              <a:buChar char="•"/>
              <a:defRPr/>
            </a:pPr>
            <a:r>
              <a:rPr lang="en-US" dirty="0"/>
              <a:t>Cultural differences in enactment</a:t>
            </a:r>
          </a:p>
        </p:txBody>
      </p:sp>
    </p:spTree>
    <p:extLst>
      <p:ext uri="{BB962C8B-B14F-4D97-AF65-F5344CB8AC3E}">
        <p14:creationId xmlns:p14="http://schemas.microsoft.com/office/powerpoint/2010/main" val="35707782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Progression of Formal Operations</a:t>
            </a:r>
            <a:endParaRPr lang="en-US" sz="2000" b="0" dirty="0"/>
          </a:p>
        </p:txBody>
      </p:sp>
      <p:sp>
        <p:nvSpPr>
          <p:cNvPr id="3" name="Content Placeholder 2"/>
          <p:cNvSpPr>
            <a:spLocks noGrp="1"/>
          </p:cNvSpPr>
          <p:nvPr>
            <p:ph type="body" idx="1"/>
          </p:nvPr>
        </p:nvSpPr>
        <p:spPr/>
        <p:txBody>
          <a:bodyPr/>
          <a:lstStyle/>
          <a:p>
            <a:pPr marL="0" indent="0">
              <a:buFont typeface="Arial" pitchFamily="34" charset="0"/>
              <a:buNone/>
              <a:defRPr/>
            </a:pPr>
            <a:r>
              <a:rPr lang="en-US" dirty="0"/>
              <a:t>Emergent</a:t>
            </a:r>
          </a:p>
          <a:p>
            <a:pPr>
              <a:buFont typeface="Arial" pitchFamily="34" charset="0"/>
              <a:buChar char="•"/>
              <a:defRPr/>
            </a:pPr>
            <a:r>
              <a:rPr lang="en-US" dirty="0"/>
              <a:t>Early adolescence</a:t>
            </a:r>
          </a:p>
          <a:p>
            <a:pPr>
              <a:buFont typeface="Arial" pitchFamily="34" charset="0"/>
              <a:buChar char="•"/>
              <a:defRPr/>
            </a:pPr>
            <a:r>
              <a:rPr lang="en-US" dirty="0"/>
              <a:t>Variable usage depends on conditions surrounding assessment</a:t>
            </a:r>
          </a:p>
          <a:p>
            <a:pPr marL="0" indent="0">
              <a:buFont typeface="Arial" pitchFamily="34" charset="0"/>
              <a:buNone/>
              <a:defRPr/>
            </a:pPr>
            <a:r>
              <a:rPr lang="en-US" dirty="0"/>
              <a:t>Established</a:t>
            </a:r>
          </a:p>
          <a:p>
            <a:pPr>
              <a:buFont typeface="Arial" pitchFamily="34" charset="0"/>
              <a:buChar char="•"/>
              <a:defRPr/>
            </a:pPr>
            <a:r>
              <a:rPr lang="en-US" dirty="0"/>
              <a:t>Late adolescence</a:t>
            </a:r>
          </a:p>
          <a:p>
            <a:pPr>
              <a:buFont typeface="Arial" pitchFamily="34" charset="0"/>
              <a:buChar char="•"/>
              <a:defRPr/>
            </a:pPr>
            <a:r>
              <a:rPr lang="en-US" dirty="0"/>
              <a:t>Consolidated and integrated into general approach to reasoning</a:t>
            </a:r>
          </a:p>
        </p:txBody>
      </p:sp>
    </p:spTree>
    <p:extLst>
      <p:ext uri="{BB962C8B-B14F-4D97-AF65-F5344CB8AC3E}">
        <p14:creationId xmlns:p14="http://schemas.microsoft.com/office/powerpoint/2010/main" val="1177132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Consequences of </a:t>
            </a:r>
            <a:r>
              <a:rPr lang="en-US" dirty="0" smtClean="0"/>
              <a:t>Adolescents’ </a:t>
            </a:r>
            <a:r>
              <a:rPr lang="en-US" dirty="0"/>
              <a:t>Use of Formal Operations</a:t>
            </a:r>
            <a:endParaRPr lang="en-US" sz="2000" b="0" dirty="0"/>
          </a:p>
        </p:txBody>
      </p:sp>
      <p:sp>
        <p:nvSpPr>
          <p:cNvPr id="3" name="Content Placeholder 2"/>
          <p:cNvSpPr>
            <a:spLocks noGrp="1"/>
          </p:cNvSpPr>
          <p:nvPr>
            <p:ph type="body" idx="1"/>
          </p:nvPr>
        </p:nvSpPr>
        <p:spPr/>
        <p:txBody>
          <a:bodyPr/>
          <a:lstStyle/>
          <a:p>
            <a:pPr marL="0" indent="0">
              <a:buFont typeface="Arial" pitchFamily="34" charset="0"/>
              <a:buNone/>
              <a:defRPr/>
            </a:pPr>
            <a:r>
              <a:rPr lang="en-US" dirty="0"/>
              <a:t>Ability to reason abstractly, embodied in the use of formal operations, leads to a change in everyday behavior</a:t>
            </a:r>
          </a:p>
          <a:p>
            <a:pPr>
              <a:buFont typeface="Arial" pitchFamily="34" charset="0"/>
              <a:buChar char="•"/>
              <a:defRPr/>
            </a:pPr>
            <a:r>
              <a:rPr lang="en-US" dirty="0"/>
              <a:t>Questioning parents and authority figures</a:t>
            </a:r>
          </a:p>
          <a:p>
            <a:pPr>
              <a:buFont typeface="Arial" pitchFamily="34" charset="0"/>
              <a:buChar char="•"/>
              <a:defRPr/>
            </a:pPr>
            <a:r>
              <a:rPr lang="en-US" dirty="0"/>
              <a:t>Exhibiting greater idealism and impatience with imperfections</a:t>
            </a:r>
          </a:p>
          <a:p>
            <a:pPr>
              <a:buFont typeface="Arial" pitchFamily="34" charset="0"/>
              <a:buChar char="•"/>
              <a:defRPr/>
            </a:pPr>
            <a:r>
              <a:rPr lang="en-US" dirty="0"/>
              <a:t>Experiencing  indecision</a:t>
            </a:r>
          </a:p>
        </p:txBody>
      </p:sp>
    </p:spTree>
    <p:extLst>
      <p:ext uri="{BB962C8B-B14F-4D97-AF65-F5344CB8AC3E}">
        <p14:creationId xmlns:p14="http://schemas.microsoft.com/office/powerpoint/2010/main" val="32646935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Assessing Piaget’s </a:t>
            </a:r>
            <a:r>
              <a:rPr lang="en-US" altLang="en-US" dirty="0" smtClean="0">
                <a:ea typeface="ＭＳ Ｐゴシック" panose="020B0600070205080204" pitchFamily="34" charset="-128"/>
              </a:rPr>
              <a:t>Approach </a:t>
            </a:r>
            <a:r>
              <a:rPr lang="en-US" altLang="en-US" sz="2000" b="0" dirty="0" smtClean="0">
                <a:ea typeface="ＭＳ Ｐゴシック" panose="020B0600070205080204" pitchFamily="34" charset="-128"/>
              </a:rPr>
              <a:t>(1 of 2)</a:t>
            </a:r>
            <a:endParaRPr lang="en-US" sz="2000" b="0" dirty="0"/>
          </a:p>
        </p:txBody>
      </p:sp>
      <p:sp>
        <p:nvSpPr>
          <p:cNvPr id="3" name="Content Placeholder 2"/>
          <p:cNvSpPr>
            <a:spLocks noGrp="1"/>
          </p:cNvSpPr>
          <p:nvPr>
            <p:ph type="body" idx="1"/>
          </p:nvPr>
        </p:nvSpPr>
        <p:spPr/>
        <p:txBody>
          <a:bodyPr/>
          <a:lstStyle/>
          <a:p>
            <a:pPr marL="0" indent="0" eaLnBrk="1" hangingPunct="1">
              <a:spcBef>
                <a:spcPts val="300"/>
              </a:spcBef>
              <a:buFont typeface="Arial" charset="0"/>
              <a:buNone/>
              <a:defRPr/>
            </a:pPr>
            <a:r>
              <a:rPr lang="en-US" b="1" dirty="0"/>
              <a:t>Pros</a:t>
            </a:r>
          </a:p>
          <a:p>
            <a:pPr>
              <a:spcBef>
                <a:spcPts val="300"/>
              </a:spcBef>
              <a:buFont typeface="Arial" charset="0"/>
              <a:buChar char="•"/>
              <a:defRPr/>
            </a:pPr>
            <a:r>
              <a:rPr lang="en-US" dirty="0"/>
              <a:t>Catalyst for much research</a:t>
            </a:r>
          </a:p>
          <a:p>
            <a:pPr>
              <a:spcBef>
                <a:spcPts val="300"/>
              </a:spcBef>
              <a:buFont typeface="Arial" charset="0"/>
              <a:buChar char="•"/>
              <a:defRPr/>
            </a:pPr>
            <a:r>
              <a:rPr lang="en-US" dirty="0"/>
              <a:t>Accounts for many changes observed during adolescence</a:t>
            </a:r>
          </a:p>
          <a:p>
            <a:pPr>
              <a:spcBef>
                <a:spcPts val="300"/>
              </a:spcBef>
              <a:buFont typeface="Arial" charset="0"/>
              <a:buChar char="•"/>
              <a:defRPr/>
            </a:pPr>
            <a:r>
              <a:rPr lang="en-US" dirty="0"/>
              <a:t>Helps explain </a:t>
            </a:r>
          </a:p>
          <a:p>
            <a:pPr lvl="1">
              <a:buFont typeface="Arial" charset="0"/>
              <a:buChar char="–"/>
              <a:defRPr/>
            </a:pPr>
            <a:r>
              <a:rPr lang="en-US" dirty="0"/>
              <a:t>Developmental differences</a:t>
            </a:r>
          </a:p>
          <a:p>
            <a:pPr lvl="1">
              <a:buFont typeface="Arial" charset="0"/>
              <a:buChar char="–"/>
              <a:defRPr/>
            </a:pPr>
            <a:r>
              <a:rPr lang="en-US" dirty="0" smtClean="0"/>
              <a:t>Metacognition</a:t>
            </a:r>
            <a:endParaRPr lang="en-US" dirty="0"/>
          </a:p>
        </p:txBody>
      </p:sp>
    </p:spTree>
    <p:extLst>
      <p:ext uri="{BB962C8B-B14F-4D97-AF65-F5344CB8AC3E}">
        <p14:creationId xmlns:p14="http://schemas.microsoft.com/office/powerpoint/2010/main" val="26688087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Assessing Piaget’s </a:t>
            </a:r>
            <a:r>
              <a:rPr lang="en-US" altLang="en-US" dirty="0" smtClean="0">
                <a:ea typeface="ＭＳ Ｐゴシック" panose="020B0600070205080204" pitchFamily="34" charset="-128"/>
              </a:rPr>
              <a:t>Approach </a:t>
            </a:r>
            <a:r>
              <a:rPr lang="en-US" altLang="en-US" sz="2000" b="0" dirty="0" smtClean="0">
                <a:ea typeface="ＭＳ Ｐゴシック" panose="020B0600070205080204" pitchFamily="34" charset="-128"/>
              </a:rPr>
              <a:t>(2 of 2)</a:t>
            </a:r>
            <a:endParaRPr lang="en-US" sz="2000" b="0" dirty="0"/>
          </a:p>
        </p:txBody>
      </p:sp>
      <p:sp>
        <p:nvSpPr>
          <p:cNvPr id="3" name="Content Placeholder 2"/>
          <p:cNvSpPr>
            <a:spLocks noGrp="1"/>
          </p:cNvSpPr>
          <p:nvPr>
            <p:ph type="body" idx="1"/>
          </p:nvPr>
        </p:nvSpPr>
        <p:spPr/>
        <p:txBody>
          <a:bodyPr/>
          <a:lstStyle/>
          <a:p>
            <a:pPr marL="0" indent="0">
              <a:spcBef>
                <a:spcPts val="300"/>
              </a:spcBef>
              <a:buNone/>
              <a:defRPr/>
            </a:pPr>
            <a:r>
              <a:rPr lang="en-US" b="1" dirty="0" smtClean="0"/>
              <a:t>Cons</a:t>
            </a:r>
          </a:p>
          <a:p>
            <a:pPr>
              <a:spcBef>
                <a:spcPts val="300"/>
              </a:spcBef>
              <a:buFont typeface="Arial" charset="0"/>
              <a:buChar char="•"/>
              <a:defRPr/>
            </a:pPr>
            <a:r>
              <a:rPr lang="en-US" dirty="0" smtClean="0"/>
              <a:t>Fails to provide adequate support for</a:t>
            </a:r>
          </a:p>
          <a:p>
            <a:pPr lvl="1">
              <a:buFont typeface="Arial" charset="0"/>
              <a:buChar char="–"/>
              <a:defRPr/>
            </a:pPr>
            <a:r>
              <a:rPr lang="en-US" dirty="0" smtClean="0"/>
              <a:t>Stage-like fashion of cognition</a:t>
            </a:r>
          </a:p>
          <a:p>
            <a:pPr lvl="1">
              <a:buFont typeface="Arial" charset="0"/>
              <a:buChar char="–"/>
              <a:defRPr/>
            </a:pPr>
            <a:r>
              <a:rPr lang="en-US" dirty="0" smtClean="0"/>
              <a:t>Formal operations as solely an adolescent cognitive stage</a:t>
            </a:r>
          </a:p>
          <a:p>
            <a:pPr>
              <a:spcBef>
                <a:spcPts val="300"/>
              </a:spcBef>
              <a:buFont typeface="Arial" charset="0"/>
              <a:buChar char="•"/>
              <a:defRPr/>
            </a:pPr>
            <a:r>
              <a:rPr lang="en-US" dirty="0" smtClean="0"/>
              <a:t>Fails to account for variability</a:t>
            </a:r>
          </a:p>
          <a:p>
            <a:pPr lvl="1">
              <a:buFont typeface="Arial" charset="0"/>
              <a:buChar char="–"/>
              <a:defRPr/>
            </a:pPr>
            <a:r>
              <a:rPr lang="en-US" dirty="0" smtClean="0"/>
              <a:t>Between children</a:t>
            </a:r>
          </a:p>
          <a:p>
            <a:pPr lvl="1">
              <a:buFont typeface="Arial" charset="0"/>
              <a:buChar char="–"/>
              <a:defRPr/>
            </a:pPr>
            <a:r>
              <a:rPr lang="en-US" dirty="0" smtClean="0"/>
              <a:t>Within a child</a:t>
            </a:r>
          </a:p>
          <a:p>
            <a:pPr lvl="1">
              <a:buFont typeface="Arial" charset="0"/>
              <a:buChar char="–"/>
              <a:defRPr/>
            </a:pPr>
            <a:r>
              <a:rPr lang="en-US" dirty="0" smtClean="0"/>
              <a:t>Within specific situations</a:t>
            </a:r>
            <a:endParaRPr lang="en-US" dirty="0"/>
          </a:p>
        </p:txBody>
      </p:sp>
    </p:spTree>
    <p:extLst>
      <p:ext uri="{BB962C8B-B14F-4D97-AF65-F5344CB8AC3E}">
        <p14:creationId xmlns:p14="http://schemas.microsoft.com/office/powerpoint/2010/main" val="342163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Information Processing Perspectives: Gradual Transformations in Abilities</a:t>
            </a:r>
            <a:endParaRPr lang="en-US" b="0" dirty="0"/>
          </a:p>
        </p:txBody>
      </p:sp>
      <p:sp>
        <p:nvSpPr>
          <p:cNvPr id="3" name="Content Placeholder 2"/>
          <p:cNvSpPr>
            <a:spLocks noGrp="1"/>
          </p:cNvSpPr>
          <p:nvPr>
            <p:ph type="body" idx="1"/>
          </p:nvPr>
        </p:nvSpPr>
        <p:spPr/>
        <p:txBody>
          <a:bodyPr/>
          <a:lstStyle/>
          <a:p>
            <a:pPr eaLnBrk="1" hangingPunct="1"/>
            <a:r>
              <a:rPr lang="en-US" altLang="en-US" dirty="0"/>
              <a:t>Changes in adolescents’ cognitive abilities are evidence of gradual transformations in the capacity to take in, use, and store information</a:t>
            </a:r>
          </a:p>
          <a:p>
            <a:pPr eaLnBrk="1" hangingPunct="1"/>
            <a:r>
              <a:rPr lang="en-US" altLang="en-US" dirty="0"/>
              <a:t>Number of progressive changes occur in the ways people organize their thinking about the world, develop strategies for dealing with new situations, sort facts, and achieve advances in memory capacity and perceptual abilities</a:t>
            </a:r>
          </a:p>
          <a:p>
            <a:pPr eaLnBrk="1" hangingPunct="1"/>
            <a:r>
              <a:rPr lang="en-US" altLang="en-US" dirty="0"/>
              <a:t>Incorporates same techniques to understanding human reasoning that computer scientists employ in writing programs</a:t>
            </a:r>
          </a:p>
        </p:txBody>
      </p:sp>
    </p:spTree>
    <p:extLst>
      <p:ext uri="{BB962C8B-B14F-4D97-AF65-F5344CB8AC3E}">
        <p14:creationId xmlns:p14="http://schemas.microsoft.com/office/powerpoint/2010/main" val="15702611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Changes in Information Processing</a:t>
            </a:r>
            <a:endParaRPr lang="en-US" b="0" dirty="0"/>
          </a:p>
        </p:txBody>
      </p:sp>
      <p:sp>
        <p:nvSpPr>
          <p:cNvPr id="3" name="Content Placeholder 2"/>
          <p:cNvSpPr>
            <a:spLocks noGrp="1"/>
          </p:cNvSpPr>
          <p:nvPr>
            <p:ph type="body" idx="1"/>
          </p:nvPr>
        </p:nvSpPr>
        <p:spPr/>
        <p:txBody>
          <a:bodyPr/>
          <a:lstStyle/>
          <a:p>
            <a:pPr eaLnBrk="1" hangingPunct="1"/>
            <a:r>
              <a:rPr lang="en-US" altLang="en-US" dirty="0"/>
              <a:t>Gains during adolescence help to explain developmental differences in abstract, multidimensional, and hypothetical thinking</a:t>
            </a:r>
          </a:p>
          <a:p>
            <a:pPr eaLnBrk="1" hangingPunct="1"/>
            <a:r>
              <a:rPr lang="en-US" altLang="en-US" dirty="0"/>
              <a:t>Store of knowledge increases as the amount of material to which they are exposed grows and their memory capacity enlarges</a:t>
            </a:r>
          </a:p>
        </p:txBody>
      </p:sp>
    </p:spTree>
    <p:extLst>
      <p:ext uri="{BB962C8B-B14F-4D97-AF65-F5344CB8AC3E}">
        <p14:creationId xmlns:p14="http://schemas.microsoft.com/office/powerpoint/2010/main" val="4183190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Egocentrism in Adolescent Thinking</a:t>
            </a:r>
            <a:endParaRPr lang="en-US" b="0" dirty="0"/>
          </a:p>
        </p:txBody>
      </p:sp>
      <p:sp>
        <p:nvSpPr>
          <p:cNvPr id="3" name="Content Placeholder 2"/>
          <p:cNvSpPr>
            <a:spLocks noGrp="1"/>
          </p:cNvSpPr>
          <p:nvPr>
            <p:ph type="body" idx="1"/>
          </p:nvPr>
        </p:nvSpPr>
        <p:spPr/>
        <p:txBody>
          <a:bodyPr/>
          <a:lstStyle/>
          <a:p>
            <a:pPr eaLnBrk="1" hangingPunct="1"/>
            <a:r>
              <a:rPr lang="en-US" altLang="en-US" dirty="0"/>
              <a:t>New abilities make adolescents particularly introspective and self-conscious</a:t>
            </a:r>
          </a:p>
          <a:p>
            <a:pPr eaLnBrk="1" hangingPunct="1"/>
            <a:r>
              <a:rPr lang="en-US" altLang="en-US" dirty="0"/>
              <a:t>These hallmarks of the period may produce a high degree of egocentrism</a:t>
            </a:r>
          </a:p>
          <a:p>
            <a:pPr eaLnBrk="1" hangingPunct="1"/>
            <a:r>
              <a:rPr lang="en-US" altLang="en-US" dirty="0"/>
              <a:t>Adolescent egocentrism is a state of self-absorption in which the world is viewed as focused on oneself</a:t>
            </a:r>
          </a:p>
          <a:p>
            <a:pPr lvl="1" eaLnBrk="1" hangingPunct="1"/>
            <a:r>
              <a:rPr lang="en-US" altLang="en-US" dirty="0"/>
              <a:t>Imaginary audience</a:t>
            </a:r>
          </a:p>
          <a:p>
            <a:pPr lvl="1" eaLnBrk="1" hangingPunct="1"/>
            <a:r>
              <a:rPr lang="en-US" altLang="en-US" dirty="0"/>
              <a:t>Personal fables</a:t>
            </a:r>
          </a:p>
        </p:txBody>
      </p:sp>
    </p:spTree>
    <p:extLst>
      <p:ext uri="{BB962C8B-B14F-4D97-AF65-F5344CB8AC3E}">
        <p14:creationId xmlns:p14="http://schemas.microsoft.com/office/powerpoint/2010/main" val="27808373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Thinking about Thinking</a:t>
            </a:r>
            <a:endParaRPr lang="en-US" b="0" dirty="0"/>
          </a:p>
        </p:txBody>
      </p:sp>
      <p:sp>
        <p:nvSpPr>
          <p:cNvPr id="3" name="Content Placeholder 2"/>
          <p:cNvSpPr>
            <a:spLocks noGrp="1"/>
          </p:cNvSpPr>
          <p:nvPr>
            <p:ph type="body" idx="1"/>
          </p:nvPr>
        </p:nvSpPr>
        <p:spPr/>
        <p:txBody>
          <a:bodyPr/>
          <a:lstStyle/>
          <a:p>
            <a:pPr marL="0" indent="0" eaLnBrk="1" hangingPunct="1">
              <a:buFont typeface="Arial" charset="0"/>
              <a:buNone/>
              <a:defRPr/>
            </a:pPr>
            <a:r>
              <a:rPr lang="en-US" b="1" dirty="0"/>
              <a:t>Metacognition improves during adolescence</a:t>
            </a:r>
          </a:p>
          <a:p>
            <a:pPr>
              <a:buFont typeface="Arial" charset="0"/>
              <a:buChar char="•"/>
              <a:defRPr/>
            </a:pPr>
            <a:r>
              <a:rPr lang="en-US" dirty="0"/>
              <a:t>Thinking about one's own thoughts, leading to </a:t>
            </a:r>
            <a:r>
              <a:rPr lang="en-US" dirty="0">
                <a:sym typeface="Wingdings" charset="0"/>
              </a:rPr>
              <a:t>self-consciousness</a:t>
            </a:r>
          </a:p>
          <a:p>
            <a:pPr>
              <a:buFont typeface="Arial" charset="0"/>
              <a:buChar char="•"/>
              <a:defRPr/>
            </a:pPr>
            <a:r>
              <a:rPr lang="en-US" dirty="0">
                <a:sym typeface="Wingdings" charset="0"/>
              </a:rPr>
              <a:t>Monitoring one’s own learning processes more efficiently</a:t>
            </a:r>
          </a:p>
          <a:p>
            <a:pPr>
              <a:buFont typeface="Arial" charset="0"/>
              <a:buChar char="•"/>
              <a:defRPr/>
            </a:pPr>
            <a:r>
              <a:rPr lang="en-US" dirty="0">
                <a:sym typeface="Wingdings" charset="0"/>
              </a:rPr>
              <a:t>Pacing one’s own studying</a:t>
            </a:r>
            <a:endParaRPr lang="en-US" dirty="0"/>
          </a:p>
        </p:txBody>
      </p:sp>
    </p:spTree>
    <p:extLst>
      <p:ext uri="{BB962C8B-B14F-4D97-AF65-F5344CB8AC3E}">
        <p14:creationId xmlns:p14="http://schemas.microsoft.com/office/powerpoint/2010/main" val="8281441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School Performance</a:t>
            </a:r>
            <a:endParaRPr lang="en-US" b="0" dirty="0"/>
          </a:p>
        </p:txBody>
      </p:sp>
      <p:sp>
        <p:nvSpPr>
          <p:cNvPr id="3" name="Content Placeholder 2"/>
          <p:cNvSpPr>
            <a:spLocks noGrp="1"/>
          </p:cNvSpPr>
          <p:nvPr>
            <p:ph type="body" idx="1"/>
          </p:nvPr>
        </p:nvSpPr>
        <p:spPr/>
        <p:txBody>
          <a:bodyPr/>
          <a:lstStyle/>
          <a:p>
            <a:pPr marL="0" indent="0" eaLnBrk="1" hangingPunct="1">
              <a:buFont typeface="Arial" charset="0"/>
              <a:buNone/>
              <a:defRPr/>
            </a:pPr>
            <a:r>
              <a:rPr lang="en-US" dirty="0"/>
              <a:t>Do higher grades mean smarter students?</a:t>
            </a:r>
          </a:p>
          <a:p>
            <a:pPr>
              <a:buFont typeface="Arial" charset="0"/>
              <a:buChar char="•"/>
              <a:defRPr/>
            </a:pPr>
            <a:r>
              <a:rPr lang="en-US" dirty="0"/>
              <a:t>Independent measures of achievement, such as </a:t>
            </a:r>
            <a:r>
              <a:rPr lang="en-US" dirty="0" smtClean="0"/>
              <a:t>S</a:t>
            </a:r>
            <a:r>
              <a:rPr lang="en-US" sz="100" dirty="0" smtClean="0"/>
              <a:t> </a:t>
            </a:r>
            <a:r>
              <a:rPr lang="en-US" dirty="0" smtClean="0"/>
              <a:t>A</a:t>
            </a:r>
            <a:r>
              <a:rPr lang="en-US" sz="100" dirty="0" smtClean="0"/>
              <a:t> </a:t>
            </a:r>
            <a:r>
              <a:rPr lang="en-US" dirty="0" smtClean="0"/>
              <a:t>T </a:t>
            </a:r>
            <a:r>
              <a:rPr lang="en-US" dirty="0"/>
              <a:t>scores, have not risen</a:t>
            </a:r>
          </a:p>
          <a:p>
            <a:pPr>
              <a:buFont typeface="Arial" charset="0"/>
              <a:buChar char="•"/>
              <a:defRPr/>
            </a:pPr>
            <a:r>
              <a:rPr lang="en-US" dirty="0"/>
              <a:t>Consequently, a more likely explanation for higher grades is the phenomenon of grade inflation</a:t>
            </a:r>
          </a:p>
          <a:p>
            <a:pPr>
              <a:buFont typeface="Arial" charset="0"/>
              <a:buChar char="•"/>
              <a:defRPr/>
            </a:pPr>
            <a:r>
              <a:rPr lang="en-US" dirty="0"/>
              <a:t>According to this view, it is not that students have changed, but grades have been inflated</a:t>
            </a:r>
          </a:p>
          <a:p>
            <a:pPr>
              <a:buFont typeface="Arial" charset="0"/>
              <a:buChar char="•"/>
              <a:defRPr/>
            </a:pPr>
            <a:r>
              <a:rPr lang="en-US" dirty="0"/>
              <a:t>This is supported by comparison of U.S. students to those in other countries</a:t>
            </a:r>
          </a:p>
        </p:txBody>
      </p:sp>
    </p:spTree>
    <p:extLst>
      <p:ext uri="{BB962C8B-B14F-4D97-AF65-F5344CB8AC3E}">
        <p14:creationId xmlns:p14="http://schemas.microsoft.com/office/powerpoint/2010/main" val="12393084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Figure 11-6 U.S. Math Performance Compared with Other Countries</a:t>
            </a:r>
            <a:endParaRPr lang="en-US" dirty="0"/>
          </a:p>
        </p:txBody>
      </p:sp>
      <p:pic>
        <p:nvPicPr>
          <p:cNvPr id="6" name="Picture 2" descr="An illustrative bar chart titled P I S A MATH SCORES 2012 depicts the math performance across several countries. Approximate data are given below. Shanghai 613. Korean 554. Japan 536. Switzerland 531. Netherlands 523. Finland 519. Canada 518. Germany 514. Austria 506. Australia 504. Denmark 500. New Zealand 500. France 495. U K 494. Iceland 493. Norway 489. U S 481. Sweden 47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45704" y="1364616"/>
            <a:ext cx="6652592" cy="3934327"/>
          </a:xfrm>
          <a:prstGeom prst="rect">
            <a:avLst/>
          </a:prstGeom>
        </p:spPr>
      </p:pic>
      <p:sp>
        <p:nvSpPr>
          <p:cNvPr id="3" name="Text Placeholder 3"/>
          <p:cNvSpPr>
            <a:spLocks noGrp="1"/>
          </p:cNvSpPr>
          <p:nvPr>
            <p:ph type="body" idx="1"/>
          </p:nvPr>
        </p:nvSpPr>
        <p:spPr/>
        <p:txBody>
          <a:bodyPr/>
          <a:lstStyle/>
          <a:p>
            <a:r>
              <a:rPr lang="en-US" dirty="0"/>
              <a:t>When compared to the math performance of students across the world, U.S. students perform at below-average levels. </a:t>
            </a:r>
          </a:p>
          <a:p>
            <a:r>
              <a:rPr lang="en-US" sz="1200" b="1" dirty="0"/>
              <a:t>(Source: Based on </a:t>
            </a:r>
            <a:r>
              <a:rPr lang="en-US" sz="1200" b="1" dirty="0" smtClean="0"/>
              <a:t>O</a:t>
            </a:r>
            <a:r>
              <a:rPr lang="en-US" sz="100" b="1" dirty="0" smtClean="0"/>
              <a:t> </a:t>
            </a:r>
            <a:r>
              <a:rPr lang="en-US" sz="1200" b="1" dirty="0" smtClean="0"/>
              <a:t>E</a:t>
            </a:r>
            <a:r>
              <a:rPr lang="en-US" sz="100" b="1" dirty="0" smtClean="0"/>
              <a:t> </a:t>
            </a:r>
            <a:r>
              <a:rPr lang="en-US" sz="1200" b="1" dirty="0" smtClean="0"/>
              <a:t>C</a:t>
            </a:r>
            <a:r>
              <a:rPr lang="en-US" sz="100" b="1" dirty="0" smtClean="0"/>
              <a:t> </a:t>
            </a:r>
            <a:r>
              <a:rPr lang="en-US" sz="1200" b="1" dirty="0" smtClean="0"/>
              <a:t>D</a:t>
            </a:r>
            <a:r>
              <a:rPr lang="en-US" sz="1200" b="1" dirty="0"/>
              <a:t>, 2014.)</a:t>
            </a:r>
          </a:p>
        </p:txBody>
      </p:sp>
    </p:spTree>
    <p:extLst>
      <p:ext uri="{BB962C8B-B14F-4D97-AF65-F5344CB8AC3E}">
        <p14:creationId xmlns:p14="http://schemas.microsoft.com/office/powerpoint/2010/main" val="33976846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Socioeconomic Status and School Performance</a:t>
            </a:r>
            <a:endParaRPr lang="en-US" b="0" dirty="0"/>
          </a:p>
        </p:txBody>
      </p:sp>
      <p:sp>
        <p:nvSpPr>
          <p:cNvPr id="3" name="Content Placeholder 2"/>
          <p:cNvSpPr>
            <a:spLocks noGrp="1"/>
          </p:cNvSpPr>
          <p:nvPr>
            <p:ph type="body" idx="1"/>
          </p:nvPr>
        </p:nvSpPr>
        <p:spPr/>
        <p:txBody>
          <a:bodyPr/>
          <a:lstStyle/>
          <a:p>
            <a:pPr marL="0" indent="0" eaLnBrk="1" hangingPunct="1">
              <a:buFont typeface="Arial" charset="0"/>
              <a:buNone/>
              <a:defRPr/>
            </a:pPr>
            <a:r>
              <a:rPr lang="en-US" b="1" dirty="0"/>
              <a:t>Individual Differences in Achievement</a:t>
            </a:r>
          </a:p>
          <a:p>
            <a:pPr>
              <a:buFont typeface="Arial" charset="0"/>
              <a:buChar char="•"/>
              <a:defRPr/>
            </a:pPr>
            <a:r>
              <a:rPr lang="en-US" dirty="0"/>
              <a:t>Children living in poverty lack many advantages </a:t>
            </a:r>
          </a:p>
          <a:p>
            <a:pPr>
              <a:buFont typeface="Arial" charset="0"/>
              <a:buChar char="•"/>
              <a:defRPr/>
            </a:pPr>
            <a:r>
              <a:rPr lang="en-US" dirty="0"/>
              <a:t>Later school success builds heavily on basic skills presumably learned or not learned early in </a:t>
            </a:r>
            <a:r>
              <a:rPr lang="en-US" dirty="0" smtClean="0"/>
              <a:t>school</a:t>
            </a:r>
            <a:endParaRPr lang="en-US" dirty="0"/>
          </a:p>
        </p:txBody>
      </p:sp>
    </p:spTree>
    <p:extLst>
      <p:ext uri="{BB962C8B-B14F-4D97-AF65-F5344CB8AC3E}">
        <p14:creationId xmlns:p14="http://schemas.microsoft.com/office/powerpoint/2010/main" val="27722127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Ethnic and Racial Differences </a:t>
            </a:r>
            <a:br>
              <a:rPr lang="en-US" altLang="en-US" dirty="0">
                <a:ea typeface="ＭＳ Ｐゴシック" panose="020B0600070205080204" pitchFamily="34" charset="-128"/>
              </a:rPr>
            </a:br>
            <a:r>
              <a:rPr lang="en-US" altLang="en-US" dirty="0">
                <a:ea typeface="ＭＳ Ｐゴシック" panose="020B0600070205080204" pitchFamily="34" charset="-128"/>
              </a:rPr>
              <a:t>in School Achievement</a:t>
            </a:r>
            <a:endParaRPr lang="en-US" b="0" dirty="0"/>
          </a:p>
        </p:txBody>
      </p:sp>
      <p:sp>
        <p:nvSpPr>
          <p:cNvPr id="3" name="Content Placeholder 2"/>
          <p:cNvSpPr>
            <a:spLocks noGrp="1"/>
          </p:cNvSpPr>
          <p:nvPr>
            <p:ph type="body" idx="1"/>
          </p:nvPr>
        </p:nvSpPr>
        <p:spPr/>
        <p:txBody>
          <a:bodyPr/>
          <a:lstStyle/>
          <a:p>
            <a:pPr marL="0" indent="0">
              <a:buNone/>
              <a:defRPr/>
            </a:pPr>
            <a:r>
              <a:rPr lang="en-US" b="1" dirty="0"/>
              <a:t>Significant differences in achievement between ethnic and racial groups</a:t>
            </a:r>
          </a:p>
          <a:p>
            <a:pPr>
              <a:buFont typeface="Arial" charset="0"/>
              <a:buChar char="•"/>
              <a:defRPr/>
            </a:pPr>
            <a:r>
              <a:rPr lang="en-US" dirty="0"/>
              <a:t>On average, African American and Hispanic students tend to perform at lower levels, receive lower grades, and score lower on standardized tests of achievement than white students </a:t>
            </a:r>
          </a:p>
          <a:p>
            <a:pPr>
              <a:buFont typeface="Arial" charset="0"/>
              <a:buChar char="•"/>
              <a:defRPr/>
            </a:pPr>
            <a:r>
              <a:rPr lang="en-US" dirty="0"/>
              <a:t>Asian American students tend to receive higher grades than white </a:t>
            </a:r>
            <a:r>
              <a:rPr lang="en-US" dirty="0" smtClean="0"/>
              <a:t>students</a:t>
            </a:r>
            <a:endParaRPr lang="en-US" dirty="0"/>
          </a:p>
        </p:txBody>
      </p:sp>
    </p:spTree>
    <p:extLst>
      <p:ext uri="{BB962C8B-B14F-4D97-AF65-F5344CB8AC3E}">
        <p14:creationId xmlns:p14="http://schemas.microsoft.com/office/powerpoint/2010/main" val="28213864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Achievement Testing in High School: </a:t>
            </a:r>
            <a:br>
              <a:rPr lang="en-US" altLang="en-US" dirty="0">
                <a:ea typeface="ＭＳ Ｐゴシック" panose="020B0600070205080204" pitchFamily="34" charset="-128"/>
              </a:rPr>
            </a:br>
            <a:r>
              <a:rPr lang="en-US" altLang="en-US" dirty="0">
                <a:ea typeface="ＭＳ Ｐゴシック" panose="020B0600070205080204" pitchFamily="34" charset="-128"/>
              </a:rPr>
              <a:t>Will No Child Be Left Behind</a:t>
            </a:r>
            <a:r>
              <a:rPr lang="en-US" altLang="en-US" dirty="0" smtClean="0">
                <a:ea typeface="ＭＳ Ｐゴシック" panose="020B0600070205080204" pitchFamily="34" charset="-128"/>
              </a:rPr>
              <a:t>? </a:t>
            </a:r>
            <a:r>
              <a:rPr lang="en-US" altLang="en-US" sz="2000" b="0" dirty="0" smtClean="0">
                <a:ea typeface="ＭＳ Ｐゴシック" panose="020B0600070205080204" pitchFamily="34" charset="-128"/>
              </a:rPr>
              <a:t>(1 of 2)</a:t>
            </a:r>
            <a:endParaRPr lang="en-US" sz="2000" b="0" dirty="0"/>
          </a:p>
        </p:txBody>
      </p:sp>
      <p:sp>
        <p:nvSpPr>
          <p:cNvPr id="3" name="Content Placeholder 2"/>
          <p:cNvSpPr>
            <a:spLocks noGrp="1"/>
          </p:cNvSpPr>
          <p:nvPr>
            <p:ph type="body" idx="1"/>
          </p:nvPr>
        </p:nvSpPr>
        <p:spPr/>
        <p:txBody>
          <a:bodyPr/>
          <a:lstStyle/>
          <a:p>
            <a:pPr marL="0" indent="0" eaLnBrk="1" hangingPunct="1">
              <a:buFont typeface="Arial" charset="0"/>
              <a:buNone/>
              <a:defRPr/>
            </a:pPr>
            <a:r>
              <a:rPr lang="en-US" b="1" dirty="0"/>
              <a:t>No Child Left Behind Act</a:t>
            </a:r>
          </a:p>
          <a:p>
            <a:pPr>
              <a:buFont typeface="Arial" charset="0"/>
              <a:buChar char="•"/>
              <a:defRPr/>
            </a:pPr>
            <a:r>
              <a:rPr lang="en-US" dirty="0"/>
              <a:t>Passed by Congress in 2002, requires that every U.S. state design and administer achievement tests that students must pass in order to graduate from high school</a:t>
            </a:r>
          </a:p>
          <a:p>
            <a:pPr>
              <a:buFont typeface="Arial" charset="0"/>
              <a:buChar char="•"/>
              <a:defRPr/>
            </a:pPr>
            <a:r>
              <a:rPr lang="en-US" dirty="0"/>
              <a:t>Schools are graded so that the public is aware of which schools have the best (and worst) test </a:t>
            </a:r>
            <a:r>
              <a:rPr lang="en-US" dirty="0" smtClean="0"/>
              <a:t>results</a:t>
            </a:r>
            <a:endParaRPr lang="en-US" dirty="0"/>
          </a:p>
        </p:txBody>
      </p:sp>
    </p:spTree>
    <p:extLst>
      <p:ext uri="{BB962C8B-B14F-4D97-AF65-F5344CB8AC3E}">
        <p14:creationId xmlns:p14="http://schemas.microsoft.com/office/powerpoint/2010/main" val="41332450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Achievement Testing in High School: </a:t>
            </a:r>
            <a:br>
              <a:rPr lang="en-US" altLang="en-US" dirty="0">
                <a:ea typeface="ＭＳ Ｐゴシック" panose="020B0600070205080204" pitchFamily="34" charset="-128"/>
              </a:rPr>
            </a:br>
            <a:r>
              <a:rPr lang="en-US" altLang="en-US" dirty="0">
                <a:ea typeface="ＭＳ Ｐゴシック" panose="020B0600070205080204" pitchFamily="34" charset="-128"/>
              </a:rPr>
              <a:t>Will No Child Be Left Behind</a:t>
            </a:r>
            <a:r>
              <a:rPr lang="en-US" altLang="en-US" dirty="0" smtClean="0">
                <a:ea typeface="ＭＳ Ｐゴシック" panose="020B0600070205080204" pitchFamily="34" charset="-128"/>
              </a:rPr>
              <a:t>? </a:t>
            </a:r>
            <a:r>
              <a:rPr lang="en-US" altLang="en-US" sz="2000" b="0" dirty="0" smtClean="0">
                <a:ea typeface="ＭＳ Ｐゴシック" panose="020B0600070205080204" pitchFamily="34" charset="-128"/>
              </a:rPr>
              <a:t>(2 of 2)</a:t>
            </a:r>
            <a:endParaRPr lang="en-US" sz="2000" b="0" dirty="0"/>
          </a:p>
        </p:txBody>
      </p:sp>
      <p:sp>
        <p:nvSpPr>
          <p:cNvPr id="3" name="Content Placeholder 2"/>
          <p:cNvSpPr>
            <a:spLocks noGrp="1"/>
          </p:cNvSpPr>
          <p:nvPr>
            <p:ph type="body" idx="1"/>
          </p:nvPr>
        </p:nvSpPr>
        <p:spPr/>
        <p:txBody>
          <a:bodyPr/>
          <a:lstStyle/>
          <a:p>
            <a:pPr marL="0" indent="0">
              <a:buNone/>
              <a:defRPr/>
            </a:pPr>
            <a:r>
              <a:rPr lang="en-US" b="1" dirty="0" smtClean="0"/>
              <a:t>Unintended </a:t>
            </a:r>
            <a:r>
              <a:rPr lang="en-US" b="1" dirty="0"/>
              <a:t>consequences</a:t>
            </a:r>
          </a:p>
          <a:p>
            <a:pPr>
              <a:buFont typeface="Arial" charset="0"/>
              <a:buChar char="•"/>
              <a:defRPr/>
            </a:pPr>
            <a:r>
              <a:rPr lang="en-US" dirty="0"/>
              <a:t>Teaching to the test</a:t>
            </a:r>
          </a:p>
          <a:p>
            <a:pPr>
              <a:buFont typeface="Arial" charset="0"/>
              <a:buChar char="•"/>
              <a:defRPr/>
            </a:pPr>
            <a:r>
              <a:rPr lang="en-US" dirty="0"/>
              <a:t>Approaches to teaching designed to foster creativity and critical thinking discouraged</a:t>
            </a:r>
          </a:p>
          <a:p>
            <a:pPr>
              <a:buFont typeface="Arial" charset="0"/>
              <a:buChar char="•"/>
              <a:defRPr/>
            </a:pPr>
            <a:r>
              <a:rPr lang="en-US" dirty="0"/>
              <a:t>Anxiety level raised in students</a:t>
            </a:r>
          </a:p>
        </p:txBody>
      </p:sp>
    </p:spTree>
    <p:extLst>
      <p:ext uri="{BB962C8B-B14F-4D97-AF65-F5344CB8AC3E}">
        <p14:creationId xmlns:p14="http://schemas.microsoft.com/office/powerpoint/2010/main" val="302614764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Dropping Out of School</a:t>
            </a:r>
            <a:endParaRPr lang="en-US" sz="2000" b="0" dirty="0"/>
          </a:p>
        </p:txBody>
      </p:sp>
      <p:sp>
        <p:nvSpPr>
          <p:cNvPr id="3" name="Content Placeholder 2"/>
          <p:cNvSpPr>
            <a:spLocks noGrp="1"/>
          </p:cNvSpPr>
          <p:nvPr>
            <p:ph type="body" idx="1"/>
          </p:nvPr>
        </p:nvSpPr>
        <p:spPr/>
        <p:txBody>
          <a:bodyPr/>
          <a:lstStyle/>
          <a:p>
            <a:pPr marL="0" indent="0">
              <a:buNone/>
            </a:pPr>
            <a:r>
              <a:rPr lang="en-US" b="1" dirty="0"/>
              <a:t>Adolescents leave school for a variety of reasons</a:t>
            </a:r>
          </a:p>
          <a:p>
            <a:r>
              <a:rPr lang="en-US" dirty="0"/>
              <a:t>Males are more likely to drop out of school than females</a:t>
            </a:r>
          </a:p>
          <a:p>
            <a:r>
              <a:rPr lang="en-US" dirty="0"/>
              <a:t>Hispanics and African American students are more likely to leave high school before graduating than non-Hispanic white students.</a:t>
            </a:r>
          </a:p>
          <a:p>
            <a:r>
              <a:rPr lang="en-US" dirty="0"/>
              <a:t>Not all minority groups show higher dropout rates: Asians, for instance, drop out at a lower rate than whites</a:t>
            </a:r>
          </a:p>
          <a:p>
            <a:r>
              <a:rPr lang="en-US" dirty="0"/>
              <a:t>Poverty plays larger role in higher dropout rate</a:t>
            </a:r>
          </a:p>
        </p:txBody>
      </p:sp>
    </p:spTree>
    <p:extLst>
      <p:ext uri="{BB962C8B-B14F-4D97-AF65-F5344CB8AC3E}">
        <p14:creationId xmlns:p14="http://schemas.microsoft.com/office/powerpoint/2010/main" val="98060936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Figure 11-7 Dropout Rates of </a:t>
            </a:r>
            <a:r>
              <a:rPr lang="en-US" altLang="en-US" dirty="0" smtClean="0">
                <a:ea typeface="ＭＳ Ｐゴシック" panose="020B0600070205080204" pitchFamily="34" charset="-128"/>
              </a:rPr>
              <a:t>16- through </a:t>
            </a:r>
            <a:r>
              <a:rPr lang="en-US" altLang="en-US" dirty="0">
                <a:ea typeface="ＭＳ Ｐゴシック" panose="020B0600070205080204" pitchFamily="34" charset="-128"/>
              </a:rPr>
              <a:t>24-Year-Olds by Race/Ethnicity: </a:t>
            </a:r>
            <a:r>
              <a:rPr lang="en-US" altLang="en-US" dirty="0" smtClean="0">
                <a:ea typeface="ＭＳ Ｐゴシック" panose="020B0600070205080204" pitchFamily="34" charset="-128"/>
              </a:rPr>
              <a:t>1990-2013</a:t>
            </a:r>
            <a:endParaRPr lang="en-US" dirty="0"/>
          </a:p>
        </p:txBody>
      </p:sp>
      <p:pic>
        <p:nvPicPr>
          <p:cNvPr id="5" name="Picture 2" descr="A line graph depicts the percentage of dropout rates according to Race and Ethnicity between 19 90 and 20 13. The vertical axis lists the Percent from 0 to 50. The horizontal axis lists the Year from 19 90 to 2013. Approximate data are as given below. 19 90. Hispanic 33%, Black 14%, All races 13%, White 9%. 19 95. Hispanic 30%, Black 14%, All races 14%, White 9%. 2000. Hispanic 30%, Black 14%, All races 13%, White 8%. 2005. Hispanic 25%, Black 14%, All races 13%, White 8%. 20 10. Hispanic 18%, Black 14%, All races 13%, White 8%. 20 13. Hispanic 15%, Black 14%, All races 13%, Whit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3564" y="1565325"/>
            <a:ext cx="7536873" cy="3532909"/>
          </a:xfrm>
          <a:prstGeom prst="rect">
            <a:avLst/>
          </a:prstGeom>
        </p:spPr>
      </p:pic>
      <p:sp>
        <p:nvSpPr>
          <p:cNvPr id="3" name="Text Placeholder 3"/>
          <p:cNvSpPr>
            <a:spLocks noGrp="1"/>
          </p:cNvSpPr>
          <p:nvPr>
            <p:ph type="body" idx="1"/>
          </p:nvPr>
        </p:nvSpPr>
        <p:spPr/>
        <p:txBody>
          <a:bodyPr/>
          <a:lstStyle/>
          <a:p>
            <a:r>
              <a:rPr lang="en-US" dirty="0"/>
              <a:t>Dropout rates have generally declined in the past 25 years, particularly for Hispanics.</a:t>
            </a:r>
          </a:p>
          <a:p>
            <a:r>
              <a:rPr lang="en-US" sz="1200" b="1" dirty="0"/>
              <a:t>(Source: U.S. Department of Education, 2015.)</a:t>
            </a:r>
          </a:p>
        </p:txBody>
      </p:sp>
    </p:spTree>
    <p:extLst>
      <p:ext uri="{BB962C8B-B14F-4D97-AF65-F5344CB8AC3E}">
        <p14:creationId xmlns:p14="http://schemas.microsoft.com/office/powerpoint/2010/main" val="180874035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Adolescent Media Usage</a:t>
            </a:r>
            <a:endParaRPr lang="en-US" sz="2000" b="0" dirty="0"/>
          </a:p>
        </p:txBody>
      </p:sp>
      <p:sp>
        <p:nvSpPr>
          <p:cNvPr id="3" name="Content Placeholder 2"/>
          <p:cNvSpPr>
            <a:spLocks noGrp="1"/>
          </p:cNvSpPr>
          <p:nvPr>
            <p:ph type="body" idx="1"/>
          </p:nvPr>
        </p:nvSpPr>
        <p:spPr/>
        <p:txBody>
          <a:bodyPr/>
          <a:lstStyle/>
          <a:p>
            <a:pPr marL="0" indent="0" eaLnBrk="1" hangingPunct="1">
              <a:buFont typeface="Arial" charset="0"/>
              <a:buNone/>
              <a:defRPr/>
            </a:pPr>
            <a:r>
              <a:rPr lang="en-US" dirty="0"/>
              <a:t> </a:t>
            </a:r>
            <a:r>
              <a:rPr lang="en-US" b="1" dirty="0"/>
              <a:t>Kaiser Family Foundation survey</a:t>
            </a:r>
          </a:p>
          <a:p>
            <a:pPr>
              <a:buFont typeface="Arial" charset="0"/>
              <a:buChar char="•"/>
              <a:defRPr/>
            </a:pPr>
            <a:r>
              <a:rPr lang="en-US" dirty="0"/>
              <a:t>Young people spend an average of 6.5 hours a day with media</a:t>
            </a:r>
          </a:p>
          <a:p>
            <a:pPr>
              <a:buFont typeface="Arial" charset="0"/>
              <a:buChar char="•"/>
              <a:defRPr/>
            </a:pPr>
            <a:r>
              <a:rPr lang="en-US" dirty="0"/>
              <a:t>Around a quarter of the time they are using more than one form of medium simultaneously, they are actually being exposed to the equivalent of 8.5 hours per day</a:t>
            </a:r>
          </a:p>
          <a:p>
            <a:pPr>
              <a:buFont typeface="Arial" charset="0"/>
              <a:buChar char="•"/>
              <a:defRPr/>
            </a:pPr>
            <a:r>
              <a:rPr lang="en-US" dirty="0"/>
              <a:t>Some teenagers send nearly 30,000 texts a month</a:t>
            </a:r>
          </a:p>
        </p:txBody>
      </p:sp>
    </p:spTree>
    <p:extLst>
      <p:ext uri="{BB962C8B-B14F-4D97-AF65-F5344CB8AC3E}">
        <p14:creationId xmlns:p14="http://schemas.microsoft.com/office/powerpoint/2010/main" val="391091075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The Downside of Living Online</a:t>
            </a:r>
            <a:endParaRPr lang="en-US" sz="2000" b="0" dirty="0"/>
          </a:p>
        </p:txBody>
      </p:sp>
      <p:sp>
        <p:nvSpPr>
          <p:cNvPr id="3" name="Content Placeholder 2"/>
          <p:cNvSpPr>
            <a:spLocks noGrp="1"/>
          </p:cNvSpPr>
          <p:nvPr>
            <p:ph type="body" idx="1"/>
          </p:nvPr>
        </p:nvSpPr>
        <p:spPr/>
        <p:txBody>
          <a:bodyPr/>
          <a:lstStyle/>
          <a:p>
            <a:pPr eaLnBrk="1" hangingPunct="1"/>
            <a:r>
              <a:rPr lang="en-US" altLang="en-US" dirty="0">
                <a:solidFill>
                  <a:schemeClr val="tx1"/>
                </a:solidFill>
              </a:rPr>
              <a:t>Objectionable material available</a:t>
            </a:r>
          </a:p>
          <a:p>
            <a:pPr eaLnBrk="1" hangingPunct="1"/>
            <a:r>
              <a:rPr lang="en-US" altLang="en-US" dirty="0">
                <a:solidFill>
                  <a:schemeClr val="tx1"/>
                </a:solidFill>
              </a:rPr>
              <a:t>Growing problem of Internet gambling </a:t>
            </a:r>
          </a:p>
          <a:p>
            <a:pPr eaLnBrk="1" hangingPunct="1"/>
            <a:r>
              <a:rPr lang="en-US" altLang="en-US" dirty="0">
                <a:solidFill>
                  <a:schemeClr val="tx1"/>
                </a:solidFill>
              </a:rPr>
              <a:t>Safety</a:t>
            </a:r>
          </a:p>
          <a:p>
            <a:pPr eaLnBrk="1" hangingPunct="1"/>
            <a:r>
              <a:rPr lang="en-US" altLang="en-US" dirty="0">
                <a:solidFill>
                  <a:schemeClr val="tx1"/>
                </a:solidFill>
              </a:rPr>
              <a:t>Digital divide</a:t>
            </a:r>
          </a:p>
        </p:txBody>
      </p:sp>
    </p:spTree>
    <p:extLst>
      <p:ext uri="{BB962C8B-B14F-4D97-AF65-F5344CB8AC3E}">
        <p14:creationId xmlns:p14="http://schemas.microsoft.com/office/powerpoint/2010/main" val="186484331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Threats to Adolescents’ Well-Being </a:t>
            </a:r>
            <a:endParaRPr lang="en-US" sz="2000" b="0" dirty="0"/>
          </a:p>
        </p:txBody>
      </p:sp>
      <p:sp>
        <p:nvSpPr>
          <p:cNvPr id="3" name="Content Placeholder 2"/>
          <p:cNvSpPr>
            <a:spLocks noGrp="1"/>
          </p:cNvSpPr>
          <p:nvPr>
            <p:ph type="body" idx="1"/>
          </p:nvPr>
        </p:nvSpPr>
        <p:spPr/>
        <p:txBody>
          <a:bodyPr/>
          <a:lstStyle/>
          <a:p>
            <a:pPr marL="0" indent="0">
              <a:buNone/>
            </a:pPr>
            <a:r>
              <a:rPr lang="en-US" b="1" dirty="0">
                <a:solidFill>
                  <a:schemeClr val="tx2"/>
                </a:solidFill>
              </a:rPr>
              <a:t>11.9</a:t>
            </a:r>
            <a:r>
              <a:rPr lang="en-US" dirty="0"/>
              <a:t> Analyze what illegal drugs adolescents use and why.</a:t>
            </a:r>
          </a:p>
          <a:p>
            <a:pPr marL="0" indent="0">
              <a:buNone/>
            </a:pPr>
            <a:r>
              <a:rPr lang="en-US" b="1" dirty="0">
                <a:solidFill>
                  <a:schemeClr val="tx2"/>
                </a:solidFill>
              </a:rPr>
              <a:t>11.10</a:t>
            </a:r>
            <a:r>
              <a:rPr lang="en-US" dirty="0"/>
              <a:t> Discuss how adolescents use and abuse alcohol.</a:t>
            </a:r>
          </a:p>
          <a:p>
            <a:pPr marL="0" indent="0">
              <a:buNone/>
            </a:pPr>
            <a:r>
              <a:rPr lang="en-US" b="1" dirty="0">
                <a:solidFill>
                  <a:schemeClr val="tx2"/>
                </a:solidFill>
              </a:rPr>
              <a:t>11.11 </a:t>
            </a:r>
            <a:r>
              <a:rPr lang="en-US" dirty="0"/>
              <a:t>Summarize how and why adolescents use tobacco.</a:t>
            </a:r>
          </a:p>
          <a:p>
            <a:pPr marL="0" indent="0">
              <a:buNone/>
            </a:pPr>
            <a:r>
              <a:rPr lang="en-IN" b="1" dirty="0">
                <a:solidFill>
                  <a:schemeClr val="tx2"/>
                </a:solidFill>
              </a:rPr>
              <a:t>11.12</a:t>
            </a:r>
            <a:r>
              <a:rPr lang="en-IN" dirty="0"/>
              <a:t> Describe dangers adolescent sexual practices present and how these dangers can be avoided.</a:t>
            </a:r>
            <a:endParaRPr lang="en-US" dirty="0"/>
          </a:p>
        </p:txBody>
      </p:sp>
    </p:spTree>
    <p:extLst>
      <p:ext uri="{BB962C8B-B14F-4D97-AF65-F5344CB8AC3E}">
        <p14:creationId xmlns:p14="http://schemas.microsoft.com/office/powerpoint/2010/main" val="247898012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Adolescent Drug Use</a:t>
            </a:r>
            <a:endParaRPr lang="en-US" sz="2000" b="0" dirty="0"/>
          </a:p>
        </p:txBody>
      </p:sp>
      <p:sp>
        <p:nvSpPr>
          <p:cNvPr id="3" name="Content Placeholder 2"/>
          <p:cNvSpPr>
            <a:spLocks noGrp="1"/>
          </p:cNvSpPr>
          <p:nvPr>
            <p:ph type="body" idx="1"/>
          </p:nvPr>
        </p:nvSpPr>
        <p:spPr/>
        <p:txBody>
          <a:bodyPr/>
          <a:lstStyle/>
          <a:p>
            <a:pPr eaLnBrk="1" hangingPunct="1"/>
            <a:r>
              <a:rPr lang="en-US" altLang="en-US" dirty="0"/>
              <a:t>One in 15 high school seniors smokes marijuana on a daily or near-daily basis</a:t>
            </a:r>
          </a:p>
          <a:p>
            <a:pPr eaLnBrk="1" hangingPunct="1"/>
            <a:r>
              <a:rPr lang="en-US" altLang="en-US" dirty="0"/>
              <a:t>Marijuana usage has remained at fairly high levels over the last decade</a:t>
            </a:r>
          </a:p>
          <a:p>
            <a:pPr eaLnBrk="1" hangingPunct="1"/>
            <a:r>
              <a:rPr lang="en-US" altLang="en-US" dirty="0"/>
              <a:t>Attitudes about marijuana use have become more favorable</a:t>
            </a:r>
          </a:p>
        </p:txBody>
      </p:sp>
    </p:spTree>
    <p:extLst>
      <p:ext uri="{BB962C8B-B14F-4D97-AF65-F5344CB8AC3E}">
        <p14:creationId xmlns:p14="http://schemas.microsoft.com/office/powerpoint/2010/main" val="7882407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Figure 11-9 Marijuana Use Remains Steady</a:t>
            </a:r>
            <a:endParaRPr lang="en-US" dirty="0"/>
          </a:p>
        </p:txBody>
      </p:sp>
      <p:pic>
        <p:nvPicPr>
          <p:cNvPr id="6" name="Picture 2" descr="A line graph charts the decreasing percent of students of eighth, tenth, and twelfth grades, using marijuana between 19 74 and 20 14. Data for eighth graders did not exist prior to 19 91, when use was at 5%. It began to rise to a maximum of 19% in 19 96, and began a steady decline to 12% in 20 14. Data for tenth graders did not exist prior to 19 91, when use was at 18%. It fell slightly from that point to a minimum of 16% in 19 92, before climbing quickly to maximum value of 36% in 19 97, before falling steadily to 25% in 20 14. In 19 74, twelfth graders 40% of used marijuana. That figure climbed to a maximum value of 52% in 19 79, before making a steady decline to the minimum value of 21% in 19 92, the rate fluctuated from that point on between 22% and 36%, and ended at 35% in 20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82878" y="1403406"/>
            <a:ext cx="4778244" cy="3854394"/>
          </a:xfrm>
          <a:prstGeom prst="rect">
            <a:avLst/>
          </a:prstGeom>
        </p:spPr>
      </p:pic>
      <p:sp>
        <p:nvSpPr>
          <p:cNvPr id="3" name="Text Placeholder 3"/>
          <p:cNvSpPr>
            <a:spLocks noGrp="1"/>
          </p:cNvSpPr>
          <p:nvPr>
            <p:ph type="body" idx="1"/>
          </p:nvPr>
        </p:nvSpPr>
        <p:spPr/>
        <p:txBody>
          <a:bodyPr/>
          <a:lstStyle/>
          <a:p>
            <a:r>
              <a:rPr lang="en-US" dirty="0"/>
              <a:t>According to an annual survey, the proportion of students reporting marijuana use over the past 12 months has remained steady at fairly high levels. </a:t>
            </a:r>
          </a:p>
          <a:p>
            <a:r>
              <a:rPr lang="en-US" sz="1200" b="1" dirty="0"/>
              <a:t>(Source: http://www.monitoringthefuture.org/pubs/monographs/mtf-overview2014.pdf p.13.)</a:t>
            </a:r>
          </a:p>
        </p:txBody>
      </p:sp>
    </p:spTree>
    <p:extLst>
      <p:ext uri="{BB962C8B-B14F-4D97-AF65-F5344CB8AC3E}">
        <p14:creationId xmlns:p14="http://schemas.microsoft.com/office/powerpoint/2010/main" val="30859546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Why Do Adolescents Use Drugs?</a:t>
            </a:r>
            <a:endParaRPr lang="en-US" sz="2000" b="0" dirty="0"/>
          </a:p>
        </p:txBody>
      </p:sp>
      <p:sp>
        <p:nvSpPr>
          <p:cNvPr id="3" name="Content Placeholder 2"/>
          <p:cNvSpPr>
            <a:spLocks noGrp="1"/>
          </p:cNvSpPr>
          <p:nvPr>
            <p:ph type="body" idx="1"/>
          </p:nvPr>
        </p:nvSpPr>
        <p:spPr/>
        <p:txBody>
          <a:bodyPr/>
          <a:lstStyle/>
          <a:p>
            <a:pPr eaLnBrk="1" hangingPunct="1"/>
            <a:r>
              <a:rPr lang="en-US" altLang="en-US" dirty="0"/>
              <a:t>Pleasurable experience </a:t>
            </a:r>
          </a:p>
          <a:p>
            <a:pPr eaLnBrk="1" hangingPunct="1"/>
            <a:r>
              <a:rPr lang="en-US" altLang="en-US" dirty="0"/>
              <a:t>Escape</a:t>
            </a:r>
          </a:p>
          <a:p>
            <a:pPr eaLnBrk="1" hangingPunct="1"/>
            <a:r>
              <a:rPr lang="en-US" altLang="en-US" dirty="0"/>
              <a:t>Peer pressure</a:t>
            </a:r>
          </a:p>
          <a:p>
            <a:pPr eaLnBrk="1" hangingPunct="1"/>
            <a:r>
              <a:rPr lang="en-US" altLang="en-US" dirty="0"/>
              <a:t>Enhanced academic performance</a:t>
            </a:r>
          </a:p>
        </p:txBody>
      </p:sp>
    </p:spTree>
    <p:extLst>
      <p:ext uri="{BB962C8B-B14F-4D97-AF65-F5344CB8AC3E}">
        <p14:creationId xmlns:p14="http://schemas.microsoft.com/office/powerpoint/2010/main" val="119137041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Facets of Addiction</a:t>
            </a:r>
            <a:endParaRPr lang="en-US" sz="2000" b="0" dirty="0"/>
          </a:p>
        </p:txBody>
      </p:sp>
      <p:sp>
        <p:nvSpPr>
          <p:cNvPr id="3" name="Content Placeholder 2"/>
          <p:cNvSpPr>
            <a:spLocks noGrp="1"/>
          </p:cNvSpPr>
          <p:nvPr>
            <p:ph type="body" idx="1"/>
          </p:nvPr>
        </p:nvSpPr>
        <p:spPr/>
        <p:txBody>
          <a:bodyPr/>
          <a:lstStyle/>
          <a:p>
            <a:pPr marL="0" indent="0">
              <a:buNone/>
            </a:pPr>
            <a:r>
              <a:rPr lang="en-US" altLang="en-US" sz="2200" b="1" dirty="0"/>
              <a:t>Psychological addiction</a:t>
            </a:r>
          </a:p>
          <a:p>
            <a:pPr lvl="1"/>
            <a:r>
              <a:rPr lang="en-US" altLang="en-US" sz="2200" dirty="0"/>
              <a:t>Depend on drugs to cope with everyday stress of life; prevent adolescents from confronting - and potentially solving - problems that led them to drug use in the first place</a:t>
            </a:r>
          </a:p>
          <a:p>
            <a:pPr marL="0" lvl="1" indent="0">
              <a:buNone/>
            </a:pPr>
            <a:r>
              <a:rPr lang="en-US" altLang="en-US" sz="2200" b="1" dirty="0"/>
              <a:t>Biological </a:t>
            </a:r>
            <a:r>
              <a:rPr lang="en-US" altLang="en-US" sz="2200" b="1" dirty="0" smtClean="0"/>
              <a:t>addiction</a:t>
            </a:r>
            <a:endParaRPr lang="en-US" altLang="en-US" sz="2200" dirty="0"/>
          </a:p>
          <a:p>
            <a:pPr lvl="1"/>
            <a:r>
              <a:rPr lang="en-US" altLang="en-US" sz="2200" dirty="0"/>
              <a:t>Presence in body becomes so common that body is unable to function in their absence; causes physical </a:t>
            </a:r>
            <a:r>
              <a:rPr lang="en-US" altLang="en-US" sz="2200" dirty="0" smtClean="0"/>
              <a:t>- and </a:t>
            </a:r>
            <a:r>
              <a:rPr lang="en-US" altLang="en-US" sz="2200" dirty="0"/>
              <a:t>potentially lingering - changes in nervous system; drug intake no longer may provide a </a:t>
            </a:r>
            <a:r>
              <a:rPr lang="ja-JP" altLang="en-US" sz="2200" dirty="0"/>
              <a:t>“</a:t>
            </a:r>
            <a:r>
              <a:rPr lang="en-US" altLang="ja-JP" sz="2200" dirty="0"/>
              <a:t>high,</a:t>
            </a:r>
            <a:r>
              <a:rPr lang="ja-JP" altLang="en-US" sz="2200" dirty="0"/>
              <a:t>”</a:t>
            </a:r>
            <a:r>
              <a:rPr lang="en-US" altLang="ja-JP" sz="2200" dirty="0"/>
              <a:t> but may be necessary simply to maintain the perception of everyday normalcy</a:t>
            </a:r>
            <a:endParaRPr lang="en-US" altLang="en-US" sz="2200" dirty="0"/>
          </a:p>
        </p:txBody>
      </p:sp>
    </p:spTree>
    <p:extLst>
      <p:ext uri="{BB962C8B-B14F-4D97-AF65-F5344CB8AC3E}">
        <p14:creationId xmlns:p14="http://schemas.microsoft.com/office/powerpoint/2010/main" val="131875198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Figure 11-10 Binge Drinking among</a:t>
            </a:r>
            <a:br>
              <a:rPr lang="en-US" altLang="en-US" dirty="0">
                <a:ea typeface="ＭＳ Ｐゴシック" panose="020B0600070205080204" pitchFamily="34" charset="-128"/>
              </a:rPr>
            </a:br>
            <a:r>
              <a:rPr lang="en-US" altLang="en-US" dirty="0">
                <a:ea typeface="ＭＳ Ｐゴシック" panose="020B0600070205080204" pitchFamily="34" charset="-128"/>
              </a:rPr>
              <a:t>College Students</a:t>
            </a:r>
            <a:endParaRPr lang="en-US" dirty="0"/>
          </a:p>
        </p:txBody>
      </p:sp>
      <p:pic>
        <p:nvPicPr>
          <p:cNvPr id="5" name="Picture 2" descr="Two pie charts represent the predominance of binge drinking among male and female college students. Non-drinkers. Men 20%, Women 19%. Drinkers who don’t binge. Men 31%, Women 40%. Binge drinkers. Men 49%, Women 4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33500" y="1430167"/>
            <a:ext cx="5829399" cy="3740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3"/>
          <p:cNvSpPr>
            <a:spLocks noGrp="1"/>
          </p:cNvSpPr>
          <p:nvPr>
            <p:ph type="body" idx="1"/>
          </p:nvPr>
        </p:nvSpPr>
        <p:spPr/>
        <p:txBody>
          <a:bodyPr/>
          <a:lstStyle/>
          <a:p>
            <a:r>
              <a:rPr lang="en-US" dirty="0"/>
              <a:t>For men, binge drinking is defined as consuming five or more drinks in one sitting; for women, the total is four or more. Why is binge drinking popular?</a:t>
            </a:r>
          </a:p>
          <a:p>
            <a:r>
              <a:rPr lang="en-US" sz="1200" b="1" dirty="0"/>
              <a:t>(Source: Wechsler et al., 2003.)</a:t>
            </a:r>
          </a:p>
        </p:txBody>
      </p:sp>
    </p:spTree>
    <p:extLst>
      <p:ext uri="{BB962C8B-B14F-4D97-AF65-F5344CB8AC3E}">
        <p14:creationId xmlns:p14="http://schemas.microsoft.com/office/powerpoint/2010/main" val="320022208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Why do Adolescents Start to Drink</a:t>
            </a:r>
            <a:r>
              <a:rPr lang="en-US" altLang="en-US" dirty="0" smtClean="0">
                <a:ea typeface="ＭＳ Ｐゴシック" panose="020B0600070205080204" pitchFamily="34" charset="-128"/>
              </a:rPr>
              <a:t>?</a:t>
            </a:r>
            <a:endParaRPr lang="en-US" sz="2000" b="0" dirty="0"/>
          </a:p>
        </p:txBody>
      </p:sp>
      <p:sp>
        <p:nvSpPr>
          <p:cNvPr id="3" name="Content Placeholder 2"/>
          <p:cNvSpPr>
            <a:spLocks noGrp="1"/>
          </p:cNvSpPr>
          <p:nvPr>
            <p:ph type="body" idx="1"/>
          </p:nvPr>
        </p:nvSpPr>
        <p:spPr/>
        <p:txBody>
          <a:bodyPr/>
          <a:lstStyle/>
          <a:p>
            <a:pPr eaLnBrk="1" hangingPunct="1"/>
            <a:r>
              <a:rPr lang="en-US" altLang="en-US" dirty="0">
                <a:solidFill>
                  <a:schemeClr val="tx1"/>
                </a:solidFill>
              </a:rPr>
              <a:t>Genetics</a:t>
            </a:r>
          </a:p>
          <a:p>
            <a:pPr eaLnBrk="1" hangingPunct="1"/>
            <a:r>
              <a:rPr lang="en-US" altLang="en-US" dirty="0">
                <a:solidFill>
                  <a:schemeClr val="tx1"/>
                </a:solidFill>
              </a:rPr>
              <a:t>Way of proving themselves to others</a:t>
            </a:r>
          </a:p>
          <a:p>
            <a:pPr eaLnBrk="1" hangingPunct="1"/>
            <a:r>
              <a:rPr lang="en-US" altLang="en-US" dirty="0">
                <a:solidFill>
                  <a:schemeClr val="tx1"/>
                </a:solidFill>
              </a:rPr>
              <a:t>Release of inhibitions and tension and reduction </a:t>
            </a:r>
            <a:br>
              <a:rPr lang="en-US" altLang="en-US" dirty="0">
                <a:solidFill>
                  <a:schemeClr val="tx1"/>
                </a:solidFill>
              </a:rPr>
            </a:br>
            <a:r>
              <a:rPr lang="en-US" altLang="en-US" dirty="0">
                <a:solidFill>
                  <a:schemeClr val="tx1"/>
                </a:solidFill>
              </a:rPr>
              <a:t>of stress </a:t>
            </a:r>
          </a:p>
          <a:p>
            <a:pPr eaLnBrk="1" hangingPunct="1"/>
            <a:r>
              <a:rPr lang="en-US" altLang="en-US" dirty="0">
                <a:solidFill>
                  <a:schemeClr val="tx1"/>
                </a:solidFill>
              </a:rPr>
              <a:t>False consensus </a:t>
            </a:r>
            <a:r>
              <a:rPr lang="en-US" altLang="en-US" dirty="0" smtClean="0">
                <a:solidFill>
                  <a:schemeClr val="tx1"/>
                </a:solidFill>
              </a:rPr>
              <a:t>effect</a:t>
            </a:r>
            <a:endParaRPr lang="en-US" altLang="en-US" dirty="0">
              <a:solidFill>
                <a:schemeClr val="tx1"/>
              </a:solidFill>
            </a:endParaRPr>
          </a:p>
        </p:txBody>
      </p:sp>
    </p:spTree>
    <p:extLst>
      <p:ext uri="{BB962C8B-B14F-4D97-AF65-F5344CB8AC3E}">
        <p14:creationId xmlns:p14="http://schemas.microsoft.com/office/powerpoint/2010/main" val="37850807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From Activity to Addiction</a:t>
            </a:r>
            <a:endParaRPr lang="en-US" sz="2000" b="0" dirty="0"/>
          </a:p>
        </p:txBody>
      </p:sp>
      <p:sp>
        <p:nvSpPr>
          <p:cNvPr id="3" name="Content Placeholder 2"/>
          <p:cNvSpPr>
            <a:spLocks noGrp="1"/>
          </p:cNvSpPr>
          <p:nvPr>
            <p:ph type="body" idx="1"/>
          </p:nvPr>
        </p:nvSpPr>
        <p:spPr/>
        <p:txBody>
          <a:bodyPr/>
          <a:lstStyle/>
          <a:p>
            <a:pPr marL="0" indent="0" eaLnBrk="1" hangingPunct="1">
              <a:buFont typeface="Arial" charset="0"/>
              <a:buNone/>
              <a:defRPr/>
            </a:pPr>
            <a:r>
              <a:rPr lang="en-US" b="1" dirty="0"/>
              <a:t>Adolescent alcoholics</a:t>
            </a:r>
          </a:p>
          <a:p>
            <a:pPr>
              <a:buFont typeface="Arial" charset="0"/>
              <a:buChar char="•"/>
              <a:defRPr/>
            </a:pPr>
            <a:r>
              <a:rPr lang="en-US" dirty="0"/>
              <a:t>Alcohol use becomes uncontrollable habit</a:t>
            </a:r>
          </a:p>
          <a:p>
            <a:pPr>
              <a:buFont typeface="Arial" charset="0"/>
              <a:buChar char="•"/>
              <a:defRPr/>
            </a:pPr>
            <a:r>
              <a:rPr lang="en-US" dirty="0"/>
              <a:t>Increasing ability to tolerate alcohol</a:t>
            </a:r>
          </a:p>
          <a:p>
            <a:pPr>
              <a:buFont typeface="Arial" charset="0"/>
              <a:buChar char="•"/>
              <a:defRPr/>
            </a:pPr>
            <a:r>
              <a:rPr lang="en-US" dirty="0"/>
              <a:t>Increasing need to drink ever-larger amounts of liquor to bring about positive effects craved</a:t>
            </a:r>
          </a:p>
        </p:txBody>
      </p:sp>
    </p:spTree>
    <p:extLst>
      <p:ext uri="{BB962C8B-B14F-4D97-AF65-F5344CB8AC3E}">
        <p14:creationId xmlns:p14="http://schemas.microsoft.com/office/powerpoint/2010/main" val="202488000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Why do Adolescents Begin to Smoke and Maintain the Habit? </a:t>
            </a:r>
            <a:endParaRPr lang="en-US" sz="2000" b="0" dirty="0"/>
          </a:p>
        </p:txBody>
      </p:sp>
      <p:sp>
        <p:nvSpPr>
          <p:cNvPr id="3" name="Content Placeholder 2"/>
          <p:cNvSpPr>
            <a:spLocks noGrp="1"/>
          </p:cNvSpPr>
          <p:nvPr>
            <p:ph type="body" idx="1"/>
          </p:nvPr>
        </p:nvSpPr>
        <p:spPr/>
        <p:txBody>
          <a:bodyPr/>
          <a:lstStyle/>
          <a:p>
            <a:pPr eaLnBrk="1" hangingPunct="1"/>
            <a:r>
              <a:rPr lang="en-US" altLang="en-US" dirty="0">
                <a:solidFill>
                  <a:schemeClr val="tx1"/>
                </a:solidFill>
              </a:rPr>
              <a:t>Advertisements in the media</a:t>
            </a:r>
          </a:p>
          <a:p>
            <a:pPr eaLnBrk="1" hangingPunct="1"/>
            <a:r>
              <a:rPr lang="en-US" altLang="en-US" dirty="0">
                <a:solidFill>
                  <a:schemeClr val="tx1"/>
                </a:solidFill>
              </a:rPr>
              <a:t>Addiction</a:t>
            </a:r>
          </a:p>
          <a:p>
            <a:pPr eaLnBrk="1" hangingPunct="1"/>
            <a:r>
              <a:rPr lang="en-US" altLang="en-US" dirty="0">
                <a:solidFill>
                  <a:schemeClr val="tx1"/>
                </a:solidFill>
              </a:rPr>
              <a:t>Parent and peer models</a:t>
            </a:r>
          </a:p>
          <a:p>
            <a:pPr eaLnBrk="1" hangingPunct="1"/>
            <a:r>
              <a:rPr lang="en-US" altLang="en-US" dirty="0">
                <a:solidFill>
                  <a:schemeClr val="tx1"/>
                </a:solidFill>
              </a:rPr>
              <a:t>Adolescent rite of </a:t>
            </a:r>
            <a:r>
              <a:rPr lang="en-US" altLang="en-US" dirty="0" smtClean="0">
                <a:solidFill>
                  <a:schemeClr val="tx1"/>
                </a:solidFill>
              </a:rPr>
              <a:t>passage</a:t>
            </a:r>
            <a:endParaRPr lang="en-US" altLang="en-US" dirty="0"/>
          </a:p>
        </p:txBody>
      </p:sp>
    </p:spTree>
    <p:extLst>
      <p:ext uri="{BB962C8B-B14F-4D97-AF65-F5344CB8AC3E}">
        <p14:creationId xmlns:p14="http://schemas.microsoft.com/office/powerpoint/2010/main" val="132933043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Sexually Transmitted Infections</a:t>
            </a:r>
            <a:endParaRPr lang="en-US" sz="2000" b="0" dirty="0"/>
          </a:p>
        </p:txBody>
      </p:sp>
      <p:sp>
        <p:nvSpPr>
          <p:cNvPr id="3" name="Content Placeholder 2"/>
          <p:cNvSpPr>
            <a:spLocks noGrp="1"/>
          </p:cNvSpPr>
          <p:nvPr>
            <p:ph type="body" idx="1"/>
          </p:nvPr>
        </p:nvSpPr>
        <p:spPr/>
        <p:txBody>
          <a:bodyPr/>
          <a:lstStyle/>
          <a:p>
            <a:pPr marL="0" indent="0" eaLnBrk="1" hangingPunct="1">
              <a:buFont typeface="Arial" charset="0"/>
              <a:buNone/>
              <a:defRPr/>
            </a:pPr>
            <a:r>
              <a:rPr lang="en-US" b="1" dirty="0" smtClean="0"/>
              <a:t>AIDS</a:t>
            </a:r>
            <a:endParaRPr lang="en-US" b="1" dirty="0"/>
          </a:p>
          <a:p>
            <a:pPr>
              <a:buFont typeface="Arial" charset="0"/>
              <a:buChar char="•"/>
              <a:defRPr/>
            </a:pPr>
            <a:r>
              <a:rPr lang="en-US" dirty="0"/>
              <a:t>A leading cause of death among young people worldwide</a:t>
            </a:r>
          </a:p>
          <a:p>
            <a:pPr>
              <a:buFont typeface="Arial" charset="0"/>
              <a:buChar char="•"/>
              <a:defRPr/>
            </a:pPr>
            <a:r>
              <a:rPr lang="en-US" dirty="0"/>
              <a:t>Over 25 million people have died from AIDS worldwide, and people living with the disease number around 34 million worldwide</a:t>
            </a:r>
          </a:p>
        </p:txBody>
      </p:sp>
    </p:spTree>
    <p:extLst>
      <p:ext uri="{BB962C8B-B14F-4D97-AF65-F5344CB8AC3E}">
        <p14:creationId xmlns:p14="http://schemas.microsoft.com/office/powerpoint/2010/main" val="395381428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Figure 11-11 AIDS around the World</a:t>
            </a:r>
            <a:endParaRPr lang="en-US" dirty="0"/>
          </a:p>
        </p:txBody>
      </p:sp>
      <p:pic>
        <p:nvPicPr>
          <p:cNvPr id="6" name="Picture 2" descr="An illustration of the world shows the distribution of H I V positive people across various parts of the globe. The total for the world is 33.4 million. A breakdown by geographic region is as follows. North America, 1.4 million. Caribbean, 240,000. Latin America, 2 million. Western and Central Europe, 850,000. Middle East and North Africa, 310,000. Sub-Saharan Africa, 22.4 million. Eastern Europe and Central Asia, 1.5 million. East Asia, 850,000. South and Southeast Asia, 3.8 million. Oceania, 59,00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01724" y="1403273"/>
            <a:ext cx="6740553" cy="3857012"/>
          </a:xfrm>
          <a:prstGeom prst="rect">
            <a:avLst/>
          </a:prstGeom>
        </p:spPr>
      </p:pic>
      <p:sp>
        <p:nvSpPr>
          <p:cNvPr id="3" name="Text Placeholder 3"/>
          <p:cNvSpPr>
            <a:spLocks noGrp="1"/>
          </p:cNvSpPr>
          <p:nvPr>
            <p:ph type="body" idx="1"/>
          </p:nvPr>
        </p:nvSpPr>
        <p:spPr/>
        <p:txBody>
          <a:bodyPr/>
          <a:lstStyle/>
          <a:p>
            <a:r>
              <a:rPr lang="en-US" sz="1400" dirty="0"/>
              <a:t>The number of people carrying the </a:t>
            </a:r>
            <a:r>
              <a:rPr lang="en-US" sz="1400" dirty="0" smtClean="0"/>
              <a:t>AIDS </a:t>
            </a:r>
            <a:r>
              <a:rPr lang="en-US" sz="1400" dirty="0"/>
              <a:t>virus varies substantially by geographic region. By far the most cases are found in Africa and the Middle East, although the disease is a growing problem in Asia. </a:t>
            </a:r>
            <a:r>
              <a:rPr lang="en-US" sz="1000" b="1" dirty="0" smtClean="0"/>
              <a:t>(Source: U</a:t>
            </a:r>
            <a:r>
              <a:rPr lang="en-US" sz="100" b="1" dirty="0" smtClean="0"/>
              <a:t> </a:t>
            </a:r>
            <a:r>
              <a:rPr lang="en-US" sz="1000" b="1" dirty="0" smtClean="0"/>
              <a:t>N</a:t>
            </a:r>
            <a:r>
              <a:rPr lang="en-US" sz="100" b="1" dirty="0" smtClean="0"/>
              <a:t> </a:t>
            </a:r>
            <a:r>
              <a:rPr lang="en-US" sz="1000" b="1" dirty="0" smtClean="0"/>
              <a:t>A</a:t>
            </a:r>
            <a:r>
              <a:rPr lang="en-US" sz="100" b="1" dirty="0" smtClean="0"/>
              <a:t> </a:t>
            </a:r>
            <a:r>
              <a:rPr lang="en-US" sz="1000" b="1" dirty="0" smtClean="0"/>
              <a:t>I</a:t>
            </a:r>
            <a:r>
              <a:rPr lang="en-US" sz="100" b="1" dirty="0" smtClean="0"/>
              <a:t> </a:t>
            </a:r>
            <a:r>
              <a:rPr lang="en-US" sz="1000" b="1" dirty="0" smtClean="0"/>
              <a:t>D S &amp; World Health Organization, 2009.)</a:t>
            </a:r>
            <a:endParaRPr lang="en-US" sz="1000" b="1" dirty="0"/>
          </a:p>
        </p:txBody>
      </p:sp>
    </p:spTree>
    <p:extLst>
      <p:ext uri="{BB962C8B-B14F-4D97-AF65-F5344CB8AC3E}">
        <p14:creationId xmlns:p14="http://schemas.microsoft.com/office/powerpoint/2010/main" val="283251958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Other Sexually Transmitted </a:t>
            </a:r>
            <a:r>
              <a:rPr lang="en-US" altLang="en-US" dirty="0" smtClean="0">
                <a:ea typeface="ＭＳ Ｐゴシック" panose="020B0600070205080204" pitchFamily="34" charset="-128"/>
              </a:rPr>
              <a:t>Infections</a:t>
            </a:r>
            <a:endParaRPr lang="en-US" sz="2000" b="0" dirty="0"/>
          </a:p>
        </p:txBody>
      </p:sp>
      <p:sp>
        <p:nvSpPr>
          <p:cNvPr id="3" name="Content Placeholder 2"/>
          <p:cNvSpPr>
            <a:spLocks noGrp="1"/>
          </p:cNvSpPr>
          <p:nvPr>
            <p:ph type="body" idx="1"/>
          </p:nvPr>
        </p:nvSpPr>
        <p:spPr/>
        <p:txBody>
          <a:bodyPr/>
          <a:lstStyle/>
          <a:p>
            <a:pPr lvl="0"/>
            <a:r>
              <a:rPr lang="en-US" dirty="0">
                <a:solidFill>
                  <a:schemeClr val="tx1"/>
                </a:solidFill>
              </a:rPr>
              <a:t>Human papilloma virus (</a:t>
            </a:r>
            <a:r>
              <a:rPr lang="en-US" dirty="0" smtClean="0">
                <a:solidFill>
                  <a:schemeClr val="tx1"/>
                </a:solidFill>
              </a:rPr>
              <a:t>H</a:t>
            </a:r>
            <a:r>
              <a:rPr lang="en-US" sz="100" dirty="0" smtClean="0">
                <a:solidFill>
                  <a:schemeClr val="tx1"/>
                </a:solidFill>
              </a:rPr>
              <a:t> </a:t>
            </a:r>
            <a:r>
              <a:rPr lang="en-US" dirty="0" smtClean="0">
                <a:solidFill>
                  <a:schemeClr val="tx1"/>
                </a:solidFill>
              </a:rPr>
              <a:t>P</a:t>
            </a:r>
            <a:r>
              <a:rPr lang="en-US" sz="100" dirty="0" smtClean="0">
                <a:solidFill>
                  <a:schemeClr val="tx1"/>
                </a:solidFill>
              </a:rPr>
              <a:t> </a:t>
            </a:r>
            <a:r>
              <a:rPr lang="en-US" dirty="0" smtClean="0">
                <a:solidFill>
                  <a:schemeClr val="tx1"/>
                </a:solidFill>
              </a:rPr>
              <a:t>V</a:t>
            </a:r>
            <a:r>
              <a:rPr lang="en-US" dirty="0">
                <a:solidFill>
                  <a:schemeClr val="tx1"/>
                </a:solidFill>
              </a:rPr>
              <a:t>) </a:t>
            </a:r>
          </a:p>
          <a:p>
            <a:pPr lvl="0"/>
            <a:r>
              <a:rPr lang="en-US" dirty="0">
                <a:solidFill>
                  <a:schemeClr val="tx1"/>
                </a:solidFill>
              </a:rPr>
              <a:t>Trichomoniasis</a:t>
            </a:r>
          </a:p>
          <a:p>
            <a:pPr lvl="0"/>
            <a:r>
              <a:rPr lang="en-US" dirty="0">
                <a:solidFill>
                  <a:schemeClr val="tx1"/>
                </a:solidFill>
              </a:rPr>
              <a:t>Genital herpes</a:t>
            </a:r>
          </a:p>
          <a:p>
            <a:pPr lvl="0"/>
            <a:r>
              <a:rPr lang="en-US" dirty="0">
                <a:solidFill>
                  <a:schemeClr val="tx1"/>
                </a:solidFill>
              </a:rPr>
              <a:t>Gonorrhea and Syphilis</a:t>
            </a:r>
          </a:p>
        </p:txBody>
      </p:sp>
    </p:spTree>
    <p:extLst>
      <p:ext uri="{BB962C8B-B14F-4D97-AF65-F5344CB8AC3E}">
        <p14:creationId xmlns:p14="http://schemas.microsoft.com/office/powerpoint/2010/main" val="138554885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Figure 11-12 Sexually Transmitted Infections (</a:t>
            </a:r>
            <a:r>
              <a:rPr lang="en-US" altLang="en-US" dirty="0" smtClean="0">
                <a:ea typeface="ＭＳ Ｐゴシック" panose="020B0600070205080204" pitchFamily="34" charset="-128"/>
              </a:rPr>
              <a:t>S</a:t>
            </a:r>
            <a:r>
              <a:rPr lang="en-US" altLang="en-US" sz="100" dirty="0" smtClean="0">
                <a:ea typeface="ＭＳ Ｐゴシック" panose="020B0600070205080204" pitchFamily="34" charset="-128"/>
              </a:rPr>
              <a:t> </a:t>
            </a:r>
            <a:r>
              <a:rPr lang="en-US" altLang="en-US" dirty="0" smtClean="0">
                <a:ea typeface="ＭＳ Ｐゴシック" panose="020B0600070205080204" pitchFamily="34" charset="-128"/>
              </a:rPr>
              <a:t>T</a:t>
            </a:r>
            <a:r>
              <a:rPr lang="en-US" altLang="en-US" sz="100" dirty="0" smtClean="0">
                <a:ea typeface="ＭＳ Ｐゴシック" panose="020B0600070205080204" pitchFamily="34" charset="-128"/>
              </a:rPr>
              <a:t> </a:t>
            </a:r>
            <a:r>
              <a:rPr lang="en-US" altLang="en-US" dirty="0" smtClean="0">
                <a:ea typeface="ＭＳ Ｐゴシック" panose="020B0600070205080204" pitchFamily="34" charset="-128"/>
              </a:rPr>
              <a:t>I</a:t>
            </a:r>
            <a:r>
              <a:rPr lang="en-US" altLang="en-US" sz="100" dirty="0" smtClean="0">
                <a:ea typeface="ＭＳ Ｐゴシック" panose="020B0600070205080204" pitchFamily="34" charset="-128"/>
              </a:rPr>
              <a:t> </a:t>
            </a:r>
            <a:r>
              <a:rPr lang="en-US" altLang="en-US" dirty="0" smtClean="0">
                <a:ea typeface="ＭＳ Ｐゴシック" panose="020B0600070205080204" pitchFamily="34" charset="-128"/>
              </a:rPr>
              <a:t>s</a:t>
            </a:r>
            <a:r>
              <a:rPr lang="en-US" altLang="en-US" dirty="0">
                <a:ea typeface="ＭＳ Ｐゴシック" panose="020B0600070205080204" pitchFamily="34" charset="-128"/>
              </a:rPr>
              <a:t>) among Adolescents</a:t>
            </a:r>
            <a:endParaRPr lang="en-US" dirty="0"/>
          </a:p>
        </p:txBody>
      </p:sp>
      <p:pic>
        <p:nvPicPr>
          <p:cNvPr id="5" name="Picture 2" descr="A bar chart details the prevalence of different Sexually Transmitted Infections, S T I’s, among Adolescents. The bar chart contains the total number of cases among adolescents pertaining to each S T I. The data is as follows: H P V, 4.6 million adolescent cases. Trichomoniasis, 1.9 million adolescent cases. Chlamydia, 1.5 million adolescent cases. Genital Herpes, 640,000 adolescent cases. Gonorrhea, 431,000 adolescent cases. H I V, 15,000 adolescent cases. Syphilis, 8,200 adolescent cases. Hepatitis B, 7,500. A total of 9.1 million adolescent cases of various S T I’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97182" y="1327152"/>
            <a:ext cx="5749636" cy="4009255"/>
          </a:xfrm>
          <a:prstGeom prst="rect">
            <a:avLst/>
          </a:prstGeom>
        </p:spPr>
      </p:pic>
      <p:sp>
        <p:nvSpPr>
          <p:cNvPr id="3" name="Text Placeholder 3"/>
          <p:cNvSpPr>
            <a:spLocks noGrp="1"/>
          </p:cNvSpPr>
          <p:nvPr>
            <p:ph type="body" idx="1"/>
          </p:nvPr>
        </p:nvSpPr>
        <p:spPr/>
        <p:txBody>
          <a:bodyPr/>
          <a:lstStyle/>
          <a:p>
            <a:r>
              <a:rPr lang="en-US" dirty="0"/>
              <a:t>Why are adolescents in particular in danger of contracting an </a:t>
            </a:r>
            <a:r>
              <a:rPr lang="en-US" dirty="0" smtClean="0"/>
              <a:t>S</a:t>
            </a:r>
            <a:r>
              <a:rPr lang="en-US" sz="100" dirty="0" smtClean="0"/>
              <a:t> </a:t>
            </a:r>
            <a:r>
              <a:rPr lang="en-US" dirty="0" smtClean="0"/>
              <a:t>T</a:t>
            </a:r>
            <a:r>
              <a:rPr lang="en-US" sz="100" dirty="0" smtClean="0"/>
              <a:t> </a:t>
            </a:r>
            <a:r>
              <a:rPr lang="en-US" dirty="0" smtClean="0"/>
              <a:t>I?</a:t>
            </a:r>
            <a:endParaRPr lang="en-US" dirty="0"/>
          </a:p>
          <a:p>
            <a:r>
              <a:rPr lang="en-US" sz="1200" b="1" dirty="0"/>
              <a:t>(Sources: Alan </a:t>
            </a:r>
            <a:r>
              <a:rPr lang="en-US" sz="1200" b="1" dirty="0" err="1"/>
              <a:t>Guttmacher</a:t>
            </a:r>
            <a:r>
              <a:rPr lang="en-US" sz="1200" b="1" dirty="0"/>
              <a:t> Institute, 2004; Weinstock, Berman, &amp; Cates, 2006.)</a:t>
            </a:r>
          </a:p>
        </p:txBody>
      </p:sp>
    </p:spTree>
    <p:extLst>
      <p:ext uri="{BB962C8B-B14F-4D97-AF65-F5344CB8AC3E}">
        <p14:creationId xmlns:p14="http://schemas.microsoft.com/office/powerpoint/2010/main" val="143805768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Practicing Safer Sex </a:t>
            </a:r>
            <a:r>
              <a:rPr lang="en-US" altLang="en-US" sz="2000" b="0" dirty="0">
                <a:ea typeface="ＭＳ Ｐゴシック" panose="020B0600070205080204" pitchFamily="34" charset="-128"/>
              </a:rPr>
              <a:t>(1 of 2)</a:t>
            </a:r>
            <a:endParaRPr lang="en-US" sz="2000" b="0" dirty="0"/>
          </a:p>
        </p:txBody>
      </p:sp>
      <p:sp>
        <p:nvSpPr>
          <p:cNvPr id="3" name="Content Placeholder 2"/>
          <p:cNvSpPr>
            <a:spLocks noGrp="1"/>
          </p:cNvSpPr>
          <p:nvPr>
            <p:ph type="body" idx="1"/>
          </p:nvPr>
        </p:nvSpPr>
        <p:spPr/>
        <p:txBody>
          <a:bodyPr/>
          <a:lstStyle/>
          <a:p>
            <a:pPr marL="0" indent="0">
              <a:buNone/>
            </a:pPr>
            <a:r>
              <a:rPr lang="en-US" dirty="0"/>
              <a:t>The only foolproof method of avoiding a sexually transmitted infection (</a:t>
            </a:r>
            <a:r>
              <a:rPr lang="en-US" dirty="0" smtClean="0"/>
              <a:t>S</a:t>
            </a:r>
            <a:r>
              <a:rPr lang="en-US" sz="100" dirty="0" smtClean="0"/>
              <a:t> </a:t>
            </a:r>
            <a:r>
              <a:rPr lang="en-US" dirty="0" smtClean="0"/>
              <a:t>T</a:t>
            </a:r>
            <a:r>
              <a:rPr lang="en-US" sz="100" dirty="0" smtClean="0"/>
              <a:t> </a:t>
            </a:r>
            <a:r>
              <a:rPr lang="en-US" dirty="0" smtClean="0"/>
              <a:t>I</a:t>
            </a:r>
            <a:r>
              <a:rPr lang="en-US" dirty="0"/>
              <a:t>) is abstinence.</a:t>
            </a:r>
          </a:p>
          <a:p>
            <a:pPr marL="0" indent="0">
              <a:buNone/>
            </a:pPr>
            <a:r>
              <a:rPr lang="en-US" dirty="0"/>
              <a:t>However, by following the “safer sex” practices listed here, one can significantly reduce the risk of contracting an </a:t>
            </a:r>
            <a:r>
              <a:rPr lang="en-US" dirty="0" smtClean="0"/>
              <a:t>S</a:t>
            </a:r>
            <a:r>
              <a:rPr lang="en-US" sz="100" dirty="0" smtClean="0"/>
              <a:t> </a:t>
            </a:r>
            <a:r>
              <a:rPr lang="en-US" dirty="0" smtClean="0"/>
              <a:t>T</a:t>
            </a:r>
            <a:r>
              <a:rPr lang="en-US" sz="100" dirty="0" smtClean="0"/>
              <a:t> </a:t>
            </a:r>
            <a:r>
              <a:rPr lang="en-US" dirty="0" smtClean="0"/>
              <a:t>I</a:t>
            </a:r>
            <a:r>
              <a:rPr lang="en-US" dirty="0"/>
              <a:t>:</a:t>
            </a:r>
          </a:p>
          <a:p>
            <a:pPr indent="-256032">
              <a:buFont typeface="Arial" panose="020B0604020202020204" pitchFamily="34" charset="0"/>
              <a:buChar char="•"/>
            </a:pPr>
            <a:r>
              <a:rPr lang="en-US" dirty="0"/>
              <a:t>Know your sexual </a:t>
            </a:r>
            <a:r>
              <a:rPr lang="en-US" dirty="0" smtClean="0"/>
              <a:t>partner- well</a:t>
            </a:r>
            <a:r>
              <a:rPr lang="en-US" i="1" dirty="0"/>
              <a:t>. </a:t>
            </a:r>
            <a:r>
              <a:rPr lang="en-US" dirty="0"/>
              <a:t>Before having sex with someone, learn about his or her sexual history.</a:t>
            </a:r>
          </a:p>
          <a:p>
            <a:pPr indent="-256032">
              <a:buFont typeface="Arial" panose="020B0604020202020204" pitchFamily="34" charset="0"/>
              <a:buChar char="•"/>
            </a:pPr>
            <a:r>
              <a:rPr lang="en-US" dirty="0"/>
              <a:t>Use condoms. For those in sexual relationships, condoms are the most reliable means of preventing transmission of </a:t>
            </a:r>
            <a:r>
              <a:rPr lang="en-US" dirty="0" smtClean="0"/>
              <a:t>S</a:t>
            </a:r>
            <a:r>
              <a:rPr lang="en-US" sz="100" dirty="0" smtClean="0"/>
              <a:t> </a:t>
            </a:r>
            <a:r>
              <a:rPr lang="en-US" dirty="0" smtClean="0"/>
              <a:t>T</a:t>
            </a:r>
            <a:r>
              <a:rPr lang="en-US" sz="100" dirty="0" smtClean="0"/>
              <a:t> </a:t>
            </a:r>
            <a:r>
              <a:rPr lang="en-US" dirty="0" smtClean="0"/>
              <a:t>I</a:t>
            </a:r>
            <a:r>
              <a:rPr lang="en-US" sz="100" dirty="0" smtClean="0"/>
              <a:t> </a:t>
            </a:r>
            <a:r>
              <a:rPr lang="en-US" dirty="0" smtClean="0"/>
              <a:t>s.</a:t>
            </a:r>
            <a:endParaRPr lang="en-US" dirty="0"/>
          </a:p>
        </p:txBody>
      </p:sp>
    </p:spTree>
    <p:extLst>
      <p:ext uri="{BB962C8B-B14F-4D97-AF65-F5344CB8AC3E}">
        <p14:creationId xmlns:p14="http://schemas.microsoft.com/office/powerpoint/2010/main" val="352591805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Practicing Safer Sex </a:t>
            </a:r>
            <a:r>
              <a:rPr lang="en-US" altLang="en-US" sz="2000" b="0" dirty="0" smtClean="0">
                <a:ea typeface="ＭＳ Ｐゴシック" panose="020B0600070205080204" pitchFamily="34" charset="-128"/>
              </a:rPr>
              <a:t>(</a:t>
            </a:r>
            <a:r>
              <a:rPr lang="en-US" altLang="en-US" sz="2000" b="0" dirty="0">
                <a:ea typeface="ＭＳ Ｐゴシック" panose="020B0600070205080204" pitchFamily="34" charset="-128"/>
              </a:rPr>
              <a:t>2</a:t>
            </a:r>
            <a:r>
              <a:rPr lang="en-US" altLang="en-US" sz="2000" b="0" dirty="0" smtClean="0">
                <a:ea typeface="ＭＳ Ｐゴシック" panose="020B0600070205080204" pitchFamily="34" charset="-128"/>
              </a:rPr>
              <a:t> </a:t>
            </a:r>
            <a:r>
              <a:rPr lang="en-US" altLang="en-US" sz="2000" b="0" dirty="0">
                <a:ea typeface="ＭＳ Ｐゴシック" panose="020B0600070205080204" pitchFamily="34" charset="-128"/>
              </a:rPr>
              <a:t>of 2)</a:t>
            </a:r>
            <a:endParaRPr lang="en-US" sz="2000" b="0" dirty="0"/>
          </a:p>
        </p:txBody>
      </p:sp>
      <p:sp>
        <p:nvSpPr>
          <p:cNvPr id="3" name="Content Placeholder 2"/>
          <p:cNvSpPr>
            <a:spLocks noGrp="1"/>
          </p:cNvSpPr>
          <p:nvPr>
            <p:ph type="body" idx="1"/>
          </p:nvPr>
        </p:nvSpPr>
        <p:spPr/>
        <p:txBody>
          <a:bodyPr/>
          <a:lstStyle/>
          <a:p>
            <a:pPr indent="-256032">
              <a:buFont typeface="Arial" panose="020B0604020202020204" pitchFamily="34" charset="0"/>
              <a:buChar char="•"/>
            </a:pPr>
            <a:r>
              <a:rPr lang="en-US" sz="2200" dirty="0"/>
              <a:t>Avoid the exchange of bodily fluids, particularly semen</a:t>
            </a:r>
            <a:r>
              <a:rPr lang="en-US" sz="2200" i="1" dirty="0"/>
              <a:t>. </a:t>
            </a:r>
            <a:r>
              <a:rPr lang="en-US" sz="2200" dirty="0"/>
              <a:t>In particular, avoid anal intercourse. The AIDS virus in particular can spread through small tears in the rectum, making anal intercourse without condoms particularly dangerous. Oral sex, once thought relatively safe, is now viewed as potentially dangerous for contracting the AIDS virus.</a:t>
            </a:r>
          </a:p>
          <a:p>
            <a:pPr indent="-256032">
              <a:buFont typeface="Arial" panose="020B0604020202020204" pitchFamily="34" charset="0"/>
              <a:buChar char="•"/>
            </a:pPr>
            <a:r>
              <a:rPr lang="en-US" sz="2200" dirty="0"/>
              <a:t>Stay sober. Using alcohol and drugs impairs judgment and can lead to poor </a:t>
            </a:r>
            <a:r>
              <a:rPr lang="en-US" sz="2200" dirty="0" smtClean="0"/>
              <a:t>decisions- and </a:t>
            </a:r>
            <a:r>
              <a:rPr lang="en-US" sz="2200" dirty="0"/>
              <a:t>it makes using a condom correctly more difficult.</a:t>
            </a:r>
          </a:p>
          <a:p>
            <a:pPr indent="-256032">
              <a:buFont typeface="Arial" panose="020B0604020202020204" pitchFamily="34" charset="0"/>
              <a:buChar char="•"/>
            </a:pPr>
            <a:r>
              <a:rPr lang="en-US" sz="2200" dirty="0"/>
              <a:t>Consider the benefits of monogamy. People in long-term, monogamous relationships with partners who have been faithful are at a lower risk of contracting </a:t>
            </a:r>
            <a:r>
              <a:rPr lang="en-US" sz="2200" dirty="0" smtClean="0"/>
              <a:t>S</a:t>
            </a:r>
            <a:r>
              <a:rPr lang="en-US" sz="100" dirty="0" smtClean="0"/>
              <a:t> </a:t>
            </a:r>
            <a:r>
              <a:rPr lang="en-US" sz="2200" dirty="0" smtClean="0"/>
              <a:t>T</a:t>
            </a:r>
            <a:r>
              <a:rPr lang="en-US" sz="100" dirty="0" smtClean="0"/>
              <a:t> </a:t>
            </a:r>
            <a:r>
              <a:rPr lang="en-US" sz="2200" dirty="0" smtClean="0"/>
              <a:t>I</a:t>
            </a:r>
            <a:r>
              <a:rPr lang="en-US" sz="100" dirty="0" smtClean="0"/>
              <a:t> </a:t>
            </a:r>
            <a:r>
              <a:rPr lang="en-US" sz="2200" dirty="0" smtClean="0"/>
              <a:t>s.</a:t>
            </a:r>
            <a:endParaRPr lang="en-US" sz="2200" dirty="0"/>
          </a:p>
        </p:txBody>
      </p:sp>
    </p:spTree>
    <p:extLst>
      <p:ext uri="{BB962C8B-B14F-4D97-AF65-F5344CB8AC3E}">
        <p14:creationId xmlns:p14="http://schemas.microsoft.com/office/powerpoint/2010/main" val="42117391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Title 1"/>
          <p:cNvSpPr txBox="1">
            <a:spLocks noGrp="1"/>
          </p:cNvSpPr>
          <p:nvPr>
            <p:ph type="title"/>
          </p:nvPr>
        </p:nvSpPr>
        <p:spPr>
          <a:prstGeom prst="rect">
            <a:avLst/>
          </a:prstGeom>
        </p:spPr>
        <p:txBody>
          <a:bodyPr lIns="91425" tIns="91425" rIns="91425" bIns="91425" anchor="b" anchorCtr="0">
            <a:noAutofit/>
          </a:bodyPr>
          <a:lstStyle/>
          <a:p>
            <a:pPr lvl="0">
              <a:spcBef>
                <a:spcPts val="0"/>
              </a:spcBef>
              <a:buClr>
                <a:schemeClr val="lt2"/>
              </a:buClr>
              <a:buSzPct val="25000"/>
              <a:buFont typeface="Times New Roman"/>
              <a:buNone/>
            </a:pPr>
            <a:r>
              <a:rPr lang="en-US" dirty="0">
                <a:solidFill>
                  <a:schemeClr val="lt2"/>
                </a:solidFill>
              </a:rPr>
              <a:t>Copyright</a:t>
            </a:r>
          </a:p>
        </p:txBody>
      </p:sp>
      <p:pic>
        <p:nvPicPr>
          <p:cNvPr id="386" name="Picture 2" descr="This work is protected by United States copyright laws and is provided solely for the use of instructors teaching their courses and assessing student learning. Dissemination or sale of any part of this work (including on the World Wide Web) will destroy the integrity of the work and is not permitted. The work and materials from it should never be made available to students except by instructors using the accompanying text in their classes. All recipients of this work are expected to abide by these restrictions and honor the intended pedagogical purposes and the needs of other instructors who rely on these materials."/>
          <p:cNvPicPr preferRelativeResize="0"/>
          <p:nvPr/>
        </p:nvPicPr>
        <p:blipFill>
          <a:blip r:embed="rId3">
            <a:alphaModFix/>
          </a:blip>
          <a:stretch>
            <a:fillRect/>
          </a:stretch>
        </p:blipFill>
        <p:spPr>
          <a:xfrm>
            <a:off x="715650" y="2310096"/>
            <a:ext cx="7419975" cy="2466975"/>
          </a:xfrm>
          <a:prstGeom prst="rect">
            <a:avLst/>
          </a:prstGeom>
          <a:noFill/>
          <a:ln>
            <a:noFill/>
          </a:ln>
        </p:spPr>
      </p:pic>
    </p:spTree>
  </p:cSld>
  <p:clrMapOvr>
    <a:masterClrMapping/>
  </p:clrMapOvr>
</p:sld>
</file>

<file path=ppt/theme/theme1.xml><?xml version="1.0" encoding="utf-8"?>
<a:theme xmlns:a="http://schemas.openxmlformats.org/drawingml/2006/main" name="508 Lecture">
  <a:themeElements>
    <a:clrScheme name="Custom 7">
      <a:dk1>
        <a:srgbClr val="000000"/>
      </a:dk1>
      <a:lt1>
        <a:srgbClr val="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5325</TotalTime>
  <Words>4923</Words>
  <Application>Microsoft Office PowerPoint</Application>
  <PresentationFormat>On-screen Show (4:3)</PresentationFormat>
  <Paragraphs>451</Paragraphs>
  <Slides>64</Slides>
  <Notes>60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64</vt:i4>
      </vt:variant>
    </vt:vector>
  </HeadingPairs>
  <TitlesOfParts>
    <vt:vector size="73" baseType="lpstr">
      <vt:lpstr>ＭＳ Ｐゴシック</vt:lpstr>
      <vt:lpstr>Arial</vt:lpstr>
      <vt:lpstr>Noto Sans Symbols</vt:lpstr>
      <vt:lpstr>Times New Roman</vt:lpstr>
      <vt:lpstr>Verdana</vt:lpstr>
      <vt:lpstr>Verdana-Bold</vt:lpstr>
      <vt:lpstr>Verdana-Italic</vt:lpstr>
      <vt:lpstr>Wingdings</vt:lpstr>
      <vt:lpstr>508 Lecture</vt:lpstr>
      <vt:lpstr>Development Across the Life Span</vt:lpstr>
      <vt:lpstr>Learning Objectives (1 of 3)</vt:lpstr>
      <vt:lpstr>Learning Objectives (2 of 3)</vt:lpstr>
      <vt:lpstr>Learning Objectives (3 of 3)</vt:lpstr>
      <vt:lpstr>Physical Maturation</vt:lpstr>
      <vt:lpstr>Physical Manifestations of Puberty</vt:lpstr>
      <vt:lpstr>Growth During Adolescence: The Rapid Pace of Physical and Sexual Maturation</vt:lpstr>
      <vt:lpstr>Figure 11-1 Growth Patterns</vt:lpstr>
      <vt:lpstr>Secular Trends</vt:lpstr>
      <vt:lpstr>Puberty in Girls</vt:lpstr>
      <vt:lpstr>Figure 11-2 Onset of Menstruation</vt:lpstr>
      <vt:lpstr>Puberty in Boys</vt:lpstr>
      <vt:lpstr>Primary Sex Characteristics</vt:lpstr>
      <vt:lpstr>Secondary Sex Characteristics</vt:lpstr>
      <vt:lpstr>Reactions to Physical Changes in Adolescence</vt:lpstr>
      <vt:lpstr> Figure 11-3 Sexual Maturation</vt:lpstr>
      <vt:lpstr>The Consequences of Early Maturation (1 of 2)</vt:lpstr>
      <vt:lpstr>The Consequences of Early Maturation (2 of 2)</vt:lpstr>
      <vt:lpstr>The Consequences of Late Maturation (1 of 2)</vt:lpstr>
      <vt:lpstr>The Consequences of Late Maturation (2 of 2)</vt:lpstr>
      <vt:lpstr>Fueling the Growth of Adolescence</vt:lpstr>
      <vt:lpstr>Nutritional Problems in Adolescence</vt:lpstr>
      <vt:lpstr>Figure 11-4 No Sweat</vt:lpstr>
      <vt:lpstr>Anorexia Nervosa and Bulimia</vt:lpstr>
      <vt:lpstr>Brain Development and Thought: Paving the Way for Cognitive Growth</vt:lpstr>
      <vt:lpstr>Figure 11-5 Pruning Gray Matter</vt:lpstr>
      <vt:lpstr>Sleep Deprivation</vt:lpstr>
      <vt:lpstr>Cognitive Development and Schooling </vt:lpstr>
      <vt:lpstr>Piagetian Perspective on Cognitive Development</vt:lpstr>
      <vt:lpstr>Stage of Formal Operations</vt:lpstr>
      <vt:lpstr>Progression of Formal Operations</vt:lpstr>
      <vt:lpstr>The Consequences of Adolescents’ Use of Formal Operations</vt:lpstr>
      <vt:lpstr>Assessing Piaget’s Approach (1 of 2)</vt:lpstr>
      <vt:lpstr>Assessing Piaget’s Approach (2 of 2)</vt:lpstr>
      <vt:lpstr>Information Processing Perspectives: Gradual Transformations in Abilities</vt:lpstr>
      <vt:lpstr>Changes in Information Processing</vt:lpstr>
      <vt:lpstr>Egocentrism in Adolescent Thinking</vt:lpstr>
      <vt:lpstr>Thinking about Thinking</vt:lpstr>
      <vt:lpstr>School Performance</vt:lpstr>
      <vt:lpstr>Figure 11-6 U.S. Math Performance Compared with Other Countries</vt:lpstr>
      <vt:lpstr>Socioeconomic Status and School Performance</vt:lpstr>
      <vt:lpstr>Ethnic and Racial Differences  in School Achievement</vt:lpstr>
      <vt:lpstr>Achievement Testing in High School:  Will No Child Be Left Behind? (1 of 2)</vt:lpstr>
      <vt:lpstr>Achievement Testing in High School:  Will No Child Be Left Behind? (2 of 2)</vt:lpstr>
      <vt:lpstr>Dropping Out of School</vt:lpstr>
      <vt:lpstr>Figure 11-7 Dropout Rates of 16- through 24-Year-Olds by Race/Ethnicity: 1990-2013</vt:lpstr>
      <vt:lpstr>Adolescent Media Usage</vt:lpstr>
      <vt:lpstr>The Downside of Living Online</vt:lpstr>
      <vt:lpstr>Threats to Adolescents’ Well-Being </vt:lpstr>
      <vt:lpstr>Adolescent Drug Use</vt:lpstr>
      <vt:lpstr>Figure 11-9 Marijuana Use Remains Steady</vt:lpstr>
      <vt:lpstr>Why Do Adolescents Use Drugs?</vt:lpstr>
      <vt:lpstr>Facets of Addiction</vt:lpstr>
      <vt:lpstr>Figure 11-10 Binge Drinking among College Students</vt:lpstr>
      <vt:lpstr>Why do Adolescents Start to Drink?</vt:lpstr>
      <vt:lpstr>From Activity to Addiction</vt:lpstr>
      <vt:lpstr>Why do Adolescents Begin to Smoke and Maintain the Habit? </vt:lpstr>
      <vt:lpstr>Sexually Transmitted Infections</vt:lpstr>
      <vt:lpstr>Figure 11-11 AIDS around the World</vt:lpstr>
      <vt:lpstr>Other Sexually Transmitted Infections</vt:lpstr>
      <vt:lpstr>Figure 11-12 Sexually Transmitted Infections (S T I s) among Adolescents</vt:lpstr>
      <vt:lpstr>Practicing Safer Sex (1 of 2)</vt:lpstr>
      <vt:lpstr>Practicing Safer Sex (2 of 2)</vt:lpstr>
      <vt:lpstr>Copyright</vt:lpstr>
    </vt:vector>
  </TitlesOfParts>
  <Company>Cognizant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Development Across the Life Span,8e</dc:title>
  <dc:subject>HSS</dc:subject>
  <dc:creator>Feldman</dc:creator>
  <cp:keywords>HSS</cp:keywords>
  <cp:lastModifiedBy>Mani, Aiswarya (Cognizant)</cp:lastModifiedBy>
  <cp:revision>116</cp:revision>
  <dcterms:modified xsi:type="dcterms:W3CDTF">2017-12-14T09:47:14Z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UniqueId">
    <vt:lpwstr>682739</vt:lpwstr>
  </property>
  <property fmtid="{D5CDD505-2E9C-101B-9397-08002B2CF9AE}" pid="3" name="Offisync_ServerID">
    <vt:lpwstr>7e960520-0e88-4f05-9fa0-24079b61e486</vt:lpwstr>
  </property>
  <property fmtid="{D5CDD505-2E9C-101B-9397-08002B2CF9AE}" pid="4" name="Offisync_UpdateToken">
    <vt:lpwstr>2</vt:lpwstr>
  </property>
  <property fmtid="{D5CDD505-2E9C-101B-9397-08002B2CF9AE}" pid="5" name="Jive_VersionGuid">
    <vt:lpwstr>2e874262-9747-49d3-bf1e-677aeb587663</vt:lpwstr>
  </property>
  <property fmtid="{D5CDD505-2E9C-101B-9397-08002B2CF9AE}" pid="6" name="Offisync_ProviderInitializationData">
    <vt:lpwstr>https://neo.pearson.com</vt:lpwstr>
  </property>
  <property fmtid="{D5CDD505-2E9C-101B-9397-08002B2CF9AE}" pid="7" name="Jive_LatestUserAccountName">
    <vt:lpwstr>joel</vt:lpwstr>
  </property>
</Properties>
</file>