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52"/>
  </p:notesMasterIdLst>
  <p:handoutMasterIdLst>
    <p:handoutMasterId r:id="rId53"/>
  </p:handoutMasterIdLst>
  <p:sldIdLst>
    <p:sldId id="270" r:id="rId2"/>
    <p:sldId id="301" r:id="rId3"/>
    <p:sldId id="362" r:id="rId4"/>
    <p:sldId id="363" r:id="rId5"/>
    <p:sldId id="299" r:id="rId6"/>
    <p:sldId id="304" r:id="rId7"/>
    <p:sldId id="305" r:id="rId8"/>
    <p:sldId id="306" r:id="rId9"/>
    <p:sldId id="307" r:id="rId10"/>
    <p:sldId id="309" r:id="rId11"/>
    <p:sldId id="310" r:id="rId12"/>
    <p:sldId id="311" r:id="rId13"/>
    <p:sldId id="312" r:id="rId14"/>
    <p:sldId id="314" r:id="rId15"/>
    <p:sldId id="315" r:id="rId16"/>
    <p:sldId id="316" r:id="rId17"/>
    <p:sldId id="318" r:id="rId18"/>
    <p:sldId id="322" r:id="rId19"/>
    <p:sldId id="319" r:id="rId20"/>
    <p:sldId id="320" r:id="rId21"/>
    <p:sldId id="324" r:id="rId22"/>
    <p:sldId id="321" r:id="rId23"/>
    <p:sldId id="364" r:id="rId24"/>
    <p:sldId id="323" r:id="rId25"/>
    <p:sldId id="325" r:id="rId26"/>
    <p:sldId id="339" r:id="rId27"/>
    <p:sldId id="326" r:id="rId28"/>
    <p:sldId id="344" r:id="rId29"/>
    <p:sldId id="327" r:id="rId30"/>
    <p:sldId id="365" r:id="rId31"/>
    <p:sldId id="366" r:id="rId32"/>
    <p:sldId id="328" r:id="rId33"/>
    <p:sldId id="329" r:id="rId34"/>
    <p:sldId id="368" r:id="rId35"/>
    <p:sldId id="367" r:id="rId36"/>
    <p:sldId id="330" r:id="rId37"/>
    <p:sldId id="331" r:id="rId38"/>
    <p:sldId id="332" r:id="rId39"/>
    <p:sldId id="333" r:id="rId40"/>
    <p:sldId id="334" r:id="rId41"/>
    <p:sldId id="335" r:id="rId42"/>
    <p:sldId id="336" r:id="rId43"/>
    <p:sldId id="349" r:id="rId44"/>
    <p:sldId id="337" r:id="rId45"/>
    <p:sldId id="338" r:id="rId46"/>
    <p:sldId id="340" r:id="rId47"/>
    <p:sldId id="341" r:id="rId48"/>
    <p:sldId id="352" r:id="rId49"/>
    <p:sldId id="342" r:id="rId50"/>
    <p:sldId id="298" r:id="rId51"/>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ffrey Holcomb" initials="" lastIdx="3" clrIdx="0"/>
  <p:cmAuthor id="1" name="Ruchi Sachdev" initials="" lastIdx="8" clrIdx="1"/>
  <p:cmAuthor id="2" name="Sarah Reusché" initials="" lastIdx="13" clrIdx="2"/>
  <p:cmAuthor id="3" name="Nitin Shankar" initials="" lastIdx="6" clrIdx="3"/>
  <p:cmAuthor id="4" name="Kristen Flathman" initials="" lastIdx="1" clrIdx="4"/>
  <p:cmAuthor id="5" name="Ben Schroeter" initials=""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0F9630F-82C1-40B7-BC3A-925EFCFF5E92}">
  <a:tblStyle styleId="{40F9630F-82C1-40B7-BC3A-925EFCFF5E92}"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12700" cap="flat" cmpd="sng">
              <a:solidFill>
                <a:schemeClr val="accent1"/>
              </a:solidFill>
              <a:prstDash val="solid"/>
              <a:round/>
              <a:headEnd type="none" w="med" len="med"/>
              <a:tailEnd type="none" w="med" len="med"/>
            </a:ln>
          </a:top>
          <a:bottom>
            <a:ln w="12700" cap="flat" cmpd="sng">
              <a:solidFill>
                <a:schemeClr val="accent1"/>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med" len="med"/>
              <a:tailEnd type="none" w="med" len="med"/>
            </a:ln>
          </a:top>
        </a:tcBdr>
        <a:fill>
          <a:solidFill>
            <a:srgbClr val="FFFFFF">
              <a:alpha val="0"/>
            </a:srgbClr>
          </a:solidFill>
        </a:fill>
      </a:tcStyle>
    </a:lastRow>
    <a:firstRow>
      <a:tcTxStyle b="on" i="off"/>
      <a:tcStyle>
        <a:tcBdr>
          <a:bottom>
            <a:ln w="12700" cap="flat" cmpd="sng">
              <a:solidFill>
                <a:schemeClr val="accent1"/>
              </a:solidFill>
              <a:prstDash val="solid"/>
              <a:round/>
              <a:headEnd type="none" w="med" len="med"/>
              <a:tailEnd type="none" w="med" len="med"/>
            </a:ln>
          </a:bottom>
        </a:tcBdr>
        <a:fill>
          <a:solidFill>
            <a:srgbClr val="FFFFFF">
              <a:alpha val="0"/>
            </a:srgb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64" autoAdjust="0"/>
    <p:restoredTop sz="86395" autoAdjust="0"/>
  </p:normalViewPr>
  <p:slideViewPr>
    <p:cSldViewPr snapToGrid="0" snapToObjects="1">
      <p:cViewPr varScale="1">
        <p:scale>
          <a:sx n="91" d="100"/>
          <a:sy n="91" d="100"/>
        </p:scale>
        <p:origin x="108" y="216"/>
      </p:cViewPr>
      <p:guideLst>
        <p:guide orient="horz" pos="2160"/>
        <p:guide pos="360"/>
      </p:guideLst>
    </p:cSldViewPr>
  </p:slideViewPr>
  <p:outlineViewPr>
    <p:cViewPr>
      <p:scale>
        <a:sx n="33" d="100"/>
        <a:sy n="33" d="100"/>
      </p:scale>
      <p:origin x="0" y="-24744"/>
    </p:cViewPr>
  </p:outlineViewPr>
  <p:notesTextViewPr>
    <p:cViewPr>
      <p:scale>
        <a:sx n="100" d="100"/>
        <a:sy n="100" d="100"/>
      </p:scale>
      <p:origin x="0" y="0"/>
    </p:cViewPr>
  </p:notesTextViewPr>
  <p:sorterViewPr>
    <p:cViewPr>
      <p:scale>
        <a:sx n="110" d="100"/>
        <a:sy n="110" d="100"/>
      </p:scale>
      <p:origin x="0" y="-2223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85CB01-6679-D646-ACB3-8B04B786C15F}" type="datetimeFigureOut">
              <a:rPr lang="en-US" smtClean="0"/>
              <a:t>12/14/2017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AC0F4D-8A6F-1C4A-B6BF-1558431E4F79}" type="slidenum">
              <a:rPr lang="en-US" smtClean="0"/>
              <a:t>‹#›</a:t>
            </a:fld>
            <a:endParaRPr lang="en-US"/>
          </a:p>
        </p:txBody>
      </p:sp>
    </p:spTree>
    <p:extLst>
      <p:ext uri="{BB962C8B-B14F-4D97-AF65-F5344CB8AC3E}">
        <p14:creationId xmlns:p14="http://schemas.microsoft.com/office/powerpoint/2010/main" val="3554063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45710270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200" b="0" i="0" u="none" strike="noStrike" kern="1200" cap="none" dirty="0" smtClean="0">
                <a:solidFill>
                  <a:schemeClr val="dk1"/>
                </a:solidFill>
                <a:latin typeface="Arial"/>
                <a:ea typeface="Arial"/>
                <a:cs typeface="Arial"/>
                <a:sym typeface="Arial"/>
              </a:rPr>
              <a:t>If this PowerPoint presentation contains mathematical equations, you may need to check that your computer has the following installed:</a:t>
            </a:r>
          </a:p>
          <a:p>
            <a:r>
              <a:rPr lang="en-US" sz="1200" b="0" i="0" u="none" strike="noStrike" kern="1200" cap="none" dirty="0" smtClean="0">
                <a:solidFill>
                  <a:schemeClr val="dk1"/>
                </a:solidFill>
                <a:latin typeface="Arial"/>
                <a:ea typeface="Arial"/>
                <a:cs typeface="Arial"/>
                <a:sym typeface="Arial"/>
              </a:rPr>
              <a:t>1) MathType Plugin</a:t>
            </a:r>
          </a:p>
          <a:p>
            <a:r>
              <a:rPr lang="en-US" sz="1200" b="0" i="0" u="none" strike="noStrike" kern="1200" cap="none" dirty="0" smtClean="0">
                <a:solidFill>
                  <a:schemeClr val="dk1"/>
                </a:solidFill>
                <a:latin typeface="Arial"/>
                <a:ea typeface="Arial"/>
                <a:cs typeface="Arial"/>
                <a:sym typeface="Arial"/>
              </a:rPr>
              <a:t>2) Math Player (free versions available)</a:t>
            </a:r>
          </a:p>
          <a:p>
            <a:r>
              <a:rPr lang="en-US" sz="1200" b="0" i="0" u="none" strike="noStrike" kern="1200" cap="none" dirty="0" smtClean="0">
                <a:solidFill>
                  <a:schemeClr val="dk1"/>
                </a:solidFill>
                <a:latin typeface="Arial"/>
                <a:ea typeface="Arial"/>
                <a:cs typeface="Arial"/>
                <a:sym typeface="Arial"/>
              </a:rPr>
              <a:t>3) NVDA Reader (free versions available)</a:t>
            </a:r>
            <a:endParaRPr lang="en-US" dirty="0"/>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Self concept broadens during adolescence to include both one's own assessment of who they are and also includes others' views. </a:t>
            </a:r>
          </a:p>
          <a:p>
            <a:pPr lvl="1"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The view of self becomes more organized and coherent. </a:t>
            </a:r>
          </a:p>
          <a:p>
            <a:pPr lvl="1"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Adolescents can look at themselves in terms of traits and can see multiple aspects of themselves (which can be confusing at first).</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844730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rPr>
              <a:t> During adolescence, teens become increasingly accurate in understanding who they are (they develop their </a:t>
            </a:r>
            <a:r>
              <a:rPr lang="en-US" altLang="en-US" i="1" dirty="0" smtClean="0">
                <a:ea typeface="ＭＳ Ｐゴシック" panose="020B0600070205080204" pitchFamily="34" charset="-128"/>
              </a:rPr>
              <a:t>self concept</a:t>
            </a:r>
            <a:r>
              <a:rPr lang="en-US" altLang="en-US" dirty="0" smtClean="0">
                <a:ea typeface="ＭＳ Ｐゴシック" panose="020B0600070205080204" pitchFamily="34" charset="-128"/>
              </a:rPr>
              <a:t>).</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Gender - especially in early adolescence, girls have lower self-esteem.</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SES - higher SES leads to more self-esteem (especially in late adolescence when one can buy things of value). </a:t>
            </a:r>
            <a:endParaRPr lang="en-US" altLang="en-US" dirty="0" smtClean="0">
              <a:ea typeface="ＭＳ Ｐゴシック" panose="020B0600070205080204" pitchFamily="34" charset="-128"/>
            </a:endParaRPr>
          </a:p>
          <a:p>
            <a:pPr eaLnBrk="1" hangingPunct="1">
              <a:spcBef>
                <a:spcPct val="0"/>
              </a:spcBef>
              <a:buFontTx/>
              <a:buChar char="•"/>
            </a:pPr>
            <a:r>
              <a:rPr lang="en-US" altLang="en-US" dirty="0" smtClean="0">
                <a:ea typeface="ＭＳ Ｐゴシック" panose="020B0600070205080204" pitchFamily="34" charset="-128"/>
              </a:rPr>
              <a:t> The increase in self-concept does not mean that they like themselves any better (</a:t>
            </a:r>
            <a:r>
              <a:rPr lang="en-US" altLang="en-US" i="1" dirty="0" smtClean="0">
                <a:ea typeface="ＭＳ Ｐゴシック" panose="020B0600070205080204" pitchFamily="34" charset="-128"/>
              </a:rPr>
              <a:t>self esteem</a:t>
            </a:r>
            <a:r>
              <a:rPr lang="en-US" altLang="en-US" dirty="0" smtClean="0">
                <a:ea typeface="ＭＳ Ｐゴシック" panose="020B0600070205080204" pitchFamily="34" charset="-128"/>
              </a:rPr>
              <a:t> may still be low).</a:t>
            </a:r>
          </a:p>
          <a:p>
            <a:pPr eaLnBrk="1" hangingPunct="1">
              <a:spcBef>
                <a:spcPct val="0"/>
              </a:spcBef>
              <a:buFontTx/>
              <a:buChar char="•"/>
            </a:pPr>
            <a:r>
              <a:rPr lang="en-US" altLang="en-US" dirty="0" smtClean="0">
                <a:ea typeface="ＭＳ Ｐゴシック" panose="020B0600070205080204" pitchFamily="34" charset="-128"/>
              </a:rPr>
              <a:t> The same cognitive sophistication that allows adolescents to differentiate various aspects of the self also leads them to evaluate those aspects in different ways (Chan, 1997; Cohen, J., 1999). For instance, an adolescent may have high self-esteem in terms of academic performance, but lower self-esteem in terms of relationships with others. Or it may be just the opposite.</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7</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826569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Erik Erikson asserted that adolescents may encounter substantial psychological difficulties in their search for identity (</a:t>
            </a:r>
            <a:r>
              <a:rPr lang="ja-JP" altLang="en-US" dirty="0" smtClean="0">
                <a:ea typeface="ＭＳ Ｐゴシック" panose="020B0600070205080204" pitchFamily="34" charset="-128"/>
                <a:cs typeface="Arial" panose="020B0604020202020204" pitchFamily="34" charset="0"/>
              </a:rPr>
              <a:t>“</a:t>
            </a:r>
            <a:r>
              <a:rPr lang="en-US" altLang="ja-JP" dirty="0" smtClean="0">
                <a:ea typeface="ＭＳ Ｐゴシック" panose="020B0600070205080204" pitchFamily="34" charset="-128"/>
                <a:cs typeface="Arial" panose="020B0604020202020204" pitchFamily="34" charset="0"/>
              </a:rPr>
              <a:t>the adolescent identity crisis</a:t>
            </a:r>
            <a:r>
              <a:rPr lang="ja-JP" altLang="en-US" dirty="0" smtClean="0">
                <a:ea typeface="ＭＳ Ｐゴシック" panose="020B0600070205080204" pitchFamily="34" charset="-128"/>
                <a:cs typeface="Arial" panose="020B0604020202020204" pitchFamily="34" charset="0"/>
              </a:rPr>
              <a:t>”</a:t>
            </a:r>
            <a:r>
              <a:rPr lang="en-US" altLang="ja-JP" dirty="0" smtClean="0">
                <a:ea typeface="ＭＳ Ｐゴシック" panose="020B0600070205080204" pitchFamily="34" charset="-128"/>
                <a:cs typeface="Arial" panose="020B0604020202020204" pitchFamily="34" charset="0"/>
              </a:rPr>
              <a:t>).</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Erikson's stage is </a:t>
            </a:r>
            <a:r>
              <a:rPr lang="en-US" altLang="en-US" b="1" dirty="0" smtClean="0">
                <a:ea typeface="ＭＳ Ｐゴシック" panose="020B0600070205080204" pitchFamily="34" charset="-128"/>
                <a:cs typeface="Arial" panose="020B0604020202020204" pitchFamily="34" charset="0"/>
              </a:rPr>
              <a:t>IDENTITY-VERSUS-IDENTITY-CONFUSION STAGE,</a:t>
            </a:r>
            <a:r>
              <a:rPr lang="en-US" altLang="en-US" i="1" dirty="0" smtClean="0">
                <a:ea typeface="ＭＳ Ｐゴシック" panose="020B0600070205080204" pitchFamily="34" charset="-128"/>
                <a:cs typeface="Arial" panose="020B0604020202020204" pitchFamily="34" charset="0"/>
              </a:rPr>
              <a:t> where adolescents seek to determine what is unique and distinctive about themselves.</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Those who do not find a suitable identity, tend to follow a dysfunctional path because their sense of self is "diffuse". </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There are a lot of social pressures to achieve a secure identity (or at least have clear career or major goals). </a:t>
            </a:r>
          </a:p>
          <a:p>
            <a:pPr lvl="1"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Which job track to follow?</a:t>
            </a:r>
          </a:p>
          <a:p>
            <a:pPr lvl="1"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Attend college? Which one?</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Now, adolescents rely more on friends and peers than adults.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022174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None/>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9</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2174554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eaLnBrk="1" hangingPunct="1">
              <a:spcBef>
                <a:spcPct val="0"/>
              </a:spcBef>
              <a:buFontTx/>
              <a:buNone/>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90744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eaLnBrk="1" hangingPunct="1">
              <a:spcBef>
                <a:spcPct val="0"/>
              </a:spcBef>
              <a:buFontTx/>
              <a:buNone/>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125586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Erikson suggests that adolescents pursue a </a:t>
            </a:r>
            <a:r>
              <a:rPr lang="en-US" altLang="en-US" i="1" dirty="0" smtClean="0">
                <a:ea typeface="ＭＳ Ｐゴシック" panose="020B0600070205080204" pitchFamily="34" charset="-128"/>
                <a:cs typeface="Arial" panose="020B0604020202020204" pitchFamily="34" charset="0"/>
              </a:rPr>
              <a:t>psychological moratorium</a:t>
            </a:r>
            <a:r>
              <a:rPr lang="en-US" altLang="en-US" dirty="0" smtClean="0">
                <a:ea typeface="ＭＳ Ｐゴシック" panose="020B0600070205080204" pitchFamily="34" charset="-128"/>
                <a:cs typeface="Arial" panose="020B0604020202020204" pitchFamily="34" charset="0"/>
              </a:rPr>
              <a:t> to let go of responsibilities for awhile and explore new roles and possibilities. </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For many, this experimentation period is an economic impossibility. </a:t>
            </a:r>
          </a:p>
          <a:p>
            <a:pPr lvl="1"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Probably no lasting, negative psychological affects.</a:t>
            </a:r>
          </a:p>
          <a:p>
            <a:pPr lvl="1"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Some benefits (satisfaction from working, independence, etc.).</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014093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rPr>
              <a:t> Erikson saw males as developing intimacy only after they have achieved a stable identity, which is viewed as the normative pattern. To critics, Erikson</a:t>
            </a:r>
            <a:r>
              <a:rPr lang="en-US" altLang="ja-JP" dirty="0" smtClean="0">
                <a:ea typeface="ＭＳ Ｐゴシック" panose="020B0600070205080204" pitchFamily="34" charset="-128"/>
              </a:rPr>
              <a:t>'s view is based on male-oriented concepts of individuality and competitiveness.</a:t>
            </a:r>
          </a:p>
          <a:p>
            <a:pPr eaLnBrk="1" hangingPunct="1">
              <a:spcBef>
                <a:spcPct val="0"/>
              </a:spcBef>
              <a:buFontTx/>
              <a:buChar char="•"/>
            </a:pPr>
            <a:r>
              <a:rPr lang="en-US" altLang="en-US" dirty="0" smtClean="0">
                <a:ea typeface="ＭＳ Ｐゴシック" panose="020B0600070205080204" pitchFamily="34" charset="-128"/>
              </a:rPr>
              <a:t> Carol Gilligan has suggested that women develop identity through the establishment of relationships. In this view, a key component of a woman</a:t>
            </a:r>
            <a:r>
              <a:rPr lang="en-US" altLang="ja-JP" dirty="0" smtClean="0">
                <a:ea typeface="ＭＳ Ｐゴシック" panose="020B0600070205080204" pitchFamily="34" charset="-128"/>
              </a:rPr>
              <a:t>'s identity is the building of caring networks between herself and others. </a:t>
            </a: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711508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 typeface="Wingdings" panose="05000000000000000000" pitchFamily="2" charset="2"/>
              <a:buNone/>
            </a:pPr>
            <a:r>
              <a:rPr lang="en-US" altLang="en-US" dirty="0" smtClean="0">
                <a:ea typeface="ＭＳ Ｐゴシック" panose="020B0600070205080204" pitchFamily="34" charset="-128"/>
                <a:cs typeface="Arial" panose="020B0604020202020204" pitchFamily="34" charset="0"/>
              </a:rPr>
              <a:t>James Marcia suggests four categories within which either: </a:t>
            </a:r>
          </a:p>
          <a:p>
            <a:pPr lvl="1" eaLnBrk="1" hangingPunct="1">
              <a:spcBef>
                <a:spcPct val="0"/>
              </a:spcBef>
              <a:buFontTx/>
              <a:buChar char="•"/>
            </a:pPr>
            <a:r>
              <a:rPr lang="en-US" altLang="en-US" i="1" dirty="0" smtClean="0">
                <a:ea typeface="ＭＳ Ｐゴシック" panose="020B0600070205080204" pitchFamily="34" charset="-128"/>
                <a:cs typeface="Arial" panose="020B0604020202020204" pitchFamily="34" charset="0"/>
              </a:rPr>
              <a:t> A crisis</a:t>
            </a:r>
            <a:r>
              <a:rPr lang="en-US" altLang="en-US" dirty="0" smtClean="0">
                <a:ea typeface="ＭＳ Ｐゴシック" panose="020B0600070205080204" pitchFamily="34" charset="-128"/>
                <a:cs typeface="Arial" panose="020B0604020202020204" pitchFamily="34" charset="0"/>
              </a:rPr>
              <a:t> (a period of identity development in which an adolescent consciously chooses between various alternatives and makes decisions) or </a:t>
            </a:r>
          </a:p>
          <a:p>
            <a:pPr lvl="1" eaLnBrk="1" hangingPunct="1">
              <a:spcBef>
                <a:spcPct val="0"/>
              </a:spcBef>
              <a:buFontTx/>
              <a:buChar char="•"/>
            </a:pPr>
            <a:r>
              <a:rPr lang="en-US" altLang="en-US" i="1" dirty="0" smtClean="0">
                <a:ea typeface="ＭＳ Ｐゴシック" panose="020B0600070205080204" pitchFamily="34" charset="-128"/>
                <a:cs typeface="Arial" panose="020B0604020202020204" pitchFamily="34" charset="0"/>
              </a:rPr>
              <a:t> A commitment</a:t>
            </a:r>
            <a:r>
              <a:rPr lang="en-US" altLang="en-US" dirty="0" smtClean="0">
                <a:ea typeface="ＭＳ Ｐゴシック" panose="020B0600070205080204" pitchFamily="34" charset="-128"/>
                <a:cs typeface="Arial" panose="020B0604020202020204" pitchFamily="34" charset="0"/>
              </a:rPr>
              <a:t> (a psychological investment in a course of action or an ideology), takes place.</a:t>
            </a:r>
          </a:p>
          <a:p>
            <a:pPr eaLnBrk="1" hangingPunct="1">
              <a:spcBef>
                <a:spcPct val="0"/>
              </a:spcBef>
            </a:pPr>
            <a:r>
              <a:rPr lang="en-US" altLang="en-US" dirty="0" smtClean="0">
                <a:ea typeface="ＭＳ Ｐゴシック" panose="020B0600070205080204" pitchFamily="34" charset="-128"/>
                <a:cs typeface="Arial" panose="020B0604020202020204" pitchFamily="34" charset="0"/>
              </a:rPr>
              <a:t>1) </a:t>
            </a:r>
            <a:r>
              <a:rPr lang="en-US" altLang="en-US" b="1" dirty="0" smtClean="0">
                <a:ea typeface="ＭＳ Ｐゴシック" panose="020B0600070205080204" pitchFamily="34" charset="-128"/>
                <a:cs typeface="Arial" panose="020B0604020202020204" pitchFamily="34" charset="0"/>
              </a:rPr>
              <a:t>IDENTITY ACHIEVEMENT</a:t>
            </a:r>
            <a:r>
              <a:rPr lang="en-US" altLang="en-US" dirty="0" smtClean="0">
                <a:ea typeface="ＭＳ Ｐゴシック" panose="020B0600070205080204" pitchFamily="34" charset="-128"/>
                <a:cs typeface="Arial" panose="020B0604020202020204" pitchFamily="34" charset="0"/>
              </a:rPr>
              <a:t> - where adolescents consider and explore various alternatives without commitment. </a:t>
            </a:r>
          </a:p>
          <a:p>
            <a:pPr eaLnBrk="1" hangingPunct="1">
              <a:spcBef>
                <a:spcPct val="0"/>
              </a:spcBef>
            </a:pPr>
            <a:r>
              <a:rPr lang="en-US" altLang="en-US" dirty="0" smtClean="0">
                <a:ea typeface="ＭＳ Ｐゴシック" panose="020B0600070205080204" pitchFamily="34" charset="-128"/>
                <a:cs typeface="Arial" panose="020B0604020202020204" pitchFamily="34" charset="0"/>
              </a:rPr>
              <a:t>2) </a:t>
            </a:r>
            <a:r>
              <a:rPr lang="en-US" altLang="en-US" b="1" dirty="0" smtClean="0">
                <a:ea typeface="ＭＳ Ｐゴシック" panose="020B0600070205080204" pitchFamily="34" charset="-128"/>
                <a:cs typeface="Arial" panose="020B0604020202020204" pitchFamily="34" charset="0"/>
              </a:rPr>
              <a:t>IDENTITY FORECLOSURE</a:t>
            </a:r>
            <a:r>
              <a:rPr lang="en-US" altLang="en-US" dirty="0" smtClean="0">
                <a:ea typeface="ＭＳ Ｐゴシック" panose="020B0600070205080204" pitchFamily="34" charset="-128"/>
                <a:cs typeface="Arial" panose="020B0604020202020204" pitchFamily="34" charset="0"/>
              </a:rPr>
              <a:t> - adolescents here did not do adequate personal exploration but made a commitment (usually following others' directives).</a:t>
            </a:r>
            <a:endParaRPr lang="en-US" altLang="en-US" i="1" dirty="0" smtClean="0">
              <a:ea typeface="ＭＳ Ｐゴシック" panose="020B0600070205080204" pitchFamily="34" charset="-128"/>
              <a:cs typeface="Arial" panose="020B0604020202020204" pitchFamily="34" charset="0"/>
            </a:endParaRPr>
          </a:p>
          <a:p>
            <a:pPr eaLnBrk="1" hangingPunct="1">
              <a:spcBef>
                <a:spcPct val="0"/>
              </a:spcBef>
              <a:buFont typeface="Wingdings" panose="05000000000000000000" pitchFamily="2" charset="2"/>
              <a:buNone/>
            </a:pPr>
            <a:endParaRPr lang="en-US" altLang="en-US" dirty="0" smtClean="0">
              <a:ea typeface="ＭＳ Ｐゴシック" panose="020B0600070205080204" pitchFamily="34" charset="-128"/>
              <a:cs typeface="Arial" panose="020B0604020202020204" pitchFamily="34" charset="0"/>
            </a:endParaRPr>
          </a:p>
          <a:p>
            <a:pPr eaLnBrk="1" hangingPunct="1">
              <a:spcBef>
                <a:spcPct val="0"/>
              </a:spcBef>
            </a:pPr>
            <a:r>
              <a:rPr lang="en-US" altLang="en-US" sz="1400" dirty="0" smtClean="0">
                <a:ea typeface="ＭＳ Ｐゴシック" panose="020B0600070205080204" pitchFamily="34" charset="-128"/>
                <a:cs typeface="Arial" panose="020B0604020202020204" pitchFamily="34" charset="0"/>
              </a:rPr>
              <a:t>3)</a:t>
            </a:r>
            <a:r>
              <a:rPr lang="en-US" altLang="en-US" sz="1400" b="1" dirty="0" smtClean="0">
                <a:ea typeface="ＭＳ Ｐゴシック" panose="020B0600070205080204" pitchFamily="34" charset="-128"/>
                <a:cs typeface="Arial" panose="020B0604020202020204" pitchFamily="34" charset="0"/>
              </a:rPr>
              <a:t> IDENTITY DIFFUSION</a:t>
            </a:r>
            <a:r>
              <a:rPr lang="en-US" altLang="en-US" sz="1400" dirty="0" smtClean="0">
                <a:ea typeface="ＭＳ Ｐゴシック" panose="020B0600070205080204" pitchFamily="34" charset="-128"/>
                <a:cs typeface="Arial" panose="020B0604020202020204" pitchFamily="34" charset="0"/>
              </a:rPr>
              <a:t> - </a:t>
            </a:r>
            <a:r>
              <a:rPr lang="en-US" altLang="en-US" dirty="0" smtClean="0">
                <a:ea typeface="ＭＳ Ｐゴシック" panose="020B0600070205080204" pitchFamily="34" charset="-128"/>
                <a:cs typeface="Arial" panose="020B0604020202020204" pitchFamily="34" charset="0"/>
              </a:rPr>
              <a:t>adolescents explore various options but never commit to one</a:t>
            </a:r>
            <a:r>
              <a:rPr lang="en-US" altLang="en-US" sz="1400" dirty="0" smtClean="0">
                <a:ea typeface="ＭＳ Ｐゴシック" panose="020B0600070205080204" pitchFamily="34" charset="-128"/>
                <a:cs typeface="Arial" panose="020B0604020202020204" pitchFamily="34" charset="0"/>
              </a:rPr>
              <a:t>.</a:t>
            </a:r>
          </a:p>
          <a:p>
            <a:pPr eaLnBrk="1" hangingPunct="1">
              <a:spcBef>
                <a:spcPct val="0"/>
              </a:spcBef>
            </a:pPr>
            <a:endParaRPr lang="en-US" altLang="en-US" sz="1400" dirty="0" smtClean="0">
              <a:ea typeface="ＭＳ Ｐゴシック" panose="020B0600070205080204" pitchFamily="34" charset="-128"/>
              <a:cs typeface="Arial" panose="020B0604020202020204" pitchFamily="34" charset="0"/>
            </a:endParaRPr>
          </a:p>
          <a:p>
            <a:pPr eaLnBrk="1" hangingPunct="1">
              <a:spcBef>
                <a:spcPct val="0"/>
              </a:spcBef>
            </a:pPr>
            <a:r>
              <a:rPr lang="en-US" altLang="en-US" sz="1400" dirty="0" smtClean="0">
                <a:ea typeface="ＭＳ Ｐゴシック" panose="020B0600070205080204" pitchFamily="34" charset="-128"/>
                <a:cs typeface="Arial" panose="020B0604020202020204" pitchFamily="34" charset="0"/>
              </a:rPr>
              <a:t>4)</a:t>
            </a:r>
            <a:r>
              <a:rPr lang="en-US" altLang="en-US" sz="1400" b="1" dirty="0" smtClean="0">
                <a:ea typeface="ＭＳ Ｐゴシック" panose="020B0600070205080204" pitchFamily="34" charset="-128"/>
                <a:cs typeface="Arial" panose="020B0604020202020204" pitchFamily="34" charset="0"/>
              </a:rPr>
              <a:t> MORATORIUM</a:t>
            </a:r>
            <a:r>
              <a:rPr lang="en-US" altLang="en-US" sz="1400" dirty="0" smtClean="0">
                <a:ea typeface="ＭＳ Ｐゴシック" panose="020B0600070205080204" pitchFamily="34" charset="-128"/>
                <a:cs typeface="Arial" panose="020B0604020202020204" pitchFamily="34" charset="0"/>
              </a:rPr>
              <a:t> - </a:t>
            </a:r>
            <a:r>
              <a:rPr lang="en-US" altLang="en-US" dirty="0" smtClean="0">
                <a:ea typeface="ＭＳ Ｐゴシック" panose="020B0600070205080204" pitchFamily="34" charset="-128"/>
                <a:cs typeface="Arial" panose="020B0604020202020204" pitchFamily="34" charset="0"/>
              </a:rPr>
              <a:t>adolescents explore and do not commit to an option and that creates anxiety and conflict. An identity is usually defined later, after a struggle.</a:t>
            </a:r>
            <a:r>
              <a:rPr lang="en-US" altLang="en-US" sz="1400" dirty="0" smtClean="0">
                <a:ea typeface="ＭＳ Ｐゴシック" panose="020B0600070205080204" pitchFamily="34" charset="-128"/>
                <a:cs typeface="Arial" panose="020B0604020202020204" pitchFamily="34" charset="0"/>
              </a:rPr>
              <a:t>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3673595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15</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0722565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7628529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Forming an identity presents a particular challenge for members of ethnic and racial backgrounds because of contradictory societal values.</a:t>
            </a:r>
          </a:p>
          <a:p>
            <a:pPr lvl="1"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Society should be color blind, race and ethnic background should not affect opportunity or achievement.</a:t>
            </a:r>
          </a:p>
          <a:p>
            <a:pPr lvl="1" eaLnBrk="1" hangingPunct="1">
              <a:spcBef>
                <a:spcPct val="0"/>
              </a:spcBef>
              <a:buFontTx/>
              <a:buChar char="•"/>
            </a:pPr>
            <a:r>
              <a:rPr lang="en-US" altLang="en-US" i="1" dirty="0" smtClean="0">
                <a:ea typeface="ＭＳ Ｐゴシック" panose="020B0600070205080204" pitchFamily="34" charset="-128"/>
                <a:cs typeface="Arial" panose="020B0604020202020204" pitchFamily="34" charset="0"/>
              </a:rPr>
              <a:t> Cultural assimilation model</a:t>
            </a:r>
            <a:r>
              <a:rPr lang="en-US" altLang="en-US" dirty="0" smtClean="0">
                <a:ea typeface="ＭＳ Ｐゴシック" panose="020B0600070205080204" pitchFamily="34" charset="-128"/>
                <a:cs typeface="Arial" panose="020B0604020202020204" pitchFamily="34" charset="0"/>
              </a:rPr>
              <a:t> holds that individual cultural identities should be assimilated into a unified culture (</a:t>
            </a:r>
            <a:r>
              <a:rPr lang="ja-JP" altLang="en-US" dirty="0" smtClean="0">
                <a:ea typeface="ＭＳ Ｐゴシック" panose="020B0600070205080204" pitchFamily="34" charset="-128"/>
                <a:cs typeface="Arial" panose="020B0604020202020204" pitchFamily="34" charset="0"/>
              </a:rPr>
              <a:t>“</a:t>
            </a:r>
            <a:r>
              <a:rPr lang="en-US" altLang="ja-JP" dirty="0" smtClean="0">
                <a:ea typeface="ＭＳ Ｐゴシック" panose="020B0600070205080204" pitchFamily="34" charset="-128"/>
                <a:cs typeface="Arial" panose="020B0604020202020204" pitchFamily="34" charset="0"/>
              </a:rPr>
              <a:t>melting pot model</a:t>
            </a:r>
            <a:r>
              <a:rPr lang="ja-JP" altLang="en-US" dirty="0" smtClean="0">
                <a:ea typeface="ＭＳ Ｐゴシック" panose="020B0600070205080204" pitchFamily="34" charset="-128"/>
                <a:cs typeface="Arial" panose="020B0604020202020204" pitchFamily="34" charset="0"/>
              </a:rPr>
              <a:t>”</a:t>
            </a:r>
            <a:r>
              <a:rPr lang="en-US" altLang="ja-JP" dirty="0" smtClean="0">
                <a:ea typeface="ＭＳ Ｐゴシック" panose="020B0600070205080204" pitchFamily="34" charset="-128"/>
                <a:cs typeface="Arial" panose="020B0604020202020204" pitchFamily="34" charset="0"/>
              </a:rPr>
              <a:t>).</a:t>
            </a:r>
            <a:r>
              <a:rPr lang="en-US" altLang="ja-JP" b="1" dirty="0" smtClean="0">
                <a:ea typeface="ＭＳ Ｐゴシック" panose="020B0600070205080204" pitchFamily="34" charset="-128"/>
                <a:cs typeface="Arial" panose="020B0604020202020204" pitchFamily="34" charset="0"/>
              </a:rPr>
              <a:t> </a:t>
            </a:r>
          </a:p>
          <a:p>
            <a:pPr eaLnBrk="1" hangingPunct="1">
              <a:spcBef>
                <a:spcPct val="0"/>
              </a:spcBef>
              <a:buFontTx/>
              <a:buChar char="•"/>
            </a:pPr>
            <a:r>
              <a:rPr lang="en-US" altLang="en-US" dirty="0" smtClean="0">
                <a:ea typeface="ＭＳ Ｐゴシック" panose="020B0600070205080204" pitchFamily="34" charset="-128"/>
              </a:rPr>
              <a:t> Racial and ethnic factors should be a central part of teenagers</a:t>
            </a:r>
            <a:r>
              <a:rPr lang="ja-JP" altLang="en-US" dirty="0" smtClean="0">
                <a:ea typeface="ＭＳ Ｐゴシック" panose="020B0600070205080204" pitchFamily="34" charset="-128"/>
              </a:rPr>
              <a:t>’</a:t>
            </a:r>
            <a:r>
              <a:rPr lang="en-US" altLang="ja-JP" dirty="0" smtClean="0">
                <a:ea typeface="ＭＳ Ｐゴシック" panose="020B0600070205080204" pitchFamily="34" charset="-128"/>
              </a:rPr>
              <a:t> identities.</a:t>
            </a:r>
          </a:p>
          <a:p>
            <a:pPr eaLnBrk="1" hangingPunct="1">
              <a:spcBef>
                <a:spcPct val="0"/>
              </a:spcBef>
              <a:buFontTx/>
              <a:buChar char="•"/>
            </a:pPr>
            <a:r>
              <a:rPr lang="en-US" altLang="en-US" i="1" dirty="0" smtClean="0">
                <a:ea typeface="ＭＳ Ｐゴシック" panose="020B0600070205080204" pitchFamily="34" charset="-128"/>
                <a:cs typeface="Arial" panose="020B0604020202020204" pitchFamily="34" charset="0"/>
              </a:rPr>
              <a:t> Pluralistic society model</a:t>
            </a:r>
            <a:r>
              <a:rPr lang="en-US" altLang="en-US" dirty="0" smtClean="0">
                <a:ea typeface="ＭＳ Ｐゴシック" panose="020B0600070205080204" pitchFamily="34" charset="-128"/>
                <a:cs typeface="Arial" panose="020B0604020202020204" pitchFamily="34" charset="0"/>
              </a:rPr>
              <a:t> suggests that the U.S. society is made up of diverse, coequal cultural groups that should preserve their individual cultural features (</a:t>
            </a:r>
            <a:r>
              <a:rPr lang="ja-JP" altLang="en-US" dirty="0" smtClean="0">
                <a:ea typeface="ＭＳ Ｐゴシック" panose="020B0600070205080204" pitchFamily="34" charset="-128"/>
                <a:cs typeface="Arial" panose="020B0604020202020204" pitchFamily="34" charset="0"/>
              </a:rPr>
              <a:t>“</a:t>
            </a:r>
            <a:r>
              <a:rPr lang="en-US" altLang="ja-JP" dirty="0" smtClean="0">
                <a:ea typeface="ＭＳ Ｐゴシック" panose="020B0600070205080204" pitchFamily="34" charset="-128"/>
                <a:cs typeface="Arial" panose="020B0604020202020204" pitchFamily="34" charset="0"/>
              </a:rPr>
              <a:t>tossed salad model</a:t>
            </a:r>
            <a:r>
              <a:rPr lang="ja-JP" altLang="en-US" dirty="0" smtClean="0">
                <a:ea typeface="ＭＳ Ｐゴシック" panose="020B0600070205080204" pitchFamily="34" charset="-128"/>
                <a:cs typeface="Arial" panose="020B0604020202020204" pitchFamily="34" charset="0"/>
              </a:rPr>
              <a:t>”</a:t>
            </a:r>
            <a:r>
              <a:rPr lang="en-US" altLang="ja-JP" dirty="0" smtClean="0">
                <a:ea typeface="ＭＳ Ｐゴシック" panose="020B0600070205080204" pitchFamily="34" charset="-128"/>
                <a:cs typeface="Arial" panose="020B0604020202020204" pitchFamily="34" charset="0"/>
              </a:rPr>
              <a:t>). </a:t>
            </a:r>
          </a:p>
          <a:p>
            <a:pPr lvl="1"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Research suggests that the cultural assimilation model denigrates the cultural heritage of minorities and lowers self esteem.</a:t>
            </a:r>
          </a:p>
          <a:p>
            <a:pPr eaLnBrk="1" hangingPunct="1">
              <a:spcBef>
                <a:spcPct val="0"/>
              </a:spcBef>
              <a:buFontTx/>
              <a:buChar char="•"/>
            </a:pPr>
            <a:r>
              <a:rPr lang="en-US" altLang="en-US" i="1" dirty="0" smtClean="0">
                <a:ea typeface="ＭＳ Ｐゴシック" panose="020B0600070205080204" pitchFamily="34" charset="-128"/>
                <a:cs typeface="Arial" panose="020B0604020202020204" pitchFamily="34" charset="0"/>
              </a:rPr>
              <a:t> Bicultural identity</a:t>
            </a:r>
            <a:r>
              <a:rPr lang="en-US" altLang="en-US" dirty="0" smtClean="0">
                <a:ea typeface="ＭＳ Ｐゴシック" panose="020B0600070205080204" pitchFamily="34" charset="-128"/>
                <a:cs typeface="Arial" panose="020B0604020202020204" pitchFamily="34" charset="0"/>
              </a:rPr>
              <a:t> suggests that adolescents can draw from their own culture and integrate themselves into the dominant culture (</a:t>
            </a:r>
            <a:r>
              <a:rPr lang="ja-JP" altLang="en-US" dirty="0" smtClean="0">
                <a:ea typeface="ＭＳ Ｐゴシック" panose="020B0600070205080204" pitchFamily="34" charset="-128"/>
                <a:cs typeface="Arial" panose="020B0604020202020204" pitchFamily="34" charset="0"/>
              </a:rPr>
              <a:t>“</a:t>
            </a:r>
            <a:r>
              <a:rPr lang="en-US" altLang="ja-JP" dirty="0" smtClean="0">
                <a:ea typeface="ＭＳ Ｐゴシック" panose="020B0600070205080204" pitchFamily="34" charset="-128"/>
                <a:cs typeface="Arial" panose="020B0604020202020204" pitchFamily="34" charset="0"/>
              </a:rPr>
              <a:t>the middle ground model</a:t>
            </a:r>
            <a:r>
              <a:rPr lang="ja-JP" altLang="en-US" dirty="0" smtClean="0">
                <a:ea typeface="ＭＳ Ｐゴシック" panose="020B0600070205080204" pitchFamily="34" charset="-128"/>
                <a:cs typeface="Arial" panose="020B0604020202020204" pitchFamily="34" charset="0"/>
              </a:rPr>
              <a:t>”</a:t>
            </a:r>
            <a:r>
              <a:rPr lang="en-US" altLang="ja-JP" dirty="0" smtClean="0">
                <a:ea typeface="ＭＳ Ｐゴシック" panose="020B0600070205080204" pitchFamily="34" charset="-128"/>
                <a:cs typeface="Arial" panose="020B0604020202020204" pitchFamily="34" charset="0"/>
              </a:rPr>
              <a:t>). </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Suggests that the teen live as a member of two cultures, and have two cultural identities without having to choose one.</a:t>
            </a: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17</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6209848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467796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More than one-quarter of adolescents report periods of feeling sad and hopeless for two or more weeks in a row.</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But only a small number (3 percent) experience a </a:t>
            </a:r>
            <a:r>
              <a:rPr lang="en-US" altLang="en-US" i="1" dirty="0" smtClean="0">
                <a:ea typeface="ＭＳ Ｐゴシック" panose="020B0600070205080204" pitchFamily="34" charset="-128"/>
                <a:cs typeface="Arial" panose="020B0604020202020204" pitchFamily="34" charset="0"/>
              </a:rPr>
              <a:t>major depression,</a:t>
            </a:r>
            <a:r>
              <a:rPr lang="en-US" altLang="en-US" dirty="0" smtClean="0">
                <a:ea typeface="ＭＳ Ｐゴシック" panose="020B0600070205080204" pitchFamily="34" charset="-128"/>
                <a:cs typeface="Arial" panose="020B0604020202020204" pitchFamily="34" charset="0"/>
              </a:rPr>
              <a:t> a full-blown psychological disorder in which depression is severe and lingers for long periods.</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Depression has several causes, including biological, environmental, and social factors. </a:t>
            </a:r>
          </a:p>
          <a:p>
            <a:pPr lvl="1"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Genetic predisposition</a:t>
            </a:r>
          </a:p>
          <a:p>
            <a:pPr lvl="1"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Death of loved one</a:t>
            </a:r>
          </a:p>
          <a:p>
            <a:pPr lvl="1"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Depressed parent</a:t>
            </a:r>
          </a:p>
          <a:p>
            <a:pPr lvl="1"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Unpopular</a:t>
            </a:r>
          </a:p>
          <a:p>
            <a:pPr lvl="1"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Few close friends</a:t>
            </a:r>
          </a:p>
          <a:p>
            <a:pPr lvl="1"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Experiencing rejection</a:t>
            </a:r>
          </a:p>
          <a:p>
            <a:pPr eaLnBrk="1" hangingPunct="1">
              <a:spcBef>
                <a:spcPct val="0"/>
              </a:spcBef>
              <a:buFontTx/>
              <a:buChar char="•"/>
            </a:pPr>
            <a:r>
              <a:rPr lang="en-US" altLang="en-US" sz="1000" dirty="0" smtClean="0">
                <a:ea typeface="ＭＳ Ｐゴシック" panose="020B0600070205080204" pitchFamily="34" charset="-128"/>
                <a:cs typeface="Arial" panose="020B0604020202020204" pitchFamily="34" charset="0"/>
              </a:rPr>
              <a:t> Girls have higher incidences of depression than boys but the cause is not clear. </a:t>
            </a:r>
          </a:p>
          <a:p>
            <a:pPr lvl="1"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Are there more stresses on the female gender role? </a:t>
            </a:r>
          </a:p>
          <a:p>
            <a:pPr lvl="1"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Is this the results of girls' tendencies to react to stress by turning inward, thus experiencing helplessness and hopelessness? </a:t>
            </a:r>
          </a:p>
          <a:p>
            <a:pPr lvl="1"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Little evidence that hormones are a factor.</a:t>
            </a:r>
          </a:p>
          <a:p>
            <a:pPr eaLnBrk="1" hangingPunct="1">
              <a:spcBef>
                <a:spcPct val="0"/>
              </a:spcBef>
              <a:buFontTx/>
              <a:buChar char="•"/>
            </a:pPr>
            <a:r>
              <a:rPr lang="en-US" altLang="en-US" sz="1000" dirty="0" smtClean="0">
                <a:ea typeface="ＭＳ Ｐゴシック" panose="020B0600070205080204" pitchFamily="34" charset="-128"/>
                <a:cs typeface="Arial" panose="020B0604020202020204" pitchFamily="34" charset="0"/>
              </a:rPr>
              <a:t> African</a:t>
            </a:r>
            <a:r>
              <a:rPr lang="en-US" altLang="en-US" sz="1000" baseline="0" dirty="0" smtClean="0">
                <a:ea typeface="ＭＳ Ｐゴシック" panose="020B0600070205080204" pitchFamily="34" charset="-128"/>
                <a:cs typeface="Arial" panose="020B0604020202020204" pitchFamily="34" charset="0"/>
              </a:rPr>
              <a:t> </a:t>
            </a:r>
            <a:r>
              <a:rPr lang="en-US" altLang="en-US" sz="1000" dirty="0" smtClean="0">
                <a:ea typeface="ＭＳ Ｐゴシック" panose="020B0600070205080204" pitchFamily="34" charset="-128"/>
                <a:cs typeface="Arial" panose="020B0604020202020204" pitchFamily="34" charset="0"/>
              </a:rPr>
              <a:t>Americans and Native Americans also have higher depression rates (same suspected reasons as for girls). Not all research supports this conclusion.</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19</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3342202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spcBef>
                <a:spcPct val="0"/>
              </a:spcBef>
            </a:pPr>
            <a:endParaRPr lang="en-US" altLang="en-US" sz="1200" dirty="0" smtClean="0">
              <a:latin typeface="Verdana" panose="020B0604030504040204" pitchFamily="34" charset="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1126200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None/>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1175756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rPr>
              <a:t>Direct or indirect talk </a:t>
            </a:r>
          </a:p>
          <a:p>
            <a:pPr lvl="1" eaLnBrk="1" hangingPunct="1">
              <a:spcBef>
                <a:spcPct val="0"/>
              </a:spcBef>
              <a:buFontTx/>
              <a:buChar char="•"/>
            </a:pPr>
            <a:r>
              <a:rPr lang="en-US" altLang="en-US" dirty="0" smtClean="0">
                <a:ea typeface="ＭＳ Ｐゴシック" panose="020B0600070205080204" pitchFamily="34" charset="-128"/>
              </a:rPr>
              <a:t> “I wish I were dead.</a:t>
            </a:r>
            <a:r>
              <a:rPr lang="ja-JP" altLang="en-US" dirty="0" smtClean="0">
                <a:ea typeface="ＭＳ Ｐゴシック" panose="020B0600070205080204" pitchFamily="34" charset="-128"/>
              </a:rPr>
              <a:t>”</a:t>
            </a:r>
            <a:endParaRPr lang="en-US" altLang="ja-JP" dirty="0" smtClean="0">
              <a:ea typeface="ＭＳ Ｐゴシック" panose="020B0600070205080204" pitchFamily="34" charset="-128"/>
            </a:endParaRPr>
          </a:p>
          <a:p>
            <a:pPr lvl="1" eaLnBrk="1" hangingPunct="1">
              <a:spcBef>
                <a:spcPct val="0"/>
              </a:spcBef>
              <a:buFontTx/>
              <a:buChar char="•"/>
            </a:pPr>
            <a:r>
              <a:rPr lang="ja-JP" altLang="en-US" dirty="0" smtClean="0">
                <a:ea typeface="ＭＳ Ｐゴシック" panose="020B0600070205080204" pitchFamily="34" charset="-128"/>
              </a:rPr>
              <a:t> “</a:t>
            </a:r>
            <a:r>
              <a:rPr lang="en-US" altLang="ja-JP" dirty="0" smtClean="0">
                <a:ea typeface="ＭＳ Ｐゴシック" panose="020B0600070205080204" pitchFamily="34" charset="-128"/>
              </a:rPr>
              <a:t>Don</a:t>
            </a:r>
            <a:r>
              <a:rPr lang="tr-TR" altLang="ja-JP" dirty="0" smtClean="0">
                <a:ea typeface="ＭＳ Ｐゴシック" panose="020B0600070205080204" pitchFamily="34" charset="-128"/>
              </a:rPr>
              <a:t>'t</a:t>
            </a:r>
            <a:r>
              <a:rPr lang="en-US" altLang="ja-JP" dirty="0" smtClean="0">
                <a:ea typeface="ＭＳ Ｐゴシック" panose="020B0600070205080204" pitchFamily="34" charset="-128"/>
              </a:rPr>
              <a:t> worry, I</a:t>
            </a:r>
            <a:r>
              <a:rPr lang="ja-JP" altLang="en-US" dirty="0" smtClean="0">
                <a:ea typeface="ＭＳ Ｐゴシック" panose="020B0600070205080204" pitchFamily="34" charset="-128"/>
              </a:rPr>
              <a:t>’</a:t>
            </a:r>
            <a:r>
              <a:rPr lang="en-US" altLang="ja-JP" dirty="0" err="1" smtClean="0">
                <a:ea typeface="ＭＳ Ｐゴシック" panose="020B0600070205080204" pitchFamily="34" charset="-128"/>
              </a:rPr>
              <a:t>ll</a:t>
            </a:r>
            <a:r>
              <a:rPr lang="en-US" altLang="ja-JP" dirty="0" smtClean="0">
                <a:ea typeface="ＭＳ Ｐゴシック" panose="020B0600070205080204" pitchFamily="34" charset="-128"/>
              </a:rPr>
              <a:t> be out of your hair soon.</a:t>
            </a:r>
            <a:r>
              <a:rPr lang="ja-JP" altLang="en-US" dirty="0" smtClean="0">
                <a:ea typeface="ＭＳ Ｐゴシック" panose="020B0600070205080204" pitchFamily="34" charset="-128"/>
              </a:rPr>
              <a:t>”</a:t>
            </a:r>
            <a:endParaRPr lang="en-US" altLang="ja-JP" dirty="0" smtClean="0">
              <a:ea typeface="ＭＳ Ｐゴシック" panose="020B0600070205080204" pitchFamily="34" charset="-128"/>
            </a:endParaRPr>
          </a:p>
          <a:p>
            <a:pPr eaLnBrk="1" hangingPunct="1">
              <a:spcBef>
                <a:spcPct val="0"/>
              </a:spcBef>
              <a:buFontTx/>
              <a:buChar char="•"/>
            </a:pPr>
            <a:r>
              <a:rPr lang="en-US" altLang="en-US" dirty="0" smtClean="0">
                <a:ea typeface="ＭＳ Ｐゴシック" panose="020B0600070205080204" pitchFamily="34" charset="-128"/>
              </a:rPr>
              <a:t> School difficulties </a:t>
            </a:r>
          </a:p>
          <a:p>
            <a:pPr lvl="1" eaLnBrk="1" hangingPunct="1">
              <a:spcBef>
                <a:spcPct val="0"/>
              </a:spcBef>
              <a:buFontTx/>
              <a:buChar char="•"/>
            </a:pPr>
            <a:r>
              <a:rPr lang="en-US" altLang="en-US" dirty="0" smtClean="0">
                <a:ea typeface="ＭＳ Ｐゴシック" panose="020B0600070205080204" pitchFamily="34" charset="-128"/>
              </a:rPr>
              <a:t> Missed classes, drop in grades</a:t>
            </a:r>
          </a:p>
          <a:p>
            <a:pPr eaLnBrk="1" hangingPunct="1">
              <a:spcBef>
                <a:spcPct val="0"/>
              </a:spcBef>
              <a:buFontTx/>
              <a:buChar char="•"/>
            </a:pPr>
            <a:r>
              <a:rPr lang="en-US" altLang="en-US" dirty="0" smtClean="0">
                <a:ea typeface="ＭＳ Ｐゴシック" panose="020B0600070205080204" pitchFamily="34" charset="-128"/>
              </a:rPr>
              <a:t> Writing a will</a:t>
            </a:r>
          </a:p>
          <a:p>
            <a:pPr eaLnBrk="1" hangingPunct="1">
              <a:spcBef>
                <a:spcPct val="0"/>
              </a:spcBef>
              <a:buFontTx/>
              <a:buChar char="•"/>
            </a:pPr>
            <a:r>
              <a:rPr lang="en-US" altLang="en-US" dirty="0" smtClean="0">
                <a:ea typeface="ＭＳ Ｐゴシック" panose="020B0600070205080204" pitchFamily="34" charset="-128"/>
              </a:rPr>
              <a:t> Changes in eating habits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1154278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rPr>
              <a:t>General depression	</a:t>
            </a:r>
          </a:p>
          <a:p>
            <a:pPr lvl="1" eaLnBrk="1" hangingPunct="1">
              <a:spcBef>
                <a:spcPct val="0"/>
              </a:spcBef>
              <a:buFontTx/>
              <a:buChar char="•"/>
            </a:pPr>
            <a:r>
              <a:rPr lang="en-US" altLang="en-US" dirty="0" smtClean="0">
                <a:ea typeface="ＭＳ Ｐゴシック" panose="020B0600070205080204" pitchFamily="34" charset="-128"/>
              </a:rPr>
              <a:t> Sleep habits, lack of energy, uncommunicative</a:t>
            </a:r>
          </a:p>
          <a:p>
            <a:pPr eaLnBrk="1" hangingPunct="1">
              <a:spcBef>
                <a:spcPct val="0"/>
              </a:spcBef>
              <a:buFontTx/>
              <a:buChar char="•"/>
            </a:pPr>
            <a:r>
              <a:rPr lang="en-US" altLang="en-US" dirty="0" smtClean="0">
                <a:ea typeface="ＭＳ Ｐゴシック" panose="020B0600070205080204" pitchFamily="34" charset="-128"/>
              </a:rPr>
              <a:t> Dramatic behavior changes</a:t>
            </a:r>
          </a:p>
          <a:p>
            <a:pPr eaLnBrk="1" hangingPunct="1">
              <a:spcBef>
                <a:spcPct val="0"/>
              </a:spcBef>
              <a:buFontTx/>
              <a:buChar char="•"/>
            </a:pPr>
            <a:r>
              <a:rPr lang="en-US" altLang="en-US" dirty="0" smtClean="0">
                <a:ea typeface="ＭＳ Ｐゴシック" panose="020B0600070205080204" pitchFamily="34" charset="-128"/>
              </a:rPr>
              <a:t> Preoccupation with death</a:t>
            </a:r>
          </a:p>
          <a:p>
            <a:pPr lvl="1" eaLnBrk="1" hangingPunct="1">
              <a:spcBef>
                <a:spcPct val="0"/>
              </a:spcBef>
              <a:buFontTx/>
              <a:buChar char="•"/>
            </a:pPr>
            <a:r>
              <a:rPr lang="en-US" altLang="en-US" dirty="0" smtClean="0">
                <a:ea typeface="ＭＳ Ｐゴシック" panose="020B0600070205080204" pitchFamily="34" charset="-128"/>
              </a:rPr>
              <a:t> Art, music, conversation</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5592828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110000"/>
              </a:lnSpc>
              <a:spcBef>
                <a:spcPct val="0"/>
              </a:spcBef>
              <a:buFontTx/>
              <a:buChar char="•"/>
            </a:pPr>
            <a:endParaRPr lang="en-US" altLang="en-US" sz="1600"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27615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ct val="0"/>
              </a:spcBef>
              <a:spcAft>
                <a:spcPts val="0"/>
              </a:spcAft>
              <a:buClrTx/>
              <a:buSzTx/>
              <a:buFontTx/>
              <a:buChar char="•"/>
              <a:tabLst/>
              <a:defRPr/>
            </a:pPr>
            <a:r>
              <a:rPr lang="en-US" altLang="en-US" sz="1600" dirty="0" smtClean="0">
                <a:ea typeface="ＭＳ Ｐゴシック" panose="020B0600070205080204" pitchFamily="34" charset="-128"/>
              </a:rPr>
              <a:t> At the start of adolescence, the relationship tends to be asymmetrical: Parents hold most of the power and influence over the relationship. By the end of adolescence, however, power and influence have become more balanced, and parents and children end up in a more symmetrical, or egalitarian, relationship. Power and influence are shared, although parents typically retain the upper hand.</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25</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7990056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6735261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sz="1600" dirty="0" smtClean="0">
                <a:ea typeface="ＭＳ Ｐゴシック" panose="020B0600070205080204" pitchFamily="34" charset="-128"/>
              </a:rPr>
              <a:t> Degree of autonomy that is eventually achieved varies from one family and one child to the next. Cultural factors play an important role. </a:t>
            </a:r>
          </a:p>
          <a:p>
            <a:pPr eaLnBrk="1" hangingPunct="1">
              <a:spcBef>
                <a:spcPct val="0"/>
              </a:spcBef>
              <a:buFontTx/>
              <a:buChar char="•"/>
            </a:pPr>
            <a:r>
              <a:rPr lang="en-US" altLang="en-US" sz="1600" dirty="0" smtClean="0">
                <a:ea typeface="ＭＳ Ｐゴシック" panose="020B0600070205080204" pitchFamily="34" charset="-128"/>
              </a:rPr>
              <a:t> In Western societies, which tend to value individualism, adolescents seek autonomy at a relatively early stage of adolescence.</a:t>
            </a:r>
          </a:p>
          <a:p>
            <a:pPr eaLnBrk="1" hangingPunct="1">
              <a:spcBef>
                <a:spcPct val="0"/>
              </a:spcBef>
              <a:buFontTx/>
              <a:buChar char="•"/>
            </a:pPr>
            <a:r>
              <a:rPr lang="en-US" altLang="en-US" sz="1600" dirty="0" smtClean="0">
                <a:ea typeface="ＭＳ Ｐゴシック" panose="020B0600070205080204" pitchFamily="34" charset="-128"/>
              </a:rPr>
              <a:t> Asian societies are collectivistic; they promote the idea that the well-being of the group is more important than that of the individual. In such societies, adolescents</a:t>
            </a:r>
            <a:r>
              <a:rPr lang="ja-JP" altLang="en-US" sz="1600" dirty="0" smtClean="0">
                <a:ea typeface="ＭＳ Ｐゴシック" panose="020B0600070205080204" pitchFamily="34" charset="-128"/>
              </a:rPr>
              <a:t>’</a:t>
            </a:r>
            <a:r>
              <a:rPr lang="en-US" altLang="ja-JP" sz="1600" dirty="0" smtClean="0">
                <a:ea typeface="ＭＳ Ｐゴシック" panose="020B0600070205080204" pitchFamily="34" charset="-128"/>
              </a:rPr>
              <a:t> aspirations to achieve autonomy are less pronounced.</a:t>
            </a:r>
            <a:endParaRPr lang="en-US" altLang="en-US" sz="1600"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27</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0163095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None/>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9294284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The GENERATION GAP,</a:t>
            </a:r>
            <a:r>
              <a:rPr lang="en-US" altLang="en-US" i="1" dirty="0" smtClean="0">
                <a:ea typeface="ＭＳ Ｐゴシック" panose="020B0600070205080204" pitchFamily="34" charset="-128"/>
                <a:cs typeface="Arial" panose="020B0604020202020204" pitchFamily="34" charset="0"/>
              </a:rPr>
              <a:t> a divide between parents and adolescents in attitudes, values, aspirations, and worldviews,</a:t>
            </a:r>
            <a:r>
              <a:rPr lang="en-US" altLang="en-US" dirty="0" smtClean="0">
                <a:ea typeface="ＭＳ Ｐゴシック" panose="020B0600070205080204" pitchFamily="34" charset="-128"/>
                <a:cs typeface="Arial" panose="020B0604020202020204" pitchFamily="34" charset="0"/>
              </a:rPr>
              <a:t> is mostly a myth: adolescents and their parents tend to share the same major values.</a:t>
            </a:r>
            <a:r>
              <a:rPr lang="en-US" altLang="en-US" b="1" dirty="0" smtClean="0">
                <a:ea typeface="ＭＳ Ｐゴシック" panose="020B0600070205080204" pitchFamily="34" charset="-128"/>
                <a:cs typeface="Arial" panose="020B0604020202020204" pitchFamily="34" charset="0"/>
              </a:rPr>
              <a:t> </a:t>
            </a:r>
          </a:p>
          <a:p>
            <a:pPr lvl="1"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On social, political, and religious issues, parents and teens are mostly in synch.</a:t>
            </a:r>
          </a:p>
          <a:p>
            <a:pPr lvl="1"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The difference in values and attitudes between teens is greater than the difference between parent and teen.</a:t>
            </a:r>
          </a:p>
          <a:p>
            <a:pPr lvl="1"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Most parents and teens get along well.</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29</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5244911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ea typeface="ＭＳ Ｐゴシック" panose="020B0600070205080204" pitchFamily="34" charset="-128"/>
              </a:rPr>
              <a:t>Parents are most likely to agree with their adolescents’ views of society's ills. Source: Based on PRIMEDIA/Roper National Youth Survey, 1999.)</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5769131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altLang="en-US" dirty="0" smtClean="0">
                <a:ea typeface="ＭＳ Ｐゴシック" panose="020B0600070205080204" pitchFamily="34" charset="-128"/>
              </a:rPr>
              <a:t>Despite their quest for autonomy and independence,  most adolescents have deep love, affection, and respect for their parents,  and the amount of time they spend alone with each parent (the lower two segments)  remains remarkably stable across adolescence.  (Source: Larson et al., 1996.)</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8246661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sz="1600" dirty="0" smtClean="0">
                <a:ea typeface="ＭＳ Ｐゴシック" panose="020B0600070205080204" pitchFamily="34" charset="-128"/>
                <a:cs typeface="Arial" panose="020B0604020202020204" pitchFamily="34" charset="0"/>
              </a:rPr>
              <a:t> Peer relationships are more critical to adolescents than any other time of life. </a:t>
            </a:r>
          </a:p>
          <a:p>
            <a:pPr eaLnBrk="1" hangingPunct="1">
              <a:spcBef>
                <a:spcPct val="0"/>
              </a:spcBef>
              <a:buFontTx/>
              <a:buChar char="•"/>
            </a:pPr>
            <a:r>
              <a:rPr lang="en-US" altLang="en-US" sz="1600" dirty="0" smtClean="0">
                <a:ea typeface="ＭＳ Ｐゴシック" panose="020B0600070205080204" pitchFamily="34" charset="-128"/>
                <a:cs typeface="Arial" panose="020B0604020202020204" pitchFamily="34" charset="0"/>
              </a:rPr>
              <a:t> Peers provide an opportunity for social comparison and information. </a:t>
            </a:r>
          </a:p>
          <a:p>
            <a:pPr eaLnBrk="1" hangingPunct="1">
              <a:spcBef>
                <a:spcPct val="0"/>
              </a:spcBef>
              <a:buFontTx/>
              <a:buChar char="•"/>
            </a:pPr>
            <a:r>
              <a:rPr lang="en-US" altLang="en-US" sz="1600" dirty="0" smtClean="0">
                <a:ea typeface="ＭＳ Ｐゴシック" panose="020B0600070205080204" pitchFamily="34" charset="-128"/>
                <a:cs typeface="Arial" panose="020B0604020202020204" pitchFamily="34" charset="0"/>
              </a:rPr>
              <a:t> REFERENCE GROUP,</a:t>
            </a:r>
            <a:r>
              <a:rPr lang="en-US" altLang="en-US" sz="1600" i="1" dirty="0" smtClean="0">
                <a:ea typeface="ＭＳ Ｐゴシック" panose="020B0600070205080204" pitchFamily="34" charset="-128"/>
                <a:cs typeface="Arial" panose="020B0604020202020204" pitchFamily="34" charset="0"/>
              </a:rPr>
              <a:t> a group of people with whom one compares oneself.</a:t>
            </a:r>
            <a:r>
              <a:rPr lang="en-US" altLang="en-US" sz="1600" dirty="0" smtClean="0">
                <a:ea typeface="ＭＳ Ｐゴシック" panose="020B0600070205080204" pitchFamily="34" charset="-128"/>
                <a:cs typeface="Arial" panose="020B0604020202020204" pitchFamily="34" charset="0"/>
              </a:rPr>
              <a:t> </a:t>
            </a:r>
          </a:p>
          <a:p>
            <a:pPr eaLnBrk="1" hangingPunct="1">
              <a:spcBef>
                <a:spcPct val="0"/>
              </a:spcBef>
              <a:buFontTx/>
              <a:buChar char="•"/>
            </a:pPr>
            <a:r>
              <a:rPr lang="en-US" altLang="en-US" sz="1600" dirty="0" smtClean="0">
                <a:ea typeface="ＭＳ Ｐゴシック" panose="020B0600070205080204" pitchFamily="34" charset="-128"/>
                <a:cs typeface="Arial" panose="020B0604020202020204" pitchFamily="34" charset="0"/>
              </a:rPr>
              <a:t> Reference groups present a set of norms or standards, against which adolescents judge their social success.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8318016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CLIQUES</a:t>
            </a:r>
            <a:r>
              <a:rPr lang="en-US" altLang="en-US" i="1" dirty="0" smtClean="0">
                <a:ea typeface="ＭＳ Ｐゴシック" panose="020B0600070205080204" pitchFamily="34" charset="-128"/>
                <a:cs typeface="Arial" panose="020B0604020202020204" pitchFamily="34" charset="0"/>
              </a:rPr>
              <a:t> </a:t>
            </a:r>
            <a:r>
              <a:rPr lang="en-US" altLang="en-US" dirty="0" smtClean="0">
                <a:ea typeface="ＭＳ Ｐゴシック" panose="020B0600070205080204" pitchFamily="34" charset="-128"/>
                <a:cs typeface="Arial" panose="020B0604020202020204" pitchFamily="34" charset="0"/>
              </a:rPr>
              <a:t>are 2 to 12 people who have frequent interaction.</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CROWDS</a:t>
            </a:r>
            <a:r>
              <a:rPr lang="en-US" altLang="en-US" i="1" dirty="0" smtClean="0">
                <a:ea typeface="ＭＳ Ｐゴシック" panose="020B0600070205080204" pitchFamily="34" charset="-128"/>
                <a:cs typeface="Arial" panose="020B0604020202020204" pitchFamily="34" charset="0"/>
              </a:rPr>
              <a:t> </a:t>
            </a:r>
            <a:r>
              <a:rPr lang="en-US" altLang="en-US" dirty="0" smtClean="0">
                <a:ea typeface="ＭＳ Ｐゴシック" panose="020B0600070205080204" pitchFamily="34" charset="-128"/>
                <a:cs typeface="Arial" panose="020B0604020202020204" pitchFamily="34" charset="0"/>
              </a:rPr>
              <a:t>are larger groups where people share some characteristic but often don</a:t>
            </a:r>
            <a:r>
              <a:rPr lang="tr-TR" altLang="en-US" dirty="0" smtClean="0">
                <a:ea typeface="ＭＳ Ｐゴシック" panose="020B0600070205080204" pitchFamily="34" charset="-128"/>
                <a:cs typeface="Arial" panose="020B0604020202020204" pitchFamily="34" charset="0"/>
              </a:rPr>
              <a:t>'t</a:t>
            </a:r>
            <a:r>
              <a:rPr lang="en-US" altLang="en-US" dirty="0" smtClean="0">
                <a:ea typeface="ＭＳ Ｐゴシック" panose="020B0600070205080204" pitchFamily="34" charset="-128"/>
                <a:cs typeface="Arial" panose="020B0604020202020204" pitchFamily="34" charset="0"/>
              </a:rPr>
              <a:t> interact with each other. </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Membership in cliques and crowds determined by degree of similarity with members in a group.</a:t>
            </a:r>
          </a:p>
          <a:p>
            <a:pPr lvl="1"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Stereotypes: jocks, brains, druggies</a:t>
            </a:r>
          </a:p>
          <a:p>
            <a:pPr lvl="1"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There are strong expectations that people in a particular crowd behave in specific ways. (Is it a self-fulfilling prophesy?) </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Gender relations change during the period of adolescence. </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SEX CLEAVAGE</a:t>
            </a:r>
            <a:r>
              <a:rPr lang="en-US" altLang="en-US" i="1" dirty="0" smtClean="0">
                <a:ea typeface="ＭＳ Ｐゴシック" panose="020B0600070205080204" pitchFamily="34" charset="-128"/>
                <a:cs typeface="Arial" panose="020B0604020202020204" pitchFamily="34" charset="0"/>
              </a:rPr>
              <a:t> is characteristic of </a:t>
            </a:r>
            <a:r>
              <a:rPr lang="en-US" altLang="en-US" i="1" u="sng" dirty="0" smtClean="0">
                <a:ea typeface="ＭＳ Ｐゴシック" panose="020B0600070205080204" pitchFamily="34" charset="-128"/>
                <a:cs typeface="Arial" panose="020B0604020202020204" pitchFamily="34" charset="0"/>
              </a:rPr>
              <a:t>early </a:t>
            </a:r>
            <a:r>
              <a:rPr lang="en-US" altLang="en-US" i="1" dirty="0" smtClean="0">
                <a:ea typeface="ＭＳ Ｐゴシック" panose="020B0600070205080204" pitchFamily="34" charset="-128"/>
                <a:cs typeface="Arial" panose="020B0604020202020204" pitchFamily="34" charset="0"/>
              </a:rPr>
              <a:t>adolescence where girls play with girls, boys with boys</a:t>
            </a:r>
            <a:r>
              <a:rPr lang="en-US" altLang="en-US" dirty="0" smtClean="0">
                <a:ea typeface="ＭＳ Ｐゴシック" panose="020B0600070205080204" pitchFamily="34" charset="-128"/>
                <a:cs typeface="Arial" panose="020B0604020202020204" pitchFamily="34" charset="0"/>
              </a:rPr>
              <a:t>. </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With puberty, there is hormonal and social pressure to interact and eventually most adolescents are in mixed-sex cliques. </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At the end of adolescence, cliques become less powerful and male-female relationships become the focus.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3708664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b="1" dirty="0" smtClean="0">
                <a:ea typeface="ＭＳ Ｐゴシック" panose="020B0600070205080204" pitchFamily="34" charset="-128"/>
                <a:cs typeface="Arial" panose="020B0604020202020204" pitchFamily="34" charset="0"/>
              </a:rPr>
              <a:t> High status categories</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Popular adolescents, who are most liked.</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Controversial adolescents, who are like by some and disliked by others.</a:t>
            </a:r>
          </a:p>
          <a:p>
            <a:pPr eaLnBrk="1" hangingPunct="1">
              <a:spcBef>
                <a:spcPct val="0"/>
              </a:spcBef>
              <a:buFontTx/>
              <a:buChar char="•"/>
            </a:pPr>
            <a:r>
              <a:rPr lang="en-US" altLang="en-US" b="1" dirty="0" smtClean="0">
                <a:ea typeface="ＭＳ Ｐゴシック" panose="020B0600070205080204" pitchFamily="34" charset="-128"/>
                <a:cs typeface="Arial" panose="020B0604020202020204" pitchFamily="34" charset="0"/>
                <a:sym typeface="Wingdings" panose="05000000000000000000" pitchFamily="2" charset="2"/>
              </a:rPr>
              <a:t> Low status categories</a:t>
            </a:r>
            <a:endParaRPr lang="en-US" altLang="en-US" b="1" dirty="0" smtClean="0">
              <a:ea typeface="ＭＳ Ｐゴシック" panose="020B0600070205080204" pitchFamily="34" charset="-128"/>
              <a:cs typeface="Arial" panose="020B0604020202020204" pitchFamily="34" charset="0"/>
            </a:endParaRP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Rejected teens, who are uniformly disliked.</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Neglected teens adolescents, who are neither liked nor disliked.</a:t>
            </a: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4860078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rPr>
              <a:t>Some adolescents are controversial; in contrast to </a:t>
            </a:r>
            <a:r>
              <a:rPr lang="en-US" altLang="en-US" i="1" dirty="0" smtClean="0">
                <a:ea typeface="ＭＳ Ｐゴシック" panose="020B0600070205080204" pitchFamily="34" charset="-128"/>
              </a:rPr>
              <a:t>popular</a:t>
            </a:r>
            <a:r>
              <a:rPr lang="en-US" altLang="en-US" dirty="0" smtClean="0">
                <a:ea typeface="ＭＳ Ｐゴシック" panose="020B0600070205080204" pitchFamily="34" charset="-128"/>
              </a:rPr>
              <a:t> adolescents, who are mostly liked, </a:t>
            </a:r>
            <a:r>
              <a:rPr lang="en-US" altLang="en-US" b="1" u="sng" dirty="0" smtClean="0">
                <a:ea typeface="ＭＳ Ｐゴシック" panose="020B0600070205080204" pitchFamily="34" charset="-128"/>
              </a:rPr>
              <a:t>controversial adolescents</a:t>
            </a:r>
            <a:r>
              <a:rPr lang="en-US" altLang="en-US" dirty="0" smtClean="0">
                <a:ea typeface="ＭＳ Ｐゴシック" panose="020B0600070205080204" pitchFamily="34" charset="-128"/>
              </a:rPr>
              <a:t> are liked by some and disliked by others. </a:t>
            </a:r>
          </a:p>
          <a:p>
            <a:pPr eaLnBrk="1" hangingPunct="1">
              <a:spcBef>
                <a:spcPct val="0"/>
              </a:spcBef>
              <a:buFontTx/>
              <a:buChar char="•"/>
            </a:pPr>
            <a:r>
              <a:rPr lang="en-US" altLang="en-US" dirty="0" smtClean="0">
                <a:ea typeface="ＭＳ Ｐゴシック" panose="020B0600070205080204" pitchFamily="34" charset="-128"/>
              </a:rPr>
              <a:t> A controversial adolescent may be highly popular within a particular group such as the string orchestra, but not popular among other classmates. </a:t>
            </a:r>
          </a:p>
          <a:p>
            <a:pPr eaLnBrk="1" hangingPunct="1">
              <a:spcBef>
                <a:spcPct val="0"/>
              </a:spcBef>
              <a:buFontTx/>
              <a:buChar char="•"/>
            </a:pPr>
            <a:r>
              <a:rPr lang="en-US" altLang="en-US" dirty="0" smtClean="0">
                <a:ea typeface="ＭＳ Ｐゴシック" panose="020B0600070205080204" pitchFamily="34" charset="-128"/>
              </a:rPr>
              <a:t> There are </a:t>
            </a:r>
            <a:r>
              <a:rPr lang="en-US" altLang="en-US" b="1" u="sng" dirty="0" smtClean="0">
                <a:ea typeface="ＭＳ Ｐゴシック" panose="020B0600070205080204" pitchFamily="34" charset="-128"/>
              </a:rPr>
              <a:t>rejected adolescents</a:t>
            </a:r>
            <a:r>
              <a:rPr lang="en-US" altLang="en-US" b="1" dirty="0" smtClean="0">
                <a:ea typeface="ＭＳ Ｐゴシック" panose="020B0600070205080204" pitchFamily="34" charset="-128"/>
              </a:rPr>
              <a:t>,</a:t>
            </a:r>
            <a:r>
              <a:rPr lang="en-US" altLang="en-US" dirty="0" smtClean="0">
                <a:ea typeface="ＭＳ Ｐゴシック" panose="020B0600070205080204" pitchFamily="34" charset="-128"/>
              </a:rPr>
              <a:t> who are uniformly disliked, and </a:t>
            </a:r>
            <a:r>
              <a:rPr lang="en-US" altLang="en-US" b="1" u="sng" dirty="0" smtClean="0">
                <a:ea typeface="ＭＳ Ｐゴシック" panose="020B0600070205080204" pitchFamily="34" charset="-128"/>
              </a:rPr>
              <a:t>neglected adolescents</a:t>
            </a:r>
            <a:r>
              <a:rPr lang="en-US" altLang="en-US" b="1" dirty="0" smtClean="0">
                <a:ea typeface="ＭＳ Ｐゴシック" panose="020B0600070205080204" pitchFamily="34" charset="-128"/>
              </a:rPr>
              <a:t>,</a:t>
            </a:r>
            <a:r>
              <a:rPr lang="en-US" altLang="en-US" dirty="0" smtClean="0">
                <a:ea typeface="ＭＳ Ｐゴシック" panose="020B0600070205080204" pitchFamily="34" charset="-128"/>
              </a:rPr>
              <a:t> who are neither liked nor disliked. Neglected adolescents are the forgotten students—the ones whose status is so low that they are overlooked by almost everyone.</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35</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3785480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ct val="0"/>
              </a:spcBef>
              <a:spcAft>
                <a:spcPts val="0"/>
              </a:spcAft>
              <a:buClrTx/>
              <a:buSzTx/>
              <a:buFontTx/>
              <a:buChar char="•"/>
              <a:tabLst/>
              <a:defRPr/>
            </a:pPr>
            <a:r>
              <a:rPr lang="en-US" altLang="en-US" sz="1600" dirty="0" smtClean="0">
                <a:ea typeface="ＭＳ Ｐゴシック" panose="020B0600070205080204" pitchFamily="34" charset="-128"/>
              </a:rPr>
              <a:t> Say: Look at the Table. Did these results surprise you? Why? Why not?</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5101466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ct val="0"/>
              </a:spcBef>
              <a:buFontTx/>
              <a:buChar char="•"/>
            </a:pPr>
            <a:r>
              <a:rPr lang="en-US" altLang="en-US" sz="1600" dirty="0" smtClean="0">
                <a:ea typeface="ＭＳ Ｐゴシック" panose="020B0600070205080204" pitchFamily="34" charset="-128"/>
                <a:cs typeface="Arial" panose="020B0604020202020204" pitchFamily="34" charset="0"/>
              </a:rPr>
              <a:t> Some teens are highly susceptible to peer pressure, the influence of one's peers to conform to their behavior and attitudes.</a:t>
            </a:r>
          </a:p>
          <a:p>
            <a:pPr eaLnBrk="1" hangingPunct="1">
              <a:lnSpc>
                <a:spcPct val="90000"/>
              </a:lnSpc>
              <a:spcBef>
                <a:spcPct val="0"/>
              </a:spcBef>
              <a:buFontTx/>
              <a:buChar char="•"/>
            </a:pPr>
            <a:r>
              <a:rPr lang="en-US" altLang="en-US" sz="1600" dirty="0" smtClean="0">
                <a:ea typeface="ＭＳ Ｐゴシック" panose="020B0600070205080204" pitchFamily="34" charset="-128"/>
                <a:cs typeface="Arial" panose="020B0604020202020204" pitchFamily="34" charset="0"/>
              </a:rPr>
              <a:t> Susceptibility to peer pressure does not rise in adolescence; in fact conformity decreases as adolescents increase their own autonomy.</a:t>
            </a:r>
          </a:p>
          <a:p>
            <a:pPr eaLnBrk="1" hangingPunct="1">
              <a:lnSpc>
                <a:spcPct val="90000"/>
              </a:lnSpc>
              <a:spcBef>
                <a:spcPct val="0"/>
              </a:spcBef>
              <a:buFontTx/>
              <a:buChar char="•"/>
            </a:pPr>
            <a:r>
              <a:rPr lang="en-US" altLang="en-US" sz="1600" dirty="0" smtClean="0">
                <a:ea typeface="ＭＳ Ｐゴシック" panose="020B0600070205080204" pitchFamily="34" charset="-128"/>
                <a:cs typeface="Arial" panose="020B0604020202020204" pitchFamily="34" charset="0"/>
              </a:rPr>
              <a:t> Ultimately, adolescents conform less to both peers as adults, as they grow in confidence in the ability to make their own decisions.</a:t>
            </a:r>
          </a:p>
          <a:p>
            <a:pPr eaLnBrk="1" hangingPunct="1">
              <a:lnSpc>
                <a:spcPct val="90000"/>
              </a:lnSpc>
              <a:spcBef>
                <a:spcPct val="0"/>
              </a:spcBef>
              <a:buFontTx/>
              <a:buChar char="•"/>
            </a:pPr>
            <a:r>
              <a:rPr lang="en-US" altLang="en-US" sz="1600" dirty="0" smtClean="0">
                <a:ea typeface="ＭＳ Ｐゴシック" panose="020B0600070205080204" pitchFamily="34" charset="-128"/>
                <a:cs typeface="Arial" panose="020B0604020202020204" pitchFamily="34" charset="0"/>
              </a:rPr>
              <a:t> If teens do not resist the urge to conform to peers, they will likely get into trouble. </a:t>
            </a:r>
          </a:p>
          <a:p>
            <a:pPr eaLnBrk="1" hangingPunct="1">
              <a:lnSpc>
                <a:spcPct val="90000"/>
              </a:lnSpc>
              <a:spcBef>
                <a:spcPct val="0"/>
              </a:spcBef>
              <a:buFontTx/>
              <a:buChar char="•"/>
            </a:pPr>
            <a:r>
              <a:rPr lang="en-US" altLang="en-US" sz="1600" i="1" dirty="0" smtClean="0">
                <a:ea typeface="ＭＳ Ｐゴシック" panose="020B0600070205080204" pitchFamily="34" charset="-128"/>
              </a:rPr>
              <a:t> Although people assume that peer pressure is an influential component of adolescent development, few empirical studies have investigated the nature and extent of its influence. Using retrospective accounts from 297 college undergraduates, the present study assessed how much pressure peers exerted in numerous areas of high school life and how this pressure influenced teenagers' attitudes and behaviors. One-third of both genders identified peer pressure as one of the hardest things they had to face as a teenager. Generally, however, peer pressure appeared stronger for females than males, and the genders disagreed about the areas in which pressure was strongest. Perceptions of peer pressure were significantly associated with dating attitudes, sexual activity, and use of drugs and alcohol, but not with relationships with parents. The findings suggested that adolescents may be their own worst enemy in any attempt to break away from gender-stereotypic attitudes and behavior</a:t>
            </a:r>
            <a:r>
              <a:rPr lang="en-US" altLang="en-US" sz="1600" dirty="0" smtClean="0">
                <a:ea typeface="ＭＳ Ｐゴシック" panose="020B0600070205080204" pitchFamily="34" charset="-128"/>
              </a:rPr>
              <a:t>.</a:t>
            </a:r>
          </a:p>
          <a:p>
            <a:pPr eaLnBrk="1" hangingPunct="1">
              <a:lnSpc>
                <a:spcPct val="90000"/>
              </a:lnSpc>
              <a:spcBef>
                <a:spcPct val="0"/>
              </a:spcBef>
              <a:buFontTx/>
              <a:buChar char="•"/>
            </a:pPr>
            <a:r>
              <a:rPr lang="en-US" altLang="en-US" sz="1600" dirty="0" smtClean="0">
                <a:ea typeface="ＭＳ Ｐゴシック" panose="020B0600070205080204" pitchFamily="34" charset="-128"/>
              </a:rPr>
              <a:t> BB Brown</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37</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5152791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Overall violent crimes by juveniles decreasing, but 16 percent of arrests for serious crimes involved juveniles.</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Why do teens become involved in criminal activity?</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UNDERSOCIALIZED DELINQUENTS</a:t>
            </a:r>
            <a:r>
              <a:rPr lang="en-US" altLang="en-US" i="1" dirty="0" smtClean="0">
                <a:ea typeface="ＭＳ Ｐゴシック" panose="020B0600070205080204" pitchFamily="34" charset="-128"/>
                <a:cs typeface="Arial" panose="020B0604020202020204" pitchFamily="34" charset="0"/>
              </a:rPr>
              <a:t> are raised with little parental supervision or discipline: they have not been appropriately socialized</a:t>
            </a:r>
            <a:r>
              <a:rPr lang="en-US" altLang="en-US" dirty="0" smtClean="0">
                <a:ea typeface="ＭＳ Ｐゴシック" panose="020B0600070205080204" pitchFamily="34" charset="-128"/>
                <a:cs typeface="Arial" panose="020B0604020202020204" pitchFamily="34" charset="0"/>
              </a:rPr>
              <a:t>. </a:t>
            </a:r>
          </a:p>
          <a:p>
            <a:pPr lvl="1"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They tend to be relatively aggressive and violent early in life; rejected by peers; likely to have ADHD; and are usually less intelligent than average. </a:t>
            </a:r>
          </a:p>
          <a:p>
            <a:pPr lvl="1"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They are relatively unlikely to be rehabilitated.</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SOCIALIZED DELINQUENTS</a:t>
            </a:r>
            <a:r>
              <a:rPr lang="en-US" altLang="en-US" i="1" dirty="0" smtClean="0">
                <a:ea typeface="ＭＳ Ｐゴシック" panose="020B0600070205080204" pitchFamily="34" charset="-128"/>
                <a:cs typeface="Arial" panose="020B0604020202020204" pitchFamily="34" charset="0"/>
              </a:rPr>
              <a:t> are adolescent delinquents who know and subscribe to the norms of society, and who are fairly normal psychologically.</a:t>
            </a:r>
            <a:r>
              <a:rPr lang="en-US" altLang="en-US" dirty="0" smtClean="0">
                <a:ea typeface="ＭＳ Ｐゴシック" panose="020B0600070205080204" pitchFamily="34" charset="-128"/>
                <a:cs typeface="Arial" panose="020B0604020202020204" pitchFamily="34" charset="0"/>
              </a:rPr>
              <a:t> </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They are usually influenced by a group &amp; their criminal behavior is usually committed with a group.</a:t>
            </a:r>
            <a:r>
              <a:rPr lang="en-US" altLang="en-US" dirty="0" smtClean="0">
                <a:solidFill>
                  <a:srgbClr val="660066"/>
                </a:solidFill>
                <a:ea typeface="ＭＳ Ｐゴシック" panose="020B0600070205080204" pitchFamily="34" charset="-128"/>
                <a:cs typeface="Arial" panose="020B0604020202020204" pitchFamily="34" charset="0"/>
              </a:rPr>
              <a:t> </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Crimes by this group tend to be minor.</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6705995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None/>
            </a:pPr>
            <a:endParaRPr lang="en-US" altLang="en-US" sz="1600"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39</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5975750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0"/>
              </a:spcBef>
              <a:buFontTx/>
              <a:buChar char="•"/>
            </a:pPr>
            <a:r>
              <a:rPr lang="en-US" altLang="en-US" dirty="0" smtClean="0">
                <a:ea typeface="ＭＳ Ｐゴシック" panose="020B0600070205080204" pitchFamily="34" charset="-128"/>
              </a:rPr>
              <a:t> Adolescents today talk more of </a:t>
            </a:r>
            <a:r>
              <a:rPr lang="ja-JP" altLang="en-US" dirty="0" smtClean="0">
                <a:ea typeface="ＭＳ Ｐゴシック" panose="020B0600070205080204" pitchFamily="34" charset="-128"/>
              </a:rPr>
              <a:t>“</a:t>
            </a:r>
            <a:r>
              <a:rPr lang="en-US" altLang="ja-JP" dirty="0" smtClean="0">
                <a:ea typeface="ＭＳ Ｐゴシック" panose="020B0600070205080204" pitchFamily="34" charset="-128"/>
              </a:rPr>
              <a:t>hooking up</a:t>
            </a:r>
            <a:r>
              <a:rPr lang="ja-JP" altLang="en-US" dirty="0" smtClean="0">
                <a:ea typeface="ＭＳ Ｐゴシック" panose="020B0600070205080204" pitchFamily="34" charset="-128"/>
              </a:rPr>
              <a:t>”</a:t>
            </a:r>
            <a:r>
              <a:rPr lang="en-US" altLang="ja-JP" dirty="0" smtClean="0">
                <a:ea typeface="ＭＳ Ｐゴシック" panose="020B0600070205080204" pitchFamily="34" charset="-128"/>
              </a:rPr>
              <a:t>, which means anything from kissing to sexual intercourse.</a:t>
            </a:r>
          </a:p>
          <a:p>
            <a:pPr lvl="0" eaLnBrk="1" hangingPunct="1">
              <a:spcBef>
                <a:spcPct val="0"/>
              </a:spcBef>
              <a:buFontTx/>
              <a:buChar char="•"/>
            </a:pPr>
            <a:r>
              <a:rPr lang="en-US" altLang="en-US" dirty="0" smtClean="0">
                <a:ea typeface="ＭＳ Ｐゴシック" panose="020B0600070205080204" pitchFamily="34" charset="-128"/>
              </a:rPr>
              <a:t> Dating, though, is a common form of social interaction that serves developmental functions:</a:t>
            </a:r>
          </a:p>
          <a:p>
            <a:pPr lvl="1" eaLnBrk="1" hangingPunct="1">
              <a:spcBef>
                <a:spcPct val="0"/>
              </a:spcBef>
              <a:buFontTx/>
              <a:buChar char="•"/>
            </a:pPr>
            <a:r>
              <a:rPr lang="en-US" altLang="en-US" sz="1400" dirty="0" smtClean="0">
                <a:ea typeface="ＭＳ Ｐゴシック" panose="020B0600070205080204" pitchFamily="34" charset="-128"/>
              </a:rPr>
              <a:t> Learning how to establish intimacy.</a:t>
            </a:r>
          </a:p>
          <a:p>
            <a:pPr lvl="1" eaLnBrk="1" hangingPunct="1">
              <a:spcBef>
                <a:spcPct val="0"/>
              </a:spcBef>
              <a:buFontTx/>
              <a:buChar char="•"/>
            </a:pPr>
            <a:r>
              <a:rPr lang="en-US" altLang="en-US" sz="1400" dirty="0" smtClean="0">
                <a:ea typeface="ＭＳ Ｐゴシック" panose="020B0600070205080204" pitchFamily="34" charset="-128"/>
              </a:rPr>
              <a:t> Learning how to engage in entertainment.</a:t>
            </a:r>
          </a:p>
          <a:p>
            <a:pPr lvl="1" eaLnBrk="1" hangingPunct="1">
              <a:spcBef>
                <a:spcPct val="0"/>
              </a:spcBef>
              <a:buFontTx/>
              <a:buChar char="•"/>
            </a:pPr>
            <a:r>
              <a:rPr lang="en-US" altLang="en-US" sz="1400" dirty="0" smtClean="0">
                <a:ea typeface="ＭＳ Ｐゴシック" panose="020B0600070205080204" pitchFamily="34" charset="-128"/>
              </a:rPr>
              <a:t> Contributes to an identity in progress.</a:t>
            </a:r>
          </a:p>
          <a:p>
            <a:pPr lvl="0" eaLnBrk="1" hangingPunct="1">
              <a:spcBef>
                <a:spcPct val="0"/>
              </a:spcBef>
              <a:buFontTx/>
              <a:buChar char="•"/>
            </a:pPr>
            <a:r>
              <a:rPr lang="en-US" altLang="en-US" dirty="0" smtClean="0">
                <a:ea typeface="ＭＳ Ｐゴシック" panose="020B0600070205080204" pitchFamily="34" charset="-128"/>
              </a:rPr>
              <a:t> Cultural influences affect dating patterns, especially if the concept of dating is unfamiliar to the parents (often more control, attempts to maintain cultural patterns).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4382770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rPr>
              <a:t> Dating in early and middle adolescence is not terribly successful at facilitating intimacy. </a:t>
            </a:r>
          </a:p>
          <a:p>
            <a:pPr eaLnBrk="1" hangingPunct="1">
              <a:spcBef>
                <a:spcPct val="0"/>
              </a:spcBef>
              <a:buFontTx/>
              <a:buChar char="•"/>
            </a:pPr>
            <a:r>
              <a:rPr lang="en-US" altLang="en-US" dirty="0" smtClean="0">
                <a:ea typeface="ＭＳ Ｐゴシック" panose="020B0600070205080204" pitchFamily="34" charset="-128"/>
              </a:rPr>
              <a:t> On the contrary, dating is often a superficial activity in which the participants so rarely let down their guards that they never become truly close and never expose themselves emotionally to each other. Psychological intimacy may be lacking even when sexual activity is part of the relationship.</a:t>
            </a:r>
          </a:p>
          <a:p>
            <a:pPr eaLnBrk="1" hangingPunct="1">
              <a:spcBef>
                <a:spcPct val="0"/>
              </a:spcBef>
              <a:buFontTx/>
              <a:buChar char="•"/>
            </a:pPr>
            <a:r>
              <a:rPr lang="en-US" altLang="en-US" dirty="0" smtClean="0">
                <a:ea typeface="ＭＳ Ｐゴシック" panose="020B0600070205080204" pitchFamily="34" charset="-128"/>
              </a:rPr>
              <a:t> For homosexual adolescents, dating presents special challenges. In some cases, blatant homophobic prejudice expressed by classmates may lead gays and lesbians to date members of the other sex in efforts to fit in. If they do seek relationships with other gays and lesbians, they may find it difficult to find partners, who may not openly express their sexual orientation. Homosexual couples who do openly date face possible harassment, making the development of a relationship all the more difficult.</a:t>
            </a:r>
          </a:p>
          <a:p>
            <a:pPr eaLnBrk="1" hangingPunct="1">
              <a:spcBef>
                <a:spcPct val="0"/>
              </a:spcBef>
              <a:buFontTx/>
              <a:buChar char="•"/>
            </a:pPr>
            <a:r>
              <a:rPr lang="en-US" altLang="en-US" dirty="0" smtClean="0">
                <a:ea typeface="ＭＳ Ｐゴシック" panose="020B0600070205080204" pitchFamily="34" charset="-128"/>
              </a:rPr>
              <a:t> True intimacy becomes more common during later adolescence. At that point, the dating relationship may be taken more seriously by both participants, and it may be seen as a way to select a mate and as a potential prelude to marriage.</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8697056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spcBef>
                <a:spcPct val="0"/>
              </a:spcBef>
              <a:buFontTx/>
              <a:buChar char="•"/>
            </a:pPr>
            <a:r>
              <a:rPr lang="en-US" altLang="en-US" dirty="0" smtClean="0">
                <a:ea typeface="ＭＳ Ｐゴシック" panose="020B0600070205080204" pitchFamily="34" charset="-128"/>
              </a:rPr>
              <a:t>The maturation of sexual organs during the teen years creates a whole new world of relationship issues and possibilities for teens.</a:t>
            </a:r>
          </a:p>
          <a:p>
            <a:pPr marL="171450" indent="-171450" eaLnBrk="1" hangingPunct="1">
              <a:spcBef>
                <a:spcPct val="0"/>
              </a:spcBef>
              <a:buFontTx/>
              <a:buChar char="•"/>
            </a:pPr>
            <a:r>
              <a:rPr lang="en-US" altLang="en-US" dirty="0" smtClean="0">
                <a:ea typeface="ＭＳ Ｐゴシック" panose="020B0600070205080204" pitchFamily="34" charset="-128"/>
              </a:rPr>
              <a:t>Research shows that teens think about sex a substantial amount of time each day.</a:t>
            </a:r>
          </a:p>
          <a:p>
            <a:pPr marL="171450" indent="-171450" eaLnBrk="1" hangingPunct="1">
              <a:spcBef>
                <a:spcPct val="0"/>
              </a:spcBef>
              <a:buFontTx/>
              <a:buChar char="•"/>
            </a:pPr>
            <a:r>
              <a:rPr lang="en-US" altLang="en-US" dirty="0" smtClean="0">
                <a:ea typeface="ＭＳ Ｐゴシック" panose="020B0600070205080204" pitchFamily="34" charset="-128"/>
              </a:rPr>
              <a:t>For most adolescents, their initiation into sexuality begins with masturbation (self stimulation).</a:t>
            </a:r>
          </a:p>
          <a:p>
            <a:pPr marL="171450" indent="-171450" eaLnBrk="1" hangingPunct="1">
              <a:spcBef>
                <a:spcPct val="0"/>
              </a:spcBef>
              <a:buFontTx/>
              <a:buChar char="•"/>
            </a:pPr>
            <a:r>
              <a:rPr lang="en-US" altLang="en-US" dirty="0" smtClean="0">
                <a:ea typeface="ＭＳ Ｐゴシック" panose="020B0600070205080204" pitchFamily="34" charset="-128"/>
              </a:rPr>
              <a:t>Since masturbation often produces feelings of shame and guilt in the American culture. </a:t>
            </a:r>
          </a:p>
          <a:p>
            <a:pPr marL="171450" indent="-171450" eaLnBrk="1" hangingPunct="1">
              <a:spcBef>
                <a:spcPct val="0"/>
              </a:spcBef>
              <a:buFontTx/>
              <a:buChar char="•"/>
            </a:pPr>
            <a:r>
              <a:rPr lang="en-US" altLang="en-US" dirty="0" smtClean="0">
                <a:ea typeface="ＭＳ Ｐゴシック" panose="020B0600070205080204" pitchFamily="34" charset="-128"/>
              </a:rPr>
              <a:t>Experts view masturbation as normal and harmless.</a:t>
            </a:r>
          </a:p>
          <a:p>
            <a:pPr marL="171450" indent="-171450" eaLnBrk="1" hangingPunct="1">
              <a:spcBef>
                <a:spcPct val="0"/>
              </a:spcBef>
              <a:buFontTx/>
              <a:buChar char="•"/>
            </a:pPr>
            <a:r>
              <a:rPr lang="en-US" altLang="en-US" dirty="0" smtClean="0">
                <a:ea typeface="ＭＳ Ｐゴシック" panose="020B0600070205080204" pitchFamily="34" charset="-128"/>
              </a:rPr>
              <a:t>Ages for sexual intercourse have been declining</a:t>
            </a:r>
          </a:p>
          <a:p>
            <a:pPr marL="171450" indent="-171450" eaLnBrk="1" hangingPunct="1">
              <a:spcBef>
                <a:spcPct val="0"/>
              </a:spcBef>
              <a:buFontTx/>
              <a:buChar char="•"/>
            </a:pPr>
            <a:r>
              <a:rPr lang="en-US" altLang="en-US" dirty="0" smtClean="0">
                <a:ea typeface="ＭＳ Ｐゴシック" panose="020B0600070205080204" pitchFamily="34" charset="-128"/>
              </a:rPr>
              <a:t>The average age at which adolescents first have sexual intercourse has been steadily declining over the last 50 years, and about 13 percent of adolescents have had sex before the age of 15. </a:t>
            </a:r>
          </a:p>
          <a:p>
            <a:pPr marL="171450" indent="-171450" eaLnBrk="1" hangingPunct="1">
              <a:spcBef>
                <a:spcPct val="0"/>
              </a:spcBef>
              <a:buFontTx/>
              <a:buChar char="•"/>
            </a:pPr>
            <a:r>
              <a:rPr lang="en-US" altLang="en-US" dirty="0" smtClean="0">
                <a:ea typeface="ＭＳ Ｐゴシック" panose="020B0600070205080204" pitchFamily="34" charset="-128"/>
              </a:rPr>
              <a:t>Numbers postponing sex is rising.</a:t>
            </a:r>
          </a:p>
          <a:p>
            <a:pPr marL="171450" indent="-171450" eaLnBrk="1" hangingPunct="1">
              <a:spcBef>
                <a:spcPct val="0"/>
              </a:spcBef>
              <a:buFontTx/>
              <a:buChar char="•"/>
            </a:pPr>
            <a:r>
              <a:rPr lang="en-US" altLang="en-US" dirty="0" smtClean="0">
                <a:ea typeface="ＭＳ Ｐゴシック" panose="020B0600070205080204" pitchFamily="34" charset="-128"/>
              </a:rPr>
              <a:t>Today, premarital intercourse is viewed as acceptable for males and females, no more </a:t>
            </a:r>
            <a:r>
              <a:rPr lang="ja-JP" altLang="en-US" dirty="0" smtClean="0">
                <a:ea typeface="ＭＳ Ｐゴシック" panose="020B0600070205080204" pitchFamily="34" charset="-128"/>
              </a:rPr>
              <a:t>“</a:t>
            </a:r>
            <a:r>
              <a:rPr lang="en-US" altLang="ja-JP" dirty="0" smtClean="0">
                <a:ea typeface="ＭＳ Ｐゴシック" panose="020B0600070205080204" pitchFamily="34" charset="-128"/>
              </a:rPr>
              <a:t>double standard.</a:t>
            </a:r>
            <a:r>
              <a:rPr lang="ja-JP" altLang="en-US" dirty="0" smtClean="0">
                <a:ea typeface="ＭＳ Ｐゴシック" panose="020B0600070205080204" pitchFamily="34" charset="-128"/>
              </a:rPr>
              <a:t>”</a:t>
            </a:r>
            <a:endParaRPr lang="en-US" altLang="ja-JP"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9789265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rPr>
              <a:t> The average age at which adolescents first have sexual intercourse has been steadily declining over the last 50 years, and about one in five adolescents have had sex before the age of 15. </a:t>
            </a:r>
          </a:p>
          <a:p>
            <a:pPr eaLnBrk="1" hangingPunct="1">
              <a:spcBef>
                <a:spcPct val="0"/>
              </a:spcBef>
              <a:buFontTx/>
              <a:buChar char="•"/>
            </a:pPr>
            <a:r>
              <a:rPr lang="en-US" altLang="en-US" dirty="0" smtClean="0">
                <a:ea typeface="ＭＳ Ｐゴシック" panose="020B0600070205080204" pitchFamily="34" charset="-128"/>
              </a:rPr>
              <a:t> Overall, around half of adolescents begin having intercourse between the ages of 15 and 18, and at least 80 percent have had sex before the age of 20 (see Figure 12-8). </a:t>
            </a:r>
          </a:p>
          <a:p>
            <a:pPr eaLnBrk="1" hangingPunct="1">
              <a:spcBef>
                <a:spcPct val="0"/>
              </a:spcBef>
              <a:buFontTx/>
              <a:buChar char="•"/>
            </a:pPr>
            <a:r>
              <a:rPr lang="en-US" altLang="en-US" dirty="0" smtClean="0">
                <a:ea typeface="ＭＳ Ｐゴシック" panose="020B0600070205080204" pitchFamily="34" charset="-128"/>
              </a:rPr>
              <a:t> At the same time, though, many teenagers are postponing sex, and the number of adolescents who say they have never had sexual intercourse increased by nearly 10 percent from 1991 to 2001, largely as a response to the threat of infection by the virus that causes AIDS.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728685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ct val="0"/>
              </a:spcBef>
              <a:spcAft>
                <a:spcPts val="0"/>
              </a:spcAft>
              <a:buClrTx/>
              <a:buSzTx/>
              <a:buFontTx/>
              <a:buChar char="•"/>
              <a:tabLst/>
              <a:defRPr/>
            </a:pPr>
            <a:r>
              <a:rPr lang="en-US" altLang="en-US" dirty="0" smtClean="0">
                <a:ea typeface="ＭＳ Ｐゴシック" panose="020B0600070205080204" pitchFamily="34" charset="-128"/>
              </a:rPr>
              <a:t> Prevailing norm several decades ago was the </a:t>
            </a:r>
            <a:r>
              <a:rPr lang="en-US" altLang="en-US" i="1" dirty="0" smtClean="0">
                <a:ea typeface="ＭＳ Ｐゴシック" panose="020B0600070205080204" pitchFamily="34" charset="-128"/>
              </a:rPr>
              <a:t>double standard</a:t>
            </a:r>
            <a:r>
              <a:rPr lang="en-US" altLang="en-US" dirty="0" smtClean="0">
                <a:ea typeface="ＭＳ Ｐゴシック" panose="020B0600070205080204" pitchFamily="34" charset="-128"/>
              </a:rPr>
              <a:t> in which premarital sex was considered permissible for males but not for females. Women were told by society that </a:t>
            </a:r>
            <a:r>
              <a:rPr lang="ja-JP" altLang="en-US" dirty="0" smtClean="0">
                <a:ea typeface="ＭＳ Ｐゴシック" panose="020B0600070205080204" pitchFamily="34" charset="-128"/>
              </a:rPr>
              <a:t>“</a:t>
            </a:r>
            <a:r>
              <a:rPr lang="en-US" altLang="ja-JP" dirty="0" smtClean="0">
                <a:ea typeface="ＭＳ Ｐゴシック" panose="020B0600070205080204" pitchFamily="34" charset="-128"/>
              </a:rPr>
              <a:t>nice girls don</a:t>
            </a:r>
            <a:r>
              <a:rPr lang="tr-TR" altLang="ja-JP" dirty="0" smtClean="0">
                <a:ea typeface="ＭＳ Ｐゴシック" panose="020B0600070205080204" pitchFamily="34" charset="-128"/>
              </a:rPr>
              <a:t>'t</a:t>
            </a:r>
            <a:r>
              <a:rPr lang="en-US" altLang="ja-JP" dirty="0" smtClean="0">
                <a:ea typeface="ＭＳ Ｐゴシック" panose="020B0600070205080204" pitchFamily="34" charset="-128"/>
              </a:rPr>
              <a:t>,</a:t>
            </a:r>
            <a:r>
              <a:rPr lang="ja-JP" altLang="en-US" dirty="0" smtClean="0">
                <a:ea typeface="ＭＳ Ｐゴシック" panose="020B0600070205080204" pitchFamily="34" charset="-128"/>
              </a:rPr>
              <a:t>”</a:t>
            </a:r>
            <a:r>
              <a:rPr lang="en-US" altLang="ja-JP" dirty="0" smtClean="0">
                <a:ea typeface="ＭＳ Ｐゴシック" panose="020B0600070205080204" pitchFamily="34" charset="-128"/>
              </a:rPr>
              <a:t> while men heard that premarital sex was permissible—although they should be sure to marry virgins.</a:t>
            </a: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5861855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rPr>
              <a:t> Sexual orientation questions occur at adolescence.</a:t>
            </a:r>
          </a:p>
          <a:p>
            <a:pPr eaLnBrk="1" hangingPunct="1">
              <a:spcBef>
                <a:spcPct val="0"/>
              </a:spcBef>
              <a:buFontTx/>
              <a:buChar char="•"/>
            </a:pPr>
            <a:r>
              <a:rPr lang="en-US" altLang="en-US" dirty="0" smtClean="0">
                <a:ea typeface="ＭＳ Ｐゴシック" panose="020B0600070205080204" pitchFamily="34" charset="-128"/>
              </a:rPr>
              <a:t> The most frequent pattern of adolescent sexual development is heterosexuality (sexual attraction and behavior directed at someone of the opposite sex).</a:t>
            </a:r>
          </a:p>
          <a:p>
            <a:pPr eaLnBrk="1" hangingPunct="1">
              <a:spcBef>
                <a:spcPct val="0"/>
              </a:spcBef>
              <a:buFontTx/>
              <a:buChar char="•"/>
            </a:pPr>
            <a:r>
              <a:rPr lang="en-US" altLang="en-US" dirty="0" smtClean="0">
                <a:ea typeface="ＭＳ Ｐゴシック" panose="020B0600070205080204" pitchFamily="34" charset="-128"/>
              </a:rPr>
              <a:t> Yet some are homosexual (attracted to same sex) and bisexual (attracted to both).</a:t>
            </a:r>
          </a:p>
          <a:p>
            <a:pPr lvl="1" eaLnBrk="1" hangingPunct="1">
              <a:spcBef>
                <a:spcPct val="0"/>
              </a:spcBef>
              <a:buFontTx/>
              <a:buChar char="•"/>
            </a:pPr>
            <a:r>
              <a:rPr lang="en-US" altLang="en-US" dirty="0" smtClean="0">
                <a:ea typeface="ＭＳ Ｐゴシック" panose="020B0600070205080204" pitchFamily="34" charset="-128"/>
              </a:rPr>
              <a:t> About 25% of boys and 10% of girls have had at least one same-sex encounter.</a:t>
            </a:r>
          </a:p>
          <a:p>
            <a:pPr lvl="1" eaLnBrk="1" hangingPunct="1">
              <a:spcBef>
                <a:spcPct val="0"/>
              </a:spcBef>
              <a:buFontTx/>
              <a:buChar char="•"/>
            </a:pPr>
            <a:r>
              <a:rPr lang="en-US" altLang="en-US" dirty="0" smtClean="0">
                <a:ea typeface="ＭＳ Ｐゴシック" panose="020B0600070205080204" pitchFamily="34" charset="-128"/>
              </a:rPr>
              <a:t> Far fewer numbers become exclusively homosexual, maybe 4 to 10 percent.</a:t>
            </a:r>
          </a:p>
          <a:p>
            <a:pPr lvl="1" eaLnBrk="1" hangingPunct="1">
              <a:spcBef>
                <a:spcPct val="0"/>
              </a:spcBef>
              <a:buFontTx/>
              <a:buChar char="•"/>
            </a:pPr>
            <a:r>
              <a:rPr lang="en-US" altLang="en-US" dirty="0" smtClean="0">
                <a:ea typeface="ＭＳ Ｐゴシック" panose="020B0600070205080204" pitchFamily="34" charset="-128"/>
              </a:rPr>
              <a:t> Sexual orientation relates to sexual interests, while gender identity refers to ones psychological orientation, of feeling, behaving, like assigned sex.</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45</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6426846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rPr>
              <a:t> Genetic and biological factor</a:t>
            </a:r>
          </a:p>
          <a:p>
            <a:pPr lvl="1" eaLnBrk="1" hangingPunct="1">
              <a:spcBef>
                <a:spcPct val="0"/>
              </a:spcBef>
              <a:buFontTx/>
              <a:buChar char="•"/>
            </a:pPr>
            <a:r>
              <a:rPr lang="en-US" altLang="en-US" dirty="0" smtClean="0">
                <a:ea typeface="ＭＳ Ｐゴシック" panose="020B0600070205080204" pitchFamily="34" charset="-128"/>
              </a:rPr>
              <a:t> Identical twins are more likely to both be homosexual.</a:t>
            </a:r>
          </a:p>
          <a:p>
            <a:pPr lvl="1" eaLnBrk="1" hangingPunct="1">
              <a:spcBef>
                <a:spcPct val="0"/>
              </a:spcBef>
              <a:buFontTx/>
              <a:buChar char="•"/>
            </a:pPr>
            <a:r>
              <a:rPr lang="en-US" altLang="en-US" dirty="0" smtClean="0">
                <a:ea typeface="ＭＳ Ｐゴシック" panose="020B0600070205080204" pitchFamily="34" charset="-128"/>
              </a:rPr>
              <a:t> Hormones may play a factor.</a:t>
            </a:r>
          </a:p>
          <a:p>
            <a:pPr eaLnBrk="1" hangingPunct="1">
              <a:spcBef>
                <a:spcPct val="0"/>
              </a:spcBef>
              <a:buFontTx/>
              <a:buChar char="•"/>
            </a:pPr>
            <a:r>
              <a:rPr lang="en-US" altLang="en-US" dirty="0" smtClean="0">
                <a:ea typeface="ＭＳ Ｐゴシック" panose="020B0600070205080204" pitchFamily="34" charset="-128"/>
              </a:rPr>
              <a:t> Family and peers</a:t>
            </a:r>
          </a:p>
          <a:p>
            <a:pPr lvl="1" eaLnBrk="1" hangingPunct="1">
              <a:spcBef>
                <a:spcPct val="0"/>
              </a:spcBef>
              <a:buFontTx/>
              <a:buChar char="•"/>
            </a:pPr>
            <a:r>
              <a:rPr lang="en-US" altLang="en-US" dirty="0" smtClean="0">
                <a:ea typeface="ＭＳ Ｐゴシック" panose="020B0600070205080204" pitchFamily="34" charset="-128"/>
              </a:rPr>
              <a:t> Inappropriate identification with same sex parent?</a:t>
            </a:r>
          </a:p>
          <a:p>
            <a:pPr eaLnBrk="1" hangingPunct="1">
              <a:spcBef>
                <a:spcPct val="0"/>
              </a:spcBef>
              <a:buFontTx/>
              <a:buChar char="•"/>
            </a:pPr>
            <a:r>
              <a:rPr lang="en-US" altLang="en-US" dirty="0" smtClean="0">
                <a:ea typeface="ＭＳ Ｐゴシック" panose="020B0600070205080204" pitchFamily="34" charset="-128"/>
              </a:rPr>
              <a:t> Learning theory plays a role</a:t>
            </a:r>
          </a:p>
          <a:p>
            <a:pPr lvl="1" eaLnBrk="1" hangingPunct="1">
              <a:spcBef>
                <a:spcPct val="0"/>
              </a:spcBef>
              <a:buFontTx/>
              <a:buChar char="•"/>
            </a:pPr>
            <a:r>
              <a:rPr lang="en-US" altLang="en-US" dirty="0" smtClean="0">
                <a:ea typeface="ＭＳ Ｐゴシック" panose="020B0600070205080204" pitchFamily="34" charset="-128"/>
              </a:rPr>
              <a:t> Rewarding homosexual experience versus unsatisfying heterosexual encounters.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9859759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47</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4088273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None/>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2535243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spcBef>
                <a:spcPct val="0"/>
              </a:spcBef>
              <a:buFontTx/>
              <a:buChar char="•"/>
            </a:pPr>
            <a:r>
              <a:rPr lang="en-US" altLang="en-US" dirty="0" smtClean="0">
                <a:ea typeface="ＭＳ Ｐゴシック" panose="020B0600070205080204" pitchFamily="34" charset="-128"/>
              </a:rPr>
              <a:t>Ask: Why do you think the teen pregnancy rate has declined? List reasons before advancing items on the slide.</a:t>
            </a:r>
          </a:p>
          <a:p>
            <a:pPr marL="228600" indent="-228600" eaLnBrk="1" hangingPunct="1">
              <a:spcBef>
                <a:spcPct val="0"/>
              </a:spcBef>
              <a:buFontTx/>
              <a:buChar char="•"/>
            </a:pPr>
            <a:r>
              <a:rPr lang="en-US" altLang="en-US" dirty="0" smtClean="0">
                <a:ea typeface="ＭＳ Ｐゴシック" panose="020B0600070205080204" pitchFamily="34" charset="-128"/>
              </a:rPr>
              <a:t>New initiatives have raised awareness among teenagers of the risks of unprotected sex. For example, about two-thirds of high schools in the United States have established comprehensive sex education programs (</a:t>
            </a:r>
            <a:r>
              <a:rPr lang="en-US" altLang="en-US" dirty="0" err="1" smtClean="0">
                <a:ea typeface="ＭＳ Ｐゴシック" panose="020B0600070205080204" pitchFamily="34" charset="-128"/>
              </a:rPr>
              <a:t>Villarosa</a:t>
            </a:r>
            <a:r>
              <a:rPr lang="en-US" altLang="en-US" dirty="0" smtClean="0">
                <a:ea typeface="ＭＳ Ｐゴシック" panose="020B0600070205080204" pitchFamily="34" charset="-128"/>
              </a:rPr>
              <a:t>, 2003; Corcoran &amp; Pillai, 2007). </a:t>
            </a:r>
          </a:p>
          <a:p>
            <a:pPr marL="228600" indent="-228600" eaLnBrk="1" hangingPunct="1">
              <a:spcBef>
                <a:spcPct val="0"/>
              </a:spcBef>
              <a:buFontTx/>
              <a:buChar char="•"/>
            </a:pPr>
            <a:r>
              <a:rPr lang="en-US" altLang="en-US" dirty="0" smtClean="0">
                <a:ea typeface="ＭＳ Ｐゴシック" panose="020B0600070205080204" pitchFamily="34" charset="-128"/>
              </a:rPr>
              <a:t>The rates of sexual intercourse among teenagers has declined. The percent of teenage girls who have ever had sexual intercourse dropped from 51 percent to 43 percent from 1991 to 2001. </a:t>
            </a:r>
          </a:p>
          <a:p>
            <a:pPr marL="228600" indent="-228600" eaLnBrk="1" hangingPunct="1">
              <a:spcBef>
                <a:spcPct val="0"/>
              </a:spcBef>
              <a:buFontTx/>
              <a:buChar char="•"/>
            </a:pPr>
            <a:r>
              <a:rPr lang="en-US" altLang="en-US" dirty="0" smtClean="0">
                <a:ea typeface="ＭＳ Ｐゴシック" panose="020B0600070205080204" pitchFamily="34" charset="-128"/>
              </a:rPr>
              <a:t>The use of condoms and other forms of contraception has increased. For example, 57 percent of sexually-active high school students reported using condoms. </a:t>
            </a:r>
          </a:p>
          <a:p>
            <a:pPr marL="228600" indent="-228600" eaLnBrk="1" hangingPunct="1">
              <a:spcBef>
                <a:spcPct val="0"/>
              </a:spcBef>
              <a:buFontTx/>
              <a:buChar char="•"/>
            </a:pPr>
            <a:r>
              <a:rPr lang="en-US" altLang="en-US" dirty="0" smtClean="0">
                <a:ea typeface="ＭＳ Ｐゴシック" panose="020B0600070205080204" pitchFamily="34" charset="-128"/>
              </a:rPr>
              <a:t>Substitutes for sexual intercourse may be more prevalent. For example, data from the 1995 National Survey of Adolescent Males found that about half of 15- to 19-year-old boys reported having received oral sex, an increase of 44 percent since the late 1980s. It is possible that oral sex, which many teenagers do not even consider </a:t>
            </a:r>
            <a:r>
              <a:rPr lang="ja-JP" altLang="en-US" dirty="0" smtClean="0">
                <a:ea typeface="ＭＳ Ｐゴシック" panose="020B0600070205080204" pitchFamily="34" charset="-128"/>
              </a:rPr>
              <a:t>“</a:t>
            </a:r>
            <a:r>
              <a:rPr lang="en-US" altLang="ja-JP" dirty="0" smtClean="0">
                <a:ea typeface="ＭＳ Ｐゴシック" panose="020B0600070205080204" pitchFamily="34" charset="-128"/>
              </a:rPr>
              <a:t>sex,</a:t>
            </a:r>
            <a:r>
              <a:rPr lang="ja-JP" altLang="en-US" dirty="0" smtClean="0">
                <a:ea typeface="ＭＳ Ｐゴシック" panose="020B0600070205080204" pitchFamily="34" charset="-128"/>
              </a:rPr>
              <a:t>”</a:t>
            </a:r>
            <a:r>
              <a:rPr lang="en-US" altLang="ja-JP" dirty="0" smtClean="0">
                <a:ea typeface="ＭＳ Ｐゴシック" panose="020B0600070205080204" pitchFamily="34" charset="-128"/>
              </a:rPr>
              <a:t> may increasingly be viewed as an alternative to sexual intercourse. </a:t>
            </a: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49</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9188495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2" name="Shape 3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
        <p:nvSpPr>
          <p:cNvPr id="383" name="Shape 38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50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6" name="Shape 26"/>
          <p:cNvSpPr txBox="1">
            <a:spLocks noGrp="1"/>
          </p:cNvSpPr>
          <p:nvPr>
            <p:ph type="body" idx="1" hasCustomPrompt="1"/>
          </p:nvPr>
        </p:nvSpPr>
        <p:spPr>
          <a:xfrm>
            <a:off x="457200" y="1600200"/>
            <a:ext cx="8229600" cy="4525963"/>
          </a:xfrm>
          <a:prstGeom prst="rect">
            <a:avLst/>
          </a:prstGeom>
          <a:noFill/>
          <a:ln>
            <a:noFill/>
          </a:ln>
        </p:spPr>
        <p:txBody>
          <a:bodyPr lIns="91425" tIns="91425" rIns="91425" bIns="91425" anchor="t" anchorCtr="0"/>
          <a:lstStyle>
            <a:lvl1pPr marL="256032" marR="0" lvl="0" indent="-255600" algn="l" rtl="0">
              <a:spcBef>
                <a:spcPts val="1500"/>
              </a:spcBef>
              <a:buClr>
                <a:srgbClr val="007FA3"/>
              </a:buClr>
              <a:buSzPct val="100000"/>
              <a:buFont typeface="Arial"/>
              <a:buChar char="•"/>
              <a:defRPr sz="2400" b="0" i="0" u="none" strike="noStrike" cap="none">
                <a:solidFill>
                  <a:schemeClr val="dk1"/>
                </a:solidFill>
                <a:latin typeface="+mn-lt"/>
                <a:ea typeface="Arial"/>
                <a:cs typeface="Arial"/>
                <a:sym typeface="Arial"/>
              </a:defRPr>
            </a:lvl1pPr>
            <a:lvl2pPr marL="742950" marR="0" lvl="1" indent="-284400" algn="l" rtl="0">
              <a:spcBef>
                <a:spcPts val="600"/>
              </a:spcBef>
              <a:buClr>
                <a:srgbClr val="007FA3"/>
              </a:buClr>
              <a:buSzPct val="100000"/>
              <a:buFont typeface="Arial"/>
              <a:buChar char="–"/>
              <a:defRPr sz="2400" b="0" i="0" u="none" strike="noStrike" cap="none">
                <a:solidFill>
                  <a:schemeClr val="dk1"/>
                </a:solidFill>
                <a:latin typeface="+mn-lt"/>
                <a:ea typeface="Arial"/>
                <a:cs typeface="Arial"/>
                <a:sym typeface="Arial"/>
              </a:defRPr>
            </a:lvl2pPr>
            <a:lvl3pPr marL="1143000" marR="0" lvl="2" indent="-230400" algn="l" rtl="0">
              <a:spcBef>
                <a:spcPts val="600"/>
              </a:spcBef>
              <a:buClr>
                <a:srgbClr val="007FA3"/>
              </a:buClr>
              <a:buSzPct val="100000"/>
              <a:buFont typeface="Noto Sans Symbols"/>
              <a:buChar char="▪"/>
              <a:defRPr sz="2400" b="0" i="0" u="none" strike="noStrike" cap="none">
                <a:solidFill>
                  <a:schemeClr val="dk1"/>
                </a:solidFill>
                <a:latin typeface="+mn-lt"/>
                <a:ea typeface="Arial"/>
                <a:cs typeface="Arial"/>
                <a:sym typeface="Arial"/>
              </a:defRPr>
            </a:lvl3pPr>
            <a:lvl4pPr marL="1600200" marR="0" lvl="3" indent="-230400" algn="l" rtl="0">
              <a:spcBef>
                <a:spcPts val="600"/>
              </a:spcBef>
              <a:buClr>
                <a:srgbClr val="007FA3"/>
              </a:buClr>
              <a:buSzPct val="100000"/>
              <a:buFont typeface="Arial"/>
              <a:buChar char="–"/>
              <a:defRPr sz="2400" b="0" i="0" u="none" strike="noStrike" cap="none">
                <a:solidFill>
                  <a:schemeClr val="dk1"/>
                </a:solidFill>
                <a:latin typeface="+mn-lt"/>
                <a:ea typeface="Arial"/>
                <a:cs typeface="Arial"/>
                <a:sym typeface="Arial"/>
              </a:defRPr>
            </a:lvl4pPr>
            <a:lvl5pPr marL="2057400" marR="0" lvl="4" indent="-230400" algn="l" rtl="0">
              <a:spcBef>
                <a:spcPts val="600"/>
              </a:spcBef>
              <a:buClr>
                <a:srgbClr val="007FA3"/>
              </a:buClr>
              <a:buSzPct val="100000"/>
              <a:buFont typeface="Arial"/>
              <a:buChar char="•"/>
              <a:defRPr sz="2400" b="0" i="0" u="none" strike="noStrike" cap="none">
                <a:solidFill>
                  <a:schemeClr val="dk1"/>
                </a:solidFill>
                <a:latin typeface="+mn-lt"/>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r>
              <a:rPr lang="en-US" dirty="0" smtClean="0"/>
              <a:t>First</a:t>
            </a:r>
          </a:p>
          <a:p>
            <a:pPr lvl="1"/>
            <a:r>
              <a:rPr lang="en-US" dirty="0" smtClean="0"/>
              <a:t>Second</a:t>
            </a:r>
          </a:p>
          <a:p>
            <a:pPr lvl="2"/>
            <a:r>
              <a:rPr lang="en-US" dirty="0" smtClean="0"/>
              <a:t>Third</a:t>
            </a:r>
          </a:p>
          <a:p>
            <a:pPr lvl="3"/>
            <a:r>
              <a:rPr lang="en-US" dirty="0" smtClean="0"/>
              <a:t>Fourth</a:t>
            </a:r>
          </a:p>
          <a:p>
            <a:pPr lvl="4"/>
            <a:r>
              <a:rPr lang="en-US" dirty="0" smtClean="0"/>
              <a:t>five</a:t>
            </a:r>
            <a:endParaRPr dirty="0"/>
          </a:p>
        </p:txBody>
      </p:sp>
      <p:sp>
        <p:nvSpPr>
          <p:cNvPr id="27" name="Shape 27"/>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9" name="Shape 29"/>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7"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2017, 2014, 2011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hasCustomPrompt="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mn-lt"/>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r>
              <a:rPr lang="en-US" dirty="0" smtClean="0"/>
              <a:t>edition</a:t>
            </a:r>
            <a:endParaRPr dirty="0"/>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ctr" rtl="0">
              <a:spcBef>
                <a:spcPts val="0"/>
              </a:spcBef>
              <a:buClr>
                <a:srgbClr val="007FA3"/>
              </a:buClr>
              <a:buFont typeface="Arial"/>
              <a:buNone/>
              <a:defRPr sz="3000" b="1" i="0" u="none" strike="noStrike" cap="none">
                <a:solidFill>
                  <a:schemeClr val="dk1"/>
                </a:solidFill>
                <a:latin typeface="+mn-lt"/>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dirty="0"/>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ctr" rtl="0">
              <a:spcBef>
                <a:spcPts val="0"/>
              </a:spcBef>
              <a:buClr>
                <a:srgbClr val="007FA3"/>
              </a:buClr>
              <a:buFont typeface="Arial"/>
              <a:buNone/>
              <a:defRPr sz="2200" b="0" i="0" u="none" strike="noStrike" cap="none">
                <a:solidFill>
                  <a:schemeClr val="dk1"/>
                </a:solidFill>
                <a:latin typeface="+mn-lt"/>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3" name="Text Placeholder 2"/>
          <p:cNvSpPr>
            <a:spLocks noGrp="1"/>
          </p:cNvSpPr>
          <p:nvPr>
            <p:ph type="body" sz="quarter" idx="13"/>
          </p:nvPr>
        </p:nvSpPr>
        <p:spPr>
          <a:xfrm>
            <a:off x="2092325" y="6507163"/>
            <a:ext cx="6796088" cy="223837"/>
          </a:xfrm>
        </p:spPr>
        <p:txBody>
          <a:bodyPr/>
          <a:lstStyle>
            <a:lvl1pPr marL="101600" indent="0">
              <a:buNone/>
              <a:defRPr/>
            </a:lvl1pPr>
          </a:lstStyle>
          <a:p>
            <a:pPr lvl="0"/>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1600" b="0" i="0" u="none" strike="noStrike" cap="none">
                <a:solidFill>
                  <a:schemeClr val="dk1"/>
                </a:solidFill>
                <a:latin typeface="+mn-lt"/>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a:solidFill>
                <a:schemeClr val="dk1"/>
              </a:solidFill>
              <a:latin typeface="Arial"/>
              <a:ea typeface="Arial"/>
              <a:cs typeface="Arial"/>
              <a:sym typeface="Arial"/>
            </a:endParaRPr>
          </a:p>
        </p:txBody>
      </p:sp>
      <p:sp>
        <p:nvSpPr>
          <p:cNvPr id="8"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2017, 2014, 2011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9" name="Shape 49"/>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118871" marR="0" lvl="0" indent="-93471" algn="l" rtl="0">
              <a:spcBef>
                <a:spcPts val="1500"/>
              </a:spcBef>
              <a:buClr>
                <a:srgbClr val="007FA3"/>
              </a:buClr>
              <a:buSzPct val="25000"/>
              <a:buFont typeface="Arial"/>
              <a:buChar char="•"/>
              <a:defRPr sz="1600" b="0" i="0" u="none" strike="noStrike" cap="none">
                <a:solidFill>
                  <a:schemeClr val="dk1"/>
                </a:solidFill>
                <a:latin typeface="Arial"/>
                <a:ea typeface="Arial"/>
                <a:cs typeface="Arial"/>
                <a:sym typeface="Arial"/>
              </a:defRPr>
            </a:lvl1pPr>
            <a:lvl2pPr marL="569913" marR="0" lvl="1" indent="-188912"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50" name="Shape 5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1" name="Shape 5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9"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2017, 2014, 2011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52805361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6">
            <a:alphaModFix/>
          </a:blip>
          <a:srcRect/>
          <a:stretch/>
        </p:blipFill>
        <p:spPr>
          <a:xfrm>
            <a:off x="443972" y="6429709"/>
            <a:ext cx="917999" cy="27991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1" r:id="rId2"/>
    <p:sldLayoutId id="2147483653" r:id="rId3"/>
    <p:sldLayoutId id="2147483660"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Title 1"/>
          <p:cNvSpPr txBox="1">
            <a:spLocks noGrp="1"/>
          </p:cNvSpPr>
          <p:nvPr>
            <p:ph type="title"/>
          </p:nvPr>
        </p:nvSpPr>
        <p:spPr>
          <a:prstGeom prst="rect">
            <a:avLst/>
          </a:prstGeom>
          <a:noFill/>
          <a:ln>
            <a:noFill/>
          </a:ln>
        </p:spPr>
        <p:txBody>
          <a:bodyPr lIns="0" tIns="0" rIns="0" bIns="0" anchor="t" anchorCtr="0">
            <a:noAutofit/>
          </a:bodyPr>
          <a:lstStyle/>
          <a:p>
            <a:pPr lvl="0">
              <a:buSzPct val="25000"/>
            </a:pPr>
            <a:r>
              <a:rPr lang="en-US" dirty="0"/>
              <a:t>Development Across the Life Span</a:t>
            </a:r>
            <a:endParaRPr lang="en-US" sz="3400" b="1" i="0" u="none" strike="noStrike" cap="none" dirty="0">
              <a:solidFill>
                <a:srgbClr val="007FA3"/>
              </a:solidFill>
              <a:latin typeface="Times New Roman"/>
              <a:ea typeface="Times New Roman"/>
              <a:cs typeface="Times New Roman"/>
              <a:sym typeface="Times New Roman"/>
            </a:endParaRPr>
          </a:p>
        </p:txBody>
      </p:sp>
      <p:sp>
        <p:nvSpPr>
          <p:cNvPr id="196" name="Text Placeholder 2"/>
          <p:cNvSpPr txBox="1">
            <a:spLocks noGrp="1"/>
          </p:cNvSpPr>
          <p:nvPr>
            <p:ph type="body" idx="1"/>
          </p:nvPr>
        </p:nvSpPr>
        <p:spPr>
          <a:prstGeom prst="rect">
            <a:avLst/>
          </a:prstGeom>
          <a:noFill/>
          <a:ln>
            <a:noFill/>
          </a:ln>
        </p:spPr>
        <p:txBody>
          <a:bodyPr lIns="0" tIns="0" rIns="0" bIns="0" anchor="t" anchorCtr="0">
            <a:noAutofit/>
          </a:bodyPr>
          <a:lstStyle/>
          <a:p>
            <a:pPr lvl="0">
              <a:buSzPct val="25000"/>
            </a:pPr>
            <a:r>
              <a:rPr lang="en-US" dirty="0"/>
              <a:t>Eighth Edition</a:t>
            </a:r>
            <a:endParaRPr lang="en-US" sz="2000" b="0" i="0" u="none" strike="noStrike" cap="none" dirty="0">
              <a:solidFill>
                <a:srgbClr val="007FA3"/>
              </a:solidFill>
              <a:ea typeface="Arial"/>
              <a:cs typeface="Arial"/>
              <a:sym typeface="Arial"/>
            </a:endParaRPr>
          </a:p>
        </p:txBody>
      </p:sp>
      <p:sp>
        <p:nvSpPr>
          <p:cNvPr id="198" name="Text Placeholder 3"/>
          <p:cNvSpPr txBox="1">
            <a:spLocks noGrp="1"/>
          </p:cNvSpPr>
          <p:nvPr>
            <p:ph type="body" idx="2"/>
          </p:nvPr>
        </p:nvSpPr>
        <p:spPr>
          <a:prstGeom prst="rect">
            <a:avLst/>
          </a:prstGeom>
          <a:noFill/>
          <a:ln>
            <a:noFill/>
          </a:ln>
        </p:spPr>
        <p:txBody>
          <a:bodyPr lIns="0" tIns="0" rIns="0" bIns="0" anchor="b" anchorCtr="0">
            <a:noAutofit/>
          </a:bodyPr>
          <a:lstStyle/>
          <a:p>
            <a:pPr marL="0" marR="0" lvl="0" indent="0" rtl="0">
              <a:spcBef>
                <a:spcPts val="0"/>
              </a:spcBef>
              <a:buClr>
                <a:srgbClr val="007FA3"/>
              </a:buClr>
              <a:buSzPct val="25000"/>
              <a:buFont typeface="Arial"/>
              <a:buNone/>
            </a:pPr>
            <a:r>
              <a:rPr lang="en-US" sz="3000" i="0" u="none" strike="noStrike" cap="none" dirty="0">
                <a:solidFill>
                  <a:schemeClr val="dk1"/>
                </a:solidFill>
                <a:ea typeface="Arial"/>
                <a:cs typeface="Arial"/>
                <a:sym typeface="Arial"/>
              </a:rPr>
              <a:t>Chapter </a:t>
            </a:r>
            <a:r>
              <a:rPr lang="en-US" sz="3000" i="0" u="none" strike="noStrike" cap="none" dirty="0" smtClean="0">
                <a:solidFill>
                  <a:schemeClr val="dk1"/>
                </a:solidFill>
                <a:ea typeface="Arial"/>
                <a:cs typeface="Arial"/>
                <a:sym typeface="Arial"/>
              </a:rPr>
              <a:t>12</a:t>
            </a:r>
            <a:endParaRPr lang="en-US" sz="3000" i="0" u="none" strike="noStrike" cap="none" dirty="0">
              <a:solidFill>
                <a:schemeClr val="dk1"/>
              </a:solidFill>
              <a:ea typeface="Arial"/>
              <a:cs typeface="Arial"/>
              <a:sym typeface="Arial"/>
            </a:endParaRPr>
          </a:p>
        </p:txBody>
      </p:sp>
      <p:sp>
        <p:nvSpPr>
          <p:cNvPr id="199" name="Text Placeholder 4"/>
          <p:cNvSpPr txBox="1">
            <a:spLocks noGrp="1"/>
          </p:cNvSpPr>
          <p:nvPr>
            <p:ph type="body" idx="3"/>
          </p:nvPr>
        </p:nvSpPr>
        <p:spPr>
          <a:xfrm>
            <a:off x="5029200" y="3238500"/>
            <a:ext cx="3657600" cy="2925763"/>
          </a:xfrm>
          <a:prstGeom prst="rect">
            <a:avLst/>
          </a:prstGeom>
          <a:noFill/>
          <a:ln>
            <a:noFill/>
          </a:ln>
        </p:spPr>
        <p:txBody>
          <a:bodyPr lIns="0" tIns="0" rIns="0" bIns="0" anchor="t" anchorCtr="0">
            <a:noAutofit/>
          </a:bodyPr>
          <a:lstStyle/>
          <a:p>
            <a:pPr lvl="0">
              <a:buSzPct val="25000"/>
            </a:pPr>
            <a:r>
              <a:rPr lang="en-US" dirty="0"/>
              <a:t>Social and Personality Development in Adolescence</a:t>
            </a:r>
          </a:p>
        </p:txBody>
      </p:sp>
      <p:pic>
        <p:nvPicPr>
          <p:cNvPr id="197" name="Picture 5" descr="Front Cover: Development Across the Life Span Eighth Edition by Feldman."/>
          <p:cNvPicPr preferRelativeResize="0"/>
          <p:nvPr/>
        </p:nvPicPr>
        <p:blipFill>
          <a:blip r:embed="rId3">
            <a:extLst>
              <a:ext uri="{28A0092B-C50C-407E-A947-70E740481C1C}">
                <a14:useLocalDpi xmlns:a14="http://schemas.microsoft.com/office/drawing/2010/main" val="0"/>
              </a:ext>
            </a:extLst>
          </a:blip>
          <a:stretch>
            <a:fillRect/>
          </a:stretch>
        </p:blipFill>
        <p:spPr>
          <a:xfrm>
            <a:off x="867686" y="1600200"/>
            <a:ext cx="3579756" cy="4578192"/>
          </a:xfrm>
          <a:prstGeom prst="rect">
            <a:avLst/>
          </a:prstGeom>
        </p:spPr>
      </p:pic>
      <p:sp>
        <p:nvSpPr>
          <p:cNvPr id="2" name="Text Placeholder 6"/>
          <p:cNvSpPr>
            <a:spLocks noGrp="1"/>
          </p:cNvSpPr>
          <p:nvPr>
            <p:ph type="body" sz="quarter" idx="13"/>
          </p:nvPr>
        </p:nvSpPr>
        <p:spPr>
          <a:xfrm>
            <a:off x="1968500" y="6383338"/>
            <a:ext cx="6796088" cy="395149"/>
          </a:xfrm>
        </p:spPr>
        <p:txBody>
          <a:bodyPr/>
          <a:lstStyle/>
          <a:p>
            <a:pPr algn="r"/>
            <a:r>
              <a:rPr lang="en-US" altLang="en-US" sz="1200" dirty="0">
                <a:latin typeface="Verdana"/>
                <a:ea typeface="Verdana" panose="020B0604030504040204" pitchFamily="34" charset="0"/>
                <a:cs typeface="Verdana" panose="020B0604030504040204" pitchFamily="34" charset="0"/>
              </a:rPr>
              <a:t>Copyright © </a:t>
            </a:r>
            <a:r>
              <a:rPr lang="en-US" altLang="en-US" sz="1200" dirty="0" smtClean="0">
                <a:latin typeface="Verdana"/>
                <a:ea typeface="Verdana" panose="020B0604030504040204" pitchFamily="34" charset="0"/>
                <a:cs typeface="Verdana" panose="020B0604030504040204" pitchFamily="34" charset="0"/>
              </a:rPr>
              <a:t>2017, 2014, 2011 </a:t>
            </a:r>
            <a:r>
              <a:rPr lang="en-US" altLang="en-US" sz="1200" dirty="0">
                <a:latin typeface="Verdana"/>
                <a:ea typeface="Verdana" panose="020B0604030504040204" pitchFamily="34" charset="0"/>
                <a:cs typeface="Verdana" panose="020B0604030504040204" pitchFamily="34" charset="0"/>
              </a:rPr>
              <a:t>Pearson Education, Inc. All Rights </a:t>
            </a:r>
            <a:r>
              <a:rPr lang="en-US" altLang="en-US" sz="1200" dirty="0" smtClean="0">
                <a:latin typeface="Verdana"/>
                <a:ea typeface="Verdana" panose="020B0604030504040204" pitchFamily="34" charset="0"/>
                <a:cs typeface="Verdana" panose="020B0604030504040204" pitchFamily="34" charset="0"/>
              </a:rPr>
              <a:t>Reserved</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 </a:t>
            </a:r>
            <a:r>
              <a:rPr lang="en-US" sz="2000" b="0" dirty="0"/>
              <a:t>(1 of 3)</a:t>
            </a:r>
          </a:p>
        </p:txBody>
      </p:sp>
      <p:sp>
        <p:nvSpPr>
          <p:cNvPr id="3" name="Content Placeholder 2"/>
          <p:cNvSpPr>
            <a:spLocks noGrp="1"/>
          </p:cNvSpPr>
          <p:nvPr>
            <p:ph type="body" idx="1"/>
          </p:nvPr>
        </p:nvSpPr>
        <p:spPr/>
        <p:txBody>
          <a:bodyPr/>
          <a:lstStyle/>
          <a:p>
            <a:pPr marL="25400" indent="0">
              <a:buNone/>
            </a:pPr>
            <a:r>
              <a:rPr lang="en-US" sz="2400" b="1" dirty="0">
                <a:solidFill>
                  <a:schemeClr val="tx2"/>
                </a:solidFill>
                <a:latin typeface="+mn-lt"/>
              </a:rPr>
              <a:t>12.1</a:t>
            </a:r>
            <a:r>
              <a:rPr lang="en-US" sz="2400" dirty="0">
                <a:solidFill>
                  <a:schemeClr val="tx1"/>
                </a:solidFill>
                <a:latin typeface="+mn-lt"/>
              </a:rPr>
              <a:t> Describe how self-concept and self-esteem develop during adolescence.</a:t>
            </a:r>
          </a:p>
          <a:p>
            <a:pPr marL="25400" indent="0">
              <a:buNone/>
            </a:pPr>
            <a:r>
              <a:rPr lang="en-US" sz="2400" b="1" dirty="0">
                <a:solidFill>
                  <a:schemeClr val="tx2"/>
                </a:solidFill>
                <a:latin typeface="+mn-lt"/>
              </a:rPr>
              <a:t>12.2 </a:t>
            </a:r>
            <a:r>
              <a:rPr lang="en-US" sz="2400" dirty="0">
                <a:solidFill>
                  <a:schemeClr val="tx1"/>
                </a:solidFill>
                <a:latin typeface="+mn-lt"/>
              </a:rPr>
              <a:t>Summarize how Erikson explains identity formation during adolescence.</a:t>
            </a:r>
          </a:p>
          <a:p>
            <a:pPr marL="25400" indent="0">
              <a:buNone/>
            </a:pPr>
            <a:r>
              <a:rPr lang="en-US" sz="2400" b="1" dirty="0">
                <a:solidFill>
                  <a:schemeClr val="tx2"/>
                </a:solidFill>
                <a:latin typeface="+mn-lt"/>
              </a:rPr>
              <a:t>12.3 </a:t>
            </a:r>
            <a:r>
              <a:rPr lang="en-US" sz="2400" dirty="0">
                <a:solidFill>
                  <a:schemeClr val="tx1"/>
                </a:solidFill>
                <a:latin typeface="+mn-lt"/>
              </a:rPr>
              <a:t>Explain Marcia’s categories of adolescent identity.</a:t>
            </a:r>
          </a:p>
          <a:p>
            <a:pPr marL="25400" indent="0">
              <a:buNone/>
            </a:pPr>
            <a:r>
              <a:rPr lang="en-US" sz="2400" b="1" dirty="0">
                <a:solidFill>
                  <a:schemeClr val="tx2"/>
                </a:solidFill>
                <a:latin typeface="+mn-lt"/>
              </a:rPr>
              <a:t>12.4 </a:t>
            </a:r>
            <a:r>
              <a:rPr lang="en-US" sz="2400" dirty="0">
                <a:solidFill>
                  <a:schemeClr val="tx1"/>
                </a:solidFill>
                <a:latin typeface="+mn-lt"/>
              </a:rPr>
              <a:t>Describe the role religion and spirituality play in identity formation in adolescence</a:t>
            </a:r>
            <a:r>
              <a:rPr lang="en-US" sz="2400" dirty="0" smtClean="0">
                <a:solidFill>
                  <a:schemeClr val="tx1"/>
                </a:solidFill>
                <a:latin typeface="+mn-lt"/>
              </a:rPr>
              <a:t>.</a:t>
            </a:r>
          </a:p>
        </p:txBody>
      </p:sp>
    </p:spTree>
    <p:extLst>
      <p:ext uri="{BB962C8B-B14F-4D97-AF65-F5344CB8AC3E}">
        <p14:creationId xmlns:p14="http://schemas.microsoft.com/office/powerpoint/2010/main" val="2073071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 </a:t>
            </a:r>
            <a:r>
              <a:rPr lang="en-US" sz="2000" b="0" dirty="0" smtClean="0"/>
              <a:t>(2 </a:t>
            </a:r>
            <a:r>
              <a:rPr lang="en-US" sz="2000" b="0" dirty="0"/>
              <a:t>of 3)</a:t>
            </a:r>
          </a:p>
        </p:txBody>
      </p:sp>
      <p:sp>
        <p:nvSpPr>
          <p:cNvPr id="3" name="Content Placeholder 2"/>
          <p:cNvSpPr>
            <a:spLocks noGrp="1"/>
          </p:cNvSpPr>
          <p:nvPr>
            <p:ph type="body" idx="1"/>
          </p:nvPr>
        </p:nvSpPr>
        <p:spPr/>
        <p:txBody>
          <a:bodyPr/>
          <a:lstStyle/>
          <a:p>
            <a:pPr marL="25400" indent="0">
              <a:buNone/>
            </a:pPr>
            <a:r>
              <a:rPr lang="en-US" sz="2400" b="1" dirty="0">
                <a:solidFill>
                  <a:schemeClr val="tx2"/>
                </a:solidFill>
                <a:latin typeface="+mn-lt"/>
              </a:rPr>
              <a:t>12.5 </a:t>
            </a:r>
            <a:r>
              <a:rPr lang="en-US" sz="2400" dirty="0">
                <a:solidFill>
                  <a:schemeClr val="tx1"/>
                </a:solidFill>
                <a:latin typeface="+mn-lt"/>
              </a:rPr>
              <a:t>Discuss the challenges ethnic and minority groups face in identity formation in adolescence.</a:t>
            </a:r>
          </a:p>
          <a:p>
            <a:pPr marL="25400" indent="0">
              <a:buNone/>
            </a:pPr>
            <a:r>
              <a:rPr lang="en-US" sz="2400" b="1" dirty="0" smtClean="0">
                <a:solidFill>
                  <a:schemeClr val="tx2"/>
                </a:solidFill>
                <a:latin typeface="+mn-lt"/>
              </a:rPr>
              <a:t>12.6</a:t>
            </a:r>
            <a:r>
              <a:rPr lang="en-US" sz="2400" dirty="0">
                <a:solidFill>
                  <a:schemeClr val="tx1"/>
                </a:solidFill>
                <a:latin typeface="+mn-lt"/>
              </a:rPr>
              <a:t> Identify the dangers adolescents face as they deal with the stresses of their age.</a:t>
            </a:r>
          </a:p>
          <a:p>
            <a:pPr marL="25400" indent="0">
              <a:buNone/>
            </a:pPr>
            <a:r>
              <a:rPr lang="en-US" sz="2400" b="1" dirty="0">
                <a:solidFill>
                  <a:schemeClr val="tx2"/>
                </a:solidFill>
                <a:latin typeface="+mn-lt"/>
              </a:rPr>
              <a:t>12.7 </a:t>
            </a:r>
            <a:r>
              <a:rPr lang="en-US" sz="2400" dirty="0">
                <a:solidFill>
                  <a:schemeClr val="tx1"/>
                </a:solidFill>
                <a:latin typeface="+mn-lt"/>
              </a:rPr>
              <a:t>Describe what family relationships are like during adolescence.</a:t>
            </a:r>
          </a:p>
          <a:p>
            <a:pPr marL="25400" indent="0">
              <a:buNone/>
            </a:pPr>
            <a:r>
              <a:rPr lang="en-US" sz="2400" b="1" dirty="0">
                <a:solidFill>
                  <a:schemeClr val="tx2"/>
                </a:solidFill>
                <a:latin typeface="+mn-lt"/>
              </a:rPr>
              <a:t>12.8 </a:t>
            </a:r>
            <a:r>
              <a:rPr lang="en-US" sz="2400" dirty="0">
                <a:solidFill>
                  <a:schemeClr val="tx1"/>
                </a:solidFill>
                <a:latin typeface="+mn-lt"/>
              </a:rPr>
              <a:t>Explain how relationships with peers change during adolescence.</a:t>
            </a:r>
          </a:p>
        </p:txBody>
      </p:sp>
    </p:spTree>
    <p:extLst>
      <p:ext uri="{BB962C8B-B14F-4D97-AF65-F5344CB8AC3E}">
        <p14:creationId xmlns:p14="http://schemas.microsoft.com/office/powerpoint/2010/main" val="629147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 </a:t>
            </a:r>
            <a:r>
              <a:rPr lang="en-US" sz="2000" b="0" dirty="0" smtClean="0"/>
              <a:t>(3 </a:t>
            </a:r>
            <a:r>
              <a:rPr lang="en-US" sz="2000" b="0" dirty="0"/>
              <a:t>of 3)</a:t>
            </a:r>
          </a:p>
        </p:txBody>
      </p:sp>
      <p:sp>
        <p:nvSpPr>
          <p:cNvPr id="3" name="Content Placeholder 2"/>
          <p:cNvSpPr>
            <a:spLocks noGrp="1"/>
          </p:cNvSpPr>
          <p:nvPr>
            <p:ph type="body" idx="1"/>
          </p:nvPr>
        </p:nvSpPr>
        <p:spPr/>
        <p:txBody>
          <a:bodyPr/>
          <a:lstStyle/>
          <a:p>
            <a:pPr marL="25400" indent="0">
              <a:buNone/>
            </a:pPr>
            <a:r>
              <a:rPr lang="en-US" sz="2400" b="1" dirty="0">
                <a:solidFill>
                  <a:schemeClr val="tx2"/>
                </a:solidFill>
                <a:latin typeface="+mn-lt"/>
              </a:rPr>
              <a:t>12.9 </a:t>
            </a:r>
            <a:r>
              <a:rPr lang="en-US" sz="2400" dirty="0">
                <a:solidFill>
                  <a:schemeClr val="tx1"/>
                </a:solidFill>
                <a:latin typeface="+mn-lt"/>
              </a:rPr>
              <a:t>Discuss what it means to be popular and unpopular in adolescence and how adolescents respond to peer pressure.</a:t>
            </a:r>
          </a:p>
          <a:p>
            <a:pPr marL="25400" indent="0">
              <a:buNone/>
            </a:pPr>
            <a:r>
              <a:rPr lang="en-US" sz="2400" b="1" dirty="0">
                <a:solidFill>
                  <a:schemeClr val="tx2"/>
                </a:solidFill>
                <a:latin typeface="+mn-lt"/>
              </a:rPr>
              <a:t>12.10 </a:t>
            </a:r>
            <a:r>
              <a:rPr lang="en-US" sz="2400" dirty="0">
                <a:solidFill>
                  <a:schemeClr val="tx1"/>
                </a:solidFill>
                <a:latin typeface="+mn-lt"/>
              </a:rPr>
              <a:t>Describe the functions and characteristics of dating during adolescence and how sexuality develops.</a:t>
            </a:r>
          </a:p>
          <a:p>
            <a:pPr marL="25400" indent="0">
              <a:buNone/>
            </a:pPr>
            <a:r>
              <a:rPr lang="en-US" sz="2400" b="1" dirty="0">
                <a:solidFill>
                  <a:schemeClr val="tx2"/>
                </a:solidFill>
                <a:latin typeface="+mn-lt"/>
              </a:rPr>
              <a:t>12.11 </a:t>
            </a:r>
            <a:r>
              <a:rPr lang="en-US" sz="2400" dirty="0">
                <a:solidFill>
                  <a:schemeClr val="tx1"/>
                </a:solidFill>
                <a:latin typeface="+mn-lt"/>
              </a:rPr>
              <a:t>Explain how sexual orientation develops in adolescence.</a:t>
            </a:r>
          </a:p>
          <a:p>
            <a:pPr marL="25400" indent="0">
              <a:buNone/>
            </a:pPr>
            <a:r>
              <a:rPr lang="en-US" sz="2400" b="1" dirty="0">
                <a:solidFill>
                  <a:schemeClr val="tx2"/>
                </a:solidFill>
                <a:latin typeface="+mn-lt"/>
              </a:rPr>
              <a:t>12.12 </a:t>
            </a:r>
            <a:r>
              <a:rPr lang="en-US" sz="2400" dirty="0">
                <a:solidFill>
                  <a:schemeClr val="tx1"/>
                </a:solidFill>
                <a:latin typeface="+mn-lt"/>
              </a:rPr>
              <a:t>Summarize the challenges of teen pregnancy and the types of programs that are most effective in preventing it.</a:t>
            </a:r>
          </a:p>
        </p:txBody>
      </p:sp>
    </p:spTree>
    <p:extLst>
      <p:ext uri="{BB962C8B-B14F-4D97-AF65-F5344CB8AC3E}">
        <p14:creationId xmlns:p14="http://schemas.microsoft.com/office/powerpoint/2010/main" val="230041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Asking “Who Am I?”</a:t>
            </a:r>
          </a:p>
        </p:txBody>
      </p:sp>
      <p:sp>
        <p:nvSpPr>
          <p:cNvPr id="3" name="Content Placeholder 2"/>
          <p:cNvSpPr>
            <a:spLocks noGrp="1"/>
          </p:cNvSpPr>
          <p:nvPr>
            <p:ph type="body" idx="1"/>
          </p:nvPr>
        </p:nvSpPr>
        <p:spPr/>
        <p:txBody>
          <a:bodyPr/>
          <a:lstStyle/>
          <a:p>
            <a:pPr marL="432" indent="0">
              <a:buNone/>
            </a:pPr>
            <a:r>
              <a:rPr lang="en-US" sz="2000" b="1" dirty="0">
                <a:solidFill>
                  <a:schemeClr val="tx2"/>
                </a:solidFill>
              </a:rPr>
              <a:t>12.1 </a:t>
            </a:r>
            <a:r>
              <a:rPr lang="en-US" sz="2000" dirty="0">
                <a:solidFill>
                  <a:schemeClr val="tx1"/>
                </a:solidFill>
              </a:rPr>
              <a:t>Describe how self-concept and self-esteem develop during adolescence.</a:t>
            </a:r>
          </a:p>
          <a:p>
            <a:pPr marL="432" indent="0">
              <a:buNone/>
            </a:pPr>
            <a:r>
              <a:rPr lang="en-US" sz="2000" b="1" dirty="0">
                <a:solidFill>
                  <a:schemeClr val="tx2"/>
                </a:solidFill>
              </a:rPr>
              <a:t>12.2 </a:t>
            </a:r>
            <a:r>
              <a:rPr lang="en-US" sz="2000" dirty="0">
                <a:solidFill>
                  <a:schemeClr val="tx1"/>
                </a:solidFill>
              </a:rPr>
              <a:t>Summarize how Erikson explains identity formation during adolescence.</a:t>
            </a:r>
          </a:p>
          <a:p>
            <a:pPr marL="432" indent="0">
              <a:buNone/>
            </a:pPr>
            <a:r>
              <a:rPr lang="en-US" sz="2000" b="1" dirty="0">
                <a:solidFill>
                  <a:schemeClr val="tx2"/>
                </a:solidFill>
              </a:rPr>
              <a:t>12.3 </a:t>
            </a:r>
            <a:r>
              <a:rPr lang="en-US" sz="2000" dirty="0">
                <a:solidFill>
                  <a:schemeClr val="tx1"/>
                </a:solidFill>
              </a:rPr>
              <a:t>Explain Marcia’s categories of adolescent identity.</a:t>
            </a:r>
          </a:p>
          <a:p>
            <a:pPr marL="432" indent="0">
              <a:buNone/>
            </a:pPr>
            <a:r>
              <a:rPr lang="en-US" sz="2000" b="1" dirty="0">
                <a:solidFill>
                  <a:schemeClr val="tx2"/>
                </a:solidFill>
              </a:rPr>
              <a:t>12.4 </a:t>
            </a:r>
            <a:r>
              <a:rPr lang="en-US" sz="2000" dirty="0">
                <a:solidFill>
                  <a:schemeClr val="tx1"/>
                </a:solidFill>
              </a:rPr>
              <a:t>Describe the role religion and spirituality play in identity formation in adolescence.</a:t>
            </a:r>
          </a:p>
          <a:p>
            <a:pPr marL="432" indent="0">
              <a:buNone/>
            </a:pPr>
            <a:r>
              <a:rPr lang="en-US" sz="2000" b="1" dirty="0">
                <a:solidFill>
                  <a:schemeClr val="tx2"/>
                </a:solidFill>
              </a:rPr>
              <a:t>12.5 </a:t>
            </a:r>
            <a:r>
              <a:rPr lang="en-US" sz="2000" dirty="0">
                <a:solidFill>
                  <a:schemeClr val="tx1"/>
                </a:solidFill>
              </a:rPr>
              <a:t>Discuss the challenges ethnic and minority groups face in identity formation in adolescence.</a:t>
            </a:r>
          </a:p>
          <a:p>
            <a:pPr marL="432" indent="0">
              <a:buNone/>
            </a:pPr>
            <a:r>
              <a:rPr lang="en-US" sz="2000" b="1" dirty="0">
                <a:solidFill>
                  <a:schemeClr val="tx2"/>
                </a:solidFill>
              </a:rPr>
              <a:t>12.6 </a:t>
            </a:r>
            <a:r>
              <a:rPr lang="en-US" sz="2000" dirty="0">
                <a:solidFill>
                  <a:schemeClr val="tx1"/>
                </a:solidFill>
              </a:rPr>
              <a:t>Identify the dangers adolescents face as they deal with the stresses of their age.</a:t>
            </a:r>
          </a:p>
        </p:txBody>
      </p:sp>
    </p:spTree>
    <p:extLst>
      <p:ext uri="{BB962C8B-B14F-4D97-AF65-F5344CB8AC3E}">
        <p14:creationId xmlns:p14="http://schemas.microsoft.com/office/powerpoint/2010/main" val="717503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Who Am I?</a:t>
            </a:r>
          </a:p>
        </p:txBody>
      </p:sp>
      <p:sp>
        <p:nvSpPr>
          <p:cNvPr id="3" name="Content Placeholder 2"/>
          <p:cNvSpPr>
            <a:spLocks noGrp="1"/>
          </p:cNvSpPr>
          <p:nvPr>
            <p:ph type="body" idx="1"/>
          </p:nvPr>
        </p:nvSpPr>
        <p:spPr/>
        <p:txBody>
          <a:bodyPr/>
          <a:lstStyle/>
          <a:p>
            <a:pPr marL="432" indent="0">
              <a:buNone/>
            </a:pPr>
            <a:r>
              <a:rPr lang="en-US" b="1" dirty="0">
                <a:solidFill>
                  <a:schemeClr val="tx1"/>
                </a:solidFill>
              </a:rPr>
              <a:t>Self-Concept</a:t>
            </a:r>
          </a:p>
          <a:p>
            <a:r>
              <a:rPr lang="en-US" dirty="0">
                <a:solidFill>
                  <a:schemeClr val="tx1"/>
                </a:solidFill>
              </a:rPr>
              <a:t>One’s own assessment of who they are </a:t>
            </a:r>
          </a:p>
          <a:p>
            <a:r>
              <a:rPr lang="en-US" dirty="0">
                <a:solidFill>
                  <a:schemeClr val="tx1"/>
                </a:solidFill>
              </a:rPr>
              <a:t>View self in terms of traits and multiple aspects</a:t>
            </a:r>
          </a:p>
        </p:txBody>
      </p:sp>
    </p:spTree>
    <p:extLst>
      <p:ext uri="{BB962C8B-B14F-4D97-AF65-F5344CB8AC3E}">
        <p14:creationId xmlns:p14="http://schemas.microsoft.com/office/powerpoint/2010/main" val="912918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Self-Esteem</a:t>
            </a:r>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b="1" dirty="0"/>
              <a:t>Knowing who you are and liking who you </a:t>
            </a:r>
            <a:r>
              <a:rPr lang="en-US" b="1" dirty="0" smtClean="0"/>
              <a:t>are two </a:t>
            </a:r>
            <a:r>
              <a:rPr lang="en-US" b="1" dirty="0"/>
              <a:t>different things</a:t>
            </a:r>
          </a:p>
          <a:p>
            <a:pPr>
              <a:buSzPct val="118000"/>
              <a:buFont typeface="Arial" charset="0"/>
              <a:buChar char="•"/>
              <a:defRPr/>
            </a:pPr>
            <a:r>
              <a:rPr lang="en-US" dirty="0"/>
              <a:t>Although adolescents are increasingly accurate in understanding who they are, this knowledge does not guarantee that they like themselves</a:t>
            </a:r>
          </a:p>
          <a:p>
            <a:pPr>
              <a:buSzPct val="118000"/>
              <a:buFont typeface="Arial" charset="0"/>
              <a:buChar char="•"/>
              <a:defRPr/>
            </a:pPr>
            <a:r>
              <a:rPr lang="en-US" dirty="0"/>
              <a:t>Increasingly accurate in understanding self</a:t>
            </a:r>
          </a:p>
          <a:p>
            <a:pPr>
              <a:buSzPct val="118000"/>
              <a:buFont typeface="Arial" charset="0"/>
              <a:buChar char="•"/>
              <a:defRPr/>
            </a:pPr>
            <a:r>
              <a:rPr lang="en-US" dirty="0"/>
              <a:t>Influenced by gender and socioeconomic status</a:t>
            </a:r>
          </a:p>
        </p:txBody>
      </p:sp>
    </p:spTree>
    <p:extLst>
      <p:ext uri="{BB962C8B-B14F-4D97-AF65-F5344CB8AC3E}">
        <p14:creationId xmlns:p14="http://schemas.microsoft.com/office/powerpoint/2010/main" val="2145571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Formation: Change or Crisis?</a:t>
            </a:r>
          </a:p>
        </p:txBody>
      </p:sp>
      <p:sp>
        <p:nvSpPr>
          <p:cNvPr id="3" name="Content Placeholder 2"/>
          <p:cNvSpPr>
            <a:spLocks noGrp="1"/>
          </p:cNvSpPr>
          <p:nvPr>
            <p:ph type="body" idx="1"/>
          </p:nvPr>
        </p:nvSpPr>
        <p:spPr/>
        <p:txBody>
          <a:bodyPr/>
          <a:lstStyle/>
          <a:p>
            <a:pPr marL="0" indent="0" eaLnBrk="1" hangingPunct="1">
              <a:buFont typeface="Arial" panose="020B0604020202020204" pitchFamily="34" charset="0"/>
              <a:buNone/>
            </a:pPr>
            <a:r>
              <a:rPr lang="en-US" altLang="en-US" b="1" dirty="0"/>
              <a:t>Identity-Versus-Identity-Confusion Stage</a:t>
            </a:r>
          </a:p>
          <a:p>
            <a:r>
              <a:rPr lang="en-US" altLang="en-US" b="1" dirty="0"/>
              <a:t>Identity</a:t>
            </a:r>
            <a:r>
              <a:rPr lang="en-US" altLang="en-US" dirty="0"/>
              <a:t>: appropriate identity that sets foundation for future psychosocial development </a:t>
            </a:r>
          </a:p>
          <a:p>
            <a:r>
              <a:rPr lang="en-US" altLang="en-US" b="1" dirty="0"/>
              <a:t>Confusion</a:t>
            </a:r>
            <a:r>
              <a:rPr lang="en-US" altLang="en-US" dirty="0"/>
              <a:t>: sense of self is </a:t>
            </a:r>
            <a:r>
              <a:rPr lang="en-US" altLang="en-US" dirty="0" smtClean="0"/>
              <a:t>“diffuse</a:t>
            </a:r>
            <a:r>
              <a:rPr lang="en-US" altLang="ja-JP" dirty="0"/>
              <a:t>” with adoption of socially unacceptable roles </a:t>
            </a:r>
          </a:p>
        </p:txBody>
      </p:sp>
    </p:spTree>
    <p:extLst>
      <p:ext uri="{BB962C8B-B14F-4D97-AF65-F5344CB8AC3E}">
        <p14:creationId xmlns:p14="http://schemas.microsoft.com/office/powerpoint/2010/main" val="576816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Erikson’s Stages </a:t>
            </a:r>
            <a:r>
              <a:rPr lang="en-US" sz="2000" b="0" dirty="0"/>
              <a:t>(1 of 2)</a:t>
            </a:r>
          </a:p>
        </p:txBody>
      </p:sp>
      <p:graphicFrame>
        <p:nvGraphicFramePr>
          <p:cNvPr id="4" name="Table 2"/>
          <p:cNvGraphicFramePr>
            <a:graphicFrameLocks noGrp="1"/>
          </p:cNvGraphicFramePr>
          <p:nvPr>
            <p:extLst>
              <p:ext uri="{D42A27DB-BD31-4B8C-83A1-F6EECF244321}">
                <p14:modId xmlns:p14="http://schemas.microsoft.com/office/powerpoint/2010/main" val="1029119"/>
              </p:ext>
            </p:extLst>
          </p:nvPr>
        </p:nvGraphicFramePr>
        <p:xfrm>
          <a:off x="457200" y="1600202"/>
          <a:ext cx="8229599" cy="4619429"/>
        </p:xfrm>
        <a:graphic>
          <a:graphicData uri="http://schemas.openxmlformats.org/drawingml/2006/table">
            <a:tbl>
              <a:tblPr firstRow="1" bandRow="1">
                <a:tableStyleId>{3B4B98B0-60AC-42C2-AFA5-B58CD77FA1E5}</a:tableStyleId>
              </a:tblPr>
              <a:tblGrid>
                <a:gridCol w="2112936">
                  <a:extLst>
                    <a:ext uri="{9D8B030D-6E8A-4147-A177-3AD203B41FA5}">
                      <a16:colId xmlns:a16="http://schemas.microsoft.com/office/drawing/2014/main" val="20000"/>
                    </a:ext>
                  </a:extLst>
                </a:gridCol>
                <a:gridCol w="1839937">
                  <a:extLst>
                    <a:ext uri="{9D8B030D-6E8A-4147-A177-3AD203B41FA5}">
                      <a16:colId xmlns:a16="http://schemas.microsoft.com/office/drawing/2014/main" val="20001"/>
                    </a:ext>
                  </a:extLst>
                </a:gridCol>
                <a:gridCol w="2104779">
                  <a:extLst>
                    <a:ext uri="{9D8B030D-6E8A-4147-A177-3AD203B41FA5}">
                      <a16:colId xmlns:a16="http://schemas.microsoft.com/office/drawing/2014/main" val="20002"/>
                    </a:ext>
                  </a:extLst>
                </a:gridCol>
                <a:gridCol w="2171947">
                  <a:extLst>
                    <a:ext uri="{9D8B030D-6E8A-4147-A177-3AD203B41FA5}">
                      <a16:colId xmlns:a16="http://schemas.microsoft.com/office/drawing/2014/main" val="20003"/>
                    </a:ext>
                  </a:extLst>
                </a:gridCol>
              </a:tblGrid>
              <a:tr h="626761">
                <a:tc>
                  <a:txBody>
                    <a:bodyPr/>
                    <a:lstStyle/>
                    <a:p>
                      <a:pPr algn="l"/>
                      <a:r>
                        <a:rPr lang="en-US" sz="1800" b="1" i="0" u="none" strike="noStrike" kern="1200" baseline="0" dirty="0" smtClean="0">
                          <a:solidFill>
                            <a:schemeClr val="tx1"/>
                          </a:solidFill>
                          <a:latin typeface="+mn-lt"/>
                          <a:ea typeface="Verdana" panose="020B0604030504040204" pitchFamily="34" charset="0"/>
                          <a:cs typeface="Verdana" panose="020B0604030504040204" pitchFamily="34" charset="0"/>
                        </a:rPr>
                        <a:t>Stage</a:t>
                      </a:r>
                      <a:endParaRPr lang="en-US" sz="1800" baseline="0" dirty="0">
                        <a:solidFill>
                          <a:schemeClr val="tx1"/>
                        </a:solidFill>
                        <a:latin typeface="+mn-lt"/>
                        <a:ea typeface="Verdana" panose="020B0604030504040204" pitchFamily="34" charset="0"/>
                        <a:cs typeface="Verdana" panose="020B0604030504040204" pitchFamily="34" charset="0"/>
                      </a:endParaRPr>
                    </a:p>
                  </a:txBody>
                  <a:tcPr marL="64432" marR="64432" marT="32217" marB="322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800" b="1" i="0" u="none" strike="noStrike" kern="1200" baseline="0" dirty="0" smtClean="0">
                          <a:solidFill>
                            <a:schemeClr val="tx1"/>
                          </a:solidFill>
                          <a:latin typeface="+mn-lt"/>
                          <a:ea typeface="Verdana" panose="020B0604030504040204" pitchFamily="34" charset="0"/>
                          <a:cs typeface="Verdana" panose="020B0604030504040204" pitchFamily="34" charset="0"/>
                        </a:rPr>
                        <a:t>Approximate Age</a:t>
                      </a:r>
                      <a:endParaRPr lang="en-US" sz="1800" baseline="0" dirty="0">
                        <a:solidFill>
                          <a:schemeClr val="tx1"/>
                        </a:solidFill>
                        <a:latin typeface="+mn-lt"/>
                        <a:ea typeface="Verdana" panose="020B0604030504040204" pitchFamily="34" charset="0"/>
                        <a:cs typeface="Verdana" panose="020B0604030504040204" pitchFamily="34" charset="0"/>
                      </a:endParaRPr>
                    </a:p>
                  </a:txBody>
                  <a:tcPr marL="64432" marR="64432" marT="32217" marB="322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800" b="1" i="0" u="none" strike="noStrike" kern="1200" baseline="0" dirty="0" smtClean="0">
                          <a:solidFill>
                            <a:schemeClr val="tx1"/>
                          </a:solidFill>
                          <a:latin typeface="+mn-lt"/>
                          <a:ea typeface="Verdana" panose="020B0604030504040204" pitchFamily="34" charset="0"/>
                          <a:cs typeface="Verdana" panose="020B0604030504040204" pitchFamily="34" charset="0"/>
                        </a:rPr>
                        <a:t>Positive Outcomes</a:t>
                      </a:r>
                      <a:endParaRPr lang="en-US" sz="1800" baseline="0" dirty="0">
                        <a:solidFill>
                          <a:schemeClr val="tx1"/>
                        </a:solidFill>
                        <a:latin typeface="+mn-lt"/>
                        <a:ea typeface="Verdana" panose="020B0604030504040204" pitchFamily="34" charset="0"/>
                        <a:cs typeface="Verdana" panose="020B0604030504040204" pitchFamily="34" charset="0"/>
                      </a:endParaRPr>
                    </a:p>
                  </a:txBody>
                  <a:tcPr marL="64432" marR="64432" marT="32217" marB="322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800" b="1" i="0" u="none" strike="noStrike" kern="1200" baseline="0" dirty="0" smtClean="0">
                          <a:solidFill>
                            <a:schemeClr val="tx1"/>
                          </a:solidFill>
                          <a:latin typeface="+mn-lt"/>
                          <a:ea typeface="Verdana" panose="020B0604030504040204" pitchFamily="34" charset="0"/>
                          <a:cs typeface="Verdana" panose="020B0604030504040204" pitchFamily="34" charset="0"/>
                        </a:rPr>
                        <a:t>Negative Outcomes</a:t>
                      </a:r>
                      <a:endParaRPr lang="en-US" sz="1800" baseline="0" dirty="0">
                        <a:solidFill>
                          <a:schemeClr val="tx1"/>
                        </a:solidFill>
                        <a:latin typeface="+mn-lt"/>
                        <a:ea typeface="Verdana" panose="020B0604030504040204" pitchFamily="34" charset="0"/>
                        <a:cs typeface="Verdana" panose="020B0604030504040204" pitchFamily="34" charset="0"/>
                      </a:endParaRPr>
                    </a:p>
                  </a:txBody>
                  <a:tcPr marL="64432" marR="64432" marT="32217" marB="322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823576">
                <a:tc>
                  <a:txBody>
                    <a:bodyPr/>
                    <a:lstStyle/>
                    <a:p>
                      <a:pPr marL="283464" indent="-283464">
                        <a:buFont typeface="+mj-lt"/>
                        <a:buNone/>
                      </a:pPr>
                      <a:r>
                        <a:rPr lang="en-US" sz="1600" b="0" i="0" u="none" strike="noStrike" kern="1200" baseline="0" dirty="0" smtClean="0">
                          <a:solidFill>
                            <a:schemeClr val="tx1"/>
                          </a:solidFill>
                          <a:latin typeface="+mn-lt"/>
                          <a:ea typeface="Verdana" panose="020B0604030504040204" pitchFamily="34" charset="0"/>
                          <a:cs typeface="Verdana" panose="020B0604030504040204" pitchFamily="34" charset="0"/>
                        </a:rPr>
                        <a:t>1.	Trust-versus-mistrust</a:t>
                      </a:r>
                      <a:endParaRPr lang="en-US" sz="1600" b="0" i="0" u="none" strike="noStrike" kern="1200" baseline="0" dirty="0">
                        <a:solidFill>
                          <a:schemeClr val="tx1"/>
                        </a:solidFill>
                        <a:latin typeface="+mn-lt"/>
                        <a:ea typeface="Verdana" panose="020B0604030504040204" pitchFamily="34" charset="0"/>
                        <a:cs typeface="Verdana" panose="020B0604030504040204" pitchFamily="34" charset="0"/>
                      </a:endParaRPr>
                    </a:p>
                  </a:txBody>
                  <a:tcPr marL="64432" marR="64432" marT="32217" marB="322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b="0" i="0" u="none" strike="noStrike" kern="1200" baseline="0" dirty="0" smtClean="0">
                          <a:solidFill>
                            <a:schemeClr val="tx1"/>
                          </a:solidFill>
                          <a:latin typeface="+mn-lt"/>
                          <a:ea typeface="Verdana" panose="020B0604030504040204" pitchFamily="34" charset="0"/>
                          <a:cs typeface="Verdana" panose="020B0604030504040204" pitchFamily="34" charset="0"/>
                        </a:rPr>
                        <a:t>Birth to 1.5 years</a:t>
                      </a:r>
                      <a:endParaRPr lang="en-US" sz="1600" baseline="0" dirty="0">
                        <a:solidFill>
                          <a:schemeClr val="tx1"/>
                        </a:solidFill>
                        <a:latin typeface="+mn-lt"/>
                        <a:ea typeface="Verdana" panose="020B0604030504040204" pitchFamily="34" charset="0"/>
                        <a:cs typeface="Verdana" panose="020B0604030504040204" pitchFamily="34" charset="0"/>
                      </a:endParaRPr>
                    </a:p>
                  </a:txBody>
                  <a:tcPr marL="64432" marR="64432" marT="32217" marB="322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b="0" i="0" u="none" strike="noStrike" kern="1200" baseline="0" dirty="0" smtClean="0">
                          <a:solidFill>
                            <a:schemeClr val="tx1"/>
                          </a:solidFill>
                          <a:latin typeface="+mn-lt"/>
                          <a:ea typeface="Verdana" panose="020B0604030504040204" pitchFamily="34" charset="0"/>
                          <a:cs typeface="Verdana" panose="020B0604030504040204" pitchFamily="34" charset="0"/>
                        </a:rPr>
                        <a:t>Feelings of trust from others’ support</a:t>
                      </a:r>
                      <a:endParaRPr lang="en-US" sz="1600" baseline="0" dirty="0">
                        <a:solidFill>
                          <a:schemeClr val="tx1"/>
                        </a:solidFill>
                        <a:latin typeface="+mn-lt"/>
                        <a:ea typeface="Verdana" panose="020B0604030504040204" pitchFamily="34" charset="0"/>
                        <a:cs typeface="Verdana" panose="020B0604030504040204" pitchFamily="34" charset="0"/>
                      </a:endParaRPr>
                    </a:p>
                  </a:txBody>
                  <a:tcPr marL="64432" marR="64432" marT="32217" marB="322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baseline="0" dirty="0" smtClean="0">
                          <a:solidFill>
                            <a:schemeClr val="tx1"/>
                          </a:solidFill>
                          <a:latin typeface="+mn-lt"/>
                          <a:ea typeface="Verdana" panose="020B0604030504040204" pitchFamily="34" charset="0"/>
                          <a:cs typeface="Verdana" panose="020B0604030504040204" pitchFamily="34" charset="0"/>
                        </a:rPr>
                        <a:t>Fear and concern regarding others</a:t>
                      </a:r>
                      <a:endParaRPr lang="en-US" sz="1600" baseline="0" dirty="0">
                        <a:solidFill>
                          <a:schemeClr val="tx1"/>
                        </a:solidFill>
                        <a:latin typeface="+mn-lt"/>
                        <a:ea typeface="Verdana" panose="020B0604030504040204" pitchFamily="34" charset="0"/>
                        <a:cs typeface="Verdana" panose="020B0604030504040204" pitchFamily="34" charset="0"/>
                      </a:endParaRPr>
                    </a:p>
                  </a:txBody>
                  <a:tcPr marL="64432" marR="64432" marT="32217" marB="322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823576">
                <a:tc>
                  <a:txBody>
                    <a:bodyPr/>
                    <a:lstStyle/>
                    <a:p>
                      <a:pPr marL="283464" indent="-283464" algn="l" defTabSz="914400" rtl="0" eaLnBrk="1" latinLnBrk="0" hangingPunct="1">
                        <a:buFont typeface="+mj-lt"/>
                        <a:buNone/>
                      </a:pPr>
                      <a:r>
                        <a:rPr lang="en-US" sz="1600" b="0" i="0" u="none" strike="noStrike" kern="1200" baseline="0" dirty="0" smtClean="0">
                          <a:solidFill>
                            <a:schemeClr val="tx1"/>
                          </a:solidFill>
                          <a:latin typeface="+mn-lt"/>
                          <a:ea typeface="Verdana" panose="020B0604030504040204" pitchFamily="34" charset="0"/>
                          <a:cs typeface="Verdana" panose="020B0604030504040204" pitchFamily="34" charset="0"/>
                        </a:rPr>
                        <a:t>2.	Autonomy-versus-shame-and-doubt</a:t>
                      </a:r>
                      <a:endParaRPr lang="en-US" sz="1600" b="0" i="0" u="none" strike="noStrike" kern="1200" baseline="0" dirty="0">
                        <a:solidFill>
                          <a:schemeClr val="tx1"/>
                        </a:solidFill>
                        <a:latin typeface="+mn-lt"/>
                        <a:ea typeface="Verdana" panose="020B0604030504040204" pitchFamily="34" charset="0"/>
                        <a:cs typeface="Verdana" panose="020B0604030504040204" pitchFamily="34" charset="0"/>
                      </a:endParaRPr>
                    </a:p>
                  </a:txBody>
                  <a:tcPr marL="64432" marR="64432" marT="32217" marB="322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b="0" i="0" u="none" strike="noStrike" kern="1200" baseline="0" dirty="0" smtClean="0">
                          <a:solidFill>
                            <a:schemeClr val="tx1"/>
                          </a:solidFill>
                          <a:latin typeface="+mn-lt"/>
                          <a:ea typeface="Verdana" panose="020B0604030504040204" pitchFamily="34" charset="0"/>
                          <a:cs typeface="Verdana" panose="020B0604030504040204" pitchFamily="34" charset="0"/>
                        </a:rPr>
                        <a:t>1.5 to 3 years</a:t>
                      </a:r>
                      <a:endParaRPr lang="en-US" sz="1600" baseline="0" dirty="0">
                        <a:solidFill>
                          <a:schemeClr val="tx1"/>
                        </a:solidFill>
                        <a:latin typeface="+mn-lt"/>
                        <a:ea typeface="Verdana" panose="020B0604030504040204" pitchFamily="34" charset="0"/>
                        <a:cs typeface="Verdana" panose="020B0604030504040204" pitchFamily="34" charset="0"/>
                      </a:endParaRPr>
                    </a:p>
                  </a:txBody>
                  <a:tcPr marL="64432" marR="64432" marT="32217" marB="322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b="0" i="0" u="none" strike="noStrike" kern="1200" baseline="0" dirty="0" smtClean="0">
                          <a:solidFill>
                            <a:schemeClr val="tx1"/>
                          </a:solidFill>
                          <a:latin typeface="+mn-lt"/>
                          <a:ea typeface="Verdana" panose="020B0604030504040204" pitchFamily="34" charset="0"/>
                          <a:cs typeface="Verdana" panose="020B0604030504040204" pitchFamily="34" charset="0"/>
                        </a:rPr>
                        <a:t>Self-sufficiency if exploration is encouraged</a:t>
                      </a:r>
                      <a:endParaRPr lang="en-US" sz="1600" baseline="0" dirty="0">
                        <a:solidFill>
                          <a:schemeClr val="tx1"/>
                        </a:solidFill>
                        <a:latin typeface="+mn-lt"/>
                        <a:ea typeface="Verdana" panose="020B0604030504040204" pitchFamily="34" charset="0"/>
                        <a:cs typeface="Verdana" panose="020B0604030504040204" pitchFamily="34" charset="0"/>
                      </a:endParaRPr>
                    </a:p>
                  </a:txBody>
                  <a:tcPr marL="64432" marR="64432" marT="32217" marB="322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baseline="0" dirty="0" smtClean="0">
                          <a:solidFill>
                            <a:schemeClr val="tx1"/>
                          </a:solidFill>
                          <a:latin typeface="+mn-lt"/>
                          <a:ea typeface="Verdana" panose="020B0604030504040204" pitchFamily="34" charset="0"/>
                          <a:cs typeface="Verdana" panose="020B0604030504040204" pitchFamily="34" charset="0"/>
                        </a:rPr>
                        <a:t>Doubts about self; lack of Independence</a:t>
                      </a:r>
                      <a:endParaRPr lang="en-US" sz="1600" baseline="0" dirty="0">
                        <a:solidFill>
                          <a:schemeClr val="tx1"/>
                        </a:solidFill>
                        <a:latin typeface="+mn-lt"/>
                        <a:ea typeface="Verdana" panose="020B0604030504040204" pitchFamily="34" charset="0"/>
                        <a:cs typeface="Verdana" panose="020B0604030504040204" pitchFamily="34" charset="0"/>
                      </a:endParaRPr>
                    </a:p>
                  </a:txBody>
                  <a:tcPr marL="64432" marR="64432" marT="32217" marB="322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70528">
                <a:tc>
                  <a:txBody>
                    <a:bodyPr/>
                    <a:lstStyle/>
                    <a:p>
                      <a:pPr marL="283464" indent="-283464" algn="l" defTabSz="914400" rtl="0" eaLnBrk="1" latinLnBrk="0" hangingPunct="1">
                        <a:buFont typeface="+mj-lt"/>
                        <a:buNone/>
                      </a:pPr>
                      <a:r>
                        <a:rPr lang="en-US" sz="1600" b="0" i="0" u="none" strike="noStrike" kern="1200" baseline="0" dirty="0" smtClean="0">
                          <a:solidFill>
                            <a:schemeClr val="tx1"/>
                          </a:solidFill>
                          <a:latin typeface="+mn-lt"/>
                          <a:ea typeface="Verdana" panose="020B0604030504040204" pitchFamily="34" charset="0"/>
                          <a:cs typeface="Verdana" panose="020B0604030504040204" pitchFamily="34" charset="0"/>
                        </a:rPr>
                        <a:t>3.	Initiative-versus-guilt</a:t>
                      </a:r>
                      <a:endParaRPr lang="en-US" sz="1600" b="0" i="0" u="none" strike="noStrike" kern="1200" baseline="0" dirty="0">
                        <a:solidFill>
                          <a:schemeClr val="tx1"/>
                        </a:solidFill>
                        <a:latin typeface="+mn-lt"/>
                        <a:ea typeface="Verdana" panose="020B0604030504040204" pitchFamily="34" charset="0"/>
                        <a:cs typeface="Verdana" panose="020B0604030504040204" pitchFamily="34" charset="0"/>
                      </a:endParaRPr>
                    </a:p>
                  </a:txBody>
                  <a:tcPr marL="64432" marR="64432" marT="32217" marB="322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b="0" i="0" u="none" strike="noStrike" kern="1200" baseline="0" dirty="0" smtClean="0">
                          <a:solidFill>
                            <a:schemeClr val="tx1"/>
                          </a:solidFill>
                          <a:latin typeface="+mn-lt"/>
                          <a:ea typeface="Verdana" panose="020B0604030504040204" pitchFamily="34" charset="0"/>
                          <a:cs typeface="Verdana" panose="020B0604030504040204" pitchFamily="34" charset="0"/>
                        </a:rPr>
                        <a:t>3 to 6 years</a:t>
                      </a:r>
                      <a:endParaRPr lang="en-US" sz="1600" baseline="0" dirty="0">
                        <a:solidFill>
                          <a:schemeClr val="tx1"/>
                        </a:solidFill>
                        <a:latin typeface="+mn-lt"/>
                        <a:ea typeface="Verdana" panose="020B0604030504040204" pitchFamily="34" charset="0"/>
                        <a:cs typeface="Verdana" panose="020B0604030504040204" pitchFamily="34" charset="0"/>
                      </a:endParaRPr>
                    </a:p>
                  </a:txBody>
                  <a:tcPr marL="64432" marR="64432" marT="32217" marB="322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b="0" i="0" u="none" strike="noStrike" kern="1200" baseline="0" dirty="0" smtClean="0">
                          <a:solidFill>
                            <a:schemeClr val="tx1"/>
                          </a:solidFill>
                          <a:latin typeface="+mn-lt"/>
                          <a:ea typeface="Verdana" panose="020B0604030504040204" pitchFamily="34" charset="0"/>
                          <a:cs typeface="Verdana" panose="020B0604030504040204" pitchFamily="34" charset="0"/>
                        </a:rPr>
                        <a:t>Discovery of ways to initiate actions</a:t>
                      </a:r>
                      <a:endParaRPr lang="en-US" sz="1600" baseline="0" dirty="0">
                        <a:solidFill>
                          <a:schemeClr val="tx1"/>
                        </a:solidFill>
                        <a:latin typeface="+mn-lt"/>
                        <a:ea typeface="Verdana" panose="020B0604030504040204" pitchFamily="34" charset="0"/>
                        <a:cs typeface="Verdana" panose="020B0604030504040204" pitchFamily="34" charset="0"/>
                      </a:endParaRPr>
                    </a:p>
                  </a:txBody>
                  <a:tcPr marL="64432" marR="64432" marT="32217" marB="322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baseline="0" dirty="0" smtClean="0">
                          <a:solidFill>
                            <a:schemeClr val="tx1"/>
                          </a:solidFill>
                          <a:latin typeface="+mn-lt"/>
                          <a:ea typeface="Verdana" panose="020B0604030504040204" pitchFamily="34" charset="0"/>
                          <a:cs typeface="Verdana" panose="020B0604030504040204" pitchFamily="34" charset="0"/>
                        </a:rPr>
                        <a:t>Guilt from actions and thoughts</a:t>
                      </a:r>
                      <a:endParaRPr lang="en-US" sz="1600" baseline="0" dirty="0">
                        <a:solidFill>
                          <a:schemeClr val="tx1"/>
                        </a:solidFill>
                        <a:latin typeface="+mn-lt"/>
                        <a:ea typeface="Verdana" panose="020B0604030504040204" pitchFamily="34" charset="0"/>
                        <a:cs typeface="Verdana" panose="020B0604030504040204" pitchFamily="34" charset="0"/>
                      </a:endParaRPr>
                    </a:p>
                  </a:txBody>
                  <a:tcPr marL="64432" marR="64432" marT="32217" marB="322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823576">
                <a:tc>
                  <a:txBody>
                    <a:bodyPr/>
                    <a:lstStyle/>
                    <a:p>
                      <a:pPr marL="283464" indent="-283464" algn="l" defTabSz="914400" rtl="0" eaLnBrk="1" latinLnBrk="0" hangingPunct="1">
                        <a:buFont typeface="+mj-lt"/>
                        <a:buNone/>
                      </a:pPr>
                      <a:r>
                        <a:rPr lang="en-US" sz="1600" b="0" i="0" u="none" strike="noStrike" kern="1200" baseline="0" dirty="0" smtClean="0">
                          <a:solidFill>
                            <a:schemeClr val="tx1"/>
                          </a:solidFill>
                          <a:latin typeface="+mn-lt"/>
                          <a:ea typeface="Verdana" panose="020B0604030504040204" pitchFamily="34" charset="0"/>
                          <a:cs typeface="Verdana" panose="020B0604030504040204" pitchFamily="34" charset="0"/>
                        </a:rPr>
                        <a:t>4.	Industry-versus-inferiority</a:t>
                      </a:r>
                      <a:endParaRPr lang="en-US" sz="1600" b="0" i="0" u="none" strike="noStrike" kern="1200" baseline="0" dirty="0">
                        <a:solidFill>
                          <a:schemeClr val="tx1"/>
                        </a:solidFill>
                        <a:latin typeface="+mn-lt"/>
                        <a:ea typeface="Verdana" panose="020B0604030504040204" pitchFamily="34" charset="0"/>
                        <a:cs typeface="Verdana" panose="020B0604030504040204" pitchFamily="34" charset="0"/>
                      </a:endParaRPr>
                    </a:p>
                  </a:txBody>
                  <a:tcPr marL="64432" marR="64432" marT="32217" marB="322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b="0" i="0" u="none" strike="noStrike" kern="1200" baseline="0" dirty="0" smtClean="0">
                          <a:solidFill>
                            <a:schemeClr val="tx1"/>
                          </a:solidFill>
                          <a:latin typeface="+mn-lt"/>
                          <a:ea typeface="Verdana" panose="020B0604030504040204" pitchFamily="34" charset="0"/>
                          <a:cs typeface="Verdana" panose="020B0604030504040204" pitchFamily="34" charset="0"/>
                        </a:rPr>
                        <a:t>6 to 12 years</a:t>
                      </a:r>
                      <a:endParaRPr lang="en-US" sz="1600" baseline="0" dirty="0">
                        <a:solidFill>
                          <a:schemeClr val="tx1"/>
                        </a:solidFill>
                        <a:latin typeface="+mn-lt"/>
                        <a:ea typeface="Verdana" panose="020B0604030504040204" pitchFamily="34" charset="0"/>
                        <a:cs typeface="Verdana" panose="020B0604030504040204" pitchFamily="34" charset="0"/>
                      </a:endParaRPr>
                    </a:p>
                  </a:txBody>
                  <a:tcPr marL="64432" marR="64432" marT="32217" marB="322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b="0" i="0" u="none" strike="noStrike" kern="1200" baseline="0" dirty="0" smtClean="0">
                          <a:solidFill>
                            <a:schemeClr val="tx1"/>
                          </a:solidFill>
                          <a:latin typeface="+mn-lt"/>
                          <a:ea typeface="Verdana" panose="020B0604030504040204" pitchFamily="34" charset="0"/>
                          <a:cs typeface="Verdana" panose="020B0604030504040204" pitchFamily="34" charset="0"/>
                        </a:rPr>
                        <a:t>Development of sense of competence</a:t>
                      </a:r>
                      <a:endParaRPr lang="en-US" sz="1600" baseline="0" dirty="0">
                        <a:solidFill>
                          <a:schemeClr val="tx1"/>
                        </a:solidFill>
                        <a:latin typeface="+mn-lt"/>
                        <a:ea typeface="Verdana" panose="020B0604030504040204" pitchFamily="34" charset="0"/>
                        <a:cs typeface="Verdana" panose="020B0604030504040204" pitchFamily="34" charset="0"/>
                      </a:endParaRPr>
                    </a:p>
                  </a:txBody>
                  <a:tcPr marL="64432" marR="64432" marT="32217" marB="322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baseline="0" dirty="0" smtClean="0">
                          <a:solidFill>
                            <a:schemeClr val="tx1"/>
                          </a:solidFill>
                          <a:latin typeface="+mn-lt"/>
                          <a:ea typeface="Verdana" panose="020B0604030504040204" pitchFamily="34" charset="0"/>
                          <a:cs typeface="Verdana" panose="020B0604030504040204" pitchFamily="34" charset="0"/>
                        </a:rPr>
                        <a:t>Feelings of inferiority; little sense of mastery</a:t>
                      </a:r>
                      <a:endParaRPr lang="en-US" sz="1600" baseline="0" dirty="0">
                        <a:solidFill>
                          <a:schemeClr val="tx1"/>
                        </a:solidFill>
                        <a:latin typeface="+mn-lt"/>
                        <a:ea typeface="Verdana" panose="020B0604030504040204" pitchFamily="34" charset="0"/>
                        <a:cs typeface="Verdana" panose="020B0604030504040204" pitchFamily="34" charset="0"/>
                      </a:endParaRPr>
                    </a:p>
                  </a:txBody>
                  <a:tcPr marL="64432" marR="64432" marT="32217" marB="322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951412">
                <a:tc>
                  <a:txBody>
                    <a:bodyPr/>
                    <a:lstStyle/>
                    <a:p>
                      <a:pPr marL="283464" indent="-283464" algn="l" defTabSz="914400" rtl="0" eaLnBrk="1" latinLnBrk="0" hangingPunct="1">
                        <a:buFont typeface="+mj-lt"/>
                        <a:buNone/>
                      </a:pPr>
                      <a:r>
                        <a:rPr lang="en-US" sz="1600" b="0" i="0" u="none" strike="noStrike" kern="1200" baseline="0" dirty="0" smtClean="0">
                          <a:solidFill>
                            <a:schemeClr val="tx1"/>
                          </a:solidFill>
                          <a:latin typeface="+mn-lt"/>
                          <a:ea typeface="Verdana" panose="020B0604030504040204" pitchFamily="34" charset="0"/>
                          <a:cs typeface="Verdana" panose="020B0604030504040204" pitchFamily="34" charset="0"/>
                        </a:rPr>
                        <a:t>5.	Identity-versus-identity-confusion</a:t>
                      </a:r>
                      <a:endParaRPr lang="en-US" sz="1600" b="0" i="0" u="none" strike="noStrike" kern="1200" baseline="0" dirty="0">
                        <a:solidFill>
                          <a:schemeClr val="tx1"/>
                        </a:solidFill>
                        <a:latin typeface="+mn-lt"/>
                        <a:ea typeface="Verdana" panose="020B0604030504040204" pitchFamily="34" charset="0"/>
                        <a:cs typeface="Verdana" panose="020B0604030504040204" pitchFamily="34" charset="0"/>
                      </a:endParaRPr>
                    </a:p>
                  </a:txBody>
                  <a:tcPr marL="64432" marR="64432" marT="32217" marB="322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b="0" i="0" u="none" strike="noStrike" kern="1200" baseline="0" dirty="0" smtClean="0">
                          <a:solidFill>
                            <a:schemeClr val="tx1"/>
                          </a:solidFill>
                          <a:latin typeface="+mn-lt"/>
                          <a:ea typeface="Verdana" panose="020B0604030504040204" pitchFamily="34" charset="0"/>
                          <a:cs typeface="Verdana" panose="020B0604030504040204" pitchFamily="34" charset="0"/>
                        </a:rPr>
                        <a:t>Adolescence</a:t>
                      </a:r>
                      <a:endParaRPr lang="en-US" sz="1600" baseline="0" dirty="0">
                        <a:solidFill>
                          <a:schemeClr val="tx1"/>
                        </a:solidFill>
                        <a:latin typeface="+mn-lt"/>
                        <a:ea typeface="Verdana" panose="020B0604030504040204" pitchFamily="34" charset="0"/>
                        <a:cs typeface="Verdana" panose="020B0604030504040204" pitchFamily="34" charset="0"/>
                      </a:endParaRPr>
                    </a:p>
                  </a:txBody>
                  <a:tcPr marL="64432" marR="64432" marT="32217" marB="322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b="0" i="0" u="none" strike="noStrike" kern="1200" baseline="0" dirty="0" smtClean="0">
                          <a:solidFill>
                            <a:schemeClr val="tx1"/>
                          </a:solidFill>
                          <a:latin typeface="+mn-lt"/>
                          <a:ea typeface="Verdana" panose="020B0604030504040204" pitchFamily="34" charset="0"/>
                          <a:cs typeface="Verdana" panose="020B0604030504040204" pitchFamily="34" charset="0"/>
                        </a:rPr>
                        <a:t>Awareness of uniqueness of self; knowledge of roles</a:t>
                      </a:r>
                      <a:endParaRPr lang="en-US" sz="1600" baseline="0" dirty="0">
                        <a:solidFill>
                          <a:schemeClr val="tx1"/>
                        </a:solidFill>
                        <a:latin typeface="+mn-lt"/>
                        <a:ea typeface="Verdana" panose="020B0604030504040204" pitchFamily="34" charset="0"/>
                        <a:cs typeface="Verdana" panose="020B0604030504040204" pitchFamily="34" charset="0"/>
                      </a:endParaRPr>
                    </a:p>
                  </a:txBody>
                  <a:tcPr marL="64432" marR="64432" marT="32217" marB="322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600" baseline="0" dirty="0" smtClean="0">
                          <a:solidFill>
                            <a:schemeClr val="tx1"/>
                          </a:solidFill>
                          <a:latin typeface="+mn-lt"/>
                          <a:ea typeface="Verdana" panose="020B0604030504040204" pitchFamily="34" charset="0"/>
                          <a:cs typeface="Verdana" panose="020B0604030504040204" pitchFamily="34" charset="0"/>
                        </a:rPr>
                        <a:t>Inability to identify appropriate roles in life</a:t>
                      </a:r>
                      <a:endParaRPr lang="en-US" sz="1600" baseline="0" dirty="0">
                        <a:solidFill>
                          <a:schemeClr val="tx1"/>
                        </a:solidFill>
                        <a:latin typeface="+mn-lt"/>
                        <a:ea typeface="Verdana" panose="020B0604030504040204" pitchFamily="34" charset="0"/>
                        <a:cs typeface="Verdana" panose="020B0604030504040204" pitchFamily="34" charset="0"/>
                      </a:endParaRPr>
                    </a:p>
                  </a:txBody>
                  <a:tcPr marL="64432" marR="64432" marT="32217" marB="3221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979246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Erikson’s Stages </a:t>
            </a:r>
            <a:r>
              <a:rPr lang="en-US" sz="2000" b="0" smtClean="0"/>
              <a:t>(2 of 2)</a:t>
            </a:r>
            <a:endParaRPr lang="en-US" sz="2000" b="0" dirty="0"/>
          </a:p>
        </p:txBody>
      </p:sp>
      <p:graphicFrame>
        <p:nvGraphicFramePr>
          <p:cNvPr id="5" name="Table 2"/>
          <p:cNvGraphicFramePr>
            <a:graphicFrameLocks noGrp="1"/>
          </p:cNvGraphicFramePr>
          <p:nvPr>
            <p:extLst>
              <p:ext uri="{D42A27DB-BD31-4B8C-83A1-F6EECF244321}">
                <p14:modId xmlns:p14="http://schemas.microsoft.com/office/powerpoint/2010/main" val="2719778245"/>
              </p:ext>
            </p:extLst>
          </p:nvPr>
        </p:nvGraphicFramePr>
        <p:xfrm>
          <a:off x="457200" y="1600200"/>
          <a:ext cx="8229600" cy="3718560"/>
        </p:xfrm>
        <a:graphic>
          <a:graphicData uri="http://schemas.openxmlformats.org/drawingml/2006/table">
            <a:tbl>
              <a:tblPr firstRow="1" bandRow="1">
                <a:tableStyleId>{3B4B98B0-60AC-42C2-AFA5-B58CD77FA1E5}</a:tableStyleId>
              </a:tblPr>
              <a:tblGrid>
                <a:gridCol w="2149161">
                  <a:extLst>
                    <a:ext uri="{9D8B030D-6E8A-4147-A177-3AD203B41FA5}">
                      <a16:colId xmlns:a16="http://schemas.microsoft.com/office/drawing/2014/main" val="20000"/>
                    </a:ext>
                  </a:extLst>
                </a:gridCol>
                <a:gridCol w="1738256">
                  <a:extLst>
                    <a:ext uri="{9D8B030D-6E8A-4147-A177-3AD203B41FA5}">
                      <a16:colId xmlns:a16="http://schemas.microsoft.com/office/drawing/2014/main" val="20001"/>
                    </a:ext>
                  </a:extLst>
                </a:gridCol>
                <a:gridCol w="2158396">
                  <a:extLst>
                    <a:ext uri="{9D8B030D-6E8A-4147-A177-3AD203B41FA5}">
                      <a16:colId xmlns:a16="http://schemas.microsoft.com/office/drawing/2014/main" val="20002"/>
                    </a:ext>
                  </a:extLst>
                </a:gridCol>
                <a:gridCol w="2183787">
                  <a:extLst>
                    <a:ext uri="{9D8B030D-6E8A-4147-A177-3AD203B41FA5}">
                      <a16:colId xmlns:a16="http://schemas.microsoft.com/office/drawing/2014/main" val="20003"/>
                    </a:ext>
                  </a:extLst>
                </a:gridCol>
              </a:tblGrid>
              <a:tr h="335280">
                <a:tc>
                  <a:txBody>
                    <a:bodyPr/>
                    <a:lstStyle/>
                    <a:p>
                      <a:pPr marL="0" algn="l" defTabSz="914400" rtl="0" eaLnBrk="1" latinLnBrk="0" hangingPunct="1"/>
                      <a:r>
                        <a:rPr lang="en-US" sz="2000" kern="1200" baseline="0" dirty="0" smtClean="0">
                          <a:solidFill>
                            <a:schemeClr val="tx1"/>
                          </a:solidFill>
                          <a:latin typeface="+mn-lt"/>
                          <a:ea typeface="Verdana" panose="020B0604030504040204" pitchFamily="34" charset="0"/>
                          <a:cs typeface="Verdana" panose="020B0604030504040204" pitchFamily="34" charset="0"/>
                        </a:rPr>
                        <a:t>Stage</a:t>
                      </a:r>
                      <a:endParaRPr lang="en-US" sz="2000" kern="1200" baseline="0" dirty="0">
                        <a:solidFill>
                          <a:schemeClr val="tx1"/>
                        </a:solidFill>
                        <a:latin typeface="+mn-lt"/>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2000" kern="1200" baseline="0" dirty="0" smtClean="0">
                          <a:solidFill>
                            <a:schemeClr val="tx1"/>
                          </a:solidFill>
                          <a:latin typeface="+mn-lt"/>
                          <a:ea typeface="Verdana" panose="020B0604030504040204" pitchFamily="34" charset="0"/>
                          <a:cs typeface="Verdana" panose="020B0604030504040204" pitchFamily="34" charset="0"/>
                        </a:rPr>
                        <a:t>Approximate Age</a:t>
                      </a:r>
                      <a:endParaRPr lang="en-US" sz="2000" kern="1200" baseline="0" dirty="0">
                        <a:solidFill>
                          <a:schemeClr val="tx1"/>
                        </a:solidFill>
                        <a:latin typeface="+mn-lt"/>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2000" kern="1200" baseline="0" dirty="0" smtClean="0">
                          <a:solidFill>
                            <a:schemeClr val="tx1"/>
                          </a:solidFill>
                          <a:latin typeface="+mn-lt"/>
                          <a:ea typeface="Verdana" panose="020B0604030504040204" pitchFamily="34" charset="0"/>
                          <a:cs typeface="Verdana" panose="020B0604030504040204" pitchFamily="34" charset="0"/>
                        </a:rPr>
                        <a:t>Positive Outcomes</a:t>
                      </a:r>
                      <a:endParaRPr lang="en-US" sz="2000" kern="1200" baseline="0" dirty="0">
                        <a:solidFill>
                          <a:schemeClr val="tx1"/>
                        </a:solidFill>
                        <a:latin typeface="+mn-lt"/>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2000" kern="1200" baseline="0" dirty="0" smtClean="0">
                          <a:solidFill>
                            <a:schemeClr val="tx1"/>
                          </a:solidFill>
                          <a:latin typeface="+mn-lt"/>
                          <a:ea typeface="Verdana" panose="020B0604030504040204" pitchFamily="34" charset="0"/>
                          <a:cs typeface="Verdana" panose="020B0604030504040204" pitchFamily="34" charset="0"/>
                        </a:rPr>
                        <a:t>Negative Outcomes</a:t>
                      </a:r>
                      <a:endParaRPr lang="en-US" sz="2000" kern="1200" baseline="0" dirty="0">
                        <a:solidFill>
                          <a:schemeClr val="tx1"/>
                        </a:solidFill>
                        <a:latin typeface="+mn-lt"/>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35280">
                <a:tc>
                  <a:txBody>
                    <a:bodyPr/>
                    <a:lstStyle/>
                    <a:p>
                      <a:pPr marL="0" indent="-283464" algn="l" defTabSz="914400" rtl="0" eaLnBrk="1" latinLnBrk="0" hangingPunct="1">
                        <a:buFont typeface="+mj-lt"/>
                        <a:buNone/>
                      </a:pPr>
                      <a:r>
                        <a:rPr lang="en-US" sz="1800" kern="1200" baseline="0" dirty="0" smtClean="0">
                          <a:solidFill>
                            <a:schemeClr val="tx1"/>
                          </a:solidFill>
                          <a:latin typeface="+mn-lt"/>
                          <a:ea typeface="Verdana" panose="020B0604030504040204" pitchFamily="34" charset="0"/>
                          <a:cs typeface="Verdana" panose="020B0604030504040204" pitchFamily="34" charset="0"/>
                        </a:rPr>
                        <a:t>6.Intimacy-versus-isolation</a:t>
                      </a:r>
                      <a:endParaRPr lang="en-US" sz="1800" kern="1200" baseline="0" dirty="0">
                        <a:solidFill>
                          <a:schemeClr val="tx1"/>
                        </a:solidFill>
                        <a:latin typeface="+mn-lt"/>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1800" kern="1200" baseline="0" dirty="0" smtClean="0">
                          <a:solidFill>
                            <a:schemeClr val="tx1"/>
                          </a:solidFill>
                          <a:latin typeface="+mn-lt"/>
                          <a:ea typeface="Verdana" panose="020B0604030504040204" pitchFamily="34" charset="0"/>
                          <a:cs typeface="Verdana" panose="020B0604030504040204" pitchFamily="34" charset="0"/>
                        </a:rPr>
                        <a:t>Early adulthood</a:t>
                      </a:r>
                      <a:endParaRPr lang="en-US" sz="1800" kern="1200" baseline="0" dirty="0">
                        <a:solidFill>
                          <a:schemeClr val="tx1"/>
                        </a:solidFill>
                        <a:latin typeface="+mn-lt"/>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1800" kern="1200" baseline="0" dirty="0" smtClean="0">
                          <a:solidFill>
                            <a:schemeClr val="tx1"/>
                          </a:solidFill>
                          <a:latin typeface="+mn-lt"/>
                          <a:ea typeface="Verdana" panose="020B0604030504040204" pitchFamily="34" charset="0"/>
                          <a:cs typeface="Verdana" panose="020B0604030504040204" pitchFamily="34" charset="0"/>
                        </a:rPr>
                        <a:t>Development of loving, sexual relationships and close friendships</a:t>
                      </a:r>
                      <a:endParaRPr lang="en-US" sz="1800" kern="1200" baseline="0" dirty="0">
                        <a:solidFill>
                          <a:schemeClr val="tx1"/>
                        </a:solidFill>
                        <a:latin typeface="+mn-lt"/>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1800" kern="1200" baseline="0" dirty="0" smtClean="0">
                          <a:solidFill>
                            <a:schemeClr val="tx1"/>
                          </a:solidFill>
                          <a:latin typeface="+mn-lt"/>
                          <a:ea typeface="Verdana" panose="020B0604030504040204" pitchFamily="34" charset="0"/>
                          <a:cs typeface="Verdana" panose="020B0604030504040204" pitchFamily="34" charset="0"/>
                        </a:rPr>
                        <a:t>Fear of relationships with others</a:t>
                      </a:r>
                      <a:endParaRPr lang="en-US" sz="1800" kern="1200" baseline="0" dirty="0">
                        <a:solidFill>
                          <a:schemeClr val="tx1"/>
                        </a:solidFill>
                        <a:latin typeface="+mn-lt"/>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35280">
                <a:tc>
                  <a:txBody>
                    <a:bodyPr/>
                    <a:lstStyle/>
                    <a:p>
                      <a:pPr marL="0" indent="-283464" algn="l" defTabSz="914400" rtl="0" eaLnBrk="1" latinLnBrk="0" hangingPunct="1">
                        <a:buFont typeface="+mj-lt"/>
                        <a:buNone/>
                      </a:pPr>
                      <a:r>
                        <a:rPr lang="en-US" sz="1800" kern="1200" baseline="0" dirty="0" smtClean="0">
                          <a:solidFill>
                            <a:schemeClr val="tx1"/>
                          </a:solidFill>
                          <a:latin typeface="+mn-lt"/>
                          <a:ea typeface="Verdana" panose="020B0604030504040204" pitchFamily="34" charset="0"/>
                          <a:cs typeface="Verdana" panose="020B0604030504040204" pitchFamily="34" charset="0"/>
                        </a:rPr>
                        <a:t>7.Generativity-versus-stagnation</a:t>
                      </a:r>
                      <a:endParaRPr lang="en-US" sz="1800" kern="1200" baseline="0" dirty="0">
                        <a:solidFill>
                          <a:schemeClr val="tx1"/>
                        </a:solidFill>
                        <a:latin typeface="+mn-lt"/>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1800" kern="1200" baseline="0" dirty="0" smtClean="0">
                          <a:solidFill>
                            <a:schemeClr val="tx1"/>
                          </a:solidFill>
                          <a:latin typeface="+mn-lt"/>
                          <a:ea typeface="Verdana" panose="020B0604030504040204" pitchFamily="34" charset="0"/>
                          <a:cs typeface="Verdana" panose="020B0604030504040204" pitchFamily="34" charset="0"/>
                        </a:rPr>
                        <a:t>Middle adulthood</a:t>
                      </a:r>
                      <a:endParaRPr lang="en-US" sz="1800" kern="1200" baseline="0" dirty="0">
                        <a:solidFill>
                          <a:schemeClr val="tx1"/>
                        </a:solidFill>
                        <a:latin typeface="+mn-lt"/>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1800" kern="1200" baseline="0" dirty="0" smtClean="0">
                          <a:solidFill>
                            <a:schemeClr val="tx1"/>
                          </a:solidFill>
                          <a:latin typeface="+mn-lt"/>
                          <a:ea typeface="Verdana" panose="020B0604030504040204" pitchFamily="34" charset="0"/>
                          <a:cs typeface="Verdana" panose="020B0604030504040204" pitchFamily="34" charset="0"/>
                        </a:rPr>
                        <a:t>Sense of contribution to continuity of life</a:t>
                      </a:r>
                      <a:endParaRPr lang="en-US" sz="1800" kern="1200" baseline="0" dirty="0">
                        <a:solidFill>
                          <a:schemeClr val="tx1"/>
                        </a:solidFill>
                        <a:latin typeface="+mn-lt"/>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1800" kern="1200" baseline="0" dirty="0" smtClean="0">
                          <a:solidFill>
                            <a:schemeClr val="tx1"/>
                          </a:solidFill>
                          <a:latin typeface="+mn-lt"/>
                          <a:ea typeface="Verdana" panose="020B0604030504040204" pitchFamily="34" charset="0"/>
                          <a:cs typeface="Verdana" panose="020B0604030504040204" pitchFamily="34" charset="0"/>
                        </a:rPr>
                        <a:t>Trivialization of one’s activities</a:t>
                      </a:r>
                      <a:endParaRPr lang="en-US" sz="1800" kern="1200" baseline="0" dirty="0">
                        <a:solidFill>
                          <a:schemeClr val="tx1"/>
                        </a:solidFill>
                        <a:latin typeface="+mn-lt"/>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35280">
                <a:tc>
                  <a:txBody>
                    <a:bodyPr/>
                    <a:lstStyle/>
                    <a:p>
                      <a:pPr marL="0" indent="-283464" algn="l" defTabSz="914400" rtl="0" eaLnBrk="1" latinLnBrk="0" hangingPunct="1">
                        <a:buFont typeface="+mj-lt"/>
                        <a:buNone/>
                      </a:pPr>
                      <a:r>
                        <a:rPr lang="en-US" sz="1800" kern="1200" baseline="0" dirty="0" smtClean="0">
                          <a:solidFill>
                            <a:schemeClr val="tx1"/>
                          </a:solidFill>
                          <a:latin typeface="+mn-lt"/>
                          <a:ea typeface="Verdana" panose="020B0604030504040204" pitchFamily="34" charset="0"/>
                          <a:cs typeface="Verdana" panose="020B0604030504040204" pitchFamily="34" charset="0"/>
                        </a:rPr>
                        <a:t>8.Ego-integrity-versus-despair</a:t>
                      </a:r>
                      <a:endParaRPr lang="en-US" sz="1800" kern="1200" baseline="0" dirty="0">
                        <a:solidFill>
                          <a:schemeClr val="tx1"/>
                        </a:solidFill>
                        <a:latin typeface="+mn-lt"/>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1800" kern="1200" baseline="0" dirty="0" smtClean="0">
                          <a:solidFill>
                            <a:schemeClr val="tx1"/>
                          </a:solidFill>
                          <a:latin typeface="+mn-lt"/>
                          <a:ea typeface="Verdana" panose="020B0604030504040204" pitchFamily="34" charset="0"/>
                          <a:cs typeface="Verdana" panose="020B0604030504040204" pitchFamily="34" charset="0"/>
                        </a:rPr>
                        <a:t>Late adulthood</a:t>
                      </a:r>
                      <a:endParaRPr lang="en-US" sz="1800" kern="1200" baseline="0" dirty="0">
                        <a:solidFill>
                          <a:schemeClr val="tx1"/>
                        </a:solidFill>
                        <a:latin typeface="+mn-lt"/>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1800" kern="1200" baseline="0" dirty="0" smtClean="0">
                          <a:solidFill>
                            <a:schemeClr val="tx1"/>
                          </a:solidFill>
                          <a:latin typeface="+mn-lt"/>
                          <a:ea typeface="Verdana" panose="020B0604030504040204" pitchFamily="34" charset="0"/>
                          <a:cs typeface="Verdana" panose="020B0604030504040204" pitchFamily="34" charset="0"/>
                        </a:rPr>
                        <a:t>Sense of unity in life’s accomplishments</a:t>
                      </a:r>
                      <a:endParaRPr lang="en-US" sz="1800" kern="1200" baseline="0" dirty="0">
                        <a:solidFill>
                          <a:schemeClr val="tx1"/>
                        </a:solidFill>
                        <a:latin typeface="+mn-lt"/>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1800" kern="1200" baseline="0" dirty="0" smtClean="0">
                          <a:solidFill>
                            <a:schemeClr val="tx1"/>
                          </a:solidFill>
                          <a:latin typeface="+mn-lt"/>
                          <a:ea typeface="Verdana" panose="020B0604030504040204" pitchFamily="34" charset="0"/>
                          <a:cs typeface="Verdana" panose="020B0604030504040204" pitchFamily="34" charset="0"/>
                        </a:rPr>
                        <a:t>Regret over lost opportunities of life</a:t>
                      </a:r>
                      <a:endParaRPr lang="en-US" sz="1800" kern="1200" baseline="0" dirty="0">
                        <a:solidFill>
                          <a:schemeClr val="tx1"/>
                        </a:solidFill>
                        <a:latin typeface="+mn-lt"/>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801843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Societal Pressures and Reliance on Friends and Peers</a:t>
            </a:r>
          </a:p>
        </p:txBody>
      </p:sp>
      <p:sp>
        <p:nvSpPr>
          <p:cNvPr id="3" name="Content Placeholder 2"/>
          <p:cNvSpPr>
            <a:spLocks noGrp="1"/>
          </p:cNvSpPr>
          <p:nvPr>
            <p:ph type="body" idx="1"/>
          </p:nvPr>
        </p:nvSpPr>
        <p:spPr/>
        <p:txBody>
          <a:bodyPr/>
          <a:lstStyle/>
          <a:p>
            <a:pPr marL="0" indent="0">
              <a:buNone/>
              <a:defRPr/>
            </a:pPr>
            <a:r>
              <a:rPr lang="en-US" b="1" dirty="0"/>
              <a:t>Societal pressure is high during identity-versus-identity-confusion stage </a:t>
            </a:r>
          </a:p>
          <a:p>
            <a:pPr>
              <a:defRPr/>
            </a:pPr>
            <a:r>
              <a:rPr lang="en-US" dirty="0"/>
              <a:t>Difficult choices about future plans</a:t>
            </a:r>
          </a:p>
          <a:p>
            <a:pPr>
              <a:defRPr/>
            </a:pPr>
            <a:r>
              <a:rPr lang="en-US" dirty="0"/>
              <a:t>Gender similarities as girls and boys progress through this stage</a:t>
            </a:r>
          </a:p>
        </p:txBody>
      </p:sp>
    </p:spTree>
    <p:extLst>
      <p:ext uri="{BB962C8B-B14F-4D97-AF65-F5344CB8AC3E}">
        <p14:creationId xmlns:p14="http://schemas.microsoft.com/office/powerpoint/2010/main" val="176154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Psychological Moratorium</a:t>
            </a:r>
          </a:p>
        </p:txBody>
      </p:sp>
      <p:sp>
        <p:nvSpPr>
          <p:cNvPr id="3" name="Content Placeholder 2"/>
          <p:cNvSpPr>
            <a:spLocks noGrp="1"/>
          </p:cNvSpPr>
          <p:nvPr>
            <p:ph type="body" idx="1"/>
          </p:nvPr>
        </p:nvSpPr>
        <p:spPr/>
        <p:txBody>
          <a:bodyPr/>
          <a:lstStyle/>
          <a:p>
            <a:pPr marL="0" indent="0">
              <a:buNone/>
              <a:defRPr/>
            </a:pPr>
            <a:r>
              <a:rPr lang="en-US" dirty="0"/>
              <a:t>Experimentation period</a:t>
            </a:r>
          </a:p>
          <a:p>
            <a:pPr marL="740664" lvl="1" indent="-283464">
              <a:buFont typeface="Arial" panose="020B0604020202020204" pitchFamily="34" charset="0"/>
              <a:buChar char="–"/>
              <a:defRPr/>
            </a:pPr>
            <a:r>
              <a:rPr lang="en-US" dirty="0"/>
              <a:t>A time for exploring options</a:t>
            </a:r>
          </a:p>
          <a:p>
            <a:pPr marL="740664" lvl="1" indent="-283464">
              <a:buFont typeface="Arial" panose="020B0604020202020204" pitchFamily="34" charset="0"/>
              <a:buChar char="–"/>
              <a:defRPr/>
            </a:pPr>
            <a:r>
              <a:rPr lang="en-US" dirty="0"/>
              <a:t>A time for suspending upcoming responsibilities of adulthood</a:t>
            </a:r>
          </a:p>
          <a:p>
            <a:pPr marL="740664" lvl="1" indent="-283464">
              <a:buFont typeface="Arial" panose="020B0604020202020204" pitchFamily="34" charset="0"/>
              <a:buChar char="–"/>
              <a:defRPr/>
            </a:pPr>
            <a:r>
              <a:rPr lang="en-US" dirty="0"/>
              <a:t>Some adolescents may not have this luxury</a:t>
            </a:r>
          </a:p>
        </p:txBody>
      </p:sp>
    </p:spTree>
    <p:extLst>
      <p:ext uri="{BB962C8B-B14F-4D97-AF65-F5344CB8AC3E}">
        <p14:creationId xmlns:p14="http://schemas.microsoft.com/office/powerpoint/2010/main" val="1805080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Limitation of Erikson’s Theory </a:t>
            </a:r>
          </a:p>
        </p:txBody>
      </p:sp>
      <p:sp>
        <p:nvSpPr>
          <p:cNvPr id="3" name="Content Placeholder 2"/>
          <p:cNvSpPr>
            <a:spLocks noGrp="1"/>
          </p:cNvSpPr>
          <p:nvPr>
            <p:ph type="body" idx="1"/>
          </p:nvPr>
        </p:nvSpPr>
        <p:spPr/>
        <p:txBody>
          <a:bodyPr/>
          <a:lstStyle/>
          <a:p>
            <a:pPr eaLnBrk="1" hangingPunct="1"/>
            <a:r>
              <a:rPr lang="en-US" altLang="en-US" dirty="0"/>
              <a:t>Male identity development used as a standard against which to compare female </a:t>
            </a:r>
            <a:r>
              <a:rPr lang="en-US" altLang="en-US" dirty="0" smtClean="0"/>
              <a:t>identity</a:t>
            </a:r>
            <a:endParaRPr lang="en-US" altLang="en-US" dirty="0"/>
          </a:p>
        </p:txBody>
      </p:sp>
    </p:spTree>
    <p:extLst>
      <p:ext uri="{BB962C8B-B14F-4D97-AF65-F5344CB8AC3E}">
        <p14:creationId xmlns:p14="http://schemas.microsoft.com/office/powerpoint/2010/main" val="3245334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Marcia’s Approach to Identity Development</a:t>
            </a:r>
            <a:endParaRPr lang="en-US" sz="2000" b="0" dirty="0"/>
          </a:p>
        </p:txBody>
      </p:sp>
      <p:graphicFrame>
        <p:nvGraphicFramePr>
          <p:cNvPr id="5" name="Table 2"/>
          <p:cNvGraphicFramePr>
            <a:graphicFrameLocks noGrp="1"/>
          </p:cNvGraphicFramePr>
          <p:nvPr>
            <p:extLst>
              <p:ext uri="{D42A27DB-BD31-4B8C-83A1-F6EECF244321}">
                <p14:modId xmlns:p14="http://schemas.microsoft.com/office/powerpoint/2010/main" val="97603247"/>
              </p:ext>
            </p:extLst>
          </p:nvPr>
        </p:nvGraphicFramePr>
        <p:xfrm>
          <a:off x="457200" y="1600200"/>
          <a:ext cx="8229600" cy="3348297"/>
        </p:xfrm>
        <a:graphic>
          <a:graphicData uri="http://schemas.openxmlformats.org/drawingml/2006/table">
            <a:tbl>
              <a:tblPr firstRow="1" bandRow="1">
                <a:tableStyleId>{3B4B98B0-60AC-42C2-AFA5-B58CD77FA1E5}</a:tableStyleId>
              </a:tblPr>
              <a:tblGrid>
                <a:gridCol w="3782615">
                  <a:extLst>
                    <a:ext uri="{9D8B030D-6E8A-4147-A177-3AD203B41FA5}">
                      <a16:colId xmlns:a16="http://schemas.microsoft.com/office/drawing/2014/main" val="20000"/>
                    </a:ext>
                  </a:extLst>
                </a:gridCol>
                <a:gridCol w="4446985">
                  <a:extLst>
                    <a:ext uri="{9D8B030D-6E8A-4147-A177-3AD203B41FA5}">
                      <a16:colId xmlns:a16="http://schemas.microsoft.com/office/drawing/2014/main" val="20001"/>
                    </a:ext>
                  </a:extLst>
                </a:gridCol>
              </a:tblGrid>
              <a:tr h="5334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i="0" u="none" strike="noStrike" kern="1200" baseline="0" dirty="0" smtClean="0">
                          <a:solidFill>
                            <a:schemeClr val="tx1"/>
                          </a:solidFill>
                          <a:latin typeface="+mn-lt"/>
                          <a:ea typeface="Verdana" panose="020B0604030504040204" pitchFamily="34" charset="0"/>
                          <a:cs typeface="Verdana" panose="020B0604030504040204" pitchFamily="34" charset="0"/>
                        </a:rPr>
                        <a:t>Commitment</a:t>
                      </a:r>
                      <a:r>
                        <a:rPr lang="en-US" sz="2000" b="1" i="0" u="none" strike="noStrike" kern="0" baseline="0" dirty="0" smtClean="0">
                          <a:solidFill>
                            <a:schemeClr val="tx1"/>
                          </a:solidFill>
                          <a:latin typeface="+mn-lt"/>
                          <a:ea typeface="Verdana" panose="020B0604030504040204" pitchFamily="34" charset="0"/>
                          <a:cs typeface="Verdana" panose="020B0604030504040204" pitchFamily="34" charset="0"/>
                        </a:rPr>
                        <a:t> </a:t>
                      </a:r>
                      <a:r>
                        <a:rPr lang="en-US" sz="2000" b="1" i="0" u="none" strike="noStrike" kern="1200" baseline="0" dirty="0" smtClean="0">
                          <a:solidFill>
                            <a:schemeClr val="tx1"/>
                          </a:solidFill>
                          <a:latin typeface="+mn-lt"/>
                          <a:ea typeface="Verdana" panose="020B0604030504040204" pitchFamily="34" charset="0"/>
                          <a:cs typeface="Verdana" panose="020B0604030504040204" pitchFamily="34" charset="0"/>
                        </a:rPr>
                        <a:t>Present</a:t>
                      </a:r>
                      <a:endParaRPr lang="en-US" sz="2000" b="1" i="0" dirty="0">
                        <a:solidFill>
                          <a:schemeClr val="tx1"/>
                        </a:solidFill>
                        <a:latin typeface="+mn-lt"/>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i="0" u="none" strike="noStrike" kern="1200" baseline="0" dirty="0" smtClean="0">
                          <a:solidFill>
                            <a:schemeClr val="tx1"/>
                          </a:solidFill>
                          <a:latin typeface="+mn-lt"/>
                          <a:ea typeface="Verdana" panose="020B0604030504040204" pitchFamily="34" charset="0"/>
                          <a:cs typeface="Verdana" panose="020B0604030504040204" pitchFamily="34" charset="0"/>
                        </a:rPr>
                        <a:t>Commitment</a:t>
                      </a:r>
                      <a:r>
                        <a:rPr lang="en-US" sz="2000" b="1" i="0" u="none" strike="noStrike" kern="0" baseline="0" dirty="0" smtClean="0">
                          <a:solidFill>
                            <a:schemeClr val="tx1"/>
                          </a:solidFill>
                          <a:latin typeface="+mn-lt"/>
                          <a:ea typeface="Verdana" panose="020B0604030504040204" pitchFamily="34" charset="0"/>
                          <a:cs typeface="Verdana" panose="020B0604030504040204" pitchFamily="34" charset="0"/>
                        </a:rPr>
                        <a:t> </a:t>
                      </a:r>
                      <a:r>
                        <a:rPr lang="en-US" sz="2000" b="1" i="0" u="none" strike="noStrike" kern="1200" baseline="0" dirty="0" smtClean="0">
                          <a:solidFill>
                            <a:schemeClr val="tx1"/>
                          </a:solidFill>
                          <a:latin typeface="+mn-lt"/>
                          <a:ea typeface="Verdana" panose="020B0604030504040204" pitchFamily="34" charset="0"/>
                          <a:cs typeface="Verdana" panose="020B0604030504040204" pitchFamily="34" charset="0"/>
                        </a:rPr>
                        <a:t>Absent</a:t>
                      </a:r>
                      <a:endParaRPr lang="en-US" sz="2000" b="1" i="0" dirty="0">
                        <a:solidFill>
                          <a:schemeClr val="tx1"/>
                        </a:solidFill>
                        <a:latin typeface="+mn-lt"/>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5525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kern="1200" baseline="0" dirty="0" smtClean="0">
                          <a:solidFill>
                            <a:schemeClr val="tx1"/>
                          </a:solidFill>
                          <a:latin typeface="+mn-lt"/>
                          <a:ea typeface="Verdana" panose="020B0604030504040204" pitchFamily="34" charset="0"/>
                          <a:cs typeface="Verdana" panose="020B0604030504040204" pitchFamily="34" charset="0"/>
                        </a:rPr>
                        <a:t>Crisis/Exploration</a:t>
                      </a:r>
                    </a:p>
                    <a:p>
                      <a:r>
                        <a:rPr lang="en-US" sz="1800" b="1" i="0" u="none" strike="noStrike" kern="1200" baseline="0" dirty="0" smtClean="0">
                          <a:solidFill>
                            <a:schemeClr val="tx1"/>
                          </a:solidFill>
                          <a:latin typeface="+mn-lt"/>
                          <a:ea typeface="Verdana" panose="020B0604030504040204" pitchFamily="34" charset="0"/>
                          <a:cs typeface="Verdana" panose="020B0604030504040204" pitchFamily="34" charset="0"/>
                        </a:rPr>
                        <a:t>Identity achievement</a:t>
                      </a:r>
                    </a:p>
                    <a:p>
                      <a:r>
                        <a:rPr lang="en-US" sz="1800" i="0" u="none" strike="noStrike" kern="1200" baseline="0" dirty="0" smtClean="0">
                          <a:solidFill>
                            <a:schemeClr val="tx1"/>
                          </a:solidFill>
                          <a:latin typeface="+mn-lt"/>
                          <a:ea typeface="Verdana" panose="020B0604030504040204" pitchFamily="34" charset="0"/>
                          <a:cs typeface="Verdana" panose="020B0604030504040204" pitchFamily="34" charset="0"/>
                        </a:rPr>
                        <a:t>“I enjoyed working at an advertising company the last two summers, so I plan to go into advertising.”</a:t>
                      </a:r>
                      <a:endParaRPr lang="en-US" sz="1800" i="0" dirty="0">
                        <a:solidFill>
                          <a:schemeClr val="tx1"/>
                        </a:solidFill>
                        <a:latin typeface="+mn-lt"/>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kern="1200" baseline="0" dirty="0" smtClean="0">
                          <a:solidFill>
                            <a:schemeClr val="tx1"/>
                          </a:solidFill>
                          <a:latin typeface="+mn-lt"/>
                          <a:ea typeface="Verdana" panose="020B0604030504040204" pitchFamily="34" charset="0"/>
                          <a:cs typeface="Verdana" panose="020B0604030504040204" pitchFamily="34" charset="0"/>
                        </a:rPr>
                        <a:t>Crisis/Exploration</a:t>
                      </a:r>
                    </a:p>
                    <a:p>
                      <a:r>
                        <a:rPr lang="en-US" sz="1800" b="1" i="0" u="none" strike="noStrike" kern="1200" baseline="0" dirty="0" smtClean="0">
                          <a:solidFill>
                            <a:schemeClr val="tx1"/>
                          </a:solidFill>
                          <a:latin typeface="+mn-lt"/>
                          <a:ea typeface="Verdana" panose="020B0604030504040204" pitchFamily="34" charset="0"/>
                          <a:cs typeface="Verdana" panose="020B0604030504040204" pitchFamily="34" charset="0"/>
                        </a:rPr>
                        <a:t>Moratorium</a:t>
                      </a:r>
                    </a:p>
                    <a:p>
                      <a:r>
                        <a:rPr lang="en-US" sz="1800" i="0" u="none" strike="noStrike" kern="1200" baseline="0" dirty="0" smtClean="0">
                          <a:solidFill>
                            <a:schemeClr val="tx1"/>
                          </a:solidFill>
                          <a:latin typeface="+mn-lt"/>
                          <a:ea typeface="Verdana" panose="020B0604030504040204" pitchFamily="34" charset="0"/>
                          <a:cs typeface="Verdana" panose="020B0604030504040204" pitchFamily="34" charset="0"/>
                        </a:rPr>
                        <a:t>“I’m taking a job at my mom’s bookstore until I figure out what I really want to do.”</a:t>
                      </a:r>
                      <a:endParaRPr lang="en-US" sz="1800" i="0" dirty="0">
                        <a:solidFill>
                          <a:schemeClr val="tx1"/>
                        </a:solidFill>
                        <a:latin typeface="+mn-lt"/>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262322">
                <a:tc>
                  <a:txBody>
                    <a:bodyPr/>
                    <a:lstStyle/>
                    <a:p>
                      <a:r>
                        <a:rPr lang="en-US" sz="1800" b="1" i="0" u="none" strike="noStrike" kern="1200" baseline="0" dirty="0" smtClean="0">
                          <a:solidFill>
                            <a:schemeClr val="tx1"/>
                          </a:solidFill>
                          <a:latin typeface="+mn-lt"/>
                          <a:ea typeface="Verdana" panose="020B0604030504040204" pitchFamily="34" charset="0"/>
                          <a:cs typeface="Verdana" panose="020B0604030504040204" pitchFamily="34" charset="0"/>
                        </a:rPr>
                        <a:t>Identity foreclosure</a:t>
                      </a:r>
                    </a:p>
                    <a:p>
                      <a:r>
                        <a:rPr lang="en-US" sz="1800" i="0" u="none" strike="noStrike" kern="1200" baseline="0" dirty="0" smtClean="0">
                          <a:solidFill>
                            <a:schemeClr val="tx1"/>
                          </a:solidFill>
                          <a:latin typeface="+mn-lt"/>
                          <a:ea typeface="Verdana" panose="020B0604030504040204" pitchFamily="34" charset="0"/>
                          <a:cs typeface="Verdana" panose="020B0604030504040204" pitchFamily="34" charset="0"/>
                        </a:rPr>
                        <a:t>“My dad says I’m good with kids and would be a good teacher, so I guess that’s what I’ll do.”</a:t>
                      </a:r>
                      <a:endParaRPr lang="en-US" sz="1800" i="0" dirty="0">
                        <a:solidFill>
                          <a:schemeClr val="tx1"/>
                        </a:solidFill>
                        <a:latin typeface="+mn-lt"/>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i="0" u="none" strike="noStrike" kern="1200" baseline="0" dirty="0" smtClean="0">
                          <a:solidFill>
                            <a:schemeClr val="tx1"/>
                          </a:solidFill>
                          <a:latin typeface="+mn-lt"/>
                          <a:ea typeface="Verdana" panose="020B0604030504040204" pitchFamily="34" charset="0"/>
                          <a:cs typeface="Verdana" panose="020B0604030504040204" pitchFamily="34" charset="0"/>
                        </a:rPr>
                        <a:t>Identity diffusion</a:t>
                      </a:r>
                    </a:p>
                    <a:p>
                      <a:r>
                        <a:rPr lang="en-US" sz="1800" i="0" u="none" strike="noStrike" kern="1200" baseline="0" dirty="0" smtClean="0">
                          <a:solidFill>
                            <a:schemeClr val="tx1"/>
                          </a:solidFill>
                          <a:latin typeface="+mn-lt"/>
                          <a:ea typeface="Verdana" panose="020B0604030504040204" pitchFamily="34" charset="0"/>
                          <a:cs typeface="Verdana" panose="020B0604030504040204" pitchFamily="34" charset="0"/>
                        </a:rPr>
                        <a:t>“Frankly, I have no idea what I’m going to do.”</a:t>
                      </a:r>
                      <a:endParaRPr lang="en-US" sz="1800" i="0" dirty="0">
                        <a:solidFill>
                          <a:schemeClr val="tx1"/>
                        </a:solidFill>
                        <a:latin typeface="+mn-lt"/>
                        <a:ea typeface="Verdana" panose="020B0604030504040204" pitchFamily="34" charset="0"/>
                        <a:cs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93096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Religion and Spirituality </a:t>
            </a:r>
            <a:r>
              <a:rPr lang="en-US" altLang="en-US" sz="2000" b="0" dirty="0">
                <a:ea typeface="ＭＳ Ｐゴシック" panose="020B0600070205080204" pitchFamily="34" charset="-128"/>
              </a:rPr>
              <a:t>(1 of 2)</a:t>
            </a:r>
            <a:endParaRPr lang="en-US" sz="2000" b="0" dirty="0"/>
          </a:p>
        </p:txBody>
      </p:sp>
      <p:sp>
        <p:nvSpPr>
          <p:cNvPr id="3" name="Content Placeholder 2"/>
          <p:cNvSpPr>
            <a:spLocks noGrp="1"/>
          </p:cNvSpPr>
          <p:nvPr>
            <p:ph type="body" idx="1"/>
          </p:nvPr>
        </p:nvSpPr>
        <p:spPr/>
        <p:txBody>
          <a:bodyPr/>
          <a:lstStyle/>
          <a:p>
            <a:pPr eaLnBrk="1" hangingPunct="1">
              <a:buSzPct val="118000"/>
            </a:pPr>
            <a:r>
              <a:rPr lang="en-US" altLang="en-US" dirty="0"/>
              <a:t>Questions of religion and spirituality begin to be asked during adolescence</a:t>
            </a:r>
          </a:p>
          <a:p>
            <a:pPr eaLnBrk="1" hangingPunct="1">
              <a:buSzPct val="119000"/>
            </a:pPr>
            <a:r>
              <a:rPr lang="en-US" altLang="en-US" dirty="0"/>
              <a:t>Increasing cognitive abilities facilitate more abstract thinking about religious matters</a:t>
            </a:r>
          </a:p>
          <a:p>
            <a:pPr eaLnBrk="1" hangingPunct="1">
              <a:buSzPct val="118000"/>
            </a:pPr>
            <a:r>
              <a:rPr lang="en-US" altLang="en-US" dirty="0"/>
              <a:t>Adolescents begin to develop core set of beliefs and values</a:t>
            </a:r>
          </a:p>
        </p:txBody>
      </p:sp>
    </p:spTree>
    <p:extLst>
      <p:ext uri="{BB962C8B-B14F-4D97-AF65-F5344CB8AC3E}">
        <p14:creationId xmlns:p14="http://schemas.microsoft.com/office/powerpoint/2010/main" val="38689212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Religion and Spirituality </a:t>
            </a:r>
            <a:r>
              <a:rPr lang="en-US" sz="2000" b="0" dirty="0"/>
              <a:t>(2 of 2)</a:t>
            </a:r>
          </a:p>
        </p:txBody>
      </p:sp>
      <p:sp>
        <p:nvSpPr>
          <p:cNvPr id="3" name="Content Placeholder 2"/>
          <p:cNvSpPr>
            <a:spLocks noGrp="1"/>
          </p:cNvSpPr>
          <p:nvPr>
            <p:ph type="body" idx="1"/>
          </p:nvPr>
        </p:nvSpPr>
        <p:spPr/>
        <p:txBody>
          <a:bodyPr/>
          <a:lstStyle/>
          <a:p>
            <a:pPr marL="0" indent="0">
              <a:lnSpc>
                <a:spcPct val="110000"/>
              </a:lnSpc>
              <a:buNone/>
              <a:defRPr/>
            </a:pPr>
            <a:r>
              <a:rPr lang="en-US" b="1" dirty="0"/>
              <a:t>Stages of understanding and practice of faith and spirituality</a:t>
            </a:r>
          </a:p>
          <a:p>
            <a:pPr>
              <a:lnSpc>
                <a:spcPct val="110000"/>
              </a:lnSpc>
              <a:defRPr/>
            </a:pPr>
            <a:r>
              <a:rPr lang="en-US" dirty="0"/>
              <a:t>Childhood: Fairly literal view of God and biblical figures</a:t>
            </a:r>
          </a:p>
          <a:p>
            <a:pPr>
              <a:lnSpc>
                <a:spcPct val="110000"/>
              </a:lnSpc>
              <a:defRPr/>
            </a:pPr>
            <a:r>
              <a:rPr lang="en-US" dirty="0"/>
              <a:t>Adolescence: Individuative-reflective stage of faith with possible multiple views of God</a:t>
            </a:r>
          </a:p>
          <a:p>
            <a:pPr>
              <a:lnSpc>
                <a:spcPct val="110000"/>
              </a:lnSpc>
              <a:defRPr/>
            </a:pPr>
            <a:r>
              <a:rPr lang="en-US" dirty="0"/>
              <a:t>Adulthood: Conjunctive stage which includes broad, inclusive view of religion and humanity</a:t>
            </a:r>
          </a:p>
        </p:txBody>
      </p:sp>
    </p:spTree>
    <p:extLst>
      <p:ext uri="{BB962C8B-B14F-4D97-AF65-F5344CB8AC3E}">
        <p14:creationId xmlns:p14="http://schemas.microsoft.com/office/powerpoint/2010/main" val="29188258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Race, and Ethnicity</a:t>
            </a:r>
            <a:endParaRPr lang="en-US" sz="2000" b="0" dirty="0"/>
          </a:p>
        </p:txBody>
      </p:sp>
      <p:sp>
        <p:nvSpPr>
          <p:cNvPr id="3" name="Content Placeholder 2"/>
          <p:cNvSpPr>
            <a:spLocks noGrp="1"/>
          </p:cNvSpPr>
          <p:nvPr>
            <p:ph type="body" idx="1"/>
          </p:nvPr>
        </p:nvSpPr>
        <p:spPr/>
        <p:txBody>
          <a:bodyPr/>
          <a:lstStyle/>
          <a:p>
            <a:pPr eaLnBrk="1" hangingPunct="1"/>
            <a:r>
              <a:rPr lang="en-US" altLang="en-US" dirty="0"/>
              <a:t>Cultural assimilation model</a:t>
            </a:r>
          </a:p>
          <a:p>
            <a:pPr eaLnBrk="1" hangingPunct="1"/>
            <a:r>
              <a:rPr lang="en-US" altLang="en-US" dirty="0"/>
              <a:t>Pluralistic society model</a:t>
            </a:r>
          </a:p>
          <a:p>
            <a:pPr eaLnBrk="1" hangingPunct="1"/>
            <a:r>
              <a:rPr lang="en-US" altLang="en-US" dirty="0"/>
              <a:t>Bicultural identity</a:t>
            </a:r>
          </a:p>
        </p:txBody>
      </p:sp>
    </p:spTree>
    <p:extLst>
      <p:ext uri="{BB962C8B-B14F-4D97-AF65-F5344CB8AC3E}">
        <p14:creationId xmlns:p14="http://schemas.microsoft.com/office/powerpoint/2010/main" val="716393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Figure 12-1 Bicultural Identity in the United States</a:t>
            </a:r>
            <a:endParaRPr lang="en-US" dirty="0"/>
          </a:p>
        </p:txBody>
      </p:sp>
      <p:pic>
        <p:nvPicPr>
          <p:cNvPr id="5" name="Picture 2" descr="A bar graph represents the number of Americans with Bicultural Identity. The vertical axis labeled In Millions has values from 0 to 2.0 in increments of 0.2. The horizontal axis lists the different combinations of identities found in the United States. Approximate data are as follows, White and Black, 1.8. White and Some Other Race, 1.7. White and Asian, 1.5. White and American Indian or Alaska Nativ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67117" y="1603023"/>
            <a:ext cx="5209767" cy="37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3"/>
          <p:cNvSpPr>
            <a:spLocks noGrp="1"/>
          </p:cNvSpPr>
          <p:nvPr>
            <p:ph type="body" idx="1"/>
          </p:nvPr>
        </p:nvSpPr>
        <p:spPr/>
        <p:txBody>
          <a:bodyPr/>
          <a:lstStyle/>
          <a:p>
            <a:r>
              <a:rPr lang="en-US" dirty="0"/>
              <a:t>The number of Americans who identified themselves as belonging to more than</a:t>
            </a:r>
          </a:p>
          <a:p>
            <a:r>
              <a:rPr lang="en-US" dirty="0"/>
              <a:t>one race grew substantially between 2000 and 2010. Almost 10 percent report</a:t>
            </a:r>
          </a:p>
          <a:p>
            <a:r>
              <a:rPr lang="en-US" dirty="0"/>
              <a:t>belonging to three or more races. </a:t>
            </a:r>
            <a:r>
              <a:rPr lang="en-US" sz="1200" b="1" dirty="0" smtClean="0"/>
              <a:t>(</a:t>
            </a:r>
            <a:r>
              <a:rPr lang="en-US" sz="1200" b="1" dirty="0"/>
              <a:t>Source: U.S. Bureau of the Census, 2011.)</a:t>
            </a:r>
          </a:p>
        </p:txBody>
      </p:sp>
    </p:spTree>
    <p:extLst>
      <p:ext uri="{BB962C8B-B14F-4D97-AF65-F5344CB8AC3E}">
        <p14:creationId xmlns:p14="http://schemas.microsoft.com/office/powerpoint/2010/main" val="4205649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Psychological Difficulties in </a:t>
            </a:r>
            <a:r>
              <a:rPr lang="en-US" dirty="0" smtClean="0"/>
              <a:t>Adolescence </a:t>
            </a:r>
            <a:r>
              <a:rPr lang="en-US" sz="2000" b="0" dirty="0" smtClean="0"/>
              <a:t>(1 </a:t>
            </a:r>
            <a:r>
              <a:rPr lang="en-US" sz="2000" b="0" dirty="0"/>
              <a:t>of 2)</a:t>
            </a:r>
          </a:p>
        </p:txBody>
      </p:sp>
      <p:sp>
        <p:nvSpPr>
          <p:cNvPr id="3" name="Content Placeholder 2"/>
          <p:cNvSpPr>
            <a:spLocks noGrp="1"/>
          </p:cNvSpPr>
          <p:nvPr>
            <p:ph type="body" idx="1"/>
          </p:nvPr>
        </p:nvSpPr>
        <p:spPr/>
        <p:txBody>
          <a:bodyPr/>
          <a:lstStyle/>
          <a:p>
            <a:pPr marL="0" lvl="0" indent="0">
              <a:buNone/>
            </a:pPr>
            <a:r>
              <a:rPr lang="en-US" b="1" dirty="0"/>
              <a:t>Depression </a:t>
            </a:r>
          </a:p>
          <a:p>
            <a:r>
              <a:rPr lang="en-US" altLang="en-US" dirty="0"/>
              <a:t>Higher incidence among girls than boys </a:t>
            </a:r>
          </a:p>
          <a:p>
            <a:r>
              <a:rPr lang="en-US" altLang="en-US" dirty="0"/>
              <a:t>Stress more pronounced for girls due to many, sometimes conflicting demands of traditional female gender role</a:t>
            </a:r>
          </a:p>
        </p:txBody>
      </p:sp>
    </p:spTree>
    <p:extLst>
      <p:ext uri="{BB962C8B-B14F-4D97-AF65-F5344CB8AC3E}">
        <p14:creationId xmlns:p14="http://schemas.microsoft.com/office/powerpoint/2010/main" val="3216985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Psychological Difficulties in </a:t>
            </a:r>
            <a:r>
              <a:rPr lang="en-US" dirty="0" smtClean="0"/>
              <a:t>Adolescence </a:t>
            </a:r>
            <a:r>
              <a:rPr lang="en-US" sz="2000" b="0" dirty="0" smtClean="0"/>
              <a:t>(2 </a:t>
            </a:r>
            <a:r>
              <a:rPr lang="en-US" sz="2000" b="0" dirty="0"/>
              <a:t>of 2)</a:t>
            </a:r>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b="1" dirty="0"/>
              <a:t>Suicide</a:t>
            </a:r>
          </a:p>
          <a:p>
            <a:pPr>
              <a:buFont typeface="Arial" charset="0"/>
              <a:buChar char="•"/>
              <a:defRPr/>
            </a:pPr>
            <a:r>
              <a:rPr lang="en-US" dirty="0"/>
              <a:t>Rate has tripled in the last 30 years</a:t>
            </a:r>
          </a:p>
          <a:p>
            <a:pPr>
              <a:buSzPct val="118000"/>
              <a:buFont typeface="Arial" charset="0"/>
              <a:buChar char="•"/>
              <a:defRPr/>
            </a:pPr>
            <a:r>
              <a:rPr lang="en-US" dirty="0"/>
              <a:t>One teen suicide every 90 minutes; 12.2 suicides per 100,000 adolescents</a:t>
            </a:r>
          </a:p>
          <a:p>
            <a:pPr>
              <a:buSzPct val="118000"/>
              <a:buFont typeface="Arial" charset="0"/>
              <a:buChar char="•"/>
              <a:defRPr/>
            </a:pPr>
            <a:r>
              <a:rPr lang="en-US" dirty="0"/>
              <a:t>Cluster suicides can occur</a:t>
            </a:r>
          </a:p>
          <a:p>
            <a:pPr marL="0" indent="0" eaLnBrk="1" hangingPunct="1">
              <a:buFont typeface="Arial" charset="0"/>
              <a:buNone/>
              <a:defRPr/>
            </a:pPr>
            <a:r>
              <a:rPr lang="en-US" b="1" dirty="0"/>
              <a:t>Gender</a:t>
            </a:r>
          </a:p>
          <a:p>
            <a:pPr>
              <a:buFont typeface="Arial" charset="0"/>
              <a:buChar char="•"/>
              <a:defRPr/>
            </a:pPr>
            <a:r>
              <a:rPr lang="en-US" dirty="0"/>
              <a:t>Attempts higher in girls; success higher in boys</a:t>
            </a:r>
          </a:p>
        </p:txBody>
      </p:sp>
    </p:spTree>
    <p:extLst>
      <p:ext uri="{BB962C8B-B14F-4D97-AF65-F5344CB8AC3E}">
        <p14:creationId xmlns:p14="http://schemas.microsoft.com/office/powerpoint/2010/main" val="4363831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Figure 12-2 Adolescent Difficulties</a:t>
            </a:r>
            <a:endParaRPr lang="en-US" dirty="0"/>
          </a:p>
        </p:txBody>
      </p:sp>
      <p:pic>
        <p:nvPicPr>
          <p:cNvPr id="6" name="Picture 2" descr="A bar graph details the percentage of different adolescent difficulties often cited to a helpline. The graph represents the percentage of different adolescent difficulties often cited to a helpline. A I D S, 1% Eating Disorders 2%. Legal 3%. Other 7%. Pregnancy 8%. Spirituality 9%. Mental Illness 10%. Death 11%. School Problems 11.5%. Sexuality 13%. Abuse 13.5%. Drugs and Alcohol 21%. Just to Talk 24%. Self-Esteem 34%. Peer Relationships 36%. Family Problems 4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6187" y="1355341"/>
            <a:ext cx="5811627" cy="3952876"/>
          </a:xfrm>
          <a:prstGeom prst="rect">
            <a:avLst/>
          </a:prstGeom>
        </p:spPr>
      </p:pic>
      <p:sp>
        <p:nvSpPr>
          <p:cNvPr id="3" name="Text Placeholder 3"/>
          <p:cNvSpPr>
            <a:spLocks noGrp="1"/>
          </p:cNvSpPr>
          <p:nvPr>
            <p:ph type="body" idx="1"/>
          </p:nvPr>
        </p:nvSpPr>
        <p:spPr/>
        <p:txBody>
          <a:bodyPr/>
          <a:lstStyle/>
          <a:p>
            <a:r>
              <a:rPr lang="en-US" dirty="0"/>
              <a:t>Family, peer relationships, and self-esteem problems were most often mentioned by adolescents contemplating suicide, according to a review of phone calls to a telephone help line. </a:t>
            </a:r>
            <a:r>
              <a:rPr lang="en-US" sz="1200" b="1" dirty="0" smtClean="0"/>
              <a:t>(</a:t>
            </a:r>
            <a:r>
              <a:rPr lang="en-US" sz="1200" b="1" dirty="0"/>
              <a:t>Source: Based on Boehm &amp; Campbell, 1995.)</a:t>
            </a:r>
          </a:p>
        </p:txBody>
      </p:sp>
    </p:spTree>
    <p:extLst>
      <p:ext uri="{BB962C8B-B14F-4D97-AF65-F5344CB8AC3E}">
        <p14:creationId xmlns:p14="http://schemas.microsoft.com/office/powerpoint/2010/main" val="16123374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Warning Signs of </a:t>
            </a:r>
            <a:r>
              <a:rPr lang="en-US" dirty="0" smtClean="0"/>
              <a:t>Suicide </a:t>
            </a:r>
            <a:r>
              <a:rPr lang="en-US" sz="2000" b="0" dirty="0" smtClean="0"/>
              <a:t>(1 of 2)</a:t>
            </a:r>
            <a:endParaRPr lang="en-US" sz="2000" b="0" dirty="0"/>
          </a:p>
        </p:txBody>
      </p:sp>
      <p:sp>
        <p:nvSpPr>
          <p:cNvPr id="3" name="Content Placeholder 2"/>
          <p:cNvSpPr>
            <a:spLocks noGrp="1"/>
          </p:cNvSpPr>
          <p:nvPr>
            <p:ph type="body" idx="1"/>
          </p:nvPr>
        </p:nvSpPr>
        <p:spPr/>
        <p:txBody>
          <a:bodyPr/>
          <a:lstStyle/>
          <a:p>
            <a:pPr lvl="0">
              <a:buSzPct val="119000"/>
              <a:buFont typeface="Arial" panose="020B0604020202020204" pitchFamily="34" charset="0"/>
              <a:buChar char="•"/>
            </a:pPr>
            <a:r>
              <a:rPr lang="en-US" dirty="0"/>
              <a:t>Direct or indirect talk of harming self</a:t>
            </a:r>
          </a:p>
          <a:p>
            <a:pPr lvl="0">
              <a:buSzPct val="119000"/>
              <a:buFont typeface="Arial" panose="020B0604020202020204" pitchFamily="34" charset="0"/>
              <a:buChar char="•"/>
            </a:pPr>
            <a:r>
              <a:rPr lang="en-US" dirty="0"/>
              <a:t>School difficulties </a:t>
            </a:r>
          </a:p>
          <a:p>
            <a:pPr lvl="0">
              <a:buSzPct val="119000"/>
              <a:buFont typeface="Arial" panose="020B0604020202020204" pitchFamily="34" charset="0"/>
              <a:buChar char="•"/>
            </a:pPr>
            <a:r>
              <a:rPr lang="en-US" dirty="0"/>
              <a:t>Making arrangements as if preparing for a long trip</a:t>
            </a:r>
          </a:p>
          <a:p>
            <a:pPr lvl="0">
              <a:buSzPct val="119000"/>
              <a:buFont typeface="Arial" panose="020B0604020202020204" pitchFamily="34" charset="0"/>
              <a:buChar char="•"/>
            </a:pPr>
            <a:r>
              <a:rPr lang="en-US" dirty="0"/>
              <a:t>Writing a will</a:t>
            </a:r>
          </a:p>
          <a:p>
            <a:pPr lvl="0">
              <a:buSzPct val="119000"/>
              <a:buFont typeface="Arial" panose="020B0604020202020204" pitchFamily="34" charset="0"/>
              <a:buChar char="•"/>
            </a:pPr>
            <a:r>
              <a:rPr lang="en-US" dirty="0"/>
              <a:t>Changes in eating </a:t>
            </a:r>
            <a:r>
              <a:rPr lang="en-US" dirty="0" smtClean="0"/>
              <a:t>habits</a:t>
            </a:r>
            <a:endParaRPr lang="en-US" dirty="0"/>
          </a:p>
        </p:txBody>
      </p:sp>
    </p:spTree>
    <p:extLst>
      <p:ext uri="{BB962C8B-B14F-4D97-AF65-F5344CB8AC3E}">
        <p14:creationId xmlns:p14="http://schemas.microsoft.com/office/powerpoint/2010/main" val="1561157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Warning Signs of </a:t>
            </a:r>
            <a:r>
              <a:rPr lang="en-US" dirty="0" smtClean="0"/>
              <a:t>Suicide </a:t>
            </a:r>
            <a:r>
              <a:rPr lang="en-US" sz="2000" b="0" dirty="0" smtClean="0"/>
              <a:t>(2 of 2)</a:t>
            </a:r>
            <a:endParaRPr lang="en-US" sz="2000" b="0" dirty="0"/>
          </a:p>
        </p:txBody>
      </p:sp>
      <p:sp>
        <p:nvSpPr>
          <p:cNvPr id="3" name="Content Placeholder 2"/>
          <p:cNvSpPr>
            <a:spLocks noGrp="1"/>
          </p:cNvSpPr>
          <p:nvPr>
            <p:ph type="body" idx="1"/>
          </p:nvPr>
        </p:nvSpPr>
        <p:spPr/>
        <p:txBody>
          <a:bodyPr/>
          <a:lstStyle/>
          <a:p>
            <a:pPr lvl="0">
              <a:buSzPct val="119000"/>
              <a:buFont typeface="Arial" panose="020B0604020202020204" pitchFamily="34" charset="0"/>
              <a:buChar char="•"/>
            </a:pPr>
            <a:r>
              <a:rPr lang="en-US" dirty="0"/>
              <a:t>General depression	</a:t>
            </a:r>
          </a:p>
          <a:p>
            <a:pPr lvl="0">
              <a:buSzPct val="119000"/>
              <a:buFont typeface="Arial" panose="020B0604020202020204" pitchFamily="34" charset="0"/>
              <a:buChar char="•"/>
            </a:pPr>
            <a:r>
              <a:rPr lang="en-US" dirty="0"/>
              <a:t>Dramatic behavior changes</a:t>
            </a:r>
          </a:p>
          <a:p>
            <a:pPr lvl="0">
              <a:buSzPct val="119000"/>
              <a:buFont typeface="Arial" panose="020B0604020202020204" pitchFamily="34" charset="0"/>
              <a:buChar char="•"/>
            </a:pPr>
            <a:r>
              <a:rPr lang="en-US" dirty="0"/>
              <a:t>Preoccupation with death</a:t>
            </a:r>
          </a:p>
          <a:p>
            <a:pPr lvl="0">
              <a:buSzPct val="119000"/>
              <a:buFont typeface="Arial" panose="020B0604020202020204" pitchFamily="34" charset="0"/>
              <a:buChar char="•"/>
            </a:pPr>
            <a:r>
              <a:rPr lang="en-US" altLang="en-US" dirty="0"/>
              <a:t>For immediate help with a suicide-related problem, call: (800) 784-2433 or (800) 621-4000 National hotlines staffed with trained counselors</a:t>
            </a:r>
            <a:endParaRPr lang="en-US" dirty="0"/>
          </a:p>
        </p:txBody>
      </p:sp>
    </p:spTree>
    <p:extLst>
      <p:ext uri="{BB962C8B-B14F-4D97-AF65-F5344CB8AC3E}">
        <p14:creationId xmlns:p14="http://schemas.microsoft.com/office/powerpoint/2010/main" val="8904487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Relationships: Family and Friends</a:t>
            </a:r>
            <a:endParaRPr lang="en-US" sz="2000" b="0" dirty="0"/>
          </a:p>
        </p:txBody>
      </p:sp>
      <p:sp>
        <p:nvSpPr>
          <p:cNvPr id="3" name="Content Placeholder 2"/>
          <p:cNvSpPr>
            <a:spLocks noGrp="1"/>
          </p:cNvSpPr>
          <p:nvPr>
            <p:ph type="body" idx="1"/>
          </p:nvPr>
        </p:nvSpPr>
        <p:spPr/>
        <p:txBody>
          <a:bodyPr/>
          <a:lstStyle/>
          <a:p>
            <a:pPr marL="432" indent="0">
              <a:buNone/>
              <a:defRPr/>
            </a:pPr>
            <a:r>
              <a:rPr lang="en-US" altLang="en-US" b="1" dirty="0">
                <a:solidFill>
                  <a:schemeClr val="tx2"/>
                </a:solidFill>
              </a:rPr>
              <a:t>12.7</a:t>
            </a:r>
            <a:r>
              <a:rPr lang="en-US" altLang="en-US" dirty="0"/>
              <a:t> Describe what family relationships are like during adolescence.</a:t>
            </a:r>
          </a:p>
          <a:p>
            <a:pPr marL="432" indent="0">
              <a:buNone/>
              <a:defRPr/>
            </a:pPr>
            <a:r>
              <a:rPr lang="en-US" altLang="en-US" b="1" dirty="0">
                <a:solidFill>
                  <a:schemeClr val="tx2"/>
                </a:solidFill>
              </a:rPr>
              <a:t>12.8</a:t>
            </a:r>
            <a:r>
              <a:rPr lang="en-US" altLang="en-US" dirty="0"/>
              <a:t> Explain how relationships with peers change during adolescence.</a:t>
            </a:r>
          </a:p>
          <a:p>
            <a:pPr marL="432" indent="0">
              <a:buNone/>
              <a:defRPr/>
            </a:pPr>
            <a:r>
              <a:rPr lang="en-US" altLang="en-US" b="1" dirty="0">
                <a:solidFill>
                  <a:schemeClr val="tx2"/>
                </a:solidFill>
              </a:rPr>
              <a:t>12.9</a:t>
            </a:r>
            <a:r>
              <a:rPr lang="en-US" altLang="en-US" dirty="0"/>
              <a:t> Discuss what it means to be popular and unpopular in adolescence and how adolescents respond to peer pressure.</a:t>
            </a:r>
          </a:p>
        </p:txBody>
      </p:sp>
    </p:spTree>
    <p:extLst>
      <p:ext uri="{BB962C8B-B14F-4D97-AF65-F5344CB8AC3E}">
        <p14:creationId xmlns:p14="http://schemas.microsoft.com/office/powerpoint/2010/main" val="32811578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Quest for </a:t>
            </a:r>
            <a:r>
              <a:rPr lang="en-US" dirty="0" smtClean="0"/>
              <a:t>Autonomy</a:t>
            </a:r>
            <a:endParaRPr lang="en-US" sz="2000" b="0" dirty="0"/>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b="1" dirty="0"/>
              <a:t>Adolescents increasingly seek autonomy, independence, and a sense of control</a:t>
            </a:r>
          </a:p>
          <a:p>
            <a:pPr>
              <a:buFont typeface="Arial" charset="0"/>
              <a:buChar char="•"/>
              <a:defRPr/>
            </a:pPr>
            <a:r>
              <a:rPr lang="en-US" dirty="0"/>
              <a:t>Primary developmental task</a:t>
            </a:r>
          </a:p>
          <a:p>
            <a:pPr>
              <a:buFont typeface="Arial" charset="0"/>
              <a:buChar char="•"/>
              <a:defRPr/>
            </a:pPr>
            <a:r>
              <a:rPr lang="en-US" dirty="0"/>
              <a:t>Grows gradually over the course of adolescence </a:t>
            </a:r>
          </a:p>
          <a:p>
            <a:pPr>
              <a:buFont typeface="Arial" charset="0"/>
              <a:buChar char="•"/>
              <a:defRPr/>
            </a:pPr>
            <a:r>
              <a:rPr lang="en-US" dirty="0"/>
              <a:t>Consists of changes in relational symmetry</a:t>
            </a:r>
          </a:p>
        </p:txBody>
      </p:sp>
    </p:spTree>
    <p:extLst>
      <p:ext uri="{BB962C8B-B14F-4D97-AF65-F5344CB8AC3E}">
        <p14:creationId xmlns:p14="http://schemas.microsoft.com/office/powerpoint/2010/main" val="4229223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Figure 12-3 Changing Views of Parents</a:t>
            </a:r>
            <a:endParaRPr lang="en-US" dirty="0"/>
          </a:p>
        </p:txBody>
      </p:sp>
      <p:pic>
        <p:nvPicPr>
          <p:cNvPr id="5" name="Picture 2" descr="A line graph represents the changing views of parents perceived by adolescents as they grow older. The vertical axis labeled grade has the values 5, 6, 8, and 9. The horizontal axis labeled Strength of Endorsement has the values 60, negative 36, negative 12, 12, 36, and 60. Three solid lines correspond to Parents as people, Nondependent on parents, Parents as less ideal, and Parents as individuals. Approximate data are as follows: Grade: 5; Parents as people: negative 12; Nondependent on parents: negative 60; Parents as less ideal: negative 36; Parents as individuals: negative 60; Grade: 6; Parents as people: 12; Nondependent on parents: negative 12; Parents as less ideal: negative 36; Parents as individuals: 0. Grade: 8; Parents as people: negative 12; Nondependent on parents: 36; Parents as less ideal: 14; Parents as individuals: 36. Grade: 9; Parents as people: negative 12; Nondependent on parents: 36; Parents as less ideal: 36; Parents as individuals: 3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7339" y="1600200"/>
            <a:ext cx="8089323" cy="329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3"/>
          <p:cNvSpPr>
            <a:spLocks noGrp="1"/>
          </p:cNvSpPr>
          <p:nvPr>
            <p:ph type="body" idx="1"/>
          </p:nvPr>
        </p:nvSpPr>
        <p:spPr/>
        <p:txBody>
          <a:bodyPr/>
          <a:lstStyle/>
          <a:p>
            <a:r>
              <a:rPr lang="en-US" dirty="0"/>
              <a:t>As adolescents become older, they come to perceive their parents in less idealized terms and more as individuals. What effect is this likely to have on family relations? </a:t>
            </a:r>
          </a:p>
          <a:p>
            <a:r>
              <a:rPr lang="en-US" sz="1200" b="1" dirty="0"/>
              <a:t>(Source: Based on Steinberg &amp; Silverberg, 1986.)</a:t>
            </a:r>
          </a:p>
        </p:txBody>
      </p:sp>
    </p:spTree>
    <p:extLst>
      <p:ext uri="{BB962C8B-B14F-4D97-AF65-F5344CB8AC3E}">
        <p14:creationId xmlns:p14="http://schemas.microsoft.com/office/powerpoint/2010/main" val="3397684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Culture and </a:t>
            </a:r>
            <a:r>
              <a:rPr lang="en-US" dirty="0" smtClean="0"/>
              <a:t>Autonomy</a:t>
            </a:r>
            <a:endParaRPr lang="en-US" sz="2000" b="0" dirty="0"/>
          </a:p>
        </p:txBody>
      </p:sp>
      <p:sp>
        <p:nvSpPr>
          <p:cNvPr id="3" name="Content Placeholder 2"/>
          <p:cNvSpPr>
            <a:spLocks noGrp="1"/>
          </p:cNvSpPr>
          <p:nvPr>
            <p:ph type="body" idx="1"/>
          </p:nvPr>
        </p:nvSpPr>
        <p:spPr/>
        <p:txBody>
          <a:bodyPr/>
          <a:lstStyle/>
          <a:p>
            <a:pPr eaLnBrk="1" hangingPunct="1"/>
            <a:r>
              <a:rPr lang="en-US" altLang="en-US" dirty="0">
                <a:solidFill>
                  <a:schemeClr val="tx1"/>
                </a:solidFill>
              </a:rPr>
              <a:t>Adolescents from different cultural backgrounds vary in their degree of felt family obligation</a:t>
            </a:r>
          </a:p>
          <a:p>
            <a:pPr eaLnBrk="1" hangingPunct="1"/>
            <a:r>
              <a:rPr lang="en-US" altLang="en-US" dirty="0">
                <a:solidFill>
                  <a:schemeClr val="tx1"/>
                </a:solidFill>
              </a:rPr>
              <a:t>In general, male adolescents are permitted more autonomy at an earlier age than female adolescents</a:t>
            </a:r>
          </a:p>
        </p:txBody>
      </p:sp>
    </p:spTree>
    <p:extLst>
      <p:ext uri="{BB962C8B-B14F-4D97-AF65-F5344CB8AC3E}">
        <p14:creationId xmlns:p14="http://schemas.microsoft.com/office/powerpoint/2010/main" val="32533476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Figure 12-4 Family Obligations</a:t>
            </a:r>
            <a:endParaRPr lang="en-US" dirty="0"/>
          </a:p>
        </p:txBody>
      </p:sp>
      <p:pic>
        <p:nvPicPr>
          <p:cNvPr id="6" name="Picture 2" descr="A bar graph depicts the strength of family obligations by adolescents across different culture groups. The vertical axis labeled Strength of Value has values from 0 to 4.5 in increments of 0.5. The horizontal axis lists the various culture groups. Approximate data are as given below: Duty to provide current assistance; Filipino: 3.2; Chinese: 3.1; Mexican: 2.8; Central and South American: 2.8; European: 2.7. Duty to be respectful; Filipino: 3.9; Chinese: 3.5; Mexican: 3.6; Central and South American: 3.6; European: 2.7. Duty to provide future support for family; Filipino: 3.3; Chinese: 3.1; Mexican: 2.8; Central and South American: 3.1; European: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2693" y="1295399"/>
            <a:ext cx="5098613" cy="4169177"/>
          </a:xfrm>
          <a:prstGeom prst="rect">
            <a:avLst/>
          </a:prstGeom>
        </p:spPr>
      </p:pic>
      <p:sp>
        <p:nvSpPr>
          <p:cNvPr id="3" name="Text Placeholder 3"/>
          <p:cNvSpPr>
            <a:spLocks noGrp="1"/>
          </p:cNvSpPr>
          <p:nvPr>
            <p:ph type="body" idx="1"/>
          </p:nvPr>
        </p:nvSpPr>
        <p:spPr/>
        <p:txBody>
          <a:bodyPr/>
          <a:lstStyle/>
          <a:p>
            <a:r>
              <a:rPr lang="en-US" dirty="0"/>
              <a:t>Adolescents from Asian and Latin American groups feel a greater sense of respect and obligation toward their families than those adolescents with European backgrounds. </a:t>
            </a:r>
          </a:p>
          <a:p>
            <a:r>
              <a:rPr lang="en-US" sz="1200" b="1" dirty="0"/>
              <a:t>(Source: Fuligni, Tseng, &amp; Lam, 1999.)</a:t>
            </a:r>
          </a:p>
        </p:txBody>
      </p:sp>
    </p:spTree>
    <p:extLst>
      <p:ext uri="{BB962C8B-B14F-4D97-AF65-F5344CB8AC3E}">
        <p14:creationId xmlns:p14="http://schemas.microsoft.com/office/powerpoint/2010/main" val="18087403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Myth of the Generation Gap</a:t>
            </a:r>
            <a:endParaRPr lang="en-US" sz="2000" b="0" dirty="0"/>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b="1" dirty="0"/>
              <a:t>Generation gap</a:t>
            </a:r>
          </a:p>
          <a:p>
            <a:pPr>
              <a:buSzPct val="118000"/>
              <a:buFont typeface="Arial" charset="0"/>
              <a:buChar char="•"/>
              <a:defRPr/>
            </a:pPr>
            <a:r>
              <a:rPr lang="en-US" dirty="0"/>
              <a:t>Social, political, and religious issues</a:t>
            </a:r>
          </a:p>
          <a:p>
            <a:pPr>
              <a:buSzPct val="119000"/>
              <a:buFont typeface="Arial" charset="0"/>
              <a:buChar char="•"/>
              <a:defRPr/>
            </a:pPr>
            <a:r>
              <a:rPr lang="en-US" dirty="0"/>
              <a:t>Dress, music, friends</a:t>
            </a:r>
          </a:p>
          <a:p>
            <a:pPr>
              <a:buSzPct val="119000"/>
              <a:buFont typeface="Arial" charset="0"/>
              <a:buChar char="•"/>
              <a:defRPr/>
            </a:pPr>
            <a:r>
              <a:rPr lang="en-US" dirty="0"/>
              <a:t>Differences in values and attitudes between </a:t>
            </a:r>
            <a:br>
              <a:rPr lang="en-US" dirty="0"/>
            </a:br>
            <a:r>
              <a:rPr lang="en-US" dirty="0"/>
              <a:t>teens are greater than the differences between parents and teens</a:t>
            </a:r>
          </a:p>
        </p:txBody>
      </p:sp>
    </p:spTree>
    <p:extLst>
      <p:ext uri="{BB962C8B-B14F-4D97-AF65-F5344CB8AC3E}">
        <p14:creationId xmlns:p14="http://schemas.microsoft.com/office/powerpoint/2010/main" val="35328888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Figure 12-5 What’s the Problem?</a:t>
            </a:r>
            <a:endParaRPr lang="en-US" dirty="0"/>
          </a:p>
        </p:txBody>
      </p:sp>
      <p:pic>
        <p:nvPicPr>
          <p:cNvPr id="5" name="Picture 2" descr="A bar graph represents a list of society’s ills and the percentage of adolescents responding to it. The vertical axis labeled Percent of Adolescents Responding has values from 0 to 60 in increments of 10. The horizontal axis lists out the different problems. Approximate data are as follows: Lack of leadership by business and industry: 10%; Too little interest in other nations of the world: 10%; Too much government action: 12%; Not enough government support of technology and science: 13%; Lack of government action: 23%; Lack of involvement by citizens: 26%; Lack of leadership: 30%; Too much commitment to other nations of the world: 32%; Lack of morality and ethics in the society: 34%; Too much emphasis on money and materialism: 37%; Courts that care more about criminals’ rights than victims’: 41%; Lack of parental discipline of children and teens: 48%; Wrongdoing by politicians: 49%; People who don’t respect the law and the authorities: 53%; Selfishness and People not thinking of the rights of others: 5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94838" y="1336291"/>
            <a:ext cx="6554324" cy="3990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3"/>
          <p:cNvSpPr>
            <a:spLocks noGrp="1"/>
          </p:cNvSpPr>
          <p:nvPr>
            <p:ph type="body" idx="1"/>
          </p:nvPr>
        </p:nvSpPr>
        <p:spPr/>
        <p:txBody>
          <a:bodyPr/>
          <a:lstStyle/>
          <a:p>
            <a:r>
              <a:rPr lang="en-US" dirty="0"/>
              <a:t>Parents are most likely to agree with their adolescents’ views of society’s ills.</a:t>
            </a:r>
          </a:p>
          <a:p>
            <a:r>
              <a:rPr lang="en-US" sz="1200" b="1" dirty="0"/>
              <a:t>(Source: Based on </a:t>
            </a:r>
            <a:r>
              <a:rPr lang="en-US" sz="1200" b="1" dirty="0" smtClean="0"/>
              <a:t>P</a:t>
            </a:r>
            <a:r>
              <a:rPr lang="en-US" sz="100" b="1" dirty="0" smtClean="0"/>
              <a:t> </a:t>
            </a:r>
            <a:r>
              <a:rPr lang="en-US" sz="1200" b="1" dirty="0" smtClean="0"/>
              <a:t>R</a:t>
            </a:r>
            <a:r>
              <a:rPr lang="en-US" sz="100" b="1" dirty="0" smtClean="0"/>
              <a:t> </a:t>
            </a:r>
            <a:r>
              <a:rPr lang="en-US" sz="1200" b="1" dirty="0" smtClean="0"/>
              <a:t>I</a:t>
            </a:r>
            <a:r>
              <a:rPr lang="en-US" sz="100" b="1" dirty="0" smtClean="0"/>
              <a:t> </a:t>
            </a:r>
            <a:r>
              <a:rPr lang="en-US" sz="1200" b="1" dirty="0" smtClean="0"/>
              <a:t>M</a:t>
            </a:r>
            <a:r>
              <a:rPr lang="en-US" sz="100" b="1" dirty="0" smtClean="0"/>
              <a:t> </a:t>
            </a:r>
            <a:r>
              <a:rPr lang="en-US" sz="1200" b="1" dirty="0" smtClean="0"/>
              <a:t>E</a:t>
            </a:r>
            <a:r>
              <a:rPr lang="en-US" sz="100" b="1" dirty="0" smtClean="0"/>
              <a:t> </a:t>
            </a:r>
            <a:r>
              <a:rPr lang="en-US" sz="1200" b="1" dirty="0" smtClean="0"/>
              <a:t>D</a:t>
            </a:r>
            <a:r>
              <a:rPr lang="en-US" sz="100" b="1" dirty="0" smtClean="0"/>
              <a:t> </a:t>
            </a:r>
            <a:r>
              <a:rPr lang="en-US" sz="1200" b="1" dirty="0" smtClean="0"/>
              <a:t>I</a:t>
            </a:r>
            <a:r>
              <a:rPr lang="en-US" sz="100" b="1" dirty="0" smtClean="0"/>
              <a:t> </a:t>
            </a:r>
            <a:r>
              <a:rPr lang="en-US" sz="1200" b="1" dirty="0" smtClean="0"/>
              <a:t>A/Roper </a:t>
            </a:r>
            <a:r>
              <a:rPr lang="en-US" sz="1200" b="1" dirty="0"/>
              <a:t>National Youth Survey, 1999.)</a:t>
            </a:r>
          </a:p>
        </p:txBody>
      </p:sp>
    </p:spTree>
    <p:extLst>
      <p:ext uri="{BB962C8B-B14F-4D97-AF65-F5344CB8AC3E}">
        <p14:creationId xmlns:p14="http://schemas.microsoft.com/office/powerpoint/2010/main" val="16398684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Figure 12-6 Time Spent by Adolescents with Parents</a:t>
            </a:r>
            <a:endParaRPr lang="en-US" dirty="0"/>
          </a:p>
        </p:txBody>
      </p:sp>
      <p:pic>
        <p:nvPicPr>
          <p:cNvPr id="6" name="Picture 2" descr="A graph represents the average time spent by adolescents with various members of their family. The vertical axis labeled Percentage of Waking Hours has values from 0 to 35 in increments of 5. The horizontal axis labeled Grade has the consecutive grades from fifth through twelfth.  Approximate data has been summarized as follows: Fifth grade. Mother only:  4%; Father only:  5%; Siblings only:  12%; Family group:  27%; Extended family: 33%. Sixth grade. Mother only:  3%; Father only: 4%; Siblings only: 9%; Family group: 20%; Extended family: 24%; Seventh grade. Mother only: 4%; Father only: 6%; Siblings only: 10%; Family group: 20%; Extended family: 22%. Eighth grade. Mother only: 4%; Father only: 6%; Siblings only: 11%; Family group: 21%; Extended family: 23%. Ninth grade. Mother only: 4%; Father only: 5%; Siblings only: 11%; Family group: 22%; Extended family: 24%. Tenth grade. Mother only: 3%; Father only: 6%; Siblings only: 10%; Family group: 17%; Extended family: 18%. Eleventh grade. Mother only: 3%; Father only: 4%; Siblings only: 9%; Family group: 13%; Extended family: 14%. Twelfth grade. Mother only: 3%; Father only: 4%; Siblings only: 9%; Family group: 13%; Extended family: 17%. "/>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701733"/>
            <a:ext cx="5231167" cy="3482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3"/>
          <p:cNvSpPr>
            <a:spLocks noGrp="1"/>
          </p:cNvSpPr>
          <p:nvPr>
            <p:ph type="body" idx="1"/>
          </p:nvPr>
        </p:nvSpPr>
        <p:spPr/>
        <p:txBody>
          <a:bodyPr/>
          <a:lstStyle/>
          <a:p>
            <a:r>
              <a:rPr lang="en-US" dirty="0"/>
              <a:t>Despite their quest for autonomy and independence, most adolescents have deep love, affection, and respect for their parents, and the amount of time they spend alone with each parent (the lower two segments) remains remarkably stable across adolescence. </a:t>
            </a:r>
          </a:p>
          <a:p>
            <a:r>
              <a:rPr lang="en-US" sz="1200" b="1" dirty="0"/>
              <a:t>(Source: Larson et al., 1996.)</a:t>
            </a:r>
          </a:p>
        </p:txBody>
      </p:sp>
    </p:spTree>
    <p:extLst>
      <p:ext uri="{BB962C8B-B14F-4D97-AF65-F5344CB8AC3E}">
        <p14:creationId xmlns:p14="http://schemas.microsoft.com/office/powerpoint/2010/main" val="40813099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Relationships with Peers</a:t>
            </a:r>
            <a:endParaRPr lang="en-US" sz="2000" b="0" dirty="0"/>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b="1" dirty="0"/>
              <a:t>Peer relationships</a:t>
            </a:r>
          </a:p>
          <a:p>
            <a:pPr>
              <a:buFont typeface="Arial" charset="0"/>
              <a:buChar char="•"/>
              <a:defRPr/>
            </a:pPr>
            <a:r>
              <a:rPr lang="en-US" dirty="0"/>
              <a:t>Critical during adolescence </a:t>
            </a:r>
          </a:p>
          <a:p>
            <a:pPr>
              <a:buFont typeface="Arial" charset="0"/>
              <a:buChar char="•"/>
              <a:defRPr/>
            </a:pPr>
            <a:r>
              <a:rPr lang="en-US" dirty="0"/>
              <a:t>Provide opportunity for social comparison and information gathering</a:t>
            </a:r>
          </a:p>
          <a:p>
            <a:pPr marL="0" indent="0" eaLnBrk="1" hangingPunct="1">
              <a:buFont typeface="Arial" charset="0"/>
              <a:buNone/>
              <a:defRPr/>
            </a:pPr>
            <a:r>
              <a:rPr lang="en-US" b="1" dirty="0"/>
              <a:t>Reference groups</a:t>
            </a:r>
            <a:endParaRPr lang="en-US" dirty="0"/>
          </a:p>
        </p:txBody>
      </p:sp>
    </p:spTree>
    <p:extLst>
      <p:ext uri="{BB962C8B-B14F-4D97-AF65-F5344CB8AC3E}">
        <p14:creationId xmlns:p14="http://schemas.microsoft.com/office/powerpoint/2010/main" val="35707782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Cliques and Crowds: Belonging to a </a:t>
            </a:r>
            <a:r>
              <a:rPr lang="en-US" dirty="0" smtClean="0"/>
              <a:t>Group</a:t>
            </a:r>
            <a:endParaRPr lang="en-US" sz="2000" b="0" dirty="0"/>
          </a:p>
        </p:txBody>
      </p:sp>
      <p:sp>
        <p:nvSpPr>
          <p:cNvPr id="3" name="Content Placeholder 2"/>
          <p:cNvSpPr>
            <a:spLocks noGrp="1"/>
          </p:cNvSpPr>
          <p:nvPr>
            <p:ph type="body" idx="1"/>
          </p:nvPr>
        </p:nvSpPr>
        <p:spPr/>
        <p:txBody>
          <a:bodyPr/>
          <a:lstStyle/>
          <a:p>
            <a:pPr marL="0" indent="0" eaLnBrk="1" hangingPunct="1">
              <a:buNone/>
            </a:pPr>
            <a:r>
              <a:rPr lang="en-US" altLang="en-US" dirty="0"/>
              <a:t>Cliques</a:t>
            </a:r>
          </a:p>
          <a:p>
            <a:pPr eaLnBrk="1" hangingPunct="1">
              <a:buSzPct val="119000"/>
            </a:pPr>
            <a:r>
              <a:rPr lang="en-US" altLang="en-US" dirty="0"/>
              <a:t>Groups of 2 to 12 people whose members have frequent interaction with one another</a:t>
            </a:r>
          </a:p>
          <a:p>
            <a:pPr marL="0" indent="0" eaLnBrk="1" hangingPunct="1">
              <a:buNone/>
            </a:pPr>
            <a:r>
              <a:rPr lang="en-US" altLang="en-US" dirty="0"/>
              <a:t>Crowds</a:t>
            </a:r>
          </a:p>
          <a:p>
            <a:pPr eaLnBrk="1" hangingPunct="1">
              <a:buSzPct val="119000"/>
            </a:pPr>
            <a:r>
              <a:rPr lang="en-US" altLang="en-US" dirty="0"/>
              <a:t>Larger groups who share common characteristics but may not interact with one another</a:t>
            </a:r>
          </a:p>
          <a:p>
            <a:pPr marL="0" indent="0" eaLnBrk="1" hangingPunct="1">
              <a:buNone/>
            </a:pPr>
            <a:r>
              <a:rPr lang="en-US" altLang="en-US" dirty="0"/>
              <a:t>Sex cleavage</a:t>
            </a:r>
          </a:p>
          <a:p>
            <a:pPr eaLnBrk="1" hangingPunct="1">
              <a:buSzPct val="119000"/>
            </a:pPr>
            <a:r>
              <a:rPr lang="en-US" altLang="en-US" dirty="0"/>
              <a:t>Boys interact with boys; girls interact with girls</a:t>
            </a:r>
          </a:p>
        </p:txBody>
      </p:sp>
    </p:spTree>
    <p:extLst>
      <p:ext uri="{BB962C8B-B14F-4D97-AF65-F5344CB8AC3E}">
        <p14:creationId xmlns:p14="http://schemas.microsoft.com/office/powerpoint/2010/main" val="1177132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Popularity and Rejection</a:t>
            </a:r>
            <a:endParaRPr lang="en-US" sz="2000" b="0" dirty="0"/>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b="1" dirty="0"/>
              <a:t>Adolescent social world is complex</a:t>
            </a:r>
          </a:p>
          <a:p>
            <a:pPr>
              <a:buFont typeface="Arial" charset="0"/>
              <a:buChar char="•"/>
              <a:defRPr/>
            </a:pPr>
            <a:r>
              <a:rPr lang="en-US" dirty="0"/>
              <a:t>High status categories</a:t>
            </a:r>
          </a:p>
          <a:p>
            <a:pPr>
              <a:buFont typeface="Arial" charset="0"/>
              <a:buChar char="•"/>
              <a:defRPr/>
            </a:pPr>
            <a:r>
              <a:rPr lang="en-US" dirty="0">
                <a:sym typeface="Wingdings" charset="0"/>
              </a:rPr>
              <a:t>Low status categories</a:t>
            </a:r>
            <a:endParaRPr lang="en-US" dirty="0"/>
          </a:p>
        </p:txBody>
      </p:sp>
    </p:spTree>
    <p:extLst>
      <p:ext uri="{BB962C8B-B14F-4D97-AF65-F5344CB8AC3E}">
        <p14:creationId xmlns:p14="http://schemas.microsoft.com/office/powerpoint/2010/main" val="4779712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66799"/>
          </a:xfrm>
        </p:spPr>
        <p:txBody>
          <a:bodyPr/>
          <a:lstStyle/>
          <a:p>
            <a:r>
              <a:rPr lang="en-US" altLang="en-US" dirty="0">
                <a:ea typeface="ＭＳ Ｐゴシック" panose="020B0600070205080204" pitchFamily="34" charset="-128"/>
              </a:rPr>
              <a:t>Figure 12-7 The Social World of Adolescence</a:t>
            </a:r>
            <a:endParaRPr lang="en-US" dirty="0"/>
          </a:p>
        </p:txBody>
      </p:sp>
      <p:pic>
        <p:nvPicPr>
          <p:cNvPr id="5" name="Picture 2" descr="A flow chart depicts the different classes of an adolescent’s popularity. Popular is mostly liked, and controversial is liked by some but disliked by others. These two are examples of high status, which means they have more close friends, engage more frequently in activities with peers, disclose more of themselves to others, involved more in extracurricular activities, well aware of their popularity, and less lonely than rejected and neglected peers. Rejected is uniformly disliked, and neglected is neither liked nor disliked by others. These two are examples of low status, which means they have fewer friends, engage in social activities less frequently, have less contact with the opposite gender, see themselves as less popular, and are more likely to feel lonel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704" y="1905000"/>
            <a:ext cx="8128593" cy="240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3"/>
          <p:cNvSpPr>
            <a:spLocks noGrp="1"/>
          </p:cNvSpPr>
          <p:nvPr>
            <p:ph type="body" idx="1"/>
          </p:nvPr>
        </p:nvSpPr>
        <p:spPr>
          <a:xfrm>
            <a:off x="457200" y="5368160"/>
            <a:ext cx="8229600" cy="916856"/>
          </a:xfrm>
        </p:spPr>
        <p:txBody>
          <a:bodyPr/>
          <a:lstStyle/>
          <a:p>
            <a:r>
              <a:rPr lang="en-US" dirty="0"/>
              <a:t>An adolescent’s popularity can fall into one of four categories, depending on the opinions of his or her peers. Popularity is related to differences in status, behavior, and adjustment.</a:t>
            </a:r>
          </a:p>
        </p:txBody>
      </p:sp>
    </p:spTree>
    <p:extLst>
      <p:ext uri="{BB962C8B-B14F-4D97-AF65-F5344CB8AC3E}">
        <p14:creationId xmlns:p14="http://schemas.microsoft.com/office/powerpoint/2010/main" val="8774122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determines status in high school? </a:t>
            </a:r>
            <a:endParaRPr lang="en-US" sz="2000" b="0" dirty="0"/>
          </a:p>
        </p:txBody>
      </p:sp>
      <p:graphicFrame>
        <p:nvGraphicFramePr>
          <p:cNvPr id="5" name="Table 2"/>
          <p:cNvGraphicFramePr>
            <a:graphicFrameLocks/>
          </p:cNvGraphicFramePr>
          <p:nvPr>
            <p:extLst>
              <p:ext uri="{D42A27DB-BD31-4B8C-83A1-F6EECF244321}">
                <p14:modId xmlns:p14="http://schemas.microsoft.com/office/powerpoint/2010/main" val="880704868"/>
              </p:ext>
            </p:extLst>
          </p:nvPr>
        </p:nvGraphicFramePr>
        <p:xfrm>
          <a:off x="457200" y="1609725"/>
          <a:ext cx="8229600" cy="4733140"/>
        </p:xfrm>
        <a:graphic>
          <a:graphicData uri="http://schemas.openxmlformats.org/drawingml/2006/table">
            <a:tbl>
              <a:tblPr firstRow="1" bandRow="1">
                <a:tableStyleId>{3B4B98B0-60AC-42C2-AFA5-B58CD77FA1E5}</a:tableStyleId>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610010">
                <a:tc>
                  <a:txBody>
                    <a:bodyPr/>
                    <a:lstStyle/>
                    <a:p>
                      <a:pPr marL="0" algn="l" defTabSz="914400" rtl="0" eaLnBrk="1" latinLnBrk="0" hangingPunct="1"/>
                      <a:r>
                        <a:rPr lang="en-US" sz="1700" kern="1200" baseline="0" dirty="0" smtClean="0">
                          <a:solidFill>
                            <a:schemeClr val="tx1"/>
                          </a:solidFill>
                          <a:latin typeface="+mn-lt"/>
                          <a:ea typeface="Verdana" panose="020B0604030504040204" pitchFamily="34" charset="0"/>
                          <a:cs typeface="Verdana" panose="020B0604030504040204" pitchFamily="34" charset="0"/>
                        </a:rPr>
                        <a:t>According to </a:t>
                      </a:r>
                    </a:p>
                    <a:p>
                      <a:pPr marL="0" algn="l" defTabSz="914400" rtl="0" eaLnBrk="1" latinLnBrk="0" hangingPunct="1"/>
                      <a:r>
                        <a:rPr lang="en-US" sz="1700" kern="1200" baseline="0" dirty="0" smtClean="0">
                          <a:solidFill>
                            <a:schemeClr val="tx1"/>
                          </a:solidFill>
                          <a:latin typeface="+mn-lt"/>
                          <a:ea typeface="Verdana" panose="020B0604030504040204" pitchFamily="34" charset="0"/>
                          <a:cs typeface="Verdana" panose="020B0604030504040204" pitchFamily="34" charset="0"/>
                        </a:rPr>
                        <a:t>college men</a:t>
                      </a:r>
                      <a:endParaRPr lang="en-US" sz="17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1700" kern="1200" baseline="0" dirty="0" smtClean="0">
                          <a:solidFill>
                            <a:schemeClr val="bg1"/>
                          </a:solidFill>
                          <a:latin typeface="+mn-lt"/>
                          <a:ea typeface="Verdana" panose="020B0604030504040204" pitchFamily="34" charset="0"/>
                          <a:cs typeface="Verdana" panose="020B0604030504040204" pitchFamily="34" charset="0"/>
                        </a:rPr>
                        <a:t>blank</a:t>
                      </a:r>
                      <a:endParaRPr lang="en-US" sz="1700" kern="1200" baseline="0" dirty="0">
                        <a:solidFill>
                          <a:schemeClr val="bg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1700" kern="1200" baseline="0" dirty="0" smtClean="0">
                          <a:solidFill>
                            <a:schemeClr val="tx1"/>
                          </a:solidFill>
                          <a:latin typeface="+mn-lt"/>
                          <a:ea typeface="Verdana" panose="020B0604030504040204" pitchFamily="34" charset="0"/>
                          <a:cs typeface="Verdana" panose="020B0604030504040204" pitchFamily="34" charset="0"/>
                        </a:rPr>
                        <a:t>According to college women</a:t>
                      </a:r>
                      <a:endParaRPr lang="en-US" sz="17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1700" kern="1200" baseline="0" dirty="0" smtClean="0">
                          <a:solidFill>
                            <a:schemeClr val="bg1"/>
                          </a:solidFill>
                          <a:latin typeface="+mn-lt"/>
                          <a:ea typeface="Verdana" panose="020B0604030504040204" pitchFamily="34" charset="0"/>
                          <a:cs typeface="Verdana" panose="020B0604030504040204" pitchFamily="34" charset="0"/>
                        </a:rPr>
                        <a:t>blank</a:t>
                      </a:r>
                      <a:endParaRPr lang="en-US" sz="1700" kern="1200" baseline="0" dirty="0">
                        <a:solidFill>
                          <a:schemeClr val="bg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786854">
                <a:tc>
                  <a:txBody>
                    <a:bodyPr/>
                    <a:lstStyle/>
                    <a:p>
                      <a:pPr marL="0"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High-status high-school girls:</a:t>
                      </a:r>
                      <a:endParaRPr lang="en-US" sz="16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High-status high-school</a:t>
                      </a:r>
                    </a:p>
                    <a:p>
                      <a:pPr marL="0"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boys:</a:t>
                      </a:r>
                      <a:endParaRPr lang="en-US" sz="16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High-status high-school girls:</a:t>
                      </a:r>
                      <a:endParaRPr lang="en-US" sz="16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High-status high-school</a:t>
                      </a:r>
                    </a:p>
                    <a:p>
                      <a:pPr marL="0"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boys:</a:t>
                      </a:r>
                      <a:endParaRPr lang="en-US" sz="16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715304">
                <a:tc>
                  <a:txBody>
                    <a:bodyPr/>
                    <a:lstStyle/>
                    <a:p>
                      <a:pPr marL="0" indent="-283464"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1.Are good-looking</a:t>
                      </a:r>
                      <a:endParaRPr lang="en-US" sz="16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283464"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1.Take part in sports</a:t>
                      </a:r>
                      <a:endParaRPr lang="en-US" sz="16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283464"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1.Have high grades and are Intelligent</a:t>
                      </a:r>
                      <a:endParaRPr lang="en-US" sz="16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283464"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1.Take part in sports</a:t>
                      </a:r>
                      <a:endParaRPr lang="en-US" sz="16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715304">
                <a:tc>
                  <a:txBody>
                    <a:bodyPr/>
                    <a:lstStyle/>
                    <a:p>
                      <a:pPr marL="0" indent="-283464"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2.Have high grades and are Intelligent</a:t>
                      </a:r>
                      <a:endParaRPr lang="en-US" sz="16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283464"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2.Have high grades and are Intelligent</a:t>
                      </a:r>
                      <a:endParaRPr lang="en-US" sz="16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283464"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2.Participate in sports</a:t>
                      </a:r>
                      <a:endParaRPr lang="en-US" sz="16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283464"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2.Have high grades and are intelligent</a:t>
                      </a:r>
                      <a:endParaRPr lang="en-US" sz="16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51062">
                <a:tc>
                  <a:txBody>
                    <a:bodyPr/>
                    <a:lstStyle/>
                    <a:p>
                      <a:pPr marL="0" indent="-283464"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3.Take part in sports</a:t>
                      </a:r>
                      <a:endParaRPr lang="en-US" sz="16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283464"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3.Are popular with girls</a:t>
                      </a:r>
                      <a:endParaRPr lang="en-US" sz="16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283464"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3.Are sociable</a:t>
                      </a:r>
                      <a:endParaRPr lang="en-US" sz="16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283464"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3.Are sociable</a:t>
                      </a:r>
                      <a:endParaRPr lang="en-US" sz="16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03362">
                <a:tc>
                  <a:txBody>
                    <a:bodyPr/>
                    <a:lstStyle/>
                    <a:p>
                      <a:pPr marL="0" indent="-283464"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4.Are sociable</a:t>
                      </a:r>
                      <a:endParaRPr lang="en-US" sz="16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283464"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4.Are sociable</a:t>
                      </a:r>
                      <a:endParaRPr lang="en-US" sz="16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283464"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4.Are good-looking</a:t>
                      </a:r>
                      <a:endParaRPr lang="en-US" sz="16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283464"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4.Are good-looking</a:t>
                      </a:r>
                      <a:endParaRPr lang="en-US" sz="16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786854">
                <a:tc>
                  <a:txBody>
                    <a:bodyPr/>
                    <a:lstStyle/>
                    <a:p>
                      <a:pPr marL="0" indent="-283464"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5.Are popular with boys</a:t>
                      </a:r>
                      <a:endParaRPr lang="en-US" sz="16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283464"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5.Have nice cars</a:t>
                      </a:r>
                      <a:endParaRPr lang="en-US" sz="16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283464"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5.Have nice clothes</a:t>
                      </a:r>
                      <a:endParaRPr lang="en-US" sz="16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283464" algn="l" defTabSz="914400" rtl="0" eaLnBrk="1" latinLnBrk="0" hangingPunct="1"/>
                      <a:r>
                        <a:rPr lang="en-US" sz="1600" kern="1200" baseline="0" dirty="0" smtClean="0">
                          <a:solidFill>
                            <a:schemeClr val="tx1"/>
                          </a:solidFill>
                          <a:latin typeface="+mn-lt"/>
                          <a:ea typeface="Verdana" panose="020B0604030504040204" pitchFamily="34" charset="0"/>
                          <a:cs typeface="Verdana" panose="020B0604030504040204" pitchFamily="34" charset="0"/>
                        </a:rPr>
                        <a:t>5.Participate in school clubs government</a:t>
                      </a:r>
                      <a:endParaRPr lang="en-US" sz="1600" kern="1200" baseline="0" dirty="0">
                        <a:solidFill>
                          <a:schemeClr val="tx1"/>
                        </a:solidFill>
                        <a:latin typeface="+mn-lt"/>
                        <a:ea typeface="Verdana" panose="020B0604030504040204" pitchFamily="34" charset="0"/>
                        <a:cs typeface="Verdana" panose="020B0604030504040204" pitchFamily="34" charset="0"/>
                      </a:endParaRPr>
                    </a:p>
                  </a:txBody>
                  <a:tcPr marL="79478" marR="79478" marT="39740" marB="397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2646935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Conformity: </a:t>
            </a:r>
            <a:r>
              <a:rPr lang="en-US" altLang="en-US" dirty="0" smtClean="0">
                <a:ea typeface="ＭＳ Ｐゴシック" panose="020B0600070205080204" pitchFamily="34" charset="-128"/>
              </a:rPr>
              <a:t>Peer </a:t>
            </a:r>
            <a:r>
              <a:rPr lang="en-US" altLang="en-US" dirty="0">
                <a:ea typeface="ＭＳ Ｐゴシック" panose="020B0600070205080204" pitchFamily="34" charset="-128"/>
              </a:rPr>
              <a:t>Pressure in Adolescence</a:t>
            </a:r>
            <a:endParaRPr lang="en-US" sz="2000" b="0" dirty="0"/>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b="1" dirty="0"/>
              <a:t>Susceptibility to conformity</a:t>
            </a:r>
          </a:p>
          <a:p>
            <a:pPr>
              <a:buFont typeface="Arial" charset="0"/>
              <a:buChar char="•"/>
              <a:defRPr/>
            </a:pPr>
            <a:r>
              <a:rPr lang="en-US" dirty="0"/>
              <a:t>Adolescents turn to the opinions of “experts”</a:t>
            </a:r>
          </a:p>
          <a:p>
            <a:pPr lvl="1">
              <a:buFont typeface="Arial" panose="020B0604020202020204" pitchFamily="34" charset="0"/>
              <a:buChar char="–"/>
              <a:defRPr/>
            </a:pPr>
            <a:r>
              <a:rPr lang="en-US" dirty="0"/>
              <a:t>In some matters those experts are peers</a:t>
            </a:r>
          </a:p>
          <a:p>
            <a:pPr lvl="1">
              <a:buFont typeface="Arial" panose="020B0604020202020204" pitchFamily="34" charset="0"/>
              <a:buChar char="–"/>
              <a:defRPr/>
            </a:pPr>
            <a:r>
              <a:rPr lang="en-US" dirty="0"/>
              <a:t>In some matters those experts are parents</a:t>
            </a:r>
          </a:p>
          <a:p>
            <a:pPr marL="341313" lvl="1" indent="-341313">
              <a:buFont typeface="Arial" charset="0"/>
              <a:buChar char="•"/>
              <a:defRPr/>
            </a:pPr>
            <a:r>
              <a:rPr lang="en-US" dirty="0"/>
              <a:t>As adolescent autonomy develops, conformity to both peers and adults decreases</a:t>
            </a:r>
          </a:p>
        </p:txBody>
      </p:sp>
    </p:spTree>
    <p:extLst>
      <p:ext uri="{BB962C8B-B14F-4D97-AF65-F5344CB8AC3E}">
        <p14:creationId xmlns:p14="http://schemas.microsoft.com/office/powerpoint/2010/main" val="266880872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Juvenile Delinquents</a:t>
            </a:r>
            <a:endParaRPr lang="en-US" sz="2000" b="0" dirty="0"/>
          </a:p>
        </p:txBody>
      </p:sp>
      <p:sp>
        <p:nvSpPr>
          <p:cNvPr id="3" name="Content Placeholder 2"/>
          <p:cNvSpPr>
            <a:spLocks noGrp="1"/>
          </p:cNvSpPr>
          <p:nvPr>
            <p:ph type="body" idx="1"/>
          </p:nvPr>
        </p:nvSpPr>
        <p:spPr/>
        <p:txBody>
          <a:bodyPr/>
          <a:lstStyle/>
          <a:p>
            <a:pPr marL="0" indent="0" eaLnBrk="1" hangingPunct="1">
              <a:buNone/>
            </a:pPr>
            <a:r>
              <a:rPr lang="en-US" altLang="en-US" dirty="0"/>
              <a:t>Undersocialized delinquents</a:t>
            </a:r>
          </a:p>
          <a:p>
            <a:pPr eaLnBrk="1" hangingPunct="1"/>
            <a:r>
              <a:rPr lang="en-US" altLang="en-US" dirty="0"/>
              <a:t>Adolescents raised with little discipline or harsh, uncaring parental supervision</a:t>
            </a:r>
          </a:p>
          <a:p>
            <a:pPr marL="0" indent="0" eaLnBrk="1" hangingPunct="1">
              <a:buNone/>
            </a:pPr>
            <a:r>
              <a:rPr lang="en-US" altLang="en-US" dirty="0"/>
              <a:t>Socialized delinquents</a:t>
            </a:r>
          </a:p>
          <a:p>
            <a:pPr eaLnBrk="1" hangingPunct="1"/>
            <a:r>
              <a:rPr lang="en-US" altLang="en-US" dirty="0"/>
              <a:t>Adolescents who know and subscribe to the </a:t>
            </a:r>
            <a:r>
              <a:rPr lang="en-US" altLang="en-US" dirty="0" smtClean="0"/>
              <a:t>norms </a:t>
            </a:r>
            <a:r>
              <a:rPr lang="en-US" altLang="en-US" dirty="0"/>
              <a:t>of society, and who are fairly psychologically normal</a:t>
            </a:r>
          </a:p>
        </p:txBody>
      </p:sp>
    </p:spTree>
    <p:extLst>
      <p:ext uri="{BB962C8B-B14F-4D97-AF65-F5344CB8AC3E}">
        <p14:creationId xmlns:p14="http://schemas.microsoft.com/office/powerpoint/2010/main" val="342163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Dating, Sexual Behavior, and Teenage Pregnancy</a:t>
            </a:r>
            <a:endParaRPr lang="en-US" b="0" dirty="0"/>
          </a:p>
        </p:txBody>
      </p:sp>
      <p:sp>
        <p:nvSpPr>
          <p:cNvPr id="3" name="Content Placeholder 2"/>
          <p:cNvSpPr>
            <a:spLocks noGrp="1"/>
          </p:cNvSpPr>
          <p:nvPr>
            <p:ph type="body" idx="1"/>
          </p:nvPr>
        </p:nvSpPr>
        <p:spPr/>
        <p:txBody>
          <a:bodyPr/>
          <a:lstStyle/>
          <a:p>
            <a:pPr marL="432" indent="0" eaLnBrk="1" hangingPunct="1">
              <a:buNone/>
            </a:pPr>
            <a:r>
              <a:rPr lang="en-US" altLang="en-US" b="1" dirty="0">
                <a:solidFill>
                  <a:schemeClr val="tx2"/>
                </a:solidFill>
              </a:rPr>
              <a:t>12.10</a:t>
            </a:r>
            <a:r>
              <a:rPr lang="en-US" altLang="en-US" dirty="0"/>
              <a:t> Describe the functions and characteristics of dating during adolescence and how sexuality develops.</a:t>
            </a:r>
          </a:p>
          <a:p>
            <a:pPr marL="432" indent="0" eaLnBrk="1" hangingPunct="1">
              <a:buNone/>
            </a:pPr>
            <a:r>
              <a:rPr lang="en-US" altLang="en-US" b="1" dirty="0">
                <a:solidFill>
                  <a:schemeClr val="tx2"/>
                </a:solidFill>
              </a:rPr>
              <a:t>12.11</a:t>
            </a:r>
            <a:r>
              <a:rPr lang="en-US" altLang="en-US" dirty="0"/>
              <a:t> Explain how sexual orientation develops in adolescence.</a:t>
            </a:r>
          </a:p>
          <a:p>
            <a:pPr marL="432" indent="0" eaLnBrk="1" hangingPunct="1">
              <a:buNone/>
            </a:pPr>
            <a:r>
              <a:rPr lang="en-US" altLang="en-US" b="1" dirty="0">
                <a:solidFill>
                  <a:schemeClr val="tx2"/>
                </a:solidFill>
              </a:rPr>
              <a:t>12.12</a:t>
            </a:r>
            <a:r>
              <a:rPr lang="en-US" altLang="en-US" dirty="0"/>
              <a:t> Summarize the challenges of teen pregnancy and the types of programs that are most effective in preventing it.</a:t>
            </a:r>
          </a:p>
        </p:txBody>
      </p:sp>
    </p:spTree>
    <p:extLst>
      <p:ext uri="{BB962C8B-B14F-4D97-AF65-F5344CB8AC3E}">
        <p14:creationId xmlns:p14="http://schemas.microsoft.com/office/powerpoint/2010/main" val="15702611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Dating: Close Relationships in </a:t>
            </a:r>
            <a:r>
              <a:rPr lang="en-US" altLang="en-US" dirty="0" smtClean="0">
                <a:ea typeface="ＭＳ Ｐゴシック" panose="020B0600070205080204" pitchFamily="34" charset="-128"/>
              </a:rPr>
              <a:t>the 21</a:t>
            </a:r>
            <a:r>
              <a:rPr lang="en-US" altLang="en-US" baseline="30000" dirty="0" smtClean="0">
                <a:ea typeface="ＭＳ Ｐゴシック" panose="020B0600070205080204" pitchFamily="34" charset="-128"/>
              </a:rPr>
              <a:t>st</a:t>
            </a:r>
            <a:r>
              <a:rPr lang="en-US" altLang="en-US" dirty="0" smtClean="0">
                <a:ea typeface="ＭＳ Ｐゴシック" panose="020B0600070205080204" pitchFamily="34" charset="-128"/>
              </a:rPr>
              <a:t> Century</a:t>
            </a:r>
            <a:endParaRPr lang="en-US" b="0" dirty="0"/>
          </a:p>
        </p:txBody>
      </p:sp>
      <p:sp>
        <p:nvSpPr>
          <p:cNvPr id="3" name="Content Placeholder 2"/>
          <p:cNvSpPr>
            <a:spLocks noGrp="1"/>
          </p:cNvSpPr>
          <p:nvPr>
            <p:ph type="body" idx="1"/>
          </p:nvPr>
        </p:nvSpPr>
        <p:spPr/>
        <p:txBody>
          <a:bodyPr/>
          <a:lstStyle/>
          <a:p>
            <a:pPr marL="0" indent="0">
              <a:buNone/>
              <a:defRPr/>
            </a:pPr>
            <a:r>
              <a:rPr lang="en-US" b="1" dirty="0"/>
              <a:t>Functions of Dating</a:t>
            </a:r>
          </a:p>
          <a:p>
            <a:pPr>
              <a:defRPr/>
            </a:pPr>
            <a:r>
              <a:rPr lang="en-US" dirty="0"/>
              <a:t>Learning to establish intimacy</a:t>
            </a:r>
          </a:p>
          <a:p>
            <a:pPr>
              <a:defRPr/>
            </a:pPr>
            <a:r>
              <a:rPr lang="en-US" dirty="0"/>
              <a:t>Learning to engage in entertainment</a:t>
            </a:r>
          </a:p>
          <a:p>
            <a:pPr>
              <a:defRPr/>
            </a:pPr>
            <a:r>
              <a:rPr lang="en-US" dirty="0"/>
              <a:t>Shaping identity</a:t>
            </a:r>
          </a:p>
          <a:p>
            <a:pPr marL="0" indent="0">
              <a:buNone/>
              <a:defRPr/>
            </a:pPr>
            <a:r>
              <a:rPr lang="en-US" b="1" dirty="0"/>
              <a:t>Cultural influences affect dating patterns</a:t>
            </a:r>
          </a:p>
        </p:txBody>
      </p:sp>
    </p:spTree>
    <p:extLst>
      <p:ext uri="{BB962C8B-B14F-4D97-AF65-F5344CB8AC3E}">
        <p14:creationId xmlns:p14="http://schemas.microsoft.com/office/powerpoint/2010/main" val="4183190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Dating and the Development of Psychological Intimacy</a:t>
            </a:r>
            <a:endParaRPr lang="en-US" b="0" dirty="0"/>
          </a:p>
        </p:txBody>
      </p:sp>
      <p:sp>
        <p:nvSpPr>
          <p:cNvPr id="3" name="Content Placeholder 2"/>
          <p:cNvSpPr>
            <a:spLocks noGrp="1"/>
          </p:cNvSpPr>
          <p:nvPr>
            <p:ph type="body" idx="1"/>
          </p:nvPr>
        </p:nvSpPr>
        <p:spPr/>
        <p:txBody>
          <a:bodyPr/>
          <a:lstStyle/>
          <a:p>
            <a:pPr eaLnBrk="1" hangingPunct="1"/>
            <a:r>
              <a:rPr lang="en-US" altLang="en-US" dirty="0"/>
              <a:t>Dating in early and middle adolescence is not terribly successful at facilitating intimacy</a:t>
            </a:r>
          </a:p>
          <a:p>
            <a:pPr eaLnBrk="1" hangingPunct="1"/>
            <a:r>
              <a:rPr lang="en-US" altLang="en-US" dirty="0"/>
              <a:t>True intimacy becomes more common during later adolescence</a:t>
            </a:r>
          </a:p>
          <a:p>
            <a:pPr eaLnBrk="1" hangingPunct="1"/>
            <a:r>
              <a:rPr lang="en-US" altLang="en-US" dirty="0"/>
              <a:t>Gay and lesbian couples experience a variety of challenges related to dating</a:t>
            </a:r>
          </a:p>
        </p:txBody>
      </p:sp>
    </p:spTree>
    <p:extLst>
      <p:ext uri="{BB962C8B-B14F-4D97-AF65-F5344CB8AC3E}">
        <p14:creationId xmlns:p14="http://schemas.microsoft.com/office/powerpoint/2010/main" val="27808373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Sexual Relationships</a:t>
            </a:r>
            <a:endParaRPr lang="en-US" b="0" dirty="0"/>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b="1" dirty="0"/>
              <a:t>Hormonal changes of puberty not only trigger the maturation of the sexual organs, but also produce a new range of feelings in the form of sexuality</a:t>
            </a:r>
          </a:p>
          <a:p>
            <a:pPr>
              <a:buFont typeface="Arial" charset="0"/>
              <a:buChar char="•"/>
              <a:defRPr/>
            </a:pPr>
            <a:r>
              <a:rPr lang="en-US" dirty="0"/>
              <a:t>Maturation of sexual organs </a:t>
            </a:r>
          </a:p>
          <a:p>
            <a:pPr>
              <a:buFont typeface="Arial" charset="0"/>
              <a:buChar char="•"/>
              <a:defRPr/>
            </a:pPr>
            <a:r>
              <a:rPr lang="en-US" dirty="0"/>
              <a:t>Initiation into sexuality</a:t>
            </a:r>
          </a:p>
          <a:p>
            <a:pPr>
              <a:buFont typeface="Arial" charset="0"/>
              <a:buChar char="•"/>
              <a:defRPr/>
            </a:pPr>
            <a:r>
              <a:rPr lang="en-US" dirty="0"/>
              <a:t>Masturbation </a:t>
            </a:r>
          </a:p>
          <a:p>
            <a:pPr>
              <a:buFont typeface="Arial" charset="0"/>
              <a:buChar char="•"/>
              <a:defRPr/>
            </a:pPr>
            <a:r>
              <a:rPr lang="en-US" dirty="0"/>
              <a:t>Sexual intercourse</a:t>
            </a:r>
          </a:p>
        </p:txBody>
      </p:sp>
    </p:spTree>
    <p:extLst>
      <p:ext uri="{BB962C8B-B14F-4D97-AF65-F5344CB8AC3E}">
        <p14:creationId xmlns:p14="http://schemas.microsoft.com/office/powerpoint/2010/main" val="8281441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Figure 12-8 Adolescents and Sexual Activity</a:t>
            </a:r>
            <a:endParaRPr lang="en-US" dirty="0"/>
          </a:p>
        </p:txBody>
      </p:sp>
      <p:pic>
        <p:nvPicPr>
          <p:cNvPr id="5" name="Picture 2" descr="A bar graph shows percentage of females and males who have had sexual intercourse at different ages as follows. 15 years. Females 22, males 28. 16 years. females 38 males 45. 17 years. females 50, males 59. 18 years. females 65, males 68. 19 years. females 75, males 8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1451655"/>
            <a:ext cx="4940260" cy="3862467"/>
          </a:xfrm>
          <a:prstGeom prst="rect">
            <a:avLst/>
          </a:prstGeom>
        </p:spPr>
      </p:pic>
      <p:sp>
        <p:nvSpPr>
          <p:cNvPr id="3" name="Text Placeholder 3"/>
          <p:cNvSpPr>
            <a:spLocks noGrp="1"/>
          </p:cNvSpPr>
          <p:nvPr>
            <p:ph type="body" idx="1"/>
          </p:nvPr>
        </p:nvSpPr>
        <p:spPr/>
        <p:txBody>
          <a:bodyPr/>
          <a:lstStyle/>
          <a:p>
            <a:r>
              <a:rPr lang="en-US" dirty="0"/>
              <a:t>The age at which adolescents have sexual intercourse for the first time is</a:t>
            </a:r>
          </a:p>
          <a:p>
            <a:r>
              <a:rPr lang="en-US" dirty="0"/>
              <a:t>declining, and around three-quarters have had sex before the age of 20.</a:t>
            </a:r>
          </a:p>
          <a:p>
            <a:r>
              <a:rPr lang="en-US" sz="1200" b="1" dirty="0"/>
              <a:t>(Source: Morbidity and Mortality Weekly Report, 2008.)</a:t>
            </a:r>
          </a:p>
        </p:txBody>
      </p:sp>
    </p:spTree>
    <p:extLst>
      <p:ext uri="{BB962C8B-B14F-4D97-AF65-F5344CB8AC3E}">
        <p14:creationId xmlns:p14="http://schemas.microsoft.com/office/powerpoint/2010/main" val="3085954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Permissiveness with Affection</a:t>
            </a:r>
            <a:endParaRPr lang="en-US" b="0" dirty="0"/>
          </a:p>
        </p:txBody>
      </p:sp>
      <p:sp>
        <p:nvSpPr>
          <p:cNvPr id="3" name="Content Placeholder 2"/>
          <p:cNvSpPr>
            <a:spLocks noGrp="1"/>
          </p:cNvSpPr>
          <p:nvPr>
            <p:ph type="body" idx="1"/>
          </p:nvPr>
        </p:nvSpPr>
        <p:spPr/>
        <p:txBody>
          <a:bodyPr/>
          <a:lstStyle/>
          <a:p>
            <a:pPr eaLnBrk="1" hangingPunct="1"/>
            <a:r>
              <a:rPr lang="en-US" altLang="en-US" dirty="0"/>
              <a:t>In the past, there was a gender-related double standard for premarital sexual activity</a:t>
            </a:r>
          </a:p>
          <a:p>
            <a:pPr eaLnBrk="1" hangingPunct="1"/>
            <a:r>
              <a:rPr lang="en-US" altLang="en-US" dirty="0"/>
              <a:t>Today, premarital intercourse is viewed as permissible for both men and women if it occurs in the context of a long-term, committed, or loving relationship</a:t>
            </a:r>
          </a:p>
          <a:p>
            <a:pPr eaLnBrk="1" hangingPunct="1"/>
            <a:r>
              <a:rPr lang="en-US" altLang="en-US" dirty="0"/>
              <a:t>Significant cultural and subcultural variation about premarital sex</a:t>
            </a:r>
          </a:p>
        </p:txBody>
      </p:sp>
    </p:spTree>
    <p:extLst>
      <p:ext uri="{BB962C8B-B14F-4D97-AF65-F5344CB8AC3E}">
        <p14:creationId xmlns:p14="http://schemas.microsoft.com/office/powerpoint/2010/main" val="12393084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Sexual Orientation</a:t>
            </a:r>
            <a:endParaRPr lang="en-US" b="0" dirty="0"/>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b="1" dirty="0"/>
              <a:t>Sexual orientation questions occur during adolescence</a:t>
            </a:r>
          </a:p>
          <a:p>
            <a:pPr>
              <a:buFont typeface="Arial" charset="0"/>
              <a:buChar char="•"/>
              <a:defRPr/>
            </a:pPr>
            <a:r>
              <a:rPr lang="en-US" dirty="0"/>
              <a:t>Heterosexuality</a:t>
            </a:r>
          </a:p>
          <a:p>
            <a:pPr>
              <a:buFont typeface="Arial" charset="0"/>
              <a:buChar char="•"/>
              <a:defRPr/>
            </a:pPr>
            <a:r>
              <a:rPr lang="en-US" dirty="0"/>
              <a:t>Homosexuality</a:t>
            </a:r>
          </a:p>
          <a:p>
            <a:pPr>
              <a:buFont typeface="Arial" charset="0"/>
              <a:buChar char="•"/>
              <a:defRPr/>
            </a:pPr>
            <a:r>
              <a:rPr lang="en-US" dirty="0"/>
              <a:t>Bisexuality</a:t>
            </a:r>
          </a:p>
          <a:p>
            <a:pPr>
              <a:buFont typeface="Arial" charset="0"/>
              <a:buChar char="•"/>
              <a:defRPr/>
            </a:pPr>
            <a:r>
              <a:rPr lang="en-US" dirty="0"/>
              <a:t>Transsexualism</a:t>
            </a:r>
          </a:p>
        </p:txBody>
      </p:sp>
    </p:spTree>
    <p:extLst>
      <p:ext uri="{BB962C8B-B14F-4D97-AF65-F5344CB8AC3E}">
        <p14:creationId xmlns:p14="http://schemas.microsoft.com/office/powerpoint/2010/main" val="27722127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What Determines Sexual Orientation?</a:t>
            </a:r>
            <a:endParaRPr lang="en-US" b="0" dirty="0"/>
          </a:p>
        </p:txBody>
      </p:sp>
      <p:sp>
        <p:nvSpPr>
          <p:cNvPr id="3" name="Content Placeholder 2"/>
          <p:cNvSpPr>
            <a:spLocks noGrp="1"/>
          </p:cNvSpPr>
          <p:nvPr>
            <p:ph type="body" idx="1"/>
          </p:nvPr>
        </p:nvSpPr>
        <p:spPr/>
        <p:txBody>
          <a:bodyPr/>
          <a:lstStyle/>
          <a:p>
            <a:pPr eaLnBrk="1" hangingPunct="1"/>
            <a:r>
              <a:rPr lang="en-US" altLang="en-US" dirty="0"/>
              <a:t>Genetic and biological factors</a:t>
            </a:r>
          </a:p>
          <a:p>
            <a:pPr eaLnBrk="1" hangingPunct="1"/>
            <a:r>
              <a:rPr lang="en-US" altLang="en-US" dirty="0"/>
              <a:t>Family and peers</a:t>
            </a:r>
          </a:p>
          <a:p>
            <a:pPr eaLnBrk="1" hangingPunct="1"/>
            <a:r>
              <a:rPr lang="en-US" altLang="en-US" dirty="0"/>
              <a:t>Conditioning</a:t>
            </a:r>
          </a:p>
        </p:txBody>
      </p:sp>
    </p:spTree>
    <p:extLst>
      <p:ext uri="{BB962C8B-B14F-4D97-AF65-F5344CB8AC3E}">
        <p14:creationId xmlns:p14="http://schemas.microsoft.com/office/powerpoint/2010/main" val="28213864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Teenage Pregnancies</a:t>
            </a:r>
            <a:endParaRPr lang="en-US" sz="2000" b="0" dirty="0"/>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b="1" dirty="0"/>
              <a:t>Number of teenage pregnancies has decreased significantly in the last two decades</a:t>
            </a:r>
          </a:p>
          <a:p>
            <a:pPr>
              <a:buFont typeface="Arial" charset="0"/>
              <a:buChar char="•"/>
              <a:defRPr/>
            </a:pPr>
            <a:r>
              <a:rPr lang="en-US" dirty="0"/>
              <a:t>In 2012, the birth rate for U.S. teenagers was the lowest level ever reported in the seven decades that the government has been tracking pregnancies</a:t>
            </a:r>
          </a:p>
          <a:p>
            <a:pPr>
              <a:buFont typeface="Arial" charset="0"/>
              <a:buChar char="•"/>
              <a:defRPr/>
            </a:pPr>
            <a:r>
              <a:rPr lang="en-US" dirty="0"/>
              <a:t>Birth rate disparities remain, with the rate of teenage births higher for non-Hispanic blacks and Hispanics than for whites</a:t>
            </a:r>
          </a:p>
          <a:p>
            <a:pPr>
              <a:buFont typeface="Arial" charset="0"/>
              <a:buChar char="•"/>
              <a:defRPr/>
            </a:pPr>
            <a:r>
              <a:rPr lang="en-US" dirty="0"/>
              <a:t>Overall, the pregnancy rate of teenagers is 34.3 births </a:t>
            </a:r>
            <a:br>
              <a:rPr lang="en-US" dirty="0"/>
            </a:br>
            <a:r>
              <a:rPr lang="en-US" dirty="0"/>
              <a:t>per 1,000</a:t>
            </a:r>
          </a:p>
        </p:txBody>
      </p:sp>
    </p:spTree>
    <p:extLst>
      <p:ext uri="{BB962C8B-B14F-4D97-AF65-F5344CB8AC3E}">
        <p14:creationId xmlns:p14="http://schemas.microsoft.com/office/powerpoint/2010/main" val="41332450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Figure 12-9 Teenage Pregnancy Rates</a:t>
            </a:r>
            <a:endParaRPr lang="en-US" dirty="0"/>
          </a:p>
        </p:txBody>
      </p:sp>
      <p:pic>
        <p:nvPicPr>
          <p:cNvPr id="6" name="Picture 2" descr="A line graph represents the rates of teenage pregnancy across the years 19 40 to 20 10. Data is Follows. 19 40. 15 to 17 Years Old, no data available. 15 to 19 Years Old, 55. 18 to 19 Years Old, no data available. 19 50. 15 to 17 Years Old, no data available. 15 to 19 Years Old, 80. 18 to 19 Years Old, no data available. 19 60. 15 to 17 Years Old, 45. 15 to 19 Years Old, 85. 18 to 19 Years Old, 165. 19 70. 15 to 17 Years Old, 40. 15 to 19 Years Old, 60. 18 to 19 Years Old, 115. 19 80. 15 to 17 Years Old, 35. 15 to 19 Years Old, 50. 18 to 19 Years Old, 80. 19 90. 15 to 17 Years Old, 40. 15 to 19 Years Old, 60. 18 to 19 Years Old, 95. 2000. 15 to 17 Years Old, 20. 15 to 19 Years Old, 45. 18 to 19 Years Old, 75. 20 10. 15 to 17 Years Old, 15. 15 to 19 Years Old, 35. 18 to 19 Years Old, 60."/>
          <p:cNvPicPr>
            <a:picLocks noChangeAspect="1"/>
          </p:cNvPicPr>
          <p:nvPr/>
        </p:nvPicPr>
        <p:blipFill>
          <a:blip r:embed="rId3"/>
          <a:stretch>
            <a:fillRect/>
          </a:stretch>
        </p:blipFill>
        <p:spPr>
          <a:xfrm>
            <a:off x="548917" y="1325317"/>
            <a:ext cx="8046165" cy="4012924"/>
          </a:xfrm>
          <a:prstGeom prst="rect">
            <a:avLst/>
          </a:prstGeom>
        </p:spPr>
      </p:pic>
      <p:sp>
        <p:nvSpPr>
          <p:cNvPr id="3" name="Text Placeholder 3"/>
          <p:cNvSpPr>
            <a:spLocks noGrp="1"/>
          </p:cNvSpPr>
          <p:nvPr>
            <p:ph type="body" idx="1"/>
          </p:nvPr>
        </p:nvSpPr>
        <p:spPr/>
        <p:txBody>
          <a:bodyPr/>
          <a:lstStyle/>
          <a:p>
            <a:r>
              <a:rPr lang="en-US" dirty="0"/>
              <a:t>Although there has been a small increase in recent years, the rate of teenage</a:t>
            </a:r>
          </a:p>
          <a:p>
            <a:r>
              <a:rPr lang="en-US" dirty="0"/>
              <a:t>pregnancies has dropped dramatically among all ethnic groups since 1991.</a:t>
            </a:r>
          </a:p>
          <a:p>
            <a:r>
              <a:rPr lang="en-US" sz="1200" b="1" dirty="0"/>
              <a:t>(Source: Hamilton &amp; Ventura, 2012.)</a:t>
            </a:r>
          </a:p>
        </p:txBody>
      </p:sp>
    </p:spTree>
    <p:extLst>
      <p:ext uri="{BB962C8B-B14F-4D97-AF65-F5344CB8AC3E}">
        <p14:creationId xmlns:p14="http://schemas.microsoft.com/office/powerpoint/2010/main" val="32002220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What Contributes to the Decline in Teenage Pregnancy?</a:t>
            </a:r>
            <a:endParaRPr lang="en-US" sz="2000" b="0" dirty="0"/>
          </a:p>
        </p:txBody>
      </p:sp>
      <p:sp>
        <p:nvSpPr>
          <p:cNvPr id="3" name="Content Placeholder 2"/>
          <p:cNvSpPr>
            <a:spLocks noGrp="1"/>
          </p:cNvSpPr>
          <p:nvPr>
            <p:ph type="body" idx="1"/>
          </p:nvPr>
        </p:nvSpPr>
        <p:spPr/>
        <p:txBody>
          <a:bodyPr/>
          <a:lstStyle/>
          <a:p>
            <a:pPr eaLnBrk="1" hangingPunct="1"/>
            <a:r>
              <a:rPr lang="en-US" altLang="en-US" dirty="0"/>
              <a:t>New initiatives have raised awareness among teenagers of the risks of unprotected sex</a:t>
            </a:r>
          </a:p>
          <a:p>
            <a:pPr eaLnBrk="1" hangingPunct="1"/>
            <a:r>
              <a:rPr lang="en-US" altLang="en-US" dirty="0"/>
              <a:t>The rates of sexual intercourse among teenagers declined</a:t>
            </a:r>
          </a:p>
          <a:p>
            <a:pPr eaLnBrk="1" hangingPunct="1"/>
            <a:r>
              <a:rPr lang="en-US" altLang="en-US" dirty="0"/>
              <a:t>The use of condoms and other forms of contraception increased</a:t>
            </a:r>
          </a:p>
          <a:p>
            <a:pPr eaLnBrk="1" hangingPunct="1"/>
            <a:r>
              <a:rPr lang="en-US" altLang="en-US" dirty="0"/>
              <a:t>Substitutes for sexual intercourse are more prevalent</a:t>
            </a:r>
          </a:p>
        </p:txBody>
      </p:sp>
    </p:spTree>
    <p:extLst>
      <p:ext uri="{BB962C8B-B14F-4D97-AF65-F5344CB8AC3E}">
        <p14:creationId xmlns:p14="http://schemas.microsoft.com/office/powerpoint/2010/main" val="30261476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Title 1"/>
          <p:cNvSpPr txBox="1">
            <a:spLocks noGrp="1"/>
          </p:cNvSpPr>
          <p:nvPr>
            <p:ph type="title"/>
          </p:nvPr>
        </p:nvSpPr>
        <p:spPr>
          <a:prstGeom prst="rect">
            <a:avLst/>
          </a:prstGeom>
        </p:spPr>
        <p:txBody>
          <a:bodyPr lIns="91425" tIns="91425" rIns="91425" bIns="91425" anchor="b" anchorCtr="0">
            <a:noAutofit/>
          </a:bodyPr>
          <a:lstStyle/>
          <a:p>
            <a:pPr lvl="0">
              <a:spcBef>
                <a:spcPts val="0"/>
              </a:spcBef>
              <a:buClr>
                <a:schemeClr val="lt2"/>
              </a:buClr>
              <a:buSzPct val="25000"/>
              <a:buFont typeface="Times New Roman"/>
              <a:buNone/>
            </a:pPr>
            <a:r>
              <a:rPr lang="en-US" dirty="0">
                <a:solidFill>
                  <a:schemeClr val="lt2"/>
                </a:solidFill>
              </a:rPr>
              <a:t>Copyright</a:t>
            </a:r>
          </a:p>
        </p:txBody>
      </p:sp>
      <p:pic>
        <p:nvPicPr>
          <p:cNvPr id="386" name="Picture 2"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p:cNvPicPr preferRelativeResize="0"/>
          <p:nvPr/>
        </p:nvPicPr>
        <p:blipFill>
          <a:blip r:embed="rId3">
            <a:alphaModFix/>
          </a:blip>
          <a:stretch>
            <a:fillRect/>
          </a:stretch>
        </p:blipFill>
        <p:spPr>
          <a:xfrm>
            <a:off x="715650" y="2310096"/>
            <a:ext cx="7419975" cy="2466975"/>
          </a:xfrm>
          <a:prstGeom prst="rect">
            <a:avLst/>
          </a:prstGeom>
          <a:noFill/>
          <a:ln>
            <a:noFill/>
          </a:ln>
        </p:spPr>
      </p:pic>
    </p:spTree>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5386</TotalTime>
  <Words>4955</Words>
  <Application>Microsoft Office PowerPoint</Application>
  <PresentationFormat>On-screen Show (4:3)</PresentationFormat>
  <Paragraphs>491</Paragraphs>
  <Slides>50</Slides>
  <Notes>46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50</vt:i4>
      </vt:variant>
    </vt:vector>
  </HeadingPairs>
  <TitlesOfParts>
    <vt:vector size="57" baseType="lpstr">
      <vt:lpstr>ＭＳ Ｐゴシック</vt:lpstr>
      <vt:lpstr>Arial</vt:lpstr>
      <vt:lpstr>Noto Sans Symbols</vt:lpstr>
      <vt:lpstr>Times New Roman</vt:lpstr>
      <vt:lpstr>Verdana</vt:lpstr>
      <vt:lpstr>Wingdings</vt:lpstr>
      <vt:lpstr>508 Lecture</vt:lpstr>
      <vt:lpstr>Development Across the Life Span</vt:lpstr>
      <vt:lpstr>Learning Objectives (1 of 3)</vt:lpstr>
      <vt:lpstr>Learning Objectives (2 of 3)</vt:lpstr>
      <vt:lpstr>Learning Objectives (3 of 3)</vt:lpstr>
      <vt:lpstr>Identity: Asking “Who Am I?”</vt:lpstr>
      <vt:lpstr>Identity: Who Am I?</vt:lpstr>
      <vt:lpstr>Self-Esteem</vt:lpstr>
      <vt:lpstr>Identity Formation: Change or Crisis?</vt:lpstr>
      <vt:lpstr>Erikson’s Stages (1 of 2)</vt:lpstr>
      <vt:lpstr>Erikson’s Stages (2 of 2)</vt:lpstr>
      <vt:lpstr>Societal Pressures and Reliance on Friends and Peers</vt:lpstr>
      <vt:lpstr>Psychological Moratorium</vt:lpstr>
      <vt:lpstr>Limitation of Erikson’s Theory </vt:lpstr>
      <vt:lpstr>Marcia’s Approach to Identity Development</vt:lpstr>
      <vt:lpstr>Religion and Spirituality (1 of 2)</vt:lpstr>
      <vt:lpstr>Religion and Spirituality (2 of 2)</vt:lpstr>
      <vt:lpstr>Identity, Race, and Ethnicity</vt:lpstr>
      <vt:lpstr>Figure 12-1 Bicultural Identity in the United States</vt:lpstr>
      <vt:lpstr>Psychological Difficulties in Adolescence (1 of 2)</vt:lpstr>
      <vt:lpstr>Psychological Difficulties in Adolescence (2 of 2)</vt:lpstr>
      <vt:lpstr>Figure 12-2 Adolescent Difficulties</vt:lpstr>
      <vt:lpstr>Warning Signs of Suicide (1 of 2)</vt:lpstr>
      <vt:lpstr>Warning Signs of Suicide (2 of 2)</vt:lpstr>
      <vt:lpstr>Relationships: Family and Friends</vt:lpstr>
      <vt:lpstr>The Quest for Autonomy</vt:lpstr>
      <vt:lpstr>Figure 12-3 Changing Views of Parents</vt:lpstr>
      <vt:lpstr>Culture and Autonomy</vt:lpstr>
      <vt:lpstr>Figure 12-4 Family Obligations</vt:lpstr>
      <vt:lpstr>The Myth of the Generation Gap</vt:lpstr>
      <vt:lpstr>Figure 12-5 What’s the Problem?</vt:lpstr>
      <vt:lpstr>Figure 12-6 Time Spent by Adolescents with Parents</vt:lpstr>
      <vt:lpstr>Relationships with Peers</vt:lpstr>
      <vt:lpstr>Cliques and Crowds: Belonging to a Group</vt:lpstr>
      <vt:lpstr>Popularity and Rejection</vt:lpstr>
      <vt:lpstr>Figure 12-7 The Social World of Adolescence</vt:lpstr>
      <vt:lpstr>What determines status in high school? </vt:lpstr>
      <vt:lpstr>Conformity: Peer Pressure in Adolescence</vt:lpstr>
      <vt:lpstr>Juvenile Delinquents</vt:lpstr>
      <vt:lpstr>Dating, Sexual Behavior, and Teenage Pregnancy</vt:lpstr>
      <vt:lpstr>Dating: Close Relationships in the 21st Century</vt:lpstr>
      <vt:lpstr>Dating and the Development of Psychological Intimacy</vt:lpstr>
      <vt:lpstr>Sexual Relationships</vt:lpstr>
      <vt:lpstr>Figure 12-8 Adolescents and Sexual Activity</vt:lpstr>
      <vt:lpstr>Permissiveness with Affection</vt:lpstr>
      <vt:lpstr>Sexual Orientation</vt:lpstr>
      <vt:lpstr>What Determines Sexual Orientation?</vt:lpstr>
      <vt:lpstr>Teenage Pregnancies</vt:lpstr>
      <vt:lpstr>Figure 12-9 Teenage Pregnancy Rates</vt:lpstr>
      <vt:lpstr>What Contributes to the Decline in Teenage Pregnancy?</vt:lpstr>
      <vt:lpstr>Copyright</vt:lpstr>
    </vt:vector>
  </TitlesOfParts>
  <Company>Cognizant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Across the Life Span,8e</dc:title>
  <dc:subject>HSS</dc:subject>
  <dc:creator>Feldman</dc:creator>
  <cp:keywords>HSS</cp:keywords>
  <cp:lastModifiedBy>Mani, Aiswarya (Cognizant)</cp:lastModifiedBy>
  <cp:revision>143</cp:revision>
  <dcterms:modified xsi:type="dcterms:W3CDTF">2017-12-14T10:41:55Z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niqueId">
    <vt:lpwstr>682739</vt:lpwstr>
  </property>
  <property fmtid="{D5CDD505-2E9C-101B-9397-08002B2CF9AE}" pid="3" name="Offisync_ServerID">
    <vt:lpwstr>7e960520-0e88-4f05-9fa0-24079b61e486</vt:lpwstr>
  </property>
  <property fmtid="{D5CDD505-2E9C-101B-9397-08002B2CF9AE}" pid="4" name="Offisync_UpdateToken">
    <vt:lpwstr>2</vt:lpwstr>
  </property>
  <property fmtid="{D5CDD505-2E9C-101B-9397-08002B2CF9AE}" pid="5" name="Jive_VersionGuid">
    <vt:lpwstr>2e874262-9747-49d3-bf1e-677aeb587663</vt:lpwstr>
  </property>
  <property fmtid="{D5CDD505-2E9C-101B-9397-08002B2CF9AE}" pid="6" name="Offisync_ProviderInitializationData">
    <vt:lpwstr>https://neo.pearson.com</vt:lpwstr>
  </property>
  <property fmtid="{D5CDD505-2E9C-101B-9397-08002B2CF9AE}" pid="7" name="Jive_LatestUserAccountName">
    <vt:lpwstr>joel</vt:lpwstr>
  </property>
</Properties>
</file>