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57"/>
  </p:notesMasterIdLst>
  <p:handoutMasterIdLst>
    <p:handoutMasterId r:id="rId58"/>
  </p:handoutMasterIdLst>
  <p:sldIdLst>
    <p:sldId id="513" r:id="rId5"/>
    <p:sldId id="659" r:id="rId6"/>
    <p:sldId id="660" r:id="rId7"/>
    <p:sldId id="661" r:id="rId8"/>
    <p:sldId id="662" r:id="rId9"/>
    <p:sldId id="663" r:id="rId10"/>
    <p:sldId id="664" r:id="rId11"/>
    <p:sldId id="665" r:id="rId12"/>
    <p:sldId id="666" r:id="rId13"/>
    <p:sldId id="667" r:id="rId14"/>
    <p:sldId id="668" r:id="rId15"/>
    <p:sldId id="669" r:id="rId16"/>
    <p:sldId id="670" r:id="rId17"/>
    <p:sldId id="671" r:id="rId18"/>
    <p:sldId id="672" r:id="rId19"/>
    <p:sldId id="673" r:id="rId20"/>
    <p:sldId id="709" r:id="rId21"/>
    <p:sldId id="675" r:id="rId22"/>
    <p:sldId id="676" r:id="rId23"/>
    <p:sldId id="677" r:id="rId24"/>
    <p:sldId id="678" r:id="rId25"/>
    <p:sldId id="679" r:id="rId26"/>
    <p:sldId id="680" r:id="rId27"/>
    <p:sldId id="681" r:id="rId28"/>
    <p:sldId id="682" r:id="rId29"/>
    <p:sldId id="683" r:id="rId30"/>
    <p:sldId id="684" r:id="rId31"/>
    <p:sldId id="685" r:id="rId32"/>
    <p:sldId id="686" r:id="rId33"/>
    <p:sldId id="687" r:id="rId34"/>
    <p:sldId id="688" r:id="rId35"/>
    <p:sldId id="689" r:id="rId36"/>
    <p:sldId id="690" r:id="rId37"/>
    <p:sldId id="691" r:id="rId38"/>
    <p:sldId id="692" r:id="rId39"/>
    <p:sldId id="693" r:id="rId40"/>
    <p:sldId id="694" r:id="rId41"/>
    <p:sldId id="695" r:id="rId42"/>
    <p:sldId id="696" r:id="rId43"/>
    <p:sldId id="697" r:id="rId44"/>
    <p:sldId id="698" r:id="rId45"/>
    <p:sldId id="699" r:id="rId46"/>
    <p:sldId id="700" r:id="rId47"/>
    <p:sldId id="701" r:id="rId48"/>
    <p:sldId id="702" r:id="rId49"/>
    <p:sldId id="703" r:id="rId50"/>
    <p:sldId id="704" r:id="rId51"/>
    <p:sldId id="705" r:id="rId52"/>
    <p:sldId id="706" r:id="rId53"/>
    <p:sldId id="707" r:id="rId54"/>
    <p:sldId id="708" r:id="rId55"/>
    <p:sldId id="355" r:id="rId56"/>
  </p:sldIdLst>
  <p:sldSz cx="9144000" cy="6858000" type="screen4x3"/>
  <p:notesSz cx="6858000" cy="9144000"/>
  <p:embeddedFontLst>
    <p:embeddedFont>
      <p:font typeface="MS PGothic" panose="020B0600070205080204" pitchFamily="34" charset="-128"/>
      <p:regular r:id="rId59"/>
    </p:embeddedFont>
    <p:embeddedFont>
      <p:font typeface="Trebuchet MS" panose="020B0603020202020204" pitchFamily="34" charset="0"/>
      <p:regular r:id="rId60"/>
      <p:bold r:id="rId61"/>
      <p:italic r:id="rId62"/>
      <p:boldItalic r:id="rId63"/>
    </p:embeddedFont>
    <p:embeddedFont>
      <p:font typeface="Verdana" panose="020B0604030504040204" pitchFamily="34" charset="0"/>
      <p:regular r:id="rId64"/>
      <p:bold r:id="rId65"/>
      <p:italic r:id="rId66"/>
      <p:boldItalic r:id="rId67"/>
    </p:embeddedFont>
    <p:embeddedFont>
      <p:font typeface="Calibri" panose="020F0502020204030204" pitchFamily="34" charset="0"/>
      <p:regular r:id="rId68"/>
      <p:bold r:id="rId69"/>
      <p:italic r:id="rId70"/>
      <p:boldItalic r:id="rId71"/>
    </p:embeddedFont>
    <p:embeddedFont>
      <p:font typeface="MS PGothic" panose="020B0600070205080204" pitchFamily="34" charset="-128"/>
      <p:regular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4" autoAdjust="0"/>
    <p:restoredTop sz="86395" autoAdjust="0"/>
  </p:normalViewPr>
  <p:slideViewPr>
    <p:cSldViewPr snapToGrid="0" snapToObjects="1">
      <p:cViewPr varScale="1">
        <p:scale>
          <a:sx n="33" d="100"/>
          <a:sy n="33" d="100"/>
        </p:scale>
        <p:origin x="72" y="1332"/>
      </p:cViewPr>
      <p:guideLst>
        <p:guide orient="horz" pos="2160"/>
        <p:guide pos="2880"/>
      </p:guideLst>
    </p:cSldViewPr>
  </p:slideViewPr>
  <p:outlineViewPr>
    <p:cViewPr>
      <p:scale>
        <a:sx n="33" d="100"/>
        <a:sy n="33" d="100"/>
      </p:scale>
      <p:origin x="0" y="-28578"/>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5.fntdata"/><Relationship Id="rId68" Type="http://schemas.openxmlformats.org/officeDocument/2006/relationships/font" Target="fonts/font10.fntdata"/><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66" Type="http://schemas.openxmlformats.org/officeDocument/2006/relationships/font" Target="fonts/font8.fntdata"/><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font" Target="fonts/font3.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6.fntdata"/><Relationship Id="rId69" Type="http://schemas.openxmlformats.org/officeDocument/2006/relationships/font" Target="fonts/font11.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font" Target="fonts/font1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12/13/2017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200" b="0" i="0" u="none" strike="noStrike" kern="1200" cap="none" dirty="0" smtClean="0">
                <a:solidFill>
                  <a:schemeClr val="dk1"/>
                </a:solidFill>
                <a:effectLst/>
                <a:latin typeface="Arial" panose="020B0604020202020204" pitchFamily="34" charset="0"/>
                <a:ea typeface="Arial"/>
                <a:cs typeface="Arial" panose="020B0604020202020204" pitchFamily="34" charset="0"/>
                <a:sym typeface="Arial"/>
              </a:rPr>
              <a:t>If this PowerPoint presentation contains mathematical equations, you may need to check that your computer has the following installed:</a:t>
            </a:r>
          </a:p>
          <a:p>
            <a:r>
              <a:rPr lang="en-US" sz="1200" b="0" i="0" u="none" strike="noStrike" kern="1200" cap="none" dirty="0" smtClean="0">
                <a:solidFill>
                  <a:schemeClr val="dk1"/>
                </a:solidFill>
                <a:effectLst/>
                <a:latin typeface="Arial" panose="020B0604020202020204" pitchFamily="34" charset="0"/>
                <a:ea typeface="Arial"/>
                <a:cs typeface="Arial" panose="020B0604020202020204" pitchFamily="34" charset="0"/>
                <a:sym typeface="Arial"/>
              </a:rPr>
              <a:t>1) </a:t>
            </a:r>
            <a:r>
              <a:rPr lang="en-US" sz="1200" b="0" i="0" u="none" strike="noStrike" kern="1200" cap="none" dirty="0" err="1" smtClean="0">
                <a:solidFill>
                  <a:schemeClr val="dk1"/>
                </a:solidFill>
                <a:effectLst/>
                <a:latin typeface="Arial" panose="020B0604020202020204" pitchFamily="34" charset="0"/>
                <a:ea typeface="Arial"/>
                <a:cs typeface="Arial" panose="020B0604020202020204" pitchFamily="34" charset="0"/>
                <a:sym typeface="Arial"/>
              </a:rPr>
              <a:t>MathType</a:t>
            </a:r>
            <a:r>
              <a:rPr lang="en-US" sz="1200" b="0" i="0" u="none" strike="noStrike" kern="1200" cap="none" dirty="0" smtClean="0">
                <a:solidFill>
                  <a:schemeClr val="dk1"/>
                </a:solidFill>
                <a:effectLst/>
                <a:latin typeface="Arial" panose="020B0604020202020204" pitchFamily="34" charset="0"/>
                <a:ea typeface="Arial"/>
                <a:cs typeface="Arial" panose="020B0604020202020204" pitchFamily="34" charset="0"/>
                <a:sym typeface="Arial"/>
              </a:rPr>
              <a:t> Plugin</a:t>
            </a:r>
          </a:p>
          <a:p>
            <a:r>
              <a:rPr lang="en-US" sz="1200" b="0" i="0" u="none" strike="noStrike" kern="1200" cap="none" dirty="0" smtClean="0">
                <a:solidFill>
                  <a:schemeClr val="dk1"/>
                </a:solidFill>
                <a:effectLst/>
                <a:latin typeface="Arial" panose="020B0604020202020204" pitchFamily="34" charset="0"/>
                <a:ea typeface="Arial"/>
                <a:cs typeface="Arial" panose="020B0604020202020204" pitchFamily="34" charset="0"/>
                <a:sym typeface="Arial"/>
              </a:rPr>
              <a:t>2) Math Player (free versions available)</a:t>
            </a:r>
          </a:p>
          <a:p>
            <a:r>
              <a:rPr lang="en-US" sz="1200" b="0" i="0" u="none" strike="noStrike" kern="1200" cap="none" dirty="0" smtClean="0">
                <a:solidFill>
                  <a:schemeClr val="dk1"/>
                </a:solidFill>
                <a:effectLst/>
                <a:latin typeface="Arial" panose="020B0604020202020204" pitchFamily="34" charset="0"/>
                <a:ea typeface="Arial"/>
                <a:cs typeface="Arial" panose="020B0604020202020204" pitchFamily="34" charset="0"/>
                <a:sym typeface="Arial"/>
              </a:rPr>
              <a:t>3) NVDA Reader (free versions available)</a:t>
            </a:r>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7675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58E34615-9800-4C89-B6A3-2D3F420D4CCA}" type="slidenum">
              <a:rPr lang="en-US" altLang="en-US" sz="1200">
                <a:latin typeface="Calibri" panose="020F0502020204030204" pitchFamily="34" charset="0"/>
              </a:rPr>
              <a:pPr eaLnBrk="1" hangingPunct="1"/>
              <a:t>5</a:t>
            </a:fld>
            <a:endParaRPr lang="en-US" altLang="en-US" sz="1200" dirty="0">
              <a:latin typeface="Calibri" panose="020F0502020204030204" pitchFamily="34" charset="0"/>
            </a:endParaRPr>
          </a:p>
        </p:txBody>
      </p:sp>
      <p:sp>
        <p:nvSpPr>
          <p:cNvPr id="153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spcBef>
                <a:spcPct val="0"/>
              </a:spcBef>
              <a:buFontTx/>
              <a:buChar char="•"/>
            </a:pPr>
            <a:r>
              <a:rPr lang="en-US" altLang="en-US" dirty="0" smtClean="0"/>
              <a:t>Time when most people first become aware of gradual changes in body that mark aging process. </a:t>
            </a:r>
          </a:p>
          <a:p>
            <a:pPr marL="228600" indent="-228600" eaLnBrk="1" hangingPunct="1">
              <a:spcBef>
                <a:spcPct val="0"/>
              </a:spcBef>
              <a:buFontTx/>
              <a:buChar char="•"/>
            </a:pPr>
            <a:r>
              <a:rPr lang="en-US" altLang="en-US" dirty="0" smtClean="0"/>
              <a:t>Reactions to physical changes of middle adulthood depend in part on self-concept.</a:t>
            </a:r>
            <a:br>
              <a:rPr lang="en-US" altLang="en-US" dirty="0" smtClean="0"/>
            </a:br>
            <a:r>
              <a:rPr lang="en-US" altLang="en-US" dirty="0" smtClean="0"/>
              <a:t>Signs of aging they see in the mirror signal not just a reduction in their physical attractiveness, but also aging and mortality. </a:t>
            </a:r>
          </a:p>
        </p:txBody>
      </p:sp>
    </p:spTree>
    <p:extLst>
      <p:ext uri="{BB962C8B-B14F-4D97-AF65-F5344CB8AC3E}">
        <p14:creationId xmlns:p14="http://schemas.microsoft.com/office/powerpoint/2010/main" val="2445088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9715ECE-0653-4ED9-B30A-17928DC6AD8B}" type="slidenum">
              <a:rPr lang="en-US" altLang="en-US" sz="1200">
                <a:latin typeface="Calibri" panose="020F0502020204030204" pitchFamily="34" charset="0"/>
              </a:rPr>
              <a:pPr eaLnBrk="1" hangingPunct="1"/>
              <a:t>6</a:t>
            </a:fld>
            <a:endParaRPr lang="en-US" altLang="en-US" sz="1200" dirty="0">
              <a:latin typeface="Calibri" panose="020F0502020204030204" pitchFamily="34" charset="0"/>
            </a:endParaRPr>
          </a:p>
        </p:txBody>
      </p:sp>
      <p:sp>
        <p:nvSpPr>
          <p:cNvPr id="174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eaLnBrk="1" hangingPunct="1">
              <a:spcBef>
                <a:spcPct val="0"/>
              </a:spcBef>
            </a:pPr>
            <a:endParaRPr lang="en-US" altLang="en-US" dirty="0" smtClean="0"/>
          </a:p>
        </p:txBody>
      </p:sp>
    </p:spTree>
    <p:extLst>
      <p:ext uri="{BB962C8B-B14F-4D97-AF65-F5344CB8AC3E}">
        <p14:creationId xmlns:p14="http://schemas.microsoft.com/office/powerpoint/2010/main" val="3961946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4DD1F6D-14EC-4E57-A380-1BCCC568EA40}" type="slidenum">
              <a:rPr lang="en-US" altLang="en-US" sz="1200">
                <a:latin typeface="Calibri" panose="020F0502020204030204" pitchFamily="34" charset="0"/>
              </a:rPr>
              <a:pPr eaLnBrk="1" hangingPunct="1"/>
              <a:t>7</a:t>
            </a:fld>
            <a:endParaRPr lang="en-US" altLang="en-US" sz="1200" dirty="0">
              <a:latin typeface="Calibri" panose="020F0502020204030204" pitchFamily="34" charset="0"/>
            </a:endParaRPr>
          </a:p>
        </p:txBody>
      </p:sp>
      <p:sp>
        <p:nvSpPr>
          <p:cNvPr id="194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i="0" dirty="0" smtClean="0"/>
              <a:t> Height</a:t>
            </a:r>
          </a:p>
          <a:p>
            <a:pPr lvl="1" eaLnBrk="1" hangingPunct="1">
              <a:spcBef>
                <a:spcPct val="0"/>
              </a:spcBef>
              <a:buFontTx/>
              <a:buChar char="•"/>
            </a:pPr>
            <a:r>
              <a:rPr lang="en-US" altLang="en-US" i="0" dirty="0" smtClean="0"/>
              <a:t> Reach their maximum height during their 20s and remain relatively close to that height until around age 55.</a:t>
            </a:r>
          </a:p>
          <a:p>
            <a:pPr lvl="1" eaLnBrk="1" hangingPunct="1">
              <a:spcBef>
                <a:spcPct val="0"/>
              </a:spcBef>
              <a:buFontTx/>
              <a:buChar char="•"/>
            </a:pPr>
            <a:r>
              <a:rPr lang="en-US" altLang="en-US" i="0" dirty="0" smtClean="0"/>
              <a:t> Begin a </a:t>
            </a:r>
            <a:r>
              <a:rPr lang="ja-JP" altLang="en-US" i="0" dirty="0" smtClean="0"/>
              <a:t>“</a:t>
            </a:r>
            <a:r>
              <a:rPr lang="en-US" altLang="ja-JP" i="0" dirty="0" smtClean="0"/>
              <a:t>settling</a:t>
            </a:r>
            <a:r>
              <a:rPr lang="ja-JP" altLang="en-US" i="0" dirty="0" smtClean="0"/>
              <a:t>”</a:t>
            </a:r>
            <a:r>
              <a:rPr lang="en-US" altLang="ja-JP" i="0" dirty="0" smtClean="0"/>
              <a:t> process in which the bones attached to the spinal column become less dense. Although the loss of height is very slow, ultimately women average a 2-inch decline and men a 1-inch decline.</a:t>
            </a:r>
          </a:p>
          <a:p>
            <a:pPr lvl="1" eaLnBrk="1" hangingPunct="1">
              <a:spcBef>
                <a:spcPct val="0"/>
              </a:spcBef>
              <a:buFontTx/>
              <a:buChar char="•"/>
            </a:pPr>
            <a:r>
              <a:rPr lang="en-US" altLang="en-US" i="0" dirty="0" smtClean="0"/>
              <a:t> Women are more prone to a decline in height because they are at greater risk of osteoporosis. </a:t>
            </a:r>
            <a:r>
              <a:rPr lang="en-US" altLang="en-US" b="1" i="0" u="sng" dirty="0" smtClean="0"/>
              <a:t>Osteoporosis</a:t>
            </a:r>
            <a:r>
              <a:rPr lang="en-US" altLang="en-US" b="1" i="0" dirty="0" smtClean="0"/>
              <a:t>,</a:t>
            </a:r>
            <a:r>
              <a:rPr lang="en-US" altLang="en-US" i="0" dirty="0" smtClean="0"/>
              <a:t> a condition in which the bones become brittle, fragile, and thin, is often brought about by a lack of calcium in diet.</a:t>
            </a:r>
          </a:p>
          <a:p>
            <a:pPr eaLnBrk="1" hangingPunct="1">
              <a:spcBef>
                <a:spcPct val="0"/>
              </a:spcBef>
              <a:buFontTx/>
              <a:buChar char="•"/>
            </a:pPr>
            <a:r>
              <a:rPr lang="en-US" altLang="en-US" i="0" dirty="0" smtClean="0"/>
              <a:t> Weight</a:t>
            </a:r>
          </a:p>
          <a:p>
            <a:pPr lvl="1" eaLnBrk="1" hangingPunct="1">
              <a:spcBef>
                <a:spcPct val="0"/>
              </a:spcBef>
              <a:buFontTx/>
              <a:buChar char="•"/>
            </a:pPr>
            <a:r>
              <a:rPr lang="en-US" altLang="en-US" i="0" dirty="0" smtClean="0"/>
              <a:t> Amount of body fat tends to grow in average person.</a:t>
            </a:r>
          </a:p>
          <a:p>
            <a:pPr lvl="1" eaLnBrk="1" hangingPunct="1">
              <a:spcBef>
                <a:spcPct val="0"/>
              </a:spcBef>
              <a:buFontTx/>
              <a:buChar char="•"/>
            </a:pPr>
            <a:r>
              <a:rPr lang="en-US" altLang="en-US" i="0" dirty="0" smtClean="0"/>
              <a:t> People who maintain exercise program tend to avoid obesity, as do individuals living in cultures where the typical life is more active and less sedentary.</a:t>
            </a:r>
          </a:p>
          <a:p>
            <a:pPr eaLnBrk="1" hangingPunct="1">
              <a:spcBef>
                <a:spcPct val="0"/>
              </a:spcBef>
              <a:buFontTx/>
              <a:buChar char="•"/>
            </a:pPr>
            <a:r>
              <a:rPr lang="en-US" altLang="en-US" i="0" dirty="0" smtClean="0"/>
              <a:t> Strength</a:t>
            </a:r>
          </a:p>
          <a:p>
            <a:pPr lvl="1" eaLnBrk="1" hangingPunct="1">
              <a:spcBef>
                <a:spcPct val="0"/>
              </a:spcBef>
              <a:buFontTx/>
              <a:buChar char="•"/>
            </a:pPr>
            <a:r>
              <a:rPr lang="en-US" altLang="en-US" i="0" dirty="0" smtClean="0"/>
              <a:t> Strength gradually decreases, particularly in the back and leg muscles. </a:t>
            </a:r>
          </a:p>
          <a:p>
            <a:pPr lvl="1" eaLnBrk="1" hangingPunct="1">
              <a:spcBef>
                <a:spcPct val="0"/>
              </a:spcBef>
              <a:buFontTx/>
              <a:buChar char="•"/>
            </a:pPr>
            <a:r>
              <a:rPr lang="en-US" altLang="en-US" i="0" dirty="0" smtClean="0"/>
              <a:t> By 60, people have lost, on average, about 10 percent of their maximum strength. </a:t>
            </a:r>
          </a:p>
        </p:txBody>
      </p:sp>
    </p:spTree>
    <p:extLst>
      <p:ext uri="{BB962C8B-B14F-4D97-AF65-F5344CB8AC3E}">
        <p14:creationId xmlns:p14="http://schemas.microsoft.com/office/powerpoint/2010/main" val="4028254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C8A0F0E-27B5-4C0C-B8BD-2C322B62E2FB}" type="slidenum">
              <a:rPr lang="en-US" altLang="en-US" sz="1200">
                <a:latin typeface="Calibri" panose="020F0502020204030204" pitchFamily="34" charset="0"/>
              </a:rPr>
              <a:pPr eaLnBrk="1" hangingPunct="1"/>
              <a:t>9</a:t>
            </a:fld>
            <a:endParaRPr lang="en-US" altLang="en-US" sz="1200" dirty="0">
              <a:latin typeface="Calibri" panose="020F0502020204030204" pitchFamily="34" charset="0"/>
            </a:endParaRPr>
          </a:p>
        </p:txBody>
      </p:sp>
      <p:sp>
        <p:nvSpPr>
          <p:cNvPr id="215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0" dirty="0" smtClean="0"/>
              <a:t>Starting at age 40, visual acuity - the ability to discern fine spatial detail in both close and distant objects - begins to decline.</a:t>
            </a:r>
            <a:br>
              <a:rPr lang="en-US" altLang="en-US" i="0" dirty="0" smtClean="0"/>
            </a:br>
            <a:r>
              <a:rPr lang="en-US" altLang="en-US" i="0" dirty="0" smtClean="0"/>
              <a:t>The eye’s lenses change shape and elasticity.</a:t>
            </a:r>
            <a:br>
              <a:rPr lang="en-US" altLang="en-US" i="0" dirty="0" smtClean="0"/>
            </a:br>
            <a:r>
              <a:rPr lang="en-US" altLang="en-US" i="0" dirty="0" smtClean="0"/>
              <a:t>The lenses become less transparent, which reduces the amount of light entering.</a:t>
            </a:r>
            <a:br>
              <a:rPr lang="en-US" altLang="en-US" i="0" dirty="0" smtClean="0"/>
            </a:br>
            <a:endParaRPr lang="en-US" altLang="en-US" i="0" dirty="0" smtClean="0"/>
          </a:p>
          <a:p>
            <a:pPr eaLnBrk="1" hangingPunct="1">
              <a:spcBef>
                <a:spcPct val="0"/>
              </a:spcBef>
            </a:pPr>
            <a:r>
              <a:rPr lang="en-US" altLang="en-US" i="0" dirty="0" smtClean="0"/>
              <a:t>A nearly universal change in eyesight during middle adulthood is the loss of near vision, called </a:t>
            </a:r>
            <a:r>
              <a:rPr lang="en-US" altLang="en-US" b="1" i="0" dirty="0" smtClean="0"/>
              <a:t>Presbyopia</a:t>
            </a:r>
            <a:r>
              <a:rPr lang="en-US" altLang="en-US" i="0" dirty="0" smtClean="0"/>
              <a:t>.</a:t>
            </a:r>
            <a:br>
              <a:rPr lang="en-US" altLang="en-US" i="0" dirty="0" smtClean="0"/>
            </a:br>
            <a:r>
              <a:rPr lang="en-US" altLang="en-US" i="0" dirty="0" smtClean="0"/>
              <a:t>Declines also occur in depth perception, distance perception, the ability to view the world in three dimensions, and night vision.</a:t>
            </a:r>
            <a:br>
              <a:rPr lang="en-US" altLang="en-US" i="0" dirty="0" smtClean="0"/>
            </a:br>
            <a:endParaRPr lang="en-US" altLang="en-US" i="0" dirty="0" smtClean="0"/>
          </a:p>
          <a:p>
            <a:pPr eaLnBrk="1" hangingPunct="1">
              <a:spcBef>
                <a:spcPct val="0"/>
              </a:spcBef>
            </a:pPr>
            <a:r>
              <a:rPr lang="en-US" altLang="en-US" i="0" dirty="0" smtClean="0"/>
              <a:t>Sometimes changes in vision are brought on by a disease called </a:t>
            </a:r>
            <a:r>
              <a:rPr lang="en-US" altLang="en-US" b="1" i="0" dirty="0" smtClean="0"/>
              <a:t>Glaucoma</a:t>
            </a:r>
            <a:r>
              <a:rPr lang="en-US" altLang="en-US" i="0" dirty="0" smtClean="0"/>
              <a:t>, a condition where pressure in the fluid of the eye increases, either because the fluid cannot drain properly or because too much fluid is produced.</a:t>
            </a:r>
            <a:br>
              <a:rPr lang="en-US" altLang="en-US" i="0" dirty="0" smtClean="0"/>
            </a:br>
            <a:r>
              <a:rPr lang="en-US" altLang="en-US" i="0" dirty="0" smtClean="0"/>
              <a:t>About 1 percent to 2 percent of those over 40 are affected.</a:t>
            </a:r>
            <a:br>
              <a:rPr lang="en-US" altLang="en-US" i="0" dirty="0" smtClean="0"/>
            </a:br>
            <a:r>
              <a:rPr lang="en-US" altLang="en-US" i="0" dirty="0" smtClean="0"/>
              <a:t>African Americans are particularly susceptible.</a:t>
            </a:r>
            <a:br>
              <a:rPr lang="en-US" altLang="en-US" i="0" dirty="0" smtClean="0"/>
            </a:br>
            <a:r>
              <a:rPr lang="en-US" altLang="en-US" i="0" dirty="0" smtClean="0"/>
              <a:t>It can be treated if caught early enough.</a:t>
            </a:r>
            <a:br>
              <a:rPr lang="en-US" altLang="en-US" i="0" dirty="0" smtClean="0"/>
            </a:br>
            <a:r>
              <a:rPr lang="en-US" altLang="en-US" i="0" dirty="0" smtClean="0"/>
              <a:t>If left untreated it can cause blindness.</a:t>
            </a:r>
            <a:br>
              <a:rPr lang="en-US" altLang="en-US" i="0" dirty="0" smtClean="0"/>
            </a:br>
            <a:endParaRPr lang="en-US" altLang="en-US" i="0" dirty="0" smtClean="0"/>
          </a:p>
        </p:txBody>
      </p:sp>
    </p:spTree>
    <p:extLst>
      <p:ext uri="{BB962C8B-B14F-4D97-AF65-F5344CB8AC3E}">
        <p14:creationId xmlns:p14="http://schemas.microsoft.com/office/powerpoint/2010/main" val="523280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4F179EC-717B-437A-863D-5C78A634628E}" type="slidenum">
              <a:rPr lang="en-US" altLang="en-US" sz="1200">
                <a:latin typeface="Calibri" panose="020F0502020204030204" pitchFamily="34" charset="0"/>
              </a:rPr>
              <a:pPr eaLnBrk="1" hangingPunct="1"/>
              <a:t>10</a:t>
            </a:fld>
            <a:endParaRPr lang="en-US" altLang="en-US" sz="1200" dirty="0">
              <a:latin typeface="Calibri" panose="020F0502020204030204" pitchFamily="34" charset="0"/>
            </a:endParaRPr>
          </a:p>
        </p:txBody>
      </p:sp>
      <p:sp>
        <p:nvSpPr>
          <p:cNvPr id="235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0" dirty="0" smtClean="0"/>
              <a:t>The primary sort of loss is for sounds of high frequency, a problem called </a:t>
            </a:r>
            <a:r>
              <a:rPr lang="en-US" altLang="en-US" b="1" i="0" dirty="0" smtClean="0"/>
              <a:t>presbycusis</a:t>
            </a:r>
            <a:r>
              <a:rPr lang="en-US" altLang="en-US" i="0" dirty="0" smtClean="0"/>
              <a:t>.</a:t>
            </a:r>
            <a:br>
              <a:rPr lang="en-US" altLang="en-US" i="0" dirty="0" smtClean="0"/>
            </a:br>
            <a:r>
              <a:rPr lang="en-US" altLang="en-US" i="0" dirty="0" smtClean="0"/>
              <a:t>About 12 percent of people between 45 and 65 suffer from presbycusis.</a:t>
            </a:r>
            <a:br>
              <a:rPr lang="en-US" altLang="en-US" i="0" dirty="0" smtClean="0"/>
            </a:br>
            <a:r>
              <a:rPr lang="en-US" altLang="en-US" i="0" dirty="0" smtClean="0"/>
              <a:t>Men are more prone to hearing loss than women.</a:t>
            </a:r>
            <a:br>
              <a:rPr lang="en-US" altLang="en-US" i="0" dirty="0" smtClean="0"/>
            </a:br>
            <a:r>
              <a:rPr lang="en-US" altLang="en-US" i="0" dirty="0" smtClean="0"/>
              <a:t>Because the two ears are not always equally affected by hearing loss, sound localization, the ability to detect the origin of a sound, is diminished.</a:t>
            </a:r>
            <a:br>
              <a:rPr lang="en-US" altLang="en-US" i="0" dirty="0" smtClean="0"/>
            </a:br>
            <a:r>
              <a:rPr lang="en-US" altLang="en-US" i="0" dirty="0" smtClean="0"/>
              <a:t>Some hearing loss results from environmental factors, such as loud noises.</a:t>
            </a:r>
            <a:br>
              <a:rPr lang="en-US" altLang="en-US" i="0" dirty="0" smtClean="0"/>
            </a:br>
            <a:r>
              <a:rPr lang="en-US" altLang="en-US" i="0" dirty="0" smtClean="0"/>
              <a:t>The rest are caused by aging, which brings a loss of hair cells in the inner ear.</a:t>
            </a:r>
            <a:br>
              <a:rPr lang="en-US" altLang="en-US" i="0" dirty="0" smtClean="0"/>
            </a:br>
            <a:r>
              <a:rPr lang="en-US" altLang="en-US" i="0" dirty="0" smtClean="0"/>
              <a:t>Also, the eardrum becomes less elastic with age.</a:t>
            </a:r>
          </a:p>
        </p:txBody>
      </p:sp>
    </p:spTree>
    <p:extLst>
      <p:ext uri="{BB962C8B-B14F-4D97-AF65-F5344CB8AC3E}">
        <p14:creationId xmlns:p14="http://schemas.microsoft.com/office/powerpoint/2010/main" val="2774633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0D7B4CC-BBEF-44FE-B98B-0C4DD2D4B036}" type="slidenum">
              <a:rPr lang="en-US" altLang="en-US" sz="1200">
                <a:latin typeface="Calibri" panose="020F0502020204030204" pitchFamily="34" charset="0"/>
              </a:rPr>
              <a:pPr eaLnBrk="1" hangingPunct="1"/>
              <a:t>11</a:t>
            </a:fld>
            <a:endParaRPr lang="en-US" altLang="en-US" sz="1200" dirty="0">
              <a:latin typeface="Calibri" panose="020F0502020204030204" pitchFamily="34" charset="0"/>
            </a:endParaRPr>
          </a:p>
        </p:txBody>
      </p:sp>
      <p:sp>
        <p:nvSpPr>
          <p:cNvPr id="256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Decreases slightly in middle adulthood.</a:t>
            </a:r>
            <a:br>
              <a:rPr lang="en-US" altLang="en-US" dirty="0" smtClean="0"/>
            </a:br>
            <a:r>
              <a:rPr lang="en-US" altLang="en-US" dirty="0" smtClean="0"/>
              <a:t>This is due to a gradual loss of muscle in the body and nervous system processing due to aging.</a:t>
            </a:r>
            <a:br>
              <a:rPr lang="en-US" altLang="en-US" dirty="0" smtClean="0"/>
            </a:br>
            <a:r>
              <a:rPr lang="en-US" altLang="en-US" dirty="0" smtClean="0"/>
              <a:t>People can compensate by being more careful and practicing the skill.</a:t>
            </a:r>
            <a:br>
              <a:rPr lang="en-US" altLang="en-US" dirty="0" smtClean="0"/>
            </a:br>
            <a:r>
              <a:rPr lang="en-US" altLang="en-US" dirty="0" smtClean="0"/>
              <a:t>Exercise can slow this loss.</a:t>
            </a:r>
            <a:br>
              <a:rPr lang="en-US" altLang="en-US" dirty="0" smtClean="0"/>
            </a:br>
            <a:endParaRPr lang="en-US" altLang="en-US" dirty="0" smtClean="0"/>
          </a:p>
        </p:txBody>
      </p:sp>
    </p:spTree>
    <p:extLst>
      <p:ext uri="{BB962C8B-B14F-4D97-AF65-F5344CB8AC3E}">
        <p14:creationId xmlns:p14="http://schemas.microsoft.com/office/powerpoint/2010/main" val="2910364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4DD1E89-98D3-4A74-9CF6-7F2007F723A7}" type="slidenum">
              <a:rPr lang="en-US" altLang="en-US" sz="1200">
                <a:latin typeface="Calibri" panose="020F0502020204030204" pitchFamily="34" charset="0"/>
              </a:rPr>
              <a:pPr eaLnBrk="1" hangingPunct="1"/>
              <a:t>12</a:t>
            </a:fld>
            <a:endParaRPr lang="en-US" altLang="en-US" sz="1200" dirty="0">
              <a:latin typeface="Calibri" panose="020F0502020204030204" pitchFamily="34" charset="0"/>
            </a:endParaRPr>
          </a:p>
        </p:txBody>
      </p:sp>
      <p:sp>
        <p:nvSpPr>
          <p:cNvPr id="276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000" dirty="0" smtClean="0"/>
              <a:t>Involvement in active exercise program retards effects of aging, producing several important outcomes.</a:t>
            </a:r>
          </a:p>
          <a:p>
            <a:r>
              <a:rPr lang="en-US" altLang="en-US" sz="1000" b="1" dirty="0" smtClean="0"/>
              <a:t>Figure 15-2 The Benefits of Exercise</a:t>
            </a:r>
          </a:p>
          <a:p>
            <a:r>
              <a:rPr lang="en-US" altLang="en-US" sz="1000" dirty="0" smtClean="0"/>
              <a:t>Many benefits accrue from maintaining a</a:t>
            </a:r>
          </a:p>
          <a:p>
            <a:r>
              <a:rPr lang="en-US" altLang="en-US" sz="1000" dirty="0" smtClean="0"/>
              <a:t>high level of physical activity throughout life.</a:t>
            </a:r>
          </a:p>
          <a:p>
            <a:r>
              <a:rPr lang="en-US" altLang="en-US" sz="1000" dirty="0" smtClean="0"/>
              <a:t>(Source: DiGiovanna, 1994.)</a:t>
            </a:r>
          </a:p>
          <a:p>
            <a:pPr eaLnBrk="1" hangingPunct="1">
              <a:spcBef>
                <a:spcPct val="0"/>
              </a:spcBef>
            </a:pPr>
            <a:endParaRPr lang="en-US" altLang="en-US" sz="1000" dirty="0" smtClean="0"/>
          </a:p>
          <a:p>
            <a:pPr eaLnBrk="1" hangingPunct="1">
              <a:spcBef>
                <a:spcPct val="0"/>
              </a:spcBef>
            </a:pPr>
            <a:endParaRPr lang="en-US" altLang="en-US" dirty="0" smtClean="0"/>
          </a:p>
        </p:txBody>
      </p:sp>
    </p:spTree>
    <p:extLst>
      <p:ext uri="{BB962C8B-B14F-4D97-AF65-F5344CB8AC3E}">
        <p14:creationId xmlns:p14="http://schemas.microsoft.com/office/powerpoint/2010/main" val="541941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3507280-5D5F-442E-B0C0-E88E2B160CFE}" type="slidenum">
              <a:rPr lang="en-US" altLang="en-US" sz="1200">
                <a:latin typeface="Calibri" panose="020F0502020204030204" pitchFamily="34" charset="0"/>
              </a:rPr>
              <a:pPr eaLnBrk="1" hangingPunct="1"/>
              <a:t>13</a:t>
            </a:fld>
            <a:endParaRPr lang="en-US" altLang="en-US" sz="1200" dirty="0">
              <a:latin typeface="Calibri" panose="020F0502020204030204" pitchFamily="34" charset="0"/>
            </a:endParaRPr>
          </a:p>
        </p:txBody>
      </p:sp>
      <p:sp>
        <p:nvSpPr>
          <p:cNvPr id="296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t> Although frequency of sexual intercourse decreases with age, sexual activities remain vital part of most middle-aged adults’</a:t>
            </a:r>
            <a:r>
              <a:rPr lang="en-US" altLang="ja-JP" dirty="0" smtClean="0"/>
              <a:t> lives.</a:t>
            </a:r>
          </a:p>
          <a:p>
            <a:pPr eaLnBrk="1" hangingPunct="1">
              <a:spcBef>
                <a:spcPct val="0"/>
              </a:spcBef>
              <a:buFontTx/>
              <a:buChar char="•"/>
            </a:pPr>
            <a:r>
              <a:rPr lang="en-US" altLang="en-US" dirty="0" smtClean="0"/>
              <a:t> With children grown and away from home, middle-aged adults have more freedom.</a:t>
            </a:r>
            <a:br>
              <a:rPr lang="en-US" altLang="en-US" dirty="0" smtClean="0"/>
            </a:br>
            <a:r>
              <a:rPr lang="en-US" altLang="en-US" dirty="0" smtClean="0"/>
              <a:t>With menopause, women no longer need to practice birth control.</a:t>
            </a:r>
          </a:p>
          <a:p>
            <a:pPr eaLnBrk="1" hangingPunct="1">
              <a:spcBef>
                <a:spcPct val="0"/>
              </a:spcBef>
              <a:buFontTx/>
              <a:buChar char="•"/>
            </a:pPr>
            <a:r>
              <a:rPr lang="en-US" altLang="en-US" dirty="0" smtClean="0"/>
              <a:t> Men typically need more time to get erection.</a:t>
            </a:r>
          </a:p>
          <a:p>
            <a:pPr eaLnBrk="1" hangingPunct="1">
              <a:spcBef>
                <a:spcPct val="0"/>
              </a:spcBef>
              <a:buFontTx/>
              <a:buChar char="•"/>
            </a:pPr>
            <a:r>
              <a:rPr lang="en-US" altLang="en-US" dirty="0" smtClean="0"/>
              <a:t> Volume of fluid in ejaculation and production of testosterone declines.</a:t>
            </a:r>
          </a:p>
          <a:p>
            <a:pPr eaLnBrk="1" hangingPunct="1">
              <a:spcBef>
                <a:spcPct val="0"/>
              </a:spcBef>
              <a:buFontTx/>
              <a:buChar char="•"/>
            </a:pPr>
            <a:r>
              <a:rPr lang="en-US" altLang="en-US" dirty="0" smtClean="0"/>
              <a:t> In women, walls of vagina become less elastic and thinner and the vagina shrinks, potentially making intercourse painful.</a:t>
            </a:r>
            <a:br>
              <a:rPr lang="en-US" altLang="en-US" dirty="0" smtClean="0"/>
            </a:br>
            <a:endParaRPr lang="en-US" altLang="en-US" dirty="0" smtClean="0"/>
          </a:p>
        </p:txBody>
      </p:sp>
    </p:spTree>
    <p:extLst>
      <p:ext uri="{BB962C8B-B14F-4D97-AF65-F5344CB8AC3E}">
        <p14:creationId xmlns:p14="http://schemas.microsoft.com/office/powerpoint/2010/main" val="4092690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F220097-DF43-479D-B7B8-3DC687B07644}" type="slidenum">
              <a:rPr lang="en-US" altLang="en-US" sz="1200">
                <a:latin typeface="Calibri" panose="020F0502020204030204" pitchFamily="34" charset="0"/>
              </a:rPr>
              <a:pPr eaLnBrk="1" hangingPunct="1"/>
              <a:t>14</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617469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BE117FF-D9B9-4CED-B315-CB7F29C96560}" type="slidenum">
              <a:rPr lang="en-US" altLang="en-US" sz="1200">
                <a:latin typeface="Calibri" panose="020F0502020204030204" pitchFamily="34" charset="0"/>
              </a:rPr>
              <a:pPr eaLnBrk="1" hangingPunct="1"/>
              <a:t>16</a:t>
            </a:fld>
            <a:endParaRPr lang="en-US" altLang="en-US" sz="1200" dirty="0">
              <a:latin typeface="Calibri" panose="020F0502020204030204" pitchFamily="34" charset="0"/>
            </a:endParaRPr>
          </a:p>
        </p:txBody>
      </p:sp>
      <p:sp>
        <p:nvSpPr>
          <p:cNvPr id="348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1400" i="0" dirty="0" smtClean="0"/>
              <a:t> Starting about age 45, the transition from being able to bear children to being unable to do so.</a:t>
            </a:r>
          </a:p>
          <a:p>
            <a:pPr eaLnBrk="1" hangingPunct="1">
              <a:spcBef>
                <a:spcPct val="0"/>
              </a:spcBef>
              <a:buFontTx/>
              <a:buChar char="•"/>
            </a:pPr>
            <a:r>
              <a:rPr lang="en-US" altLang="en-US" sz="1400" i="0" dirty="0" smtClean="0"/>
              <a:t> Lasting about 15 to 20 years.</a:t>
            </a:r>
          </a:p>
          <a:p>
            <a:pPr eaLnBrk="1" hangingPunct="1">
              <a:spcBef>
                <a:spcPct val="0"/>
              </a:spcBef>
              <a:buFontTx/>
              <a:buChar char="•"/>
            </a:pPr>
            <a:r>
              <a:rPr lang="en-US" altLang="en-US" i="0" dirty="0" smtClean="0"/>
              <a:t> Most notable sign is </a:t>
            </a:r>
            <a:r>
              <a:rPr lang="en-US" altLang="en-US" b="1" i="0" dirty="0" smtClean="0"/>
              <a:t>Menopause</a:t>
            </a:r>
            <a:r>
              <a:rPr lang="en-US" altLang="en-US" i="0" dirty="0" smtClean="0"/>
              <a:t>, the cessation of menstruation.</a:t>
            </a:r>
          </a:p>
          <a:p>
            <a:pPr eaLnBrk="1" hangingPunct="1">
              <a:spcBef>
                <a:spcPct val="0"/>
              </a:spcBef>
              <a:buFontTx/>
              <a:buChar char="•"/>
            </a:pPr>
            <a:r>
              <a:rPr lang="en-US" altLang="en-US" i="0" dirty="0" smtClean="0"/>
              <a:t> Process may begin as early as age 40 or as late as age 60.</a:t>
            </a:r>
          </a:p>
          <a:p>
            <a:pPr eaLnBrk="1" hangingPunct="1">
              <a:spcBef>
                <a:spcPct val="0"/>
              </a:spcBef>
              <a:buFontTx/>
              <a:buChar char="•"/>
            </a:pPr>
            <a:r>
              <a:rPr lang="en-US" altLang="en-US" i="0" dirty="0" smtClean="0"/>
              <a:t> Production of estrogen and progesterone drop.</a:t>
            </a:r>
          </a:p>
          <a:p>
            <a:pPr eaLnBrk="1" hangingPunct="1">
              <a:spcBef>
                <a:spcPct val="0"/>
              </a:spcBef>
              <a:buFontTx/>
              <a:buChar char="•"/>
            </a:pPr>
            <a:r>
              <a:rPr lang="en-US" altLang="en-US" i="0" dirty="0" smtClean="0"/>
              <a:t> Symptoms such as "hot flashes," headaches, feeling dizzy, heart palpitations, and aching joints are common during menopause.</a:t>
            </a:r>
          </a:p>
          <a:p>
            <a:pPr eaLnBrk="1" hangingPunct="1">
              <a:spcBef>
                <a:spcPct val="0"/>
              </a:spcBef>
              <a:buFontTx/>
              <a:buChar char="•"/>
            </a:pPr>
            <a:r>
              <a:rPr lang="en-US" altLang="en-US" i="0" dirty="0" smtClean="0"/>
              <a:t> Half of women report no symptoms at all.</a:t>
            </a:r>
          </a:p>
          <a:p>
            <a:pPr eaLnBrk="1" hangingPunct="1">
              <a:spcBef>
                <a:spcPct val="0"/>
              </a:spcBef>
              <a:buFontTx/>
              <a:buChar char="•"/>
            </a:pPr>
            <a:r>
              <a:rPr lang="en-US" altLang="en-US" i="0" dirty="0" smtClean="0"/>
              <a:t> Perimenopause is period beginning around 10 years prior to menopause when hormone production begins to change.</a:t>
            </a:r>
          </a:p>
          <a:p>
            <a:pPr eaLnBrk="1" hangingPunct="1">
              <a:spcBef>
                <a:spcPct val="0"/>
              </a:spcBef>
              <a:buFontTx/>
              <a:buChar char="•"/>
            </a:pPr>
            <a:r>
              <a:rPr lang="en-US" altLang="en-US" i="0" dirty="0" smtClean="0"/>
              <a:t> After year without a menstrual period, menopause is said to have occurred.</a:t>
            </a:r>
            <a:br>
              <a:rPr lang="en-US" altLang="en-US" i="0" dirty="0" smtClean="0"/>
            </a:br>
            <a:endParaRPr lang="en-US" altLang="en-US" i="0" dirty="0" smtClean="0"/>
          </a:p>
        </p:txBody>
      </p:sp>
    </p:spTree>
    <p:extLst>
      <p:ext uri="{BB962C8B-B14F-4D97-AF65-F5344CB8AC3E}">
        <p14:creationId xmlns:p14="http://schemas.microsoft.com/office/powerpoint/2010/main" val="927583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D79A494-EED0-4173-A5D7-F67F7ABD7F56}" type="slidenum">
              <a:rPr lang="en-US" altLang="en-US" sz="1200">
                <a:latin typeface="Calibri" panose="020F0502020204030204" pitchFamily="34" charset="0"/>
              </a:rPr>
              <a:pPr eaLnBrk="1" hangingPunct="1"/>
              <a:t>18</a:t>
            </a:fld>
            <a:endParaRPr lang="en-US" altLang="en-US" sz="1200" dirty="0">
              <a:latin typeface="Calibri" panose="020F0502020204030204" pitchFamily="34" charset="0"/>
            </a:endParaRPr>
          </a:p>
        </p:txBody>
      </p:sp>
      <p:sp>
        <p:nvSpPr>
          <p:cNvPr id="389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i="0" dirty="0" smtClean="0"/>
              <a:t> In Hormone Therapy (HT), estrogen and progesterone are administered to alleviate the worst of symptoms experienced by menopausal women. </a:t>
            </a:r>
          </a:p>
          <a:p>
            <a:pPr eaLnBrk="1" hangingPunct="1">
              <a:spcBef>
                <a:spcPct val="0"/>
              </a:spcBef>
              <a:buFontTx/>
              <a:buChar char="•"/>
            </a:pPr>
            <a:r>
              <a:rPr lang="en-US" altLang="en-US" i="0" dirty="0" smtClean="0"/>
              <a:t> Not simple all-or-nothing proposition; some women are simply better candidates for HT than others. Decision may be age related. </a:t>
            </a:r>
          </a:p>
        </p:txBody>
      </p:sp>
    </p:spTree>
    <p:extLst>
      <p:ext uri="{BB962C8B-B14F-4D97-AF65-F5344CB8AC3E}">
        <p14:creationId xmlns:p14="http://schemas.microsoft.com/office/powerpoint/2010/main" val="3974613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48046DC-3F63-489B-977A-A1C33A72716F}" type="slidenum">
              <a:rPr lang="en-US" altLang="en-US" sz="1200">
                <a:latin typeface="Calibri" panose="020F0502020204030204" pitchFamily="34" charset="0"/>
              </a:rPr>
              <a:pPr eaLnBrk="1" hangingPunct="1"/>
              <a:t>19</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500153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48046DC-3F63-489B-977A-A1C33A72716F}" type="slidenum">
              <a:rPr lang="en-US" altLang="en-US" sz="1200">
                <a:latin typeface="Calibri" panose="020F0502020204030204" pitchFamily="34" charset="0"/>
              </a:rPr>
              <a:pPr eaLnBrk="1" hangingPunct="1"/>
              <a:t>20</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4082635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30251E0-F815-419F-B850-AD4AF97EE2DD}" type="slidenum">
              <a:rPr lang="en-US" altLang="en-US" sz="1200">
                <a:latin typeface="Calibri" panose="020F0502020204030204" pitchFamily="34" charset="0"/>
              </a:rPr>
              <a:pPr eaLnBrk="1" hangingPunct="1"/>
              <a:t>21</a:t>
            </a:fld>
            <a:endParaRPr lang="en-US" altLang="en-US" sz="1200" dirty="0">
              <a:latin typeface="Calibri" panose="020F0502020204030204" pitchFamily="34" charset="0"/>
            </a:endParaRPr>
          </a:p>
        </p:txBody>
      </p:sp>
      <p:sp>
        <p:nvSpPr>
          <p:cNvPr id="430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t> Women who expect to have difficulties during menopause are more likely to attribute every physical symptom and emotional swing to it. </a:t>
            </a:r>
          </a:p>
          <a:p>
            <a:pPr eaLnBrk="1" hangingPunct="1">
              <a:spcBef>
                <a:spcPct val="0"/>
              </a:spcBef>
              <a:buFontTx/>
              <a:buChar char="•"/>
            </a:pPr>
            <a:r>
              <a:rPr lang="en-US" altLang="en-US" dirty="0" smtClean="0"/>
              <a:t> Women with more positive attitudes may be less apt to attribute physical sensations to menopausal physiological changes. </a:t>
            </a:r>
          </a:p>
          <a:p>
            <a:pPr lvl="1" eaLnBrk="1" hangingPunct="1">
              <a:spcBef>
                <a:spcPct val="0"/>
              </a:spcBef>
              <a:buFontTx/>
              <a:buChar char="•"/>
            </a:pPr>
            <a:r>
              <a:rPr lang="en-US" altLang="en-US" dirty="0" smtClean="0"/>
              <a:t> Attribution of physical symptoms may affect perception of rigors of menopause—and ultimately actual experience of period.</a:t>
            </a:r>
          </a:p>
          <a:p>
            <a:pPr lvl="1" eaLnBrk="1" hangingPunct="1">
              <a:spcBef>
                <a:spcPct val="0"/>
              </a:spcBef>
              <a:buFontTx/>
              <a:buChar char="•"/>
            </a:pPr>
            <a:r>
              <a:rPr lang="en-US" altLang="en-US" dirty="0" smtClean="0"/>
              <a:t> Women in non-Western cultures often have vastly different menopausal experiences from those in Western cultures. </a:t>
            </a:r>
          </a:p>
        </p:txBody>
      </p:sp>
    </p:spTree>
    <p:extLst>
      <p:ext uri="{BB962C8B-B14F-4D97-AF65-F5344CB8AC3E}">
        <p14:creationId xmlns:p14="http://schemas.microsoft.com/office/powerpoint/2010/main" val="1186021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37D98B6-8E04-4995-9D09-CA7D7B663A3A}" type="slidenum">
              <a:rPr lang="en-US" altLang="en-US" sz="1200">
                <a:latin typeface="Calibri" panose="020F0502020204030204" pitchFamily="34" charset="0"/>
              </a:rPr>
              <a:pPr eaLnBrk="1" hangingPunct="1"/>
              <a:t>22</a:t>
            </a:fld>
            <a:endParaRPr lang="en-US" altLang="en-US" sz="1200" dirty="0">
              <a:latin typeface="Calibri" panose="020F0502020204030204" pitchFamily="34" charset="0"/>
            </a:endParaRPr>
          </a:p>
        </p:txBody>
      </p:sp>
      <p:sp>
        <p:nvSpPr>
          <p:cNvPr id="47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1000" i="0" dirty="0" smtClean="0"/>
              <a:t> Men experience some changes during middle age.</a:t>
            </a:r>
          </a:p>
          <a:p>
            <a:pPr eaLnBrk="1" hangingPunct="1">
              <a:spcBef>
                <a:spcPct val="0"/>
              </a:spcBef>
              <a:buFontTx/>
              <a:buChar char="•"/>
            </a:pPr>
            <a:r>
              <a:rPr lang="en-US" altLang="en-US" sz="1000" i="0" dirty="0" smtClean="0"/>
              <a:t> Period of physical and psychological change relating to male reproductive system that occurs during late middle age.</a:t>
            </a:r>
          </a:p>
          <a:p>
            <a:pPr eaLnBrk="1" hangingPunct="1">
              <a:spcBef>
                <a:spcPct val="0"/>
              </a:spcBef>
              <a:buFontTx/>
              <a:buChar char="•"/>
            </a:pPr>
            <a:r>
              <a:rPr lang="en-US" altLang="en-US" sz="1000" i="0" dirty="0" smtClean="0"/>
              <a:t> Most common is enlargement of prostate gland.</a:t>
            </a:r>
          </a:p>
          <a:p>
            <a:pPr eaLnBrk="1" hangingPunct="1">
              <a:spcBef>
                <a:spcPct val="0"/>
              </a:spcBef>
              <a:buFontTx/>
              <a:buChar char="•"/>
            </a:pPr>
            <a:r>
              <a:rPr lang="en-US" altLang="en-US" sz="1000" i="0" dirty="0" smtClean="0"/>
              <a:t> By age 40, 10 percent of men have enlarged prostates.</a:t>
            </a:r>
          </a:p>
          <a:p>
            <a:pPr eaLnBrk="1" hangingPunct="1">
              <a:spcBef>
                <a:spcPct val="0"/>
              </a:spcBef>
              <a:buFontTx/>
              <a:buChar char="•"/>
            </a:pPr>
            <a:r>
              <a:rPr lang="en-US" altLang="en-US" sz="1000" i="0" dirty="0" smtClean="0"/>
              <a:t> Symptoms are problems with urination, including difficulty starting to urinate and frequent need to urinate during the night.</a:t>
            </a:r>
          </a:p>
          <a:p>
            <a:pPr eaLnBrk="1" hangingPunct="1">
              <a:spcBef>
                <a:spcPct val="0"/>
              </a:spcBef>
              <a:buFontTx/>
              <a:buChar char="•"/>
            </a:pPr>
            <a:r>
              <a:rPr lang="en-US" altLang="en-US" sz="1000" i="0" dirty="0" smtClean="0"/>
              <a:t> Men still produce sperm and can father children through middle age.</a:t>
            </a:r>
            <a:br>
              <a:rPr lang="en-US" altLang="en-US" sz="1000" i="0" dirty="0" smtClean="0"/>
            </a:br>
            <a:endParaRPr lang="en-US" altLang="en-US" sz="1000" i="0" dirty="0" smtClean="0"/>
          </a:p>
        </p:txBody>
      </p:sp>
    </p:spTree>
    <p:extLst>
      <p:ext uri="{BB962C8B-B14F-4D97-AF65-F5344CB8AC3E}">
        <p14:creationId xmlns:p14="http://schemas.microsoft.com/office/powerpoint/2010/main" val="2877696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86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8B092F6-E497-47F5-A246-0536477F1D4D}" type="slidenum">
              <a:rPr lang="en-US" altLang="en-US" sz="1200">
                <a:solidFill>
                  <a:prstClr val="black"/>
                </a:solidFill>
                <a:latin typeface="Calibri" panose="020F0502020204030204" pitchFamily="34" charset="0"/>
              </a:rPr>
              <a:pPr eaLnBrk="1" hangingPunct="1"/>
              <a:t>24</a:t>
            </a:fld>
            <a:endParaRPr lang="en-US" altLang="en-US" sz="1200" dirty="0">
              <a:solidFill>
                <a:prstClr val="black"/>
              </a:solidFill>
              <a:latin typeface="Calibri" panose="020F0502020204030204" pitchFamily="34" charset="0"/>
            </a:endParaRPr>
          </a:p>
        </p:txBody>
      </p:sp>
    </p:spTree>
    <p:extLst>
      <p:ext uri="{BB962C8B-B14F-4D97-AF65-F5344CB8AC3E}">
        <p14:creationId xmlns:p14="http://schemas.microsoft.com/office/powerpoint/2010/main" val="28927544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dirty="0" smtClean="0"/>
              <a:t>Arthritis typically begins after the age of 40, and diabetes is most likely to occur in people between the ages of 50 and 60, particularly if they are overweight</a:t>
            </a:r>
          </a:p>
          <a:p>
            <a:pPr marL="171450" indent="-171450">
              <a:buFontTx/>
              <a:buChar char="•"/>
            </a:pPr>
            <a:r>
              <a:rPr lang="en-US" altLang="en-US" dirty="0" smtClean="0"/>
              <a:t>Hypertension (high blood pressure) is one of the most frequent chronic disorders found in middle age</a:t>
            </a:r>
          </a:p>
          <a:p>
            <a:pPr marL="171450" indent="-171450">
              <a:buFontTx/>
              <a:buChar char="•"/>
            </a:pPr>
            <a:r>
              <a:rPr lang="en-US" altLang="en-US" dirty="0" smtClean="0"/>
              <a:t>Sometimes called the “silent killer” because it is symptomless, hypertension, if left untreated, greatly increases the risk of strokes and heart disease</a:t>
            </a:r>
          </a:p>
          <a:p>
            <a:pPr marL="171450" indent="-171450">
              <a:buFontTx/>
              <a:buChar char="•"/>
            </a:pPr>
            <a:r>
              <a:rPr lang="en-US" altLang="en-US" dirty="0" smtClean="0"/>
              <a:t>For such reasons, a variety of preventive and diagnostic medical tests are routinely recommended for adults during middle adulthood</a:t>
            </a:r>
            <a:endParaRPr lang="en-US" altLang="en-US" dirty="0" smtClean="0">
              <a:latin typeface="Trebuchet MS" panose="020B0603020202020204" pitchFamily="34" charset="0"/>
            </a:endParaRPr>
          </a:p>
          <a:p>
            <a:pPr eaLnBrk="1" hangingPunct="1">
              <a:spcBef>
                <a:spcPct val="0"/>
              </a:spcBef>
            </a:pPr>
            <a:endParaRPr lang="en-US" altLang="en-US" dirty="0" smtClean="0"/>
          </a:p>
        </p:txBody>
      </p:sp>
      <p:sp>
        <p:nvSpPr>
          <p:cNvPr id="614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289C207-EA25-4C34-B1CF-286B6FC339ED}" type="slidenum">
              <a:rPr lang="en-US" altLang="en-US" sz="1200">
                <a:latin typeface="Calibri" panose="020F0502020204030204" pitchFamily="34" charset="0"/>
              </a:rPr>
              <a:pPr eaLnBrk="1" hangingPunct="1"/>
              <a:t>25</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1691311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655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DA2DE0B-0458-412E-88EE-09AB9339A6A0}" type="slidenum">
              <a:rPr lang="en-US" altLang="en-US" sz="1200">
                <a:latin typeface="Calibri" panose="020F0502020204030204" pitchFamily="34" charset="0"/>
              </a:rPr>
              <a:pPr eaLnBrk="1" hangingPunct="1"/>
              <a:t>26</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1809309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655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DA2DE0B-0458-412E-88EE-09AB9339A6A0}" type="slidenum">
              <a:rPr lang="en-US" altLang="en-US" sz="1200">
                <a:latin typeface="Calibri" panose="020F0502020204030204" pitchFamily="34" charset="0"/>
              </a:rPr>
              <a:pPr eaLnBrk="1" hangingPunct="1"/>
              <a:t>27</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4087615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655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DA2DE0B-0458-412E-88EE-09AB9339A6A0}" type="slidenum">
              <a:rPr lang="en-US" altLang="en-US" sz="1200">
                <a:latin typeface="Calibri" panose="020F0502020204030204" pitchFamily="34" charset="0"/>
              </a:rPr>
              <a:pPr eaLnBrk="1" hangingPunct="1"/>
              <a:t>28</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756556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6FA51ED-A5BD-4D1E-A957-B84D69D5C57E}" type="slidenum">
              <a:rPr lang="en-US" altLang="en-US" sz="1200">
                <a:latin typeface="Calibri" panose="020F0502020204030204" pitchFamily="34" charset="0"/>
              </a:rPr>
              <a:pPr eaLnBrk="1" hangingPunct="1"/>
              <a:t>30</a:t>
            </a:fld>
            <a:endParaRPr lang="en-US" altLang="en-US" sz="1200" dirty="0">
              <a:latin typeface="Calibri" panose="020F0502020204030204" pitchFamily="34" charset="0"/>
            </a:endParaRPr>
          </a:p>
        </p:txBody>
      </p:sp>
      <p:sp>
        <p:nvSpPr>
          <p:cNvPr id="778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i="0" dirty="0" smtClean="0"/>
              <a:t> Stress continues to have a significant impact on health during middle adulthood, as it did in young adulthood, although the nature of what is stressful may have changed. </a:t>
            </a:r>
          </a:p>
          <a:p>
            <a:pPr eaLnBrk="1" hangingPunct="1">
              <a:spcBef>
                <a:spcPct val="0"/>
              </a:spcBef>
              <a:buFontTx/>
              <a:buChar char="•"/>
            </a:pPr>
            <a:r>
              <a:rPr lang="en-US" altLang="en-US" i="0" dirty="0" smtClean="0"/>
              <a:t> Psychoneuroimmunologists, who study the relationship between the brain, immune system, and psychological factors, stress produces three main consequences. </a:t>
            </a:r>
          </a:p>
        </p:txBody>
      </p:sp>
    </p:spTree>
    <p:extLst>
      <p:ext uri="{BB962C8B-B14F-4D97-AF65-F5344CB8AC3E}">
        <p14:creationId xmlns:p14="http://schemas.microsoft.com/office/powerpoint/2010/main" val="40209404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BF834D7-61EE-446D-97F8-BF946C2F970B}" type="slidenum">
              <a:rPr lang="en-US" altLang="en-US" sz="1200">
                <a:latin typeface="Calibri" panose="020F0502020204030204" pitchFamily="34" charset="0"/>
              </a:rPr>
              <a:pPr eaLnBrk="1" hangingPunct="1"/>
              <a:t>31</a:t>
            </a:fld>
            <a:endParaRPr lang="en-US" altLang="en-US" sz="1200" dirty="0">
              <a:latin typeface="Calibri" panose="020F0502020204030204" pitchFamily="34" charset="0"/>
            </a:endParaRPr>
          </a:p>
        </p:txBody>
      </p:sp>
      <p:sp>
        <p:nvSpPr>
          <p:cNvPr id="798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1000" i="0" dirty="0" smtClean="0"/>
              <a:t> Stress continues to have a significant impact on health in middle age.</a:t>
            </a:r>
          </a:p>
          <a:p>
            <a:pPr eaLnBrk="1" hangingPunct="1">
              <a:spcBef>
                <a:spcPct val="0"/>
              </a:spcBef>
              <a:buFontTx/>
              <a:buChar char="•"/>
            </a:pPr>
            <a:r>
              <a:rPr lang="en-US" altLang="en-US" sz="1000" i="0" dirty="0" smtClean="0"/>
              <a:t> According to psychoneuroimmunologists, who study the relationship between the brain, the immune system, and psychological factors, stress produces three main consequences.</a:t>
            </a:r>
          </a:p>
          <a:p>
            <a:pPr lvl="1" eaLnBrk="1" hangingPunct="1">
              <a:spcBef>
                <a:spcPct val="0"/>
              </a:spcBef>
              <a:buFontTx/>
              <a:buChar char="•"/>
            </a:pPr>
            <a:r>
              <a:rPr lang="en-US" altLang="en-US" sz="1000" i="0" dirty="0" smtClean="0"/>
              <a:t> Direct physiological outcomes – e.g., increased blood pressure and hormonal activity.</a:t>
            </a:r>
          </a:p>
          <a:p>
            <a:pPr lvl="1" eaLnBrk="1" hangingPunct="1">
              <a:spcBef>
                <a:spcPct val="0"/>
              </a:spcBef>
              <a:buFontTx/>
              <a:buChar char="•"/>
            </a:pPr>
            <a:r>
              <a:rPr lang="en-US" altLang="en-US" sz="1000" i="0" dirty="0" smtClean="0"/>
              <a:t> Leads to unhealthy behaviors such as smoking, cutting back on sleep, drinking, or taking other drugs.</a:t>
            </a:r>
            <a:br>
              <a:rPr lang="en-US" altLang="en-US" sz="1000" i="0" dirty="0" smtClean="0"/>
            </a:br>
            <a:r>
              <a:rPr lang="en-US" altLang="en-US" sz="1000" i="0" dirty="0" smtClean="0"/>
              <a:t>People under a lot of stress are more likely to give into these unhealthy behaviors.</a:t>
            </a:r>
          </a:p>
        </p:txBody>
      </p:sp>
    </p:spTree>
    <p:extLst>
      <p:ext uri="{BB962C8B-B14F-4D97-AF65-F5344CB8AC3E}">
        <p14:creationId xmlns:p14="http://schemas.microsoft.com/office/powerpoint/2010/main" val="817142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AADBB7FD-8696-4A2C-A9C2-C2F61AF82C12}" type="slidenum">
              <a:rPr lang="en-US" altLang="en-US" sz="1200">
                <a:latin typeface="Calibri" panose="020F0502020204030204" pitchFamily="34" charset="0"/>
              </a:rPr>
              <a:pPr eaLnBrk="1" hangingPunct="1"/>
              <a:t>32</a:t>
            </a:fld>
            <a:endParaRPr lang="en-US" altLang="en-US" sz="1200" dirty="0">
              <a:latin typeface="Calibri" panose="020F0502020204030204" pitchFamily="34" charset="0"/>
            </a:endParaRPr>
          </a:p>
        </p:txBody>
      </p:sp>
      <p:sp>
        <p:nvSpPr>
          <p:cNvPr id="819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baseline="0" dirty="0" smtClean="0"/>
              <a:t> </a:t>
            </a:r>
            <a:r>
              <a:rPr lang="en-US" altLang="en-US" dirty="0" smtClean="0"/>
              <a:t>Each year heart and circulatory diseases kill around 200,000 people under the age of 65.</a:t>
            </a:r>
          </a:p>
        </p:txBody>
      </p:sp>
    </p:spTree>
    <p:extLst>
      <p:ext uri="{BB962C8B-B14F-4D97-AF65-F5344CB8AC3E}">
        <p14:creationId xmlns:p14="http://schemas.microsoft.com/office/powerpoint/2010/main" val="4666076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1C42B8F-B58D-44EE-91BF-B7B36F3C2831}" type="slidenum">
              <a:rPr lang="en-US" altLang="en-US" sz="1200">
                <a:latin typeface="Calibri" panose="020F0502020204030204" pitchFamily="34" charset="0"/>
              </a:rPr>
              <a:pPr eaLnBrk="1" hangingPunct="1"/>
              <a:t>33</a:t>
            </a:fld>
            <a:endParaRPr lang="en-US" altLang="en-US" sz="1200" dirty="0">
              <a:latin typeface="Calibri" panose="020F0502020204030204" pitchFamily="34" charset="0"/>
            </a:endParaRPr>
          </a:p>
        </p:txBody>
      </p:sp>
      <p:sp>
        <p:nvSpPr>
          <p:cNvPr id="839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000" dirty="0" smtClean="0"/>
              <a:t>More men die in middle age of diseases of the heart and circulatory system than any other cause.</a:t>
            </a:r>
            <a:br>
              <a:rPr lang="en-US" altLang="en-US" sz="1000" dirty="0" smtClean="0"/>
            </a:br>
            <a:r>
              <a:rPr lang="en-US" altLang="en-US" sz="1000" dirty="0" smtClean="0"/>
              <a:t>Both genetic and experiential characteristics are involved.</a:t>
            </a:r>
            <a:br>
              <a:rPr lang="en-US" altLang="en-US" sz="1000" dirty="0" smtClean="0"/>
            </a:br>
            <a:r>
              <a:rPr lang="en-US" altLang="en-US" sz="1000" dirty="0" smtClean="0"/>
              <a:t>Heart disease runs in families.</a:t>
            </a:r>
            <a:br>
              <a:rPr lang="en-US" altLang="en-US" sz="1000" dirty="0" smtClean="0"/>
            </a:br>
            <a:r>
              <a:rPr lang="en-US" altLang="en-US" sz="1000" dirty="0" smtClean="0"/>
              <a:t>Men are more likely to suffer than women, and risks increase with age.</a:t>
            </a:r>
          </a:p>
          <a:p>
            <a:pPr eaLnBrk="1" hangingPunct="1">
              <a:spcBef>
                <a:spcPct val="0"/>
              </a:spcBef>
            </a:pPr>
            <a:r>
              <a:rPr lang="en-US" altLang="en-US" sz="1000" dirty="0" smtClean="0"/>
              <a:t>There are several environmental and behavioral factors.</a:t>
            </a:r>
          </a:p>
          <a:p>
            <a:pPr lvl="1" eaLnBrk="1" hangingPunct="1">
              <a:spcBef>
                <a:spcPct val="0"/>
              </a:spcBef>
              <a:buFontTx/>
              <a:buChar char="•"/>
            </a:pPr>
            <a:r>
              <a:rPr lang="en-US" altLang="en-US" sz="1000" dirty="0" smtClean="0"/>
              <a:t>	Cigarette smoking</a:t>
            </a:r>
          </a:p>
          <a:p>
            <a:pPr lvl="1" eaLnBrk="1" hangingPunct="1">
              <a:spcBef>
                <a:spcPct val="0"/>
              </a:spcBef>
              <a:buFontTx/>
              <a:buChar char="•"/>
            </a:pPr>
            <a:r>
              <a:rPr lang="en-US" altLang="en-US" sz="1000" dirty="0" smtClean="0"/>
              <a:t>	High fat and cholesterol in diet</a:t>
            </a:r>
          </a:p>
          <a:p>
            <a:pPr lvl="1" eaLnBrk="1" hangingPunct="1">
              <a:spcBef>
                <a:spcPct val="0"/>
              </a:spcBef>
              <a:buFontTx/>
              <a:buChar char="•"/>
            </a:pPr>
            <a:r>
              <a:rPr lang="en-US" altLang="en-US" sz="1000" dirty="0" smtClean="0"/>
              <a:t>	Lack of physical exercise</a:t>
            </a:r>
            <a:br>
              <a:rPr lang="en-US" altLang="en-US" sz="1000" dirty="0" smtClean="0"/>
            </a:br>
            <a:endParaRPr lang="en-US" altLang="en-US" sz="1000" dirty="0" smtClean="0"/>
          </a:p>
          <a:p>
            <a:pPr eaLnBrk="1" hangingPunct="1">
              <a:spcBef>
                <a:spcPct val="0"/>
              </a:spcBef>
            </a:pPr>
            <a:r>
              <a:rPr lang="en-US" altLang="en-US" sz="1000" dirty="0" smtClean="0"/>
              <a:t>Evidence suggests that some psychological factors are also related to heart disease.</a:t>
            </a:r>
            <a:br>
              <a:rPr lang="en-US" altLang="en-US" sz="1000" dirty="0" smtClean="0"/>
            </a:br>
            <a:endParaRPr lang="en-US" altLang="en-US" sz="1000" dirty="0" smtClean="0"/>
          </a:p>
        </p:txBody>
      </p:sp>
    </p:spTree>
    <p:extLst>
      <p:ext uri="{BB962C8B-B14F-4D97-AF65-F5344CB8AC3E}">
        <p14:creationId xmlns:p14="http://schemas.microsoft.com/office/powerpoint/2010/main" val="3599583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2372320-1A69-4A68-8A25-068ED17380C8}" type="slidenum">
              <a:rPr lang="en-US" altLang="en-US" sz="1200">
                <a:latin typeface="Calibri" panose="020F0502020204030204" pitchFamily="34" charset="0"/>
              </a:rPr>
              <a:pPr eaLnBrk="1" hangingPunct="1"/>
              <a:t>34</a:t>
            </a:fld>
            <a:endParaRPr lang="en-US" altLang="en-US" sz="1200" dirty="0">
              <a:latin typeface="Calibri" panose="020F0502020204030204" pitchFamily="34" charset="0"/>
            </a:endParaRPr>
          </a:p>
        </p:txBody>
      </p:sp>
      <p:sp>
        <p:nvSpPr>
          <p:cNvPr id="860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t> Ask: What do you think contributes to these differences? What evidence from previous chapters can you use to support your answer?</a:t>
            </a:r>
          </a:p>
          <a:p>
            <a:pPr eaLnBrk="1" hangingPunct="1">
              <a:spcBef>
                <a:spcPct val="0"/>
              </a:spcBef>
              <a:buFontTx/>
              <a:buChar char="•"/>
            </a:pPr>
            <a:r>
              <a:rPr lang="en-US" altLang="en-US" dirty="0" smtClean="0"/>
              <a:t> The answer is that both genetic and experiential characteristics are involved. Some people seem genetically predisposed to develop heart disease. If a person</a:t>
            </a:r>
            <a:r>
              <a:rPr lang="en-US" altLang="ja-JP" dirty="0" smtClean="0"/>
              <a:t>’s parents suffered from it, the likelihood is greater that she or he will too. Similarly, sex and age are risk factors: Men are more likely to suffer from heart disease than women, and the risk rises as people age. </a:t>
            </a:r>
          </a:p>
          <a:p>
            <a:pPr eaLnBrk="1" hangingPunct="1">
              <a:spcBef>
                <a:spcPct val="0"/>
              </a:spcBef>
              <a:buFontTx/>
              <a:buChar char="•"/>
            </a:pPr>
            <a:r>
              <a:rPr lang="en-US" altLang="en-US" dirty="0" smtClean="0"/>
              <a:t> Environment and lifestyle choices are also important. Cigarette smoking, a diet high in fats and cholesterol, and a relative lack of physical exercise all increase the likelihood of heart disease. Such factors may explain country-to-country variations in the incidence of heart disease. For example, the death rate attributable to heart disease in Japan is relatively low and may be due to differences in diet: The typical diet in Japan is much lower in fat than the typical diet in the United States.</a:t>
            </a:r>
          </a:p>
        </p:txBody>
      </p:sp>
    </p:spTree>
    <p:extLst>
      <p:ext uri="{BB962C8B-B14F-4D97-AF65-F5344CB8AC3E}">
        <p14:creationId xmlns:p14="http://schemas.microsoft.com/office/powerpoint/2010/main" val="3514520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F9A994E-428F-4515-B370-C247D4778A33}" type="slidenum">
              <a:rPr lang="en-US" altLang="en-US" sz="1200">
                <a:latin typeface="Calibri" panose="020F0502020204030204" pitchFamily="34" charset="0"/>
              </a:rPr>
              <a:pPr eaLnBrk="1" hangingPunct="1"/>
              <a:t>35</a:t>
            </a:fld>
            <a:endParaRPr lang="en-US" altLang="en-US" sz="1200" dirty="0">
              <a:latin typeface="Calibri" panose="020F0502020204030204" pitchFamily="34" charset="0"/>
            </a:endParaRPr>
          </a:p>
        </p:txBody>
      </p:sp>
      <p:sp>
        <p:nvSpPr>
          <p:cNvPr id="880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000" i="0" dirty="0" smtClean="0"/>
              <a:t>Characterized by:</a:t>
            </a:r>
          </a:p>
          <a:p>
            <a:pPr lvl="1" eaLnBrk="1" hangingPunct="1">
              <a:spcBef>
                <a:spcPct val="0"/>
              </a:spcBef>
              <a:buFontTx/>
              <a:buChar char="•"/>
            </a:pPr>
            <a:r>
              <a:rPr lang="en-US" altLang="en-US" sz="1000" i="0" dirty="0" smtClean="0"/>
              <a:t> Competitiveness, impatience, and a tendency toward frustration and hostility, are more susceptible to heart disease.</a:t>
            </a:r>
          </a:p>
          <a:p>
            <a:pPr lvl="1" eaLnBrk="1" hangingPunct="1">
              <a:spcBef>
                <a:spcPct val="0"/>
              </a:spcBef>
              <a:buFontTx/>
              <a:buChar char="•"/>
            </a:pPr>
            <a:r>
              <a:rPr lang="en-US" altLang="en-US" sz="1000" i="0" dirty="0" smtClean="0"/>
              <a:t> Engagement in polyphasic activities - multiple activities carried out simultaneously.</a:t>
            </a:r>
          </a:p>
          <a:p>
            <a:pPr lvl="1" eaLnBrk="1" hangingPunct="1">
              <a:spcBef>
                <a:spcPct val="0"/>
              </a:spcBef>
            </a:pPr>
            <a:endParaRPr lang="en-US" altLang="en-US" sz="1000" i="0" dirty="0" smtClean="0"/>
          </a:p>
          <a:p>
            <a:pPr eaLnBrk="1" hangingPunct="1">
              <a:spcBef>
                <a:spcPct val="0"/>
              </a:spcBef>
              <a:buFontTx/>
              <a:buChar char="•"/>
            </a:pPr>
            <a:r>
              <a:rPr lang="en-US" altLang="en-US" sz="1000" i="0" dirty="0" smtClean="0"/>
              <a:t> They are easily angered and become verbally and nonverbally hostile if prevented from reaching their goals.</a:t>
            </a:r>
            <a:br>
              <a:rPr lang="en-US" altLang="en-US" sz="1000" i="0" dirty="0" smtClean="0"/>
            </a:br>
            <a:endParaRPr lang="en-US" altLang="en-US" sz="1000" i="0" dirty="0" smtClean="0"/>
          </a:p>
          <a:p>
            <a:pPr eaLnBrk="1" hangingPunct="1">
              <a:spcBef>
                <a:spcPct val="0"/>
              </a:spcBef>
              <a:buFontTx/>
              <a:buChar char="•"/>
            </a:pPr>
            <a:r>
              <a:rPr lang="en-US" altLang="en-US" sz="1000" i="0" dirty="0" smtClean="0"/>
              <a:t> Heart rate and blood pressure rise, epinephrine and norepinephrine increase.</a:t>
            </a:r>
            <a:br>
              <a:rPr lang="en-US" altLang="en-US" sz="1000" i="0" dirty="0" smtClean="0"/>
            </a:br>
            <a:endParaRPr lang="en-US" altLang="en-US" sz="1000" i="0" dirty="0" smtClean="0"/>
          </a:p>
          <a:p>
            <a:pPr eaLnBrk="1" hangingPunct="1">
              <a:spcBef>
                <a:spcPct val="0"/>
              </a:spcBef>
              <a:buFontTx/>
              <a:buChar char="•"/>
            </a:pPr>
            <a:r>
              <a:rPr lang="en-US" altLang="en-US" sz="1000" i="0" dirty="0" smtClean="0"/>
              <a:t> Wear and tear on heart produces disease.</a:t>
            </a:r>
            <a:br>
              <a:rPr lang="en-US" altLang="en-US" sz="1000" i="0" dirty="0" smtClean="0"/>
            </a:br>
            <a:endParaRPr lang="en-US" altLang="en-US" sz="1000" i="0" dirty="0" smtClean="0"/>
          </a:p>
          <a:p>
            <a:pPr eaLnBrk="1" hangingPunct="1">
              <a:spcBef>
                <a:spcPct val="0"/>
              </a:spcBef>
              <a:buFontTx/>
              <a:buChar char="•"/>
            </a:pPr>
            <a:r>
              <a:rPr lang="en-US" altLang="en-US" sz="1000" i="0" dirty="0" smtClean="0"/>
              <a:t> Evidence is only correlational so we cannot say Type A behavior causes heart disease.</a:t>
            </a:r>
            <a:br>
              <a:rPr lang="en-US" altLang="en-US" sz="1000" i="0" dirty="0" smtClean="0"/>
            </a:br>
            <a:endParaRPr lang="en-US" altLang="en-US" sz="1000" i="0" dirty="0" smtClean="0"/>
          </a:p>
          <a:p>
            <a:pPr eaLnBrk="1" hangingPunct="1">
              <a:spcBef>
                <a:spcPct val="0"/>
              </a:spcBef>
              <a:buFontTx/>
              <a:buChar char="•"/>
            </a:pPr>
            <a:r>
              <a:rPr lang="en-US" altLang="en-US" sz="1000" i="0" dirty="0" smtClean="0"/>
              <a:t> Most experts now say it is the negative emotion and hostility that are the major links to heart disease.</a:t>
            </a:r>
            <a:br>
              <a:rPr lang="en-US" altLang="en-US" sz="1000" i="0" dirty="0" smtClean="0"/>
            </a:br>
            <a:endParaRPr lang="en-US" altLang="en-US" sz="1000" i="0" dirty="0" smtClean="0"/>
          </a:p>
          <a:p>
            <a:pPr eaLnBrk="1" hangingPunct="1">
              <a:spcBef>
                <a:spcPct val="0"/>
              </a:spcBef>
              <a:buFontTx/>
              <a:buChar char="•"/>
            </a:pPr>
            <a:r>
              <a:rPr lang="en-US" altLang="en-US" sz="1000" i="0" dirty="0" smtClean="0"/>
              <a:t> Most research has been done on men; we need to research women to see if Type A women are equally susceptible.</a:t>
            </a:r>
            <a:br>
              <a:rPr lang="en-US" altLang="en-US" sz="1000" i="0" dirty="0" smtClean="0"/>
            </a:br>
            <a:endParaRPr lang="en-US" altLang="en-US" sz="1000" i="0" dirty="0" smtClean="0"/>
          </a:p>
          <a:p>
            <a:pPr eaLnBrk="1" hangingPunct="1">
              <a:spcBef>
                <a:spcPct val="0"/>
              </a:spcBef>
            </a:pPr>
            <a:endParaRPr lang="en-US" altLang="en-US" i="0" dirty="0" smtClean="0"/>
          </a:p>
        </p:txBody>
      </p:sp>
    </p:spTree>
    <p:extLst>
      <p:ext uri="{BB962C8B-B14F-4D97-AF65-F5344CB8AC3E}">
        <p14:creationId xmlns:p14="http://schemas.microsoft.com/office/powerpoint/2010/main" val="16002062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901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FDC891D-BE16-49E1-B273-CD9DAFBAE589}" type="slidenum">
              <a:rPr lang="en-US" altLang="en-US" sz="1200">
                <a:latin typeface="Calibri" panose="020F0502020204030204" pitchFamily="34" charset="0"/>
              </a:rPr>
              <a:pPr eaLnBrk="1" hangingPunct="1"/>
              <a:t>36</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0641952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7D202CF-AA6A-452F-A29D-CAF76E6DCF28}" type="slidenum">
              <a:rPr lang="en-US" altLang="en-US" sz="1200">
                <a:latin typeface="Calibri" panose="020F0502020204030204" pitchFamily="34" charset="0"/>
              </a:rPr>
              <a:pPr eaLnBrk="1" hangingPunct="1"/>
              <a:t>38</a:t>
            </a:fld>
            <a:endParaRPr lang="en-US" altLang="en-US" sz="1200" dirty="0">
              <a:latin typeface="Calibri" panose="020F0502020204030204" pitchFamily="34" charset="0"/>
            </a:endParaRPr>
          </a:p>
        </p:txBody>
      </p:sp>
      <p:sp>
        <p:nvSpPr>
          <p:cNvPr id="931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t> Many forms of cancer respond quite well to medical treatment, and 40 percent of people diagnosed with the disease are still alive 5 years later; but second leading cause of death in U.S.</a:t>
            </a:r>
          </a:p>
          <a:p>
            <a:pPr eaLnBrk="1" hangingPunct="1">
              <a:spcBef>
                <a:spcPct val="0"/>
              </a:spcBef>
              <a:buFontTx/>
              <a:buChar char="•"/>
            </a:pPr>
            <a:r>
              <a:rPr lang="en-US" altLang="en-US" dirty="0" smtClean="0"/>
              <a:t> Therapy: radiation, chemotherapy, surgery.</a:t>
            </a:r>
          </a:p>
          <a:p>
            <a:pPr eaLnBrk="1" hangingPunct="1">
              <a:spcBef>
                <a:spcPct val="0"/>
              </a:spcBef>
              <a:buFontTx/>
              <a:buChar char="•"/>
            </a:pPr>
            <a:r>
              <a:rPr lang="en-US" altLang="en-US" dirty="0" smtClean="0"/>
              <a:t> Detection: breast examination, mammogram, testicle exam</a:t>
            </a:r>
          </a:p>
        </p:txBody>
      </p:sp>
    </p:spTree>
    <p:extLst>
      <p:ext uri="{BB962C8B-B14F-4D97-AF65-F5344CB8AC3E}">
        <p14:creationId xmlns:p14="http://schemas.microsoft.com/office/powerpoint/2010/main" val="30974924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952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0D8F6EEC-76D7-49C8-9FF0-DDDC6EC77A0E}" type="slidenum">
              <a:rPr lang="en-US" altLang="en-US" sz="1200">
                <a:latin typeface="Calibri" panose="020F0502020204030204" pitchFamily="34" charset="0"/>
              </a:rPr>
              <a:pPr eaLnBrk="1" hangingPunct="1"/>
              <a:t>39</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42301189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BDC93A8-D4EA-4EF2-AE5A-FCE8D5223F0F}" type="slidenum">
              <a:rPr lang="en-US" altLang="en-US" sz="1200">
                <a:latin typeface="Calibri" panose="020F0502020204030204" pitchFamily="34" charset="0"/>
              </a:rPr>
              <a:pPr eaLnBrk="1" hangingPunct="1"/>
              <a:t>40</a:t>
            </a:fld>
            <a:endParaRPr lang="en-US" altLang="en-US" sz="1200" dirty="0">
              <a:latin typeface="Calibri" panose="020F0502020204030204" pitchFamily="34" charset="0"/>
            </a:endParaRPr>
          </a:p>
        </p:txBody>
      </p:sp>
      <p:sp>
        <p:nvSpPr>
          <p:cNvPr id="972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i="0" dirty="0" smtClean="0"/>
              <a:t> Mammography, a weak X-ray, is used to detect breast cancer.</a:t>
            </a:r>
          </a:p>
          <a:p>
            <a:pPr eaLnBrk="1" hangingPunct="1">
              <a:spcBef>
                <a:spcPct val="0"/>
              </a:spcBef>
              <a:buFontTx/>
              <a:buChar char="•"/>
            </a:pPr>
            <a:r>
              <a:rPr lang="en-US" altLang="en-US" i="0" dirty="0" smtClean="0"/>
              <a:t> Women over 50 should routinely have one.</a:t>
            </a:r>
            <a:br>
              <a:rPr lang="en-US" altLang="en-US" i="0" dirty="0" smtClean="0"/>
            </a:br>
            <a:r>
              <a:rPr lang="en-US" altLang="en-US" i="0" dirty="0" smtClean="0"/>
              <a:t>- Younger women have denser breasts and the problem of false positives increases.</a:t>
            </a:r>
          </a:p>
          <a:p>
            <a:pPr eaLnBrk="1" hangingPunct="1">
              <a:spcBef>
                <a:spcPct val="0"/>
              </a:spcBef>
              <a:buFontTx/>
              <a:buChar char="•"/>
            </a:pPr>
            <a:r>
              <a:rPr lang="en-US" altLang="en-US" i="0" dirty="0" smtClean="0"/>
              <a:t> Mammograms are expensive.</a:t>
            </a:r>
          </a:p>
          <a:p>
            <a:pPr eaLnBrk="1" hangingPunct="1">
              <a:spcBef>
                <a:spcPct val="0"/>
              </a:spcBef>
              <a:buFontTx/>
              <a:buChar char="•"/>
            </a:pPr>
            <a:r>
              <a:rPr lang="en-US" altLang="en-US" i="0" dirty="0" smtClean="0"/>
              <a:t> Increasing evidence suggests that cancer is also related to psychological factors.</a:t>
            </a:r>
            <a:br>
              <a:rPr lang="en-US" altLang="en-US" i="0" dirty="0" smtClean="0"/>
            </a:br>
            <a:r>
              <a:rPr lang="en-US" altLang="en-US" i="0" dirty="0" smtClean="0"/>
              <a:t> Mammography, a weak X-ray, is used to detect breast cancer.</a:t>
            </a:r>
          </a:p>
          <a:p>
            <a:pPr eaLnBrk="1" hangingPunct="1">
              <a:spcBef>
                <a:spcPct val="0"/>
              </a:spcBef>
              <a:buFontTx/>
              <a:buChar char="•"/>
            </a:pPr>
            <a:r>
              <a:rPr lang="en-US" altLang="en-US" i="0" dirty="0" smtClean="0"/>
              <a:t> Death rate of women with breast cancer was much lower for those who had a "fighting spirit" or those who denied they had the disease.</a:t>
            </a:r>
          </a:p>
          <a:p>
            <a:pPr eaLnBrk="1" hangingPunct="1">
              <a:spcBef>
                <a:spcPct val="0"/>
              </a:spcBef>
              <a:buFontTx/>
              <a:buChar char="•"/>
            </a:pPr>
            <a:r>
              <a:rPr lang="en-US" altLang="en-US" i="0" dirty="0" smtClean="0"/>
              <a:t> People with close family ties are less likely to develop cancer.</a:t>
            </a:r>
          </a:p>
          <a:p>
            <a:pPr eaLnBrk="1" hangingPunct="1">
              <a:spcBef>
                <a:spcPct val="0"/>
              </a:spcBef>
              <a:buFontTx/>
              <a:buChar char="•"/>
            </a:pPr>
            <a:r>
              <a:rPr lang="en-US" altLang="en-US" i="0" dirty="0" smtClean="0"/>
              <a:t> Cancer patients who are habitually optimistic report less physical and psychological distress.</a:t>
            </a:r>
          </a:p>
          <a:p>
            <a:pPr eaLnBrk="1" hangingPunct="1">
              <a:spcBef>
                <a:spcPct val="0"/>
              </a:spcBef>
              <a:buFontTx/>
              <a:buChar char="•"/>
            </a:pPr>
            <a:r>
              <a:rPr lang="en-US" altLang="en-US" i="0" dirty="0" smtClean="0"/>
              <a:t> Participating in group therapy reduces anxiety and pain and increases survival rates.</a:t>
            </a:r>
          </a:p>
          <a:p>
            <a:pPr eaLnBrk="1" hangingPunct="1">
              <a:spcBef>
                <a:spcPct val="0"/>
              </a:spcBef>
              <a:buFontTx/>
              <a:buChar char="•"/>
            </a:pPr>
            <a:r>
              <a:rPr lang="en-US" altLang="en-US" i="0" dirty="0" smtClean="0"/>
              <a:t> A positive psychological outlook may be related to a tendency to adhere to a strict treatment regimen.</a:t>
            </a:r>
          </a:p>
          <a:p>
            <a:pPr eaLnBrk="1" hangingPunct="1">
              <a:spcBef>
                <a:spcPct val="0"/>
              </a:spcBef>
              <a:buFontTx/>
              <a:buChar char="•"/>
            </a:pPr>
            <a:r>
              <a:rPr lang="en-US" altLang="en-US" i="0" dirty="0" smtClean="0"/>
              <a:t> A positive psychological outlook.</a:t>
            </a:r>
            <a:endParaRPr lang="en-US" altLang="en-US" sz="1400" i="0" dirty="0" smtClean="0"/>
          </a:p>
        </p:txBody>
      </p:sp>
    </p:spTree>
    <p:extLst>
      <p:ext uri="{BB962C8B-B14F-4D97-AF65-F5344CB8AC3E}">
        <p14:creationId xmlns:p14="http://schemas.microsoft.com/office/powerpoint/2010/main" val="36111490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9AF1A82-F5AF-43C3-A647-BC8E4428387D}" type="slidenum">
              <a:rPr lang="en-US" altLang="en-US" sz="1200">
                <a:latin typeface="Calibri" panose="020F0502020204030204" pitchFamily="34" charset="0"/>
              </a:rPr>
              <a:pPr eaLnBrk="1" hangingPunct="1"/>
              <a:t>41</a:t>
            </a:fld>
            <a:endParaRPr lang="en-US" altLang="en-US" sz="1200" dirty="0">
              <a:latin typeface="Calibri" panose="020F0502020204030204" pitchFamily="34" charset="0"/>
            </a:endParaRPr>
          </a:p>
        </p:txBody>
      </p:sp>
      <p:sp>
        <p:nvSpPr>
          <p:cNvPr id="993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i="0" dirty="0" smtClean="0"/>
              <a:t> Determining age to begin routine screening mammograms is complicated by two considerations.</a:t>
            </a:r>
          </a:p>
          <a:p>
            <a:pPr lvl="1" eaLnBrk="1" hangingPunct="1">
              <a:spcBef>
                <a:spcPct val="0"/>
              </a:spcBef>
              <a:buFontTx/>
              <a:buChar char="•"/>
            </a:pPr>
            <a:r>
              <a:rPr lang="en-US" altLang="en-US" i="0" dirty="0" smtClean="0"/>
              <a:t> First, there is the problem of false positives or false negatives.</a:t>
            </a:r>
          </a:p>
          <a:p>
            <a:pPr lvl="1" eaLnBrk="1" hangingPunct="1">
              <a:spcBef>
                <a:spcPct val="0"/>
              </a:spcBef>
              <a:buFontTx/>
              <a:buChar char="•"/>
            </a:pPr>
            <a:r>
              <a:rPr lang="en-US" altLang="en-US" i="0" dirty="0" smtClean="0"/>
              <a:t> A second problem with routine mammograms is their expense, which runs around $125 on average. </a:t>
            </a:r>
          </a:p>
          <a:p>
            <a:pPr eaLnBrk="1" hangingPunct="1">
              <a:spcBef>
                <a:spcPct val="0"/>
              </a:spcBef>
              <a:buFontTx/>
              <a:buChar char="•"/>
            </a:pPr>
            <a:r>
              <a:rPr lang="en-US" altLang="en-US" i="0" dirty="0" smtClean="0"/>
              <a:t> Current consensus, at least among medical care providers, is that age 40 is the most reasonable age to begin routine annual screenings using mammograms. </a:t>
            </a:r>
          </a:p>
        </p:txBody>
      </p:sp>
    </p:spTree>
    <p:extLst>
      <p:ext uri="{BB962C8B-B14F-4D97-AF65-F5344CB8AC3E}">
        <p14:creationId xmlns:p14="http://schemas.microsoft.com/office/powerpoint/2010/main" val="6781008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4AAA2B3B-7435-4F92-A68B-F3B6CDFFB822}" type="slidenum">
              <a:rPr lang="en-US" altLang="en-US" sz="1200">
                <a:latin typeface="Calibri" panose="020F0502020204030204" pitchFamily="34" charset="0"/>
              </a:rPr>
              <a:pPr eaLnBrk="1" hangingPunct="1"/>
              <a:t>43</a:t>
            </a:fld>
            <a:endParaRPr lang="en-US" altLang="en-US" sz="1200" dirty="0">
              <a:latin typeface="Calibri" panose="020F0502020204030204" pitchFamily="34" charset="0"/>
            </a:endParaRPr>
          </a:p>
        </p:txBody>
      </p:sp>
      <p:sp>
        <p:nvSpPr>
          <p:cNvPr id="1136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i="0" dirty="0" smtClean="0"/>
              <a:t> Older research</a:t>
            </a:r>
          </a:p>
          <a:p>
            <a:pPr lvl="1" eaLnBrk="1" hangingPunct="1">
              <a:spcBef>
                <a:spcPct val="0"/>
              </a:spcBef>
              <a:buFontTx/>
              <a:buChar char="•"/>
            </a:pPr>
            <a:r>
              <a:rPr lang="en-US" altLang="en-US" i="0" dirty="0" smtClean="0"/>
              <a:t> Cross sectional studies suggest decline with age in IQ scores may underestimate intelligence in older subjects due to cohort effects.</a:t>
            </a:r>
          </a:p>
          <a:p>
            <a:pPr eaLnBrk="1" hangingPunct="1">
              <a:spcBef>
                <a:spcPct val="0"/>
              </a:spcBef>
              <a:buFontTx/>
              <a:buChar char="•"/>
            </a:pPr>
            <a:r>
              <a:rPr lang="en-US" altLang="en-US" i="0" dirty="0" smtClean="0"/>
              <a:t> Current research</a:t>
            </a:r>
          </a:p>
          <a:p>
            <a:pPr lvl="1" eaLnBrk="1" hangingPunct="1">
              <a:spcBef>
                <a:spcPct val="0"/>
              </a:spcBef>
              <a:buFontTx/>
              <a:buChar char="•"/>
            </a:pPr>
            <a:r>
              <a:rPr lang="en-US" altLang="en-US" i="0" dirty="0" smtClean="0"/>
              <a:t> Longitudinal studies reveal fairly stable and even increasing intelligence test scores until mid-30s, and in some cases up to their 50s. At that point, though, scores began to decline.</a:t>
            </a:r>
          </a:p>
        </p:txBody>
      </p:sp>
    </p:spTree>
    <p:extLst>
      <p:ext uri="{BB962C8B-B14F-4D97-AF65-F5344CB8AC3E}">
        <p14:creationId xmlns:p14="http://schemas.microsoft.com/office/powerpoint/2010/main" val="19672526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2E7875D-593A-42CA-A167-E59FD3BAD143}" type="slidenum">
              <a:rPr lang="en-US" altLang="en-US" sz="1200">
                <a:latin typeface="Calibri" panose="020F0502020204030204" pitchFamily="34" charset="0"/>
              </a:rPr>
              <a:pPr eaLnBrk="1" hangingPunct="1"/>
              <a:t>44</a:t>
            </a:fld>
            <a:endParaRPr lang="en-US" altLang="en-US" sz="1200" dirty="0">
              <a:latin typeface="Calibri" panose="020F0502020204030204" pitchFamily="34" charset="0"/>
            </a:endParaRPr>
          </a:p>
        </p:txBody>
      </p:sp>
      <p:sp>
        <p:nvSpPr>
          <p:cNvPr id="1198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000" b="1" i="0" dirty="0" smtClean="0"/>
              <a:t>Fluid Intelligence</a:t>
            </a:r>
            <a:r>
              <a:rPr lang="en-US" altLang="en-US" sz="1000" i="0" dirty="0" smtClean="0"/>
              <a:t> is the ability to deal with new problems and situations.</a:t>
            </a:r>
          </a:p>
          <a:p>
            <a:pPr eaLnBrk="1" hangingPunct="1">
              <a:spcBef>
                <a:spcPct val="0"/>
              </a:spcBef>
            </a:pPr>
            <a:r>
              <a:rPr lang="en-US" altLang="en-US" sz="1000" i="0" dirty="0" smtClean="0"/>
              <a:t>Fluid intelligence is inductive reasoning, spatial orientation, perceptual speed, and verbal memory.</a:t>
            </a:r>
            <a:br>
              <a:rPr lang="en-US" altLang="en-US" sz="1000" i="0" dirty="0" smtClean="0"/>
            </a:br>
            <a:r>
              <a:rPr lang="en-US" altLang="en-US" sz="1000" i="0" dirty="0" smtClean="0"/>
              <a:t>Fluid intelligence does decline with age.</a:t>
            </a:r>
            <a:br>
              <a:rPr lang="en-US" altLang="en-US" sz="1000" i="0" dirty="0" smtClean="0"/>
            </a:br>
            <a:r>
              <a:rPr lang="en-US" altLang="en-US" sz="1000" i="0" dirty="0" smtClean="0"/>
              <a:t/>
            </a:r>
            <a:br>
              <a:rPr lang="en-US" altLang="en-US" sz="1000" i="0" dirty="0" smtClean="0"/>
            </a:br>
            <a:r>
              <a:rPr lang="en-US" altLang="en-US" sz="1000" b="1" i="0" dirty="0" smtClean="0"/>
              <a:t>Crystallized Intelligence</a:t>
            </a:r>
            <a:r>
              <a:rPr lang="en-US" altLang="en-US" sz="1000" i="0" dirty="0" smtClean="0"/>
              <a:t> is the store of information, skills, and strategies that people have acquired through education and prior experiences, and through their previous use of fluid intelligence.</a:t>
            </a:r>
            <a:br>
              <a:rPr lang="en-US" altLang="en-US" sz="1000" i="0" dirty="0" smtClean="0"/>
            </a:br>
            <a:r>
              <a:rPr lang="en-US" altLang="en-US" sz="1000" i="0" dirty="0" smtClean="0"/>
              <a:t>Crystallized intelligence includes numerical and verbal abilities, such as solving a crossword puzzle or a mathematical problem.</a:t>
            </a:r>
            <a:br>
              <a:rPr lang="en-US" altLang="en-US" sz="1000" i="0" dirty="0" smtClean="0"/>
            </a:br>
            <a:endParaRPr lang="en-US" altLang="en-US" sz="1000" i="0" dirty="0" smtClean="0"/>
          </a:p>
          <a:p>
            <a:pPr eaLnBrk="1" hangingPunct="1">
              <a:spcBef>
                <a:spcPct val="0"/>
              </a:spcBef>
            </a:pPr>
            <a:r>
              <a:rPr lang="en-US" altLang="en-US" sz="1000" i="0" dirty="0" smtClean="0"/>
              <a:t>Crystallized intelligence holds steady or increases with age.</a:t>
            </a:r>
            <a:br>
              <a:rPr lang="en-US" altLang="en-US" sz="1000" i="0" dirty="0" smtClean="0"/>
            </a:br>
            <a:r>
              <a:rPr lang="en-US" altLang="en-US" sz="1000" i="0" dirty="0" smtClean="0"/>
              <a:t>Even though scores on IQ tests decline with age, middle-aged people show no decline in general cognitive competence.</a:t>
            </a:r>
            <a:br>
              <a:rPr lang="en-US" altLang="en-US" sz="1000" i="0" dirty="0" smtClean="0"/>
            </a:br>
            <a:endParaRPr lang="en-US" altLang="en-US" sz="1000" i="0" dirty="0" smtClean="0"/>
          </a:p>
          <a:p>
            <a:pPr eaLnBrk="1" hangingPunct="1">
              <a:spcBef>
                <a:spcPct val="0"/>
              </a:spcBef>
            </a:pPr>
            <a:r>
              <a:rPr lang="en-US" altLang="en-US" sz="1000" i="0" dirty="0" smtClean="0"/>
              <a:t>Traditional tests may not tap into practical intelligence.</a:t>
            </a:r>
            <a:br>
              <a:rPr lang="en-US" altLang="en-US" sz="1000" i="0" dirty="0" smtClean="0"/>
            </a:br>
            <a:endParaRPr lang="en-US" altLang="en-US" sz="1000" i="0" dirty="0" smtClean="0"/>
          </a:p>
          <a:p>
            <a:pPr eaLnBrk="1" hangingPunct="1">
              <a:spcBef>
                <a:spcPct val="0"/>
              </a:spcBef>
            </a:pPr>
            <a:endParaRPr lang="en-US" altLang="en-US" i="0" dirty="0" smtClean="0"/>
          </a:p>
        </p:txBody>
      </p:sp>
    </p:spTree>
    <p:extLst>
      <p:ext uri="{BB962C8B-B14F-4D97-AF65-F5344CB8AC3E}">
        <p14:creationId xmlns:p14="http://schemas.microsoft.com/office/powerpoint/2010/main" val="2148367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smtClean="0"/>
              <a:t>Figure 15-9 Changes in Crystallized and Fluid Intelligence</a:t>
            </a:r>
          </a:p>
          <a:p>
            <a:r>
              <a:rPr lang="en-US" altLang="en-US" dirty="0" smtClean="0"/>
              <a:t>Although crystallized intelligence increases with age, fluid intelligence begins to decline in middle age. What are the implications for general competence in middle adulthood? </a:t>
            </a:r>
            <a:r>
              <a:rPr lang="de-DE" altLang="en-US" dirty="0" smtClean="0"/>
              <a:t>(Source: </a:t>
            </a:r>
            <a:r>
              <a:rPr lang="de-DE" altLang="en-US" dirty="0" err="1" smtClean="0"/>
              <a:t>Schaie</a:t>
            </a:r>
            <a:r>
              <a:rPr lang="de-DE" altLang="en-US" dirty="0" smtClean="0"/>
              <a:t>, 1985.)</a:t>
            </a:r>
            <a:endParaRPr lang="en-US" altLang="en-US" dirty="0" smtClean="0"/>
          </a:p>
          <a:p>
            <a:pPr eaLnBrk="1" hangingPunct="1">
              <a:spcBef>
                <a:spcPct val="0"/>
              </a:spcBef>
            </a:pPr>
            <a:endParaRPr lang="en-US" altLang="en-US" dirty="0" smtClean="0"/>
          </a:p>
        </p:txBody>
      </p:sp>
      <p:sp>
        <p:nvSpPr>
          <p:cNvPr id="1228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1DE8E6B-3F71-43A9-9A35-D37DA9A730CE}" type="slidenum">
              <a:rPr lang="en-US" altLang="en-US" sz="1200">
                <a:latin typeface="Calibri" panose="020F0502020204030204" pitchFamily="34" charset="0"/>
              </a:rPr>
              <a:pPr eaLnBrk="1" hangingPunct="1"/>
              <a:t>45</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2594425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3D6722-9B4D-4E29-B226-C325925A8118}" type="slidenum">
              <a:rPr lang="en-US" smtClean="0"/>
              <a:t>46</a:t>
            </a:fld>
            <a:endParaRPr lang="en-US" dirty="0"/>
          </a:p>
        </p:txBody>
      </p:sp>
    </p:spTree>
    <p:extLst>
      <p:ext uri="{BB962C8B-B14F-4D97-AF65-F5344CB8AC3E}">
        <p14:creationId xmlns:p14="http://schemas.microsoft.com/office/powerpoint/2010/main" val="28946459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259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2D67877-3C70-4EF4-B061-E70BB6648981}" type="slidenum">
              <a:rPr lang="en-US" altLang="en-US" sz="1200">
                <a:latin typeface="Calibri" panose="020F0502020204030204" pitchFamily="34" charset="0"/>
              </a:rPr>
              <a:pPr eaLnBrk="1" hangingPunct="1"/>
              <a:t>48</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5424109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EF40510E-3CA0-4EAB-A5AC-241A1403226B}" type="slidenum">
              <a:rPr lang="en-US" altLang="en-US" sz="1200">
                <a:latin typeface="Calibri" panose="020F0502020204030204" pitchFamily="34" charset="0"/>
              </a:rPr>
              <a:pPr eaLnBrk="1" hangingPunct="1"/>
              <a:t>49</a:t>
            </a:fld>
            <a:endParaRPr lang="en-US" altLang="en-US" sz="1200" dirty="0">
              <a:latin typeface="Calibri" panose="020F0502020204030204" pitchFamily="34" charset="0"/>
            </a:endParaRPr>
          </a:p>
        </p:txBody>
      </p:sp>
      <p:sp>
        <p:nvSpPr>
          <p:cNvPr id="1300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1000" b="1" i="0" dirty="0" smtClean="0"/>
              <a:t> Expertise</a:t>
            </a:r>
            <a:r>
              <a:rPr lang="en-US" altLang="en-US" sz="1000" i="0" dirty="0" smtClean="0"/>
              <a:t>, the acquisition of skill or knowledge in a particular area, develops as people devote attention and practice.</a:t>
            </a:r>
            <a:br>
              <a:rPr lang="en-US" altLang="en-US" sz="1000" i="0" dirty="0" smtClean="0"/>
            </a:br>
            <a:r>
              <a:rPr lang="en-US" altLang="en-US" sz="1000" i="0" dirty="0" smtClean="0"/>
              <a:t>While beginners use formal procedures and rules, experts rely on experience and intuition, and often bend the rules.</a:t>
            </a:r>
          </a:p>
          <a:p>
            <a:pPr eaLnBrk="1" hangingPunct="1">
              <a:spcBef>
                <a:spcPct val="0"/>
              </a:spcBef>
            </a:pPr>
            <a:r>
              <a:rPr lang="en-US" altLang="en-US" sz="1000" i="0" dirty="0" smtClean="0"/>
              <a:t>Because experts have so much experience, their behavior is often automatic, performed without much thought.</a:t>
            </a:r>
          </a:p>
        </p:txBody>
      </p:sp>
    </p:spTree>
    <p:extLst>
      <p:ext uri="{BB962C8B-B14F-4D97-AF65-F5344CB8AC3E}">
        <p14:creationId xmlns:p14="http://schemas.microsoft.com/office/powerpoint/2010/main" val="7075987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7E24584-AFE1-42C3-BD45-14C53455BF96}" type="slidenum">
              <a:rPr lang="en-US" altLang="en-US" sz="1200">
                <a:latin typeface="Calibri" panose="020F0502020204030204" pitchFamily="34" charset="0"/>
              </a:rPr>
              <a:pPr eaLnBrk="1" hangingPunct="1"/>
              <a:t>50</a:t>
            </a:fld>
            <a:endParaRPr lang="en-US" altLang="en-US" sz="1200" dirty="0">
              <a:latin typeface="Calibri" panose="020F0502020204030204" pitchFamily="34" charset="0"/>
            </a:endParaRPr>
          </a:p>
        </p:txBody>
      </p:sp>
      <p:sp>
        <p:nvSpPr>
          <p:cNvPr id="1341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z="1000" i="0" dirty="0" smtClean="0"/>
              <a:t>According to research on memory changes in adulthood, most people show only minimal losses, and many exhibit no memory loss in middle adulthood.</a:t>
            </a:r>
          </a:p>
          <a:p>
            <a:pPr eaLnBrk="1" hangingPunct="1">
              <a:spcBef>
                <a:spcPct val="0"/>
              </a:spcBef>
            </a:pPr>
            <a:r>
              <a:rPr lang="en-US" altLang="en-US" sz="1000" i="0" dirty="0" smtClean="0"/>
              <a:t>Memory is viewed in terms of three sequential components.</a:t>
            </a:r>
          </a:p>
          <a:p>
            <a:pPr lvl="1" eaLnBrk="1" hangingPunct="1">
              <a:spcBef>
                <a:spcPct val="0"/>
              </a:spcBef>
            </a:pPr>
            <a:r>
              <a:rPr lang="en-US" altLang="en-US" sz="1000" i="0" dirty="0" smtClean="0"/>
              <a:t>Sensory memory is an initial, momentary storage of information that lasts only an instant.</a:t>
            </a:r>
          </a:p>
          <a:p>
            <a:pPr lvl="2" eaLnBrk="1" hangingPunct="1">
              <a:spcBef>
                <a:spcPct val="0"/>
              </a:spcBef>
            </a:pPr>
            <a:r>
              <a:rPr lang="en-US" altLang="en-US" sz="1000" i="0" dirty="0" smtClean="0"/>
              <a:t>No decline in middle age.</a:t>
            </a:r>
            <a:br>
              <a:rPr lang="en-US" altLang="en-US" sz="1000" i="0" dirty="0" smtClean="0"/>
            </a:br>
            <a:endParaRPr lang="en-US" altLang="en-US" sz="1000" i="0" dirty="0" smtClean="0"/>
          </a:p>
          <a:p>
            <a:pPr lvl="1" eaLnBrk="1" hangingPunct="1">
              <a:spcBef>
                <a:spcPct val="0"/>
              </a:spcBef>
            </a:pPr>
            <a:r>
              <a:rPr lang="en-US" altLang="en-US" sz="1000" i="0" dirty="0" smtClean="0"/>
              <a:t>Short-term memory holds information for 15 to 25 seconds.</a:t>
            </a:r>
          </a:p>
          <a:p>
            <a:pPr lvl="2" eaLnBrk="1" hangingPunct="1">
              <a:spcBef>
                <a:spcPct val="0"/>
              </a:spcBef>
            </a:pPr>
            <a:r>
              <a:rPr lang="en-US" altLang="en-US" sz="1000" i="0" dirty="0" smtClean="0"/>
              <a:t>No decline in middle age.</a:t>
            </a:r>
            <a:br>
              <a:rPr lang="en-US" altLang="en-US" sz="1000" i="0" dirty="0" smtClean="0"/>
            </a:br>
            <a:endParaRPr lang="en-US" altLang="en-US" sz="1000" i="0" dirty="0" smtClean="0"/>
          </a:p>
          <a:p>
            <a:pPr lvl="1" eaLnBrk="1" hangingPunct="1">
              <a:spcBef>
                <a:spcPct val="0"/>
              </a:spcBef>
            </a:pPr>
            <a:r>
              <a:rPr lang="en-US" altLang="en-US" sz="1000" i="0" dirty="0" smtClean="0"/>
              <a:t>Long-term memory holds information that is rehearsed for a relatively permanent time.</a:t>
            </a:r>
          </a:p>
          <a:p>
            <a:pPr lvl="2" eaLnBrk="1" hangingPunct="1">
              <a:spcBef>
                <a:spcPct val="0"/>
              </a:spcBef>
            </a:pPr>
            <a:r>
              <a:rPr lang="en-US" altLang="en-US" sz="1000" i="0" dirty="0" smtClean="0"/>
              <a:t>Some decline in middle age.</a:t>
            </a:r>
            <a:br>
              <a:rPr lang="en-US" altLang="en-US" sz="1000" i="0" dirty="0" smtClean="0"/>
            </a:br>
            <a:r>
              <a:rPr lang="en-US" altLang="en-US" sz="1000" i="0" dirty="0" smtClean="0"/>
              <a:t>Storage is less efficient.</a:t>
            </a:r>
          </a:p>
          <a:p>
            <a:pPr lvl="2" eaLnBrk="1" hangingPunct="1">
              <a:spcBef>
                <a:spcPct val="0"/>
              </a:spcBef>
            </a:pPr>
            <a:r>
              <a:rPr lang="en-US" altLang="en-US" sz="1000" i="0" dirty="0" smtClean="0"/>
              <a:t>A reduction in efficiency of memory retrieval.</a:t>
            </a:r>
          </a:p>
        </p:txBody>
      </p:sp>
    </p:spTree>
    <p:extLst>
      <p:ext uri="{BB962C8B-B14F-4D97-AF65-F5344CB8AC3E}">
        <p14:creationId xmlns:p14="http://schemas.microsoft.com/office/powerpoint/2010/main" val="14251697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B74E2F6-1E7E-4542-851E-51278EEC5213}" type="slidenum">
              <a:rPr lang="en-US" altLang="en-US" sz="1200">
                <a:latin typeface="Calibri" panose="020F0502020204030204" pitchFamily="34" charset="0"/>
              </a:rPr>
              <a:pPr eaLnBrk="1" hangingPunct="1"/>
              <a:t>51</a:t>
            </a:fld>
            <a:endParaRPr lang="en-US" altLang="en-US" sz="1200" dirty="0">
              <a:latin typeface="Calibri" panose="020F0502020204030204" pitchFamily="34"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b="1" u="sng" dirty="0" smtClean="0"/>
              <a:t> Schemas</a:t>
            </a:r>
            <a:r>
              <a:rPr lang="en-US" altLang="en-US" b="1" dirty="0" smtClean="0"/>
              <a:t>,</a:t>
            </a:r>
            <a:r>
              <a:rPr lang="en-US" altLang="en-US" dirty="0" smtClean="0"/>
              <a:t> organized bodies of information stored in memory.</a:t>
            </a:r>
          </a:p>
          <a:p>
            <a:pPr eaLnBrk="1" hangingPunct="1">
              <a:spcBef>
                <a:spcPct val="0"/>
              </a:spcBef>
              <a:buFontTx/>
              <a:buChar char="•"/>
            </a:pPr>
            <a:r>
              <a:rPr lang="en-US" altLang="en-US" dirty="0" smtClean="0"/>
              <a:t> People hold schemas for particular individuals (such as the particular behavior patterns of one</a:t>
            </a:r>
            <a:r>
              <a:rPr lang="en-US" altLang="ja-JP" dirty="0" smtClean="0"/>
              <a:t>’s mother, wife, or child) as well as for categories of people (mail carriers, lawyers, or professors) and behaviors or events (dining in a restaurant or visiting the dentist). People’s schemas serve to organize their behavior into coherent wholes and help them to interpret social events. </a:t>
            </a:r>
            <a:endParaRPr lang="en-US" altLang="en-US" dirty="0" smtClean="0"/>
          </a:p>
        </p:txBody>
      </p:sp>
    </p:spTree>
    <p:extLst>
      <p:ext uri="{BB962C8B-B14F-4D97-AF65-F5344CB8AC3E}">
        <p14:creationId xmlns:p14="http://schemas.microsoft.com/office/powerpoint/2010/main" val="3536010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52</a:t>
            </a:fld>
            <a:endParaRPr lang="en-US"/>
          </a:p>
        </p:txBody>
      </p:sp>
    </p:spTree>
    <p:extLst>
      <p:ext uri="{BB962C8B-B14F-4D97-AF65-F5344CB8AC3E}">
        <p14:creationId xmlns:p14="http://schemas.microsoft.com/office/powerpoint/2010/main" val="410359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Shape 26"/>
          <p:cNvSpPr txBox="1">
            <a:spLocks noGrp="1"/>
          </p:cNvSpPr>
          <p:nvPr>
            <p:ph type="body" idx="1" hasCustomPrompt="1"/>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Njkhn</a:t>
            </a:r>
          </a:p>
          <a:p>
            <a:pPr lvl="1"/>
            <a:r>
              <a:rPr lang="en-US" dirty="0" smtClean="0"/>
              <a:t>Kmkm</a:t>
            </a:r>
          </a:p>
          <a:p>
            <a:pPr lvl="2"/>
            <a:r>
              <a:rPr lang="en-US" dirty="0" smtClean="0"/>
              <a:t>jfgjfjhvj</a:t>
            </a:r>
          </a:p>
          <a:p>
            <a:pPr lvl="1"/>
            <a:endParaRPr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Shape 26"/>
          <p:cNvSpPr txBox="1">
            <a:spLocks noGrp="1"/>
          </p:cNvSpPr>
          <p:nvPr>
            <p:ph type="body" idx="1" hasCustomPrompt="1"/>
          </p:nvPr>
        </p:nvSpPr>
        <p:spPr>
          <a:xfrm>
            <a:off x="457200" y="3981327"/>
            <a:ext cx="8229600" cy="2144836"/>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Njkhn</a:t>
            </a:r>
          </a:p>
          <a:p>
            <a:pPr lvl="1"/>
            <a:r>
              <a:rPr lang="en-US" dirty="0" smtClean="0"/>
              <a:t>Kmkm</a:t>
            </a:r>
          </a:p>
          <a:p>
            <a:pPr lvl="2"/>
            <a:r>
              <a:rPr lang="en-US" dirty="0" smtClean="0"/>
              <a:t>jfgjfjhvj</a:t>
            </a:r>
          </a:p>
          <a:p>
            <a:pPr lvl="1"/>
            <a:endParaRPr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
        <p:nvSpPr>
          <p:cNvPr id="8" name="Shape 26"/>
          <p:cNvSpPr txBox="1">
            <a:spLocks noGrp="1"/>
          </p:cNvSpPr>
          <p:nvPr>
            <p:ph type="body" idx="13" hasCustomPrompt="1"/>
          </p:nvPr>
        </p:nvSpPr>
        <p:spPr>
          <a:xfrm>
            <a:off x="457200" y="2082111"/>
            <a:ext cx="8229600" cy="1280536"/>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Njkhn</a:t>
            </a:r>
          </a:p>
          <a:p>
            <a:pPr lvl="1"/>
            <a:r>
              <a:rPr lang="en-US" dirty="0" smtClean="0"/>
              <a:t>Kmkm</a:t>
            </a:r>
          </a:p>
          <a:p>
            <a:pPr lvl="2"/>
            <a:r>
              <a:rPr lang="en-US" dirty="0" smtClean="0"/>
              <a:t>jfgjfjhvj</a:t>
            </a:r>
          </a:p>
          <a:p>
            <a:pPr lvl="1"/>
            <a:endParaRPr dirty="0"/>
          </a:p>
        </p:txBody>
      </p:sp>
    </p:spTree>
    <p:extLst>
      <p:ext uri="{BB962C8B-B14F-4D97-AF65-F5344CB8AC3E}">
        <p14:creationId xmlns:p14="http://schemas.microsoft.com/office/powerpoint/2010/main" val="35888770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3" name="Text Placeholder 2"/>
          <p:cNvSpPr>
            <a:spLocks noGrp="1"/>
          </p:cNvSpPr>
          <p:nvPr>
            <p:ph type="body" sz="quarter" idx="13"/>
          </p:nvPr>
        </p:nvSpPr>
        <p:spPr>
          <a:xfrm>
            <a:off x="4367213" y="6469063"/>
            <a:ext cx="4322762" cy="196850"/>
          </a:xfrm>
        </p:spPr>
        <p:txBody>
          <a:bodyPr/>
          <a:lstStyle>
            <a:lvl1pPr marL="101600" indent="0">
              <a:buNone/>
              <a:defRPr/>
            </a:lvl1pPr>
          </a:lstStyle>
          <a:p>
            <a:pPr lvl="0"/>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hasCustomPrompt="1"/>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Jfrghfhjfhj</a:t>
            </a:r>
          </a:p>
          <a:p>
            <a:pPr lvl="1"/>
            <a:r>
              <a:rPr lang="en-US" dirty="0" smtClean="0"/>
              <a:t>Hjghjgfhjghj</a:t>
            </a:r>
          </a:p>
          <a:p>
            <a:pPr lvl="2"/>
            <a:r>
              <a:rPr lang="en-US" dirty="0" smtClean="0"/>
              <a:t>jgjhghjgjk</a:t>
            </a:r>
            <a:endParaRPr dirty="0"/>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p:nvPr>
        </p:nvSpPr>
        <p:spPr>
          <a:xfrm>
            <a:off x="457200" y="4904509"/>
            <a:ext cx="8229600" cy="886692"/>
          </a:xfrm>
          <a:prstGeom prst="rect">
            <a:avLst/>
          </a:prstGeom>
          <a:noFill/>
          <a:ln>
            <a:noFill/>
          </a:ln>
        </p:spPr>
        <p:txBody>
          <a:bodyPr lIns="91425" tIns="91425" rIns="91425" bIns="91425" anchor="t" anchorCtr="0"/>
          <a:lstStyle>
            <a:lvl1pPr marL="0" marR="0" lvl="0" indent="0" algn="l" rtl="0">
              <a:spcBef>
                <a:spcPts val="1500"/>
              </a:spcBef>
              <a:buClr>
                <a:srgbClr val="007FA3"/>
              </a:buClr>
              <a:buSzPct val="100000"/>
              <a:buFont typeface="Arial"/>
              <a:buNone/>
              <a:defRPr sz="24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
        <p:nvSpPr>
          <p:cNvPr id="9" name="Shape 64"/>
          <p:cNvSpPr txBox="1">
            <a:spLocks noGrp="1"/>
          </p:cNvSpPr>
          <p:nvPr>
            <p:ph type="body" idx="13"/>
          </p:nvPr>
        </p:nvSpPr>
        <p:spPr>
          <a:xfrm>
            <a:off x="370609" y="3636818"/>
            <a:ext cx="8229600" cy="886692"/>
          </a:xfrm>
          <a:prstGeom prst="rect">
            <a:avLst/>
          </a:prstGeom>
          <a:noFill/>
          <a:ln>
            <a:noFill/>
          </a:ln>
        </p:spPr>
        <p:txBody>
          <a:bodyPr lIns="91425" tIns="91425" rIns="91425" bIns="91425" anchor="t" anchorCtr="0"/>
          <a:lstStyle>
            <a:lvl1pPr marL="0" marR="0" lvl="0" indent="0" algn="l" rtl="0">
              <a:spcBef>
                <a:spcPts val="1500"/>
              </a:spcBef>
              <a:buClr>
                <a:srgbClr val="007FA3"/>
              </a:buClr>
              <a:buSzPct val="100000"/>
              <a:buFont typeface="Arial"/>
              <a:buNone/>
              <a:defRPr sz="24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0" name="Shape 64"/>
          <p:cNvSpPr txBox="1">
            <a:spLocks noGrp="1"/>
          </p:cNvSpPr>
          <p:nvPr>
            <p:ph type="body" idx="14"/>
          </p:nvPr>
        </p:nvSpPr>
        <p:spPr>
          <a:xfrm>
            <a:off x="370609" y="2559627"/>
            <a:ext cx="8229600" cy="886692"/>
          </a:xfrm>
          <a:prstGeom prst="rect">
            <a:avLst/>
          </a:prstGeom>
          <a:noFill/>
          <a:ln>
            <a:noFill/>
          </a:ln>
        </p:spPr>
        <p:txBody>
          <a:bodyPr lIns="91425" tIns="91425" rIns="91425" bIns="91425" anchor="t" anchorCtr="0"/>
          <a:lstStyle>
            <a:lvl1pPr marL="0" marR="0" lvl="0" indent="0" algn="l" rtl="0">
              <a:spcBef>
                <a:spcPts val="1500"/>
              </a:spcBef>
              <a:buClr>
                <a:srgbClr val="007FA3"/>
              </a:buClr>
              <a:buSzPct val="100000"/>
              <a:buFont typeface="Arial"/>
              <a:buNone/>
              <a:defRPr sz="24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1" name="Shape 64"/>
          <p:cNvSpPr txBox="1">
            <a:spLocks noGrp="1"/>
          </p:cNvSpPr>
          <p:nvPr>
            <p:ph type="body" idx="15"/>
          </p:nvPr>
        </p:nvSpPr>
        <p:spPr>
          <a:xfrm>
            <a:off x="459728" y="1610588"/>
            <a:ext cx="8229600" cy="886692"/>
          </a:xfrm>
          <a:prstGeom prst="rect">
            <a:avLst/>
          </a:prstGeom>
          <a:noFill/>
          <a:ln>
            <a:noFill/>
          </a:ln>
        </p:spPr>
        <p:txBody>
          <a:bodyPr lIns="91425" tIns="91425" rIns="91425" bIns="91425" anchor="t" anchorCtr="0"/>
          <a:lstStyle>
            <a:lvl1pPr marL="0" marR="0" lvl="0" indent="0" algn="l" rtl="0">
              <a:spcBef>
                <a:spcPts val="1500"/>
              </a:spcBef>
              <a:buClr>
                <a:srgbClr val="007FA3"/>
              </a:buClr>
              <a:buSzPct val="100000"/>
              <a:buFont typeface="Arial"/>
              <a:buNone/>
              <a:defRPr sz="24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28821592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dirty="0"/>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
        <p:nvSpPr>
          <p:cNvPr id="5"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sldNum" sz="quarter" idx="10"/>
          </p:nvPr>
        </p:nvSpPr>
        <p:spPr>
          <a:ln/>
        </p:spPr>
        <p:txBody>
          <a:bodyPr/>
          <a:lstStyle>
            <a:lvl1pPr>
              <a:defRPr/>
            </a:lvl1pPr>
          </a:lstStyle>
          <a:p>
            <a:pPr>
              <a:defRPr/>
            </a:pPr>
            <a:r>
              <a:rPr lang="en-US" altLang="en-US"/>
              <a:t>1-</a:t>
            </a:r>
            <a:fld id="{31DCC1EB-9BED-4AED-B066-AE40D9F06651}" type="slidenum">
              <a:rPr lang="en-US" altLang="en-US"/>
              <a:pPr>
                <a:defRPr/>
              </a:pPr>
              <a:t>‹#›</a:t>
            </a:fld>
            <a:endParaRPr lang="en-US" altLang="en-US"/>
          </a:p>
        </p:txBody>
      </p:sp>
    </p:spTree>
    <p:extLst>
      <p:ext uri="{BB962C8B-B14F-4D97-AF65-F5344CB8AC3E}">
        <p14:creationId xmlns:p14="http://schemas.microsoft.com/office/powerpoint/2010/main" val="36596895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dsgfh</a:t>
            </a:r>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11">
            <a:alphaModFix/>
          </a:blip>
          <a:srcRect/>
          <a:stretch/>
        </p:blipFill>
        <p:spPr>
          <a:xfrm>
            <a:off x="443972" y="6429709"/>
            <a:ext cx="917999" cy="27991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64" r:id="rId2"/>
    <p:sldLayoutId id="2147483651" r:id="rId3"/>
    <p:sldLayoutId id="2147483653" r:id="rId4"/>
    <p:sldLayoutId id="2147483654" r:id="rId5"/>
    <p:sldLayoutId id="2147483663" r:id="rId6"/>
    <p:sldLayoutId id="2147483655" r:id="rId7"/>
    <p:sldLayoutId id="2147483657" r:id="rId8"/>
    <p:sldLayoutId id="2147483662" r:id="rId9"/>
  </p:sldLayoutIdLst>
  <mc:AlternateContent xmlns:mc="http://schemas.openxmlformats.org/markup-compatibility/2006" xmlns:p14="http://schemas.microsoft.com/office/powerpoint/2010/main">
    <mc:Choice Requires="p14">
      <p:transition p14:dur="0"/>
    </mc:Choice>
    <mc:Fallback xmlns="">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101600" marR="0" lvl="0" indent="-256032" algn="l" rtl="0">
        <a:lnSpc>
          <a:spcPct val="100000"/>
        </a:lnSpc>
        <a:spcBef>
          <a:spcPts val="0"/>
        </a:spcBef>
        <a:spcAft>
          <a:spcPts val="0"/>
        </a:spcAft>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Title 1"/>
          <p:cNvSpPr txBox="1">
            <a:spLocks noGrp="1"/>
          </p:cNvSpPr>
          <p:nvPr>
            <p:ph type="title"/>
          </p:nvPr>
        </p:nvSpPr>
        <p:spPr>
          <a:xfrm>
            <a:off x="457200" y="225310"/>
            <a:ext cx="8229600" cy="622828"/>
          </a:xfrm>
        </p:spPr>
        <p:txBody>
          <a:bodyPr anchor="b"/>
          <a:lstStyle/>
          <a:p>
            <a:pPr lvl="0"/>
            <a:r>
              <a:rPr lang="en-US" dirty="0"/>
              <a:t>Development Across the Life Span</a:t>
            </a:r>
            <a:endParaRPr lang="en-US" dirty="0">
              <a:sym typeface="Times New Roman"/>
            </a:endParaRPr>
          </a:p>
        </p:txBody>
      </p:sp>
      <p:sp>
        <p:nvSpPr>
          <p:cNvPr id="196" name="Text Placeholder 2"/>
          <p:cNvSpPr txBox="1">
            <a:spLocks noGrp="1"/>
          </p:cNvSpPr>
          <p:nvPr>
            <p:ph type="body" idx="1"/>
          </p:nvPr>
        </p:nvSpPr>
        <p:spPr>
          <a:xfrm>
            <a:off x="457200" y="965827"/>
            <a:ext cx="8229600" cy="380999"/>
          </a:xfrm>
        </p:spPr>
        <p:txBody>
          <a:bodyPr anchor="b"/>
          <a:lstStyle/>
          <a:p>
            <a:r>
              <a:rPr lang="en-US" dirty="0" smtClean="0">
                <a:latin typeface="+mn-lt"/>
              </a:rPr>
              <a:t>Eight Edition</a:t>
            </a:r>
            <a:endParaRPr lang="en-IN" dirty="0">
              <a:latin typeface="+mn-lt"/>
            </a:endParaRPr>
          </a:p>
        </p:txBody>
      </p:sp>
      <p:sp>
        <p:nvSpPr>
          <p:cNvPr id="198" name="Text Placeholder 3"/>
          <p:cNvSpPr txBox="1">
            <a:spLocks noGrp="1"/>
          </p:cNvSpPr>
          <p:nvPr>
            <p:ph type="body" idx="2"/>
          </p:nvPr>
        </p:nvSpPr>
        <p:spPr>
          <a:xfrm>
            <a:off x="5029200" y="2027583"/>
            <a:ext cx="3657600" cy="1182754"/>
          </a:xfrm>
        </p:spPr>
        <p:txBody>
          <a:bodyPr/>
          <a:lstStyle/>
          <a:p>
            <a:pPr lvl="0" algn="ctr"/>
            <a:r>
              <a:rPr lang="en-US" b="1" dirty="0" smtClean="0">
                <a:latin typeface="+mn-lt"/>
                <a:sym typeface="Arial"/>
              </a:rPr>
              <a:t>Chapter </a:t>
            </a:r>
            <a:r>
              <a:rPr lang="en-US" b="1" dirty="0" smtClean="0">
                <a:latin typeface="+mn-lt"/>
              </a:rPr>
              <a:t>15</a:t>
            </a:r>
            <a:endParaRPr lang="en-US" b="1" dirty="0">
              <a:latin typeface="+mn-lt"/>
              <a:sym typeface="Arial"/>
            </a:endParaRPr>
          </a:p>
        </p:txBody>
      </p:sp>
      <p:sp>
        <p:nvSpPr>
          <p:cNvPr id="199" name="Text Placeholder 4"/>
          <p:cNvSpPr txBox="1">
            <a:spLocks noGrp="1"/>
          </p:cNvSpPr>
          <p:nvPr>
            <p:ph type="body" idx="3"/>
          </p:nvPr>
        </p:nvSpPr>
        <p:spPr>
          <a:xfrm>
            <a:off x="5029200" y="3429000"/>
            <a:ext cx="3657600" cy="1659835"/>
          </a:xfrm>
        </p:spPr>
        <p:txBody>
          <a:bodyPr/>
          <a:lstStyle/>
          <a:p>
            <a:pPr algn="ctr"/>
            <a:r>
              <a:rPr lang="en-US" dirty="0">
                <a:latin typeface="+mn-lt"/>
                <a:ea typeface="ＭＳ Ｐゴシック" charset="0"/>
              </a:rPr>
              <a:t>Physical and Cognitive Development in Middle Adulthood</a:t>
            </a:r>
            <a:endParaRPr lang="en-US" dirty="0">
              <a:latin typeface="+mn-lt"/>
            </a:endParaRPr>
          </a:p>
        </p:txBody>
      </p:sp>
      <p:pic>
        <p:nvPicPr>
          <p:cNvPr id="8" name="Picture 5" descr="Front Cover: Development Across the Life Span Eighth Edition by Feldm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661608"/>
            <a:ext cx="3405881" cy="4358192"/>
          </a:xfrm>
          <a:prstGeom prst="rect">
            <a:avLst/>
          </a:prstGeom>
        </p:spPr>
      </p:pic>
      <p:sp>
        <p:nvSpPr>
          <p:cNvPr id="2" name="Text Placeholder 6"/>
          <p:cNvSpPr>
            <a:spLocks noGrp="1"/>
          </p:cNvSpPr>
          <p:nvPr>
            <p:ph type="body" sz="quarter" idx="13"/>
          </p:nvPr>
        </p:nvSpPr>
        <p:spPr>
          <a:xfrm>
            <a:off x="2685446" y="6376579"/>
            <a:ext cx="6081529" cy="293571"/>
          </a:xfrm>
        </p:spPr>
        <p:txBody>
          <a:bodyPr/>
          <a:lstStyle/>
          <a:p>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2017, 2014, 2011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467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Autofit/>
          </a:bodyPr>
          <a:lstStyle/>
          <a:p>
            <a:r>
              <a:rPr lang="en-US" altLang="en-US" dirty="0"/>
              <a:t>Learning </a:t>
            </a:r>
            <a:r>
              <a:rPr lang="en-US" altLang="en-US" dirty="0" smtClean="0"/>
              <a:t>Objectives </a:t>
            </a:r>
            <a:r>
              <a:rPr lang="en-US" altLang="en-US" sz="2000" b="0" dirty="0" smtClean="0"/>
              <a:t>(1 of 2)</a:t>
            </a:r>
            <a:endParaRPr lang="en-US" altLang="en-US" sz="2000" b="0" dirty="0"/>
          </a:p>
        </p:txBody>
      </p:sp>
      <p:sp>
        <p:nvSpPr>
          <p:cNvPr id="8" name="Content Placeholder 2"/>
          <p:cNvSpPr>
            <a:spLocks noGrp="1"/>
          </p:cNvSpPr>
          <p:nvPr>
            <p:ph type="body" idx="1"/>
          </p:nvPr>
        </p:nvSpPr>
        <p:spPr>
          <a:prstGeom prst="rect">
            <a:avLst/>
          </a:prstGeom>
        </p:spPr>
        <p:txBody>
          <a:bodyPr>
            <a:noAutofit/>
          </a:bodyPr>
          <a:lstStyle/>
          <a:p>
            <a:pPr marL="725488" indent="-725488">
              <a:buNone/>
            </a:pPr>
            <a:r>
              <a:rPr lang="en-US" sz="2400" b="1" dirty="0" smtClean="0">
                <a:solidFill>
                  <a:schemeClr val="tx2"/>
                </a:solidFill>
                <a:latin typeface="+mn-lt"/>
              </a:rPr>
              <a:t>15.1</a:t>
            </a:r>
            <a:r>
              <a:rPr lang="en-US" sz="2400" dirty="0">
                <a:latin typeface="+mn-lt"/>
              </a:rPr>
              <a:t> Describe the physical changes that affect people in middle adulthood.</a:t>
            </a:r>
          </a:p>
          <a:p>
            <a:pPr marL="850900" indent="-850900">
              <a:buNone/>
            </a:pPr>
            <a:r>
              <a:rPr lang="en-US" sz="2400" b="1" dirty="0" smtClean="0">
                <a:solidFill>
                  <a:schemeClr val="tx2"/>
                </a:solidFill>
                <a:latin typeface="+mn-lt"/>
              </a:rPr>
              <a:t>15.2</a:t>
            </a:r>
            <a:r>
              <a:rPr lang="en-US" sz="2400" dirty="0">
                <a:latin typeface="+mn-lt"/>
              </a:rPr>
              <a:t> Explain how the senses change in middle adulthood.</a:t>
            </a:r>
          </a:p>
          <a:p>
            <a:pPr marL="725488" indent="-725488">
              <a:buNone/>
            </a:pPr>
            <a:r>
              <a:rPr lang="en-US" sz="2400" b="1" dirty="0" smtClean="0">
                <a:solidFill>
                  <a:schemeClr val="tx2"/>
                </a:solidFill>
                <a:latin typeface="+mn-lt"/>
              </a:rPr>
              <a:t>15.3</a:t>
            </a:r>
            <a:r>
              <a:rPr lang="en-US" sz="2400" dirty="0">
                <a:latin typeface="+mn-lt"/>
              </a:rPr>
              <a:t> Explain how reaction time changes during middle adulthood.</a:t>
            </a:r>
          </a:p>
          <a:p>
            <a:pPr marL="725488" indent="-725488">
              <a:buNone/>
            </a:pPr>
            <a:r>
              <a:rPr lang="en-US" sz="2400" b="1" dirty="0" smtClean="0">
                <a:solidFill>
                  <a:schemeClr val="tx2"/>
                </a:solidFill>
                <a:latin typeface="+mn-lt"/>
              </a:rPr>
              <a:t>15.4</a:t>
            </a:r>
            <a:r>
              <a:rPr lang="en-US" sz="2400" dirty="0">
                <a:latin typeface="+mn-lt"/>
              </a:rPr>
              <a:t> Compare how middle-aged men and middle-aged women experience changes in sexuality.</a:t>
            </a:r>
          </a:p>
          <a:p>
            <a:pPr marL="725488" indent="-725488">
              <a:buNone/>
            </a:pPr>
            <a:r>
              <a:rPr lang="en-US" sz="2400" b="1" dirty="0" smtClean="0">
                <a:solidFill>
                  <a:schemeClr val="tx2"/>
                </a:solidFill>
                <a:latin typeface="+mn-lt"/>
              </a:rPr>
              <a:t>15.5</a:t>
            </a:r>
            <a:r>
              <a:rPr lang="en-US" sz="2400" dirty="0">
                <a:latin typeface="+mn-lt"/>
              </a:rPr>
              <a:t> Describe changes in health that occur in middle adulthood</a:t>
            </a:r>
            <a:r>
              <a:rPr lang="en-US" sz="2400" dirty="0" smtClean="0">
                <a:latin typeface="+mn-lt"/>
              </a:rPr>
              <a:t>.</a:t>
            </a:r>
            <a:endParaRPr lang="en-US" sz="2400" dirty="0">
              <a:latin typeface="+mn-lt"/>
            </a:endParaRPr>
          </a:p>
        </p:txBody>
      </p:sp>
    </p:spTree>
    <p:extLst>
      <p:ext uri="{BB962C8B-B14F-4D97-AF65-F5344CB8AC3E}">
        <p14:creationId xmlns:p14="http://schemas.microsoft.com/office/powerpoint/2010/main" val="821103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Autofit/>
          </a:bodyPr>
          <a:lstStyle/>
          <a:p>
            <a:r>
              <a:rPr lang="en-US" altLang="en-US" dirty="0"/>
              <a:t>Learning </a:t>
            </a:r>
            <a:r>
              <a:rPr lang="en-US" altLang="en-US" dirty="0" smtClean="0"/>
              <a:t>Objectives </a:t>
            </a:r>
            <a:r>
              <a:rPr lang="en-US" altLang="en-US" sz="2000" b="0" dirty="0" smtClean="0"/>
              <a:t>(2 of 2)</a:t>
            </a:r>
            <a:endParaRPr lang="en-US" altLang="en-US" sz="2000" b="0" dirty="0"/>
          </a:p>
        </p:txBody>
      </p:sp>
      <p:sp>
        <p:nvSpPr>
          <p:cNvPr id="8" name="Content Placeholder 2"/>
          <p:cNvSpPr>
            <a:spLocks noGrp="1"/>
          </p:cNvSpPr>
          <p:nvPr>
            <p:ph type="body" idx="1"/>
          </p:nvPr>
        </p:nvSpPr>
        <p:spPr>
          <a:prstGeom prst="rect">
            <a:avLst/>
          </a:prstGeom>
        </p:spPr>
        <p:txBody>
          <a:bodyPr>
            <a:noAutofit/>
          </a:bodyPr>
          <a:lstStyle/>
          <a:p>
            <a:pPr marL="898525" indent="-898525">
              <a:buNone/>
            </a:pPr>
            <a:r>
              <a:rPr lang="en-US" sz="2400" b="1" dirty="0" smtClean="0">
                <a:solidFill>
                  <a:schemeClr val="tx2"/>
                </a:solidFill>
                <a:latin typeface="+mn-lt"/>
              </a:rPr>
              <a:t>15.6   </a:t>
            </a:r>
            <a:r>
              <a:rPr lang="en-US" sz="2400" dirty="0" smtClean="0">
                <a:latin typeface="+mn-lt"/>
              </a:rPr>
              <a:t>Describe </a:t>
            </a:r>
            <a:r>
              <a:rPr lang="en-US" sz="2400" dirty="0">
                <a:latin typeface="+mn-lt"/>
              </a:rPr>
              <a:t>the risk factors related to coronary </a:t>
            </a:r>
            <a:r>
              <a:rPr lang="en-US" sz="2400" dirty="0" smtClean="0">
                <a:latin typeface="+mn-lt"/>
              </a:rPr>
              <a:t>heart disease</a:t>
            </a:r>
            <a:r>
              <a:rPr lang="en-US" sz="2400" dirty="0">
                <a:latin typeface="+mn-lt"/>
              </a:rPr>
              <a:t>.</a:t>
            </a:r>
          </a:p>
          <a:p>
            <a:pPr marL="803275" indent="-803275">
              <a:buNone/>
            </a:pPr>
            <a:r>
              <a:rPr lang="en-US" sz="2400" b="1" dirty="0" smtClean="0">
                <a:solidFill>
                  <a:schemeClr val="tx2"/>
                </a:solidFill>
                <a:latin typeface="+mn-lt"/>
              </a:rPr>
              <a:t>15.7  </a:t>
            </a:r>
            <a:r>
              <a:rPr lang="en-US" sz="2400" dirty="0" smtClean="0">
                <a:latin typeface="+mn-lt"/>
              </a:rPr>
              <a:t>Summarize </a:t>
            </a:r>
            <a:r>
              <a:rPr lang="en-US" sz="2400" dirty="0">
                <a:latin typeface="+mn-lt"/>
              </a:rPr>
              <a:t>what causes cancer and what tools are available to diagnose and treat it.</a:t>
            </a:r>
          </a:p>
          <a:p>
            <a:pPr marL="898525" indent="-898525">
              <a:buNone/>
            </a:pPr>
            <a:r>
              <a:rPr lang="en-US" sz="2400" b="1" dirty="0" smtClean="0">
                <a:solidFill>
                  <a:schemeClr val="tx2"/>
                </a:solidFill>
                <a:latin typeface="+mn-lt"/>
              </a:rPr>
              <a:t>15.8</a:t>
            </a:r>
            <a:r>
              <a:rPr lang="en-US" sz="2400" b="1" dirty="0">
                <a:solidFill>
                  <a:schemeClr val="tx2"/>
                </a:solidFill>
                <a:latin typeface="+mn-lt"/>
              </a:rPr>
              <a:t> </a:t>
            </a:r>
            <a:r>
              <a:rPr lang="en-US" sz="2400" b="1" dirty="0" smtClean="0">
                <a:solidFill>
                  <a:schemeClr val="tx2"/>
                </a:solidFill>
                <a:latin typeface="+mn-lt"/>
              </a:rPr>
              <a:t>  </a:t>
            </a:r>
            <a:r>
              <a:rPr lang="en-US" sz="2400" dirty="0" smtClean="0">
                <a:latin typeface="+mn-lt"/>
              </a:rPr>
              <a:t>Describe </a:t>
            </a:r>
            <a:r>
              <a:rPr lang="en-US" sz="2400" dirty="0">
                <a:latin typeface="+mn-lt"/>
              </a:rPr>
              <a:t>what happens to a person’s intelligence in middle adulthood.</a:t>
            </a:r>
          </a:p>
          <a:p>
            <a:pPr marL="1027113" indent="-1027113">
              <a:buNone/>
            </a:pPr>
            <a:r>
              <a:rPr lang="en-US" sz="2400" b="1" dirty="0" smtClean="0">
                <a:solidFill>
                  <a:schemeClr val="tx2"/>
                </a:solidFill>
                <a:latin typeface="+mn-lt"/>
              </a:rPr>
              <a:t>15.9 </a:t>
            </a:r>
            <a:r>
              <a:rPr lang="en-US" sz="2400" dirty="0" smtClean="0">
                <a:latin typeface="+mn-lt"/>
              </a:rPr>
              <a:t>  Explain </a:t>
            </a:r>
            <a:r>
              <a:rPr lang="en-US" sz="2400" dirty="0">
                <a:latin typeface="+mn-lt"/>
              </a:rPr>
              <a:t>the role of expertise in middle adulthood.</a:t>
            </a:r>
          </a:p>
          <a:p>
            <a:pPr marL="898525" indent="-898525">
              <a:buNone/>
            </a:pPr>
            <a:r>
              <a:rPr lang="en-US" sz="2400" b="1" dirty="0" smtClean="0">
                <a:solidFill>
                  <a:schemeClr val="tx2"/>
                </a:solidFill>
                <a:latin typeface="+mn-lt"/>
              </a:rPr>
              <a:t>15.10</a:t>
            </a:r>
            <a:r>
              <a:rPr lang="en-US" sz="2400" dirty="0">
                <a:latin typeface="+mn-lt"/>
              </a:rPr>
              <a:t> </a:t>
            </a:r>
            <a:r>
              <a:rPr lang="en-US" sz="2400" dirty="0" smtClean="0">
                <a:latin typeface="+mn-lt"/>
              </a:rPr>
              <a:t>Describe </a:t>
            </a:r>
            <a:r>
              <a:rPr lang="en-US" sz="2400" dirty="0">
                <a:latin typeface="+mn-lt"/>
              </a:rPr>
              <a:t>how aging affects memory and how </a:t>
            </a:r>
            <a:r>
              <a:rPr lang="en-US" sz="2400" dirty="0" smtClean="0">
                <a:latin typeface="+mn-lt"/>
              </a:rPr>
              <a:t> memory </a:t>
            </a:r>
            <a:r>
              <a:rPr lang="en-US" sz="2400" dirty="0">
                <a:latin typeface="+mn-lt"/>
              </a:rPr>
              <a:t>can be improved.</a:t>
            </a:r>
          </a:p>
        </p:txBody>
      </p:sp>
    </p:spTree>
    <p:extLst>
      <p:ext uri="{BB962C8B-B14F-4D97-AF65-F5344CB8AC3E}">
        <p14:creationId xmlns:p14="http://schemas.microsoft.com/office/powerpoint/2010/main" val="2275674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Autofit/>
          </a:bodyPr>
          <a:lstStyle/>
          <a:p>
            <a:r>
              <a:rPr lang="en-US" altLang="en-US" dirty="0"/>
              <a:t>Physical </a:t>
            </a:r>
            <a:r>
              <a:rPr lang="en-US" altLang="en-US" dirty="0" smtClean="0"/>
              <a:t>Development</a:t>
            </a:r>
            <a:endParaRPr lang="en-US" dirty="0"/>
          </a:p>
        </p:txBody>
      </p:sp>
      <p:sp>
        <p:nvSpPr>
          <p:cNvPr id="3" name="Content Placeholder 2"/>
          <p:cNvSpPr>
            <a:spLocks noGrp="1"/>
          </p:cNvSpPr>
          <p:nvPr>
            <p:ph type="body" idx="1"/>
          </p:nvPr>
        </p:nvSpPr>
        <p:spPr/>
        <p:txBody>
          <a:bodyPr/>
          <a:lstStyle/>
          <a:p>
            <a:pPr marL="725488" indent="-725488">
              <a:buNone/>
            </a:pPr>
            <a:r>
              <a:rPr lang="en-US" b="1" dirty="0" smtClean="0">
                <a:solidFill>
                  <a:schemeClr val="tx2"/>
                </a:solidFill>
                <a:latin typeface="+mn-lt"/>
              </a:rPr>
              <a:t>15.1</a:t>
            </a:r>
            <a:r>
              <a:rPr lang="en-US" dirty="0">
                <a:latin typeface="+mn-lt"/>
              </a:rPr>
              <a:t> Describe the physical changes that affect people in middle adulthood.</a:t>
            </a:r>
          </a:p>
          <a:p>
            <a:pPr marL="969963" indent="-969963">
              <a:buNone/>
            </a:pPr>
            <a:r>
              <a:rPr lang="en-US" b="1" dirty="0" smtClean="0">
                <a:solidFill>
                  <a:schemeClr val="tx2"/>
                </a:solidFill>
                <a:latin typeface="+mn-lt"/>
              </a:rPr>
              <a:t>15.2</a:t>
            </a:r>
            <a:r>
              <a:rPr lang="en-US" dirty="0">
                <a:latin typeface="+mn-lt"/>
              </a:rPr>
              <a:t> Explain how the senses change in middle adulthood.</a:t>
            </a:r>
          </a:p>
          <a:p>
            <a:pPr marL="725488" indent="-725488">
              <a:buNone/>
            </a:pPr>
            <a:r>
              <a:rPr lang="en-US" b="1" dirty="0" smtClean="0">
                <a:solidFill>
                  <a:schemeClr val="tx2"/>
                </a:solidFill>
                <a:latin typeface="+mn-lt"/>
              </a:rPr>
              <a:t>15.3</a:t>
            </a:r>
            <a:r>
              <a:rPr lang="en-US" dirty="0">
                <a:latin typeface="+mn-lt"/>
              </a:rPr>
              <a:t> Explain how reaction time changes during middle adulthood.</a:t>
            </a:r>
          </a:p>
          <a:p>
            <a:pPr marL="725488" indent="-725488">
              <a:buNone/>
            </a:pPr>
            <a:r>
              <a:rPr lang="en-US" b="1" dirty="0" smtClean="0">
                <a:solidFill>
                  <a:schemeClr val="tx2"/>
                </a:solidFill>
                <a:latin typeface="+mn-lt"/>
              </a:rPr>
              <a:t>15.4</a:t>
            </a:r>
            <a:r>
              <a:rPr lang="en-US" b="1" dirty="0">
                <a:solidFill>
                  <a:schemeClr val="tx2"/>
                </a:solidFill>
                <a:latin typeface="+mn-lt"/>
              </a:rPr>
              <a:t> </a:t>
            </a:r>
            <a:r>
              <a:rPr lang="en-US" dirty="0">
                <a:latin typeface="+mn-lt"/>
              </a:rPr>
              <a:t>Compare how middle-aged men and middle-aged women experience changes in sexuality</a:t>
            </a:r>
            <a:r>
              <a:rPr lang="en-US" dirty="0" smtClean="0">
                <a:latin typeface="+mn-lt"/>
              </a:rPr>
              <a:t>.</a:t>
            </a:r>
            <a:endParaRPr lang="en-US" dirty="0">
              <a:latin typeface="+mn-lt"/>
            </a:endParaRPr>
          </a:p>
        </p:txBody>
      </p:sp>
    </p:spTree>
    <p:extLst>
      <p:ext uri="{BB962C8B-B14F-4D97-AF65-F5344CB8AC3E}">
        <p14:creationId xmlns:p14="http://schemas.microsoft.com/office/powerpoint/2010/main" val="20848892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noChangeArrowheads="1"/>
          </p:cNvSpPr>
          <p:nvPr>
            <p:ph type="title"/>
          </p:nvPr>
        </p:nvSpPr>
        <p:spPr/>
        <p:txBody>
          <a:bodyPr>
            <a:noAutofit/>
          </a:bodyPr>
          <a:lstStyle/>
          <a:p>
            <a:pPr eaLnBrk="1" hangingPunct="1"/>
            <a:r>
              <a:rPr lang="en-US" altLang="en-US" dirty="0" smtClean="0"/>
              <a:t>Physical Transitions in Middle Adulthood</a:t>
            </a:r>
          </a:p>
        </p:txBody>
      </p:sp>
      <p:sp>
        <p:nvSpPr>
          <p:cNvPr id="14338" name="Content Placeholder 2"/>
          <p:cNvSpPr>
            <a:spLocks noGrp="1" noChangeArrowheads="1"/>
          </p:cNvSpPr>
          <p:nvPr>
            <p:ph type="body" idx="1"/>
          </p:nvPr>
        </p:nvSpPr>
        <p:spPr/>
        <p:txBody>
          <a:bodyPr>
            <a:normAutofit/>
          </a:bodyPr>
          <a:lstStyle/>
          <a:p>
            <a:pPr marL="255600" indent="-255600" eaLnBrk="1" hangingPunct="1">
              <a:buFont typeface="Arial" charset="0"/>
              <a:buChar char="•"/>
              <a:defRPr/>
            </a:pPr>
            <a:r>
              <a:rPr lang="en-US" dirty="0" smtClean="0">
                <a:latin typeface="+mn-lt"/>
              </a:rPr>
              <a:t>Gradual changes in body</a:t>
            </a:r>
            <a:r>
              <a:rPr lang="en-US" altLang="ja-JP" dirty="0" smtClean="0">
                <a:latin typeface="+mn-lt"/>
              </a:rPr>
              <a:t>’s capabilities </a:t>
            </a:r>
          </a:p>
          <a:p>
            <a:pPr marL="255600" indent="-255600" eaLnBrk="1" hangingPunct="1">
              <a:buFont typeface="Arial" charset="0"/>
              <a:buChar char="•"/>
              <a:defRPr/>
            </a:pPr>
            <a:r>
              <a:rPr lang="en-US" dirty="0" smtClean="0">
                <a:latin typeface="+mn-lt"/>
              </a:rPr>
              <a:t>Depends in part on self-concept and lifestyle</a:t>
            </a:r>
            <a:endParaRPr lang="en-US" dirty="0">
              <a:latin typeface="+mn-lt"/>
            </a:endParaRPr>
          </a:p>
        </p:txBody>
      </p:sp>
    </p:spTree>
    <p:extLst>
      <p:ext uri="{BB962C8B-B14F-4D97-AF65-F5344CB8AC3E}">
        <p14:creationId xmlns:p14="http://schemas.microsoft.com/office/powerpoint/2010/main" val="1243771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noChangeArrowheads="1"/>
          </p:cNvSpPr>
          <p:nvPr>
            <p:ph type="title"/>
          </p:nvPr>
        </p:nvSpPr>
        <p:spPr/>
        <p:txBody>
          <a:bodyPr/>
          <a:lstStyle/>
          <a:p>
            <a:pPr eaLnBrk="1" hangingPunct="1"/>
            <a:r>
              <a:rPr lang="en-US" altLang="en-US" dirty="0" smtClean="0"/>
              <a:t>A Double Standard</a:t>
            </a:r>
          </a:p>
        </p:txBody>
      </p:sp>
      <p:sp>
        <p:nvSpPr>
          <p:cNvPr id="16386" name="Content Placeholder 2"/>
          <p:cNvSpPr>
            <a:spLocks noGrp="1" noChangeArrowheads="1"/>
          </p:cNvSpPr>
          <p:nvPr>
            <p:ph type="body" idx="1"/>
          </p:nvPr>
        </p:nvSpPr>
        <p:spPr/>
        <p:txBody>
          <a:bodyPr/>
          <a:lstStyle/>
          <a:p>
            <a:pPr marL="0" indent="0" eaLnBrk="1" hangingPunct="1">
              <a:buFont typeface="Arial" charset="0"/>
              <a:buNone/>
              <a:defRPr/>
            </a:pPr>
            <a:r>
              <a:rPr lang="en-US" b="1" dirty="0">
                <a:latin typeface="+mn-lt"/>
              </a:rPr>
              <a:t>Society applies a double standard to men and women in terms of appearance</a:t>
            </a:r>
          </a:p>
          <a:p>
            <a:pPr marL="255600" indent="-255600" eaLnBrk="1" hangingPunct="1">
              <a:buFont typeface="Arial" charset="0"/>
              <a:buChar char="•"/>
              <a:defRPr/>
            </a:pPr>
            <a:r>
              <a:rPr lang="en-US" dirty="0">
                <a:latin typeface="+mn-lt"/>
              </a:rPr>
              <a:t>Older women tend to be viewed in unflattering </a:t>
            </a:r>
            <a:r>
              <a:rPr lang="en-US" dirty="0" smtClean="0">
                <a:latin typeface="+mn-lt"/>
              </a:rPr>
              <a:t>terms</a:t>
            </a:r>
            <a:endParaRPr lang="en-US" dirty="0">
              <a:latin typeface="+mn-lt"/>
            </a:endParaRPr>
          </a:p>
          <a:p>
            <a:pPr marL="255600" indent="-255600" eaLnBrk="1" hangingPunct="1">
              <a:buFont typeface="Arial" charset="0"/>
              <a:buChar char="•"/>
              <a:defRPr/>
            </a:pPr>
            <a:r>
              <a:rPr lang="en-US" dirty="0">
                <a:latin typeface="+mn-lt"/>
              </a:rPr>
              <a:t>Aging men more frequently perceived as displaying a maturity </a:t>
            </a:r>
            <a:r>
              <a:rPr lang="en-US" dirty="0" smtClean="0">
                <a:latin typeface="+mn-lt"/>
              </a:rPr>
              <a:t>that </a:t>
            </a:r>
            <a:r>
              <a:rPr lang="en-US" dirty="0">
                <a:latin typeface="+mn-lt"/>
              </a:rPr>
              <a:t>enhances </a:t>
            </a:r>
            <a:r>
              <a:rPr lang="en-US" dirty="0" smtClean="0">
                <a:latin typeface="+mn-lt"/>
              </a:rPr>
              <a:t>stature</a:t>
            </a:r>
            <a:endParaRPr lang="en-US" dirty="0">
              <a:latin typeface="+mn-lt"/>
            </a:endParaRPr>
          </a:p>
        </p:txBody>
      </p:sp>
    </p:spTree>
    <p:extLst>
      <p:ext uri="{BB962C8B-B14F-4D97-AF65-F5344CB8AC3E}">
        <p14:creationId xmlns:p14="http://schemas.microsoft.com/office/powerpoint/2010/main" val="42524412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noChangeArrowheads="1"/>
          </p:cNvSpPr>
          <p:nvPr>
            <p:ph type="title"/>
          </p:nvPr>
        </p:nvSpPr>
        <p:spPr/>
        <p:txBody>
          <a:bodyPr>
            <a:noAutofit/>
          </a:bodyPr>
          <a:lstStyle/>
          <a:p>
            <a:pPr eaLnBrk="1" hangingPunct="1"/>
            <a:r>
              <a:rPr lang="en-US" altLang="en-US" dirty="0" smtClean="0"/>
              <a:t>Height, Weight, and Strength: </a:t>
            </a:r>
            <a:br>
              <a:rPr lang="en-US" altLang="en-US" dirty="0" smtClean="0"/>
            </a:br>
            <a:r>
              <a:rPr lang="en-US" altLang="en-US" dirty="0" smtClean="0"/>
              <a:t>The Benchmarks of Change</a:t>
            </a:r>
          </a:p>
        </p:txBody>
      </p:sp>
      <p:sp>
        <p:nvSpPr>
          <p:cNvPr id="18434" name="Content Placeholder 2"/>
          <p:cNvSpPr>
            <a:spLocks noGrp="1" noChangeArrowheads="1"/>
          </p:cNvSpPr>
          <p:nvPr>
            <p:ph type="body" idx="1"/>
          </p:nvPr>
        </p:nvSpPr>
        <p:spPr/>
        <p:txBody>
          <a:bodyPr>
            <a:normAutofit/>
          </a:bodyPr>
          <a:lstStyle/>
          <a:p>
            <a:pPr marL="255600" indent="-255600" eaLnBrk="1" hangingPunct="1"/>
            <a:r>
              <a:rPr lang="en-US" altLang="en-US" dirty="0" smtClean="0">
                <a:latin typeface="+mn-lt"/>
              </a:rPr>
              <a:t>After age 55, bones become less dense</a:t>
            </a:r>
          </a:p>
          <a:p>
            <a:pPr marL="741600" lvl="1" indent="-284400" eaLnBrk="1" hangingPunct="1">
              <a:tabLst>
                <a:tab pos="268288" algn="l"/>
              </a:tabLst>
            </a:pPr>
            <a:r>
              <a:rPr lang="en-US" altLang="en-US" dirty="0" smtClean="0">
                <a:latin typeface="+mn-lt"/>
              </a:rPr>
              <a:t>Ultimately women lose 2 inches and men lose 1 inch in height</a:t>
            </a:r>
          </a:p>
          <a:p>
            <a:pPr marL="255600" indent="-255600" eaLnBrk="1" hangingPunct="1"/>
            <a:r>
              <a:rPr lang="en-US" altLang="en-US" dirty="0">
                <a:latin typeface="+mn-lt"/>
              </a:rPr>
              <a:t>Women are more prone to declining height due to osteoporosis</a:t>
            </a:r>
          </a:p>
          <a:p>
            <a:pPr marL="255600" indent="-255600" eaLnBrk="1" hangingPunct="1"/>
            <a:r>
              <a:rPr lang="en-US" altLang="en-US" dirty="0" smtClean="0">
                <a:latin typeface="+mn-lt"/>
              </a:rPr>
              <a:t>Both men and women continue to gain weight in middle adulthood</a:t>
            </a:r>
          </a:p>
        </p:txBody>
      </p:sp>
    </p:spTree>
    <p:extLst>
      <p:ext uri="{BB962C8B-B14F-4D97-AF65-F5344CB8AC3E}">
        <p14:creationId xmlns:p14="http://schemas.microsoft.com/office/powerpoint/2010/main" val="18399836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Visual Acuity</a:t>
            </a:r>
            <a:endParaRPr lang="en-US" dirty="0"/>
          </a:p>
        </p:txBody>
      </p:sp>
      <p:sp>
        <p:nvSpPr>
          <p:cNvPr id="3" name="Content Placeholder 2"/>
          <p:cNvSpPr>
            <a:spLocks noGrp="1"/>
          </p:cNvSpPr>
          <p:nvPr>
            <p:ph type="body" idx="1"/>
          </p:nvPr>
        </p:nvSpPr>
        <p:spPr/>
        <p:txBody>
          <a:bodyPr/>
          <a:lstStyle/>
          <a:p>
            <a:pPr marL="255600" indent="-255600">
              <a:buFont typeface="Arial" panose="020B0604020202020204" pitchFamily="34" charset="0"/>
              <a:buChar char="•"/>
            </a:pPr>
            <a:r>
              <a:rPr lang="en-US" altLang="en-US" dirty="0">
                <a:latin typeface="+mn-lt"/>
              </a:rPr>
              <a:t>Starting at age 40, visual acuity declines</a:t>
            </a:r>
          </a:p>
          <a:p>
            <a:pPr marL="255600" indent="-255600">
              <a:buFont typeface="Arial" panose="020B0604020202020204" pitchFamily="34" charset="0"/>
              <a:buChar char="•"/>
            </a:pPr>
            <a:r>
              <a:rPr lang="en-US" altLang="en-US" dirty="0">
                <a:latin typeface="+mn-lt"/>
              </a:rPr>
              <a:t>Lens changes in shape and elasticity result in loss of near vision, called </a:t>
            </a:r>
            <a:r>
              <a:rPr lang="en-US" altLang="en-US" dirty="0" smtClean="0">
                <a:latin typeface="+mn-lt"/>
              </a:rPr>
              <a:t>presbyopia</a:t>
            </a:r>
            <a:endParaRPr lang="en-US" altLang="en-US" dirty="0">
              <a:latin typeface="+mn-lt"/>
            </a:endParaRPr>
          </a:p>
        </p:txBody>
      </p:sp>
    </p:spTree>
    <p:extLst>
      <p:ext uri="{BB962C8B-B14F-4D97-AF65-F5344CB8AC3E}">
        <p14:creationId xmlns:p14="http://schemas.microsoft.com/office/powerpoint/2010/main" val="3585420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noChangeArrowheads="1"/>
          </p:cNvSpPr>
          <p:nvPr>
            <p:ph type="title"/>
          </p:nvPr>
        </p:nvSpPr>
        <p:spPr/>
        <p:txBody>
          <a:bodyPr anchor="b">
            <a:noAutofit/>
          </a:bodyPr>
          <a:lstStyle/>
          <a:p>
            <a:r>
              <a:rPr lang="en-US" dirty="0"/>
              <a:t>Figure </a:t>
            </a:r>
            <a:r>
              <a:rPr lang="en-US" dirty="0" smtClean="0"/>
              <a:t>15-1 </a:t>
            </a:r>
            <a:r>
              <a:rPr lang="en-US" altLang="en-US" dirty="0" smtClean="0"/>
              <a:t>The Decline of Visual Acuity</a:t>
            </a:r>
          </a:p>
        </p:txBody>
      </p:sp>
      <p:pic>
        <p:nvPicPr>
          <p:cNvPr id="20483" name="Picture 2" descr="A line graph shows the Decline of Visual Acuity. The graph is titled Burg Screen Test of Visual Acuity. The vertical axis labeled Age has values from 0 to 90, and the horizontal axis labeled Visual Acuity has values from 20 and 200 to 20 and 10. Data is presented as age, and visual acuity. 20 years, 20 and 18. 30 years, 20 and 19. 40 years, 20 and 19. 50 years, 20 and 22. 60 years, 20 and 25. 70 years, 20 and 27. 80 years, 20 and 3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97620" y="1476220"/>
            <a:ext cx="3148760" cy="3429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Text Placeholder 3" descr="A line graph shows the Decline of Visual Acuity.&#10;The graph is titled “Burg-Screen Test of Visual Acuity.” The vertical axis labeled “Age” has values from 0 to 90 in increments of 10. The horizontal axis labeled “Visual Acuity” has values from 20/200 to 20/10. &#10;Approximate data are as given below:&#10;Age: 20; Visual Acuity: 20/18; Age: 30; Visual Acuity: 20/19; Age:  40; Visual Acuity: 20/19; Age: 50; Visual Acuity: 20/22; Age: 60; Visual Acuity: 20/25; Age: 70; Visual Acuity: 20/27; Age: Visual Acuity: 20/40"/>
          <p:cNvSpPr>
            <a:spLocks noGrp="1" noChangeArrowheads="1"/>
          </p:cNvSpPr>
          <p:nvPr>
            <p:ph type="body" idx="1"/>
          </p:nvPr>
        </p:nvSpPr>
        <p:spPr>
          <a:prstGeom prst="rect">
            <a:avLst/>
          </a:prstGeom>
        </p:spPr>
        <p:txBody>
          <a:bodyPr>
            <a:normAutofit/>
          </a:bodyPr>
          <a:lstStyle/>
          <a:p>
            <a:r>
              <a:rPr lang="en-US" sz="1600" dirty="0">
                <a:latin typeface="+mn-lt"/>
              </a:rPr>
              <a:t>Beginning around the age of 40, the ability </a:t>
            </a:r>
            <a:r>
              <a:rPr lang="en-US" sz="1600" dirty="0" smtClean="0">
                <a:latin typeface="+mn-lt"/>
              </a:rPr>
              <a:t>to discern </a:t>
            </a:r>
            <a:r>
              <a:rPr lang="en-US" sz="1600" dirty="0">
                <a:latin typeface="+mn-lt"/>
              </a:rPr>
              <a:t>fine detail begins to drop</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32975343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noChangeArrowheads="1"/>
          </p:cNvSpPr>
          <p:nvPr>
            <p:ph type="title"/>
          </p:nvPr>
        </p:nvSpPr>
        <p:spPr>
          <a:xfrm>
            <a:off x="457200" y="152400"/>
            <a:ext cx="8229600" cy="1097280"/>
          </a:xfrm>
        </p:spPr>
        <p:txBody>
          <a:bodyPr/>
          <a:lstStyle/>
          <a:p>
            <a:pPr eaLnBrk="1" hangingPunct="1"/>
            <a:r>
              <a:rPr lang="en-US" altLang="en-US" dirty="0" smtClean="0"/>
              <a:t>Hearing Loss in Middle Adulthood</a:t>
            </a:r>
          </a:p>
        </p:txBody>
      </p:sp>
      <p:sp>
        <p:nvSpPr>
          <p:cNvPr id="22530" name="Content Placeholder 2"/>
          <p:cNvSpPr>
            <a:spLocks noGrp="1" noChangeArrowheads="1"/>
          </p:cNvSpPr>
          <p:nvPr>
            <p:ph idx="1"/>
          </p:nvPr>
        </p:nvSpPr>
        <p:spPr/>
        <p:txBody>
          <a:bodyPr/>
          <a:lstStyle/>
          <a:p>
            <a:pPr marL="0" indent="0" eaLnBrk="1" hangingPunct="1">
              <a:buFont typeface="Arial" panose="020B0604020202020204" pitchFamily="34" charset="0"/>
              <a:buNone/>
            </a:pPr>
            <a:r>
              <a:rPr lang="en-US" altLang="en-US" sz="2400" b="1" dirty="0" smtClean="0">
                <a:latin typeface="+mn-lt"/>
              </a:rPr>
              <a:t>Presbycusis</a:t>
            </a:r>
          </a:p>
          <a:p>
            <a:pPr marL="255600" lvl="1" indent="-255600" eaLnBrk="1" hangingPunct="1">
              <a:spcBef>
                <a:spcPts val="1500"/>
              </a:spcBef>
              <a:buFont typeface="Arial" panose="020B0604020202020204" pitchFamily="34" charset="0"/>
              <a:buChar char="•"/>
            </a:pPr>
            <a:r>
              <a:rPr lang="en-US" altLang="en-US" dirty="0" smtClean="0">
                <a:latin typeface="+mn-lt"/>
              </a:rPr>
              <a:t>About 12 percent of people between 45 and 65 suffer from presbycusis</a:t>
            </a:r>
          </a:p>
          <a:p>
            <a:pPr marL="255600" lvl="1" indent="-255600" eaLnBrk="1" hangingPunct="1">
              <a:spcBef>
                <a:spcPts val="1500"/>
              </a:spcBef>
              <a:buFont typeface="Arial" panose="020B0604020202020204" pitchFamily="34" charset="0"/>
              <a:buChar char="•"/>
            </a:pPr>
            <a:r>
              <a:rPr lang="en-US" altLang="en-US" dirty="0" smtClean="0">
                <a:latin typeface="+mn-lt"/>
              </a:rPr>
              <a:t>Men are more prone than women to hearing loss </a:t>
            </a:r>
          </a:p>
          <a:p>
            <a:pPr marL="255600" lvl="1" indent="-255600" eaLnBrk="1" hangingPunct="1">
              <a:spcBef>
                <a:spcPts val="1500"/>
              </a:spcBef>
              <a:buFont typeface="Arial" panose="020B0604020202020204" pitchFamily="34" charset="0"/>
              <a:buChar char="•"/>
            </a:pPr>
            <a:r>
              <a:rPr lang="en-US" altLang="en-US" dirty="0" smtClean="0">
                <a:latin typeface="+mn-lt"/>
              </a:rPr>
              <a:t>Sound localization</a:t>
            </a:r>
            <a:r>
              <a:rPr lang="en-US" altLang="en-US" b="1" dirty="0" smtClean="0">
                <a:latin typeface="+mn-lt"/>
              </a:rPr>
              <a:t> </a:t>
            </a:r>
            <a:r>
              <a:rPr lang="en-US" altLang="en-US" dirty="0" smtClean="0">
                <a:latin typeface="+mn-lt"/>
              </a:rPr>
              <a:t>is diminished</a:t>
            </a:r>
          </a:p>
        </p:txBody>
      </p:sp>
    </p:spTree>
    <p:extLst>
      <p:ext uri="{BB962C8B-B14F-4D97-AF65-F5344CB8AC3E}">
        <p14:creationId xmlns:p14="http://schemas.microsoft.com/office/powerpoint/2010/main" val="23616706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noChangeArrowheads="1"/>
          </p:cNvSpPr>
          <p:nvPr>
            <p:ph type="title"/>
          </p:nvPr>
        </p:nvSpPr>
        <p:spPr>
          <a:xfrm>
            <a:off x="457200" y="152400"/>
            <a:ext cx="8229600" cy="1097280"/>
          </a:xfrm>
        </p:spPr>
        <p:txBody>
          <a:bodyPr/>
          <a:lstStyle/>
          <a:p>
            <a:pPr eaLnBrk="1" hangingPunct="1"/>
            <a:r>
              <a:rPr lang="en-US" altLang="en-US" dirty="0" smtClean="0"/>
              <a:t>Reaction Time: Not-So-Slowing Down</a:t>
            </a:r>
          </a:p>
        </p:txBody>
      </p:sp>
      <p:sp>
        <p:nvSpPr>
          <p:cNvPr id="24578" name="Content Placeholder 2"/>
          <p:cNvSpPr>
            <a:spLocks noGrp="1" noChangeArrowheads="1"/>
          </p:cNvSpPr>
          <p:nvPr>
            <p:ph idx="1"/>
          </p:nvPr>
        </p:nvSpPr>
        <p:spPr/>
        <p:txBody>
          <a:bodyPr/>
          <a:lstStyle/>
          <a:p>
            <a:pPr marL="255600" indent="-255600" eaLnBrk="1" hangingPunct="1"/>
            <a:r>
              <a:rPr lang="en-US" altLang="en-US" dirty="0" smtClean="0">
                <a:latin typeface="+mn-lt"/>
              </a:rPr>
              <a:t>Decreases slightly in middle adulthood</a:t>
            </a:r>
          </a:p>
          <a:p>
            <a:pPr marL="255600" indent="-255600" eaLnBrk="1" hangingPunct="1"/>
            <a:r>
              <a:rPr lang="en-US" altLang="en-US" dirty="0" smtClean="0">
                <a:latin typeface="+mn-lt"/>
              </a:rPr>
              <a:t>Improves or compensated for by being more careful and practicing the skill</a:t>
            </a:r>
          </a:p>
          <a:p>
            <a:pPr marL="255600" indent="-255600" eaLnBrk="1" hangingPunct="1"/>
            <a:r>
              <a:rPr lang="en-US" altLang="en-US" dirty="0" smtClean="0">
                <a:latin typeface="+mn-lt"/>
              </a:rPr>
              <a:t>Lifestyle choices such as exercise can slow this loss</a:t>
            </a:r>
          </a:p>
        </p:txBody>
      </p:sp>
    </p:spTree>
    <p:extLst>
      <p:ext uri="{BB962C8B-B14F-4D97-AF65-F5344CB8AC3E}">
        <p14:creationId xmlns:p14="http://schemas.microsoft.com/office/powerpoint/2010/main" val="1564149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noChangeArrowheads="1"/>
          </p:cNvSpPr>
          <p:nvPr>
            <p:ph type="title"/>
          </p:nvPr>
        </p:nvSpPr>
        <p:spPr/>
        <p:txBody>
          <a:bodyPr anchor="b">
            <a:noAutofit/>
          </a:bodyPr>
          <a:lstStyle/>
          <a:p>
            <a:r>
              <a:rPr lang="en-US" dirty="0"/>
              <a:t>Figure </a:t>
            </a:r>
            <a:r>
              <a:rPr lang="en-US" dirty="0" smtClean="0"/>
              <a:t>15-2 </a:t>
            </a:r>
            <a:r>
              <a:rPr lang="en-US" altLang="ja-JP" dirty="0" smtClean="0"/>
              <a:t>Use It or Lose It</a:t>
            </a:r>
            <a:endParaRPr lang="en-US" altLang="en-US" dirty="0" smtClean="0"/>
          </a:p>
        </p:txBody>
      </p:sp>
      <p:pic>
        <p:nvPicPr>
          <p:cNvPr id="3" name="Picture 2" descr="The Advantages of Exercise. Muscle System. Slower decline in energy molecules, muscle cell thickness, number of muscle cells, muscle thickness, muscle mass, muscle strength, blood supply, speed of movement, stamina. Slower increase in fat and Fibers, reaction time, recovery time, development of muscle soreness. Nervous System. Slower decline in processing impulses by the central nervous system. Slower increase in variations in speed of motor neuron impulses. Circulatory System. Maintenance of lower levels of L D L’s and higher H D L cholesterol and H D L L D L ratios. Decreased risk of high blood pressure, atherosclerosis, heart attack, stroke. Skeletal System. Slower decline in bone minerals, and decreased risk of fractures and osteoporosis. Psychological Benefits. Enhanced mood, feelings of well-being, and reduces stre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8963" y="1567643"/>
            <a:ext cx="3526073" cy="3253965"/>
          </a:xfrm>
          <a:prstGeom prst="rect">
            <a:avLst/>
          </a:prstGeom>
        </p:spPr>
      </p:pic>
      <p:sp>
        <p:nvSpPr>
          <p:cNvPr id="2" name="Text Placeholder 3"/>
          <p:cNvSpPr>
            <a:spLocks noGrp="1"/>
          </p:cNvSpPr>
          <p:nvPr>
            <p:ph type="body" idx="1"/>
          </p:nvPr>
        </p:nvSpPr>
        <p:spPr>
          <a:prstGeom prst="rect">
            <a:avLst/>
          </a:prstGeom>
        </p:spPr>
        <p:txBody>
          <a:bodyPr anchor="b"/>
          <a:lstStyle/>
          <a:p>
            <a:r>
              <a:rPr lang="en-US" sz="1600" dirty="0">
                <a:latin typeface="+mn-lt"/>
              </a:rPr>
              <a:t>Many benefits accrue from maintaining a high level of physical </a:t>
            </a:r>
            <a:r>
              <a:rPr lang="en-US" sz="1600" dirty="0" smtClean="0">
                <a:latin typeface="+mn-lt"/>
              </a:rPr>
              <a:t>activity throughout </a:t>
            </a:r>
            <a:r>
              <a:rPr lang="en-US" sz="1600" dirty="0">
                <a:latin typeface="+mn-lt"/>
              </a:rPr>
              <a:t>life</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420389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noChangeArrowheads="1"/>
          </p:cNvSpPr>
          <p:nvPr>
            <p:ph type="title"/>
          </p:nvPr>
        </p:nvSpPr>
        <p:spPr/>
        <p:txBody>
          <a:bodyPr>
            <a:normAutofit/>
          </a:bodyPr>
          <a:lstStyle/>
          <a:p>
            <a:pPr eaLnBrk="1" hangingPunct="1"/>
            <a:r>
              <a:rPr lang="en-US" altLang="en-US" dirty="0" smtClean="0"/>
              <a:t>Sex in Middle Adulthood</a:t>
            </a:r>
          </a:p>
        </p:txBody>
      </p:sp>
      <p:sp>
        <p:nvSpPr>
          <p:cNvPr id="28674" name="Content Placeholder 2"/>
          <p:cNvSpPr>
            <a:spLocks noGrp="1" noChangeArrowheads="1"/>
          </p:cNvSpPr>
          <p:nvPr>
            <p:ph type="body" idx="1"/>
          </p:nvPr>
        </p:nvSpPr>
        <p:spPr/>
        <p:txBody>
          <a:bodyPr>
            <a:normAutofit/>
          </a:bodyPr>
          <a:lstStyle/>
          <a:p>
            <a:pPr marL="0" indent="0" eaLnBrk="1" hangingPunct="1">
              <a:buFont typeface="Arial" panose="020B0604020202020204" pitchFamily="34" charset="0"/>
              <a:buNone/>
            </a:pPr>
            <a:r>
              <a:rPr lang="en-US" altLang="en-US" sz="2400" b="1" dirty="0" smtClean="0">
                <a:latin typeface="+mn-lt"/>
              </a:rPr>
              <a:t>Sexuality remains an important part of life for most middle-aged people</a:t>
            </a:r>
          </a:p>
          <a:p>
            <a:pPr marL="255600" indent="-255600"/>
            <a:r>
              <a:rPr lang="en-US" altLang="en-US" sz="2400" dirty="0" smtClean="0">
                <a:latin typeface="+mn-lt"/>
              </a:rPr>
              <a:t>Frequency of sexual intercourse decreases with age</a:t>
            </a:r>
          </a:p>
          <a:p>
            <a:pPr marL="741600" lvl="1" indent="-284400" eaLnBrk="1" hangingPunct="1"/>
            <a:r>
              <a:rPr lang="en-US" altLang="en-US" dirty="0" smtClean="0">
                <a:latin typeface="+mn-lt"/>
              </a:rPr>
              <a:t>Adults have more freedom</a:t>
            </a:r>
          </a:p>
          <a:p>
            <a:pPr marL="741600" lvl="1" indent="-284400" eaLnBrk="1" hangingPunct="1"/>
            <a:r>
              <a:rPr lang="en-US" altLang="en-US" dirty="0" smtClean="0">
                <a:latin typeface="+mn-lt"/>
              </a:rPr>
              <a:t>Women no longer need to practice birth control</a:t>
            </a:r>
          </a:p>
        </p:txBody>
      </p:sp>
    </p:spTree>
    <p:extLst>
      <p:ext uri="{BB962C8B-B14F-4D97-AF65-F5344CB8AC3E}">
        <p14:creationId xmlns:p14="http://schemas.microsoft.com/office/powerpoint/2010/main" val="1277224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noChangeArrowheads="1"/>
          </p:cNvSpPr>
          <p:nvPr>
            <p:ph type="title"/>
          </p:nvPr>
        </p:nvSpPr>
        <p:spPr/>
        <p:txBody>
          <a:bodyPr/>
          <a:lstStyle/>
          <a:p>
            <a:pPr eaLnBrk="1" hangingPunct="1"/>
            <a:r>
              <a:rPr lang="en-US" altLang="en-US" dirty="0" smtClean="0"/>
              <a:t>Sexual Intercourse</a:t>
            </a:r>
          </a:p>
        </p:txBody>
      </p:sp>
      <p:sp>
        <p:nvSpPr>
          <p:cNvPr id="30722" name="Content Placeholder 2"/>
          <p:cNvSpPr>
            <a:spLocks noGrp="1" noChangeArrowheads="1"/>
          </p:cNvSpPr>
          <p:nvPr>
            <p:ph type="body" idx="1"/>
          </p:nvPr>
        </p:nvSpPr>
        <p:spPr/>
        <p:txBody>
          <a:bodyPr/>
          <a:lstStyle/>
          <a:p>
            <a:pPr marL="0" indent="0" eaLnBrk="1" hangingPunct="1">
              <a:buFont typeface="Arial" charset="0"/>
              <a:buNone/>
              <a:defRPr/>
            </a:pPr>
            <a:r>
              <a:rPr lang="en-US" b="1" dirty="0">
                <a:latin typeface="+mn-lt"/>
              </a:rPr>
              <a:t>Both men and women can face some challenges to their sexuality during middle </a:t>
            </a:r>
            <a:r>
              <a:rPr lang="en-US" b="1" dirty="0" smtClean="0">
                <a:latin typeface="+mn-lt"/>
              </a:rPr>
              <a:t>adulthood</a:t>
            </a:r>
            <a:endParaRPr lang="en-US" b="1" dirty="0">
              <a:latin typeface="+mn-lt"/>
            </a:endParaRPr>
          </a:p>
          <a:p>
            <a:pPr marL="255600" indent="-255600" eaLnBrk="1" hangingPunct="1">
              <a:buFont typeface="Arial" charset="0"/>
              <a:buChar char="•"/>
              <a:defRPr/>
            </a:pPr>
            <a:r>
              <a:rPr lang="en-US" b="1" dirty="0">
                <a:latin typeface="+mn-lt"/>
              </a:rPr>
              <a:t>Men typically need more time to get an erection </a:t>
            </a:r>
          </a:p>
          <a:p>
            <a:pPr marL="741600" lvl="1" indent="-284400" eaLnBrk="1" hangingPunct="1">
              <a:buFont typeface="Arial" charset="0"/>
              <a:buChar char="–"/>
              <a:defRPr/>
            </a:pPr>
            <a:r>
              <a:rPr lang="en-US" dirty="0">
                <a:latin typeface="+mn-lt"/>
              </a:rPr>
              <a:t>Volume of fluid in ejaculation declines</a:t>
            </a:r>
          </a:p>
          <a:p>
            <a:pPr marL="741600" lvl="1" indent="-284400" eaLnBrk="1" hangingPunct="1">
              <a:buFont typeface="Arial" charset="0"/>
              <a:buChar char="–"/>
              <a:defRPr/>
            </a:pPr>
            <a:r>
              <a:rPr lang="en-US" dirty="0">
                <a:latin typeface="+mn-lt"/>
              </a:rPr>
              <a:t>Production of testosterone also </a:t>
            </a:r>
            <a:r>
              <a:rPr lang="en-US" dirty="0" smtClean="0">
                <a:latin typeface="+mn-lt"/>
              </a:rPr>
              <a:t>declines</a:t>
            </a:r>
            <a:endParaRPr lang="en-US" dirty="0">
              <a:latin typeface="+mn-lt"/>
            </a:endParaRPr>
          </a:p>
          <a:p>
            <a:pPr marL="255600" indent="-255600" eaLnBrk="1" hangingPunct="1">
              <a:buFont typeface="Arial" charset="0"/>
              <a:buChar char="•"/>
              <a:defRPr/>
            </a:pPr>
            <a:r>
              <a:rPr lang="en-US" b="1" dirty="0">
                <a:latin typeface="+mn-lt"/>
              </a:rPr>
              <a:t>In women, walls of the vagina become less elastic and thinner </a:t>
            </a:r>
          </a:p>
          <a:p>
            <a:pPr marL="741600" lvl="1" indent="-284400" eaLnBrk="1" hangingPunct="1">
              <a:buFont typeface="Arial" charset="0"/>
              <a:buChar char="–"/>
              <a:defRPr/>
            </a:pPr>
            <a:r>
              <a:rPr lang="en-US" dirty="0">
                <a:latin typeface="+mn-lt"/>
              </a:rPr>
              <a:t>Vagina shrinks, potentially making intercourse </a:t>
            </a:r>
            <a:r>
              <a:rPr lang="en-US" dirty="0" smtClean="0">
                <a:latin typeface="+mn-lt"/>
              </a:rPr>
              <a:t>painful</a:t>
            </a:r>
            <a:endParaRPr lang="en-US" dirty="0">
              <a:latin typeface="+mn-lt"/>
            </a:endParaRPr>
          </a:p>
        </p:txBody>
      </p:sp>
    </p:spTree>
    <p:extLst>
      <p:ext uri="{BB962C8B-B14F-4D97-AF65-F5344CB8AC3E}">
        <p14:creationId xmlns:p14="http://schemas.microsoft.com/office/powerpoint/2010/main" val="723105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nchor="b">
            <a:noAutofit/>
          </a:bodyPr>
          <a:lstStyle/>
          <a:p>
            <a:r>
              <a:rPr lang="en-US" dirty="0"/>
              <a:t>Figure </a:t>
            </a:r>
            <a:r>
              <a:rPr lang="en-US" dirty="0" smtClean="0"/>
              <a:t>15-3 </a:t>
            </a:r>
            <a:r>
              <a:rPr lang="en-US" altLang="en-US" dirty="0" smtClean="0"/>
              <a:t>Frequency of Sexual Intercourse</a:t>
            </a:r>
          </a:p>
        </p:txBody>
      </p:sp>
      <p:pic>
        <p:nvPicPr>
          <p:cNvPr id="3" name="Picture 2" descr="A series of pie charts represent the Frequency of Sexual Intercourse across different ages for both men and women. The pie charts show that as age advances, the frequency of sexual intercourse decreases. This holds true for both men and women. Approximate data from the pie charts are summarized as follows. Sexual activity in males. Age 18 to 24. 16% not at all, 16% a few times a year, 16% 4 or more times a week, 22% 2 or 3 times a week, 30% a few times a month. Age 25 to 29. 10% not at all, 15% a few times a year, 15% 4 or more times a week, 25% 2 or 3 times a week, 35% a few times a month. Age 30 to 39. 7% not at all, 23% a few times a year, 5% 4 or more times a week, 30% 2 or 3 times a week, 35% a few times a month. Age 40 to 49. 6% not at all, 20% a few times a year, 4% 4 or more times a week, 30% 2 or 3 times a week, 40% a few times a month. Age 50 to 59. 8% not at all, 23% a few times a year, 2% 4 or more times a week, 30% 2 or 3 times a week, 35% a few times a month. Sexual activity in females. Age 18 to 24. 16% not at all, 16% a few times a year, 16% 4 or more times a week, 26% 2 or 3 times a week, 26% a few times a month. Age 25 to 29. 8% not at all, 12% a few times a year, 12% 4 or more times a week, 33% 2 or 3 times a week, 35% a few times a month. Age 30 to 39. 10% not at all, 10% a few times a year, 5% 4 or more times a week, 35% 2 or 3 times a week, 40% a few times a month. Age 40 to 49. 17% not at all, 10% a few times a year, 3% 4 or more times a week, 22% 2 or 3 times a week, 48% a few times a month. Age 50 to 59. 30% not at all, 25% a few times a year, 2% 4 or more times a week, 13% 2 or 3 times a week, 30% a few times a month."/>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4256" y="1645857"/>
            <a:ext cx="5275489" cy="3337686"/>
          </a:xfrm>
          <a:prstGeom prst="rect">
            <a:avLst/>
          </a:prstGeom>
        </p:spPr>
      </p:pic>
      <p:sp>
        <p:nvSpPr>
          <p:cNvPr id="2" name="Text Placeholder 3"/>
          <p:cNvSpPr>
            <a:spLocks noGrp="1"/>
          </p:cNvSpPr>
          <p:nvPr>
            <p:ph type="body" idx="1"/>
          </p:nvPr>
        </p:nvSpPr>
        <p:spPr>
          <a:prstGeom prst="rect">
            <a:avLst/>
          </a:prstGeom>
        </p:spPr>
        <p:txBody>
          <a:bodyPr/>
          <a:lstStyle/>
          <a:p>
            <a:r>
              <a:rPr lang="en-US" sz="1600" dirty="0">
                <a:latin typeface="+mn-lt"/>
              </a:rPr>
              <a:t>As people age, the frequency of sexual intercourse declines</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37691174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noChangeArrowheads="1"/>
          </p:cNvSpPr>
          <p:nvPr>
            <p:ph type="title"/>
          </p:nvPr>
        </p:nvSpPr>
        <p:spPr/>
        <p:txBody>
          <a:bodyPr/>
          <a:lstStyle/>
          <a:p>
            <a:pPr eaLnBrk="1" hangingPunct="1"/>
            <a:r>
              <a:rPr lang="en-US" altLang="en-US" dirty="0" smtClean="0"/>
              <a:t>The Female Climacteric</a:t>
            </a:r>
          </a:p>
        </p:txBody>
      </p:sp>
      <p:sp>
        <p:nvSpPr>
          <p:cNvPr id="33794" name="Content Placeholder 2"/>
          <p:cNvSpPr>
            <a:spLocks noGrp="1" noChangeArrowheads="1"/>
          </p:cNvSpPr>
          <p:nvPr>
            <p:ph type="body" idx="1"/>
          </p:nvPr>
        </p:nvSpPr>
        <p:spPr/>
        <p:txBody>
          <a:bodyPr/>
          <a:lstStyle/>
          <a:p>
            <a:pPr eaLnBrk="1" hangingPunct="1"/>
            <a:r>
              <a:rPr lang="en-US" altLang="en-US" dirty="0" smtClean="0">
                <a:latin typeface="+mn-lt"/>
              </a:rPr>
              <a:t>Starting about age 45, transition from being able to bear children to being unable to do so</a:t>
            </a:r>
          </a:p>
          <a:p>
            <a:pPr eaLnBrk="1" hangingPunct="1"/>
            <a:r>
              <a:rPr lang="en-US" altLang="en-US" dirty="0" smtClean="0">
                <a:latin typeface="+mn-lt"/>
              </a:rPr>
              <a:t>Lasting about 15 to 20 years</a:t>
            </a:r>
          </a:p>
          <a:p>
            <a:pPr eaLnBrk="1" hangingPunct="1"/>
            <a:r>
              <a:rPr lang="en-US" altLang="en-US" dirty="0" smtClean="0">
                <a:latin typeface="+mn-lt"/>
              </a:rPr>
              <a:t>Menopause</a:t>
            </a:r>
          </a:p>
        </p:txBody>
      </p:sp>
    </p:spTree>
    <p:extLst>
      <p:ext uri="{BB962C8B-B14F-4D97-AF65-F5344CB8AC3E}">
        <p14:creationId xmlns:p14="http://schemas.microsoft.com/office/powerpoint/2010/main" val="2980313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altLang="en-US" dirty="0"/>
              <a:t>Menopause</a:t>
            </a:r>
            <a:endParaRPr lang="en-GB" dirty="0"/>
          </a:p>
        </p:txBody>
      </p:sp>
      <p:sp>
        <p:nvSpPr>
          <p:cNvPr id="6" name="Content Placeholder 2"/>
          <p:cNvSpPr>
            <a:spLocks noGrp="1"/>
          </p:cNvSpPr>
          <p:nvPr>
            <p:ph type="body" idx="1"/>
          </p:nvPr>
        </p:nvSpPr>
        <p:spPr/>
        <p:txBody>
          <a:bodyPr/>
          <a:lstStyle/>
          <a:p>
            <a:pPr marL="0" indent="0" eaLnBrk="1" hangingPunct="1">
              <a:buFont typeface="Arial" charset="0"/>
              <a:buNone/>
              <a:defRPr/>
            </a:pPr>
            <a:r>
              <a:rPr lang="en-US" b="1" dirty="0">
                <a:latin typeface="+mn-lt"/>
              </a:rPr>
              <a:t>Hormone Therapy (</a:t>
            </a:r>
            <a:r>
              <a:rPr lang="en-US" b="1" dirty="0" smtClean="0">
                <a:latin typeface="+mn-lt"/>
              </a:rPr>
              <a:t>H</a:t>
            </a:r>
            <a:r>
              <a:rPr lang="en-US" sz="100" b="1" dirty="0" smtClean="0">
                <a:latin typeface="+mn-lt"/>
              </a:rPr>
              <a:t> </a:t>
            </a:r>
            <a:r>
              <a:rPr lang="en-US" b="1" dirty="0" smtClean="0">
                <a:latin typeface="+mn-lt"/>
              </a:rPr>
              <a:t>T</a:t>
            </a:r>
            <a:r>
              <a:rPr lang="en-US" b="1" dirty="0">
                <a:latin typeface="+mn-lt"/>
              </a:rPr>
              <a:t>)</a:t>
            </a:r>
            <a:endParaRPr lang="en-US" dirty="0">
              <a:latin typeface="+mn-lt"/>
            </a:endParaRPr>
          </a:p>
          <a:p>
            <a:pPr marL="255600" indent="-255600">
              <a:buFont typeface="Arial" charset="0"/>
              <a:buChar char="•"/>
              <a:defRPr/>
            </a:pPr>
            <a:r>
              <a:rPr lang="en-US" dirty="0">
                <a:latin typeface="+mn-lt"/>
              </a:rPr>
              <a:t>Women’s expectations about menopause relate to their experience of menopause</a:t>
            </a:r>
          </a:p>
          <a:p>
            <a:pPr marL="741600" lvl="1" indent="-284400">
              <a:buFont typeface="Arial" charset="0"/>
              <a:buChar char="–"/>
              <a:defRPr/>
            </a:pPr>
            <a:r>
              <a:rPr lang="en-US" dirty="0">
                <a:latin typeface="+mn-lt"/>
              </a:rPr>
              <a:t>Variations by race and </a:t>
            </a:r>
            <a:r>
              <a:rPr lang="en-US" dirty="0" smtClean="0">
                <a:latin typeface="+mn-lt"/>
              </a:rPr>
              <a:t>culture</a:t>
            </a:r>
            <a:endParaRPr lang="en-US" dirty="0">
              <a:latin typeface="+mn-lt"/>
            </a:endParaRPr>
          </a:p>
        </p:txBody>
      </p:sp>
    </p:spTree>
    <p:extLst>
      <p:ext uri="{BB962C8B-B14F-4D97-AF65-F5344CB8AC3E}">
        <p14:creationId xmlns:p14="http://schemas.microsoft.com/office/powerpoint/2010/main" val="1737041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noChangeArrowheads="1"/>
          </p:cNvSpPr>
          <p:nvPr>
            <p:ph type="title"/>
          </p:nvPr>
        </p:nvSpPr>
        <p:spPr/>
        <p:txBody>
          <a:bodyPr>
            <a:normAutofit/>
          </a:bodyPr>
          <a:lstStyle/>
          <a:p>
            <a:pPr eaLnBrk="1" hangingPunct="1"/>
            <a:r>
              <a:rPr lang="en-US" altLang="en-US" dirty="0" smtClean="0"/>
              <a:t>Hormone Therapy</a:t>
            </a:r>
          </a:p>
        </p:txBody>
      </p:sp>
      <p:sp>
        <p:nvSpPr>
          <p:cNvPr id="5" name="Content Placeholder 2"/>
          <p:cNvSpPr>
            <a:spLocks noGrp="1"/>
          </p:cNvSpPr>
          <p:nvPr>
            <p:ph type="body" idx="1"/>
          </p:nvPr>
        </p:nvSpPr>
        <p:spPr/>
        <p:txBody>
          <a:bodyPr>
            <a:noAutofit/>
          </a:bodyPr>
          <a:lstStyle/>
          <a:p>
            <a:pPr marL="0" indent="0">
              <a:spcBef>
                <a:spcPts val="500"/>
              </a:spcBef>
              <a:buNone/>
            </a:pPr>
            <a:r>
              <a:rPr lang="en-US" altLang="en-US" sz="2300" dirty="0">
                <a:latin typeface="+mn-lt"/>
              </a:rPr>
              <a:t>Estrogen and progesterone used to alleviate menopausal symptoms</a:t>
            </a:r>
            <a:r>
              <a:rPr lang="en-US" altLang="en-US" sz="2300" dirty="0" smtClean="0">
                <a:latin typeface="+mn-lt"/>
              </a:rPr>
              <a:t>:</a:t>
            </a:r>
          </a:p>
          <a:p>
            <a:pPr marL="255600" indent="-255600">
              <a:buFont typeface="Arial" panose="020B0604020202020204" pitchFamily="34" charset="0"/>
              <a:buChar char="•"/>
            </a:pPr>
            <a:r>
              <a:rPr lang="en-US" altLang="en-US" sz="2300" dirty="0" smtClean="0">
                <a:latin typeface="+mn-lt"/>
              </a:rPr>
              <a:t> </a:t>
            </a:r>
            <a:r>
              <a:rPr lang="en-US" sz="2300" b="1" dirty="0" smtClean="0">
                <a:latin typeface="+mn-lt"/>
              </a:rPr>
              <a:t>Pro</a:t>
            </a:r>
            <a:endParaRPr lang="en-US" sz="2300" dirty="0">
              <a:latin typeface="+mn-lt"/>
            </a:endParaRPr>
          </a:p>
          <a:p>
            <a:pPr marL="741600" lvl="1" indent="-284400" rtl="0"/>
            <a:r>
              <a:rPr lang="en-US" sz="2300" dirty="0" smtClean="0">
                <a:latin typeface="+mn-lt"/>
              </a:rPr>
              <a:t>Changes ratio of </a:t>
            </a:r>
            <a:r>
              <a:rPr lang="en-US" altLang="ja-JP" sz="2300" dirty="0" smtClean="0">
                <a:latin typeface="+mn-lt"/>
              </a:rPr>
              <a:t>“</a:t>
            </a:r>
            <a:r>
              <a:rPr lang="en-US" sz="2300" dirty="0" smtClean="0">
                <a:latin typeface="+mn-lt"/>
              </a:rPr>
              <a:t>good</a:t>
            </a:r>
            <a:r>
              <a:rPr lang="en-US" altLang="ja-JP" sz="2300" dirty="0" smtClean="0">
                <a:latin typeface="+mn-lt"/>
              </a:rPr>
              <a:t>”</a:t>
            </a:r>
            <a:r>
              <a:rPr lang="en-US" sz="2300" dirty="0" smtClean="0">
                <a:latin typeface="+mn-lt"/>
              </a:rPr>
              <a:t> cholesterol to </a:t>
            </a:r>
            <a:r>
              <a:rPr lang="en-US" altLang="ja-JP" sz="2300" dirty="0" smtClean="0">
                <a:latin typeface="+mn-lt"/>
              </a:rPr>
              <a:t>“</a:t>
            </a:r>
            <a:r>
              <a:rPr lang="en-US" sz="2300" dirty="0" smtClean="0">
                <a:latin typeface="+mn-lt"/>
              </a:rPr>
              <a:t>bad</a:t>
            </a:r>
            <a:r>
              <a:rPr lang="en-US" altLang="ja-JP" sz="2300" dirty="0" smtClean="0">
                <a:latin typeface="+mn-lt"/>
              </a:rPr>
              <a:t>”</a:t>
            </a:r>
            <a:r>
              <a:rPr lang="en-US" sz="2300" dirty="0" smtClean="0">
                <a:latin typeface="+mn-lt"/>
              </a:rPr>
              <a:t> cholesterol</a:t>
            </a:r>
            <a:endParaRPr lang="en-US" sz="2300" dirty="0">
              <a:latin typeface="+mn-lt"/>
            </a:endParaRPr>
          </a:p>
          <a:p>
            <a:pPr marL="741600" lvl="1" indent="-284400" rtl="0"/>
            <a:r>
              <a:rPr lang="en-US" sz="2300" dirty="0" smtClean="0">
                <a:latin typeface="+mn-lt"/>
              </a:rPr>
              <a:t>Decreases thinning of bones</a:t>
            </a:r>
            <a:endParaRPr lang="en-US" sz="2300" dirty="0">
              <a:latin typeface="+mn-lt"/>
            </a:endParaRPr>
          </a:p>
          <a:p>
            <a:pPr marL="741600" lvl="1" indent="-284400" rtl="0"/>
            <a:r>
              <a:rPr lang="en-US" sz="2300" dirty="0" smtClean="0">
                <a:latin typeface="+mn-lt"/>
              </a:rPr>
              <a:t>Associated with reduced risk of stroke and </a:t>
            </a:r>
            <a:br>
              <a:rPr lang="en-US" sz="2300" dirty="0" smtClean="0">
                <a:latin typeface="+mn-lt"/>
              </a:rPr>
            </a:br>
            <a:r>
              <a:rPr lang="en-US" sz="2300" dirty="0" smtClean="0">
                <a:latin typeface="+mn-lt"/>
              </a:rPr>
              <a:t>colon cancer</a:t>
            </a:r>
          </a:p>
          <a:p>
            <a:pPr marL="255600" lvl="0" indent="-255600"/>
            <a:r>
              <a:rPr lang="en-US" sz="2300" b="1" dirty="0" smtClean="0">
                <a:latin typeface="+mn-lt"/>
              </a:rPr>
              <a:t>Con</a:t>
            </a:r>
            <a:endParaRPr lang="en-US" sz="2300" dirty="0">
              <a:latin typeface="+mn-lt"/>
            </a:endParaRPr>
          </a:p>
          <a:p>
            <a:pPr marL="741600" lvl="1" indent="-284400"/>
            <a:r>
              <a:rPr lang="en-US" sz="2300" dirty="0">
                <a:latin typeface="+mn-lt"/>
              </a:rPr>
              <a:t>Increases risk of breast cancer and blood clots </a:t>
            </a:r>
          </a:p>
          <a:p>
            <a:pPr marL="741600" lvl="1" indent="-284400"/>
            <a:r>
              <a:rPr lang="en-US" sz="2300" dirty="0">
                <a:latin typeface="+mn-lt"/>
              </a:rPr>
              <a:t>Higher risk for pulmonary embolism and heart </a:t>
            </a:r>
            <a:r>
              <a:rPr lang="en-US" sz="2300" dirty="0" smtClean="0">
                <a:latin typeface="+mn-lt"/>
              </a:rPr>
              <a:t>disease</a:t>
            </a:r>
            <a:endParaRPr lang="en-US" sz="2300" dirty="0">
              <a:latin typeface="+mn-lt"/>
            </a:endParaRPr>
          </a:p>
        </p:txBody>
      </p:sp>
    </p:spTree>
    <p:extLst>
      <p:ext uri="{BB962C8B-B14F-4D97-AF65-F5344CB8AC3E}">
        <p14:creationId xmlns:p14="http://schemas.microsoft.com/office/powerpoint/2010/main" val="3614733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noChangeArrowheads="1"/>
          </p:cNvSpPr>
          <p:nvPr>
            <p:ph type="title"/>
          </p:nvPr>
        </p:nvSpPr>
        <p:spPr/>
        <p:txBody>
          <a:bodyPr/>
          <a:lstStyle/>
          <a:p>
            <a:r>
              <a:rPr lang="en-US" altLang="en-US" dirty="0"/>
              <a:t>Results of Hormone Therapy </a:t>
            </a:r>
            <a:r>
              <a:rPr lang="en-US" altLang="en-US" sz="2000" b="0" dirty="0" smtClean="0"/>
              <a:t>(1 </a:t>
            </a:r>
            <a:r>
              <a:rPr lang="en-US" altLang="en-US" sz="2000" b="0" dirty="0"/>
              <a:t>of 2)</a:t>
            </a:r>
            <a:endParaRPr lang="en-US" altLang="en-US" sz="2000" b="0" dirty="0" smtClean="0"/>
          </a:p>
        </p:txBody>
      </p:sp>
      <p:sp>
        <p:nvSpPr>
          <p:cNvPr id="45058" name="Content Placeholder 2"/>
          <p:cNvSpPr>
            <a:spLocks noGrp="1" noChangeArrowheads="1"/>
          </p:cNvSpPr>
          <p:nvPr>
            <p:ph type="body" idx="1"/>
          </p:nvPr>
        </p:nvSpPr>
        <p:spPr/>
        <p:txBody>
          <a:bodyPr>
            <a:noAutofit/>
          </a:bodyPr>
          <a:lstStyle/>
          <a:p>
            <a:pPr marL="255600" indent="-255600"/>
            <a:r>
              <a:rPr lang="en-US" b="1" dirty="0" smtClean="0">
                <a:latin typeface="+mn-lt"/>
              </a:rPr>
              <a:t>Results of the Women’s Health Initiative study led to a profound rethinking of the benefits of H</a:t>
            </a:r>
            <a:r>
              <a:rPr lang="en-US" sz="100" b="1" dirty="0" smtClean="0">
                <a:latin typeface="+mn-lt"/>
              </a:rPr>
              <a:t> </a:t>
            </a:r>
            <a:r>
              <a:rPr lang="en-US" b="1" dirty="0" smtClean="0">
                <a:latin typeface="+mn-lt"/>
              </a:rPr>
              <a:t>T</a:t>
            </a:r>
          </a:p>
          <a:p>
            <a:pPr marL="741600" lvl="1" indent="-284400"/>
            <a:r>
              <a:rPr lang="en-US" dirty="0" smtClean="0">
                <a:latin typeface="+mn-lt"/>
              </a:rPr>
              <a:t>Questions if H</a:t>
            </a:r>
            <a:r>
              <a:rPr lang="en-US" sz="100" dirty="0" smtClean="0">
                <a:latin typeface="+mn-lt"/>
              </a:rPr>
              <a:t> </a:t>
            </a:r>
            <a:r>
              <a:rPr lang="en-US" dirty="0" smtClean="0">
                <a:latin typeface="+mn-lt"/>
              </a:rPr>
              <a:t>T could protect postmenopausal women against chronic disease</a:t>
            </a:r>
          </a:p>
        </p:txBody>
      </p:sp>
    </p:spTree>
    <p:extLst>
      <p:ext uri="{BB962C8B-B14F-4D97-AF65-F5344CB8AC3E}">
        <p14:creationId xmlns:p14="http://schemas.microsoft.com/office/powerpoint/2010/main" val="30951513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noChangeArrowheads="1"/>
          </p:cNvSpPr>
          <p:nvPr>
            <p:ph type="title"/>
          </p:nvPr>
        </p:nvSpPr>
        <p:spPr/>
        <p:txBody>
          <a:bodyPr/>
          <a:lstStyle/>
          <a:p>
            <a:r>
              <a:rPr lang="en-US" altLang="en-US" dirty="0" smtClean="0"/>
              <a:t>Results of Hormone Therapy </a:t>
            </a:r>
            <a:r>
              <a:rPr lang="en-US" altLang="en-US" sz="2000" b="0" dirty="0" smtClean="0"/>
              <a:t>(2 of 2)</a:t>
            </a:r>
          </a:p>
        </p:txBody>
      </p:sp>
      <p:sp>
        <p:nvSpPr>
          <p:cNvPr id="45058" name="Content Placeholder 2"/>
          <p:cNvSpPr>
            <a:spLocks noGrp="1" noChangeArrowheads="1"/>
          </p:cNvSpPr>
          <p:nvPr>
            <p:ph type="body" idx="1"/>
          </p:nvPr>
        </p:nvSpPr>
        <p:spPr/>
        <p:txBody>
          <a:bodyPr>
            <a:noAutofit/>
          </a:bodyPr>
          <a:lstStyle/>
          <a:p>
            <a:pPr marL="255600" indent="-255600"/>
            <a:r>
              <a:rPr lang="en-US" b="1" dirty="0" smtClean="0">
                <a:latin typeface="+mn-lt"/>
              </a:rPr>
              <a:t>Many </a:t>
            </a:r>
            <a:r>
              <a:rPr lang="en-US" b="1" dirty="0">
                <a:latin typeface="+mn-lt"/>
              </a:rPr>
              <a:t>women stopped taking hormone replacement drugs</a:t>
            </a:r>
          </a:p>
          <a:p>
            <a:pPr marL="741600" lvl="1" indent="-284400"/>
            <a:r>
              <a:rPr lang="en-US" dirty="0">
                <a:latin typeface="+mn-lt"/>
              </a:rPr>
              <a:t>40 percent of postmenopausal women in the U.S. were using hormone therapy in 2002</a:t>
            </a:r>
          </a:p>
          <a:p>
            <a:pPr marL="741600" lvl="1" indent="-284400"/>
            <a:r>
              <a:rPr lang="en-US" dirty="0">
                <a:latin typeface="+mn-lt"/>
              </a:rPr>
              <a:t>20 percent a decade later</a:t>
            </a:r>
          </a:p>
          <a:p>
            <a:pPr marL="255600" indent="-255600"/>
            <a:r>
              <a:rPr lang="en-US" b="1" dirty="0">
                <a:latin typeface="+mn-lt"/>
              </a:rPr>
              <a:t>Most recent thinking among medical experts is that it’s not a simple all-or-nothing proposition</a:t>
            </a:r>
          </a:p>
          <a:p>
            <a:pPr marL="741600" lvl="1" indent="-284400"/>
            <a:r>
              <a:rPr lang="en-US" dirty="0">
                <a:latin typeface="+mn-lt"/>
              </a:rPr>
              <a:t>Some women are simply better candidates for </a:t>
            </a:r>
            <a:r>
              <a:rPr lang="en-US" dirty="0" smtClean="0">
                <a:latin typeface="+mn-lt"/>
              </a:rPr>
              <a:t>H</a:t>
            </a:r>
            <a:r>
              <a:rPr lang="en-US" sz="100" dirty="0" smtClean="0">
                <a:latin typeface="+mn-lt"/>
              </a:rPr>
              <a:t> </a:t>
            </a:r>
            <a:r>
              <a:rPr lang="en-US" dirty="0" smtClean="0">
                <a:latin typeface="+mn-lt"/>
              </a:rPr>
              <a:t>T </a:t>
            </a:r>
            <a:r>
              <a:rPr lang="en-US" dirty="0">
                <a:latin typeface="+mn-lt"/>
              </a:rPr>
              <a:t>than </a:t>
            </a:r>
            <a:r>
              <a:rPr lang="en-US" dirty="0" smtClean="0">
                <a:latin typeface="+mn-lt"/>
              </a:rPr>
              <a:t>others</a:t>
            </a:r>
            <a:endParaRPr lang="en-US" dirty="0">
              <a:latin typeface="+mn-lt"/>
            </a:endParaRPr>
          </a:p>
        </p:txBody>
      </p:sp>
    </p:spTree>
    <p:extLst>
      <p:ext uri="{BB962C8B-B14F-4D97-AF65-F5344CB8AC3E}">
        <p14:creationId xmlns:p14="http://schemas.microsoft.com/office/powerpoint/2010/main" val="34867601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noChangeArrowheads="1"/>
          </p:cNvSpPr>
          <p:nvPr>
            <p:ph type="title"/>
          </p:nvPr>
        </p:nvSpPr>
        <p:spPr>
          <a:xfrm>
            <a:off x="457200" y="152400"/>
            <a:ext cx="8229600" cy="1143000"/>
          </a:xfrm>
        </p:spPr>
        <p:txBody>
          <a:bodyPr>
            <a:noAutofit/>
          </a:bodyPr>
          <a:lstStyle/>
          <a:p>
            <a:pPr eaLnBrk="1" hangingPunct="1"/>
            <a:r>
              <a:rPr lang="en-US" altLang="en-US" dirty="0" smtClean="0"/>
              <a:t>The Psychological Consequences</a:t>
            </a:r>
            <a:r>
              <a:rPr lang="en-US" altLang="en-US" dirty="0"/>
              <a:t> </a:t>
            </a:r>
            <a:r>
              <a:rPr lang="en-US" altLang="en-US" dirty="0" smtClean="0"/>
              <a:t>of Menopause </a:t>
            </a:r>
          </a:p>
        </p:txBody>
      </p:sp>
      <p:sp>
        <p:nvSpPr>
          <p:cNvPr id="41986" name="Content Placeholder 2"/>
          <p:cNvSpPr>
            <a:spLocks noGrp="1" noChangeArrowheads="1"/>
          </p:cNvSpPr>
          <p:nvPr>
            <p:ph idx="1"/>
          </p:nvPr>
        </p:nvSpPr>
        <p:spPr/>
        <p:txBody>
          <a:bodyPr/>
          <a:lstStyle/>
          <a:p>
            <a:pPr eaLnBrk="1" hangingPunct="1"/>
            <a:r>
              <a:rPr lang="en-US" altLang="en-US" b="1" dirty="0" smtClean="0">
                <a:latin typeface="+mn-lt"/>
              </a:rPr>
              <a:t>Early research</a:t>
            </a:r>
          </a:p>
          <a:p>
            <a:pPr lvl="1" eaLnBrk="1" hangingPunct="1"/>
            <a:r>
              <a:rPr lang="en-US" altLang="en-US" dirty="0" smtClean="0">
                <a:latin typeface="+mn-lt"/>
              </a:rPr>
              <a:t>Menopause was linked directly to depression, anxiety, crying spells, lack of concentration, and irritability</a:t>
            </a:r>
          </a:p>
          <a:p>
            <a:pPr eaLnBrk="1" hangingPunct="1"/>
            <a:r>
              <a:rPr lang="en-US" altLang="en-US" b="1" dirty="0" smtClean="0">
                <a:latin typeface="+mn-lt"/>
              </a:rPr>
              <a:t>Current research</a:t>
            </a:r>
          </a:p>
          <a:p>
            <a:pPr lvl="1" eaLnBrk="1" hangingPunct="1"/>
            <a:r>
              <a:rPr lang="en-US" altLang="en-US" dirty="0" smtClean="0">
                <a:latin typeface="+mn-lt"/>
              </a:rPr>
              <a:t>Normal part of aging that does not, by itself, produce psychological symptoms</a:t>
            </a:r>
          </a:p>
          <a:p>
            <a:pPr eaLnBrk="1" hangingPunct="1"/>
            <a:r>
              <a:rPr lang="en-US" altLang="en-US" sz="2400" dirty="0" smtClean="0">
                <a:latin typeface="+mn-lt"/>
              </a:rPr>
              <a:t>Effects influenced by personal and cultural expectations of menopause </a:t>
            </a:r>
          </a:p>
        </p:txBody>
      </p:sp>
    </p:spTree>
    <p:extLst>
      <p:ext uri="{BB962C8B-B14F-4D97-AF65-F5344CB8AC3E}">
        <p14:creationId xmlns:p14="http://schemas.microsoft.com/office/powerpoint/2010/main" val="10240595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noChangeArrowheads="1"/>
          </p:cNvSpPr>
          <p:nvPr>
            <p:ph type="title"/>
          </p:nvPr>
        </p:nvSpPr>
        <p:spPr>
          <a:xfrm>
            <a:off x="457200" y="152400"/>
            <a:ext cx="8229600" cy="1097280"/>
          </a:xfrm>
        </p:spPr>
        <p:txBody>
          <a:bodyPr/>
          <a:lstStyle/>
          <a:p>
            <a:pPr eaLnBrk="1" hangingPunct="1"/>
            <a:r>
              <a:rPr lang="en-US" altLang="en-US" dirty="0" smtClean="0"/>
              <a:t>The Male Climacteric</a:t>
            </a:r>
          </a:p>
        </p:txBody>
      </p:sp>
      <p:sp>
        <p:nvSpPr>
          <p:cNvPr id="46082" name="Content Placeholder 2"/>
          <p:cNvSpPr>
            <a:spLocks noGrp="1" noChangeArrowheads="1"/>
          </p:cNvSpPr>
          <p:nvPr>
            <p:ph idx="1"/>
          </p:nvPr>
        </p:nvSpPr>
        <p:spPr/>
        <p:txBody>
          <a:bodyPr/>
          <a:lstStyle/>
          <a:p>
            <a:pPr eaLnBrk="1" hangingPunct="1"/>
            <a:r>
              <a:rPr lang="en-US" altLang="en-US" b="1" dirty="0" smtClean="0">
                <a:latin typeface="+mn-lt"/>
              </a:rPr>
              <a:t>Male changes during middle age </a:t>
            </a:r>
          </a:p>
          <a:p>
            <a:pPr lvl="1" eaLnBrk="1" hangingPunct="1"/>
            <a:r>
              <a:rPr lang="en-US" altLang="en-US" dirty="0" smtClean="0">
                <a:latin typeface="+mn-lt"/>
              </a:rPr>
              <a:t>Period of physical and psychological change relating to male reproductive system that occurs during late middle age</a:t>
            </a:r>
          </a:p>
          <a:p>
            <a:pPr lvl="1" eaLnBrk="1" hangingPunct="1"/>
            <a:r>
              <a:rPr lang="en-US" altLang="en-US" dirty="0" smtClean="0">
                <a:latin typeface="+mn-lt"/>
              </a:rPr>
              <a:t>Enlargement of the prostate gland</a:t>
            </a:r>
          </a:p>
          <a:p>
            <a:pPr lvl="1" eaLnBrk="1" hangingPunct="1"/>
            <a:r>
              <a:rPr lang="en-US" altLang="en-US" dirty="0" smtClean="0">
                <a:latin typeface="+mn-lt"/>
              </a:rPr>
              <a:t>Problems with urination, including difficulty starting to urinate and frequent need to urinate during night</a:t>
            </a:r>
          </a:p>
          <a:p>
            <a:pPr eaLnBrk="1" hangingPunct="1"/>
            <a:r>
              <a:rPr lang="en-US" altLang="en-US" dirty="0" smtClean="0">
                <a:latin typeface="+mn-lt"/>
              </a:rPr>
              <a:t>Men still produce sperm and can father children through middle age</a:t>
            </a:r>
          </a:p>
        </p:txBody>
      </p:sp>
    </p:spTree>
    <p:extLst>
      <p:ext uri="{BB962C8B-B14F-4D97-AF65-F5344CB8AC3E}">
        <p14:creationId xmlns:p14="http://schemas.microsoft.com/office/powerpoint/2010/main" val="3104965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Autofit/>
          </a:bodyPr>
          <a:lstStyle/>
          <a:p>
            <a:r>
              <a:rPr lang="en-US" altLang="en-US" dirty="0" smtClean="0"/>
              <a:t>Health</a:t>
            </a:r>
            <a:endParaRPr lang="en-US" dirty="0"/>
          </a:p>
        </p:txBody>
      </p:sp>
      <p:sp>
        <p:nvSpPr>
          <p:cNvPr id="3" name="Content Placeholder 2"/>
          <p:cNvSpPr>
            <a:spLocks noGrp="1"/>
          </p:cNvSpPr>
          <p:nvPr>
            <p:ph idx="1"/>
          </p:nvPr>
        </p:nvSpPr>
        <p:spPr/>
        <p:txBody>
          <a:bodyPr/>
          <a:lstStyle/>
          <a:p>
            <a:pPr marL="725488" indent="-725488">
              <a:buNone/>
            </a:pPr>
            <a:r>
              <a:rPr lang="en-US" b="1" dirty="0" smtClean="0">
                <a:solidFill>
                  <a:schemeClr val="tx2"/>
                </a:solidFill>
                <a:latin typeface="+mn-lt"/>
              </a:rPr>
              <a:t>15.5</a:t>
            </a:r>
            <a:r>
              <a:rPr lang="en-US" dirty="0">
                <a:latin typeface="+mn-lt"/>
              </a:rPr>
              <a:t> Describe changes in health that occur in </a:t>
            </a:r>
            <a:r>
              <a:rPr lang="en-US" dirty="0" smtClean="0">
                <a:latin typeface="+mn-lt"/>
              </a:rPr>
              <a:t>middle adulthood</a:t>
            </a:r>
            <a:r>
              <a:rPr lang="en-US" dirty="0">
                <a:latin typeface="+mn-lt"/>
              </a:rPr>
              <a:t>.</a:t>
            </a:r>
          </a:p>
          <a:p>
            <a:pPr marL="725488" indent="-725488">
              <a:buNone/>
            </a:pPr>
            <a:r>
              <a:rPr lang="en-US" b="1" dirty="0" smtClean="0">
                <a:solidFill>
                  <a:schemeClr val="tx2"/>
                </a:solidFill>
                <a:latin typeface="+mn-lt"/>
              </a:rPr>
              <a:t>15.6</a:t>
            </a:r>
            <a:r>
              <a:rPr lang="en-US" dirty="0">
                <a:latin typeface="+mn-lt"/>
              </a:rPr>
              <a:t> Describe the risk factors related to coronary heart disease.</a:t>
            </a:r>
          </a:p>
          <a:p>
            <a:pPr marL="725488" indent="-725488">
              <a:buNone/>
            </a:pPr>
            <a:r>
              <a:rPr lang="en-US" b="1" dirty="0" smtClean="0">
                <a:solidFill>
                  <a:schemeClr val="tx2"/>
                </a:solidFill>
                <a:latin typeface="+mn-lt"/>
              </a:rPr>
              <a:t>15.7</a:t>
            </a:r>
            <a:r>
              <a:rPr lang="en-US" b="1" dirty="0">
                <a:solidFill>
                  <a:schemeClr val="tx2"/>
                </a:solidFill>
                <a:latin typeface="+mn-lt"/>
              </a:rPr>
              <a:t> </a:t>
            </a:r>
            <a:r>
              <a:rPr lang="en-US" dirty="0">
                <a:latin typeface="+mn-lt"/>
              </a:rPr>
              <a:t>Summarize what causes cancer and what tools are available to diagnose and treat it</a:t>
            </a:r>
            <a:r>
              <a:rPr lang="en-US" dirty="0" smtClean="0">
                <a:latin typeface="+mn-lt"/>
              </a:rPr>
              <a:t>.</a:t>
            </a:r>
            <a:endParaRPr lang="en-US" dirty="0">
              <a:latin typeface="+mn-lt"/>
            </a:endParaRPr>
          </a:p>
        </p:txBody>
      </p:sp>
    </p:spTree>
    <p:extLst>
      <p:ext uri="{BB962C8B-B14F-4D97-AF65-F5344CB8AC3E}">
        <p14:creationId xmlns:p14="http://schemas.microsoft.com/office/powerpoint/2010/main" val="3027414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noChangeArrowheads="1"/>
          </p:cNvSpPr>
          <p:nvPr>
            <p:ph type="title"/>
          </p:nvPr>
        </p:nvSpPr>
        <p:spPr/>
        <p:txBody>
          <a:bodyPr anchor="b"/>
          <a:lstStyle/>
          <a:p>
            <a:r>
              <a:rPr lang="en-US" dirty="0"/>
              <a:t>Figure </a:t>
            </a:r>
            <a:r>
              <a:rPr lang="en-US" dirty="0" smtClean="0"/>
              <a:t>15-4 </a:t>
            </a:r>
            <a:r>
              <a:rPr lang="en-US" altLang="en-US" dirty="0" smtClean="0"/>
              <a:t>Worries </a:t>
            </a:r>
            <a:r>
              <a:rPr lang="en-US" altLang="en-US" dirty="0"/>
              <a:t>of Adulthood</a:t>
            </a:r>
            <a:endParaRPr lang="en-US" altLang="en-US" dirty="0" smtClean="0"/>
          </a:p>
        </p:txBody>
      </p:sp>
      <p:pic>
        <p:nvPicPr>
          <p:cNvPr id="3" name="Picture 2" descr="A bar graph shows the various causes of worry during middle adulthood. The graph is titled Percentage Saying They Are Afraid or Very Afraid of the following. Approximate data is as follows. Being sexually harassed 11%, Asking for a raise 14%, Being accused of sexual harassment 15%, Electromagnetic fields 16%, Being audited by the I R S 16%, Being a victim of mass violence 18%, Stock market crash 20%, Suffering a work-related injury 21%, Being in a plane crash 22%, Losing job 23%, Unsafe or sick building 24%, Natural disasters 25%, Getting AIDS: 28%, Exposure to foreign viruses 30%, Inability to pay current debts 32%, Being a victim of individual violence 33%, Pesticides on food: 34%, Getting Alzheimer’s 35%, Food poisoning from meat 36%, Not enough money for retirement 49.5%, Inadequate social security 50%, Having cancer 53%, Being in a car crash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4221" y="1578445"/>
            <a:ext cx="4515559" cy="3091510"/>
          </a:xfrm>
          <a:prstGeom prst="rect">
            <a:avLst/>
          </a:prstGeom>
        </p:spPr>
      </p:pic>
      <p:sp>
        <p:nvSpPr>
          <p:cNvPr id="2" name="Text Placeholder 3"/>
          <p:cNvSpPr>
            <a:spLocks noGrp="1"/>
          </p:cNvSpPr>
          <p:nvPr>
            <p:ph type="body" idx="1"/>
          </p:nvPr>
        </p:nvSpPr>
        <p:spPr>
          <a:prstGeom prst="rect">
            <a:avLst/>
          </a:prstGeom>
        </p:spPr>
        <p:txBody>
          <a:bodyPr/>
          <a:lstStyle/>
          <a:p>
            <a:r>
              <a:rPr lang="en-US" sz="1600" dirty="0">
                <a:latin typeface="+mn-lt"/>
              </a:rPr>
              <a:t>As people enter middle adulthood, health and safety concerns </a:t>
            </a:r>
            <a:r>
              <a:rPr lang="en-US" sz="1600" dirty="0" smtClean="0">
                <a:latin typeface="+mn-lt"/>
              </a:rPr>
              <a:t>become increasingly </a:t>
            </a:r>
            <a:r>
              <a:rPr lang="en-US" sz="1600" dirty="0">
                <a:latin typeface="+mn-lt"/>
              </a:rPr>
              <a:t>important, followed </a:t>
            </a:r>
            <a:r>
              <a:rPr lang="en-US" sz="1600" dirty="0" smtClean="0">
                <a:latin typeface="+mn-lt"/>
              </a:rPr>
              <a:t>by financial </a:t>
            </a:r>
            <a:r>
              <a:rPr lang="en-US" sz="1600" dirty="0">
                <a:latin typeface="+mn-lt"/>
              </a:rPr>
              <a:t>worries</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25438722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noChangeArrowheads="1"/>
          </p:cNvSpPr>
          <p:nvPr>
            <p:ph type="title"/>
          </p:nvPr>
        </p:nvSpPr>
        <p:spPr/>
        <p:txBody>
          <a:bodyPr/>
          <a:lstStyle/>
          <a:p>
            <a:pPr eaLnBrk="1" hangingPunct="1"/>
            <a:r>
              <a:rPr lang="en-US" altLang="en-US" dirty="0" smtClean="0"/>
              <a:t>Chronic Diseases in Middle Adulthood</a:t>
            </a:r>
          </a:p>
        </p:txBody>
      </p:sp>
      <p:sp>
        <p:nvSpPr>
          <p:cNvPr id="60418" name="Content Placeholder 2"/>
          <p:cNvSpPr>
            <a:spLocks noGrp="1" noChangeArrowheads="1"/>
          </p:cNvSpPr>
          <p:nvPr>
            <p:ph type="body" idx="1"/>
          </p:nvPr>
        </p:nvSpPr>
        <p:spPr/>
        <p:txBody>
          <a:bodyPr/>
          <a:lstStyle/>
          <a:p>
            <a:pPr eaLnBrk="1" hangingPunct="1"/>
            <a:r>
              <a:rPr lang="en-US" altLang="en-US" b="1" dirty="0" smtClean="0">
                <a:latin typeface="+mn-lt"/>
              </a:rPr>
              <a:t>Arthritis</a:t>
            </a:r>
            <a:r>
              <a:rPr lang="en-US" altLang="en-US" dirty="0" smtClean="0">
                <a:latin typeface="+mn-lt"/>
              </a:rPr>
              <a:t> typically begins after age 40</a:t>
            </a:r>
          </a:p>
          <a:p>
            <a:pPr eaLnBrk="1" hangingPunct="1"/>
            <a:r>
              <a:rPr lang="en-US" altLang="en-US" b="1" dirty="0" smtClean="0">
                <a:latin typeface="+mn-lt"/>
              </a:rPr>
              <a:t>Diabetes </a:t>
            </a:r>
            <a:r>
              <a:rPr lang="en-US" altLang="en-US" dirty="0" smtClean="0">
                <a:latin typeface="+mn-lt"/>
              </a:rPr>
              <a:t>is most likely to occur in people between the ages of 50 and 60</a:t>
            </a:r>
          </a:p>
          <a:p>
            <a:pPr eaLnBrk="1" hangingPunct="1"/>
            <a:r>
              <a:rPr lang="en-US" altLang="en-US" b="1" dirty="0" smtClean="0">
                <a:latin typeface="+mn-lt"/>
              </a:rPr>
              <a:t>Hypertension</a:t>
            </a:r>
            <a:r>
              <a:rPr lang="en-US" altLang="en-US" dirty="0" smtClean="0">
                <a:latin typeface="+mn-lt"/>
              </a:rPr>
              <a:t> (high blood pressure) is one of the most frequent chronic disorders found in middle age</a:t>
            </a:r>
          </a:p>
        </p:txBody>
      </p:sp>
    </p:spTree>
    <p:extLst>
      <p:ext uri="{BB962C8B-B14F-4D97-AF65-F5344CB8AC3E}">
        <p14:creationId xmlns:p14="http://schemas.microsoft.com/office/powerpoint/2010/main" val="1266654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noChangeArrowheads="1"/>
          </p:cNvSpPr>
          <p:nvPr>
            <p:ph type="title"/>
          </p:nvPr>
        </p:nvSpPr>
        <p:spPr>
          <a:xfrm>
            <a:off x="457200" y="215371"/>
            <a:ext cx="8229600" cy="1097279"/>
          </a:xfrm>
        </p:spPr>
        <p:txBody>
          <a:bodyPr>
            <a:noAutofit/>
          </a:bodyPr>
          <a:lstStyle/>
          <a:p>
            <a:r>
              <a:rPr lang="en-US" dirty="0"/>
              <a:t>Table </a:t>
            </a:r>
            <a:r>
              <a:rPr lang="en-US" dirty="0" smtClean="0"/>
              <a:t>15-1 </a:t>
            </a:r>
            <a:r>
              <a:rPr lang="en-US" altLang="en-US" dirty="0" smtClean="0"/>
              <a:t>Adult </a:t>
            </a:r>
            <a:r>
              <a:rPr lang="en-US" altLang="en-US" dirty="0"/>
              <a:t>Preventive Health-Care Screening Recommendations </a:t>
            </a:r>
            <a:r>
              <a:rPr lang="en-US" altLang="en-US" sz="2000" b="0" dirty="0" smtClean="0"/>
              <a:t>(1 </a:t>
            </a:r>
            <a:r>
              <a:rPr lang="en-US" altLang="en-US" sz="2000" b="0" dirty="0"/>
              <a:t>of </a:t>
            </a:r>
            <a:r>
              <a:rPr lang="en-US" altLang="en-US" sz="2000" b="0" dirty="0" smtClean="0"/>
              <a:t>4)</a:t>
            </a:r>
          </a:p>
        </p:txBody>
      </p:sp>
      <p:graphicFrame>
        <p:nvGraphicFramePr>
          <p:cNvPr id="6" name="Table 2"/>
          <p:cNvGraphicFramePr>
            <a:graphicFrameLocks noGrp="1"/>
          </p:cNvGraphicFramePr>
          <p:nvPr>
            <p:ph idx="4294967295"/>
            <p:extLst>
              <p:ext uri="{D42A27DB-BD31-4B8C-83A1-F6EECF244321}">
                <p14:modId xmlns:p14="http://schemas.microsoft.com/office/powerpoint/2010/main" val="1709065236"/>
              </p:ext>
            </p:extLst>
          </p:nvPr>
        </p:nvGraphicFramePr>
        <p:xfrm>
          <a:off x="457200" y="1501837"/>
          <a:ext cx="8229600" cy="4620308"/>
        </p:xfrm>
        <a:graphic>
          <a:graphicData uri="http://schemas.openxmlformats.org/drawingml/2006/table">
            <a:tbl>
              <a:tblPr firstRow="1" bandRow="1">
                <a:tableStyleId>{5940675A-B579-460E-94D1-54222C63F5DA}</a:tableStyleId>
              </a:tblPr>
              <a:tblGrid>
                <a:gridCol w="1046136">
                  <a:extLst>
                    <a:ext uri="{9D8B030D-6E8A-4147-A177-3AD203B41FA5}">
                      <a16:colId xmlns:a16="http://schemas.microsoft.com/office/drawing/2014/main" val="20000"/>
                    </a:ext>
                  </a:extLst>
                </a:gridCol>
                <a:gridCol w="1394847">
                  <a:extLst>
                    <a:ext uri="{9D8B030D-6E8A-4147-A177-3AD203B41FA5}">
                      <a16:colId xmlns:a16="http://schemas.microsoft.com/office/drawing/2014/main" val="20001"/>
                    </a:ext>
                  </a:extLst>
                </a:gridCol>
                <a:gridCol w="1941831">
                  <a:extLst>
                    <a:ext uri="{9D8B030D-6E8A-4147-A177-3AD203B41FA5}">
                      <a16:colId xmlns:a16="http://schemas.microsoft.com/office/drawing/2014/main" val="20002"/>
                    </a:ext>
                  </a:extLst>
                </a:gridCol>
                <a:gridCol w="2200866">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238716">
                <a:tc>
                  <a:txBody>
                    <a:bodyPr/>
                    <a:lstStyle/>
                    <a:p>
                      <a:pPr marL="0" marR="0" algn="ctr">
                        <a:lnSpc>
                          <a:spcPct val="100000"/>
                        </a:lnSpc>
                        <a:spcBef>
                          <a:spcPts val="0"/>
                        </a:spcBef>
                        <a:spcAft>
                          <a:spcPts val="0"/>
                        </a:spcAft>
                      </a:pPr>
                      <a:r>
                        <a:rPr lang="en-US" sz="1000" b="1" dirty="0">
                          <a:effectLst/>
                        </a:rPr>
                        <a:t>Screening</a:t>
                      </a:r>
                      <a:endParaRPr lang="en-US" sz="1000" b="1"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b="1" dirty="0">
                          <a:effectLst/>
                        </a:rPr>
                        <a:t>Description</a:t>
                      </a:r>
                      <a:endParaRPr lang="en-US" sz="1000" b="1"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b="1" dirty="0">
                          <a:effectLst/>
                        </a:rPr>
                        <a:t>Ages </a:t>
                      </a:r>
                      <a:r>
                        <a:rPr lang="en-US" sz="1000" b="1" dirty="0" smtClean="0">
                          <a:effectLst/>
                        </a:rPr>
                        <a:t>40 to 49</a:t>
                      </a:r>
                      <a:endParaRPr lang="en-US" sz="1000" b="1"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b="1" dirty="0" smtClean="0">
                          <a:effectLst/>
                        </a:rPr>
                        <a:t>Ages 50 to 59</a:t>
                      </a:r>
                      <a:endParaRPr lang="en-US" sz="1000" b="1"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1000" b="1" dirty="0">
                          <a:effectLst/>
                        </a:rPr>
                        <a:t>Age </a:t>
                      </a:r>
                      <a:r>
                        <a:rPr lang="en-US" sz="1000" b="1" dirty="0" smtClean="0">
                          <a:effectLst/>
                        </a:rPr>
                        <a:t>60</a:t>
                      </a:r>
                      <a:r>
                        <a:rPr lang="en-US" sz="1000" b="1" dirty="0">
                          <a:effectLst/>
                        </a:rPr>
                        <a:t>+</a:t>
                      </a:r>
                      <a:endParaRPr lang="en-US" sz="1000" b="1"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0344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u="none" strike="noStrike" kern="1200" baseline="0" dirty="0" smtClean="0"/>
                        <a:t>BLOOD PRESSURE</a:t>
                      </a:r>
                    </a:p>
                    <a:p>
                      <a:pPr marL="0" marR="0">
                        <a:lnSpc>
                          <a:spcPct val="100000"/>
                        </a:lnSpc>
                        <a:spcBef>
                          <a:spcPts val="0"/>
                        </a:spcBef>
                        <a:spcAft>
                          <a:spcPts val="0"/>
                        </a:spcAft>
                      </a:pPr>
                      <a:endParaRPr lang="en-US" sz="1000" baseline="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dirty="0">
                          <a:effectLst/>
                        </a:rPr>
                        <a:t>Used to detect </a:t>
                      </a:r>
                      <a:r>
                        <a:rPr lang="en-US" sz="1000" dirty="0" smtClean="0">
                          <a:effectLst/>
                        </a:rPr>
                        <a:t>hypertension</a:t>
                      </a:r>
                      <a:r>
                        <a:rPr lang="en-US" sz="1000" dirty="0">
                          <a:effectLst/>
                        </a:rPr>
                        <a:t>, which can lead to heart attack, stroke, or kidney disease.</a:t>
                      </a:r>
                      <a:endParaRPr lang="en-US" sz="100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dirty="0">
                          <a:effectLst/>
                        </a:rPr>
                        <a:t>Every 2 years.</a:t>
                      </a:r>
                      <a:endParaRPr lang="en-US" sz="100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dirty="0">
                          <a:effectLst/>
                        </a:rPr>
                        <a:t>Every 2 years</a:t>
                      </a:r>
                      <a:endParaRPr lang="en-US" sz="100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dirty="0" smtClean="0">
                          <a:effectLst/>
                        </a:rPr>
                        <a:t>Every 2 years; Every year if family history of hypertension.</a:t>
                      </a:r>
                      <a:endParaRPr lang="en-US" sz="1000" dirty="0" smtClean="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307592">
                <a:tc>
                  <a:txBody>
                    <a:bodyPr/>
                    <a:lstStyle/>
                    <a:p>
                      <a:r>
                        <a:rPr lang="en-US" sz="1000" u="none" strike="noStrike" kern="1200" baseline="0" dirty="0" smtClean="0"/>
                        <a:t>CHOLESTEROL-TOTAL/H</a:t>
                      </a:r>
                      <a:r>
                        <a:rPr lang="en-US" sz="100" u="none" strike="noStrike" kern="1200" baseline="0" dirty="0" smtClean="0"/>
                        <a:t> </a:t>
                      </a:r>
                      <a:r>
                        <a:rPr lang="en-US" sz="1000" u="none" strike="noStrike" kern="1200" baseline="0" dirty="0" smtClean="0"/>
                        <a:t>D</a:t>
                      </a:r>
                      <a:r>
                        <a:rPr lang="en-US" sz="100" u="none" strike="noStrike" kern="1200" baseline="0" dirty="0" smtClean="0"/>
                        <a:t> </a:t>
                      </a:r>
                      <a:r>
                        <a:rPr lang="en-US" sz="1000" u="none" strike="noStrike" kern="1200" baseline="0" dirty="0" smtClean="0"/>
                        <a:t>L</a:t>
                      </a:r>
                      <a:endParaRPr lang="en-US" sz="1000" baseline="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dirty="0">
                          <a:effectLst/>
                        </a:rPr>
                        <a:t>Used to detect high </a:t>
                      </a:r>
                      <a:r>
                        <a:rPr lang="en-US" sz="1000" dirty="0" smtClean="0">
                          <a:effectLst/>
                        </a:rPr>
                        <a:t>cholesterol levels</a:t>
                      </a:r>
                      <a:r>
                        <a:rPr lang="en-US" sz="1000" dirty="0">
                          <a:effectLst/>
                        </a:rPr>
                        <a:t>, which increase risk of heart disease.</a:t>
                      </a:r>
                      <a:endParaRPr lang="en-US" sz="100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dirty="0">
                          <a:effectLst/>
                        </a:rPr>
                        <a:t>All adults should receive total cholesterol screening, </a:t>
                      </a:r>
                      <a:r>
                        <a:rPr lang="en-US" sz="1000" dirty="0" smtClean="0">
                          <a:effectLst/>
                        </a:rPr>
                        <a:t>H</a:t>
                      </a:r>
                      <a:r>
                        <a:rPr lang="en-US" sz="100" dirty="0" smtClean="0">
                          <a:effectLst/>
                        </a:rPr>
                        <a:t> </a:t>
                      </a:r>
                      <a:r>
                        <a:rPr lang="en-US" sz="1000" dirty="0" smtClean="0">
                          <a:effectLst/>
                        </a:rPr>
                        <a:t>D</a:t>
                      </a:r>
                      <a:r>
                        <a:rPr lang="en-US" sz="100" dirty="0" smtClean="0">
                          <a:effectLst/>
                        </a:rPr>
                        <a:t> </a:t>
                      </a:r>
                      <a:r>
                        <a:rPr lang="en-US" sz="1000" dirty="0" smtClean="0">
                          <a:effectLst/>
                        </a:rPr>
                        <a:t>L </a:t>
                      </a:r>
                      <a:r>
                        <a:rPr lang="en-US" sz="1000" dirty="0">
                          <a:effectLst/>
                        </a:rPr>
                        <a:t>cholesterol, </a:t>
                      </a:r>
                      <a:r>
                        <a:rPr lang="en-US" sz="1000" dirty="0" smtClean="0">
                          <a:effectLst/>
                        </a:rPr>
                        <a:t>L</a:t>
                      </a:r>
                      <a:r>
                        <a:rPr lang="en-US" sz="100" dirty="0" smtClean="0">
                          <a:effectLst/>
                        </a:rPr>
                        <a:t> </a:t>
                      </a:r>
                      <a:r>
                        <a:rPr lang="en-US" sz="1000" dirty="0" smtClean="0">
                          <a:effectLst/>
                        </a:rPr>
                        <a:t>D</a:t>
                      </a:r>
                      <a:r>
                        <a:rPr lang="en-US" sz="100" dirty="0" smtClean="0">
                          <a:effectLst/>
                        </a:rPr>
                        <a:t> </a:t>
                      </a:r>
                      <a:r>
                        <a:rPr lang="en-US" sz="1000" dirty="0" smtClean="0">
                          <a:effectLst/>
                        </a:rPr>
                        <a:t>L </a:t>
                      </a:r>
                      <a:r>
                        <a:rPr lang="en-US" sz="1000" dirty="0">
                          <a:effectLst/>
                        </a:rPr>
                        <a:t>cholesterol, and triglycerides AT </a:t>
                      </a:r>
                      <a:r>
                        <a:rPr lang="en-US" sz="1000" dirty="0" smtClean="0">
                          <a:effectLst/>
                        </a:rPr>
                        <a:t>LEASTONCE; Cardiac risk factors </a:t>
                      </a:r>
                      <a:r>
                        <a:rPr lang="en-US" sz="1000" dirty="0">
                          <a:effectLst/>
                        </a:rPr>
                        <a:t>and lipoprotein results will determine frequency of follow-up by your health-care provider.</a:t>
                      </a:r>
                      <a:endParaRPr lang="en-US" sz="100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effectLst/>
                        </a:rPr>
                        <a:t>All adults should receive total cholesterol screening, H</a:t>
                      </a:r>
                      <a:r>
                        <a:rPr lang="en-US" sz="100" dirty="0" smtClean="0">
                          <a:effectLst/>
                        </a:rPr>
                        <a:t> </a:t>
                      </a:r>
                      <a:r>
                        <a:rPr lang="en-US" sz="1000" dirty="0" smtClean="0">
                          <a:effectLst/>
                        </a:rPr>
                        <a:t>D</a:t>
                      </a:r>
                      <a:r>
                        <a:rPr lang="en-US" sz="100" dirty="0" smtClean="0">
                          <a:effectLst/>
                        </a:rPr>
                        <a:t> </a:t>
                      </a:r>
                      <a:r>
                        <a:rPr lang="en-US" sz="1000" dirty="0" smtClean="0">
                          <a:effectLst/>
                        </a:rPr>
                        <a:t>L cholesterol, L</a:t>
                      </a:r>
                      <a:r>
                        <a:rPr lang="en-US" sz="100" dirty="0" smtClean="0">
                          <a:effectLst/>
                        </a:rPr>
                        <a:t> </a:t>
                      </a:r>
                      <a:r>
                        <a:rPr lang="en-US" sz="1000" dirty="0" smtClean="0">
                          <a:effectLst/>
                        </a:rPr>
                        <a:t>D</a:t>
                      </a:r>
                      <a:r>
                        <a:rPr lang="en-US" sz="100" dirty="0" smtClean="0">
                          <a:effectLst/>
                        </a:rPr>
                        <a:t> </a:t>
                      </a:r>
                      <a:r>
                        <a:rPr lang="en-US" sz="1000" dirty="0" smtClean="0">
                          <a:effectLst/>
                        </a:rPr>
                        <a:t>L cholesterol, and triglycerides AT LEASTONCE; Cardiac risk factors and lipoprotein results will determine frequency of follow-up by your health-care provider.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effectLst/>
                        </a:rPr>
                        <a:t>All adults should receive total cholesterol screening, H</a:t>
                      </a:r>
                      <a:r>
                        <a:rPr lang="en-US" sz="100" dirty="0" smtClean="0">
                          <a:effectLst/>
                        </a:rPr>
                        <a:t> </a:t>
                      </a:r>
                      <a:r>
                        <a:rPr lang="en-US" sz="1000" dirty="0" smtClean="0">
                          <a:effectLst/>
                        </a:rPr>
                        <a:t>D</a:t>
                      </a:r>
                      <a:r>
                        <a:rPr lang="en-US" sz="100" dirty="0" smtClean="0">
                          <a:effectLst/>
                        </a:rPr>
                        <a:t> </a:t>
                      </a:r>
                      <a:r>
                        <a:rPr lang="en-US" sz="1000" dirty="0" smtClean="0">
                          <a:effectLst/>
                        </a:rPr>
                        <a:t>L cholesterol, L</a:t>
                      </a:r>
                      <a:r>
                        <a:rPr lang="en-US" sz="100" dirty="0" smtClean="0">
                          <a:effectLst/>
                        </a:rPr>
                        <a:t> </a:t>
                      </a:r>
                      <a:r>
                        <a:rPr lang="en-US" sz="1000" dirty="0" smtClean="0">
                          <a:effectLst/>
                        </a:rPr>
                        <a:t>D</a:t>
                      </a:r>
                      <a:r>
                        <a:rPr lang="en-US" sz="100" dirty="0" smtClean="0">
                          <a:effectLst/>
                        </a:rPr>
                        <a:t> </a:t>
                      </a:r>
                      <a:r>
                        <a:rPr lang="en-US" sz="1000" dirty="0" smtClean="0">
                          <a:effectLst/>
                        </a:rPr>
                        <a:t>L cholesterol, and triglycerides AT LEASTONCE; Cardiac risk factors and lipoprotein results will determine frequency of follow-up by your health-care provider.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034438">
                <a:tc>
                  <a:txBody>
                    <a:bodyPr/>
                    <a:lstStyle/>
                    <a:p>
                      <a:pPr marL="0" marR="0">
                        <a:lnSpc>
                          <a:spcPct val="100000"/>
                        </a:lnSpc>
                        <a:spcBef>
                          <a:spcPts val="0"/>
                        </a:spcBef>
                        <a:spcAft>
                          <a:spcPts val="0"/>
                        </a:spcAft>
                      </a:pPr>
                      <a:r>
                        <a:rPr lang="en-US" sz="1000" dirty="0">
                          <a:effectLst/>
                        </a:rPr>
                        <a:t>EYE EXAMINATION</a:t>
                      </a:r>
                      <a:endParaRPr lang="en-US" sz="100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dirty="0">
                          <a:effectLst/>
                        </a:rPr>
                        <a:t>Used to determine If glasses required and check for eye disease.</a:t>
                      </a:r>
                      <a:endParaRPr lang="en-US" sz="100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dirty="0">
                          <a:effectLst/>
                        </a:rPr>
                        <a:t>Every </a:t>
                      </a:r>
                      <a:r>
                        <a:rPr lang="en-US" sz="1000" dirty="0" smtClean="0">
                          <a:effectLst/>
                        </a:rPr>
                        <a:t>2</a:t>
                      </a:r>
                      <a:r>
                        <a:rPr lang="en-US" sz="1000" baseline="0" dirty="0" smtClean="0">
                          <a:effectLst/>
                        </a:rPr>
                        <a:t> to </a:t>
                      </a:r>
                      <a:r>
                        <a:rPr lang="en-US" sz="1000" dirty="0" smtClean="0">
                          <a:effectLst/>
                        </a:rPr>
                        <a:t>4 </a:t>
                      </a:r>
                      <a:r>
                        <a:rPr lang="en-US" sz="1000" dirty="0">
                          <a:effectLst/>
                        </a:rPr>
                        <a:t>years; </a:t>
                      </a:r>
                      <a:r>
                        <a:rPr lang="en-US" sz="1000" dirty="0" smtClean="0">
                          <a:effectLst/>
                        </a:rPr>
                        <a:t>Diabetics-Every </a:t>
                      </a:r>
                      <a:r>
                        <a:rPr lang="en-US" sz="1000" dirty="0">
                          <a:effectLst/>
                        </a:rPr>
                        <a:t>year.</a:t>
                      </a:r>
                      <a:endParaRPr lang="en-US" sz="100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0000"/>
                        </a:lnSpc>
                        <a:spcBef>
                          <a:spcPts val="0"/>
                        </a:spcBef>
                        <a:spcAft>
                          <a:spcPts val="0"/>
                        </a:spcAft>
                      </a:pPr>
                      <a:r>
                        <a:rPr lang="en-US" sz="1000" dirty="0">
                          <a:effectLst/>
                        </a:rPr>
                        <a:t>Every </a:t>
                      </a:r>
                      <a:r>
                        <a:rPr lang="en-US" sz="1000" dirty="0" smtClean="0">
                          <a:effectLst/>
                        </a:rPr>
                        <a:t>2</a:t>
                      </a:r>
                      <a:r>
                        <a:rPr lang="en-US" sz="1000" baseline="0" dirty="0" smtClean="0">
                          <a:effectLst/>
                        </a:rPr>
                        <a:t> to </a:t>
                      </a:r>
                      <a:r>
                        <a:rPr lang="en-US" sz="1000" dirty="0" smtClean="0">
                          <a:effectLst/>
                        </a:rPr>
                        <a:t>4 </a:t>
                      </a:r>
                      <a:r>
                        <a:rPr lang="en-US" sz="1000" dirty="0">
                          <a:effectLst/>
                        </a:rPr>
                        <a:t>years; </a:t>
                      </a:r>
                      <a:r>
                        <a:rPr lang="en-US" sz="1000" dirty="0" smtClean="0">
                          <a:effectLst/>
                        </a:rPr>
                        <a:t>Diabetics- </a:t>
                      </a:r>
                      <a:r>
                        <a:rPr lang="en-US" sz="1000" dirty="0">
                          <a:effectLst/>
                        </a:rPr>
                        <a:t>Every year.</a:t>
                      </a:r>
                      <a:endParaRPr lang="en-US" sz="100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effectLst/>
                        </a:rPr>
                        <a:t>Every 2 to 4 years; At age 65 and </a:t>
                      </a:r>
                      <a:r>
                        <a:rPr lang="en-US" sz="1000" u="none" strike="noStrike" kern="1200" baseline="0" dirty="0" smtClean="0"/>
                        <a:t>BLOOD PRESSURE</a:t>
                      </a:r>
                      <a:endParaRPr lang="en-US" sz="1000" baseline="0" dirty="0" smtClean="0">
                        <a:effectLst/>
                      </a:endParaRPr>
                    </a:p>
                    <a:p>
                      <a:pPr marL="0" marR="0">
                        <a:lnSpc>
                          <a:spcPct val="100000"/>
                        </a:lnSpc>
                        <a:spcBef>
                          <a:spcPts val="0"/>
                        </a:spcBef>
                        <a:spcAft>
                          <a:spcPts val="0"/>
                        </a:spcAft>
                      </a:pPr>
                      <a:r>
                        <a:rPr lang="en-US" sz="1000" dirty="0" smtClean="0">
                          <a:effectLst/>
                        </a:rPr>
                        <a:t>over, every 1-2 years; Diabetics-Every year.</a:t>
                      </a:r>
                      <a:endParaRPr lang="en-US" sz="1000" dirty="0">
                        <a:solidFill>
                          <a:schemeClr val="tx1"/>
                        </a:solidFill>
                        <a:effectLst/>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86691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noChangeArrowheads="1"/>
          </p:cNvSpPr>
          <p:nvPr>
            <p:ph type="title"/>
          </p:nvPr>
        </p:nvSpPr>
        <p:spPr>
          <a:xfrm>
            <a:off x="457200" y="228600"/>
            <a:ext cx="8229600" cy="1371600"/>
          </a:xfrm>
        </p:spPr>
        <p:txBody>
          <a:bodyPr anchor="b">
            <a:normAutofit/>
          </a:bodyPr>
          <a:lstStyle/>
          <a:p>
            <a:r>
              <a:rPr lang="en-US" dirty="0"/>
              <a:t>Table </a:t>
            </a:r>
            <a:r>
              <a:rPr lang="en-US" dirty="0" smtClean="0"/>
              <a:t>15-1 </a:t>
            </a:r>
            <a:r>
              <a:rPr lang="en-US" altLang="en-US" dirty="0" smtClean="0"/>
              <a:t>Adult </a:t>
            </a:r>
            <a:r>
              <a:rPr lang="en-US" altLang="en-US" dirty="0"/>
              <a:t>Preventive Health-Care Screening Recommendations </a:t>
            </a:r>
            <a:r>
              <a:rPr lang="en-US" altLang="en-US" sz="2000" b="0" dirty="0"/>
              <a:t>(2 of 4)</a:t>
            </a:r>
          </a:p>
        </p:txBody>
      </p:sp>
      <p:graphicFrame>
        <p:nvGraphicFramePr>
          <p:cNvPr id="6" name="Table 2"/>
          <p:cNvGraphicFramePr>
            <a:graphicFrameLocks noGrp="1"/>
          </p:cNvGraphicFramePr>
          <p:nvPr>
            <p:ph idx="4294967295"/>
            <p:extLst>
              <p:ext uri="{D42A27DB-BD31-4B8C-83A1-F6EECF244321}">
                <p14:modId xmlns:p14="http://schemas.microsoft.com/office/powerpoint/2010/main" val="366794357"/>
              </p:ext>
            </p:extLst>
          </p:nvPr>
        </p:nvGraphicFramePr>
        <p:xfrm>
          <a:off x="457200" y="1954924"/>
          <a:ext cx="8229600" cy="3845560"/>
        </p:xfrm>
        <a:graphic>
          <a:graphicData uri="http://schemas.openxmlformats.org/drawingml/2006/table">
            <a:tbl>
              <a:tblPr firstRow="1" bandRow="1">
                <a:tableStyleId>{5940675A-B579-460E-94D1-54222C63F5DA}</a:tableStyleId>
              </a:tblPr>
              <a:tblGrid>
                <a:gridCol w="1728788">
                  <a:extLst>
                    <a:ext uri="{9D8B030D-6E8A-4147-A177-3AD203B41FA5}">
                      <a16:colId xmlns:a16="http://schemas.microsoft.com/office/drawing/2014/main" val="20000"/>
                    </a:ext>
                  </a:extLst>
                </a:gridCol>
                <a:gridCol w="1563052">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370840">
                <a:tc>
                  <a:txBody>
                    <a:bodyPr/>
                    <a:lstStyle/>
                    <a:p>
                      <a:pPr marL="0" marR="0" algn="l" defTabSz="914400" rtl="0" eaLnBrk="1" latinLnBrk="0" hangingPunct="1">
                        <a:lnSpc>
                          <a:spcPct val="100000"/>
                        </a:lnSpc>
                        <a:spcBef>
                          <a:spcPts val="0"/>
                        </a:spcBef>
                        <a:spcAft>
                          <a:spcPts val="0"/>
                        </a:spcAft>
                      </a:pPr>
                      <a:r>
                        <a:rPr lang="en-US" sz="1200" b="1" kern="1200" dirty="0">
                          <a:effectLst/>
                          <a:latin typeface="+mn-lt"/>
                        </a:rPr>
                        <a:t>Screening</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b="1" kern="1200" dirty="0">
                          <a:effectLst/>
                          <a:latin typeface="+mn-lt"/>
                        </a:rPr>
                        <a:t>Description</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b="1" kern="1200" dirty="0">
                          <a:effectLst/>
                          <a:latin typeface="+mn-lt"/>
                        </a:rPr>
                        <a:t>Ages </a:t>
                      </a:r>
                      <a:r>
                        <a:rPr lang="en-US" sz="1200" b="1" kern="1200" dirty="0" smtClean="0">
                          <a:effectLst/>
                          <a:latin typeface="+mn-lt"/>
                        </a:rPr>
                        <a:t>40 to 49</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b="1" kern="1200" dirty="0" smtClean="0">
                          <a:effectLst/>
                          <a:latin typeface="+mn-lt"/>
                        </a:rPr>
                        <a:t>Ages 50 to 59</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b="1" kern="1200" dirty="0">
                          <a:effectLst/>
                          <a:latin typeface="+mn-lt"/>
                        </a:rPr>
                        <a:t>Age </a:t>
                      </a:r>
                      <a:r>
                        <a:rPr lang="en-US" sz="1200" b="1" kern="1200" dirty="0" smtClean="0">
                          <a:effectLst/>
                          <a:latin typeface="+mn-lt"/>
                        </a:rPr>
                        <a:t>60</a:t>
                      </a:r>
                      <a:r>
                        <a:rPr lang="en-US" sz="1200" b="1" kern="1200" dirty="0">
                          <a:effectLst/>
                          <a:latin typeface="+mn-lt"/>
                        </a:rPr>
                        <a:t>+</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37084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FLEXIBLE SIGMOIDOSCOPY OR DOUBLE CONTRAST BARIUM ENEMA OR COLONOSCOPY</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A procedure using a scope or x-ray to detect cancer of the colon and rectum.</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solidFill>
                            <a:schemeClr val="bg1"/>
                          </a:solidFill>
                          <a:effectLst/>
                          <a:latin typeface="+mn-lt"/>
                        </a:rPr>
                        <a:t> </a:t>
                      </a:r>
                      <a:r>
                        <a:rPr lang="en-US" sz="1200" kern="1200" dirty="0" smtClean="0">
                          <a:solidFill>
                            <a:schemeClr val="bg1"/>
                          </a:solidFill>
                          <a:effectLst/>
                          <a:latin typeface="+mn-lt"/>
                        </a:rPr>
                        <a:t>Blank</a:t>
                      </a:r>
                      <a:endParaRPr lang="en-US" sz="1200"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Baseline at age 50</a:t>
                      </a:r>
                      <a:r>
                        <a:rPr lang="en-US" sz="1200" kern="1200" dirty="0" smtClean="0">
                          <a:effectLst/>
                          <a:latin typeface="+mn-lt"/>
                        </a:rPr>
                        <a:t>; Every 3 to 5 </a:t>
                      </a:r>
                      <a:r>
                        <a:rPr lang="en-US" sz="1200" kern="1200" dirty="0">
                          <a:effectLst/>
                          <a:latin typeface="+mn-lt"/>
                        </a:rPr>
                        <a:t>years after initial test.</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a:t>
                      </a:r>
                      <a:r>
                        <a:rPr lang="en-US" sz="1200" kern="1200" dirty="0" smtClean="0">
                          <a:effectLst/>
                          <a:latin typeface="+mn-lt"/>
                        </a:rPr>
                        <a:t>3 to 5 </a:t>
                      </a:r>
                      <a:r>
                        <a:rPr lang="en-US" sz="1200" kern="1200" dirty="0">
                          <a:effectLst/>
                          <a:latin typeface="+mn-lt"/>
                        </a:rPr>
                        <a:t>years. Age to stop depends on health; Follow up normal colonoscopy in </a:t>
                      </a:r>
                      <a:r>
                        <a:rPr lang="en-US" sz="1200" kern="1200" dirty="0" smtClean="0">
                          <a:effectLst/>
                          <a:latin typeface="+mn-lt"/>
                        </a:rPr>
                        <a:t>8 to 10 </a:t>
                      </a:r>
                      <a:r>
                        <a:rPr lang="en-US" sz="1200" kern="1200" dirty="0">
                          <a:effectLst/>
                          <a:latin typeface="+mn-lt"/>
                        </a:rPr>
                        <a:t>yrs.</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1"/>
                  </a:ext>
                </a:extLst>
              </a:tr>
              <a:tr h="37084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FECAL OCCULT BLOOD SCREENING</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Detects unseen blood in stool, which is early warning sign for colon cancer.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latin typeface="+mn-lt"/>
                        </a:rPr>
                        <a:t> </a:t>
                      </a:r>
                      <a:r>
                        <a:rPr lang="en-US" sz="1200" kern="1200" dirty="0" smtClean="0">
                          <a:solidFill>
                            <a:schemeClr val="bg1"/>
                          </a:solidFill>
                          <a:effectLst/>
                          <a:latin typeface="+mn-lt"/>
                        </a:rPr>
                        <a:t> Blank</a:t>
                      </a:r>
                      <a:endParaRPr lang="en-US" sz="1200" kern="1200" dirty="0" smtClean="0">
                        <a:solidFill>
                          <a:schemeClr val="bg1"/>
                        </a:solidFill>
                        <a:effectLst/>
                        <a:latin typeface="+mn-lt"/>
                        <a:ea typeface="Verdana" panose="020B0604030504040204" pitchFamily="34" charset="0"/>
                        <a:cs typeface="Verdana" panose="020B0604030504040204" pitchFamily="34" charset="0"/>
                      </a:endParaRPr>
                    </a:p>
                    <a:p>
                      <a:pPr marL="0" marR="0" algn="l" defTabSz="914400" rtl="0" eaLnBrk="1" latinLnBrk="0" hangingPunct="1">
                        <a:lnSpc>
                          <a:spcPct val="100000"/>
                        </a:lnSpc>
                        <a:spcBef>
                          <a:spcPts val="0"/>
                        </a:spcBef>
                        <a:spcAft>
                          <a:spcPts val="0"/>
                        </a:spcAft>
                      </a:pP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year.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year.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2"/>
                  </a:ext>
                </a:extLst>
              </a:tr>
              <a:tr h="37084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RECTAL EXAM (DIGITAL)</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Examination of prostate or ovaries to detect cancer.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latin typeface="+mn-lt"/>
                        </a:rPr>
                        <a:t> </a:t>
                      </a:r>
                      <a:r>
                        <a:rPr lang="en-US" sz="1200" kern="1200" dirty="0" smtClean="0">
                          <a:solidFill>
                            <a:schemeClr val="bg1"/>
                          </a:solidFill>
                          <a:effectLst/>
                          <a:latin typeface="+mn-lt"/>
                        </a:rPr>
                        <a:t> Blank</a:t>
                      </a:r>
                      <a:endParaRPr lang="en-US" sz="1200" kern="1200" dirty="0" smtClean="0">
                        <a:solidFill>
                          <a:schemeClr val="bg1"/>
                        </a:solidFill>
                        <a:effectLst/>
                        <a:latin typeface="+mn-lt"/>
                        <a:ea typeface="Verdana" panose="020B0604030504040204" pitchFamily="34" charset="0"/>
                        <a:cs typeface="Verdana" panose="020B0604030504040204" pitchFamily="34" charset="0"/>
                      </a:endParaRPr>
                    </a:p>
                    <a:p>
                      <a:pPr marL="0" marR="0" algn="l" defTabSz="914400" rtl="0" eaLnBrk="1" latinLnBrk="0" hangingPunct="1">
                        <a:lnSpc>
                          <a:spcPct val="100000"/>
                        </a:lnSpc>
                        <a:spcBef>
                          <a:spcPts val="0"/>
                        </a:spcBef>
                        <a:spcAft>
                          <a:spcPts val="0"/>
                        </a:spcAft>
                      </a:pP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year.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year.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3"/>
                  </a:ext>
                </a:extLst>
              </a:tr>
              <a:tr h="37084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URINALYSIS SCREENING</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Examination to detect presence of excess protein in urine.</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5 years.</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5 years.</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a:t>
                      </a:r>
                      <a:r>
                        <a:rPr lang="en-US" sz="1200" kern="1200" dirty="0" smtClean="0">
                          <a:effectLst/>
                          <a:latin typeface="+mn-lt"/>
                        </a:rPr>
                        <a:t>3 to 5 </a:t>
                      </a:r>
                      <a:r>
                        <a:rPr lang="en-US" sz="1200" kern="1200" dirty="0">
                          <a:effectLst/>
                          <a:latin typeface="+mn-lt"/>
                        </a:rPr>
                        <a:t>years.</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26468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noChangeArrowheads="1"/>
          </p:cNvSpPr>
          <p:nvPr>
            <p:ph type="title"/>
          </p:nvPr>
        </p:nvSpPr>
        <p:spPr/>
        <p:txBody>
          <a:bodyPr>
            <a:noAutofit/>
          </a:bodyPr>
          <a:lstStyle/>
          <a:p>
            <a:r>
              <a:rPr lang="en-US" dirty="0"/>
              <a:t>Table </a:t>
            </a:r>
            <a:r>
              <a:rPr lang="en-US" dirty="0" smtClean="0"/>
              <a:t>15-1 </a:t>
            </a:r>
            <a:r>
              <a:rPr lang="en-US" altLang="en-US" dirty="0" smtClean="0"/>
              <a:t>Adult </a:t>
            </a:r>
            <a:r>
              <a:rPr lang="en-US" altLang="en-US" dirty="0"/>
              <a:t>Preventive Health-Care Screening Recommendations </a:t>
            </a:r>
            <a:r>
              <a:rPr lang="en-US" altLang="en-US" sz="2000" b="0" dirty="0"/>
              <a:t>(3 of 4)</a:t>
            </a:r>
          </a:p>
        </p:txBody>
      </p:sp>
      <p:graphicFrame>
        <p:nvGraphicFramePr>
          <p:cNvPr id="6" name="Table 2"/>
          <p:cNvGraphicFramePr>
            <a:graphicFrameLocks noGrp="1"/>
          </p:cNvGraphicFramePr>
          <p:nvPr>
            <p:ph idx="4294967295"/>
            <p:extLst>
              <p:ext uri="{D42A27DB-BD31-4B8C-83A1-F6EECF244321}">
                <p14:modId xmlns:p14="http://schemas.microsoft.com/office/powerpoint/2010/main" val="1993137742"/>
              </p:ext>
            </p:extLst>
          </p:nvPr>
        </p:nvGraphicFramePr>
        <p:xfrm>
          <a:off x="457200" y="1745922"/>
          <a:ext cx="8229600" cy="4480560"/>
        </p:xfrm>
        <a:graphic>
          <a:graphicData uri="http://schemas.openxmlformats.org/drawingml/2006/table">
            <a:tbl>
              <a:tblPr firstRow="1" bandRow="1">
                <a:tableStyleId>{5940675A-B579-460E-94D1-54222C63F5DA}</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247227">
                <a:tc>
                  <a:txBody>
                    <a:bodyPr/>
                    <a:lstStyle/>
                    <a:p>
                      <a:pPr marL="0" marR="0" algn="l" defTabSz="914400" rtl="0" eaLnBrk="1" latinLnBrk="0" hangingPunct="1">
                        <a:lnSpc>
                          <a:spcPct val="100000"/>
                        </a:lnSpc>
                        <a:spcBef>
                          <a:spcPts val="0"/>
                        </a:spcBef>
                        <a:spcAft>
                          <a:spcPts val="0"/>
                        </a:spcAft>
                      </a:pPr>
                      <a:r>
                        <a:rPr lang="en-US" sz="1200" b="1" kern="1200" dirty="0">
                          <a:effectLst/>
                          <a:latin typeface="+mn-lt"/>
                        </a:rPr>
                        <a:t>Screening</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b="1" kern="1200" dirty="0">
                          <a:effectLst/>
                          <a:latin typeface="+mn-lt"/>
                        </a:rPr>
                        <a:t>Description</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b="1" kern="1200" dirty="0">
                          <a:effectLst/>
                          <a:latin typeface="+mn-lt"/>
                        </a:rPr>
                        <a:t>Ages </a:t>
                      </a:r>
                      <a:r>
                        <a:rPr lang="en-US" sz="1200" b="1" kern="1200" dirty="0" smtClean="0">
                          <a:effectLst/>
                          <a:latin typeface="+mn-lt"/>
                        </a:rPr>
                        <a:t>40 to 49</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b="1" kern="1200" dirty="0" smtClean="0">
                          <a:effectLst/>
                          <a:latin typeface="+mn-lt"/>
                        </a:rPr>
                        <a:t>Ages 50 to 59</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b="1" kern="1200" dirty="0">
                          <a:effectLst/>
                          <a:latin typeface="+mn-lt"/>
                        </a:rPr>
                        <a:t>Age </a:t>
                      </a:r>
                      <a:r>
                        <a:rPr lang="en-US" sz="1200" b="1" kern="1200" dirty="0" smtClean="0">
                          <a:effectLst/>
                          <a:latin typeface="+mn-lt"/>
                        </a:rPr>
                        <a:t>60</a:t>
                      </a:r>
                      <a:r>
                        <a:rPr lang="en-US" sz="1200" b="1" kern="1200" dirty="0">
                          <a:effectLst/>
                          <a:latin typeface="+mn-lt"/>
                        </a:rPr>
                        <a:t>+</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42672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IMMUNIZATIONS (SHOTS): TETANUS</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Protection against infection after injury.</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10 years.</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10 years.</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10 years.</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1"/>
                  </a:ext>
                </a:extLst>
              </a:tr>
              <a:tr h="67056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INFLUENZA (FLU)</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Protection against the influenza virus.</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Any person with chronic medical conditions, such as heart, lung, kidney disease, diabetes.</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Annually, age 50 and over.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Annually, age 65 and over.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2"/>
                  </a:ext>
                </a:extLst>
              </a:tr>
              <a:tr h="30480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PNEUMOCOCCAL</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Protection against pneumonia.</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smtClean="0">
                          <a:solidFill>
                            <a:schemeClr val="bg1"/>
                          </a:solidFill>
                          <a:effectLst/>
                        </a:rPr>
                        <a:t> Blank</a:t>
                      </a:r>
                      <a:endParaRPr lang="en-US" sz="120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smtClean="0">
                          <a:solidFill>
                            <a:schemeClr val="bg1"/>
                          </a:solidFill>
                          <a:effectLst/>
                        </a:rPr>
                        <a:t> Blank</a:t>
                      </a:r>
                      <a:endParaRPr lang="en-US" sz="120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At age 65; Then every 6 years.</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3"/>
                  </a:ext>
                </a:extLst>
              </a:tr>
              <a:tr h="247227">
                <a:tc>
                  <a:txBody>
                    <a:bodyPr/>
                    <a:lstStyle/>
                    <a:p>
                      <a:pPr marL="0" marR="0" algn="l" defTabSz="914400" rtl="0" eaLnBrk="1" latinLnBrk="0" hangingPunct="1">
                        <a:lnSpc>
                          <a:spcPct val="100000"/>
                        </a:lnSpc>
                        <a:spcBef>
                          <a:spcPts val="0"/>
                        </a:spcBef>
                        <a:spcAft>
                          <a:spcPts val="0"/>
                        </a:spcAft>
                      </a:pPr>
                      <a:r>
                        <a:rPr lang="en-US" sz="1200" kern="1200" dirty="0" smtClean="0">
                          <a:effectLst/>
                          <a:latin typeface="+mn-lt"/>
                        </a:rPr>
                        <a:t>ADDITIONAL GUIDELINES FOR WOMEN</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smtClean="0">
                          <a:solidFill>
                            <a:schemeClr val="bg1"/>
                          </a:solidFill>
                          <a:effectLst/>
                        </a:rPr>
                        <a:t> Blank</a:t>
                      </a:r>
                      <a:endParaRPr lang="en-US" sz="120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smtClean="0">
                          <a:solidFill>
                            <a:schemeClr val="bg1"/>
                          </a:solidFill>
                          <a:effectLst/>
                        </a:rPr>
                        <a:t> Blank</a:t>
                      </a:r>
                      <a:endParaRPr lang="en-US" sz="120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smtClean="0">
                          <a:solidFill>
                            <a:schemeClr val="bg1"/>
                          </a:solidFill>
                          <a:effectLst/>
                        </a:rPr>
                        <a:t> Blank</a:t>
                      </a:r>
                      <a:endParaRPr lang="en-US" sz="120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smtClean="0">
                          <a:solidFill>
                            <a:schemeClr val="bg1"/>
                          </a:solidFill>
                          <a:effectLst/>
                        </a:rPr>
                        <a:t> Blank</a:t>
                      </a:r>
                      <a:endParaRPr lang="en-US" sz="120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4"/>
                  </a:ext>
                </a:extLst>
              </a:tr>
              <a:tr h="54864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BREAST SELF-EXAM/BREAST EXAM BY PROVIDER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Examination to detect changes in breast that may indicate cancer.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month/Every year.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month/ Every year.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month/Every year.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5"/>
                  </a:ext>
                </a:extLst>
              </a:tr>
              <a:tr h="67056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MAMMOGRAM</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Low-dose x-ray used to locate tumors for early detection of breast cancer.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year.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year.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year.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1582354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noChangeArrowheads="1"/>
          </p:cNvSpPr>
          <p:nvPr>
            <p:ph type="title"/>
          </p:nvPr>
        </p:nvSpPr>
        <p:spPr/>
        <p:txBody>
          <a:bodyPr>
            <a:noAutofit/>
          </a:bodyPr>
          <a:lstStyle/>
          <a:p>
            <a:r>
              <a:rPr lang="en-US" dirty="0"/>
              <a:t>Table </a:t>
            </a:r>
            <a:r>
              <a:rPr lang="en-US" dirty="0" smtClean="0"/>
              <a:t>15-1 </a:t>
            </a:r>
            <a:r>
              <a:rPr lang="en-US" altLang="en-US" dirty="0" smtClean="0"/>
              <a:t>Adult </a:t>
            </a:r>
            <a:r>
              <a:rPr lang="en-US" altLang="en-US" dirty="0"/>
              <a:t>Preventive Health-Care Screening Recommendations </a:t>
            </a:r>
            <a:r>
              <a:rPr lang="en-US" altLang="en-US" sz="2000" b="0" dirty="0"/>
              <a:t>(4 of 4)</a:t>
            </a:r>
          </a:p>
        </p:txBody>
      </p:sp>
      <p:graphicFrame>
        <p:nvGraphicFramePr>
          <p:cNvPr id="6" name="Table 2"/>
          <p:cNvGraphicFramePr>
            <a:graphicFrameLocks/>
          </p:cNvGraphicFramePr>
          <p:nvPr>
            <p:extLst>
              <p:ext uri="{D42A27DB-BD31-4B8C-83A1-F6EECF244321}">
                <p14:modId xmlns:p14="http://schemas.microsoft.com/office/powerpoint/2010/main" val="4117184680"/>
              </p:ext>
            </p:extLst>
          </p:nvPr>
        </p:nvGraphicFramePr>
        <p:xfrm>
          <a:off x="457200" y="1521373"/>
          <a:ext cx="8229600" cy="4668520"/>
        </p:xfrm>
        <a:graphic>
          <a:graphicData uri="http://schemas.openxmlformats.org/drawingml/2006/table">
            <a:tbl>
              <a:tblPr firstRow="1" bandRow="1">
                <a:tableStyleId>{5940675A-B579-460E-94D1-54222C63F5DA}</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tblGrid>
              <a:tr h="370840">
                <a:tc>
                  <a:txBody>
                    <a:bodyPr/>
                    <a:lstStyle/>
                    <a:p>
                      <a:pPr marL="0" marR="0" algn="l" defTabSz="914400" rtl="0" eaLnBrk="1" latinLnBrk="0" hangingPunct="1">
                        <a:lnSpc>
                          <a:spcPct val="100000"/>
                        </a:lnSpc>
                        <a:spcBef>
                          <a:spcPts val="0"/>
                        </a:spcBef>
                        <a:spcAft>
                          <a:spcPts val="0"/>
                        </a:spcAft>
                      </a:pPr>
                      <a:r>
                        <a:rPr lang="en-US" sz="1200" b="1" kern="1200" dirty="0">
                          <a:effectLst/>
                          <a:latin typeface="+mn-lt"/>
                        </a:rPr>
                        <a:t>Screening</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b="1" kern="1200" dirty="0">
                          <a:effectLst/>
                          <a:latin typeface="+mn-lt"/>
                        </a:rPr>
                        <a:t>Description</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b="1" kern="1200" dirty="0">
                          <a:effectLst/>
                          <a:latin typeface="+mn-lt"/>
                        </a:rPr>
                        <a:t>Ages </a:t>
                      </a:r>
                      <a:r>
                        <a:rPr lang="en-US" sz="1200" b="1" kern="1200" dirty="0" smtClean="0">
                          <a:effectLst/>
                          <a:latin typeface="+mn-lt"/>
                        </a:rPr>
                        <a:t>40 to 49</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b="1" kern="1200" dirty="0" smtClean="0">
                          <a:effectLst/>
                          <a:latin typeface="+mn-lt"/>
                        </a:rPr>
                        <a:t>Ages 50 to 59</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b="1" kern="1200" dirty="0">
                          <a:effectLst/>
                          <a:latin typeface="+mn-lt"/>
                        </a:rPr>
                        <a:t>Age </a:t>
                      </a:r>
                      <a:r>
                        <a:rPr lang="en-US" sz="1200" b="1" kern="1200" dirty="0" smtClean="0">
                          <a:effectLst/>
                          <a:latin typeface="+mn-lt"/>
                        </a:rPr>
                        <a:t>60</a:t>
                      </a:r>
                      <a:r>
                        <a:rPr lang="en-US" sz="1200" b="1" kern="1200" dirty="0">
                          <a:effectLst/>
                          <a:latin typeface="+mn-lt"/>
                        </a:rPr>
                        <a:t>+</a:t>
                      </a:r>
                      <a:endParaRPr lang="en-US" sz="1200" b="1" kern="1200" dirty="0">
                        <a:solidFill>
                          <a:schemeClr val="bg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37084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PAP SMEAR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Test that takes small sample of cells to detect cervical cancer or precancer cells.</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After 3 normal tests in a row, screen every </a:t>
                      </a:r>
                      <a:r>
                        <a:rPr lang="en-US" sz="1200" kern="1200" dirty="0" smtClean="0">
                          <a:effectLst/>
                          <a:latin typeface="+mn-lt"/>
                        </a:rPr>
                        <a:t>2 to 3 </a:t>
                      </a:r>
                      <a:r>
                        <a:rPr lang="en-US" sz="1200" kern="1200" dirty="0">
                          <a:effectLst/>
                          <a:latin typeface="+mn-lt"/>
                        </a:rPr>
                        <a:t>years unless at special risk.</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After 3 normal tests in a row, screen every </a:t>
                      </a:r>
                      <a:r>
                        <a:rPr lang="en-US" sz="1200" kern="1200" dirty="0" smtClean="0">
                          <a:effectLst/>
                          <a:latin typeface="+mn-lt"/>
                        </a:rPr>
                        <a:t>2 to 3 </a:t>
                      </a:r>
                      <a:r>
                        <a:rPr lang="en-US" sz="1200" kern="1200" dirty="0">
                          <a:effectLst/>
                          <a:latin typeface="+mn-lt"/>
                        </a:rPr>
                        <a:t>years unless at special risk.</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Women 70 and older with 3 normal tests in a row and no abnormal tests in the 10 years prior to age 70 may cease having Pap test.</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1"/>
                  </a:ext>
                </a:extLst>
              </a:tr>
              <a:tr h="37084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PELVIC EXAM</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Examination to detect pelvic abnormality.</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year (if ovaries remain after hysterectomy).</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year (if ovaries remain after hysterectomy).</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year (if ovaries remain after hysterectomy).</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2"/>
                  </a:ext>
                </a:extLst>
              </a:tr>
              <a:tr h="370840">
                <a:tc>
                  <a:txBody>
                    <a:bodyPr/>
                    <a:lstStyle/>
                    <a:p>
                      <a:pPr marL="0" marR="0" algn="l" defTabSz="914400" rtl="0" eaLnBrk="1" latinLnBrk="0" hangingPunct="1">
                        <a:lnSpc>
                          <a:spcPct val="100000"/>
                        </a:lnSpc>
                        <a:spcBef>
                          <a:spcPts val="0"/>
                        </a:spcBef>
                        <a:spcAft>
                          <a:spcPts val="0"/>
                        </a:spcAft>
                      </a:pPr>
                      <a:r>
                        <a:rPr lang="en-US" sz="1200" kern="1200" dirty="0" smtClean="0">
                          <a:effectLst/>
                          <a:latin typeface="+mn-lt"/>
                        </a:rPr>
                        <a:t>ADDITIONAL GUIDELINES FOR MEN</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smtClean="0">
                          <a:solidFill>
                            <a:schemeClr val="bg1"/>
                          </a:solidFill>
                          <a:effectLst/>
                        </a:rPr>
                        <a:t> Blank</a:t>
                      </a:r>
                      <a:endParaRPr lang="en-US" sz="120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smtClean="0">
                          <a:solidFill>
                            <a:schemeClr val="bg1"/>
                          </a:solidFill>
                          <a:effectLst/>
                        </a:rPr>
                        <a:t> Blank</a:t>
                      </a:r>
                      <a:endParaRPr lang="en-US" sz="120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smtClean="0">
                          <a:solidFill>
                            <a:schemeClr val="bg1"/>
                          </a:solidFill>
                          <a:effectLst/>
                        </a:rPr>
                        <a:t> Blank</a:t>
                      </a:r>
                      <a:endParaRPr lang="en-US" sz="120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smtClean="0">
                          <a:solidFill>
                            <a:schemeClr val="bg1"/>
                          </a:solidFill>
                          <a:effectLst/>
                        </a:rPr>
                        <a:t> Blank</a:t>
                      </a:r>
                      <a:endParaRPr lang="en-US" sz="120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3"/>
                  </a:ext>
                </a:extLst>
              </a:tr>
              <a:tr h="37084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PROSTATE SPECIFIC ANTIGEN</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Blood test used to detect cancer of the prostate gland.</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Positive family history </a:t>
                      </a:r>
                      <a:r>
                        <a:rPr lang="en-US" sz="1200" kern="1200" dirty="0" smtClean="0">
                          <a:effectLst/>
                          <a:latin typeface="+mn-lt"/>
                        </a:rPr>
                        <a:t>cancer-every </a:t>
                      </a:r>
                      <a:r>
                        <a:rPr lang="en-US" sz="1200" kern="1200" dirty="0">
                          <a:effectLst/>
                          <a:latin typeface="+mn-lt"/>
                        </a:rPr>
                        <a:t>year; (African </a:t>
                      </a:r>
                      <a:r>
                        <a:rPr lang="en-US" sz="1200" kern="1200" dirty="0" smtClean="0">
                          <a:effectLst/>
                          <a:latin typeface="+mn-lt"/>
                        </a:rPr>
                        <a:t>Americans- </a:t>
                      </a:r>
                      <a:r>
                        <a:rPr lang="en-US" sz="1200" kern="1200" dirty="0">
                          <a:effectLst/>
                          <a:latin typeface="+mn-lt"/>
                        </a:rPr>
                        <a:t>every year).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year upon </a:t>
                      </a:r>
                      <a:r>
                        <a:rPr lang="en-US" sz="1200" kern="1200" dirty="0" smtClean="0">
                          <a:effectLst/>
                          <a:latin typeface="+mn-lt"/>
                        </a:rPr>
                        <a:t>doctor’s </a:t>
                      </a:r>
                      <a:r>
                        <a:rPr lang="en-US" sz="1200" kern="1200" dirty="0">
                          <a:effectLst/>
                          <a:latin typeface="+mn-lt"/>
                        </a:rPr>
                        <a:t>advice.</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Until age 75, every year upon </a:t>
                      </a:r>
                      <a:r>
                        <a:rPr lang="en-US" sz="1200" kern="1200" dirty="0" smtClean="0">
                          <a:effectLst/>
                          <a:latin typeface="+mn-lt"/>
                        </a:rPr>
                        <a:t>doctor’s </a:t>
                      </a:r>
                      <a:r>
                        <a:rPr lang="en-US" sz="1200" kern="1200" dirty="0">
                          <a:effectLst/>
                          <a:latin typeface="+mn-lt"/>
                        </a:rPr>
                        <a:t>advice.</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4"/>
                  </a:ext>
                </a:extLst>
              </a:tr>
              <a:tr h="370840">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TESTICULAR SELF-EXAM</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Examination to detect changes in testicles that may indicate cancer.</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month.</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month.</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tc>
                  <a:txBody>
                    <a:bodyPr/>
                    <a:lstStyle/>
                    <a:p>
                      <a:pPr marL="0" marR="0" algn="l" defTabSz="914400" rtl="0" eaLnBrk="1" latinLnBrk="0" hangingPunct="1">
                        <a:lnSpc>
                          <a:spcPct val="100000"/>
                        </a:lnSpc>
                        <a:spcBef>
                          <a:spcPts val="0"/>
                        </a:spcBef>
                        <a:spcAft>
                          <a:spcPts val="0"/>
                        </a:spcAft>
                      </a:pPr>
                      <a:r>
                        <a:rPr lang="en-US" sz="1200" kern="1200" dirty="0">
                          <a:effectLst/>
                          <a:latin typeface="+mn-lt"/>
                        </a:rPr>
                        <a:t>Every month.</a:t>
                      </a:r>
                      <a:endParaRPr lang="en-US" sz="1200" kern="1200" dirty="0">
                        <a:solidFill>
                          <a:schemeClr val="tx1"/>
                        </a:solidFill>
                        <a:effectLst/>
                        <a:latin typeface="+mn-lt"/>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99281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noChangeArrowheads="1"/>
          </p:cNvSpPr>
          <p:nvPr>
            <p:ph type="title"/>
          </p:nvPr>
        </p:nvSpPr>
        <p:spPr/>
        <p:txBody>
          <a:bodyPr anchor="b">
            <a:noAutofit/>
          </a:bodyPr>
          <a:lstStyle/>
          <a:p>
            <a:r>
              <a:rPr lang="en-US" dirty="0"/>
              <a:t>Figure </a:t>
            </a:r>
            <a:r>
              <a:rPr lang="en-US" dirty="0" smtClean="0"/>
              <a:t>15-6 </a:t>
            </a:r>
            <a:r>
              <a:rPr lang="en-US" dirty="0"/>
              <a:t>T</a:t>
            </a:r>
            <a:r>
              <a:rPr lang="en-US" altLang="en-US" dirty="0" smtClean="0"/>
              <a:t>he Consequences of Stress </a:t>
            </a:r>
          </a:p>
        </p:txBody>
      </p:sp>
      <p:pic>
        <p:nvPicPr>
          <p:cNvPr id="76802" name="Picture 2" descr="A flowchart represents the different Consequences of Stress. A box labeled Stress branches out to three other boxes, which read as follows. Direct Physiological Effects. Elevated blood pressure, decrease in immune system functioning, increased hormonal activity, psychophysiological conditions. Harmful Behaviors. Increased use of nicotine, alcohol, and other drugs, decreased nutrition, decreased sleep, increased drug use. Indirect Health-Related behaviors. Decreased compliance with medical advice, increased delays in seeking medical advice, decreased likelihood of seeking medical adv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2714" y="1705127"/>
            <a:ext cx="5198570" cy="2796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a:prstGeom prst="rect">
            <a:avLst/>
          </a:prstGeom>
        </p:spPr>
        <p:txBody>
          <a:bodyPr/>
          <a:lstStyle/>
          <a:p>
            <a:r>
              <a:rPr lang="en-US" sz="1600" dirty="0">
                <a:latin typeface="+mn-lt"/>
              </a:rPr>
              <a:t>Stress produces three major consequences: direct physiological effects, harmful behaviors, </a:t>
            </a:r>
            <a:r>
              <a:rPr lang="en-US" sz="1600" dirty="0" smtClean="0">
                <a:latin typeface="+mn-lt"/>
              </a:rPr>
              <a:t>and indirect </a:t>
            </a:r>
            <a:r>
              <a:rPr lang="en-US" sz="1600" dirty="0">
                <a:latin typeface="+mn-lt"/>
              </a:rPr>
              <a:t>health-related behaviors</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3122846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noChangeArrowheads="1"/>
          </p:cNvSpPr>
          <p:nvPr>
            <p:ph type="title"/>
          </p:nvPr>
        </p:nvSpPr>
        <p:spPr/>
        <p:txBody>
          <a:bodyPr/>
          <a:lstStyle/>
          <a:p>
            <a:pPr eaLnBrk="1" hangingPunct="1"/>
            <a:r>
              <a:rPr lang="en-US" altLang="en-US" dirty="0" smtClean="0"/>
              <a:t>Stress in Middle Adulthood</a:t>
            </a:r>
          </a:p>
        </p:txBody>
      </p:sp>
      <p:sp>
        <p:nvSpPr>
          <p:cNvPr id="78850" name="Content Placeholder 2"/>
          <p:cNvSpPr>
            <a:spLocks noGrp="1" noChangeArrowheads="1"/>
          </p:cNvSpPr>
          <p:nvPr>
            <p:ph type="body" idx="1"/>
          </p:nvPr>
        </p:nvSpPr>
        <p:spPr>
          <a:xfrm>
            <a:off x="457200" y="1600200"/>
            <a:ext cx="8229600" cy="4769069"/>
          </a:xfrm>
        </p:spPr>
        <p:txBody>
          <a:bodyPr>
            <a:noAutofit/>
          </a:bodyPr>
          <a:lstStyle/>
          <a:p>
            <a:pPr eaLnBrk="1" hangingPunct="1"/>
            <a:r>
              <a:rPr lang="en-US" altLang="en-US" b="1" dirty="0" smtClean="0">
                <a:latin typeface="+mn-lt"/>
              </a:rPr>
              <a:t>Stress</a:t>
            </a:r>
            <a:r>
              <a:rPr lang="en-US" altLang="en-US" dirty="0" smtClean="0">
                <a:latin typeface="+mn-lt"/>
              </a:rPr>
              <a:t> continues to have a significant impact on health in middle age</a:t>
            </a:r>
          </a:p>
          <a:p>
            <a:pPr eaLnBrk="1" hangingPunct="1"/>
            <a:r>
              <a:rPr lang="en-US" altLang="en-US" dirty="0" smtClean="0">
                <a:latin typeface="+mn-lt"/>
              </a:rPr>
              <a:t>According to psychoneuroimmunologists, who study the relationship between the brain, the immune system, and psychological factors, stress produces three main consequences</a:t>
            </a:r>
          </a:p>
          <a:p>
            <a:pPr marL="741600" indent="-284400" eaLnBrk="1" hangingPunct="1">
              <a:spcBef>
                <a:spcPts val="600"/>
              </a:spcBef>
              <a:buFont typeface="Arial" panose="020B0604020202020204" pitchFamily="34" charset="0"/>
              <a:buChar char="–"/>
            </a:pPr>
            <a:r>
              <a:rPr lang="en-US" altLang="en-US" dirty="0" smtClean="0">
                <a:latin typeface="+mn-lt"/>
              </a:rPr>
              <a:t>Direct effects</a:t>
            </a:r>
          </a:p>
          <a:p>
            <a:pPr marL="741600" indent="-284400" eaLnBrk="1" hangingPunct="1">
              <a:spcBef>
                <a:spcPts val="600"/>
              </a:spcBef>
              <a:buFont typeface="Arial" panose="020B0604020202020204" pitchFamily="34" charset="0"/>
              <a:buChar char="–"/>
            </a:pPr>
            <a:r>
              <a:rPr lang="en-US" altLang="en-US" dirty="0" smtClean="0">
                <a:latin typeface="+mn-lt"/>
              </a:rPr>
              <a:t>Harmful behaviors</a:t>
            </a:r>
          </a:p>
          <a:p>
            <a:pPr marL="741600" indent="-284400" eaLnBrk="1" hangingPunct="1">
              <a:spcBef>
                <a:spcPts val="600"/>
              </a:spcBef>
              <a:buFont typeface="Arial" panose="020B0604020202020204" pitchFamily="34" charset="0"/>
              <a:buChar char="–"/>
            </a:pPr>
            <a:r>
              <a:rPr lang="en-US" altLang="en-US" dirty="0" smtClean="0">
                <a:latin typeface="+mn-lt"/>
              </a:rPr>
              <a:t>Indirect health-related behaviors</a:t>
            </a:r>
            <a:endParaRPr lang="en-US" altLang="en-US" dirty="0">
              <a:latin typeface="+mn-lt"/>
            </a:endParaRPr>
          </a:p>
          <a:p>
            <a:pPr eaLnBrk="1" hangingPunct="1"/>
            <a:r>
              <a:rPr lang="en-US" altLang="en-US" dirty="0" smtClean="0">
                <a:latin typeface="+mn-lt"/>
              </a:rPr>
              <a:t>Leads to unhealthy behaviors</a:t>
            </a:r>
          </a:p>
        </p:txBody>
      </p:sp>
    </p:spTree>
    <p:extLst>
      <p:ext uri="{BB962C8B-B14F-4D97-AF65-F5344CB8AC3E}">
        <p14:creationId xmlns:p14="http://schemas.microsoft.com/office/powerpoint/2010/main" val="29406482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noChangeArrowheads="1"/>
          </p:cNvSpPr>
          <p:nvPr>
            <p:ph type="title"/>
          </p:nvPr>
        </p:nvSpPr>
        <p:spPr/>
        <p:txBody>
          <a:bodyPr>
            <a:noAutofit/>
          </a:bodyPr>
          <a:lstStyle/>
          <a:p>
            <a:r>
              <a:rPr lang="en-US" altLang="en-US" dirty="0">
                <a:latin typeface="Times New Roman" panose="02020603050405020304" pitchFamily="18" charset="0"/>
                <a:cs typeface="Times New Roman" panose="02020603050405020304" pitchFamily="18" charset="0"/>
              </a:rPr>
              <a:t>Heart and </a:t>
            </a:r>
            <a:r>
              <a:rPr lang="en-US" altLang="en-US" dirty="0" smtClean="0">
                <a:latin typeface="Times New Roman" panose="02020603050405020304" pitchFamily="18" charset="0"/>
                <a:cs typeface="Times New Roman" panose="02020603050405020304" pitchFamily="18" charset="0"/>
              </a:rPr>
              <a:t>Circulatory Disease in Middle Age</a:t>
            </a:r>
          </a:p>
        </p:txBody>
      </p:sp>
      <p:sp>
        <p:nvSpPr>
          <p:cNvPr id="80898" name="Content Placeholder 2"/>
          <p:cNvSpPr>
            <a:spLocks noGrp="1"/>
          </p:cNvSpPr>
          <p:nvPr>
            <p:ph type="body" idx="1"/>
          </p:nvPr>
        </p:nvSpPr>
        <p:spPr/>
        <p:txBody>
          <a:bodyPr/>
          <a:lstStyle/>
          <a:p>
            <a:pPr marL="0" indent="0">
              <a:buNone/>
            </a:pPr>
            <a:r>
              <a:rPr lang="en-US" altLang="en-US" dirty="0" smtClean="0">
                <a:latin typeface="+mn-lt"/>
              </a:rPr>
              <a:t>Heart and circulatory disease in middle age are responsible for more loss of work and disability days due to hospitalization than any other cause</a:t>
            </a:r>
          </a:p>
        </p:txBody>
      </p:sp>
    </p:spTree>
    <p:extLst>
      <p:ext uri="{BB962C8B-B14F-4D97-AF65-F5344CB8AC3E}">
        <p14:creationId xmlns:p14="http://schemas.microsoft.com/office/powerpoint/2010/main" val="1378886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noChangeArrowheads="1"/>
          </p:cNvSpPr>
          <p:nvPr>
            <p:ph type="title"/>
          </p:nvPr>
        </p:nvSpPr>
        <p:spPr/>
        <p:txBody>
          <a:bodyPr>
            <a:normAutofit/>
          </a:bodyPr>
          <a:lstStyle/>
          <a:p>
            <a:pPr eaLnBrk="1" hangingPunct="1"/>
            <a:r>
              <a:rPr lang="en-US" altLang="en-US" dirty="0" smtClean="0"/>
              <a:t>Linking Health and Personality</a:t>
            </a:r>
          </a:p>
        </p:txBody>
      </p:sp>
      <p:sp>
        <p:nvSpPr>
          <p:cNvPr id="82946" name="Content Placeholder 2"/>
          <p:cNvSpPr>
            <a:spLocks noGrp="1" noChangeArrowheads="1"/>
          </p:cNvSpPr>
          <p:nvPr>
            <p:ph type="body" idx="1"/>
          </p:nvPr>
        </p:nvSpPr>
        <p:spPr/>
        <p:txBody>
          <a:bodyPr/>
          <a:lstStyle/>
          <a:p>
            <a:pPr marL="0" indent="0" eaLnBrk="1" hangingPunct="1">
              <a:buFont typeface="Arial" panose="020B0604020202020204" pitchFamily="34" charset="0"/>
              <a:buNone/>
            </a:pPr>
            <a:r>
              <a:rPr lang="en-US" altLang="en-US" b="1" dirty="0" smtClean="0">
                <a:latin typeface="+mn-lt"/>
              </a:rPr>
              <a:t>More men die in middle age of diseases of the heart and circulatory system than any other cause</a:t>
            </a:r>
          </a:p>
          <a:p>
            <a:pPr marL="255600" lvl="1" indent="-255600" eaLnBrk="1" hangingPunct="1">
              <a:spcBef>
                <a:spcPts val="1500"/>
              </a:spcBef>
              <a:buFont typeface="Arial" panose="020B0604020202020204" pitchFamily="34" charset="0"/>
              <a:buChar char="•"/>
            </a:pPr>
            <a:r>
              <a:rPr lang="en-US" altLang="en-US" dirty="0" smtClean="0">
                <a:latin typeface="+mn-lt"/>
              </a:rPr>
              <a:t>Both genetic and experiential characteristics are involved</a:t>
            </a:r>
          </a:p>
          <a:p>
            <a:pPr marL="255600" lvl="1" indent="-255600" eaLnBrk="1" hangingPunct="1">
              <a:spcBef>
                <a:spcPts val="1500"/>
              </a:spcBef>
              <a:buFont typeface="Arial" panose="020B0604020202020204" pitchFamily="34" charset="0"/>
              <a:buChar char="•"/>
            </a:pPr>
            <a:r>
              <a:rPr lang="en-US" altLang="en-US" dirty="0" smtClean="0">
                <a:latin typeface="+mn-lt"/>
              </a:rPr>
              <a:t>Heart disease runs in families</a:t>
            </a:r>
          </a:p>
          <a:p>
            <a:pPr marL="255600" lvl="1" indent="-255600" eaLnBrk="1" hangingPunct="1">
              <a:spcBef>
                <a:spcPts val="1500"/>
              </a:spcBef>
              <a:buFont typeface="Arial" panose="020B0604020202020204" pitchFamily="34" charset="0"/>
              <a:buChar char="•"/>
            </a:pPr>
            <a:r>
              <a:rPr lang="en-US" altLang="en-US" dirty="0" smtClean="0">
                <a:latin typeface="+mn-lt"/>
              </a:rPr>
              <a:t>Men are more likely to suffer than women, and risks increase with age</a:t>
            </a:r>
          </a:p>
          <a:p>
            <a:pPr marL="255600" lvl="1" indent="-255600" eaLnBrk="1" hangingPunct="1">
              <a:spcBef>
                <a:spcPts val="1500"/>
              </a:spcBef>
              <a:buFont typeface="Arial" panose="020B0604020202020204" pitchFamily="34" charset="0"/>
              <a:buChar char="•"/>
            </a:pPr>
            <a:r>
              <a:rPr lang="en-US" altLang="en-US" dirty="0" smtClean="0">
                <a:latin typeface="+mn-lt"/>
              </a:rPr>
              <a:t>Women are less vulnerable, but are not immune</a:t>
            </a:r>
          </a:p>
        </p:txBody>
      </p:sp>
    </p:spTree>
    <p:extLst>
      <p:ext uri="{BB962C8B-B14F-4D97-AF65-F5344CB8AC3E}">
        <p14:creationId xmlns:p14="http://schemas.microsoft.com/office/powerpoint/2010/main" val="3487548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noChangeArrowheads="1"/>
          </p:cNvSpPr>
          <p:nvPr>
            <p:ph type="title"/>
          </p:nvPr>
        </p:nvSpPr>
        <p:spPr/>
        <p:txBody>
          <a:bodyPr anchor="b">
            <a:noAutofit/>
          </a:bodyPr>
          <a:lstStyle/>
          <a:p>
            <a:r>
              <a:rPr lang="en-US" dirty="0"/>
              <a:t>Figure </a:t>
            </a:r>
            <a:r>
              <a:rPr lang="en-US" dirty="0" smtClean="0"/>
              <a:t>15-7 </a:t>
            </a:r>
            <a:r>
              <a:rPr lang="en-US" dirty="0"/>
              <a:t>Death from Heart Disease Worldwide</a:t>
            </a:r>
          </a:p>
        </p:txBody>
      </p:sp>
      <p:pic>
        <p:nvPicPr>
          <p:cNvPr id="12" name="Picture 2" descr="A chart depicts the Highest Cardiovascular Disease Death Rates in men and women as follows. The text reads, Here’s a look at the top 10 countries with the highest death rates for heart disease, stroke, and high blood pressure per 100,000 men and women, ages 35 to 74. Men. Russian Federation 1,173, Ukraine 1,067, Romania 657, Hungary 524, Cuba 359, Brazil 347, Czech Republic 347, Argentina 305, Mexico 261, and United States 235. Women. Russian Federation 466, Ukraine 454, Romania 312, Hungary 218, Cuba 209, Brazil 205, Czech Republic 142, Argentina 139, Mexico 137, and United States 1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8180" y="1738798"/>
            <a:ext cx="5207641" cy="2679137"/>
          </a:xfrm>
          <a:prstGeom prst="rect">
            <a:avLst/>
          </a:prstGeom>
        </p:spPr>
      </p:pic>
      <p:sp>
        <p:nvSpPr>
          <p:cNvPr id="2" name="Text Placeholder 3"/>
          <p:cNvSpPr>
            <a:spLocks noGrp="1"/>
          </p:cNvSpPr>
          <p:nvPr>
            <p:ph type="body" idx="1"/>
          </p:nvPr>
        </p:nvSpPr>
        <p:spPr>
          <a:prstGeom prst="rect">
            <a:avLst/>
          </a:prstGeom>
        </p:spPr>
        <p:txBody>
          <a:bodyPr/>
          <a:lstStyle/>
          <a:p>
            <a:r>
              <a:rPr lang="en-US" sz="1600" dirty="0">
                <a:latin typeface="+mn-lt"/>
              </a:rPr>
              <a:t>The risk of dying from cardiovascular disease differs significantly depending on the country </a:t>
            </a:r>
            <a:r>
              <a:rPr lang="en-US" sz="1600" dirty="0" smtClean="0">
                <a:latin typeface="+mn-lt"/>
              </a:rPr>
              <a:t>in which </a:t>
            </a:r>
            <a:r>
              <a:rPr lang="en-US" sz="1600" dirty="0">
                <a:latin typeface="+mn-lt"/>
              </a:rPr>
              <a:t>one lives. What cultural or environmental factors might help to explain this fact</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38472879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noChangeArrowheads="1"/>
          </p:cNvSpPr>
          <p:nvPr>
            <p:ph type="title"/>
          </p:nvPr>
        </p:nvSpPr>
        <p:spPr/>
        <p:txBody>
          <a:bodyPr/>
          <a:lstStyle/>
          <a:p>
            <a:pPr eaLnBrk="1" hangingPunct="1"/>
            <a:r>
              <a:rPr lang="en-US" altLang="en-US" dirty="0" smtClean="0"/>
              <a:t>Type-A Behavior Pattern</a:t>
            </a:r>
          </a:p>
        </p:txBody>
      </p:sp>
      <p:sp>
        <p:nvSpPr>
          <p:cNvPr id="87042" name="Content Placeholder 2"/>
          <p:cNvSpPr>
            <a:spLocks noGrp="1" noChangeArrowheads="1"/>
          </p:cNvSpPr>
          <p:nvPr>
            <p:ph type="body" idx="1"/>
          </p:nvPr>
        </p:nvSpPr>
        <p:spPr/>
        <p:txBody>
          <a:bodyPr/>
          <a:lstStyle/>
          <a:p>
            <a:pPr eaLnBrk="1" hangingPunct="1"/>
            <a:r>
              <a:rPr lang="en-US" altLang="en-US" b="1" dirty="0" smtClean="0">
                <a:latin typeface="+mn-lt"/>
              </a:rPr>
              <a:t>Type-A behavior:</a:t>
            </a:r>
          </a:p>
          <a:p>
            <a:pPr lvl="1" eaLnBrk="1" hangingPunct="1"/>
            <a:r>
              <a:rPr lang="en-US" altLang="en-US" dirty="0" smtClean="0">
                <a:latin typeface="+mn-lt"/>
              </a:rPr>
              <a:t>Competitiveness, impatience, and a tendency toward frustration and hostility</a:t>
            </a:r>
          </a:p>
          <a:p>
            <a:pPr lvl="1" eaLnBrk="1" hangingPunct="1"/>
            <a:r>
              <a:rPr lang="en-US" altLang="en-US" dirty="0" smtClean="0">
                <a:latin typeface="+mn-lt"/>
              </a:rPr>
              <a:t>Evidence is correlational, so cannot conclude that Type A behavior causes heart disease</a:t>
            </a:r>
          </a:p>
        </p:txBody>
      </p:sp>
    </p:spTree>
    <p:extLst>
      <p:ext uri="{BB962C8B-B14F-4D97-AF65-F5344CB8AC3E}">
        <p14:creationId xmlns:p14="http://schemas.microsoft.com/office/powerpoint/2010/main" val="3652351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noChangeArrowheads="1"/>
          </p:cNvSpPr>
          <p:nvPr>
            <p:ph type="title"/>
          </p:nvPr>
        </p:nvSpPr>
        <p:spPr/>
        <p:txBody>
          <a:bodyPr/>
          <a:lstStyle/>
          <a:p>
            <a:pPr eaLnBrk="1" hangingPunct="1"/>
            <a:r>
              <a:rPr lang="en-US" altLang="en-US" dirty="0" smtClean="0"/>
              <a:t>Type-B Behavior Pattern</a:t>
            </a:r>
          </a:p>
        </p:txBody>
      </p:sp>
      <p:sp>
        <p:nvSpPr>
          <p:cNvPr id="89090" name="Content Placeholder 2"/>
          <p:cNvSpPr>
            <a:spLocks noGrp="1" noChangeArrowheads="1"/>
          </p:cNvSpPr>
          <p:nvPr>
            <p:ph type="body" idx="1"/>
          </p:nvPr>
        </p:nvSpPr>
        <p:spPr/>
        <p:txBody>
          <a:bodyPr/>
          <a:lstStyle/>
          <a:p>
            <a:pPr eaLnBrk="1" hangingPunct="1"/>
            <a:r>
              <a:rPr lang="en-US" altLang="en-US" b="1" dirty="0" smtClean="0">
                <a:latin typeface="+mn-lt"/>
              </a:rPr>
              <a:t>Type-B behavior:</a:t>
            </a:r>
          </a:p>
          <a:p>
            <a:pPr lvl="1" eaLnBrk="1" hangingPunct="1"/>
            <a:r>
              <a:rPr lang="en-US" altLang="en-US" dirty="0" smtClean="0">
                <a:latin typeface="+mn-lt"/>
              </a:rPr>
              <a:t>Non-competitiveness, patience, and a lack of aggression</a:t>
            </a:r>
          </a:p>
          <a:p>
            <a:pPr lvl="1" eaLnBrk="1" hangingPunct="1"/>
            <a:r>
              <a:rPr lang="en-US" altLang="en-US" dirty="0" smtClean="0">
                <a:latin typeface="+mn-lt"/>
              </a:rPr>
              <a:t>Evidence that Type B people have less than </a:t>
            </a:r>
            <a:br>
              <a:rPr lang="en-US" altLang="en-US" dirty="0" smtClean="0">
                <a:latin typeface="+mn-lt"/>
              </a:rPr>
            </a:br>
            <a:r>
              <a:rPr lang="en-US" altLang="en-US" dirty="0" smtClean="0">
                <a:latin typeface="+mn-lt"/>
              </a:rPr>
              <a:t>half the risk of coronary disease than Type A people have</a:t>
            </a:r>
          </a:p>
        </p:txBody>
      </p:sp>
    </p:spTree>
    <p:extLst>
      <p:ext uri="{BB962C8B-B14F-4D97-AF65-F5344CB8AC3E}">
        <p14:creationId xmlns:p14="http://schemas.microsoft.com/office/powerpoint/2010/main" val="315960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altLang="en-US" dirty="0" smtClean="0"/>
              <a:t>Type-D Behavior Pattern</a:t>
            </a:r>
          </a:p>
        </p:txBody>
      </p:sp>
      <p:sp>
        <p:nvSpPr>
          <p:cNvPr id="3" name="Content Placeholder 2"/>
          <p:cNvSpPr>
            <a:spLocks noGrp="1"/>
          </p:cNvSpPr>
          <p:nvPr>
            <p:ph type="body" idx="1"/>
          </p:nvPr>
        </p:nvSpPr>
        <p:spPr/>
        <p:txBody>
          <a:bodyPr>
            <a:normAutofit/>
          </a:bodyPr>
          <a:lstStyle/>
          <a:p>
            <a:pPr marL="0" indent="0">
              <a:buNone/>
            </a:pPr>
            <a:r>
              <a:rPr lang="en-US" altLang="en-US" b="1" dirty="0" smtClean="0">
                <a:latin typeface="+mn-lt"/>
              </a:rPr>
              <a:t>D for “distressed”</a:t>
            </a:r>
          </a:p>
          <a:p>
            <a:r>
              <a:rPr lang="en-US" altLang="en-US" sz="2400" dirty="0" smtClean="0">
                <a:latin typeface="+mn-lt"/>
              </a:rPr>
              <a:t>Insecurity, anxiety, and negative outlook related to risk for heart attack</a:t>
            </a:r>
          </a:p>
        </p:txBody>
      </p:sp>
    </p:spTree>
    <p:extLst>
      <p:ext uri="{BB962C8B-B14F-4D97-AF65-F5344CB8AC3E}">
        <p14:creationId xmlns:p14="http://schemas.microsoft.com/office/powerpoint/2010/main" val="18054360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noChangeArrowheads="1"/>
          </p:cNvSpPr>
          <p:nvPr>
            <p:ph type="title"/>
          </p:nvPr>
        </p:nvSpPr>
        <p:spPr>
          <a:xfrm>
            <a:off x="457200" y="152400"/>
            <a:ext cx="8229600" cy="1097280"/>
          </a:xfrm>
        </p:spPr>
        <p:txBody>
          <a:bodyPr/>
          <a:lstStyle/>
          <a:p>
            <a:pPr eaLnBrk="1" hangingPunct="1"/>
            <a:r>
              <a:rPr lang="en-US" altLang="en-US" dirty="0" smtClean="0"/>
              <a:t>The Threat of Cancer</a:t>
            </a:r>
          </a:p>
        </p:txBody>
      </p:sp>
      <p:sp>
        <p:nvSpPr>
          <p:cNvPr id="92162" name="Content Placeholder 2"/>
          <p:cNvSpPr>
            <a:spLocks noGrp="1" noChangeArrowheads="1"/>
          </p:cNvSpPr>
          <p:nvPr>
            <p:ph idx="1"/>
          </p:nvPr>
        </p:nvSpPr>
        <p:spPr/>
        <p:txBody>
          <a:bodyPr/>
          <a:lstStyle/>
          <a:p>
            <a:pPr marL="0" indent="0" eaLnBrk="1" hangingPunct="1">
              <a:buNone/>
            </a:pPr>
            <a:r>
              <a:rPr lang="en-US" altLang="en-US" b="1" dirty="0" smtClean="0">
                <a:latin typeface="+mn-lt"/>
              </a:rPr>
              <a:t>Cancer is associated with genetic and environmental risks</a:t>
            </a:r>
          </a:p>
          <a:p>
            <a:pPr marL="255600" lvl="1" indent="-255600" eaLnBrk="1" hangingPunct="1">
              <a:spcBef>
                <a:spcPts val="1500"/>
              </a:spcBef>
              <a:buFont typeface="Arial" panose="020B0604020202020204" pitchFamily="34" charset="0"/>
              <a:buChar char="•"/>
            </a:pPr>
            <a:r>
              <a:rPr lang="en-US" altLang="en-US" sz="2400" dirty="0" smtClean="0">
                <a:latin typeface="+mn-lt"/>
              </a:rPr>
              <a:t>Poor nutrition, smoking, alcohol use, exposure to sunlight, exposure to radiation, and particular occupational hazards</a:t>
            </a:r>
          </a:p>
          <a:p>
            <a:pPr marL="255600" lvl="1" indent="-255600" eaLnBrk="1" hangingPunct="1">
              <a:spcBef>
                <a:spcPts val="1500"/>
              </a:spcBef>
              <a:buFont typeface="Arial" panose="020B0604020202020204" pitchFamily="34" charset="0"/>
              <a:buChar char="•"/>
            </a:pPr>
            <a:r>
              <a:rPr lang="en-US" altLang="en-US" sz="2400" dirty="0" smtClean="0">
                <a:latin typeface="+mn-lt"/>
              </a:rPr>
              <a:t>Early treatment is related to higher survival rate</a:t>
            </a:r>
          </a:p>
        </p:txBody>
      </p:sp>
    </p:spTree>
    <p:extLst>
      <p:ext uri="{BB962C8B-B14F-4D97-AF65-F5344CB8AC3E}">
        <p14:creationId xmlns:p14="http://schemas.microsoft.com/office/powerpoint/2010/main" val="16466418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noChangeArrowheads="1"/>
          </p:cNvSpPr>
          <p:nvPr>
            <p:ph type="title"/>
          </p:nvPr>
        </p:nvSpPr>
        <p:spPr/>
        <p:txBody>
          <a:bodyPr/>
          <a:lstStyle/>
          <a:p>
            <a:pPr eaLnBrk="1" hangingPunct="1"/>
            <a:r>
              <a:rPr lang="en-US" altLang="en-US" dirty="0" smtClean="0"/>
              <a:t>Cancer Treatment</a:t>
            </a:r>
          </a:p>
        </p:txBody>
      </p:sp>
      <p:sp>
        <p:nvSpPr>
          <p:cNvPr id="94210" name="Content Placeholder 2"/>
          <p:cNvSpPr>
            <a:spLocks noGrp="1" noChangeArrowheads="1"/>
          </p:cNvSpPr>
          <p:nvPr>
            <p:ph type="body" idx="1"/>
          </p:nvPr>
        </p:nvSpPr>
        <p:spPr/>
        <p:txBody>
          <a:bodyPr/>
          <a:lstStyle/>
          <a:p>
            <a:pPr>
              <a:defRPr/>
            </a:pPr>
            <a:r>
              <a:rPr lang="en-US" dirty="0" smtClean="0">
                <a:latin typeface="+mn-lt"/>
              </a:rPr>
              <a:t>Takes a variety of forms</a:t>
            </a:r>
          </a:p>
          <a:p>
            <a:pPr lvl="1" eaLnBrk="1" hangingPunct="1">
              <a:buFont typeface="Arial" charset="0"/>
              <a:buChar char="–"/>
              <a:defRPr/>
            </a:pPr>
            <a:r>
              <a:rPr lang="en-US" dirty="0" smtClean="0">
                <a:latin typeface="+mn-lt"/>
              </a:rPr>
              <a:t>Radiation therapy involves the use of radiation to destroy a tumor</a:t>
            </a:r>
          </a:p>
          <a:p>
            <a:pPr lvl="1" eaLnBrk="1" hangingPunct="1">
              <a:buFont typeface="Arial" charset="0"/>
              <a:buChar char="–"/>
              <a:defRPr/>
            </a:pPr>
            <a:r>
              <a:rPr lang="en-US" dirty="0" smtClean="0">
                <a:latin typeface="+mn-lt"/>
              </a:rPr>
              <a:t>Chemotherapy involves the controlled ingestion of toxic substances meant to poison the tumor</a:t>
            </a:r>
          </a:p>
          <a:p>
            <a:pPr>
              <a:defRPr/>
            </a:pPr>
            <a:r>
              <a:rPr lang="en-US" dirty="0" smtClean="0">
                <a:latin typeface="+mn-lt"/>
              </a:rPr>
              <a:t>Surgery may be used to remove the tumor</a:t>
            </a:r>
          </a:p>
          <a:p>
            <a:pPr>
              <a:defRPr/>
            </a:pPr>
            <a:r>
              <a:rPr lang="en-US" dirty="0" smtClean="0">
                <a:latin typeface="+mn-lt"/>
              </a:rPr>
              <a:t>Early diagnosis is crucial</a:t>
            </a:r>
            <a:endParaRPr lang="en-US" dirty="0">
              <a:latin typeface="+mn-lt"/>
            </a:endParaRPr>
          </a:p>
        </p:txBody>
      </p:sp>
    </p:spTree>
    <p:extLst>
      <p:ext uri="{BB962C8B-B14F-4D97-AF65-F5344CB8AC3E}">
        <p14:creationId xmlns:p14="http://schemas.microsoft.com/office/powerpoint/2010/main" val="32909973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noChangeArrowheads="1"/>
          </p:cNvSpPr>
          <p:nvPr>
            <p:ph type="title"/>
          </p:nvPr>
        </p:nvSpPr>
        <p:spPr/>
        <p:txBody>
          <a:bodyPr/>
          <a:lstStyle/>
          <a:p>
            <a:pPr eaLnBrk="1" hangingPunct="1"/>
            <a:r>
              <a:rPr lang="en-US" altLang="en-US" dirty="0" smtClean="0"/>
              <a:t>Breast Cancer</a:t>
            </a:r>
          </a:p>
        </p:txBody>
      </p:sp>
      <p:sp>
        <p:nvSpPr>
          <p:cNvPr id="96258" name="Content Placeholder 2"/>
          <p:cNvSpPr>
            <a:spLocks noGrp="1" noChangeArrowheads="1"/>
          </p:cNvSpPr>
          <p:nvPr>
            <p:ph type="body" idx="1"/>
          </p:nvPr>
        </p:nvSpPr>
        <p:spPr/>
        <p:txBody>
          <a:bodyPr/>
          <a:lstStyle/>
          <a:p>
            <a:pPr eaLnBrk="1" hangingPunct="1"/>
            <a:r>
              <a:rPr lang="en-US" altLang="en-US" b="1" dirty="0" smtClean="0">
                <a:latin typeface="+mn-lt"/>
              </a:rPr>
              <a:t>Mammography</a:t>
            </a:r>
            <a:r>
              <a:rPr lang="en-US" altLang="en-US" dirty="0" smtClean="0">
                <a:latin typeface="+mn-lt"/>
              </a:rPr>
              <a:t>, a weak X-ray, is used to detect breast cancer</a:t>
            </a:r>
          </a:p>
          <a:p>
            <a:pPr eaLnBrk="1" hangingPunct="1"/>
            <a:r>
              <a:rPr lang="en-US" altLang="en-US" dirty="0" smtClean="0">
                <a:latin typeface="+mn-lt"/>
              </a:rPr>
              <a:t>Death rate lower for those who had a “fighting spirit”</a:t>
            </a:r>
          </a:p>
          <a:p>
            <a:pPr eaLnBrk="1" hangingPunct="1"/>
            <a:r>
              <a:rPr lang="en-US" altLang="en-US" dirty="0" smtClean="0">
                <a:latin typeface="+mn-lt"/>
              </a:rPr>
              <a:t>A positive psychological outlook may boost the body’s immune system</a:t>
            </a:r>
          </a:p>
        </p:txBody>
      </p:sp>
    </p:spTree>
    <p:extLst>
      <p:ext uri="{BB962C8B-B14F-4D97-AF65-F5344CB8AC3E}">
        <p14:creationId xmlns:p14="http://schemas.microsoft.com/office/powerpoint/2010/main" val="1788961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noChangeArrowheads="1"/>
          </p:cNvSpPr>
          <p:nvPr>
            <p:ph type="title"/>
          </p:nvPr>
        </p:nvSpPr>
        <p:spPr/>
        <p:txBody>
          <a:bodyPr anchor="b">
            <a:noAutofit/>
          </a:bodyPr>
          <a:lstStyle/>
          <a:p>
            <a:r>
              <a:rPr lang="en-US" dirty="0"/>
              <a:t>Figure </a:t>
            </a:r>
            <a:r>
              <a:rPr lang="en-US" dirty="0" smtClean="0"/>
              <a:t>15-8 </a:t>
            </a:r>
            <a:r>
              <a:rPr lang="en-US" dirty="0"/>
              <a:t>Age and the Risk of Breast Cancer</a:t>
            </a:r>
          </a:p>
        </p:txBody>
      </p:sp>
      <p:pic>
        <p:nvPicPr>
          <p:cNvPr id="2" name="Picture 2" descr="A line graph represents the correlation between age and the risk of breast cancer. The graph plots men and women, with the number of breast cancer cases per 100,000 people per year on the vertical axis and age groups on the horizontal axis. For women, the number of cases remains near 0 until 25 to 29 years, when it slowly begins to rise with increasing steepness to 50 at 35 to 39 years, 200 at 45 to 49 years, and continues to rise to a maximum of 450 at 75 to 79 years, before falling to 350 at 85 and older. In men, the rate remains steadily near zero through 65 to 69, when it rises to 10%, and remains steady through 85 + years."/>
          <p:cNvPicPr>
            <a:picLocks noChangeAspect="1"/>
          </p:cNvPicPr>
          <p:nvPr/>
        </p:nvPicPr>
        <p:blipFill>
          <a:blip r:embed="rId3"/>
          <a:stretch>
            <a:fillRect/>
          </a:stretch>
        </p:blipFill>
        <p:spPr>
          <a:xfrm>
            <a:off x="2455525" y="1762615"/>
            <a:ext cx="4004351" cy="2341801"/>
          </a:xfrm>
          <a:prstGeom prst="rect">
            <a:avLst/>
          </a:prstGeom>
        </p:spPr>
      </p:pic>
      <p:sp>
        <p:nvSpPr>
          <p:cNvPr id="3" name="Text Placeholder 3"/>
          <p:cNvSpPr>
            <a:spLocks noGrp="1"/>
          </p:cNvSpPr>
          <p:nvPr>
            <p:ph type="body" idx="1"/>
          </p:nvPr>
        </p:nvSpPr>
        <p:spPr>
          <a:prstGeom prst="rect">
            <a:avLst/>
          </a:prstGeom>
        </p:spPr>
        <p:txBody>
          <a:bodyPr/>
          <a:lstStyle/>
          <a:p>
            <a:r>
              <a:rPr lang="en-US" sz="1600" dirty="0">
                <a:latin typeface="+mn-lt"/>
              </a:rPr>
              <a:t>Starting around the age of 30, the risk of breast </a:t>
            </a:r>
            <a:r>
              <a:rPr lang="en-US" sz="1600" dirty="0" smtClean="0">
                <a:latin typeface="+mn-lt"/>
              </a:rPr>
              <a:t>cancer becomes increasingly likely</a:t>
            </a:r>
            <a:r>
              <a:rPr lang="en-US" sz="1600" dirty="0">
                <a:latin typeface="+mn-lt"/>
              </a:rPr>
              <a:t>, as these annual incidence figures show</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29671595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Autofit/>
          </a:bodyPr>
          <a:lstStyle/>
          <a:p>
            <a:r>
              <a:rPr lang="en-US" altLang="en-US" dirty="0"/>
              <a:t>Cognitive Development</a:t>
            </a:r>
            <a:endParaRPr lang="en-US" dirty="0"/>
          </a:p>
        </p:txBody>
      </p:sp>
      <p:sp>
        <p:nvSpPr>
          <p:cNvPr id="4" name="Content Placeholder 2"/>
          <p:cNvSpPr>
            <a:spLocks noGrp="1"/>
          </p:cNvSpPr>
          <p:nvPr>
            <p:ph type="body" idx="1"/>
          </p:nvPr>
        </p:nvSpPr>
        <p:spPr/>
        <p:txBody>
          <a:bodyPr/>
          <a:lstStyle/>
          <a:p>
            <a:pPr marL="746125" indent="-746125">
              <a:buNone/>
            </a:pPr>
            <a:r>
              <a:rPr lang="en-US" b="1" dirty="0" smtClean="0">
                <a:solidFill>
                  <a:schemeClr val="tx2"/>
                </a:solidFill>
                <a:latin typeface="+mn-lt"/>
              </a:rPr>
              <a:t>15.8</a:t>
            </a:r>
            <a:r>
              <a:rPr lang="en-US" dirty="0" smtClean="0">
                <a:latin typeface="+mn-lt"/>
              </a:rPr>
              <a:t> Describe </a:t>
            </a:r>
            <a:r>
              <a:rPr lang="en-US" dirty="0">
                <a:latin typeface="+mn-lt"/>
              </a:rPr>
              <a:t>what happens to a person’s intelligence in middle adulthood.</a:t>
            </a:r>
          </a:p>
          <a:p>
            <a:pPr marL="1203325" indent="-1203325">
              <a:buNone/>
            </a:pPr>
            <a:r>
              <a:rPr lang="en-US" b="1" dirty="0" smtClean="0">
                <a:solidFill>
                  <a:schemeClr val="tx2"/>
                </a:solidFill>
                <a:latin typeface="+mn-lt"/>
              </a:rPr>
              <a:t>15.9</a:t>
            </a:r>
            <a:r>
              <a:rPr lang="en-US" b="1" dirty="0">
                <a:solidFill>
                  <a:schemeClr val="tx2"/>
                </a:solidFill>
                <a:latin typeface="+mn-lt"/>
              </a:rPr>
              <a:t> </a:t>
            </a:r>
            <a:r>
              <a:rPr lang="en-US" dirty="0" smtClean="0">
                <a:latin typeface="+mn-lt"/>
              </a:rPr>
              <a:t>Explain </a:t>
            </a:r>
            <a:r>
              <a:rPr lang="en-US" dirty="0">
                <a:latin typeface="+mn-lt"/>
              </a:rPr>
              <a:t>the role of expertise in middle adulthood.</a:t>
            </a:r>
          </a:p>
          <a:p>
            <a:pPr marL="854075" indent="-854075">
              <a:buNone/>
              <a:tabLst>
                <a:tab pos="1371600" algn="l"/>
              </a:tabLst>
            </a:pPr>
            <a:r>
              <a:rPr lang="en-US" b="1" dirty="0" smtClean="0">
                <a:solidFill>
                  <a:schemeClr val="tx2"/>
                </a:solidFill>
                <a:latin typeface="+mn-lt"/>
              </a:rPr>
              <a:t>15.10</a:t>
            </a:r>
            <a:r>
              <a:rPr lang="en-US" dirty="0">
                <a:latin typeface="+mn-lt"/>
              </a:rPr>
              <a:t> Describe how aging affects memory </a:t>
            </a:r>
            <a:r>
              <a:rPr lang="en-US" dirty="0" smtClean="0">
                <a:latin typeface="+mn-lt"/>
              </a:rPr>
              <a:t>and </a:t>
            </a:r>
            <a:r>
              <a:rPr lang="en-US" dirty="0">
                <a:latin typeface="+mn-lt"/>
              </a:rPr>
              <a:t>how memory can be improved</a:t>
            </a:r>
            <a:r>
              <a:rPr lang="en-US" dirty="0" smtClean="0">
                <a:latin typeface="+mn-lt"/>
              </a:rPr>
              <a:t>.</a:t>
            </a:r>
            <a:endParaRPr lang="en-US" dirty="0">
              <a:latin typeface="+mn-lt"/>
            </a:endParaRPr>
          </a:p>
        </p:txBody>
      </p:sp>
    </p:spTree>
    <p:extLst>
      <p:ext uri="{BB962C8B-B14F-4D97-AF65-F5344CB8AC3E}">
        <p14:creationId xmlns:p14="http://schemas.microsoft.com/office/powerpoint/2010/main" val="17537441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le 1"/>
          <p:cNvSpPr>
            <a:spLocks noGrp="1" noChangeArrowheads="1"/>
          </p:cNvSpPr>
          <p:nvPr>
            <p:ph type="title"/>
          </p:nvPr>
        </p:nvSpPr>
        <p:spPr/>
        <p:txBody>
          <a:bodyPr>
            <a:normAutofit/>
          </a:bodyPr>
          <a:lstStyle/>
          <a:p>
            <a:pPr eaLnBrk="1" hangingPunct="1"/>
            <a:r>
              <a:rPr lang="en-US" altLang="en-US" dirty="0" smtClean="0"/>
              <a:t>Does Intelligence Decline in Adulthood?</a:t>
            </a:r>
          </a:p>
        </p:txBody>
      </p:sp>
      <p:sp>
        <p:nvSpPr>
          <p:cNvPr id="2" name="Content Placeholder 2"/>
          <p:cNvSpPr>
            <a:spLocks noGrp="1"/>
          </p:cNvSpPr>
          <p:nvPr>
            <p:ph type="body" idx="1"/>
          </p:nvPr>
        </p:nvSpPr>
        <p:spPr/>
        <p:txBody>
          <a:bodyPr>
            <a:noAutofit/>
          </a:bodyPr>
          <a:lstStyle/>
          <a:p>
            <a:pPr marL="0" indent="0">
              <a:spcBef>
                <a:spcPts val="0"/>
              </a:spcBef>
              <a:buNone/>
              <a:defRPr/>
            </a:pPr>
            <a:r>
              <a:rPr lang="en-US" sz="2400" b="1" dirty="0" smtClean="0">
                <a:latin typeface="+mn-lt"/>
              </a:rPr>
              <a:t>Cross-sectional </a:t>
            </a:r>
            <a:r>
              <a:rPr lang="en-US" sz="2400" b="1" dirty="0">
                <a:latin typeface="+mn-lt"/>
              </a:rPr>
              <a:t>studies </a:t>
            </a:r>
          </a:p>
          <a:p>
            <a:pPr>
              <a:buFont typeface="Arial" charset="0"/>
              <a:buChar char="•"/>
              <a:defRPr/>
            </a:pPr>
            <a:r>
              <a:rPr lang="en-US" sz="2400" dirty="0">
                <a:latin typeface="+mn-lt"/>
              </a:rPr>
              <a:t>Older subjects scored less well than younger subjects on traditional </a:t>
            </a:r>
            <a:r>
              <a:rPr lang="en-US" sz="2400" dirty="0" smtClean="0">
                <a:latin typeface="+mn-lt"/>
              </a:rPr>
              <a:t>I</a:t>
            </a:r>
            <a:r>
              <a:rPr lang="en-US" sz="100" dirty="0" smtClean="0">
                <a:latin typeface="+mn-lt"/>
              </a:rPr>
              <a:t> </a:t>
            </a:r>
            <a:r>
              <a:rPr lang="en-US" sz="2400" dirty="0" smtClean="0">
                <a:latin typeface="+mn-lt"/>
              </a:rPr>
              <a:t>Q </a:t>
            </a:r>
            <a:r>
              <a:rPr lang="en-US" sz="2400" dirty="0">
                <a:latin typeface="+mn-lt"/>
              </a:rPr>
              <a:t>tests</a:t>
            </a:r>
          </a:p>
          <a:p>
            <a:pPr lvl="1">
              <a:buFont typeface="Arial" charset="0"/>
              <a:buChar char="–"/>
              <a:defRPr/>
            </a:pPr>
            <a:r>
              <a:rPr lang="en-US" dirty="0">
                <a:latin typeface="+mn-lt"/>
              </a:rPr>
              <a:t>Intelligence peaks at 18, stays steady until mid-20s, and declines </a:t>
            </a:r>
            <a:r>
              <a:rPr lang="en-US" dirty="0" smtClean="0">
                <a:latin typeface="+mn-lt"/>
              </a:rPr>
              <a:t>until the end </a:t>
            </a:r>
            <a:r>
              <a:rPr lang="en-US" dirty="0">
                <a:latin typeface="+mn-lt"/>
              </a:rPr>
              <a:t>of </a:t>
            </a:r>
            <a:r>
              <a:rPr lang="en-US" dirty="0" smtClean="0">
                <a:latin typeface="+mn-lt"/>
              </a:rPr>
              <a:t>life</a:t>
            </a:r>
          </a:p>
          <a:p>
            <a:pPr marL="457200" lvl="1" indent="0">
              <a:spcBef>
                <a:spcPts val="0"/>
              </a:spcBef>
              <a:buFont typeface="Arial" charset="0"/>
              <a:buNone/>
              <a:defRPr/>
            </a:pPr>
            <a:endParaRPr lang="en-US" dirty="0">
              <a:latin typeface="+mn-lt"/>
            </a:endParaRPr>
          </a:p>
          <a:p>
            <a:pPr marL="0" indent="0">
              <a:spcBef>
                <a:spcPts val="0"/>
              </a:spcBef>
              <a:buNone/>
              <a:defRPr/>
            </a:pPr>
            <a:r>
              <a:rPr lang="en-US" sz="2400" b="1" dirty="0">
                <a:latin typeface="+mn-lt"/>
              </a:rPr>
              <a:t>Longitudinal studies</a:t>
            </a:r>
          </a:p>
          <a:p>
            <a:pPr>
              <a:buFont typeface="Arial" charset="0"/>
              <a:buChar char="•"/>
              <a:defRPr/>
            </a:pPr>
            <a:r>
              <a:rPr lang="en-US" sz="2400" dirty="0">
                <a:latin typeface="+mn-lt"/>
              </a:rPr>
              <a:t>Different developmental patterns in intelligence</a:t>
            </a:r>
          </a:p>
          <a:p>
            <a:pPr lvl="1">
              <a:buFont typeface="Arial" charset="0"/>
              <a:buChar char="–"/>
              <a:defRPr/>
            </a:pPr>
            <a:r>
              <a:rPr lang="en-US" dirty="0">
                <a:latin typeface="+mn-lt"/>
              </a:rPr>
              <a:t>Stable and even increasing </a:t>
            </a:r>
            <a:r>
              <a:rPr lang="en-US" dirty="0" smtClean="0">
                <a:latin typeface="+mn-lt"/>
              </a:rPr>
              <a:t>I</a:t>
            </a:r>
            <a:r>
              <a:rPr lang="en-US" sz="100" dirty="0" smtClean="0">
                <a:latin typeface="+mn-lt"/>
              </a:rPr>
              <a:t> </a:t>
            </a:r>
            <a:r>
              <a:rPr lang="en-US" dirty="0" smtClean="0">
                <a:latin typeface="+mn-lt"/>
              </a:rPr>
              <a:t>Q </a:t>
            </a:r>
            <a:r>
              <a:rPr lang="en-US" dirty="0">
                <a:latin typeface="+mn-lt"/>
              </a:rPr>
              <a:t>scores until mid-30s and some to mid-50s, then </a:t>
            </a:r>
            <a:r>
              <a:rPr lang="en-US" dirty="0" smtClean="0">
                <a:latin typeface="+mn-lt"/>
              </a:rPr>
              <a:t>declined</a:t>
            </a:r>
            <a:endParaRPr lang="en-US" dirty="0">
              <a:latin typeface="+mn-lt"/>
            </a:endParaRPr>
          </a:p>
        </p:txBody>
      </p:sp>
    </p:spTree>
    <p:extLst>
      <p:ext uri="{BB962C8B-B14F-4D97-AF65-F5344CB8AC3E}">
        <p14:creationId xmlns:p14="http://schemas.microsoft.com/office/powerpoint/2010/main" val="26515626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noChangeArrowheads="1"/>
          </p:cNvSpPr>
          <p:nvPr>
            <p:ph type="title"/>
          </p:nvPr>
        </p:nvSpPr>
        <p:spPr/>
        <p:txBody>
          <a:bodyPr>
            <a:normAutofit/>
          </a:bodyPr>
          <a:lstStyle/>
          <a:p>
            <a:pPr eaLnBrk="1" hangingPunct="1"/>
            <a:r>
              <a:rPr lang="en-US" altLang="en-US" dirty="0" smtClean="0"/>
              <a:t>Forms of Intelligence</a:t>
            </a:r>
          </a:p>
        </p:txBody>
      </p:sp>
      <p:sp>
        <p:nvSpPr>
          <p:cNvPr id="118786" name="Content Placeholder 2"/>
          <p:cNvSpPr>
            <a:spLocks noGrp="1" noChangeArrowheads="1"/>
          </p:cNvSpPr>
          <p:nvPr>
            <p:ph type="body" idx="1"/>
          </p:nvPr>
        </p:nvSpPr>
        <p:spPr/>
        <p:txBody>
          <a:bodyPr/>
          <a:lstStyle/>
          <a:p>
            <a:pPr eaLnBrk="1" hangingPunct="1"/>
            <a:r>
              <a:rPr lang="en-US" altLang="en-US" b="1" dirty="0" smtClean="0">
                <a:latin typeface="+mn-lt"/>
              </a:rPr>
              <a:t>Fluid intelligence </a:t>
            </a:r>
            <a:r>
              <a:rPr lang="en-US" altLang="en-US" dirty="0" smtClean="0">
                <a:latin typeface="+mn-lt"/>
              </a:rPr>
              <a:t>is the ability to deal with new problems and situations</a:t>
            </a:r>
          </a:p>
          <a:p>
            <a:pPr eaLnBrk="1" hangingPunct="1"/>
            <a:r>
              <a:rPr lang="en-US" altLang="en-US" b="1" dirty="0" smtClean="0">
                <a:latin typeface="+mn-lt"/>
              </a:rPr>
              <a:t>Crystallized intelligence </a:t>
            </a:r>
            <a:r>
              <a:rPr lang="en-US" altLang="en-US" dirty="0" smtClean="0">
                <a:latin typeface="+mn-lt"/>
              </a:rPr>
              <a:t>is the store of information, skills, and strategies that people have acquired through education and prior experiences</a:t>
            </a:r>
          </a:p>
        </p:txBody>
      </p:sp>
    </p:spTree>
    <p:extLst>
      <p:ext uri="{BB962C8B-B14F-4D97-AF65-F5344CB8AC3E}">
        <p14:creationId xmlns:p14="http://schemas.microsoft.com/office/powerpoint/2010/main" val="34486485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noChangeArrowheads="1"/>
          </p:cNvSpPr>
          <p:nvPr>
            <p:ph type="title"/>
          </p:nvPr>
        </p:nvSpPr>
        <p:spPr/>
        <p:txBody>
          <a:bodyPr>
            <a:noAutofit/>
          </a:bodyPr>
          <a:lstStyle/>
          <a:p>
            <a:r>
              <a:rPr lang="en-US" dirty="0"/>
              <a:t>Figure </a:t>
            </a:r>
            <a:r>
              <a:rPr lang="en-US" dirty="0" smtClean="0"/>
              <a:t>15-9 </a:t>
            </a:r>
            <a:r>
              <a:rPr lang="en-US" altLang="en-US" dirty="0" smtClean="0"/>
              <a:t>Changes in Crystalized and Fluid Intelligence</a:t>
            </a:r>
          </a:p>
        </p:txBody>
      </p:sp>
      <p:pic>
        <p:nvPicPr>
          <p:cNvPr id="5" name="Picture 2" descr="A line graph depicts the Changes in Crystallized and Fluid Intelligence across different stages. The vertical axis is labeled Magnitude of Effect while the horizontal axis lists the different stages. Crystallized Intelligence keeps increasing from Infancy through Childhood, Young Adulthood and Middle Adulthood. It reaches its maximum in Late Adulthood. Fluid Intelligence increases from Infancy through Childhood and reaches a maximum in Young Adulthood. After that it undergoes a gradual decline in Middle Adulthood and Late Adulthood."/>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2464478" y="1872764"/>
            <a:ext cx="4215045" cy="247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a:prstGeom prst="rect">
            <a:avLst/>
          </a:prstGeom>
        </p:spPr>
        <p:txBody>
          <a:bodyPr/>
          <a:lstStyle/>
          <a:p>
            <a:r>
              <a:rPr lang="en-US" sz="1600" dirty="0">
                <a:latin typeface="+mn-lt"/>
              </a:rPr>
              <a:t>Although crystallized intelligence increases with age, fluid intelligence begins to decline in </a:t>
            </a:r>
            <a:r>
              <a:rPr lang="en-US" sz="1600" dirty="0" smtClean="0">
                <a:latin typeface="+mn-lt"/>
              </a:rPr>
              <a:t>middle age</a:t>
            </a:r>
            <a:r>
              <a:rPr lang="en-US" sz="1600" dirty="0">
                <a:latin typeface="+mn-lt"/>
              </a:rPr>
              <a:t>. What are the implications for general competence in middle adulthood</a:t>
            </a:r>
            <a:r>
              <a:rPr lang="en-US" sz="1600" dirty="0" smtClean="0">
                <a:latin typeface="+mn-lt"/>
              </a:rPr>
              <a:t>?</a:t>
            </a:r>
            <a:endParaRPr lang="en-US" sz="1600" dirty="0">
              <a:latin typeface="+mn-lt"/>
            </a:endParaRPr>
          </a:p>
        </p:txBody>
      </p:sp>
    </p:spTree>
    <p:extLst>
      <p:ext uri="{BB962C8B-B14F-4D97-AF65-F5344CB8AC3E}">
        <p14:creationId xmlns:p14="http://schemas.microsoft.com/office/powerpoint/2010/main" val="39910643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p:cNvSpPr>
            <a:spLocks noGrp="1"/>
          </p:cNvSpPr>
          <p:nvPr>
            <p:ph type="title"/>
          </p:nvPr>
        </p:nvSpPr>
        <p:spPr/>
        <p:txBody>
          <a:bodyPr/>
          <a:lstStyle/>
          <a:p>
            <a:pPr eaLnBrk="1" hangingPunct="1"/>
            <a:r>
              <a:rPr lang="en-US" altLang="en-US" dirty="0" smtClean="0"/>
              <a:t>Intellectual Decline?</a:t>
            </a:r>
          </a:p>
        </p:txBody>
      </p:sp>
      <p:sp>
        <p:nvSpPr>
          <p:cNvPr id="120834" name="Content Placeholder 2"/>
          <p:cNvSpPr>
            <a:spLocks noGrp="1"/>
          </p:cNvSpPr>
          <p:nvPr>
            <p:ph type="body" idx="1"/>
          </p:nvPr>
        </p:nvSpPr>
        <p:spPr/>
        <p:txBody>
          <a:bodyPr/>
          <a:lstStyle/>
          <a:p>
            <a:pPr eaLnBrk="1" hangingPunct="1"/>
            <a:r>
              <a:rPr lang="en-US" altLang="en-US" dirty="0" smtClean="0">
                <a:latin typeface="+mn-lt"/>
              </a:rPr>
              <a:t>When researchers looked at the two kinds of intelligence separately, a new answer appears to the question of whether intelligence declines with age</a:t>
            </a:r>
          </a:p>
          <a:p>
            <a:pPr eaLnBrk="1" hangingPunct="1"/>
            <a:r>
              <a:rPr lang="en-US" altLang="en-US" dirty="0" smtClean="0">
                <a:latin typeface="+mn-lt"/>
              </a:rPr>
              <a:t>Yes and no</a:t>
            </a:r>
          </a:p>
          <a:p>
            <a:pPr lvl="1" eaLnBrk="1" hangingPunct="1"/>
            <a:r>
              <a:rPr lang="en-US" altLang="en-US" b="1" dirty="0" smtClean="0">
                <a:latin typeface="+mn-lt"/>
              </a:rPr>
              <a:t>Yes</a:t>
            </a:r>
            <a:r>
              <a:rPr lang="en-US" altLang="en-US" dirty="0" smtClean="0">
                <a:latin typeface="+mn-lt"/>
              </a:rPr>
              <a:t>, because in general, fluid intelligence does decline with age</a:t>
            </a:r>
          </a:p>
          <a:p>
            <a:pPr lvl="1" eaLnBrk="1" hangingPunct="1"/>
            <a:r>
              <a:rPr lang="en-US" altLang="en-US" b="1" dirty="0" smtClean="0">
                <a:latin typeface="+mn-lt"/>
              </a:rPr>
              <a:t>No</a:t>
            </a:r>
            <a:r>
              <a:rPr lang="en-US" altLang="en-US" dirty="0" smtClean="0">
                <a:latin typeface="+mn-lt"/>
              </a:rPr>
              <a:t>, because crystallized intelligence holds steady and in some cases actually improves</a:t>
            </a:r>
          </a:p>
        </p:txBody>
      </p:sp>
    </p:spTree>
    <p:extLst>
      <p:ext uri="{BB962C8B-B14F-4D97-AF65-F5344CB8AC3E}">
        <p14:creationId xmlns:p14="http://schemas.microsoft.com/office/powerpoint/2010/main" val="11101757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p:txBody>
          <a:bodyPr>
            <a:normAutofit/>
          </a:bodyPr>
          <a:lstStyle/>
          <a:p>
            <a:r>
              <a:rPr lang="en-US" altLang="en-US" dirty="0" smtClean="0"/>
              <a:t>Beyond Fluid and Crystallized</a:t>
            </a:r>
          </a:p>
        </p:txBody>
      </p:sp>
      <p:sp>
        <p:nvSpPr>
          <p:cNvPr id="121858" name="Content Placeholder 2"/>
          <p:cNvSpPr>
            <a:spLocks noGrp="1"/>
          </p:cNvSpPr>
          <p:nvPr>
            <p:ph type="body" idx="1"/>
          </p:nvPr>
        </p:nvSpPr>
        <p:spPr/>
        <p:txBody>
          <a:bodyPr>
            <a:normAutofit/>
          </a:bodyPr>
          <a:lstStyle/>
          <a:p>
            <a:pPr marL="255600" lvl="1" indent="-255600">
              <a:spcBef>
                <a:spcPts val="1500"/>
              </a:spcBef>
              <a:buFont typeface="Arial" panose="020B0604020202020204" pitchFamily="34" charset="0"/>
              <a:buChar char="•"/>
            </a:pPr>
            <a:r>
              <a:rPr lang="en-US" sz="2400" dirty="0" smtClean="0">
                <a:latin typeface="+mn-lt"/>
              </a:rPr>
              <a:t>Certain abilities, such as inductive reasoning, spatial orientation, perceptual speed, and verbal memory, begin to decline very gradually at around age 25 and continue to decline through old age</a:t>
            </a:r>
          </a:p>
          <a:p>
            <a:pPr marL="255600" lvl="1" indent="-255600">
              <a:spcBef>
                <a:spcPts val="1500"/>
              </a:spcBef>
              <a:buFont typeface="Arial" panose="020B0604020202020204" pitchFamily="34" charset="0"/>
              <a:buChar char="•"/>
            </a:pPr>
            <a:r>
              <a:rPr lang="en-US" sz="2400" dirty="0" smtClean="0">
                <a:latin typeface="+mn-lt"/>
              </a:rPr>
              <a:t>Numeric </a:t>
            </a:r>
            <a:r>
              <a:rPr lang="en-US" sz="2400" dirty="0">
                <a:latin typeface="+mn-lt"/>
              </a:rPr>
              <a:t>ability tends to increase until the mid-forties, is lower at age 60, and then stays steady throughout the rest of </a:t>
            </a:r>
            <a:r>
              <a:rPr lang="en-US" sz="2400" dirty="0" smtClean="0">
                <a:latin typeface="+mn-lt"/>
              </a:rPr>
              <a:t>life</a:t>
            </a:r>
          </a:p>
          <a:p>
            <a:pPr marL="255600" lvl="1" indent="-255600">
              <a:spcBef>
                <a:spcPts val="1500"/>
              </a:spcBef>
              <a:buFont typeface="Arial" panose="020B0604020202020204" pitchFamily="34" charset="0"/>
              <a:buChar char="•"/>
            </a:pPr>
            <a:r>
              <a:rPr lang="en-US" sz="2400" dirty="0" smtClean="0">
                <a:latin typeface="+mn-lt"/>
              </a:rPr>
              <a:t>Verbal </a:t>
            </a:r>
            <a:r>
              <a:rPr lang="en-US" sz="2400" dirty="0">
                <a:latin typeface="+mn-lt"/>
              </a:rPr>
              <a:t>ability rises until about the start of middle adulthood, around age 40, and stays fairly steady throughout the rest of the life </a:t>
            </a:r>
            <a:r>
              <a:rPr lang="en-US" sz="2400" dirty="0" smtClean="0">
                <a:latin typeface="+mn-lt"/>
              </a:rPr>
              <a:t>span</a:t>
            </a:r>
            <a:endParaRPr lang="en-US" sz="2400" dirty="0">
              <a:latin typeface="+mn-lt"/>
            </a:endParaRPr>
          </a:p>
        </p:txBody>
      </p:sp>
    </p:spTree>
    <p:extLst>
      <p:ext uri="{BB962C8B-B14F-4D97-AF65-F5344CB8AC3E}">
        <p14:creationId xmlns:p14="http://schemas.microsoft.com/office/powerpoint/2010/main" val="228196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noChangeArrowheads="1"/>
          </p:cNvSpPr>
          <p:nvPr>
            <p:ph type="title"/>
          </p:nvPr>
        </p:nvSpPr>
        <p:spPr/>
        <p:txBody>
          <a:bodyPr>
            <a:noAutofit/>
          </a:bodyPr>
          <a:lstStyle/>
          <a:p>
            <a:r>
              <a:rPr lang="en-US" altLang="en-US" dirty="0" smtClean="0"/>
              <a:t>Continued Competence During Gradual Decline</a:t>
            </a:r>
          </a:p>
        </p:txBody>
      </p:sp>
      <p:sp>
        <p:nvSpPr>
          <p:cNvPr id="124930" name="Content Placeholder 2"/>
          <p:cNvSpPr>
            <a:spLocks noGrp="1" noChangeArrowheads="1"/>
          </p:cNvSpPr>
          <p:nvPr>
            <p:ph type="body" idx="1"/>
          </p:nvPr>
        </p:nvSpPr>
        <p:spPr/>
        <p:txBody>
          <a:bodyPr/>
          <a:lstStyle/>
          <a:p>
            <a:pPr marL="0" indent="0">
              <a:spcBef>
                <a:spcPts val="600"/>
              </a:spcBef>
              <a:buNone/>
            </a:pPr>
            <a:r>
              <a:rPr lang="en-US" altLang="en-US" sz="2200" spc="-80" dirty="0" smtClean="0">
                <a:latin typeface="+mn-lt"/>
              </a:rPr>
              <a:t>Four reasons why this discrepancy exists:</a:t>
            </a:r>
          </a:p>
          <a:p>
            <a:pPr lvl="0"/>
            <a:r>
              <a:rPr lang="en-US" sz="2200" dirty="0" smtClean="0">
                <a:latin typeface="+mn-lt"/>
              </a:rPr>
              <a:t>Typical measures of cognitive skills tap a different type of cognition than what is required to be successful in particular occupations</a:t>
            </a:r>
          </a:p>
          <a:p>
            <a:pPr lvl="0"/>
            <a:r>
              <a:rPr lang="en-US" sz="2200" dirty="0" smtClean="0">
                <a:latin typeface="+mn-lt"/>
              </a:rPr>
              <a:t>Measures of practical intelligence rather than traditional IQ tests to assess intelligence may yield little discrepancy</a:t>
            </a:r>
          </a:p>
          <a:p>
            <a:pPr lvl="0"/>
            <a:r>
              <a:rPr lang="en-US" sz="2200" dirty="0" smtClean="0">
                <a:latin typeface="+mn-lt"/>
              </a:rPr>
              <a:t>People can be quite successful professionally and still be on the decline in certain kinds of cognitive abilities</a:t>
            </a:r>
          </a:p>
          <a:p>
            <a:pPr lvl="0"/>
            <a:r>
              <a:rPr lang="en-US" sz="2200" dirty="0" smtClean="0">
                <a:latin typeface="+mn-lt"/>
              </a:rPr>
              <a:t>Older people may be successful because they have developed specific kinds of expertise and particular competencies</a:t>
            </a:r>
            <a:endParaRPr lang="en-US" altLang="en-US" sz="2200" dirty="0" smtClean="0">
              <a:latin typeface="+mn-lt"/>
            </a:endParaRPr>
          </a:p>
        </p:txBody>
      </p:sp>
    </p:spTree>
    <p:extLst>
      <p:ext uri="{BB962C8B-B14F-4D97-AF65-F5344CB8AC3E}">
        <p14:creationId xmlns:p14="http://schemas.microsoft.com/office/powerpoint/2010/main" val="1293922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itle 1"/>
          <p:cNvSpPr>
            <a:spLocks noGrp="1" noChangeArrowheads="1"/>
          </p:cNvSpPr>
          <p:nvPr>
            <p:ph type="title"/>
          </p:nvPr>
        </p:nvSpPr>
        <p:spPr/>
        <p:txBody>
          <a:bodyPr>
            <a:normAutofit/>
          </a:bodyPr>
          <a:lstStyle/>
          <a:p>
            <a:pPr eaLnBrk="1" hangingPunct="1"/>
            <a:r>
              <a:rPr lang="en-US" altLang="en-US" dirty="0" smtClean="0"/>
              <a:t>The Development of Expertise</a:t>
            </a:r>
          </a:p>
        </p:txBody>
      </p:sp>
      <p:sp>
        <p:nvSpPr>
          <p:cNvPr id="129026" name="Content Placeholder 2"/>
          <p:cNvSpPr>
            <a:spLocks noGrp="1" noChangeArrowheads="1"/>
          </p:cNvSpPr>
          <p:nvPr>
            <p:ph type="body" idx="1"/>
          </p:nvPr>
        </p:nvSpPr>
        <p:spPr/>
        <p:txBody>
          <a:bodyPr/>
          <a:lstStyle/>
          <a:p>
            <a:pPr eaLnBrk="1" hangingPunct="1"/>
            <a:r>
              <a:rPr lang="en-US" altLang="en-US" dirty="0" smtClean="0">
                <a:latin typeface="+mn-lt"/>
              </a:rPr>
              <a:t>Expertise</a:t>
            </a:r>
            <a:r>
              <a:rPr lang="en-US" altLang="en-US" b="1" dirty="0" smtClean="0">
                <a:latin typeface="+mn-lt"/>
              </a:rPr>
              <a:t> </a:t>
            </a:r>
            <a:r>
              <a:rPr lang="en-US" altLang="en-US" dirty="0" smtClean="0">
                <a:latin typeface="+mn-lt"/>
              </a:rPr>
              <a:t>is</a:t>
            </a:r>
            <a:r>
              <a:rPr lang="en-US" altLang="en-US" b="1" dirty="0" smtClean="0">
                <a:latin typeface="+mn-lt"/>
              </a:rPr>
              <a:t> </a:t>
            </a:r>
            <a:r>
              <a:rPr lang="en-US" altLang="en-US" dirty="0" smtClean="0">
                <a:latin typeface="+mn-lt"/>
              </a:rPr>
              <a:t>the acquisition of skill or knowledge in a particular area, and develops as people devote attention and practice to a task</a:t>
            </a:r>
          </a:p>
          <a:p>
            <a:pPr lvl="1"/>
            <a:r>
              <a:rPr lang="en-US" altLang="en-US" b="1" dirty="0" smtClean="0">
                <a:latin typeface="+mn-lt"/>
              </a:rPr>
              <a:t>Expert</a:t>
            </a:r>
            <a:r>
              <a:rPr lang="en-US" altLang="en-US" dirty="0">
                <a:latin typeface="+mn-lt"/>
              </a:rPr>
              <a:t>:</a:t>
            </a:r>
            <a:r>
              <a:rPr lang="en-US" altLang="en-US" dirty="0" smtClean="0">
                <a:latin typeface="+mn-lt"/>
              </a:rPr>
              <a:t> rely on experience and intuition, process information automatically, use different neural pathways to solve </a:t>
            </a:r>
            <a:r>
              <a:rPr lang="en-US" altLang="en-US" dirty="0">
                <a:latin typeface="+mn-lt"/>
              </a:rPr>
              <a:t>problems, use better strategies and better problem-solving </a:t>
            </a:r>
          </a:p>
          <a:p>
            <a:pPr lvl="1" eaLnBrk="1" hangingPunct="1"/>
            <a:r>
              <a:rPr lang="en-US" altLang="en-US" b="1" dirty="0" smtClean="0">
                <a:latin typeface="+mn-lt"/>
              </a:rPr>
              <a:t>Novice</a:t>
            </a:r>
            <a:r>
              <a:rPr lang="en-US" altLang="en-US" dirty="0" smtClean="0">
                <a:latin typeface="+mn-lt"/>
              </a:rPr>
              <a:t>: strictly follow formal rules and procedures </a:t>
            </a:r>
          </a:p>
        </p:txBody>
      </p:sp>
    </p:spTree>
    <p:extLst>
      <p:ext uri="{BB962C8B-B14F-4D97-AF65-F5344CB8AC3E}">
        <p14:creationId xmlns:p14="http://schemas.microsoft.com/office/powerpoint/2010/main" val="457622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Title 1"/>
          <p:cNvSpPr>
            <a:spLocks noGrp="1" noChangeArrowheads="1"/>
          </p:cNvSpPr>
          <p:nvPr>
            <p:ph type="title"/>
          </p:nvPr>
        </p:nvSpPr>
        <p:spPr/>
        <p:txBody>
          <a:bodyPr/>
          <a:lstStyle/>
          <a:p>
            <a:pPr eaLnBrk="1" hangingPunct="1"/>
            <a:r>
              <a:rPr lang="en-US" altLang="en-US" dirty="0" smtClean="0"/>
              <a:t>Memory: You Must Remember This</a:t>
            </a:r>
          </a:p>
        </p:txBody>
      </p:sp>
      <p:sp>
        <p:nvSpPr>
          <p:cNvPr id="3" name="Content Placeholder 2"/>
          <p:cNvSpPr>
            <a:spLocks noGrp="1"/>
          </p:cNvSpPr>
          <p:nvPr>
            <p:ph type="body" idx="1"/>
          </p:nvPr>
        </p:nvSpPr>
        <p:spPr/>
        <p:txBody>
          <a:bodyPr/>
          <a:lstStyle/>
          <a:p>
            <a:pPr lvl="0" rtl="0"/>
            <a:r>
              <a:rPr lang="en-US" b="1" dirty="0" smtClean="0">
                <a:latin typeface="+mn-lt"/>
              </a:rPr>
              <a:t>Research on memory changes in adulthood reveals</a:t>
            </a:r>
            <a:endParaRPr lang="en-US" dirty="0">
              <a:latin typeface="+mn-lt"/>
            </a:endParaRPr>
          </a:p>
          <a:p>
            <a:pPr lvl="1" rtl="0"/>
            <a:r>
              <a:rPr lang="en-US" dirty="0" smtClean="0">
                <a:latin typeface="+mn-lt"/>
              </a:rPr>
              <a:t>Most people show only minimal losses</a:t>
            </a:r>
            <a:endParaRPr lang="en-US" dirty="0">
              <a:latin typeface="+mn-lt"/>
            </a:endParaRPr>
          </a:p>
          <a:p>
            <a:pPr lvl="1" rtl="0"/>
            <a:r>
              <a:rPr lang="en-US" dirty="0" smtClean="0">
                <a:latin typeface="+mn-lt"/>
              </a:rPr>
              <a:t>Many exhibit no memory loss in middle adulthood</a:t>
            </a:r>
          </a:p>
          <a:p>
            <a:pPr lvl="0" rtl="0"/>
            <a:r>
              <a:rPr lang="en-US" b="1" dirty="0" smtClean="0">
                <a:latin typeface="+mn-lt"/>
              </a:rPr>
              <a:t>Three components of memory</a:t>
            </a:r>
            <a:endParaRPr lang="en-US" dirty="0">
              <a:latin typeface="+mn-lt"/>
            </a:endParaRPr>
          </a:p>
          <a:p>
            <a:pPr lvl="1" rtl="0"/>
            <a:r>
              <a:rPr lang="en-US" dirty="0" smtClean="0">
                <a:latin typeface="+mn-lt"/>
              </a:rPr>
              <a:t>Sensory memory</a:t>
            </a:r>
            <a:endParaRPr lang="en-US" dirty="0">
              <a:latin typeface="+mn-lt"/>
            </a:endParaRPr>
          </a:p>
          <a:p>
            <a:pPr lvl="1" rtl="0"/>
            <a:r>
              <a:rPr lang="en-US" dirty="0" smtClean="0">
                <a:latin typeface="+mn-lt"/>
              </a:rPr>
              <a:t>Short-term memory holds information for 15 to 25 seconds</a:t>
            </a:r>
            <a:endParaRPr lang="en-US" dirty="0">
              <a:latin typeface="+mn-lt"/>
            </a:endParaRPr>
          </a:p>
          <a:p>
            <a:pPr lvl="1" rtl="0"/>
            <a:r>
              <a:rPr lang="en-US" dirty="0" smtClean="0">
                <a:latin typeface="+mn-lt"/>
              </a:rPr>
              <a:t>Long-term memory </a:t>
            </a:r>
            <a:endParaRPr lang="en-US" dirty="0">
              <a:latin typeface="+mn-lt"/>
            </a:endParaRPr>
          </a:p>
        </p:txBody>
      </p:sp>
    </p:spTree>
    <p:extLst>
      <p:ext uri="{BB962C8B-B14F-4D97-AF65-F5344CB8AC3E}">
        <p14:creationId xmlns:p14="http://schemas.microsoft.com/office/powerpoint/2010/main" val="21099883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noChangeArrowheads="1"/>
          </p:cNvSpPr>
          <p:nvPr>
            <p:ph type="title"/>
          </p:nvPr>
        </p:nvSpPr>
        <p:spPr/>
        <p:txBody>
          <a:bodyPr/>
          <a:lstStyle/>
          <a:p>
            <a:pPr eaLnBrk="1" hangingPunct="1"/>
            <a:r>
              <a:rPr lang="en-US" altLang="en-US" dirty="0" smtClean="0"/>
              <a:t>Schemas in Middle Adulthood</a:t>
            </a:r>
          </a:p>
        </p:txBody>
      </p:sp>
      <p:sp>
        <p:nvSpPr>
          <p:cNvPr id="135170" name="Content Placeholder 2"/>
          <p:cNvSpPr>
            <a:spLocks noGrp="1" noChangeArrowheads="1"/>
          </p:cNvSpPr>
          <p:nvPr>
            <p:ph type="body" idx="1"/>
          </p:nvPr>
        </p:nvSpPr>
        <p:spPr/>
        <p:txBody>
          <a:bodyPr/>
          <a:lstStyle/>
          <a:p>
            <a:pPr marL="0" indent="0" eaLnBrk="1" hangingPunct="1">
              <a:buFont typeface="Arial" charset="0"/>
              <a:buNone/>
              <a:defRPr/>
            </a:pPr>
            <a:r>
              <a:rPr lang="en-US" b="1" dirty="0" smtClean="0">
                <a:latin typeface="+mn-lt"/>
              </a:rPr>
              <a:t>Schemas</a:t>
            </a:r>
          </a:p>
          <a:p>
            <a:pPr eaLnBrk="1" hangingPunct="1">
              <a:buFont typeface="Arial" charset="0"/>
              <a:buChar char="•"/>
              <a:defRPr/>
            </a:pPr>
            <a:r>
              <a:rPr lang="en-US" dirty="0" smtClean="0">
                <a:latin typeface="+mn-lt"/>
              </a:rPr>
              <a:t>Help </a:t>
            </a:r>
            <a:r>
              <a:rPr lang="en-US" dirty="0">
                <a:latin typeface="+mn-lt"/>
              </a:rPr>
              <a:t>people represent the way the world is </a:t>
            </a:r>
            <a:r>
              <a:rPr lang="en-US" dirty="0" smtClean="0">
                <a:latin typeface="+mn-lt"/>
              </a:rPr>
              <a:t>organized</a:t>
            </a:r>
            <a:endParaRPr lang="en-US" dirty="0">
              <a:latin typeface="+mn-lt"/>
            </a:endParaRPr>
          </a:p>
          <a:p>
            <a:pPr eaLnBrk="1" hangingPunct="1">
              <a:buFont typeface="Arial" charset="0"/>
              <a:buChar char="•"/>
              <a:defRPr/>
            </a:pPr>
            <a:r>
              <a:rPr lang="en-US" dirty="0">
                <a:latin typeface="+mn-lt"/>
              </a:rPr>
              <a:t>Aid in categorization and interpretation of new information </a:t>
            </a:r>
          </a:p>
          <a:p>
            <a:pPr eaLnBrk="1" hangingPunct="1">
              <a:buFont typeface="Arial" charset="0"/>
              <a:buChar char="•"/>
              <a:defRPr/>
            </a:pPr>
            <a:r>
              <a:rPr lang="en-US" dirty="0">
                <a:latin typeface="+mn-lt"/>
              </a:rPr>
              <a:t>Convey cultural information </a:t>
            </a:r>
          </a:p>
        </p:txBody>
      </p:sp>
    </p:spTree>
    <p:extLst>
      <p:ext uri="{BB962C8B-B14F-4D97-AF65-F5344CB8AC3E}">
        <p14:creationId xmlns:p14="http://schemas.microsoft.com/office/powerpoint/2010/main" val="19502164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Title 1"/>
          <p:cNvSpPr txBox="1">
            <a:spLocks noGrp="1"/>
          </p:cNvSpPr>
          <p:nvPr>
            <p:ph type="title"/>
          </p:nvPr>
        </p:nvSpPr>
        <p:spPr>
          <a:prstGeom prst="rect">
            <a:avLst/>
          </a:prstGeom>
        </p:spPr>
        <p:txBody>
          <a:bodyPr lIns="91425" tIns="91425" rIns="91425" bIns="91425" anchor="b" anchorCtr="0">
            <a:noAutofit/>
          </a:bodyPr>
          <a:lstStyle/>
          <a:p>
            <a:pPr lvl="0">
              <a:spcBef>
                <a:spcPts val="0"/>
              </a:spcBef>
              <a:buClr>
                <a:schemeClr val="lt2"/>
              </a:buClr>
              <a:buSzPct val="25000"/>
              <a:buFont typeface="Times New Roman"/>
              <a:buNone/>
            </a:pPr>
            <a:r>
              <a:rPr lang="en-US" dirty="0">
                <a:solidFill>
                  <a:schemeClr val="lt2"/>
                </a:solidFill>
              </a:rPr>
              <a:t>Copyright</a:t>
            </a:r>
          </a:p>
        </p:txBody>
      </p:sp>
      <p:pic>
        <p:nvPicPr>
          <p:cNvPr id="386" name="Picture 2"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preferRelativeResize="0"/>
          <p:nvPr/>
        </p:nvPicPr>
        <p:blipFill>
          <a:blip r:embed="rId3">
            <a:alphaModFix/>
          </a:blip>
          <a:stretch>
            <a:fillRect/>
          </a:stretch>
        </p:blipFill>
        <p:spPr>
          <a:xfrm>
            <a:off x="862013" y="2310096"/>
            <a:ext cx="7419975" cy="2466975"/>
          </a:xfrm>
          <a:prstGeom prst="rect">
            <a:avLst/>
          </a:prstGeom>
          <a:noFill/>
          <a:ln>
            <a:noFill/>
          </a:ln>
        </p:spPr>
      </p:pic>
    </p:spTree>
    <p:extLst>
      <p:ext uri="{BB962C8B-B14F-4D97-AF65-F5344CB8AC3E}">
        <p14:creationId xmlns:p14="http://schemas.microsoft.com/office/powerpoint/2010/main" val="18725510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64F4933ACCA1D499DD9E6536031753F" ma:contentTypeVersion="0" ma:contentTypeDescription="Create a new document." ma:contentTypeScope="" ma:versionID="f6e0b48212c743127a9bbfd65621b9c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86F7A8-E2FD-4B7D-8F38-C9BDBD2C273C}">
  <ds:schemaRefs>
    <ds:schemaRef ds:uri="http://schemas.microsoft.com/sharepoint/v3/contenttype/forms"/>
  </ds:schemaRefs>
</ds:datastoreItem>
</file>

<file path=customXml/itemProps2.xml><?xml version="1.0" encoding="utf-8"?>
<ds:datastoreItem xmlns:ds="http://schemas.openxmlformats.org/officeDocument/2006/customXml" ds:itemID="{DD08AB33-D471-4319-9D5D-16DEC31A22D0}">
  <ds:schemaRefs>
    <ds:schemaRef ds:uri="http://schemas.microsoft.com/office/2006/documentManagement/types"/>
    <ds:schemaRef ds:uri="http://purl.org/dc/elements/1.1/"/>
    <ds:schemaRef ds:uri="http://schemas.microsoft.com/office/infopath/2007/PartnerControls"/>
    <ds:schemaRef ds:uri="http://purl.org/dc/terms/"/>
    <ds:schemaRef ds:uri="http://www.w3.org/XML/1998/namespace"/>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49022CFA-EF78-45C2-84E9-7CA94C779E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9309</TotalTime>
  <Words>4248</Words>
  <Application>Microsoft Office PowerPoint</Application>
  <PresentationFormat>On-screen Show (4:3)</PresentationFormat>
  <Paragraphs>485</Paragraphs>
  <Slides>52</Slides>
  <Notes>41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Arial</vt:lpstr>
      <vt:lpstr>Times New Roman</vt:lpstr>
      <vt:lpstr>MS PGothic</vt:lpstr>
      <vt:lpstr>Trebuchet MS</vt:lpstr>
      <vt:lpstr>Verdana</vt:lpstr>
      <vt:lpstr>Noto Sans Symbols</vt:lpstr>
      <vt:lpstr>Calibri</vt:lpstr>
      <vt:lpstr>MS PGothic</vt:lpstr>
      <vt:lpstr>508 Lecture</vt:lpstr>
      <vt:lpstr>Development Across the Life Span</vt:lpstr>
      <vt:lpstr>Learning Objectives (1 of 2)</vt:lpstr>
      <vt:lpstr>Learning Objectives (2 of 2)</vt:lpstr>
      <vt:lpstr>Physical Development</vt:lpstr>
      <vt:lpstr>Physical Transitions in Middle Adulthood</vt:lpstr>
      <vt:lpstr>A Double Standard</vt:lpstr>
      <vt:lpstr>Height, Weight, and Strength:  The Benchmarks of Change</vt:lpstr>
      <vt:lpstr>Visual Acuity</vt:lpstr>
      <vt:lpstr>Figure 15-1 The Decline of Visual Acuity</vt:lpstr>
      <vt:lpstr>Hearing Loss in Middle Adulthood</vt:lpstr>
      <vt:lpstr>Reaction Time: Not-So-Slowing Down</vt:lpstr>
      <vt:lpstr>Figure 15-2 Use It or Lose It</vt:lpstr>
      <vt:lpstr>Sex in Middle Adulthood</vt:lpstr>
      <vt:lpstr>Sexual Intercourse</vt:lpstr>
      <vt:lpstr>Figure 15-3 Frequency of Sexual Intercourse</vt:lpstr>
      <vt:lpstr>The Female Climacteric</vt:lpstr>
      <vt:lpstr>Menopause</vt:lpstr>
      <vt:lpstr>Hormone Therapy</vt:lpstr>
      <vt:lpstr>Results of Hormone Therapy (1 of 2)</vt:lpstr>
      <vt:lpstr>Results of Hormone Therapy (2 of 2)</vt:lpstr>
      <vt:lpstr>The Psychological Consequences of Menopause </vt:lpstr>
      <vt:lpstr>The Male Climacteric</vt:lpstr>
      <vt:lpstr>Health</vt:lpstr>
      <vt:lpstr>Figure 15-4 Worries of Adulthood</vt:lpstr>
      <vt:lpstr>Chronic Diseases in Middle Adulthood</vt:lpstr>
      <vt:lpstr>Table 15-1 Adult Preventive Health-Care Screening Recommendations (1 of 4)</vt:lpstr>
      <vt:lpstr>Table 15-1 Adult Preventive Health-Care Screening Recommendations (2 of 4)</vt:lpstr>
      <vt:lpstr>Table 15-1 Adult Preventive Health-Care Screening Recommendations (3 of 4)</vt:lpstr>
      <vt:lpstr>Table 15-1 Adult Preventive Health-Care Screening Recommendations (4 of 4)</vt:lpstr>
      <vt:lpstr>Figure 15-6 The Consequences of Stress </vt:lpstr>
      <vt:lpstr>Stress in Middle Adulthood</vt:lpstr>
      <vt:lpstr>Heart and Circulatory Disease in Middle Age</vt:lpstr>
      <vt:lpstr>Linking Health and Personality</vt:lpstr>
      <vt:lpstr>Figure 15-7 Death from Heart Disease Worldwide</vt:lpstr>
      <vt:lpstr>Type-A Behavior Pattern</vt:lpstr>
      <vt:lpstr>Type-B Behavior Pattern</vt:lpstr>
      <vt:lpstr>Type-D Behavior Pattern</vt:lpstr>
      <vt:lpstr>The Threat of Cancer</vt:lpstr>
      <vt:lpstr>Cancer Treatment</vt:lpstr>
      <vt:lpstr>Breast Cancer</vt:lpstr>
      <vt:lpstr>Figure 15-8 Age and the Risk of Breast Cancer</vt:lpstr>
      <vt:lpstr>Cognitive Development</vt:lpstr>
      <vt:lpstr>Does Intelligence Decline in Adulthood?</vt:lpstr>
      <vt:lpstr>Forms of Intelligence</vt:lpstr>
      <vt:lpstr>Figure 15-9 Changes in Crystalized and Fluid Intelligence</vt:lpstr>
      <vt:lpstr>Intellectual Decline?</vt:lpstr>
      <vt:lpstr>Beyond Fluid and Crystallized</vt:lpstr>
      <vt:lpstr>Continued Competence During Gradual Decline</vt:lpstr>
      <vt:lpstr>The Development of Expertise</vt:lpstr>
      <vt:lpstr>Memory: You Must Remember This</vt:lpstr>
      <vt:lpstr>Schemas in Middle Adulthood</vt:lpstr>
      <vt:lpstr>Copyright</vt:lpstr>
    </vt:vector>
  </TitlesOfParts>
  <Company>Cognizant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Across the Life Span, 8e</dc:title>
  <dc:subject>Humanity Science</dc:subject>
  <dc:creator>Feldman</dc:creator>
  <cp:keywords>Humanity Science</cp:keywords>
  <cp:lastModifiedBy>B, Priyanka (Cognizant)</cp:lastModifiedBy>
  <cp:revision>409</cp:revision>
  <dcterms:modified xsi:type="dcterms:W3CDTF">2017-12-13T05:41:45Z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y fmtid="{D5CDD505-2E9C-101B-9397-08002B2CF9AE}" pid="8" name="ContentTypeId">
    <vt:lpwstr>0x010100964F4933ACCA1D499DD9E6536031753F</vt:lpwstr>
  </property>
</Properties>
</file>