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46"/>
  </p:notesMasterIdLst>
  <p:handoutMasterIdLst>
    <p:handoutMasterId r:id="rId47"/>
  </p:handoutMasterIdLst>
  <p:sldIdLst>
    <p:sldId id="301" r:id="rId2"/>
    <p:sldId id="353" r:id="rId3"/>
    <p:sldId id="354" r:id="rId4"/>
    <p:sldId id="355" r:id="rId5"/>
    <p:sldId id="356" r:id="rId6"/>
    <p:sldId id="357" r:id="rId7"/>
    <p:sldId id="358" r:id="rId8"/>
    <p:sldId id="359" r:id="rId9"/>
    <p:sldId id="360" r:id="rId10"/>
    <p:sldId id="361" r:id="rId11"/>
    <p:sldId id="362" r:id="rId12"/>
    <p:sldId id="363" r:id="rId13"/>
    <p:sldId id="364" r:id="rId14"/>
    <p:sldId id="365" r:id="rId15"/>
    <p:sldId id="366" r:id="rId16"/>
    <p:sldId id="367" r:id="rId17"/>
    <p:sldId id="368" r:id="rId18"/>
    <p:sldId id="369" r:id="rId19"/>
    <p:sldId id="370" r:id="rId20"/>
    <p:sldId id="371" r:id="rId21"/>
    <p:sldId id="372" r:id="rId22"/>
    <p:sldId id="373" r:id="rId23"/>
    <p:sldId id="374" r:id="rId24"/>
    <p:sldId id="375" r:id="rId25"/>
    <p:sldId id="376" r:id="rId26"/>
    <p:sldId id="377" r:id="rId27"/>
    <p:sldId id="378" r:id="rId28"/>
    <p:sldId id="379" r:id="rId29"/>
    <p:sldId id="380" r:id="rId30"/>
    <p:sldId id="381" r:id="rId31"/>
    <p:sldId id="382" r:id="rId32"/>
    <p:sldId id="383" r:id="rId33"/>
    <p:sldId id="384" r:id="rId34"/>
    <p:sldId id="385" r:id="rId35"/>
    <p:sldId id="386" r:id="rId36"/>
    <p:sldId id="387" r:id="rId37"/>
    <p:sldId id="388" r:id="rId38"/>
    <p:sldId id="389" r:id="rId39"/>
    <p:sldId id="390" r:id="rId40"/>
    <p:sldId id="391" r:id="rId41"/>
    <p:sldId id="392" r:id="rId42"/>
    <p:sldId id="393" r:id="rId43"/>
    <p:sldId id="394" r:id="rId44"/>
    <p:sldId id="298" r:id="rId45"/>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effrey Holcomb" initials="" lastIdx="3" clrIdx="0"/>
  <p:cmAuthor id="1" name="Ruchi Sachdev" initials="" lastIdx="8" clrIdx="1"/>
  <p:cmAuthor id="2" name="Sarah Reusché" initials="" lastIdx="13" clrIdx="2"/>
  <p:cmAuthor id="3" name="Nitin Shankar" initials="" lastIdx="6" clrIdx="3"/>
  <p:cmAuthor id="4" name="Kristen Flathman" initials="" lastIdx="1" clrIdx="4"/>
  <p:cmAuthor id="5" name="Ben Schroeter" initials="" lastIdx="0"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0F9630F-82C1-40B7-BC3A-925EFCFF5E92}">
  <a:tblStyle styleId="{40F9630F-82C1-40B7-BC3A-925EFCFF5E92}" styleName="Table_0">
    <a:wholeTbl>
      <a:tcTxStyle b="off" i="off">
        <a:font>
          <a:latin typeface="Arial"/>
          <a:ea typeface="Arial"/>
          <a:cs typeface="Arial"/>
        </a:font>
        <a:schemeClr val="dk1"/>
      </a:tcTxStyle>
      <a:tcStyle>
        <a:tcBdr>
          <a:left>
            <a:ln w="9525" cap="flat" cmpd="sng">
              <a:solidFill>
                <a:srgbClr val="000000">
                  <a:alpha val="0"/>
                </a:srgbClr>
              </a:solidFill>
              <a:prstDash val="solid"/>
              <a:round/>
              <a:headEnd type="none" w="med" len="med"/>
              <a:tailEnd type="none" w="med" len="med"/>
            </a:ln>
          </a:left>
          <a:right>
            <a:ln w="9525" cap="flat" cmpd="sng">
              <a:solidFill>
                <a:srgbClr val="000000">
                  <a:alpha val="0"/>
                </a:srgbClr>
              </a:solidFill>
              <a:prstDash val="solid"/>
              <a:round/>
              <a:headEnd type="none" w="med" len="med"/>
              <a:tailEnd type="none" w="med" len="med"/>
            </a:ln>
          </a:right>
          <a:top>
            <a:ln w="12700" cap="flat" cmpd="sng">
              <a:solidFill>
                <a:schemeClr val="accent1"/>
              </a:solidFill>
              <a:prstDash val="solid"/>
              <a:round/>
              <a:headEnd type="none" w="med" len="med"/>
              <a:tailEnd type="none" w="med" len="med"/>
            </a:ln>
          </a:top>
          <a:bottom>
            <a:ln w="12700" cap="flat" cmpd="sng">
              <a:solidFill>
                <a:schemeClr val="accent1"/>
              </a:solidFill>
              <a:prstDash val="solid"/>
              <a:round/>
              <a:headEnd type="none" w="med" len="med"/>
              <a:tailEnd type="none" w="med" len="med"/>
            </a:ln>
          </a:bottom>
          <a:insideH>
            <a:ln w="9525" cap="flat" cmpd="sng">
              <a:solidFill>
                <a:srgbClr val="000000">
                  <a:alpha val="0"/>
                </a:srgbClr>
              </a:solidFill>
              <a:prstDash val="solid"/>
              <a:round/>
              <a:headEnd type="none" w="med" len="med"/>
              <a:tailEnd type="none" w="med" len="med"/>
            </a:ln>
          </a:insideH>
          <a:insideV>
            <a:ln w="9525" cap="flat" cmpd="sng">
              <a:solidFill>
                <a:srgbClr val="000000">
                  <a:alpha val="0"/>
                </a:srgbClr>
              </a:solidFill>
              <a:prstDash val="solid"/>
              <a:round/>
              <a:headEnd type="none" w="med" len="med"/>
              <a:tailEnd type="none" w="med" len="med"/>
            </a:ln>
          </a:insideV>
        </a:tcBdr>
        <a:fill>
          <a:solidFill>
            <a:srgbClr val="FFFFFF">
              <a:alpha val="0"/>
            </a:srgbClr>
          </a:solid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i="off"/>
      <a:tcStyle>
        <a:tcBdr/>
      </a:tcStyle>
    </a:lastCol>
    <a:firstCol>
      <a:tcTxStyle b="on" i="off"/>
      <a:tcStyle>
        <a:tcBdr/>
      </a:tcStyle>
    </a:firstCol>
    <a:lastRow>
      <a:tcTxStyle b="on" i="off"/>
      <a:tcStyle>
        <a:tcBdr>
          <a:top>
            <a:ln w="12700" cap="flat" cmpd="sng">
              <a:solidFill>
                <a:schemeClr val="accent1"/>
              </a:solidFill>
              <a:prstDash val="solid"/>
              <a:round/>
              <a:headEnd type="none" w="med" len="med"/>
              <a:tailEnd type="none" w="med" len="med"/>
            </a:ln>
          </a:top>
        </a:tcBdr>
        <a:fill>
          <a:solidFill>
            <a:srgbClr val="FFFFFF">
              <a:alpha val="0"/>
            </a:srgbClr>
          </a:solidFill>
        </a:fill>
      </a:tcStyle>
    </a:lastRow>
    <a:firstRow>
      <a:tcTxStyle b="on" i="off"/>
      <a:tcStyle>
        <a:tcBdr>
          <a:bottom>
            <a:ln w="12700" cap="flat" cmpd="sng">
              <a:solidFill>
                <a:schemeClr val="accent1"/>
              </a:solidFill>
              <a:prstDash val="solid"/>
              <a:round/>
              <a:headEnd type="none" w="med" len="med"/>
              <a:tailEnd type="none" w="med" len="med"/>
            </a:ln>
          </a:bottom>
        </a:tcBdr>
        <a:fill>
          <a:solidFill>
            <a:srgbClr val="FFFFFF">
              <a:alpha val="0"/>
            </a:srgbClr>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579" autoAdjust="0"/>
    <p:restoredTop sz="86512" autoAdjust="0"/>
  </p:normalViewPr>
  <p:slideViewPr>
    <p:cSldViewPr snapToGrid="0" snapToObjects="1">
      <p:cViewPr varScale="1">
        <p:scale>
          <a:sx n="39" d="100"/>
          <a:sy n="39" d="100"/>
        </p:scale>
        <p:origin x="66" y="1200"/>
      </p:cViewPr>
      <p:guideLst>
        <p:guide orient="horz" pos="2160"/>
        <p:guide pos="2880"/>
      </p:guideLst>
    </p:cSldViewPr>
  </p:slideViewPr>
  <p:outlineViewPr>
    <p:cViewPr>
      <p:scale>
        <a:sx n="33" d="100"/>
        <a:sy n="33" d="100"/>
      </p:scale>
      <p:origin x="0" y="-6264"/>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885CB01-6679-D646-ACB3-8B04B786C15F}" type="datetimeFigureOut">
              <a:rPr lang="en-US" smtClean="0"/>
              <a:t>12/13/2017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2AC0F4D-8A6F-1C4A-B6BF-1558431E4F79}" type="slidenum">
              <a:rPr lang="en-US" smtClean="0"/>
              <a:t>‹#›</a:t>
            </a:fld>
            <a:endParaRPr lang="en-US"/>
          </a:p>
        </p:txBody>
      </p:sp>
    </p:spTree>
    <p:extLst>
      <p:ext uri="{BB962C8B-B14F-4D97-AF65-F5344CB8AC3E}">
        <p14:creationId xmlns:p14="http://schemas.microsoft.com/office/powerpoint/2010/main" val="35540630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lvl="0" indent="0" algn="r"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200" b="0" i="0" u="none" strike="noStrike" cap="none">
                <a:solidFill>
                  <a:schemeClr val="dk1"/>
                </a:solidFill>
                <a:latin typeface="Arial"/>
                <a:ea typeface="Arial"/>
                <a:cs typeface="Arial"/>
                <a:sym typeface="Arial"/>
              </a:defRPr>
            </a:lvl2pPr>
            <a:lvl3pPr marL="914400" marR="0" lvl="2" indent="0" algn="l" rtl="0">
              <a:spcBef>
                <a:spcPts val="0"/>
              </a:spcBef>
              <a:buNone/>
              <a:defRPr sz="1200" b="0" i="0" u="none" strike="noStrike" cap="none">
                <a:solidFill>
                  <a:schemeClr val="dk1"/>
                </a:solidFill>
                <a:latin typeface="Arial"/>
                <a:ea typeface="Arial"/>
                <a:cs typeface="Arial"/>
                <a:sym typeface="Arial"/>
              </a:defRPr>
            </a:lvl3pPr>
            <a:lvl4pPr marL="1371600" marR="0" lvl="3" indent="0" algn="l" rtl="0">
              <a:spcBef>
                <a:spcPts val="0"/>
              </a:spcBef>
              <a:buNone/>
              <a:defRPr sz="1200" b="0" i="0" u="none" strike="noStrike" cap="none">
                <a:solidFill>
                  <a:schemeClr val="dk1"/>
                </a:solidFill>
                <a:latin typeface="Arial"/>
                <a:ea typeface="Arial"/>
                <a:cs typeface="Arial"/>
                <a:sym typeface="Arial"/>
              </a:defRPr>
            </a:lvl4pPr>
            <a:lvl5pPr marL="1828800" marR="0" lvl="4" indent="0" algn="l" rtl="0">
              <a:spcBef>
                <a:spcPts val="0"/>
              </a:spcBef>
              <a:buNone/>
              <a:defRPr sz="1200" b="0" i="0" u="none" strike="noStrike" cap="none">
                <a:solidFill>
                  <a:schemeClr val="dk1"/>
                </a:solidFill>
                <a:latin typeface="Arial"/>
                <a:ea typeface="Arial"/>
                <a:cs typeface="Arial"/>
                <a:sym typeface="Arial"/>
              </a:defRPr>
            </a:lvl5pPr>
            <a:lvl6pPr marL="2286000" marR="0" lvl="5" indent="0" algn="l" rtl="0">
              <a:spcBef>
                <a:spcPts val="0"/>
              </a:spcBef>
              <a:buNone/>
              <a:defRPr sz="1200" b="0" i="0" u="none" strike="noStrike" cap="none">
                <a:solidFill>
                  <a:schemeClr val="dk1"/>
                </a:solidFill>
                <a:latin typeface="Arial"/>
                <a:ea typeface="Arial"/>
                <a:cs typeface="Arial"/>
                <a:sym typeface="Arial"/>
              </a:defRPr>
            </a:lvl6pPr>
            <a:lvl7pPr marL="2743200" marR="0" lvl="6" indent="0" algn="l" rtl="0">
              <a:spcBef>
                <a:spcPts val="0"/>
              </a:spcBef>
              <a:buNone/>
              <a:defRPr sz="1200" b="0" i="0" u="none" strike="noStrike" cap="none">
                <a:solidFill>
                  <a:schemeClr val="dk1"/>
                </a:solidFill>
                <a:latin typeface="Arial"/>
                <a:ea typeface="Arial"/>
                <a:cs typeface="Arial"/>
                <a:sym typeface="Arial"/>
              </a:defRPr>
            </a:lvl7pPr>
            <a:lvl8pPr marL="3200400" marR="0" lvl="7" indent="0" algn="l" rtl="0">
              <a:spcBef>
                <a:spcPts val="0"/>
              </a:spcBef>
              <a:buNone/>
              <a:defRPr sz="1200" b="0" i="0" u="none" strike="noStrike" cap="none">
                <a:solidFill>
                  <a:schemeClr val="dk1"/>
                </a:solidFill>
                <a:latin typeface="Arial"/>
                <a:ea typeface="Arial"/>
                <a:cs typeface="Arial"/>
                <a:sym typeface="Arial"/>
              </a:defRPr>
            </a:lvl8pPr>
            <a:lvl9pPr marL="3657600" marR="0" lvl="8" indent="0" algn="l" rtl="0">
              <a:spcBef>
                <a:spcPts val="0"/>
              </a:spcBef>
              <a:buNone/>
              <a:defRPr sz="1200" b="0" i="0" u="none" strike="noStrike" cap="none">
                <a:solidFill>
                  <a:schemeClr val="dk1"/>
                </a:solidFill>
                <a:latin typeface="Arial"/>
                <a:ea typeface="Arial"/>
                <a:cs typeface="Arial"/>
                <a:sym typeface="Arial"/>
              </a:defRPr>
            </a:lvl9pPr>
          </a:lstStyle>
          <a:p>
            <a:endParaRPr/>
          </a:p>
        </p:txBody>
      </p:sp>
      <p:sp>
        <p:nvSpPr>
          <p:cNvPr id="7" name="Shape 7"/>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Arial"/>
                <a:ea typeface="Arial"/>
                <a:cs typeface="Arial"/>
                <a:sym typeface="Arial"/>
              </a:rPr>
              <a:t>‹#›</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457102709"/>
      </p:ext>
    </p:extLst>
  </p:cSld>
  <p:clrMap bg1="lt1" tx1="dk1" bg2="dk2" tx2="lt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8B17CE3-67B1-4BF3-A76F-7F4775CD364A}" type="slidenum">
              <a:rPr lang="en-US" smtClean="0"/>
              <a:pPr/>
              <a:t>1</a:t>
            </a:fld>
            <a:endParaRPr lang="en-US"/>
          </a:p>
        </p:txBody>
      </p:sp>
    </p:spTree>
    <p:extLst>
      <p:ext uri="{BB962C8B-B14F-4D97-AF65-F5344CB8AC3E}">
        <p14:creationId xmlns:p14="http://schemas.microsoft.com/office/powerpoint/2010/main" val="4131467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2D988F81-EA66-400E-95A7-1141654590ED}" type="slidenum">
              <a:rPr lang="en-US" altLang="en-US" sz="1200">
                <a:latin typeface="Calibri" panose="020F0502020204030204" pitchFamily="34" charset="0"/>
              </a:rPr>
              <a:pPr eaLnBrk="1" hangingPunct="1"/>
              <a:t>6</a:t>
            </a:fld>
            <a:endParaRPr lang="en-US" altLang="en-US" sz="1200" dirty="0">
              <a:latin typeface="Calibri" panose="020F0502020204030204" pitchFamily="34" charset="0"/>
            </a:endParaRPr>
          </a:p>
        </p:txBody>
      </p:sp>
      <p:sp>
        <p:nvSpPr>
          <p:cNvPr id="1536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endParaRPr lang="en-US" altLang="en-US" dirty="0"/>
          </a:p>
        </p:txBody>
      </p:sp>
    </p:spTree>
    <p:extLst>
      <p:ext uri="{BB962C8B-B14F-4D97-AF65-F5344CB8AC3E}">
        <p14:creationId xmlns:p14="http://schemas.microsoft.com/office/powerpoint/2010/main" val="41303154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C988B9AA-B526-421B-8214-FF63335AFC04}" type="slidenum">
              <a:rPr lang="en-US" altLang="en-US" sz="1200">
                <a:latin typeface="Calibri" panose="020F0502020204030204" pitchFamily="34" charset="0"/>
              </a:rPr>
              <a:pPr eaLnBrk="1" hangingPunct="1"/>
              <a:t>7</a:t>
            </a:fld>
            <a:endParaRPr lang="en-US" altLang="en-US" sz="1200" dirty="0">
              <a:latin typeface="Calibri" panose="020F0502020204030204" pitchFamily="34" charset="0"/>
            </a:endParaRPr>
          </a:p>
        </p:txBody>
      </p:sp>
      <p:sp>
        <p:nvSpPr>
          <p:cNvPr id="1945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endParaRPr lang="en-US" altLang="en-US" dirty="0"/>
          </a:p>
        </p:txBody>
      </p:sp>
    </p:spTree>
    <p:extLst>
      <p:ext uri="{BB962C8B-B14F-4D97-AF65-F5344CB8AC3E}">
        <p14:creationId xmlns:p14="http://schemas.microsoft.com/office/powerpoint/2010/main" val="2003443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276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F4EEF9E5-3C7E-4BDC-AFBE-865CF5369001}" type="slidenum">
              <a:rPr lang="en-US" altLang="en-US" sz="1200">
                <a:latin typeface="Calibri" panose="020F0502020204030204" pitchFamily="34" charset="0"/>
              </a:rPr>
              <a:pPr eaLnBrk="1" hangingPunct="1"/>
              <a:t>8</a:t>
            </a:fld>
            <a:endParaRPr lang="en-US" altLang="en-US" sz="1200" dirty="0">
              <a:latin typeface="Calibri" panose="020F0502020204030204" pitchFamily="34" charset="0"/>
            </a:endParaRPr>
          </a:p>
        </p:txBody>
      </p:sp>
    </p:spTree>
    <p:extLst>
      <p:ext uri="{BB962C8B-B14F-4D97-AF65-F5344CB8AC3E}">
        <p14:creationId xmlns:p14="http://schemas.microsoft.com/office/powerpoint/2010/main" val="4387537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25082F2F-D5EB-4F60-9978-B42783C5C272}" type="slidenum">
              <a:rPr lang="en-US" altLang="en-US" sz="1200">
                <a:latin typeface="Calibri" panose="020F0502020204030204" pitchFamily="34" charset="0"/>
              </a:rPr>
              <a:pPr eaLnBrk="1" hangingPunct="1"/>
              <a:t>9</a:t>
            </a:fld>
            <a:endParaRPr lang="en-US" altLang="en-US" sz="1200" dirty="0">
              <a:latin typeface="Calibri" panose="020F0502020204030204" pitchFamily="34" charset="0"/>
            </a:endParaRPr>
          </a:p>
        </p:txBody>
      </p:sp>
      <p:sp>
        <p:nvSpPr>
          <p:cNvPr id="2355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endParaRPr lang="en-US" altLang="en-US" dirty="0"/>
          </a:p>
        </p:txBody>
      </p:sp>
    </p:spTree>
    <p:extLst>
      <p:ext uri="{BB962C8B-B14F-4D97-AF65-F5344CB8AC3E}">
        <p14:creationId xmlns:p14="http://schemas.microsoft.com/office/powerpoint/2010/main" val="42681143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2560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8D65B8B0-A2B7-42B5-8BE4-4CE04786D58B}" type="slidenum">
              <a:rPr lang="en-US" altLang="en-US" sz="1200">
                <a:latin typeface="Calibri" panose="020F0502020204030204" pitchFamily="34" charset="0"/>
              </a:rPr>
              <a:pPr eaLnBrk="1" hangingPunct="1"/>
              <a:t>10</a:t>
            </a:fld>
            <a:endParaRPr lang="en-US" altLang="en-US" sz="1200" dirty="0">
              <a:latin typeface="Calibri" panose="020F0502020204030204" pitchFamily="34" charset="0"/>
            </a:endParaRPr>
          </a:p>
        </p:txBody>
      </p:sp>
    </p:spTree>
    <p:extLst>
      <p:ext uri="{BB962C8B-B14F-4D97-AF65-F5344CB8AC3E}">
        <p14:creationId xmlns:p14="http://schemas.microsoft.com/office/powerpoint/2010/main" val="21601793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2560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8D65B8B0-A2B7-42B5-8BE4-4CE04786D58B}" type="slidenum">
              <a:rPr lang="en-US" altLang="en-US" sz="1200">
                <a:latin typeface="Calibri" panose="020F0502020204030204" pitchFamily="34" charset="0"/>
              </a:rPr>
              <a:pPr eaLnBrk="1" hangingPunct="1"/>
              <a:t>11</a:t>
            </a:fld>
            <a:endParaRPr lang="en-US" altLang="en-US" sz="1200" dirty="0">
              <a:latin typeface="Calibri" panose="020F0502020204030204" pitchFamily="34" charset="0"/>
            </a:endParaRPr>
          </a:p>
        </p:txBody>
      </p:sp>
    </p:spTree>
    <p:extLst>
      <p:ext uri="{BB962C8B-B14F-4D97-AF65-F5344CB8AC3E}">
        <p14:creationId xmlns:p14="http://schemas.microsoft.com/office/powerpoint/2010/main" val="17185324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A9397A31-3C5D-4DF7-9DC7-B3D8D938B0DF}" type="slidenum">
              <a:rPr lang="en-US" altLang="en-US" sz="1200">
                <a:latin typeface="Calibri" panose="020F0502020204030204" pitchFamily="34" charset="0"/>
              </a:rPr>
              <a:pPr eaLnBrk="1" hangingPunct="1"/>
              <a:t>12</a:t>
            </a:fld>
            <a:endParaRPr lang="en-US" altLang="en-US" sz="1200" dirty="0">
              <a:latin typeface="Calibri" panose="020F0502020204030204" pitchFamily="34" charset="0"/>
            </a:endParaRPr>
          </a:p>
        </p:txBody>
      </p:sp>
      <p:sp>
        <p:nvSpPr>
          <p:cNvPr id="2969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Tree>
    <p:extLst>
      <p:ext uri="{BB962C8B-B14F-4D97-AF65-F5344CB8AC3E}">
        <p14:creationId xmlns:p14="http://schemas.microsoft.com/office/powerpoint/2010/main" val="41495353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CCEACF5A-9D5A-43DF-9AB9-9FE8D7D80ADF}" type="slidenum">
              <a:rPr lang="en-US" altLang="en-US" sz="1200">
                <a:latin typeface="Calibri" panose="020F0502020204030204" pitchFamily="34" charset="0"/>
              </a:rPr>
              <a:pPr eaLnBrk="1" hangingPunct="1"/>
              <a:t>13</a:t>
            </a:fld>
            <a:endParaRPr lang="en-US" altLang="en-US" sz="1200" dirty="0">
              <a:latin typeface="Calibri" panose="020F0502020204030204" pitchFamily="34" charset="0"/>
            </a:endParaRPr>
          </a:p>
        </p:txBody>
      </p:sp>
      <p:sp>
        <p:nvSpPr>
          <p:cNvPr id="3379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endParaRPr lang="en-US" altLang="en-US" dirty="0"/>
          </a:p>
        </p:txBody>
      </p:sp>
    </p:spTree>
    <p:extLst>
      <p:ext uri="{BB962C8B-B14F-4D97-AF65-F5344CB8AC3E}">
        <p14:creationId xmlns:p14="http://schemas.microsoft.com/office/powerpoint/2010/main" val="22089873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923E4078-E93D-435E-9B09-4FB10F4BE0AF}" type="slidenum">
              <a:rPr lang="en-US" altLang="en-US" sz="1200">
                <a:latin typeface="Calibri" panose="020F0502020204030204" pitchFamily="34" charset="0"/>
              </a:rPr>
              <a:pPr eaLnBrk="1" hangingPunct="1"/>
              <a:t>14</a:t>
            </a:fld>
            <a:endParaRPr lang="en-US" altLang="en-US" sz="1200" dirty="0">
              <a:latin typeface="Calibri" panose="020F0502020204030204" pitchFamily="34" charset="0"/>
            </a:endParaRPr>
          </a:p>
        </p:txBody>
      </p:sp>
      <p:sp>
        <p:nvSpPr>
          <p:cNvPr id="3584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None/>
            </a:pPr>
            <a:endParaRPr lang="en-US" altLang="en-US" dirty="0"/>
          </a:p>
        </p:txBody>
      </p:sp>
    </p:spTree>
    <p:extLst>
      <p:ext uri="{BB962C8B-B14F-4D97-AF65-F5344CB8AC3E}">
        <p14:creationId xmlns:p14="http://schemas.microsoft.com/office/powerpoint/2010/main" val="14420485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10C99DB1-2B94-477B-A168-C05B765F2821}" type="slidenum">
              <a:rPr lang="en-US" altLang="en-US" sz="1200">
                <a:latin typeface="Calibri" panose="020F0502020204030204" pitchFamily="34" charset="0"/>
              </a:rPr>
              <a:pPr eaLnBrk="1" hangingPunct="1"/>
              <a:t>15</a:t>
            </a:fld>
            <a:endParaRPr lang="en-US" altLang="en-US" sz="1200" dirty="0">
              <a:latin typeface="Calibri" panose="020F0502020204030204" pitchFamily="34" charset="0"/>
            </a:endParaRPr>
          </a:p>
        </p:txBody>
      </p:sp>
      <p:sp>
        <p:nvSpPr>
          <p:cNvPr id="3789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Tree>
    <p:extLst>
      <p:ext uri="{BB962C8B-B14F-4D97-AF65-F5344CB8AC3E}">
        <p14:creationId xmlns:p14="http://schemas.microsoft.com/office/powerpoint/2010/main" val="40282617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D9E662AA-D6FD-4CD4-A774-F1F0DD1411ED}" type="slidenum">
              <a:rPr lang="en-US" altLang="en-US" sz="1200">
                <a:latin typeface="Calibri" panose="020F0502020204030204" pitchFamily="34" charset="0"/>
              </a:rPr>
              <a:pPr eaLnBrk="1" hangingPunct="1"/>
              <a:t>16</a:t>
            </a:fld>
            <a:endParaRPr lang="en-US" altLang="en-US" sz="1200" dirty="0">
              <a:latin typeface="Calibri" panose="020F0502020204030204" pitchFamily="34" charset="0"/>
            </a:endParaRPr>
          </a:p>
        </p:txBody>
      </p:sp>
      <p:sp>
        <p:nvSpPr>
          <p:cNvPr id="4198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ja-JP" dirty="0"/>
          </a:p>
        </p:txBody>
      </p:sp>
    </p:spTree>
    <p:extLst>
      <p:ext uri="{BB962C8B-B14F-4D97-AF65-F5344CB8AC3E}">
        <p14:creationId xmlns:p14="http://schemas.microsoft.com/office/powerpoint/2010/main" val="34679669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A3343848-8C61-481A-80D3-EA228BA61B5B}" type="slidenum">
              <a:rPr lang="en-US" altLang="en-US" sz="1200">
                <a:latin typeface="Calibri" panose="020F0502020204030204" pitchFamily="34" charset="0"/>
              </a:rPr>
              <a:pPr eaLnBrk="1" hangingPunct="1"/>
              <a:t>17</a:t>
            </a:fld>
            <a:endParaRPr lang="en-US" altLang="en-US" sz="1200" dirty="0">
              <a:latin typeface="Calibri" panose="020F0502020204030204" pitchFamily="34" charset="0"/>
            </a:endParaRPr>
          </a:p>
        </p:txBody>
      </p:sp>
      <p:sp>
        <p:nvSpPr>
          <p:cNvPr id="4403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endParaRPr lang="en-US" altLang="en-US" dirty="0"/>
          </a:p>
        </p:txBody>
      </p:sp>
    </p:spTree>
    <p:extLst>
      <p:ext uri="{BB962C8B-B14F-4D97-AF65-F5344CB8AC3E}">
        <p14:creationId xmlns:p14="http://schemas.microsoft.com/office/powerpoint/2010/main" val="26020065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D7DAF3F1-9119-4E7D-A770-7C13DA0D850F}" type="slidenum">
              <a:rPr lang="en-US" altLang="en-US" sz="1200">
                <a:latin typeface="Calibri" panose="020F0502020204030204" pitchFamily="34" charset="0"/>
              </a:rPr>
              <a:pPr eaLnBrk="1" hangingPunct="1"/>
              <a:t>19</a:t>
            </a:fld>
            <a:endParaRPr lang="en-US" altLang="en-US" sz="1200" dirty="0">
              <a:latin typeface="Calibri" panose="020F0502020204030204" pitchFamily="34" charset="0"/>
            </a:endParaRPr>
          </a:p>
        </p:txBody>
      </p:sp>
      <p:sp>
        <p:nvSpPr>
          <p:cNvPr id="5837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endParaRPr lang="en-US" altLang="en-US" dirty="0"/>
          </a:p>
        </p:txBody>
      </p:sp>
    </p:spTree>
    <p:extLst>
      <p:ext uri="{BB962C8B-B14F-4D97-AF65-F5344CB8AC3E}">
        <p14:creationId xmlns:p14="http://schemas.microsoft.com/office/powerpoint/2010/main" val="26125357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6041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663448EE-A591-47D8-8A8F-BC7D2BF63D11}" type="slidenum">
              <a:rPr lang="en-US" altLang="en-US" sz="1200">
                <a:latin typeface="Calibri" panose="020F0502020204030204" pitchFamily="34" charset="0"/>
              </a:rPr>
              <a:pPr eaLnBrk="1" hangingPunct="1"/>
              <a:t>20</a:t>
            </a:fld>
            <a:endParaRPr lang="en-US" altLang="en-US" sz="1200" dirty="0">
              <a:latin typeface="Calibri" panose="020F0502020204030204" pitchFamily="34" charset="0"/>
            </a:endParaRPr>
          </a:p>
        </p:txBody>
      </p:sp>
    </p:spTree>
    <p:extLst>
      <p:ext uri="{BB962C8B-B14F-4D97-AF65-F5344CB8AC3E}">
        <p14:creationId xmlns:p14="http://schemas.microsoft.com/office/powerpoint/2010/main" val="20359419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6861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F3B3F5C0-8B3D-47CE-AC7F-EC575D3125CB}" type="slidenum">
              <a:rPr lang="en-US" altLang="en-US" sz="1200">
                <a:latin typeface="Calibri" panose="020F0502020204030204" pitchFamily="34" charset="0"/>
              </a:rPr>
              <a:pPr eaLnBrk="1" hangingPunct="1"/>
              <a:t>21</a:t>
            </a:fld>
            <a:endParaRPr lang="en-US" altLang="en-US" sz="1200" dirty="0">
              <a:latin typeface="Calibri" panose="020F0502020204030204" pitchFamily="34" charset="0"/>
            </a:endParaRPr>
          </a:p>
        </p:txBody>
      </p:sp>
    </p:spTree>
    <p:extLst>
      <p:ext uri="{BB962C8B-B14F-4D97-AF65-F5344CB8AC3E}">
        <p14:creationId xmlns:p14="http://schemas.microsoft.com/office/powerpoint/2010/main" val="27519351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9D28D1E7-F21F-4E7B-ADC0-CFEF9C6C52ED}" type="slidenum">
              <a:rPr lang="en-US" altLang="en-US" sz="1200">
                <a:latin typeface="Calibri" panose="020F0502020204030204" pitchFamily="34" charset="0"/>
              </a:rPr>
              <a:pPr eaLnBrk="1" hangingPunct="1"/>
              <a:t>22</a:t>
            </a:fld>
            <a:endParaRPr lang="en-US" altLang="en-US" sz="1200" dirty="0">
              <a:latin typeface="Calibri" panose="020F0502020204030204" pitchFamily="34" charset="0"/>
            </a:endParaRPr>
          </a:p>
        </p:txBody>
      </p:sp>
      <p:sp>
        <p:nvSpPr>
          <p:cNvPr id="7065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endParaRPr lang="en-US" altLang="en-US" dirty="0"/>
          </a:p>
        </p:txBody>
      </p:sp>
    </p:spTree>
    <p:extLst>
      <p:ext uri="{BB962C8B-B14F-4D97-AF65-F5344CB8AC3E}">
        <p14:creationId xmlns:p14="http://schemas.microsoft.com/office/powerpoint/2010/main" val="14259858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EE8A7B45-8D60-4986-9390-7FC2CB33B570}" type="slidenum">
              <a:rPr lang="en-US" altLang="en-US" sz="1200">
                <a:latin typeface="Calibri" panose="020F0502020204030204" pitchFamily="34" charset="0"/>
              </a:rPr>
              <a:pPr eaLnBrk="1" hangingPunct="1"/>
              <a:t>23</a:t>
            </a:fld>
            <a:endParaRPr lang="en-US" altLang="en-US" sz="1200" dirty="0">
              <a:latin typeface="Calibri" panose="020F0502020204030204" pitchFamily="34" charset="0"/>
            </a:endParaRPr>
          </a:p>
        </p:txBody>
      </p:sp>
      <p:sp>
        <p:nvSpPr>
          <p:cNvPr id="7270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endParaRPr lang="en-US" altLang="en-US" dirty="0"/>
          </a:p>
        </p:txBody>
      </p:sp>
    </p:spTree>
    <p:extLst>
      <p:ext uri="{BB962C8B-B14F-4D97-AF65-F5344CB8AC3E}">
        <p14:creationId xmlns:p14="http://schemas.microsoft.com/office/powerpoint/2010/main" val="785176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24</a:t>
            </a:fld>
            <a:endParaRPr lang="en-US" dirty="0"/>
          </a:p>
        </p:txBody>
      </p:sp>
    </p:spTree>
    <p:extLst>
      <p:ext uri="{BB962C8B-B14F-4D97-AF65-F5344CB8AC3E}">
        <p14:creationId xmlns:p14="http://schemas.microsoft.com/office/powerpoint/2010/main" val="33693058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7782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AEC91749-EAE3-4601-BC7F-463C824AF4C3}" type="slidenum">
              <a:rPr lang="en-US" altLang="en-US" sz="1200">
                <a:latin typeface="Calibri" panose="020F0502020204030204" pitchFamily="34" charset="0"/>
              </a:rPr>
              <a:pPr eaLnBrk="1" hangingPunct="1"/>
              <a:t>25</a:t>
            </a:fld>
            <a:endParaRPr lang="en-US" altLang="en-US" sz="1200" dirty="0">
              <a:latin typeface="Calibri" panose="020F0502020204030204" pitchFamily="34" charset="0"/>
            </a:endParaRPr>
          </a:p>
        </p:txBody>
      </p:sp>
    </p:spTree>
    <p:extLst>
      <p:ext uri="{BB962C8B-B14F-4D97-AF65-F5344CB8AC3E}">
        <p14:creationId xmlns:p14="http://schemas.microsoft.com/office/powerpoint/2010/main" val="24529067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7987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E9E0A917-7F8E-42D3-85C4-874F5F102F1F}" type="slidenum">
              <a:rPr lang="en-US" altLang="en-US" sz="1200">
                <a:latin typeface="Calibri" panose="020F0502020204030204" pitchFamily="34" charset="0"/>
              </a:rPr>
              <a:pPr eaLnBrk="1" hangingPunct="1"/>
              <a:t>26</a:t>
            </a:fld>
            <a:endParaRPr lang="en-US" altLang="en-US" sz="1200" dirty="0">
              <a:latin typeface="Calibri" panose="020F0502020204030204" pitchFamily="34" charset="0"/>
            </a:endParaRPr>
          </a:p>
        </p:txBody>
      </p:sp>
    </p:spTree>
    <p:extLst>
      <p:ext uri="{BB962C8B-B14F-4D97-AF65-F5344CB8AC3E}">
        <p14:creationId xmlns:p14="http://schemas.microsoft.com/office/powerpoint/2010/main" val="33777153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DE5B3D32-555D-4AF8-96CF-78537DB35872}" type="slidenum">
              <a:rPr lang="en-US" altLang="en-US" sz="1200">
                <a:latin typeface="Calibri" panose="020F0502020204030204" pitchFamily="34" charset="0"/>
              </a:rPr>
              <a:pPr eaLnBrk="1" hangingPunct="1"/>
              <a:t>27</a:t>
            </a:fld>
            <a:endParaRPr lang="en-US" altLang="en-US" sz="1200" dirty="0">
              <a:latin typeface="Calibri" panose="020F0502020204030204" pitchFamily="34" charset="0"/>
            </a:endParaRPr>
          </a:p>
        </p:txBody>
      </p:sp>
      <p:sp>
        <p:nvSpPr>
          <p:cNvPr id="8192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endParaRPr lang="en-US" altLang="en-US" dirty="0"/>
          </a:p>
        </p:txBody>
      </p:sp>
    </p:spTree>
    <p:extLst>
      <p:ext uri="{BB962C8B-B14F-4D97-AF65-F5344CB8AC3E}">
        <p14:creationId xmlns:p14="http://schemas.microsoft.com/office/powerpoint/2010/main" val="36832776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D884C754-25F8-4C0A-B754-523EEDBB9A15}" type="slidenum">
              <a:rPr lang="en-US" altLang="en-US" sz="1200">
                <a:latin typeface="Calibri" panose="020F0502020204030204" pitchFamily="34" charset="0"/>
              </a:rPr>
              <a:pPr eaLnBrk="1" hangingPunct="1"/>
              <a:t>28</a:t>
            </a:fld>
            <a:endParaRPr lang="en-US" altLang="en-US" sz="1200" dirty="0">
              <a:latin typeface="Calibri" panose="020F0502020204030204" pitchFamily="34" charset="0"/>
            </a:endParaRPr>
          </a:p>
        </p:txBody>
      </p:sp>
      <p:sp>
        <p:nvSpPr>
          <p:cNvPr id="8601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endParaRPr lang="en-US" altLang="en-US" dirty="0"/>
          </a:p>
        </p:txBody>
      </p:sp>
    </p:spTree>
    <p:extLst>
      <p:ext uri="{BB962C8B-B14F-4D97-AF65-F5344CB8AC3E}">
        <p14:creationId xmlns:p14="http://schemas.microsoft.com/office/powerpoint/2010/main" val="425494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37A82DD7-5AB8-4795-B289-C08F53F81A27}" type="slidenum">
              <a:rPr lang="en-US" altLang="en-US" sz="1200">
                <a:latin typeface="Calibri" panose="020F0502020204030204" pitchFamily="34" charset="0"/>
              </a:rPr>
              <a:pPr eaLnBrk="1" hangingPunct="1"/>
              <a:t>29</a:t>
            </a:fld>
            <a:endParaRPr lang="en-US" altLang="en-US" sz="1200" dirty="0">
              <a:latin typeface="Calibri" panose="020F0502020204030204" pitchFamily="34" charset="0"/>
            </a:endParaRPr>
          </a:p>
        </p:txBody>
      </p:sp>
      <p:sp>
        <p:nvSpPr>
          <p:cNvPr id="9011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Tree>
    <p:extLst>
      <p:ext uri="{BB962C8B-B14F-4D97-AF65-F5344CB8AC3E}">
        <p14:creationId xmlns:p14="http://schemas.microsoft.com/office/powerpoint/2010/main" val="13147454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535136A9-3116-4851-A08F-E9139E2EB8D3}" type="slidenum">
              <a:rPr lang="en-US" altLang="en-US" sz="1200">
                <a:latin typeface="Calibri" panose="020F0502020204030204" pitchFamily="34" charset="0"/>
              </a:rPr>
              <a:pPr eaLnBrk="1" hangingPunct="1"/>
              <a:t>30</a:t>
            </a:fld>
            <a:endParaRPr lang="en-US" altLang="en-US" sz="1200" dirty="0">
              <a:latin typeface="Calibri" panose="020F0502020204030204" pitchFamily="34" charset="0"/>
            </a:endParaRPr>
          </a:p>
        </p:txBody>
      </p:sp>
      <p:sp>
        <p:nvSpPr>
          <p:cNvPr id="9216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endParaRPr lang="en-US" altLang="en-US" dirty="0"/>
          </a:p>
        </p:txBody>
      </p:sp>
    </p:spTree>
    <p:extLst>
      <p:ext uri="{BB962C8B-B14F-4D97-AF65-F5344CB8AC3E}">
        <p14:creationId xmlns:p14="http://schemas.microsoft.com/office/powerpoint/2010/main" val="5911584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27D93157-27D1-4898-B893-4F476796E5FE}" type="slidenum">
              <a:rPr lang="en-US" altLang="en-US" sz="1200">
                <a:latin typeface="Calibri" panose="020F0502020204030204" pitchFamily="34" charset="0"/>
              </a:rPr>
              <a:pPr eaLnBrk="1" hangingPunct="1"/>
              <a:t>31</a:t>
            </a:fld>
            <a:endParaRPr lang="en-US" altLang="en-US" sz="1200" dirty="0">
              <a:latin typeface="Calibri" panose="020F0502020204030204" pitchFamily="34" charset="0"/>
            </a:endParaRPr>
          </a:p>
        </p:txBody>
      </p:sp>
      <p:sp>
        <p:nvSpPr>
          <p:cNvPr id="9625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5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endParaRPr lang="en-US" altLang="en-US" dirty="0"/>
          </a:p>
        </p:txBody>
      </p:sp>
    </p:spTree>
    <p:extLst>
      <p:ext uri="{BB962C8B-B14F-4D97-AF65-F5344CB8AC3E}">
        <p14:creationId xmlns:p14="http://schemas.microsoft.com/office/powerpoint/2010/main" val="19949742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A9194794-219E-4283-BF5B-0625D49119E3}" type="slidenum">
              <a:rPr lang="en-US" altLang="en-US" sz="1200">
                <a:latin typeface="Calibri" panose="020F0502020204030204" pitchFamily="34" charset="0"/>
              </a:rPr>
              <a:pPr eaLnBrk="1" hangingPunct="1"/>
              <a:t>32</a:t>
            </a:fld>
            <a:endParaRPr lang="en-US" altLang="en-US" sz="1200" dirty="0">
              <a:latin typeface="Calibri" panose="020F0502020204030204" pitchFamily="34" charset="0"/>
            </a:endParaRPr>
          </a:p>
        </p:txBody>
      </p:sp>
      <p:sp>
        <p:nvSpPr>
          <p:cNvPr id="9830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Tree>
    <p:extLst>
      <p:ext uri="{BB962C8B-B14F-4D97-AF65-F5344CB8AC3E}">
        <p14:creationId xmlns:p14="http://schemas.microsoft.com/office/powerpoint/2010/main" val="32262723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10035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81C7DA05-D1F5-4CF2-888E-8852E0AEC6C4}" type="slidenum">
              <a:rPr lang="en-US" altLang="en-US" sz="1200">
                <a:latin typeface="Calibri" panose="020F0502020204030204" pitchFamily="34" charset="0"/>
              </a:rPr>
              <a:pPr eaLnBrk="1" hangingPunct="1"/>
              <a:t>33</a:t>
            </a:fld>
            <a:endParaRPr lang="en-US" altLang="en-US" sz="1200" dirty="0">
              <a:latin typeface="Calibri" panose="020F0502020204030204" pitchFamily="34" charset="0"/>
            </a:endParaRPr>
          </a:p>
        </p:txBody>
      </p:sp>
    </p:spTree>
    <p:extLst>
      <p:ext uri="{BB962C8B-B14F-4D97-AF65-F5344CB8AC3E}">
        <p14:creationId xmlns:p14="http://schemas.microsoft.com/office/powerpoint/2010/main" val="8945328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0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10240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A0012136-6A29-47BC-AA48-0054418D8304}" type="slidenum">
              <a:rPr lang="en-US" altLang="en-US" sz="1200">
                <a:latin typeface="Calibri" panose="020F0502020204030204" pitchFamily="34" charset="0"/>
              </a:rPr>
              <a:pPr eaLnBrk="1" hangingPunct="1"/>
              <a:t>34</a:t>
            </a:fld>
            <a:endParaRPr lang="en-US" altLang="en-US" sz="1200" dirty="0">
              <a:latin typeface="Calibri" panose="020F0502020204030204" pitchFamily="34" charset="0"/>
            </a:endParaRPr>
          </a:p>
        </p:txBody>
      </p:sp>
    </p:spTree>
    <p:extLst>
      <p:ext uri="{BB962C8B-B14F-4D97-AF65-F5344CB8AC3E}">
        <p14:creationId xmlns:p14="http://schemas.microsoft.com/office/powerpoint/2010/main" val="16521459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44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1044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8097046F-C869-4AA9-BF4F-D9321047FBF1}" type="slidenum">
              <a:rPr lang="en-US" altLang="en-US" sz="1200">
                <a:latin typeface="Calibri" panose="020F0502020204030204" pitchFamily="34" charset="0"/>
              </a:rPr>
              <a:pPr eaLnBrk="1" hangingPunct="1"/>
              <a:t>35</a:t>
            </a:fld>
            <a:endParaRPr lang="en-US" altLang="en-US" sz="1200" dirty="0">
              <a:latin typeface="Calibri" panose="020F0502020204030204" pitchFamily="34" charset="0"/>
            </a:endParaRPr>
          </a:p>
        </p:txBody>
      </p:sp>
    </p:spTree>
    <p:extLst>
      <p:ext uri="{BB962C8B-B14F-4D97-AF65-F5344CB8AC3E}">
        <p14:creationId xmlns:p14="http://schemas.microsoft.com/office/powerpoint/2010/main" val="42917744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D33359D1-DAF3-478C-84FD-51F756D2AD06}" type="slidenum">
              <a:rPr lang="en-US" altLang="en-US" sz="1200">
                <a:latin typeface="Calibri" panose="020F0502020204030204" pitchFamily="34" charset="0"/>
              </a:rPr>
              <a:pPr eaLnBrk="1" hangingPunct="1"/>
              <a:t>36</a:t>
            </a:fld>
            <a:endParaRPr lang="en-US" altLang="en-US" sz="1200" dirty="0">
              <a:latin typeface="Calibri" panose="020F0502020204030204" pitchFamily="34" charset="0"/>
            </a:endParaRPr>
          </a:p>
        </p:txBody>
      </p:sp>
      <p:sp>
        <p:nvSpPr>
          <p:cNvPr id="10854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85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endParaRPr lang="en-US" altLang="ja-JP" dirty="0"/>
          </a:p>
        </p:txBody>
      </p:sp>
    </p:spTree>
    <p:extLst>
      <p:ext uri="{BB962C8B-B14F-4D97-AF65-F5344CB8AC3E}">
        <p14:creationId xmlns:p14="http://schemas.microsoft.com/office/powerpoint/2010/main" val="24358149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48681305-CB42-4954-86EF-A62C3EEB88A8}" type="slidenum">
              <a:rPr lang="en-US" altLang="en-US" sz="1200">
                <a:latin typeface="Calibri" panose="020F0502020204030204" pitchFamily="34" charset="0"/>
              </a:rPr>
              <a:pPr eaLnBrk="1" hangingPunct="1"/>
              <a:t>38</a:t>
            </a:fld>
            <a:endParaRPr lang="en-US" altLang="en-US" sz="1200" dirty="0">
              <a:latin typeface="Calibri" panose="020F0502020204030204" pitchFamily="34" charset="0"/>
            </a:endParaRPr>
          </a:p>
        </p:txBody>
      </p:sp>
      <p:sp>
        <p:nvSpPr>
          <p:cNvPr id="12288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Rectangle 3"/>
          <p:cNvSpPr>
            <a:spLocks noGrp="1" noChangeArrowheads="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defRPr/>
            </a:pPr>
            <a:endParaRPr lang="en-US" dirty="0"/>
          </a:p>
        </p:txBody>
      </p:sp>
    </p:spTree>
    <p:extLst>
      <p:ext uri="{BB962C8B-B14F-4D97-AF65-F5344CB8AC3E}">
        <p14:creationId xmlns:p14="http://schemas.microsoft.com/office/powerpoint/2010/main" val="36046113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EE595CD9-731B-4107-A61C-DE371CA6F60C}" type="slidenum">
              <a:rPr lang="en-US" altLang="en-US" sz="1200">
                <a:latin typeface="Calibri" panose="020F0502020204030204" pitchFamily="34" charset="0"/>
              </a:rPr>
              <a:pPr eaLnBrk="1" hangingPunct="1"/>
              <a:t>39</a:t>
            </a:fld>
            <a:endParaRPr lang="en-US" altLang="en-US" sz="1200" dirty="0">
              <a:latin typeface="Calibri" panose="020F0502020204030204" pitchFamily="34" charset="0"/>
            </a:endParaRPr>
          </a:p>
        </p:txBody>
      </p:sp>
      <p:sp>
        <p:nvSpPr>
          <p:cNvPr id="1269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endParaRPr lang="en-US" altLang="en-US" dirty="0"/>
          </a:p>
        </p:txBody>
      </p:sp>
    </p:spTree>
    <p:extLst>
      <p:ext uri="{BB962C8B-B14F-4D97-AF65-F5344CB8AC3E}">
        <p14:creationId xmlns:p14="http://schemas.microsoft.com/office/powerpoint/2010/main" val="7878182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4F1C4A67-6644-449B-93F8-661580C90A55}" type="slidenum">
              <a:rPr lang="en-US" altLang="en-US" sz="1200">
                <a:latin typeface="Calibri" panose="020F0502020204030204" pitchFamily="34" charset="0"/>
              </a:rPr>
              <a:pPr eaLnBrk="1" hangingPunct="1"/>
              <a:t>40</a:t>
            </a:fld>
            <a:endParaRPr lang="en-US" altLang="en-US" sz="1200" dirty="0">
              <a:latin typeface="Calibri" panose="020F0502020204030204" pitchFamily="34" charset="0"/>
            </a:endParaRPr>
          </a:p>
        </p:txBody>
      </p:sp>
      <p:sp>
        <p:nvSpPr>
          <p:cNvPr id="13312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endParaRPr lang="en-US" altLang="en-US" dirty="0"/>
          </a:p>
        </p:txBody>
      </p:sp>
    </p:spTree>
    <p:extLst>
      <p:ext uri="{BB962C8B-B14F-4D97-AF65-F5344CB8AC3E}">
        <p14:creationId xmlns:p14="http://schemas.microsoft.com/office/powerpoint/2010/main" val="309009362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D2F86A20-ECA8-44E8-895D-5677B790F870}" type="slidenum">
              <a:rPr lang="en-US" altLang="en-US" sz="1200">
                <a:latin typeface="Calibri" panose="020F0502020204030204" pitchFamily="34" charset="0"/>
              </a:rPr>
              <a:pPr eaLnBrk="1" hangingPunct="1"/>
              <a:t>41</a:t>
            </a:fld>
            <a:endParaRPr lang="en-US" altLang="en-US" sz="1200" dirty="0">
              <a:latin typeface="Calibri" panose="020F0502020204030204" pitchFamily="34" charset="0"/>
            </a:endParaRPr>
          </a:p>
        </p:txBody>
      </p:sp>
      <p:sp>
        <p:nvSpPr>
          <p:cNvPr id="12902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endParaRPr lang="en-US" altLang="en-US" dirty="0"/>
          </a:p>
        </p:txBody>
      </p:sp>
    </p:spTree>
    <p:extLst>
      <p:ext uri="{BB962C8B-B14F-4D97-AF65-F5344CB8AC3E}">
        <p14:creationId xmlns:p14="http://schemas.microsoft.com/office/powerpoint/2010/main" val="7572666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131075" name="Footer Placeholder 3"/>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1200" dirty="0">
                <a:latin typeface="Calibri" panose="020F0502020204030204" pitchFamily="34" charset="0"/>
              </a:rPr>
              <a:t>Copyright © 2011 Pearson Education, Inc. All rights reserved.</a:t>
            </a:r>
          </a:p>
        </p:txBody>
      </p:sp>
      <p:sp>
        <p:nvSpPr>
          <p:cNvPr id="131076"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9E5CBDE9-BED5-470A-9766-4BB17B4492A7}" type="slidenum">
              <a:rPr lang="en-US" altLang="en-US" sz="1200">
                <a:latin typeface="Calibri" panose="020F0502020204030204" pitchFamily="34" charset="0"/>
              </a:rPr>
              <a:pPr eaLnBrk="1" hangingPunct="1"/>
              <a:t>42</a:t>
            </a:fld>
            <a:endParaRPr lang="en-US" altLang="en-US" sz="1200" dirty="0">
              <a:latin typeface="Calibri" panose="020F0502020204030204" pitchFamily="34" charset="0"/>
            </a:endParaRPr>
          </a:p>
        </p:txBody>
      </p:sp>
    </p:spTree>
    <p:extLst>
      <p:ext uri="{BB962C8B-B14F-4D97-AF65-F5344CB8AC3E}">
        <p14:creationId xmlns:p14="http://schemas.microsoft.com/office/powerpoint/2010/main" val="280820427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93F9750D-B1B7-49C1-A191-EBDE7DD949D7}" type="slidenum">
              <a:rPr lang="en-US" altLang="en-US" sz="1200">
                <a:latin typeface="Calibri" panose="020F0502020204030204" pitchFamily="34" charset="0"/>
              </a:rPr>
              <a:pPr eaLnBrk="1" hangingPunct="1"/>
              <a:t>43</a:t>
            </a:fld>
            <a:endParaRPr lang="en-US" altLang="en-US" sz="1200" dirty="0">
              <a:latin typeface="Calibri" panose="020F0502020204030204" pitchFamily="34" charset="0"/>
            </a:endParaRPr>
          </a:p>
        </p:txBody>
      </p:sp>
      <p:sp>
        <p:nvSpPr>
          <p:cNvPr id="13517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endParaRPr lang="en-US" altLang="en-US" dirty="0"/>
          </a:p>
        </p:txBody>
      </p:sp>
    </p:spTree>
    <p:extLst>
      <p:ext uri="{BB962C8B-B14F-4D97-AF65-F5344CB8AC3E}">
        <p14:creationId xmlns:p14="http://schemas.microsoft.com/office/powerpoint/2010/main" val="145421618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Shape 3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82" name="Shape 38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dirty="0"/>
          </a:p>
        </p:txBody>
      </p:sp>
      <p:sp>
        <p:nvSpPr>
          <p:cNvPr id="383" name="Shape 383"/>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44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Shape 24"/>
        <p:cNvGrpSpPr/>
        <p:nvPr/>
      </p:nvGrpSpPr>
      <p:grpSpPr>
        <a:xfrm>
          <a:off x="0" y="0"/>
          <a:ext cx="0" cy="0"/>
          <a:chOff x="0" y="0"/>
          <a:chExt cx="0" cy="0"/>
        </a:xfrm>
      </p:grpSpPr>
      <p:sp>
        <p:nvSpPr>
          <p:cNvPr id="25" name="Shape 25"/>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6" name="Shape 26"/>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dirty="0"/>
          </a:p>
        </p:txBody>
      </p:sp>
      <p:sp>
        <p:nvSpPr>
          <p:cNvPr id="27" name="Shape 27"/>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28" name="Shape 28"/>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29" name="Shape 29"/>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
        <p:nvSpPr>
          <p:cNvPr id="7" name="Shape 16"/>
          <p:cNvSpPr txBox="1"/>
          <p:nvPr userDrawn="1"/>
        </p:nvSpPr>
        <p:spPr>
          <a:xfrm>
            <a:off x="1600200" y="6429344"/>
            <a:ext cx="7162799" cy="200054"/>
          </a:xfrm>
          <a:prstGeom prst="rect">
            <a:avLst/>
          </a:prstGeom>
          <a:noFill/>
          <a:ln>
            <a:noFill/>
          </a:ln>
        </p:spPr>
        <p:txBody>
          <a:bodyPr lIns="91425" tIns="45700" rIns="91425" bIns="45700" anchor="t" anchorCtr="0">
            <a:noAutofit/>
          </a:bodyPr>
          <a:lstStyle/>
          <a:p>
            <a:pPr marL="101600" indent="0" algn="r">
              <a:buNone/>
            </a:pPr>
            <a:r>
              <a:rPr lang="en-US" altLang="en-US" sz="1200" dirty="0" smtClean="0">
                <a:latin typeface="Verdana"/>
                <a:ea typeface="Verdana" panose="020B0604030504040204" pitchFamily="34" charset="0"/>
                <a:cs typeface="Verdana" panose="020B0604030504040204" pitchFamily="34" charset="0"/>
              </a:rPr>
              <a:t>Copyright © 2017,2014, 2010 Pearson Education, Inc. All Rights Reserved</a:t>
            </a:r>
            <a:endParaRPr lang="en-US" altLang="en-US" sz="1200" dirty="0">
              <a:latin typeface="Verdana"/>
              <a:ea typeface="Verdana" panose="020B0604030504040204" pitchFamily="34" charset="0"/>
              <a:cs typeface="Verdana" panose="020B0604030504040204" pitchFamily="34" charset="0"/>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Chapter Opener">
    <p:spTree>
      <p:nvGrpSpPr>
        <p:cNvPr id="1" name="Shape 37"/>
        <p:cNvGrpSpPr/>
        <p:nvPr/>
      </p:nvGrpSpPr>
      <p:grpSpPr>
        <a:xfrm>
          <a:off x="0" y="0"/>
          <a:ext cx="0" cy="0"/>
          <a:chOff x="0" y="0"/>
          <a:chExt cx="0" cy="0"/>
        </a:xfrm>
      </p:grpSpPr>
      <p:sp>
        <p:nvSpPr>
          <p:cNvPr id="38" name="Shape 38"/>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9" name="Shape 39"/>
          <p:cNvSpPr txBox="1">
            <a:spLocks noGrp="1"/>
          </p:cNvSpPr>
          <p:nvPr>
            <p:ph type="body" idx="1"/>
          </p:nvPr>
        </p:nvSpPr>
        <p:spPr>
          <a:xfrm>
            <a:off x="457200" y="816429"/>
            <a:ext cx="8229600" cy="47897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0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endParaRPr/>
          </a:p>
        </p:txBody>
      </p:sp>
      <p:sp>
        <p:nvSpPr>
          <p:cNvPr id="40" name="Shape 40"/>
          <p:cNvSpPr txBox="1">
            <a:spLocks noGrp="1"/>
          </p:cNvSpPr>
          <p:nvPr>
            <p:ph type="body" idx="2"/>
          </p:nvPr>
        </p:nvSpPr>
        <p:spPr>
          <a:xfrm>
            <a:off x="5029200" y="1600200"/>
            <a:ext cx="3657600" cy="1600198"/>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30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44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9pPr>
          </a:lstStyle>
          <a:p>
            <a:endParaRPr/>
          </a:p>
        </p:txBody>
      </p:sp>
      <p:sp>
        <p:nvSpPr>
          <p:cNvPr id="41" name="Shape 41"/>
          <p:cNvSpPr txBox="1">
            <a:spLocks noGrp="1"/>
          </p:cNvSpPr>
          <p:nvPr>
            <p:ph type="body" idx="3"/>
          </p:nvPr>
        </p:nvSpPr>
        <p:spPr>
          <a:xfrm>
            <a:off x="5029200" y="3200400"/>
            <a:ext cx="3657600" cy="2925763"/>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2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dirty="0"/>
          </a:p>
        </p:txBody>
      </p:sp>
      <p:sp>
        <p:nvSpPr>
          <p:cNvPr id="43" name="Shape 4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44" name="Shape 4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
        <p:nvSpPr>
          <p:cNvPr id="16" name="Shape 41"/>
          <p:cNvSpPr txBox="1">
            <a:spLocks noGrp="1"/>
          </p:cNvSpPr>
          <p:nvPr>
            <p:ph type="body" idx="13"/>
          </p:nvPr>
        </p:nvSpPr>
        <p:spPr>
          <a:xfrm>
            <a:off x="1887415" y="6312877"/>
            <a:ext cx="6822831" cy="363415"/>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2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 Learning Objectives and Content">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3" name="Shape 63"/>
          <p:cNvSpPr txBox="1">
            <a:spLocks noGrp="1"/>
          </p:cNvSpPr>
          <p:nvPr>
            <p:ph type="body" idx="1"/>
          </p:nvPr>
        </p:nvSpPr>
        <p:spPr>
          <a:xfrm>
            <a:off x="457200" y="816429"/>
            <a:ext cx="8229600" cy="402769"/>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endParaRPr/>
          </a:p>
        </p:txBody>
      </p:sp>
      <p:sp>
        <p:nvSpPr>
          <p:cNvPr id="64" name="Shape 64"/>
          <p:cNvSpPr txBox="1">
            <a:spLocks noGrp="1"/>
          </p:cNvSpPr>
          <p:nvPr>
            <p:ph type="body" idx="2"/>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65" name="Shape 65"/>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66" name="Shape 66"/>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67" name="Shape 67"/>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
        <p:nvSpPr>
          <p:cNvPr id="8" name="Shape 16"/>
          <p:cNvSpPr txBox="1"/>
          <p:nvPr userDrawn="1"/>
        </p:nvSpPr>
        <p:spPr>
          <a:xfrm>
            <a:off x="1600200" y="6429344"/>
            <a:ext cx="7162799" cy="200054"/>
          </a:xfrm>
          <a:prstGeom prst="rect">
            <a:avLst/>
          </a:prstGeom>
          <a:noFill/>
          <a:ln>
            <a:noFill/>
          </a:ln>
        </p:spPr>
        <p:txBody>
          <a:bodyPr lIns="91425" tIns="45700" rIns="91425" bIns="45700" anchor="t" anchorCtr="0">
            <a:noAutofit/>
          </a:bodyPr>
          <a:lstStyle/>
          <a:p>
            <a:pPr marL="101600" indent="0" algn="r">
              <a:buNone/>
            </a:pPr>
            <a:r>
              <a:rPr lang="en-US" altLang="en-US" sz="1200" dirty="0" smtClean="0">
                <a:latin typeface="Verdana"/>
                <a:ea typeface="Verdana" panose="020B0604030504040204" pitchFamily="34" charset="0"/>
                <a:cs typeface="Verdana" panose="020B0604030504040204" pitchFamily="34" charset="0"/>
              </a:rPr>
              <a:t>Copyright © 2017,2014, 2010 Pearson Education, Inc. All Rights Reserved</a:t>
            </a:r>
            <a:endParaRPr lang="en-US" altLang="en-US" sz="1200" dirty="0">
              <a:latin typeface="Verdana"/>
              <a:ea typeface="Verdana" panose="020B0604030504040204" pitchFamily="34" charset="0"/>
              <a:cs typeface="Verdana" panose="020B0604030504040204" pitchFamily="34" charset="0"/>
            </a:endParaRP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68"/>
        <p:cNvGrpSpPr/>
        <p:nvPr/>
      </p:nvGrpSpPr>
      <p:grpSpPr>
        <a:xfrm>
          <a:off x="0" y="0"/>
          <a:ext cx="0" cy="0"/>
          <a:chOff x="0" y="0"/>
          <a:chExt cx="0" cy="0"/>
        </a:xfrm>
      </p:grpSpPr>
      <p:sp>
        <p:nvSpPr>
          <p:cNvPr id="69" name="Shape 69"/>
          <p:cNvSpPr txBox="1">
            <a:spLocks noGrp="1"/>
          </p:cNvSpPr>
          <p:nvPr>
            <p:ph type="title"/>
          </p:nvPr>
        </p:nvSpPr>
        <p:spPr>
          <a:xfrm>
            <a:off x="685800" y="1447800"/>
            <a:ext cx="7772400" cy="2152651"/>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0" name="Shape 70"/>
          <p:cNvSpPr txBox="1">
            <a:spLocks noGrp="1"/>
          </p:cNvSpPr>
          <p:nvPr>
            <p:ph type="body" idx="1"/>
          </p:nvPr>
        </p:nvSpPr>
        <p:spPr>
          <a:xfrm>
            <a:off x="674687" y="3962400"/>
            <a:ext cx="7794626" cy="175260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457200" marR="0" lvl="1" indent="0" algn="l" rtl="0">
              <a:spcBef>
                <a:spcPts val="600"/>
              </a:spcBef>
              <a:buClr>
                <a:srgbClr val="007FA3"/>
              </a:buClr>
              <a:buFont typeface="Arial"/>
              <a:buNone/>
              <a:defRPr sz="1800" b="0" i="0" u="none" strike="noStrike" cap="none">
                <a:solidFill>
                  <a:srgbClr val="888888"/>
                </a:solidFill>
                <a:latin typeface="Arial"/>
                <a:ea typeface="Arial"/>
                <a:cs typeface="Arial"/>
                <a:sym typeface="Arial"/>
              </a:defRPr>
            </a:lvl2pPr>
            <a:lvl3pPr marL="914400" marR="0" lvl="2" indent="0" algn="l" rtl="0">
              <a:spcBef>
                <a:spcPts val="600"/>
              </a:spcBef>
              <a:buClr>
                <a:srgbClr val="007FA3"/>
              </a:buClr>
              <a:buFont typeface="Noto Sans Symbols"/>
              <a:buNone/>
              <a:defRPr sz="1600" b="0" i="0" u="none" strike="noStrike" cap="none">
                <a:solidFill>
                  <a:srgbClr val="888888"/>
                </a:solidFill>
                <a:latin typeface="Arial"/>
                <a:ea typeface="Arial"/>
                <a:cs typeface="Arial"/>
                <a:sym typeface="Arial"/>
              </a:defRPr>
            </a:lvl3pPr>
            <a:lvl4pPr marL="1371600" marR="0" lvl="3"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4pPr>
            <a:lvl5pPr marL="1828800" marR="0" lvl="4"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5pPr>
            <a:lvl6pPr marL="2286000" marR="0" lvl="5"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6pPr>
            <a:lvl7pPr marL="2743200" marR="0" lvl="6"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7pPr>
            <a:lvl8pPr marL="3200400" marR="0" lvl="7"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8pPr>
            <a:lvl9pPr marL="3657600" marR="0" lvl="8"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9pPr>
          </a:lstStyle>
          <a:p>
            <a:endParaRPr/>
          </a:p>
        </p:txBody>
      </p:sp>
      <p:sp>
        <p:nvSpPr>
          <p:cNvPr id="71" name="Shape 71"/>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72" name="Shape 72"/>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73" name="Shape 73"/>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
        <p:nvSpPr>
          <p:cNvPr id="7" name="Shape 16"/>
          <p:cNvSpPr txBox="1"/>
          <p:nvPr userDrawn="1"/>
        </p:nvSpPr>
        <p:spPr>
          <a:xfrm>
            <a:off x="1600200" y="6429344"/>
            <a:ext cx="7162799" cy="200054"/>
          </a:xfrm>
          <a:prstGeom prst="rect">
            <a:avLst/>
          </a:prstGeom>
          <a:noFill/>
          <a:ln>
            <a:noFill/>
          </a:ln>
        </p:spPr>
        <p:txBody>
          <a:bodyPr lIns="91425" tIns="45700" rIns="91425" bIns="45700" anchor="t" anchorCtr="0">
            <a:noAutofit/>
          </a:bodyPr>
          <a:lstStyle/>
          <a:p>
            <a:pPr marL="101600" indent="0" algn="r">
              <a:buNone/>
            </a:pPr>
            <a:r>
              <a:rPr lang="en-US" altLang="en-US" sz="1200" dirty="0" smtClean="0">
                <a:latin typeface="Verdana"/>
                <a:ea typeface="Verdana" panose="020B0604030504040204" pitchFamily="34" charset="0"/>
                <a:cs typeface="Verdana" panose="020B0604030504040204" pitchFamily="34" charset="0"/>
              </a:rPr>
              <a:t>Copyright © 2017,2014, 2010 Pearson Education, Inc. All Rights Reserved</a:t>
            </a:r>
            <a:endParaRPr lang="en-US" altLang="en-US" sz="1200" dirty="0">
              <a:latin typeface="Verdana"/>
              <a:ea typeface="Verdana" panose="020B0604030504040204" pitchFamily="34" charset="0"/>
              <a:cs typeface="Verdana" panose="020B060403050404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Shape 17"/>
        <p:cNvGrpSpPr/>
        <p:nvPr/>
      </p:nvGrpSpPr>
      <p:grpSpPr>
        <a:xfrm>
          <a:off x="0" y="0"/>
          <a:ext cx="0" cy="0"/>
          <a:chOff x="0" y="0"/>
          <a:chExt cx="0" cy="0"/>
        </a:xfrm>
      </p:grpSpPr>
      <p:sp>
        <p:nvSpPr>
          <p:cNvPr id="18" name="Shape 18"/>
          <p:cNvSpPr/>
          <p:nvPr/>
        </p:nvSpPr>
        <p:spPr>
          <a:xfrm>
            <a:off x="0" y="0"/>
            <a:ext cx="9144000" cy="3886200"/>
          </a:xfrm>
          <a:prstGeom prst="rect">
            <a:avLst/>
          </a:prstGeom>
          <a:solidFill>
            <a:srgbClr val="007FA3"/>
          </a:solidFill>
          <a:ln w="25400" cap="flat" cmpd="sng">
            <a:solidFill>
              <a:srgbClr val="007FA3"/>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sp>
        <p:nvSpPr>
          <p:cNvPr id="19" name="Shape 19"/>
          <p:cNvSpPr txBox="1">
            <a:spLocks noGrp="1"/>
          </p:cNvSpPr>
          <p:nvPr>
            <p:ph type="ctrTitle"/>
          </p:nvPr>
        </p:nvSpPr>
        <p:spPr>
          <a:xfrm>
            <a:off x="685800" y="762000"/>
            <a:ext cx="7772400" cy="2838451"/>
          </a:xfrm>
          <a:prstGeom prst="rect">
            <a:avLst/>
          </a:prstGeom>
          <a:noFill/>
          <a:ln>
            <a:noFill/>
          </a:ln>
        </p:spPr>
        <p:txBody>
          <a:bodyPr lIns="91425" tIns="91425" rIns="91425" bIns="91425" anchor="b" anchorCtr="0"/>
          <a:lstStyle>
            <a:lvl1pPr marL="0" marR="0" lvl="0" indent="0" algn="l" rtl="0">
              <a:lnSpc>
                <a:spcPct val="100000"/>
              </a:lnSpc>
              <a:spcBef>
                <a:spcPts val="0"/>
              </a:spcBef>
              <a:buClr>
                <a:schemeClr val="lt1"/>
              </a:buClr>
              <a:buFont typeface="Times New Roman"/>
              <a:buNone/>
              <a:defRPr sz="3600" b="1" i="0" u="none" strike="noStrike" cap="none">
                <a:solidFill>
                  <a:schemeClr val="lt1"/>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0" name="Shape 20"/>
          <p:cNvSpPr txBox="1">
            <a:spLocks noGrp="1"/>
          </p:cNvSpPr>
          <p:nvPr>
            <p:ph type="subTitle" idx="1"/>
          </p:nvPr>
        </p:nvSpPr>
        <p:spPr>
          <a:xfrm>
            <a:off x="674687" y="3962400"/>
            <a:ext cx="7794625" cy="175260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800" b="0" i="0" u="none" strike="noStrike" cap="none">
                <a:solidFill>
                  <a:schemeClr val="dk1"/>
                </a:solidFill>
                <a:latin typeface="Arial"/>
                <a:ea typeface="Arial"/>
                <a:cs typeface="Arial"/>
                <a:sym typeface="Arial"/>
              </a:defRPr>
            </a:lvl1pPr>
            <a:lvl2pPr marL="457200" marR="0" lvl="1" indent="0" algn="ctr" rtl="0">
              <a:spcBef>
                <a:spcPts val="600"/>
              </a:spcBef>
              <a:buClr>
                <a:srgbClr val="007FA3"/>
              </a:buClr>
              <a:buFont typeface="Arial"/>
              <a:buNone/>
              <a:defRPr sz="1600" b="0" i="0" u="none" strike="noStrike" cap="none">
                <a:solidFill>
                  <a:srgbClr val="888888"/>
                </a:solidFill>
                <a:latin typeface="Arial"/>
                <a:ea typeface="Arial"/>
                <a:cs typeface="Arial"/>
                <a:sym typeface="Arial"/>
              </a:defRPr>
            </a:lvl2pPr>
            <a:lvl3pPr marL="914400" marR="0" lvl="2" indent="0" algn="ctr" rtl="0">
              <a:spcBef>
                <a:spcPts val="600"/>
              </a:spcBef>
              <a:buClr>
                <a:srgbClr val="007FA3"/>
              </a:buClr>
              <a:buFont typeface="Noto Sans Symbols"/>
              <a:buNone/>
              <a:defRPr sz="1600" b="0" i="0" u="none" strike="noStrike" cap="none">
                <a:solidFill>
                  <a:srgbClr val="888888"/>
                </a:solidFill>
                <a:latin typeface="Arial"/>
                <a:ea typeface="Arial"/>
                <a:cs typeface="Arial"/>
                <a:sym typeface="Arial"/>
              </a:defRPr>
            </a:lvl3pPr>
            <a:lvl4pPr marL="1371600" marR="0" lvl="3" indent="0" algn="ctr" rtl="0">
              <a:spcBef>
                <a:spcPts val="600"/>
              </a:spcBef>
              <a:buClr>
                <a:srgbClr val="007FA3"/>
              </a:buClr>
              <a:buFont typeface="Arial"/>
              <a:buNone/>
              <a:defRPr sz="1600" b="0" i="0" u="none" strike="noStrike" cap="none">
                <a:solidFill>
                  <a:srgbClr val="888888"/>
                </a:solidFill>
                <a:latin typeface="Arial"/>
                <a:ea typeface="Arial"/>
                <a:cs typeface="Arial"/>
                <a:sym typeface="Arial"/>
              </a:defRPr>
            </a:lvl4pPr>
            <a:lvl5pPr marL="1828800" marR="0" lvl="4" indent="0" algn="ctr" rtl="0">
              <a:spcBef>
                <a:spcPts val="600"/>
              </a:spcBef>
              <a:buClr>
                <a:srgbClr val="007FA3"/>
              </a:buClr>
              <a:buFont typeface="Arial"/>
              <a:buNone/>
              <a:defRPr sz="1600" b="0" i="0" u="none" strike="noStrike" cap="none">
                <a:solidFill>
                  <a:srgbClr val="888888"/>
                </a:solidFill>
                <a:latin typeface="Arial"/>
                <a:ea typeface="Arial"/>
                <a:cs typeface="Arial"/>
                <a:sym typeface="Arial"/>
              </a:defRPr>
            </a:lvl5pPr>
            <a:lvl6pPr marL="2286000" marR="0" lvl="5"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6pPr>
            <a:lvl7pPr marL="2743200" marR="0" lvl="6"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7pPr>
            <a:lvl8pPr marL="3200400" marR="0" lvl="7"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8pPr>
            <a:lvl9pPr marL="3657600" marR="0" lvl="8"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9pPr>
          </a:lstStyle>
          <a:p>
            <a:endParaRPr dirty="0"/>
          </a:p>
        </p:txBody>
      </p:sp>
      <p:sp>
        <p:nvSpPr>
          <p:cNvPr id="21" name="Shape 21"/>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22" name="Shape 22"/>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23" name="Shape 23"/>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
        <p:nvSpPr>
          <p:cNvPr id="8" name="Shape 16"/>
          <p:cNvSpPr txBox="1"/>
          <p:nvPr userDrawn="1"/>
        </p:nvSpPr>
        <p:spPr>
          <a:xfrm>
            <a:off x="1600200" y="6429344"/>
            <a:ext cx="7162799" cy="200054"/>
          </a:xfrm>
          <a:prstGeom prst="rect">
            <a:avLst/>
          </a:prstGeom>
          <a:noFill/>
          <a:ln>
            <a:noFill/>
          </a:ln>
        </p:spPr>
        <p:txBody>
          <a:bodyPr lIns="91425" tIns="45700" rIns="91425" bIns="45700" anchor="t" anchorCtr="0">
            <a:noAutofit/>
          </a:bodyPr>
          <a:lstStyle/>
          <a:p>
            <a:pPr marL="101600" indent="0" algn="r">
              <a:buNone/>
            </a:pPr>
            <a:r>
              <a:rPr lang="en-US" altLang="en-US" sz="1200" dirty="0" smtClean="0">
                <a:latin typeface="Verdana"/>
                <a:ea typeface="Verdana" panose="020B0604030504040204" pitchFamily="34" charset="0"/>
                <a:cs typeface="Verdana" panose="020B0604030504040204" pitchFamily="34" charset="0"/>
              </a:rPr>
              <a:t>Copyright © 2017,2014, 2010 Pearson Education, Inc. All Rights Reserved</a:t>
            </a:r>
            <a:endParaRPr lang="en-US" altLang="en-US" sz="1200" dirty="0">
              <a:latin typeface="Verdana"/>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86938289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cSld name="Blank">
    <p:spTree>
      <p:nvGrpSpPr>
        <p:cNvPr id="1" name="Shape 79"/>
        <p:cNvGrpSpPr/>
        <p:nvPr/>
      </p:nvGrpSpPr>
      <p:grpSpPr>
        <a:xfrm>
          <a:off x="0" y="0"/>
          <a:ext cx="0" cy="0"/>
          <a:chOff x="0" y="0"/>
          <a:chExt cx="0" cy="0"/>
        </a:xfrm>
      </p:grpSpPr>
      <p:sp>
        <p:nvSpPr>
          <p:cNvPr id="80" name="Shape 80"/>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81" name="Shape 81"/>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dk1"/>
                </a:solidFill>
                <a:latin typeface="Arial"/>
                <a:ea typeface="Arial"/>
                <a:cs typeface="Arial"/>
                <a:sym typeface="Arial"/>
              </a:rPr>
              <a:t>‹#›</a:t>
            </a:fld>
            <a:endParaRPr lang="en-US" sz="900" b="0" i="0" u="none" strike="noStrike" cap="none">
              <a:solidFill>
                <a:schemeClr val="dk1"/>
              </a:solidFill>
              <a:latin typeface="Arial"/>
              <a:ea typeface="Arial"/>
              <a:cs typeface="Arial"/>
              <a:sym typeface="Arial"/>
            </a:endParaRPr>
          </a:p>
        </p:txBody>
      </p:sp>
      <p:sp>
        <p:nvSpPr>
          <p:cNvPr id="5" name="Shape 16"/>
          <p:cNvSpPr txBox="1"/>
          <p:nvPr userDrawn="1"/>
        </p:nvSpPr>
        <p:spPr>
          <a:xfrm>
            <a:off x="1600200" y="6429344"/>
            <a:ext cx="7162799" cy="200054"/>
          </a:xfrm>
          <a:prstGeom prst="rect">
            <a:avLst/>
          </a:prstGeom>
          <a:noFill/>
          <a:ln>
            <a:noFill/>
          </a:ln>
        </p:spPr>
        <p:txBody>
          <a:bodyPr lIns="91425" tIns="45700" rIns="91425" bIns="45700" anchor="t" anchorCtr="0">
            <a:noAutofit/>
          </a:bodyPr>
          <a:lstStyle/>
          <a:p>
            <a:pPr marL="101600" indent="0" algn="r">
              <a:buNone/>
            </a:pPr>
            <a:r>
              <a:rPr lang="en-US" altLang="en-US" sz="1200" dirty="0" smtClean="0">
                <a:latin typeface="Verdana"/>
                <a:ea typeface="Verdana" panose="020B0604030504040204" pitchFamily="34" charset="0"/>
                <a:cs typeface="Verdana" panose="020B0604030504040204" pitchFamily="34" charset="0"/>
              </a:rPr>
              <a:t>Copyright © 2017,2014, 2010 Pearson Education, Inc. All Rights Reserved</a:t>
            </a:r>
            <a:endParaRPr lang="en-US" altLang="en-US" sz="1200" dirty="0">
              <a:latin typeface="Verdana"/>
              <a:ea typeface="Verdana" panose="020B0604030504040204" pitchFamily="34" charset="0"/>
              <a:cs typeface="Verdana" panose="020B060403050404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r>
              <a:rPr lang="en-US" altLang="en-US" smtClean="0"/>
              <a:t>Contemporary Engineering Economics, 6th edition, © 2015</a:t>
            </a:r>
            <a:endParaRPr lang="en-US" alt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785FEEF9-7297-4199-BB45-418E16BB65FD}" type="slidenum">
              <a:rPr lang="en-US" altLang="en-US" smtClean="0"/>
              <a:pPr/>
              <a:t>‹#›</a:t>
            </a:fld>
            <a:endParaRPr lang="en-US" altLang="en-US"/>
          </a:p>
        </p:txBody>
      </p:sp>
    </p:spTree>
    <p:extLst>
      <p:ext uri="{BB962C8B-B14F-4D97-AF65-F5344CB8AC3E}">
        <p14:creationId xmlns:p14="http://schemas.microsoft.com/office/powerpoint/2010/main" val="12727552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lang="en-US" altLang="en-US"/>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r>
              <a:rPr lang="en-US" altLang="en-US" smtClean="0"/>
              <a:t>Contemporary Engineering Economics, 6th edition, © 2015</a:t>
            </a:r>
            <a:endParaRPr lang="en-US" altLang="en-US"/>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458CF8F2-A5FA-40DD-8FFA-E551E69AAC88}" type="slidenum">
              <a:rPr lang="en-US" altLang="en-US" smtClean="0"/>
              <a:pPr/>
              <a:t>‹#›</a:t>
            </a:fld>
            <a:endParaRPr lang="en-US" altLang="en-US"/>
          </a:p>
        </p:txBody>
      </p:sp>
    </p:spTree>
    <p:extLst>
      <p:ext uri="{BB962C8B-B14F-4D97-AF65-F5344CB8AC3E}">
        <p14:creationId xmlns:p14="http://schemas.microsoft.com/office/powerpoint/2010/main" val="11965031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Figure + Caption">
    <p:spTree>
      <p:nvGrpSpPr>
        <p:cNvPr id="1" name=""/>
        <p:cNvGrpSpPr/>
        <p:nvPr/>
      </p:nvGrpSpPr>
      <p:grpSpPr>
        <a:xfrm>
          <a:off x="0" y="0"/>
          <a:ext cx="0" cy="0"/>
          <a:chOff x="0" y="0"/>
          <a:chExt cx="0" cy="0"/>
        </a:xfrm>
      </p:grpSpPr>
      <p:sp>
        <p:nvSpPr>
          <p:cNvPr id="5" name="Rectangle 4"/>
          <p:cNvSpPr/>
          <p:nvPr/>
        </p:nvSpPr>
        <p:spPr bwMode="white">
          <a:xfrm>
            <a:off x="-7938" y="6435725"/>
            <a:ext cx="9161464" cy="430213"/>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p:nvPr userDrawn="1"/>
        </p:nvGrpSpPr>
        <p:grpSpPr>
          <a:xfrm>
            <a:off x="93969" y="6408738"/>
            <a:ext cx="9096069" cy="463550"/>
            <a:chOff x="93969" y="6408738"/>
            <a:chExt cx="9096069" cy="463550"/>
          </a:xfrm>
        </p:grpSpPr>
        <p:sp>
          <p:nvSpPr>
            <p:cNvPr id="6" name="Copyright"/>
            <p:cNvSpPr txBox="1">
              <a:spLocks noChangeArrowheads="1"/>
            </p:cNvSpPr>
            <p:nvPr/>
          </p:nvSpPr>
          <p:spPr bwMode="auto">
            <a:xfrm>
              <a:off x="93969" y="6408738"/>
              <a:ext cx="6316663" cy="457200"/>
            </a:xfrm>
            <a:prstGeom prst="rect">
              <a:avLst/>
            </a:prstGeom>
            <a:noFill/>
            <a:ln w="9525">
              <a:noFill/>
              <a:miter lim="800000"/>
              <a:headEnd/>
              <a:tailEnd/>
            </a:ln>
          </p:spPr>
          <p:txBody>
            <a:bodyPr lIns="0" tIns="0" rIns="0" bIns="0" anchor="ctr"/>
            <a:lstStyle>
              <a:lvl1pPr eaLnBrk="0" hangingPunct="0">
                <a:defRPr sz="2400">
                  <a:solidFill>
                    <a:schemeClr val="tx1"/>
                  </a:solidFill>
                  <a:latin typeface="Arial" panose="020B0604020202020204" pitchFamily="34" charset="0"/>
                </a:defRPr>
              </a:lvl1pPr>
              <a:lvl2pPr marL="37931725" indent="-37474525" eaLnBrk="0" hangingPunct="0">
                <a:defRPr sz="2400">
                  <a:solidFill>
                    <a:schemeClr val="tx1"/>
                  </a:solidFill>
                  <a:latin typeface="Arial" panose="020B0604020202020204" pitchFamily="34" charset="0"/>
                </a:defRPr>
              </a:lvl2pPr>
              <a:lvl3pPr eaLnBrk="0" hangingPunct="0">
                <a:defRPr sz="2400">
                  <a:solidFill>
                    <a:schemeClr val="tx1"/>
                  </a:solidFill>
                  <a:latin typeface="Arial" panose="020B0604020202020204" pitchFamily="34" charset="0"/>
                </a:defRPr>
              </a:lvl3pPr>
              <a:lvl4pPr eaLnBrk="0" hangingPunct="0">
                <a:defRPr sz="2400">
                  <a:solidFill>
                    <a:schemeClr val="tx1"/>
                  </a:solidFill>
                  <a:latin typeface="Arial" panose="020B0604020202020204" pitchFamily="34" charset="0"/>
                </a:defRPr>
              </a:lvl4pPr>
              <a:lvl5pPr eaLnBrk="0" hangingPunct="0">
                <a:defRPr sz="2400">
                  <a:solidFill>
                    <a:schemeClr val="tx1"/>
                  </a:solidFill>
                  <a:latin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defRPr>
              </a:lvl9pPr>
            </a:lstStyle>
            <a:p>
              <a:pPr algn="l">
                <a:defRPr/>
              </a:pP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Copyright © </a:t>
              </a:r>
              <a:r>
                <a:rPr lang="is-I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2017, 2014, 2011</a:t>
              </a:r>
              <a:r>
                <a:rPr lang="en-US" altLang="en-US" sz="1200" b="0"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Pearson Education, Inc. All Rights Reserved.</a:t>
              </a:r>
            </a:p>
          </p:txBody>
        </p:sp>
        <p:pic>
          <p:nvPicPr>
            <p:cNvPr id="7"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 name="Title 1"/>
          <p:cNvSpPr>
            <a:spLocks noGrp="1"/>
          </p:cNvSpPr>
          <p:nvPr>
            <p:ph type="title"/>
          </p:nvPr>
        </p:nvSpPr>
        <p:spPr>
          <a:xfrm>
            <a:off x="457200" y="381000"/>
            <a:ext cx="8229600" cy="685800"/>
          </a:xfrm>
          <a:noFill/>
          <a:ln>
            <a:noFill/>
          </a:ln>
        </p:spPr>
        <p:txBody>
          <a:bodyPr anchor="ctr" anchorCtr="0"/>
          <a:lstStyle>
            <a:lvl1pPr algn="l">
              <a:defRPr sz="1100">
                <a:solidFill>
                  <a:srgbClr val="000000"/>
                </a:solidFill>
                <a:effectLst/>
              </a:defRPr>
            </a:lvl1pPr>
          </a:lstStyle>
          <a:p>
            <a:r>
              <a:rPr lang="en-US" smtClean="0"/>
              <a:t>Click to edit Master title style</a:t>
            </a:r>
            <a:endParaRPr lang="en-US"/>
          </a:p>
        </p:txBody>
      </p:sp>
    </p:spTree>
    <p:extLst>
      <p:ext uri="{BB962C8B-B14F-4D97-AF65-F5344CB8AC3E}">
        <p14:creationId xmlns:p14="http://schemas.microsoft.com/office/powerpoint/2010/main" val="1749677451"/>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1_Title + Learning Objectives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215372"/>
            <a:ext cx="8229600" cy="622828"/>
          </a:xfrm>
        </p:spPr>
        <p:txBody>
          <a:bodyPr anchor="t"/>
          <a:lstStyle/>
          <a:p>
            <a:r>
              <a:rPr lang="en-US" smtClean="0"/>
              <a:t>Click to edit Master title style</a:t>
            </a:r>
            <a:endParaRPr lang="en-US" dirty="0"/>
          </a:p>
        </p:txBody>
      </p:sp>
      <p:sp>
        <p:nvSpPr>
          <p:cNvPr id="7" name="Learning Objectives Placeholder 6"/>
          <p:cNvSpPr>
            <a:spLocks noGrp="1"/>
          </p:cNvSpPr>
          <p:nvPr>
            <p:ph type="body" sz="quarter" idx="13"/>
          </p:nvPr>
        </p:nvSpPr>
        <p:spPr>
          <a:xfrm>
            <a:off x="457200" y="816430"/>
            <a:ext cx="8229600" cy="402770"/>
          </a:xfrm>
        </p:spPr>
        <p:txBody>
          <a:bodyPr/>
          <a:lstStyle>
            <a:lvl1pPr marL="0" indent="0" algn="ctr">
              <a:spcBef>
                <a:spcPts val="0"/>
              </a:spcBef>
              <a:buNone/>
              <a:defRPr sz="1600">
                <a:solidFill>
                  <a:schemeClr val="bg1"/>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smtClean="0"/>
              <a:t>Click to edit Master text styles</a:t>
            </a:r>
          </a:p>
        </p:txBody>
      </p:sp>
      <p:sp>
        <p:nvSpPr>
          <p:cNvPr id="9" name="Content Placeholder 8"/>
          <p:cNvSpPr>
            <a:spLocks noGrp="1"/>
          </p:cNvSpPr>
          <p:nvPr>
            <p:ph sz="quarter" idx="14"/>
          </p:nvPr>
        </p:nvSpPr>
        <p:spPr>
          <a:xfrm>
            <a:off x="457200" y="1600200"/>
            <a:ext cx="8229600" cy="4525963"/>
          </a:xfrm>
        </p:spPr>
        <p:txBody>
          <a:bodyPr/>
          <a:lstStyle>
            <a:lvl1pPr>
              <a:defRPr>
                <a:latin typeface="Verdana" panose="020B0604030504040204" pitchFamily="34" charset="0"/>
                <a:ea typeface="Verdana" panose="020B0604030504040204" pitchFamily="34" charset="0"/>
                <a:cs typeface="Verdana" panose="020B0604030504040204" pitchFamily="34" charset="0"/>
              </a:defRPr>
            </a:lvl1pPr>
            <a:lvl2pPr>
              <a:buClr>
                <a:srgbClr val="A32815"/>
              </a:buClr>
              <a:defRPr>
                <a:latin typeface="Verdana" panose="020B0604030504040204" pitchFamily="34" charset="0"/>
                <a:ea typeface="Verdana" panose="020B0604030504040204" pitchFamily="34" charset="0"/>
                <a:cs typeface="Verdana" panose="020B0604030504040204" pitchFamily="34" charset="0"/>
              </a:defRPr>
            </a:lvl2pPr>
            <a:lvl3pPr>
              <a:buClr>
                <a:srgbClr val="A32815"/>
              </a:buClr>
              <a:defRPr>
                <a:latin typeface="Verdana" panose="020B0604030504040204" pitchFamily="34" charset="0"/>
                <a:ea typeface="Verdana" panose="020B0604030504040204" pitchFamily="34" charset="0"/>
                <a:cs typeface="Verdana" panose="020B0604030504040204" pitchFamily="34" charset="0"/>
              </a:defRPr>
            </a:lvl3pPr>
            <a:lvl4pPr>
              <a:buClr>
                <a:srgbClr val="A32815"/>
              </a:buClr>
              <a:defRPr>
                <a:latin typeface="Verdana" panose="020B0604030504040204" pitchFamily="34" charset="0"/>
                <a:ea typeface="Verdana" panose="020B0604030504040204" pitchFamily="34" charset="0"/>
                <a:cs typeface="Verdana" panose="020B0604030504040204" pitchFamily="34" charset="0"/>
              </a:defRPr>
            </a:lvl4pPr>
            <a:lvl5pPr>
              <a:buClr>
                <a:srgbClr val="A32815"/>
              </a:buClr>
              <a:defRPr>
                <a:latin typeface="Verdana" panose="020B0604030504040204" pitchFamily="34" charset="0"/>
                <a:ea typeface="Verdana" panose="020B0604030504040204" pitchFamily="34" charset="0"/>
                <a:cs typeface="Verdana" panose="020B0604030504040204" pitchFamily="34" charset="0"/>
              </a:defRPr>
            </a:lvl5pPr>
            <a:lvl6pPr>
              <a:defRPr>
                <a:latin typeface="Verdana" panose="020B0604030504040204" pitchFamily="34" charset="0"/>
                <a:ea typeface="Verdana" panose="020B0604030504040204" pitchFamily="34" charset="0"/>
                <a:cs typeface="Verdana" panose="020B0604030504040204" pitchFamily="34" charset="0"/>
              </a:defRPr>
            </a:lvl6pPr>
            <a:lvl7pPr>
              <a:defRPr>
                <a:latin typeface="Verdana" panose="020B0604030504040204" pitchFamily="34" charset="0"/>
                <a:ea typeface="Verdana" panose="020B0604030504040204" pitchFamily="34" charset="0"/>
                <a:cs typeface="Verdana" panose="020B0604030504040204" pitchFamily="34" charset="0"/>
              </a:defRPr>
            </a:lvl7pPr>
            <a:lvl8pPr>
              <a:defRPr>
                <a:latin typeface="Verdana" panose="020B0604030504040204" pitchFamily="34" charset="0"/>
                <a:ea typeface="Verdana" panose="020B0604030504040204" pitchFamily="34" charset="0"/>
                <a:cs typeface="Verdana" panose="020B0604030504040204" pitchFamily="34" charset="0"/>
              </a:defRPr>
            </a:lvl8pPr>
            <a:lvl9pPr>
              <a:defRPr>
                <a:latin typeface="Verdana" panose="020B0604030504040204" pitchFamily="34" charset="0"/>
                <a:ea typeface="Verdana" panose="020B0604030504040204" pitchFamily="34" charset="0"/>
                <a:cs typeface="Verdana" panose="020B0604030504040204" pitchFamily="34" charset="0"/>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5"/>
          </p:nvPr>
        </p:nvSpPr>
        <p:spPr>
          <a:xfrm>
            <a:off x="93663" y="6172200"/>
            <a:ext cx="8596312" cy="234950"/>
          </a:xfrm>
          <a:prstGeom prst="rect">
            <a:avLst/>
          </a:prstGeom>
        </p:spPr>
        <p:txBody>
          <a:bodyPr/>
          <a:lstStyle>
            <a:lvl1pPr>
              <a:defRPr/>
            </a:lvl1pPr>
          </a:lstStyle>
          <a:p>
            <a:endParaRPr lang="en-US"/>
          </a:p>
        </p:txBody>
      </p:sp>
      <p:sp>
        <p:nvSpPr>
          <p:cNvPr id="6" name="Shape 16"/>
          <p:cNvSpPr txBox="1"/>
          <p:nvPr userDrawn="1"/>
        </p:nvSpPr>
        <p:spPr>
          <a:xfrm>
            <a:off x="1600200" y="6429344"/>
            <a:ext cx="7162799" cy="200054"/>
          </a:xfrm>
          <a:prstGeom prst="rect">
            <a:avLst/>
          </a:prstGeom>
          <a:noFill/>
          <a:ln>
            <a:noFill/>
          </a:ln>
        </p:spPr>
        <p:txBody>
          <a:bodyPr lIns="91425" tIns="45700" rIns="91425" bIns="45700" anchor="t" anchorCtr="0">
            <a:noAutofit/>
          </a:bodyPr>
          <a:lstStyle/>
          <a:p>
            <a:pPr marL="101600" indent="0" algn="r">
              <a:buNone/>
            </a:pPr>
            <a:r>
              <a:rPr lang="en-US" altLang="en-US" sz="1200" dirty="0" smtClean="0">
                <a:latin typeface="Verdana"/>
                <a:ea typeface="Verdana" panose="020B0604030504040204" pitchFamily="34" charset="0"/>
                <a:cs typeface="Verdana" panose="020B0604030504040204" pitchFamily="34" charset="0"/>
              </a:rPr>
              <a:t>Copyright © 2017,2014, 2010 Pearson Education, Inc. All Rights Reserved</a:t>
            </a:r>
            <a:endParaRPr lang="en-US" altLang="en-US" sz="1200" dirty="0">
              <a:latin typeface="Verdana"/>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016237544"/>
      </p:ext>
    </p:extLst>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1_Figure + Caption">
    <p:spTree>
      <p:nvGrpSpPr>
        <p:cNvPr id="1" name=""/>
        <p:cNvGrpSpPr/>
        <p:nvPr/>
      </p:nvGrpSpPr>
      <p:grpSpPr>
        <a:xfrm>
          <a:off x="0" y="0"/>
          <a:ext cx="0" cy="0"/>
          <a:chOff x="0" y="0"/>
          <a:chExt cx="0" cy="0"/>
        </a:xfrm>
      </p:grpSpPr>
      <p:sp>
        <p:nvSpPr>
          <p:cNvPr id="4" name="Rectangle 3"/>
          <p:cNvSpPr/>
          <p:nvPr/>
        </p:nvSpPr>
        <p:spPr bwMode="white">
          <a:xfrm>
            <a:off x="-7938" y="6435725"/>
            <a:ext cx="9161463" cy="430213"/>
          </a:xfrm>
          <a:prstGeom prst="rect">
            <a:avLst/>
          </a:prstGeom>
          <a:solidFill>
            <a:srgbClr val="A3281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 name="Title 7"/>
          <p:cNvSpPr>
            <a:spLocks noGrp="1"/>
          </p:cNvSpPr>
          <p:nvPr>
            <p:ph type="title"/>
          </p:nvPr>
        </p:nvSpPr>
        <p:spPr>
          <a:xfrm>
            <a:off x="457200" y="228600"/>
            <a:ext cx="8229600" cy="1066800"/>
          </a:xfrm>
        </p:spPr>
        <p:txBody>
          <a:bodyPr anchor="t"/>
          <a:lstStyle>
            <a:lvl1pPr>
              <a:defRPr sz="2400">
                <a:solidFill>
                  <a:schemeClr val="tx1"/>
                </a:solidFill>
              </a:defRPr>
            </a:lvl1pPr>
          </a:lstStyle>
          <a:p>
            <a:r>
              <a:rPr lang="en-US" smtClean="0"/>
              <a:t>Click to edit Master title style</a:t>
            </a:r>
            <a:endParaRPr lang="en-US" dirty="0"/>
          </a:p>
        </p:txBody>
      </p:sp>
      <p:sp>
        <p:nvSpPr>
          <p:cNvPr id="14" name="Rectangle 13"/>
          <p:cNvSpPr/>
          <p:nvPr/>
        </p:nvSpPr>
        <p:spPr>
          <a:xfrm>
            <a:off x="0" y="6518449"/>
            <a:ext cx="7543800" cy="276999"/>
          </a:xfrm>
          <a:prstGeom prst="rect">
            <a:avLst/>
          </a:prstGeom>
        </p:spPr>
        <p:txBody>
          <a:bodyPr wrap="square">
            <a:spAutoFit/>
          </a:bodyPr>
          <a:lstStyle/>
          <a:p>
            <a:r>
              <a:rPr lang="en-US" sz="1200" b="0" i="0" kern="1200" dirty="0" smtClean="0">
                <a:solidFill>
                  <a:schemeClr val="bg1"/>
                </a:solidFill>
                <a:effectLst/>
                <a:latin typeface="Verdana" panose="020B0604030504040204" pitchFamily="34" charset="0"/>
                <a:ea typeface="Verdana" panose="020B0604030504040204" pitchFamily="34" charset="0"/>
                <a:cs typeface="Verdana" panose="020B0604030504040204" pitchFamily="34" charset="0"/>
              </a:rPr>
              <a:t>Copyright © </a:t>
            </a:r>
            <a:r>
              <a:rPr lang="en-US" sz="1200" b="0" i="0" u="none" strike="noStrike" kern="1200" dirty="0" smtClean="0">
                <a:solidFill>
                  <a:schemeClr val="bg1"/>
                </a:solidFill>
                <a:effectLst/>
                <a:latin typeface="Verdana" panose="020B0604030504040204" pitchFamily="34" charset="0"/>
                <a:ea typeface="Verdana" panose="020B0604030504040204" pitchFamily="34" charset="0"/>
                <a:cs typeface="Verdana" panose="020B0604030504040204" pitchFamily="34" charset="0"/>
              </a:rPr>
              <a:t>2017, 2014, 2010</a:t>
            </a:r>
            <a:r>
              <a:rPr lang="en-US" sz="1200" b="0" i="0" kern="1200" dirty="0" smtClean="0">
                <a:solidFill>
                  <a:schemeClr val="bg1"/>
                </a:solidFill>
                <a:effectLst/>
                <a:latin typeface="Verdana" panose="020B0604030504040204" pitchFamily="34" charset="0"/>
                <a:ea typeface="Verdana" panose="020B0604030504040204" pitchFamily="34" charset="0"/>
                <a:cs typeface="Verdana" panose="020B0604030504040204" pitchFamily="34" charset="0"/>
              </a:rPr>
              <a:t>, Pearson Education Inc.  All Rights Reserved.</a:t>
            </a:r>
            <a:endParaRPr lang="en-US" sz="12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pic>
        <p:nvPicPr>
          <p:cNvPr id="9"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813784" y="6455392"/>
            <a:ext cx="1348958" cy="402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sz="quarter" idx="10"/>
          </p:nvPr>
        </p:nvSpPr>
        <p:spPr>
          <a:xfrm>
            <a:off x="1295400" y="5029200"/>
            <a:ext cx="7086600" cy="1066800"/>
          </a:xfrm>
        </p:spPr>
        <p:txBody>
          <a:bodyPr/>
          <a:lstStyle>
            <a:lvl1pPr marL="0" indent="0">
              <a:buNone/>
              <a:defRPr/>
            </a:lvl1pPr>
            <a:lvl2pPr marL="457200" indent="0">
              <a:buNone/>
              <a:defRPr/>
            </a:lvl2pPr>
            <a:lvl5pPr marL="1828800" indent="0">
              <a:buNone/>
              <a:defRPr/>
            </a:lvl5pPr>
          </a:lstStyle>
          <a:p>
            <a:pPr lvl="4"/>
            <a:endParaRPr lang="en-US" dirty="0"/>
          </a:p>
        </p:txBody>
      </p:sp>
    </p:spTree>
    <p:extLst>
      <p:ext uri="{BB962C8B-B14F-4D97-AF65-F5344CB8AC3E}">
        <p14:creationId xmlns:p14="http://schemas.microsoft.com/office/powerpoint/2010/main" val="3036717584"/>
      </p:ext>
    </p:extLst>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dirty="0"/>
          </a:p>
        </p:txBody>
      </p:sp>
      <p:sp>
        <p:nvSpPr>
          <p:cNvPr id="12" name="Shape 12"/>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pic>
        <p:nvPicPr>
          <p:cNvPr id="15" name="Shape 15" descr="Pearson Logo"/>
          <p:cNvPicPr preferRelativeResize="0"/>
          <p:nvPr/>
        </p:nvPicPr>
        <p:blipFill rotWithShape="1">
          <a:blip r:embed="rId13">
            <a:alphaModFix/>
          </a:blip>
          <a:srcRect/>
          <a:stretch/>
        </p:blipFill>
        <p:spPr>
          <a:xfrm>
            <a:off x="443972" y="6429709"/>
            <a:ext cx="917999" cy="279914"/>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1" r:id="rId2"/>
    <p:sldLayoutId id="2147483654" r:id="rId3"/>
    <p:sldLayoutId id="2147483655" r:id="rId4"/>
    <p:sldLayoutId id="2147483661" r:id="rId5"/>
    <p:sldLayoutId id="2147483657" r:id="rId6"/>
    <p:sldLayoutId id="2147483662" r:id="rId7"/>
    <p:sldLayoutId id="2147483663" r:id="rId8"/>
    <p:sldLayoutId id="2147483665" r:id="rId9"/>
    <p:sldLayoutId id="2147483667" r:id="rId10"/>
    <p:sldLayoutId id="214748366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noChangeArrowheads="1"/>
          </p:cNvSpPr>
          <p:nvPr>
            <p:ph type="title"/>
          </p:nvPr>
        </p:nvSpPr>
        <p:spPr/>
        <p:txBody>
          <a:bodyPr/>
          <a:lstStyle/>
          <a:p>
            <a:r>
              <a:rPr lang="en-US" dirty="0"/>
              <a:t>Development Across the Life Span</a:t>
            </a:r>
          </a:p>
        </p:txBody>
      </p:sp>
      <p:sp>
        <p:nvSpPr>
          <p:cNvPr id="2051" name="Text Placeholder 2"/>
          <p:cNvSpPr>
            <a:spLocks noGrp="1" noChangeArrowheads="1"/>
          </p:cNvSpPr>
          <p:nvPr>
            <p:ph type="body" idx="1"/>
          </p:nvPr>
        </p:nvSpPr>
        <p:spPr/>
        <p:txBody>
          <a:bodyPr/>
          <a:lstStyle/>
          <a:p>
            <a:r>
              <a:rPr lang="en-US" dirty="0" smtClean="0">
                <a:latin typeface="+mn-lt"/>
              </a:rPr>
              <a:t>Eighth Edition</a:t>
            </a:r>
            <a:endParaRPr lang="en-US" dirty="0">
              <a:latin typeface="+mn-lt"/>
            </a:endParaRPr>
          </a:p>
        </p:txBody>
      </p:sp>
      <p:sp>
        <p:nvSpPr>
          <p:cNvPr id="2" name="Text Placeholder 3"/>
          <p:cNvSpPr>
            <a:spLocks noGrp="1"/>
          </p:cNvSpPr>
          <p:nvPr>
            <p:ph type="body" idx="2"/>
          </p:nvPr>
        </p:nvSpPr>
        <p:spPr/>
        <p:txBody>
          <a:bodyPr/>
          <a:lstStyle/>
          <a:p>
            <a:pPr algn="ctr"/>
            <a:r>
              <a:rPr lang="en-US" b="1" dirty="0" smtClean="0">
                <a:latin typeface="+mn-lt"/>
              </a:rPr>
              <a:t>Chapter 16</a:t>
            </a:r>
            <a:endParaRPr lang="en-US" b="1" dirty="0">
              <a:latin typeface="+mn-lt"/>
            </a:endParaRPr>
          </a:p>
        </p:txBody>
      </p:sp>
      <p:sp>
        <p:nvSpPr>
          <p:cNvPr id="3" name="Text Placeholder 4"/>
          <p:cNvSpPr>
            <a:spLocks noGrp="1"/>
          </p:cNvSpPr>
          <p:nvPr>
            <p:ph type="body" idx="3"/>
          </p:nvPr>
        </p:nvSpPr>
        <p:spPr/>
        <p:txBody>
          <a:bodyPr/>
          <a:lstStyle/>
          <a:p>
            <a:pPr algn="ctr"/>
            <a:r>
              <a:rPr lang="en-US" sz="2400" dirty="0">
                <a:latin typeface="+mn-lt"/>
                <a:ea typeface="ＭＳ Ｐゴシック" charset="0"/>
              </a:rPr>
              <a:t>Social and Personality Development in Middle Adulthood</a:t>
            </a:r>
            <a:endParaRPr lang="en-US" sz="2400" dirty="0">
              <a:latin typeface="+mn-lt"/>
            </a:endParaRPr>
          </a:p>
        </p:txBody>
      </p:sp>
      <p:pic>
        <p:nvPicPr>
          <p:cNvPr id="8" name="Picture 5" descr="Front Cover: Developement Across the Life Span Eighth Edition by Feldman"/>
          <p:cNvPicPr>
            <a:picLocks noChangeAspect="1"/>
          </p:cNvPicPr>
          <p:nvPr/>
        </p:nvPicPr>
        <p:blipFill rotWithShape="1">
          <a:blip r:embed="rId3"/>
          <a:srcRect l="1270" t="790" r="3790" b="2464"/>
          <a:stretch/>
        </p:blipFill>
        <p:spPr>
          <a:xfrm>
            <a:off x="504825" y="1552575"/>
            <a:ext cx="3562350" cy="4610100"/>
          </a:xfrm>
          <a:prstGeom prst="rect">
            <a:avLst/>
          </a:prstGeom>
          <a:ln>
            <a:noFill/>
          </a:ln>
          <a:effectLst/>
        </p:spPr>
      </p:pic>
      <p:sp>
        <p:nvSpPr>
          <p:cNvPr id="9" name="Text Placeholder 6"/>
          <p:cNvSpPr txBox="1"/>
          <p:nvPr/>
        </p:nvSpPr>
        <p:spPr>
          <a:xfrm>
            <a:off x="1600200" y="6429344"/>
            <a:ext cx="7162799" cy="200054"/>
          </a:xfrm>
          <a:prstGeom prst="rect">
            <a:avLst/>
          </a:prstGeom>
          <a:noFill/>
          <a:ln>
            <a:noFill/>
          </a:ln>
        </p:spPr>
        <p:txBody>
          <a:bodyPr lIns="91425" tIns="45700" rIns="91425" bIns="45700" anchor="t" anchorCtr="0">
            <a:noAutofit/>
          </a:bodyPr>
          <a:lstStyle/>
          <a:p>
            <a:pPr marL="101600" indent="0" algn="r">
              <a:buNone/>
            </a:pPr>
            <a:r>
              <a:rPr lang="en-US" altLang="en-US" sz="1200" dirty="0" smtClean="0">
                <a:latin typeface="Verdana"/>
                <a:ea typeface="Verdana" panose="020B0604030504040204" pitchFamily="34" charset="0"/>
                <a:cs typeface="Verdana" panose="020B0604030504040204" pitchFamily="34" charset="0"/>
              </a:rPr>
              <a:t>Copyright © 2017,2014, 2010 Pearson Education, Inc. All Rights Reserved</a:t>
            </a:r>
            <a:endParaRPr lang="en-US" altLang="en-US" sz="1200" dirty="0">
              <a:latin typeface="Verdana"/>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3770495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57200" y="685800"/>
            <a:ext cx="8229600" cy="622828"/>
          </a:xfrm>
        </p:spPr>
        <p:txBody>
          <a:bodyPr>
            <a:noAutofit/>
          </a:bodyPr>
          <a:lstStyle/>
          <a:p>
            <a:r>
              <a:rPr lang="en-US" altLang="en-US" dirty="0"/>
              <a:t>Learning </a:t>
            </a:r>
            <a:r>
              <a:rPr lang="en-US" altLang="en-US" dirty="0" smtClean="0"/>
              <a:t>Objectives </a:t>
            </a:r>
            <a:r>
              <a:rPr lang="en-US" altLang="en-US" sz="2000" b="0" dirty="0" smtClean="0"/>
              <a:t>(1 of 3)</a:t>
            </a:r>
            <a:endParaRPr lang="en-US" altLang="en-US" sz="2000" b="0" dirty="0"/>
          </a:p>
        </p:txBody>
      </p:sp>
      <p:sp>
        <p:nvSpPr>
          <p:cNvPr id="8" name="Content Placeholder 2"/>
          <p:cNvSpPr>
            <a:spLocks noGrp="1"/>
          </p:cNvSpPr>
          <p:nvPr>
            <p:ph sz="quarter" idx="14"/>
          </p:nvPr>
        </p:nvSpPr>
        <p:spPr>
          <a:xfrm>
            <a:off x="457200" y="1752600"/>
            <a:ext cx="8229600" cy="3962400"/>
          </a:xfrm>
        </p:spPr>
        <p:txBody>
          <a:bodyPr>
            <a:noAutofit/>
          </a:bodyPr>
          <a:lstStyle/>
          <a:p>
            <a:pPr marL="850900" indent="-850900">
              <a:buNone/>
            </a:pPr>
            <a:r>
              <a:rPr lang="en-US" sz="2400" b="1" dirty="0" smtClean="0">
                <a:solidFill>
                  <a:schemeClr val="tx2"/>
                </a:solidFill>
                <a:latin typeface="+mn-lt"/>
              </a:rPr>
              <a:t>16.1</a:t>
            </a:r>
            <a:r>
              <a:rPr lang="en-US" sz="2400" dirty="0">
                <a:latin typeface="+mn-lt"/>
              </a:rPr>
              <a:t> Describe ways in which personality develops during middle adulthood.</a:t>
            </a:r>
          </a:p>
          <a:p>
            <a:pPr marL="850900" indent="-850900">
              <a:buNone/>
            </a:pPr>
            <a:r>
              <a:rPr lang="en-US" sz="2400" b="1" dirty="0" smtClean="0">
                <a:solidFill>
                  <a:schemeClr val="tx2"/>
                </a:solidFill>
                <a:latin typeface="+mn-lt"/>
              </a:rPr>
              <a:t>16.2</a:t>
            </a:r>
            <a:r>
              <a:rPr lang="en-US" sz="2400" dirty="0">
                <a:latin typeface="+mn-lt"/>
              </a:rPr>
              <a:t> Summarize Erikson’s view of development during middle adulthood and how others have expanded on his ideas.</a:t>
            </a:r>
          </a:p>
          <a:p>
            <a:pPr marL="850900" indent="-850900">
              <a:buNone/>
            </a:pPr>
            <a:r>
              <a:rPr lang="en-US" sz="2400" b="1" dirty="0" smtClean="0">
                <a:solidFill>
                  <a:schemeClr val="tx2"/>
                </a:solidFill>
                <a:latin typeface="+mn-lt"/>
              </a:rPr>
              <a:t>16.3</a:t>
            </a:r>
            <a:r>
              <a:rPr lang="en-US" sz="2400" dirty="0">
                <a:latin typeface="+mn-lt"/>
              </a:rPr>
              <a:t> Discuss the nature of continuity in personality development during middle adulthood.</a:t>
            </a:r>
          </a:p>
          <a:p>
            <a:pPr marL="850900" indent="-850900">
              <a:buNone/>
            </a:pPr>
            <a:r>
              <a:rPr lang="en-US" sz="2400" b="1" dirty="0" smtClean="0">
                <a:solidFill>
                  <a:schemeClr val="tx2"/>
                </a:solidFill>
                <a:latin typeface="+mn-lt"/>
              </a:rPr>
              <a:t>16.4</a:t>
            </a:r>
            <a:r>
              <a:rPr lang="en-US" sz="2400" dirty="0">
                <a:latin typeface="+mn-lt"/>
              </a:rPr>
              <a:t> Describe typical patterns of marriage and divorce in middle adulthood</a:t>
            </a:r>
            <a:r>
              <a:rPr lang="en-US" sz="2400" dirty="0" smtClean="0">
                <a:latin typeface="+mn-lt"/>
              </a:rPr>
              <a:t>.</a:t>
            </a:r>
            <a:endParaRPr lang="en-US" sz="2400" dirty="0">
              <a:latin typeface="+mn-lt"/>
            </a:endParaRPr>
          </a:p>
        </p:txBody>
      </p:sp>
    </p:spTree>
    <p:extLst>
      <p:ext uri="{BB962C8B-B14F-4D97-AF65-F5344CB8AC3E}">
        <p14:creationId xmlns:p14="http://schemas.microsoft.com/office/powerpoint/2010/main" val="549045084"/>
      </p:ext>
    </p:extLst>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57200" y="685800"/>
            <a:ext cx="8229600" cy="622828"/>
          </a:xfrm>
        </p:spPr>
        <p:txBody>
          <a:bodyPr>
            <a:noAutofit/>
          </a:bodyPr>
          <a:lstStyle/>
          <a:p>
            <a:r>
              <a:rPr lang="en-US" altLang="en-US" dirty="0"/>
              <a:t>Learning </a:t>
            </a:r>
            <a:r>
              <a:rPr lang="en-US" altLang="en-US" dirty="0" smtClean="0"/>
              <a:t>Objectives </a:t>
            </a:r>
            <a:r>
              <a:rPr lang="en-US" altLang="en-US" sz="2000" b="0" dirty="0" smtClean="0"/>
              <a:t>(2 of 3)</a:t>
            </a:r>
            <a:endParaRPr lang="en-US" altLang="en-US" sz="2000" b="0" dirty="0"/>
          </a:p>
        </p:txBody>
      </p:sp>
      <p:sp>
        <p:nvSpPr>
          <p:cNvPr id="8" name="Content Placeholder 2"/>
          <p:cNvSpPr>
            <a:spLocks noGrp="1"/>
          </p:cNvSpPr>
          <p:nvPr>
            <p:ph sz="quarter" idx="14"/>
          </p:nvPr>
        </p:nvSpPr>
        <p:spPr>
          <a:xfrm>
            <a:off x="457200" y="1828800"/>
            <a:ext cx="8305800" cy="4343400"/>
          </a:xfrm>
        </p:spPr>
        <p:txBody>
          <a:bodyPr>
            <a:noAutofit/>
          </a:bodyPr>
          <a:lstStyle/>
          <a:p>
            <a:pPr marL="977900" indent="-977900">
              <a:buNone/>
            </a:pPr>
            <a:r>
              <a:rPr lang="en-US" sz="2400" b="1" dirty="0" smtClean="0">
                <a:solidFill>
                  <a:schemeClr val="tx2"/>
                </a:solidFill>
                <a:latin typeface="+mn-lt"/>
              </a:rPr>
              <a:t>16.5</a:t>
            </a:r>
            <a:r>
              <a:rPr lang="en-US" sz="2400" dirty="0">
                <a:latin typeface="+mn-lt"/>
              </a:rPr>
              <a:t> Differentiate the changing family situations middle-aged adults face.</a:t>
            </a:r>
          </a:p>
          <a:p>
            <a:pPr marL="977900" indent="-977900">
              <a:buNone/>
            </a:pPr>
            <a:r>
              <a:rPr lang="en-US" sz="2400" b="1" dirty="0" smtClean="0">
                <a:solidFill>
                  <a:schemeClr val="tx2"/>
                </a:solidFill>
                <a:latin typeface="+mn-lt"/>
              </a:rPr>
              <a:t>16.6</a:t>
            </a:r>
            <a:r>
              <a:rPr lang="en-US" sz="2400" dirty="0">
                <a:latin typeface="+mn-lt"/>
              </a:rPr>
              <a:t> Describe how people in middle adulthood react to becoming grandparents.</a:t>
            </a:r>
          </a:p>
          <a:p>
            <a:pPr marL="977900" indent="-977900">
              <a:buNone/>
            </a:pPr>
            <a:r>
              <a:rPr lang="en-US" sz="2400" b="1" dirty="0" smtClean="0">
                <a:solidFill>
                  <a:schemeClr val="tx2"/>
                </a:solidFill>
                <a:latin typeface="+mn-lt"/>
              </a:rPr>
              <a:t>16.7</a:t>
            </a:r>
            <a:r>
              <a:rPr lang="en-US" sz="2400" dirty="0">
                <a:latin typeface="+mn-lt"/>
              </a:rPr>
              <a:t> List the causes and characteristics of family violence in the United States.</a:t>
            </a:r>
          </a:p>
          <a:p>
            <a:pPr marL="977900" indent="-977900">
              <a:buNone/>
            </a:pPr>
            <a:r>
              <a:rPr lang="en-US" sz="2400" b="1" dirty="0" smtClean="0">
                <a:solidFill>
                  <a:schemeClr val="tx2"/>
                </a:solidFill>
                <a:latin typeface="+mn-lt"/>
              </a:rPr>
              <a:t>16.8</a:t>
            </a:r>
            <a:r>
              <a:rPr lang="en-US" sz="2400" dirty="0">
                <a:latin typeface="+mn-lt"/>
              </a:rPr>
              <a:t> Summarize characteristics of work and career in middle adulthood</a:t>
            </a:r>
            <a:r>
              <a:rPr lang="en-US" sz="2400" dirty="0" smtClean="0">
                <a:latin typeface="+mn-lt"/>
              </a:rPr>
              <a:t>.</a:t>
            </a:r>
            <a:endParaRPr lang="en-US" sz="2400" dirty="0">
              <a:latin typeface="+mn-lt"/>
            </a:endParaRPr>
          </a:p>
        </p:txBody>
      </p:sp>
    </p:spTree>
    <p:extLst>
      <p:ext uri="{BB962C8B-B14F-4D97-AF65-F5344CB8AC3E}">
        <p14:creationId xmlns:p14="http://schemas.microsoft.com/office/powerpoint/2010/main" val="15320853"/>
      </p:ext>
    </p:extLst>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57200" y="685800"/>
            <a:ext cx="8229600" cy="622828"/>
          </a:xfrm>
        </p:spPr>
        <p:txBody>
          <a:bodyPr>
            <a:noAutofit/>
          </a:bodyPr>
          <a:lstStyle/>
          <a:p>
            <a:r>
              <a:rPr lang="en-US" altLang="en-US" dirty="0"/>
              <a:t>Learning </a:t>
            </a:r>
            <a:r>
              <a:rPr lang="en-US" altLang="en-US" dirty="0" smtClean="0"/>
              <a:t>Objectives </a:t>
            </a:r>
            <a:r>
              <a:rPr lang="en-US" altLang="en-US" sz="2000" b="0" dirty="0" smtClean="0"/>
              <a:t>(3 of 3)</a:t>
            </a:r>
            <a:endParaRPr lang="en-US" altLang="en-US" sz="2000" b="0" dirty="0"/>
          </a:p>
        </p:txBody>
      </p:sp>
      <p:sp>
        <p:nvSpPr>
          <p:cNvPr id="8" name="Content Placeholder 2"/>
          <p:cNvSpPr>
            <a:spLocks noGrp="1"/>
          </p:cNvSpPr>
          <p:nvPr>
            <p:ph sz="quarter" idx="14"/>
          </p:nvPr>
        </p:nvSpPr>
        <p:spPr>
          <a:xfrm>
            <a:off x="457200" y="1981200"/>
            <a:ext cx="8229600" cy="3200400"/>
          </a:xfrm>
        </p:spPr>
        <p:txBody>
          <a:bodyPr>
            <a:noAutofit/>
          </a:bodyPr>
          <a:lstStyle/>
          <a:p>
            <a:pPr marL="1203325" indent="-1203325">
              <a:buNone/>
            </a:pPr>
            <a:r>
              <a:rPr lang="en-US" sz="2400" b="1" dirty="0" smtClean="0">
                <a:solidFill>
                  <a:schemeClr val="tx2"/>
                </a:solidFill>
                <a:latin typeface="+mn-lt"/>
              </a:rPr>
              <a:t>16.9</a:t>
            </a:r>
            <a:r>
              <a:rPr lang="en-US" sz="2400" dirty="0">
                <a:latin typeface="+mn-lt"/>
              </a:rPr>
              <a:t> </a:t>
            </a:r>
            <a:r>
              <a:rPr lang="en-US" sz="2400" dirty="0" smtClean="0">
                <a:latin typeface="+mn-lt"/>
              </a:rPr>
              <a:t>  Describe </a:t>
            </a:r>
            <a:r>
              <a:rPr lang="en-US" sz="2400" dirty="0">
                <a:latin typeface="+mn-lt"/>
              </a:rPr>
              <a:t>the effect losing one’s job has on a person in middle adulthood.</a:t>
            </a:r>
          </a:p>
          <a:p>
            <a:pPr marL="1203325" indent="-1203325">
              <a:buNone/>
            </a:pPr>
            <a:r>
              <a:rPr lang="en-US" sz="2400" b="1" dirty="0" smtClean="0">
                <a:solidFill>
                  <a:schemeClr val="tx2"/>
                </a:solidFill>
                <a:latin typeface="+mn-lt"/>
              </a:rPr>
              <a:t>16.10</a:t>
            </a:r>
            <a:r>
              <a:rPr lang="en-US" sz="2400" dirty="0">
                <a:latin typeface="+mn-lt"/>
              </a:rPr>
              <a:t> </a:t>
            </a:r>
            <a:r>
              <a:rPr lang="en-US" sz="2400" dirty="0" smtClean="0">
                <a:latin typeface="+mn-lt"/>
              </a:rPr>
              <a:t>Explain </a:t>
            </a:r>
            <a:r>
              <a:rPr lang="en-US" sz="2400" dirty="0">
                <a:latin typeface="+mn-lt"/>
              </a:rPr>
              <a:t>how and why people change careers in middle adulthood.</a:t>
            </a:r>
          </a:p>
          <a:p>
            <a:pPr marL="1203325" indent="-1203325">
              <a:buNone/>
            </a:pPr>
            <a:r>
              <a:rPr lang="en-US" sz="2400" b="1" dirty="0" smtClean="0">
                <a:solidFill>
                  <a:schemeClr val="tx2"/>
                </a:solidFill>
                <a:latin typeface="+mn-lt"/>
              </a:rPr>
              <a:t>16.11</a:t>
            </a:r>
            <a:r>
              <a:rPr lang="en-US" sz="2400" dirty="0" smtClean="0">
                <a:latin typeface="+mn-lt"/>
              </a:rPr>
              <a:t> Describe </a:t>
            </a:r>
            <a:r>
              <a:rPr lang="en-US" sz="2400" dirty="0">
                <a:latin typeface="+mn-lt"/>
              </a:rPr>
              <a:t>how people experience leisure time in middle adulthood</a:t>
            </a:r>
            <a:r>
              <a:rPr lang="en-US" sz="2400" dirty="0" smtClean="0">
                <a:latin typeface="+mn-lt"/>
              </a:rPr>
              <a:t>.</a:t>
            </a:r>
            <a:endParaRPr lang="en-US" sz="2400" dirty="0">
              <a:latin typeface="+mn-lt"/>
            </a:endParaRPr>
          </a:p>
        </p:txBody>
      </p:sp>
    </p:spTree>
    <p:extLst>
      <p:ext uri="{BB962C8B-B14F-4D97-AF65-F5344CB8AC3E}">
        <p14:creationId xmlns:p14="http://schemas.microsoft.com/office/powerpoint/2010/main" val="1755376500"/>
      </p:ext>
    </p:extLst>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p:txBody>
          <a:bodyPr>
            <a:noAutofit/>
          </a:bodyPr>
          <a:lstStyle/>
          <a:p>
            <a:r>
              <a:rPr lang="en-US" altLang="en-US" dirty="0"/>
              <a:t>Personality Development</a:t>
            </a:r>
            <a:endParaRPr lang="en-US" dirty="0"/>
          </a:p>
        </p:txBody>
      </p:sp>
      <p:sp>
        <p:nvSpPr>
          <p:cNvPr id="3" name="Content Placeholder 2"/>
          <p:cNvSpPr>
            <a:spLocks noGrp="1"/>
          </p:cNvSpPr>
          <p:nvPr>
            <p:ph type="body" idx="1"/>
          </p:nvPr>
        </p:nvSpPr>
        <p:spPr/>
        <p:txBody>
          <a:bodyPr/>
          <a:lstStyle/>
          <a:p>
            <a:pPr marL="977900" indent="-977900">
              <a:buNone/>
            </a:pPr>
            <a:r>
              <a:rPr lang="en-US" sz="2400" b="1" dirty="0" smtClean="0">
                <a:solidFill>
                  <a:schemeClr val="tx2"/>
                </a:solidFill>
                <a:latin typeface="+mn-lt"/>
              </a:rPr>
              <a:t>16.1</a:t>
            </a:r>
            <a:r>
              <a:rPr lang="en-US" sz="2400" dirty="0">
                <a:latin typeface="+mn-lt"/>
              </a:rPr>
              <a:t> Describe ways in which personality develops during middle adulthood.</a:t>
            </a:r>
          </a:p>
          <a:p>
            <a:pPr marL="977900" indent="-977900">
              <a:buNone/>
            </a:pPr>
            <a:r>
              <a:rPr lang="en-US" sz="2400" b="1" dirty="0" smtClean="0">
                <a:solidFill>
                  <a:schemeClr val="tx2"/>
                </a:solidFill>
                <a:latin typeface="+mn-lt"/>
              </a:rPr>
              <a:t>16.2</a:t>
            </a:r>
            <a:r>
              <a:rPr lang="en-US" sz="2400" dirty="0">
                <a:latin typeface="+mn-lt"/>
              </a:rPr>
              <a:t> Summarize Erikson’s view of development during middle adulthood and how others have expanded on his ideas.</a:t>
            </a:r>
          </a:p>
          <a:p>
            <a:pPr marL="977900" indent="-977900">
              <a:buNone/>
            </a:pPr>
            <a:r>
              <a:rPr lang="en-US" sz="2400" b="1" dirty="0" smtClean="0">
                <a:solidFill>
                  <a:schemeClr val="tx2"/>
                </a:solidFill>
                <a:latin typeface="+mn-lt"/>
              </a:rPr>
              <a:t>16.3</a:t>
            </a:r>
            <a:r>
              <a:rPr lang="en-US" sz="2400" dirty="0">
                <a:latin typeface="+mn-lt"/>
              </a:rPr>
              <a:t> Discuss the nature of continuity in personality development during middle adulthood</a:t>
            </a:r>
            <a:r>
              <a:rPr lang="en-US" sz="2400" dirty="0" smtClean="0">
                <a:latin typeface="+mn-lt"/>
              </a:rPr>
              <a:t>.</a:t>
            </a:r>
            <a:endParaRPr lang="en-US" sz="2400" dirty="0">
              <a:latin typeface="+mn-lt"/>
            </a:endParaRPr>
          </a:p>
        </p:txBody>
      </p:sp>
    </p:spTree>
    <p:extLst>
      <p:ext uri="{BB962C8B-B14F-4D97-AF65-F5344CB8AC3E}">
        <p14:creationId xmlns:p14="http://schemas.microsoft.com/office/powerpoint/2010/main" val="3774133083"/>
      </p:ext>
    </p:extLst>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noChangeArrowheads="1"/>
          </p:cNvSpPr>
          <p:nvPr>
            <p:ph type="title"/>
          </p:nvPr>
        </p:nvSpPr>
        <p:spPr>
          <a:xfrm>
            <a:off x="457200" y="152400"/>
            <a:ext cx="8229600" cy="1143000"/>
          </a:xfrm>
        </p:spPr>
        <p:txBody>
          <a:bodyPr>
            <a:noAutofit/>
          </a:bodyPr>
          <a:lstStyle/>
          <a:p>
            <a:pPr eaLnBrk="1" hangingPunct="1"/>
            <a:r>
              <a:rPr lang="en-US" altLang="en-US" dirty="0" smtClean="0"/>
              <a:t>Perspectives on Adult Personality Development</a:t>
            </a:r>
          </a:p>
        </p:txBody>
      </p:sp>
      <p:sp>
        <p:nvSpPr>
          <p:cNvPr id="15363" name="Content Placeholder 2"/>
          <p:cNvSpPr>
            <a:spLocks noGrp="1" noChangeArrowheads="1"/>
          </p:cNvSpPr>
          <p:nvPr>
            <p:ph idx="1"/>
          </p:nvPr>
        </p:nvSpPr>
        <p:spPr>
          <a:xfrm>
            <a:off x="457200" y="1524000"/>
            <a:ext cx="8229600" cy="4800600"/>
          </a:xfrm>
        </p:spPr>
        <p:txBody>
          <a:bodyPr>
            <a:noAutofit/>
          </a:bodyPr>
          <a:lstStyle/>
          <a:p>
            <a:pPr marL="0" indent="0">
              <a:lnSpc>
                <a:spcPct val="110000"/>
              </a:lnSpc>
              <a:buNone/>
              <a:defRPr/>
            </a:pPr>
            <a:r>
              <a:rPr lang="en-US" sz="2400" b="1" dirty="0" smtClean="0">
                <a:latin typeface="+mn-lt"/>
              </a:rPr>
              <a:t>Normative-Crisis</a:t>
            </a:r>
            <a:endParaRPr lang="en-US" sz="2400" b="1" dirty="0">
              <a:latin typeface="+mn-lt"/>
            </a:endParaRPr>
          </a:p>
          <a:p>
            <a:pPr indent="-256032">
              <a:buFont typeface="Arial" charset="0"/>
              <a:buChar char="•"/>
              <a:defRPr/>
            </a:pPr>
            <a:r>
              <a:rPr lang="en-US" sz="2400" dirty="0">
                <a:latin typeface="+mn-lt"/>
              </a:rPr>
              <a:t>Views personality development in terms of </a:t>
            </a:r>
            <a:r>
              <a:rPr lang="en-US" sz="2400" dirty="0" smtClean="0">
                <a:latin typeface="+mn-lt"/>
              </a:rPr>
              <a:t> fairly </a:t>
            </a:r>
            <a:r>
              <a:rPr lang="en-US" sz="2400" dirty="0">
                <a:latin typeface="+mn-lt"/>
              </a:rPr>
              <a:t>universal stages, tied to a sequence of </a:t>
            </a:r>
            <a:r>
              <a:rPr lang="en-US" sz="2400" dirty="0" smtClean="0">
                <a:latin typeface="+mn-lt"/>
              </a:rPr>
              <a:t> age-related </a:t>
            </a:r>
            <a:r>
              <a:rPr lang="en-US" sz="2400" dirty="0">
                <a:latin typeface="+mn-lt"/>
              </a:rPr>
              <a:t>crises</a:t>
            </a:r>
          </a:p>
          <a:p>
            <a:pPr marL="0" indent="0" eaLnBrk="1" hangingPunct="1">
              <a:lnSpc>
                <a:spcPct val="110000"/>
              </a:lnSpc>
              <a:buFont typeface="Arial" charset="0"/>
              <a:buNone/>
              <a:defRPr/>
            </a:pPr>
            <a:r>
              <a:rPr lang="en-US" sz="2400" b="1" dirty="0" smtClean="0">
                <a:latin typeface="+mn-lt"/>
              </a:rPr>
              <a:t>Life Events</a:t>
            </a:r>
          </a:p>
          <a:p>
            <a:pPr indent="-256032">
              <a:buFont typeface="Arial" charset="0"/>
              <a:buChar char="•"/>
              <a:defRPr/>
            </a:pPr>
            <a:r>
              <a:rPr lang="en-US" sz="2400" dirty="0" smtClean="0">
                <a:latin typeface="+mn-lt"/>
              </a:rPr>
              <a:t>Suggests </a:t>
            </a:r>
            <a:r>
              <a:rPr lang="en-US" sz="2400" dirty="0">
                <a:latin typeface="+mn-lt"/>
              </a:rPr>
              <a:t>that timing of particular events in adult’s life, rather than age per se, determine course of personality development</a:t>
            </a:r>
          </a:p>
          <a:p>
            <a:pPr indent="-256032" eaLnBrk="1" hangingPunct="1">
              <a:buFont typeface="Arial" charset="0"/>
              <a:buChar char="•"/>
              <a:defRPr/>
            </a:pPr>
            <a:r>
              <a:rPr lang="en-US" sz="2400" dirty="0" smtClean="0">
                <a:latin typeface="+mn-lt"/>
              </a:rPr>
              <a:t>Changes in society call into question normative-crisis models that are closely tied to age</a:t>
            </a:r>
            <a:endParaRPr lang="en-US" sz="2400" dirty="0">
              <a:latin typeface="+mn-lt"/>
            </a:endParaRPr>
          </a:p>
        </p:txBody>
      </p:sp>
    </p:spTree>
    <p:extLst>
      <p:ext uri="{BB962C8B-B14F-4D97-AF65-F5344CB8AC3E}">
        <p14:creationId xmlns:p14="http://schemas.microsoft.com/office/powerpoint/2010/main" val="3316753779"/>
      </p:ext>
    </p:extLst>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noChangeArrowheads="1"/>
          </p:cNvSpPr>
          <p:nvPr>
            <p:ph type="title"/>
          </p:nvPr>
        </p:nvSpPr>
        <p:spPr/>
        <p:txBody>
          <a:bodyPr/>
          <a:lstStyle/>
          <a:p>
            <a:pPr eaLnBrk="1" hangingPunct="1"/>
            <a:r>
              <a:rPr lang="en-US" altLang="en-US" dirty="0" smtClean="0"/>
              <a:t>Adult Personality: Erik Erikson </a:t>
            </a:r>
          </a:p>
        </p:txBody>
      </p:sp>
      <p:sp>
        <p:nvSpPr>
          <p:cNvPr id="16386" name="Content Placeholder 2"/>
          <p:cNvSpPr>
            <a:spLocks noGrp="1" noChangeArrowheads="1"/>
          </p:cNvSpPr>
          <p:nvPr>
            <p:ph type="body" idx="1"/>
          </p:nvPr>
        </p:nvSpPr>
        <p:spPr/>
        <p:txBody>
          <a:bodyPr/>
          <a:lstStyle/>
          <a:p>
            <a:pPr marL="0" indent="0" eaLnBrk="1" hangingPunct="1">
              <a:buFont typeface="Arial" charset="0"/>
              <a:buNone/>
              <a:defRPr/>
            </a:pPr>
            <a:r>
              <a:rPr lang="en-US" sz="2400" b="1" dirty="0" smtClean="0">
                <a:latin typeface="+mn-lt"/>
              </a:rPr>
              <a:t>Generativity-versus-stagnation stage</a:t>
            </a:r>
          </a:p>
          <a:p>
            <a:pPr indent="-256032" eaLnBrk="1" hangingPunct="1">
              <a:buFont typeface="Arial" charset="0"/>
              <a:buChar char="•"/>
              <a:defRPr/>
            </a:pPr>
            <a:r>
              <a:rPr lang="en-US" sz="2400" b="1" dirty="0" smtClean="0">
                <a:latin typeface="+mn-lt"/>
              </a:rPr>
              <a:t>Generativity</a:t>
            </a:r>
            <a:r>
              <a:rPr lang="en-US" sz="2400" dirty="0" smtClean="0">
                <a:latin typeface="+mn-lt"/>
              </a:rPr>
              <a:t> </a:t>
            </a:r>
            <a:r>
              <a:rPr lang="en-US" sz="2400" dirty="0">
                <a:latin typeface="+mn-lt"/>
              </a:rPr>
              <a:t>= looking beyond oneself to continuation of </a:t>
            </a:r>
            <a:r>
              <a:rPr lang="en-US" sz="2400" dirty="0" smtClean="0">
                <a:latin typeface="+mn-lt"/>
              </a:rPr>
              <a:t>one’s life </a:t>
            </a:r>
            <a:r>
              <a:rPr lang="en-US" sz="2400" dirty="0">
                <a:latin typeface="+mn-lt"/>
              </a:rPr>
              <a:t>through others</a:t>
            </a:r>
          </a:p>
          <a:p>
            <a:pPr indent="-256032" eaLnBrk="1" hangingPunct="1">
              <a:buFont typeface="Arial" charset="0"/>
              <a:buChar char="•"/>
              <a:defRPr/>
            </a:pPr>
            <a:r>
              <a:rPr lang="en-US" sz="2400" b="1" dirty="0">
                <a:latin typeface="+mn-lt"/>
              </a:rPr>
              <a:t>Stagnation</a:t>
            </a:r>
            <a:r>
              <a:rPr lang="en-US" sz="2400" dirty="0">
                <a:latin typeface="+mn-lt"/>
              </a:rPr>
              <a:t> = focusing on the triviality of </a:t>
            </a:r>
            <a:r>
              <a:rPr lang="en-US" sz="2400" dirty="0" smtClean="0">
                <a:latin typeface="+mn-lt"/>
              </a:rPr>
              <a:t>life</a:t>
            </a:r>
          </a:p>
          <a:p>
            <a:pPr indent="-256032" eaLnBrk="1" hangingPunct="1">
              <a:buFont typeface="Arial" charset="0"/>
              <a:buChar char="•"/>
              <a:defRPr/>
            </a:pPr>
            <a:r>
              <a:rPr lang="en-US" sz="2400" dirty="0" smtClean="0">
                <a:latin typeface="+mn-lt"/>
              </a:rPr>
              <a:t>Critics </a:t>
            </a:r>
            <a:r>
              <a:rPr lang="en-US" sz="2400" dirty="0">
                <a:latin typeface="+mn-lt"/>
              </a:rPr>
              <a:t>argue that normative-crisis models are outdated; model came from </a:t>
            </a:r>
            <a:r>
              <a:rPr lang="en-US" sz="2400" dirty="0" smtClean="0">
                <a:latin typeface="+mn-lt"/>
              </a:rPr>
              <a:t>a time </a:t>
            </a:r>
            <a:r>
              <a:rPr lang="en-US" sz="2400" dirty="0">
                <a:latin typeface="+mn-lt"/>
              </a:rPr>
              <a:t>when gender roles were more </a:t>
            </a:r>
            <a:r>
              <a:rPr lang="en-US" sz="2400" dirty="0" smtClean="0">
                <a:latin typeface="+mn-lt"/>
              </a:rPr>
              <a:t>rigid</a:t>
            </a:r>
            <a:endParaRPr lang="en-US" sz="2400" dirty="0">
              <a:latin typeface="+mn-lt"/>
            </a:endParaRPr>
          </a:p>
        </p:txBody>
      </p:sp>
    </p:spTree>
    <p:extLst>
      <p:ext uri="{BB962C8B-B14F-4D97-AF65-F5344CB8AC3E}">
        <p14:creationId xmlns:p14="http://schemas.microsoft.com/office/powerpoint/2010/main" val="3876044361"/>
      </p:ext>
    </p:extLst>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noChangeArrowheads="1"/>
          </p:cNvSpPr>
          <p:nvPr>
            <p:ph type="title"/>
          </p:nvPr>
        </p:nvSpPr>
        <p:spPr/>
        <p:txBody>
          <a:bodyPr/>
          <a:lstStyle/>
          <a:p>
            <a:r>
              <a:rPr lang="en-US" altLang="en-US" dirty="0" smtClean="0"/>
              <a:t>Adult </a:t>
            </a:r>
            <a:r>
              <a:rPr lang="en-US" altLang="en-US" dirty="0"/>
              <a:t>Personality: </a:t>
            </a:r>
            <a:r>
              <a:rPr lang="en-US" altLang="en-US" dirty="0" smtClean="0"/>
              <a:t>George Valliant</a:t>
            </a:r>
          </a:p>
        </p:txBody>
      </p:sp>
      <p:sp>
        <p:nvSpPr>
          <p:cNvPr id="24578" name="Content Placeholder 2"/>
          <p:cNvSpPr>
            <a:spLocks noGrp="1" noChangeArrowheads="1"/>
          </p:cNvSpPr>
          <p:nvPr>
            <p:ph type="body" idx="1"/>
          </p:nvPr>
        </p:nvSpPr>
        <p:spPr/>
        <p:txBody>
          <a:bodyPr>
            <a:normAutofit/>
          </a:bodyPr>
          <a:lstStyle/>
          <a:p>
            <a:pPr marL="0" indent="0" eaLnBrk="1" hangingPunct="1">
              <a:buFont typeface="Arial" charset="0"/>
              <a:buNone/>
              <a:defRPr/>
            </a:pPr>
            <a:r>
              <a:rPr lang="en-US" sz="2400" b="1" dirty="0" smtClean="0">
                <a:latin typeface="+mn-lt"/>
              </a:rPr>
              <a:t>Keeping meaning versus rigidity</a:t>
            </a:r>
          </a:p>
          <a:p>
            <a:pPr lvl="1" indent="-283464" eaLnBrk="1" hangingPunct="1">
              <a:buFont typeface="Arial" charset="0"/>
              <a:buChar char="–"/>
              <a:defRPr/>
            </a:pPr>
            <a:r>
              <a:rPr lang="en-US" sz="2400" dirty="0" smtClean="0">
                <a:latin typeface="+mn-lt"/>
              </a:rPr>
              <a:t>Occurs between the ages of 45 and 55</a:t>
            </a:r>
          </a:p>
          <a:p>
            <a:pPr indent="-256032" eaLnBrk="1" hangingPunct="1">
              <a:buFont typeface="Arial" charset="0"/>
              <a:buChar char="•"/>
              <a:defRPr/>
            </a:pPr>
            <a:r>
              <a:rPr lang="en-US" sz="2400" dirty="0" smtClean="0">
                <a:latin typeface="+mn-lt"/>
              </a:rPr>
              <a:t>Adults seek to extract meaning from their lives by accepting strengths and weaknesses of others</a:t>
            </a:r>
          </a:p>
          <a:p>
            <a:pPr lvl="1" indent="-283464" eaLnBrk="1" hangingPunct="1">
              <a:buFont typeface="Arial" charset="0"/>
              <a:buChar char="–"/>
              <a:defRPr/>
            </a:pPr>
            <a:r>
              <a:rPr lang="en-US" sz="2400" dirty="0" smtClean="0">
                <a:latin typeface="+mn-lt"/>
              </a:rPr>
              <a:t>Those who are rigid become increasingly isolated from others</a:t>
            </a:r>
            <a:endParaRPr lang="en-US" sz="2400" dirty="0">
              <a:latin typeface="+mn-lt"/>
            </a:endParaRPr>
          </a:p>
        </p:txBody>
      </p:sp>
    </p:spTree>
    <p:extLst>
      <p:ext uri="{BB962C8B-B14F-4D97-AF65-F5344CB8AC3E}">
        <p14:creationId xmlns:p14="http://schemas.microsoft.com/office/powerpoint/2010/main" val="4231085166"/>
      </p:ext>
    </p:extLst>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noChangeArrowheads="1"/>
          </p:cNvSpPr>
          <p:nvPr>
            <p:ph type="title"/>
          </p:nvPr>
        </p:nvSpPr>
        <p:spPr/>
        <p:txBody>
          <a:bodyPr/>
          <a:lstStyle/>
          <a:p>
            <a:r>
              <a:rPr lang="en-US" altLang="en-US" dirty="0"/>
              <a:t>Adult Personality: Roger </a:t>
            </a:r>
            <a:r>
              <a:rPr lang="en-US" altLang="en-US" dirty="0" smtClean="0"/>
              <a:t>Gould</a:t>
            </a:r>
          </a:p>
        </p:txBody>
      </p:sp>
      <p:sp>
        <p:nvSpPr>
          <p:cNvPr id="20482" name="Content Placeholder 2"/>
          <p:cNvSpPr>
            <a:spLocks noGrp="1" noChangeArrowheads="1"/>
          </p:cNvSpPr>
          <p:nvPr>
            <p:ph type="body" idx="1"/>
          </p:nvPr>
        </p:nvSpPr>
        <p:spPr/>
        <p:txBody>
          <a:bodyPr/>
          <a:lstStyle/>
          <a:p>
            <a:pPr marL="0" indent="0" eaLnBrk="1" hangingPunct="1">
              <a:buFont typeface="Arial" charset="0"/>
              <a:buNone/>
              <a:defRPr/>
            </a:pPr>
            <a:r>
              <a:rPr lang="en-US" sz="2400" b="1" dirty="0">
                <a:latin typeface="+mn-lt"/>
              </a:rPr>
              <a:t>Adults pass through series of </a:t>
            </a:r>
            <a:r>
              <a:rPr lang="en-US" sz="2400" b="1" dirty="0" smtClean="0">
                <a:latin typeface="+mn-lt"/>
              </a:rPr>
              <a:t>seven age-related </a:t>
            </a:r>
            <a:r>
              <a:rPr lang="en-US" sz="2400" b="1" dirty="0">
                <a:latin typeface="+mn-lt"/>
              </a:rPr>
              <a:t>stages</a:t>
            </a:r>
          </a:p>
          <a:p>
            <a:pPr indent="-256032" eaLnBrk="1" hangingPunct="1">
              <a:buFont typeface="Arial" charset="0"/>
              <a:buChar char="•"/>
              <a:defRPr/>
            </a:pPr>
            <a:r>
              <a:rPr lang="en-US" sz="2400" dirty="0">
                <a:latin typeface="+mn-lt"/>
              </a:rPr>
              <a:t>People in late 30s and early 40s begin to feel sense of urgency in attaining </a:t>
            </a:r>
            <a:r>
              <a:rPr lang="en-US" sz="2400" dirty="0" smtClean="0">
                <a:latin typeface="+mn-lt"/>
              </a:rPr>
              <a:t>life’</a:t>
            </a:r>
            <a:r>
              <a:rPr lang="en-US" altLang="ja-JP" sz="2400" dirty="0" smtClean="0">
                <a:latin typeface="+mn-lt"/>
              </a:rPr>
              <a:t>s </a:t>
            </a:r>
            <a:r>
              <a:rPr lang="en-US" altLang="ja-JP" sz="2400" dirty="0">
                <a:latin typeface="+mn-lt"/>
              </a:rPr>
              <a:t>goals </a:t>
            </a:r>
          </a:p>
          <a:p>
            <a:pPr indent="-256032">
              <a:buFont typeface="Arial" charset="0"/>
              <a:buChar char="•"/>
              <a:defRPr/>
            </a:pPr>
            <a:r>
              <a:rPr lang="en-US" sz="2400" dirty="0">
                <a:latin typeface="+mn-lt"/>
              </a:rPr>
              <a:t>Descriptions not </a:t>
            </a:r>
            <a:r>
              <a:rPr lang="en-US" sz="2400" dirty="0" smtClean="0">
                <a:latin typeface="+mn-lt"/>
              </a:rPr>
              <a:t>supported by research </a:t>
            </a:r>
            <a:endParaRPr lang="en-US" sz="2400" dirty="0">
              <a:latin typeface="+mn-lt"/>
            </a:endParaRPr>
          </a:p>
        </p:txBody>
      </p:sp>
    </p:spTree>
    <p:extLst>
      <p:ext uri="{BB962C8B-B14F-4D97-AF65-F5344CB8AC3E}">
        <p14:creationId xmlns:p14="http://schemas.microsoft.com/office/powerpoint/2010/main" val="1108325041"/>
      </p:ext>
    </p:extLst>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noChangeArrowheads="1"/>
          </p:cNvSpPr>
          <p:nvPr>
            <p:ph type="title"/>
          </p:nvPr>
        </p:nvSpPr>
        <p:spPr/>
        <p:txBody>
          <a:bodyPr>
            <a:normAutofit/>
          </a:bodyPr>
          <a:lstStyle/>
          <a:p>
            <a:pPr eaLnBrk="1" hangingPunct="1"/>
            <a:r>
              <a:rPr lang="en-US" altLang="en-US" dirty="0" smtClean="0"/>
              <a:t>Gould’</a:t>
            </a:r>
            <a:r>
              <a:rPr lang="en-US" altLang="ja-JP" dirty="0" smtClean="0"/>
              <a:t>s</a:t>
            </a:r>
            <a:r>
              <a:rPr lang="en-US" altLang="en-US" dirty="0" smtClean="0"/>
              <a:t> Approach </a:t>
            </a:r>
            <a:r>
              <a:rPr lang="en-US" altLang="en-US" sz="2000" b="0" dirty="0" smtClean="0"/>
              <a:t>(1 of 2)</a:t>
            </a:r>
          </a:p>
        </p:txBody>
      </p:sp>
      <p:sp>
        <p:nvSpPr>
          <p:cNvPr id="2" name="Content Placeholder 2"/>
          <p:cNvSpPr>
            <a:spLocks noGrp="1"/>
          </p:cNvSpPr>
          <p:nvPr>
            <p:ph type="body" idx="1"/>
          </p:nvPr>
        </p:nvSpPr>
        <p:spPr/>
        <p:txBody>
          <a:bodyPr>
            <a:noAutofit/>
          </a:bodyPr>
          <a:lstStyle/>
          <a:p>
            <a:pPr marL="1538288" lvl="0" indent="-1538288" rtl="0">
              <a:buNone/>
              <a:tabLst>
                <a:tab pos="7778750" algn="r"/>
              </a:tabLst>
            </a:pPr>
            <a:r>
              <a:rPr lang="da-DK" sz="2400" dirty="0" smtClean="0">
                <a:latin typeface="+mn-lt"/>
              </a:rPr>
              <a:t>16 to 18  	</a:t>
            </a:r>
            <a:r>
              <a:rPr lang="en-US" sz="2400" dirty="0" smtClean="0">
                <a:latin typeface="+mn-lt"/>
              </a:rPr>
              <a:t>Plan to leave home and terminate parental                      control</a:t>
            </a:r>
          </a:p>
          <a:p>
            <a:pPr marL="1538288" lvl="0" indent="-1538288" rtl="0">
              <a:buNone/>
              <a:tabLst>
                <a:tab pos="7778750" algn="r"/>
              </a:tabLst>
            </a:pPr>
            <a:r>
              <a:rPr lang="da-DK" sz="2400" dirty="0" smtClean="0">
                <a:latin typeface="+mn-lt"/>
              </a:rPr>
              <a:t>18 to 22 	</a:t>
            </a:r>
            <a:r>
              <a:rPr lang="en-US" sz="2400" dirty="0" smtClean="0">
                <a:latin typeface="+mn-lt"/>
              </a:rPr>
              <a:t>Leave the family and begin to reorient toward peers</a:t>
            </a:r>
          </a:p>
          <a:p>
            <a:pPr marL="1538288" lvl="0" indent="-1538288" rtl="0">
              <a:buNone/>
              <a:tabLst>
                <a:tab pos="7778750" algn="r"/>
              </a:tabLst>
            </a:pPr>
            <a:r>
              <a:rPr lang="da-DK" sz="2400" dirty="0" smtClean="0">
                <a:latin typeface="+mn-lt"/>
              </a:rPr>
              <a:t>22 to 28 	</a:t>
            </a:r>
            <a:r>
              <a:rPr lang="en-US" sz="2400" dirty="0" smtClean="0">
                <a:latin typeface="+mn-lt"/>
              </a:rPr>
              <a:t>Become independent and commit to career </a:t>
            </a:r>
          </a:p>
          <a:p>
            <a:pPr marL="1538288" lvl="0" indent="-1538288" rtl="0">
              <a:buNone/>
              <a:tabLst>
                <a:tab pos="7778750" algn="r"/>
              </a:tabLst>
            </a:pPr>
            <a:r>
              <a:rPr lang="en-US" sz="2400" dirty="0" smtClean="0">
                <a:latin typeface="+mn-lt"/>
              </a:rPr>
              <a:t>	(and often spouse and children)</a:t>
            </a:r>
          </a:p>
          <a:p>
            <a:pPr marL="1538288" lvl="0" indent="-1538288" rtl="0">
              <a:buNone/>
              <a:tabLst>
                <a:tab pos="7778750" algn="r"/>
              </a:tabLst>
            </a:pPr>
            <a:r>
              <a:rPr lang="da-DK" sz="2400" dirty="0" smtClean="0">
                <a:latin typeface="+mn-lt"/>
              </a:rPr>
              <a:t>29 to 34  	</a:t>
            </a:r>
            <a:r>
              <a:rPr lang="en-US" sz="2400" dirty="0">
                <a:latin typeface="+mn-lt"/>
              </a:rPr>
              <a:t>Q</a:t>
            </a:r>
            <a:r>
              <a:rPr lang="en-US" sz="2400" dirty="0" smtClean="0">
                <a:latin typeface="+mn-lt"/>
              </a:rPr>
              <a:t>uestion oneself and experience confusion; may become dissatisfied with marriage and career</a:t>
            </a:r>
            <a:endParaRPr lang="en-US" dirty="0">
              <a:latin typeface="+mn-lt"/>
            </a:endParaRPr>
          </a:p>
        </p:txBody>
      </p:sp>
    </p:spTree>
    <p:extLst>
      <p:ext uri="{BB962C8B-B14F-4D97-AF65-F5344CB8AC3E}">
        <p14:creationId xmlns:p14="http://schemas.microsoft.com/office/powerpoint/2010/main" val="3177828737"/>
      </p:ext>
    </p:extLst>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noChangeArrowheads="1"/>
          </p:cNvSpPr>
          <p:nvPr>
            <p:ph type="title"/>
          </p:nvPr>
        </p:nvSpPr>
        <p:spPr/>
        <p:txBody>
          <a:bodyPr>
            <a:normAutofit/>
          </a:bodyPr>
          <a:lstStyle/>
          <a:p>
            <a:r>
              <a:rPr lang="en-US" altLang="en-US" dirty="0" smtClean="0"/>
              <a:t>Gould’</a:t>
            </a:r>
            <a:r>
              <a:rPr lang="en-US" altLang="ja-JP" dirty="0" smtClean="0"/>
              <a:t>s</a:t>
            </a:r>
            <a:r>
              <a:rPr lang="en-US" altLang="en-US" dirty="0" smtClean="0"/>
              <a:t> </a:t>
            </a:r>
            <a:r>
              <a:rPr lang="en-US" altLang="en-US" dirty="0"/>
              <a:t>Approach </a:t>
            </a:r>
            <a:r>
              <a:rPr lang="en-US" altLang="en-US" sz="2000" b="0" dirty="0" smtClean="0"/>
              <a:t>(2 </a:t>
            </a:r>
            <a:r>
              <a:rPr lang="en-US" altLang="en-US" sz="2000" b="0" dirty="0"/>
              <a:t>of </a:t>
            </a:r>
            <a:r>
              <a:rPr lang="en-US" altLang="en-US" sz="2000" b="0" dirty="0" smtClean="0"/>
              <a:t>2)</a:t>
            </a:r>
          </a:p>
        </p:txBody>
      </p:sp>
      <p:sp>
        <p:nvSpPr>
          <p:cNvPr id="2" name="Content Placeholder 2"/>
          <p:cNvSpPr>
            <a:spLocks noGrp="1"/>
          </p:cNvSpPr>
          <p:nvPr>
            <p:ph type="body" idx="1"/>
          </p:nvPr>
        </p:nvSpPr>
        <p:spPr/>
        <p:txBody>
          <a:bodyPr>
            <a:noAutofit/>
          </a:bodyPr>
          <a:lstStyle/>
          <a:p>
            <a:pPr marL="1538288" lvl="0" indent="-1538288">
              <a:buNone/>
              <a:tabLst>
                <a:tab pos="7778750" algn="r"/>
              </a:tabLst>
            </a:pPr>
            <a:r>
              <a:rPr lang="da-DK" sz="2400" dirty="0" smtClean="0">
                <a:latin typeface="+mn-lt"/>
              </a:rPr>
              <a:t>35 </a:t>
            </a:r>
            <a:r>
              <a:rPr lang="da-DK" sz="2400" dirty="0">
                <a:latin typeface="+mn-lt"/>
              </a:rPr>
              <a:t>to 43  	</a:t>
            </a:r>
            <a:r>
              <a:rPr lang="en-US" sz="2400" dirty="0">
                <a:latin typeface="+mn-lt"/>
              </a:rPr>
              <a:t>Feel an urgent need to achieve life goals, 	becoming increasingly aware of the passage and</a:t>
            </a:r>
          </a:p>
          <a:p>
            <a:pPr marL="1538288" lvl="2" indent="-1538288">
              <a:buNone/>
              <a:tabLst>
                <a:tab pos="7778750" algn="r"/>
              </a:tabLst>
            </a:pPr>
            <a:r>
              <a:rPr lang="en-US" sz="2400" dirty="0">
                <a:latin typeface="+mn-lt"/>
              </a:rPr>
              <a:t>	limits of time; often realign life goals</a:t>
            </a:r>
          </a:p>
          <a:p>
            <a:pPr marL="1538288" indent="-1538288">
              <a:buNone/>
              <a:tabLst>
                <a:tab pos="7778750" algn="r"/>
              </a:tabLst>
            </a:pPr>
            <a:r>
              <a:rPr lang="da-DK" sz="2400" dirty="0">
                <a:latin typeface="+mn-lt"/>
              </a:rPr>
              <a:t>43 to 53	</a:t>
            </a:r>
            <a:r>
              <a:rPr lang="en-US" sz="2400" dirty="0">
                <a:latin typeface="+mn-lt"/>
              </a:rPr>
              <a:t>Settle down at last, with acceptance of one’s life</a:t>
            </a:r>
          </a:p>
          <a:p>
            <a:pPr marL="1538288" lvl="0" indent="-1538288">
              <a:buNone/>
              <a:tabLst>
                <a:tab pos="7778750" algn="r"/>
              </a:tabLst>
            </a:pPr>
            <a:r>
              <a:rPr lang="da-DK" sz="2400" dirty="0">
                <a:latin typeface="+mn-lt"/>
              </a:rPr>
              <a:t>53 to 60  	</a:t>
            </a:r>
            <a:r>
              <a:rPr lang="en-US" sz="2400" dirty="0">
                <a:latin typeface="+mn-lt"/>
              </a:rPr>
              <a:t>Grow more tolerant, accepting the past; 	become less negative and generally more </a:t>
            </a:r>
            <a:r>
              <a:rPr lang="en-US" sz="2400" dirty="0" smtClean="0">
                <a:latin typeface="+mn-lt"/>
              </a:rPr>
              <a:t>mellow</a:t>
            </a:r>
            <a:endParaRPr lang="en-US" sz="2400" dirty="0">
              <a:latin typeface="+mn-lt"/>
            </a:endParaRPr>
          </a:p>
        </p:txBody>
      </p:sp>
    </p:spTree>
    <p:extLst>
      <p:ext uri="{BB962C8B-B14F-4D97-AF65-F5344CB8AC3E}">
        <p14:creationId xmlns:p14="http://schemas.microsoft.com/office/powerpoint/2010/main" val="965618924"/>
      </p:ext>
    </p:extLst>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noChangeArrowheads="1"/>
          </p:cNvSpPr>
          <p:nvPr>
            <p:ph type="title"/>
          </p:nvPr>
        </p:nvSpPr>
        <p:spPr/>
        <p:txBody>
          <a:bodyPr/>
          <a:lstStyle/>
          <a:p>
            <a:r>
              <a:rPr lang="en-US" altLang="en-US" dirty="0" smtClean="0"/>
              <a:t>Seasons of </a:t>
            </a:r>
            <a:r>
              <a:rPr lang="en-US" altLang="en-US" dirty="0"/>
              <a:t>Life: Daniel </a:t>
            </a:r>
            <a:r>
              <a:rPr lang="en-US" altLang="en-US" dirty="0" smtClean="0"/>
              <a:t>Levinson</a:t>
            </a:r>
          </a:p>
        </p:txBody>
      </p:sp>
      <p:sp>
        <p:nvSpPr>
          <p:cNvPr id="26626" name="Content Placeholder 2"/>
          <p:cNvSpPr>
            <a:spLocks noGrp="1" noChangeArrowheads="1"/>
          </p:cNvSpPr>
          <p:nvPr>
            <p:ph type="body" idx="1"/>
          </p:nvPr>
        </p:nvSpPr>
        <p:spPr/>
        <p:txBody>
          <a:bodyPr/>
          <a:lstStyle/>
          <a:p>
            <a:pPr marL="0" indent="0" eaLnBrk="1" hangingPunct="1">
              <a:buFont typeface="Arial" charset="0"/>
              <a:buNone/>
              <a:defRPr/>
            </a:pPr>
            <a:r>
              <a:rPr lang="en-US" sz="2400" b="1" dirty="0">
                <a:latin typeface="+mn-lt"/>
              </a:rPr>
              <a:t>Most people are susceptible to fairly profound midlife </a:t>
            </a:r>
            <a:r>
              <a:rPr lang="en-US" sz="2400" b="1" dirty="0" smtClean="0">
                <a:latin typeface="+mn-lt"/>
              </a:rPr>
              <a:t>crisis</a:t>
            </a:r>
          </a:p>
          <a:p>
            <a:pPr marL="0" indent="0">
              <a:buNone/>
            </a:pPr>
            <a:r>
              <a:rPr lang="en-US" altLang="en-US" sz="2400" b="1" dirty="0" smtClean="0">
                <a:latin typeface="+mn-lt"/>
              </a:rPr>
              <a:t>Stage </a:t>
            </a:r>
            <a:r>
              <a:rPr lang="en-US" altLang="en-US" sz="2400" b="1" dirty="0">
                <a:latin typeface="+mn-lt"/>
              </a:rPr>
              <a:t>of uncertainty and indecision brought about by realization that life is finite</a:t>
            </a:r>
          </a:p>
          <a:p>
            <a:pPr lvl="1" indent="-283464"/>
            <a:r>
              <a:rPr lang="en-US" altLang="en-US" sz="2400" dirty="0">
                <a:latin typeface="+mn-lt"/>
              </a:rPr>
              <a:t>Gender differences</a:t>
            </a:r>
          </a:p>
          <a:p>
            <a:pPr lvl="1" indent="-283464"/>
            <a:r>
              <a:rPr lang="en-US" altLang="en-US" sz="2400" dirty="0">
                <a:latin typeface="+mn-lt"/>
              </a:rPr>
              <a:t>Despite widespread acceptance, evidence for midlife crisis does not </a:t>
            </a:r>
            <a:r>
              <a:rPr lang="en-US" altLang="en-US" sz="2400" dirty="0" smtClean="0">
                <a:latin typeface="+mn-lt"/>
              </a:rPr>
              <a:t>exist</a:t>
            </a:r>
            <a:endParaRPr lang="en-US" altLang="en-US" sz="2400" dirty="0">
              <a:latin typeface="+mn-lt"/>
            </a:endParaRPr>
          </a:p>
        </p:txBody>
      </p:sp>
    </p:spTree>
    <p:extLst>
      <p:ext uri="{BB962C8B-B14F-4D97-AF65-F5344CB8AC3E}">
        <p14:creationId xmlns:p14="http://schemas.microsoft.com/office/powerpoint/2010/main" val="859794791"/>
      </p:ext>
    </p:extLst>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noChangeArrowheads="1"/>
          </p:cNvSpPr>
          <p:nvPr>
            <p:ph type="title"/>
          </p:nvPr>
        </p:nvSpPr>
        <p:spPr/>
        <p:txBody>
          <a:bodyPr/>
          <a:lstStyle/>
          <a:p>
            <a:pPr eaLnBrk="1" hangingPunct="1"/>
            <a:r>
              <a:rPr lang="en-US" altLang="en-US" dirty="0" smtClean="0"/>
              <a:t>The Midlife Crisis</a:t>
            </a:r>
          </a:p>
        </p:txBody>
      </p:sp>
      <p:sp>
        <p:nvSpPr>
          <p:cNvPr id="30722" name="Content Placeholder 2"/>
          <p:cNvSpPr>
            <a:spLocks noGrp="1" noChangeArrowheads="1"/>
          </p:cNvSpPr>
          <p:nvPr>
            <p:ph type="body" idx="1"/>
          </p:nvPr>
        </p:nvSpPr>
        <p:spPr/>
        <p:txBody>
          <a:bodyPr/>
          <a:lstStyle/>
          <a:p>
            <a:pPr indent="-256032" eaLnBrk="1" hangingPunct="1">
              <a:buFont typeface="Arial" charset="0"/>
              <a:buChar char="•"/>
              <a:defRPr/>
            </a:pPr>
            <a:r>
              <a:rPr lang="en-US" sz="2400" dirty="0" smtClean="0">
                <a:latin typeface="+mn-lt"/>
              </a:rPr>
              <a:t>For the majority of people, transition to midlife is smooth and rewarding</a:t>
            </a:r>
          </a:p>
          <a:p>
            <a:pPr indent="-256032" eaLnBrk="1" hangingPunct="1">
              <a:buFont typeface="Arial" charset="0"/>
              <a:buChar char="•"/>
              <a:defRPr/>
            </a:pPr>
            <a:r>
              <a:rPr lang="en-US" sz="2400" dirty="0" smtClean="0">
                <a:latin typeface="+mn-lt"/>
              </a:rPr>
              <a:t>Many middle-aged people find their careers have blossomed</a:t>
            </a:r>
          </a:p>
          <a:p>
            <a:pPr indent="-256032" eaLnBrk="1" hangingPunct="1">
              <a:buFont typeface="Arial" charset="0"/>
              <a:buChar char="•"/>
              <a:defRPr/>
            </a:pPr>
            <a:r>
              <a:rPr lang="en-US" sz="2400" dirty="0" smtClean="0">
                <a:latin typeface="+mn-lt"/>
              </a:rPr>
              <a:t>They feel younger than they actually are</a:t>
            </a:r>
            <a:endParaRPr lang="en-US" sz="2400" dirty="0">
              <a:latin typeface="+mn-lt"/>
            </a:endParaRPr>
          </a:p>
        </p:txBody>
      </p:sp>
    </p:spTree>
    <p:extLst>
      <p:ext uri="{BB962C8B-B14F-4D97-AF65-F5344CB8AC3E}">
        <p14:creationId xmlns:p14="http://schemas.microsoft.com/office/powerpoint/2010/main" val="1255477838"/>
      </p:ext>
    </p:extLst>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noChangeArrowheads="1"/>
          </p:cNvSpPr>
          <p:nvPr>
            <p:ph type="title"/>
          </p:nvPr>
        </p:nvSpPr>
        <p:spPr/>
        <p:txBody>
          <a:bodyPr/>
          <a:lstStyle/>
          <a:p>
            <a:r>
              <a:rPr lang="en-US" dirty="0"/>
              <a:t>Figure </a:t>
            </a:r>
            <a:r>
              <a:rPr lang="en-US" dirty="0" smtClean="0"/>
              <a:t>16-1 </a:t>
            </a:r>
            <a:r>
              <a:rPr lang="en-US" dirty="0"/>
              <a:t>Feeling Younger and Age of Death</a:t>
            </a:r>
          </a:p>
        </p:txBody>
      </p:sp>
      <p:pic>
        <p:nvPicPr>
          <p:cNvPr id="2" name="Picture 2" descr="A bar graph depicts the mortality rate in chronological age at different stages. 13.4 felt younger than their chronological age. 16.3 felt about the same age as their chronological age. 26.3 felt older than their chronological age."/>
          <p:cNvPicPr>
            <a:picLocks noChangeAspect="1"/>
          </p:cNvPicPr>
          <p:nvPr/>
        </p:nvPicPr>
        <p:blipFill>
          <a:blip r:embed="rId3"/>
          <a:stretch>
            <a:fillRect/>
          </a:stretch>
        </p:blipFill>
        <p:spPr>
          <a:xfrm>
            <a:off x="2321948" y="1742332"/>
            <a:ext cx="4500104" cy="3085785"/>
          </a:xfrm>
          <a:prstGeom prst="rect">
            <a:avLst/>
          </a:prstGeom>
        </p:spPr>
      </p:pic>
      <p:sp>
        <p:nvSpPr>
          <p:cNvPr id="3" name="Text Placeholder 3"/>
          <p:cNvSpPr>
            <a:spLocks noGrp="1"/>
          </p:cNvSpPr>
          <p:nvPr>
            <p:ph type="body" idx="1"/>
          </p:nvPr>
        </p:nvSpPr>
        <p:spPr>
          <a:xfrm>
            <a:off x="457200" y="5416826"/>
            <a:ext cx="8229600" cy="709337"/>
          </a:xfrm>
        </p:spPr>
        <p:txBody>
          <a:bodyPr anchor="b"/>
          <a:lstStyle/>
          <a:p>
            <a:pPr marL="101600" indent="0">
              <a:buNone/>
            </a:pPr>
            <a:r>
              <a:rPr lang="en-US" dirty="0">
                <a:latin typeface="+mn-lt"/>
              </a:rPr>
              <a:t>People who said they felt younger than their </a:t>
            </a:r>
            <a:r>
              <a:rPr lang="en-US" dirty="0" smtClean="0">
                <a:latin typeface="+mn-lt"/>
              </a:rPr>
              <a:t>chronological age </a:t>
            </a:r>
            <a:r>
              <a:rPr lang="en-US" dirty="0">
                <a:latin typeface="+mn-lt"/>
              </a:rPr>
              <a:t>were more likely to live longer than those who felt </a:t>
            </a:r>
            <a:r>
              <a:rPr lang="en-US" dirty="0" smtClean="0">
                <a:latin typeface="+mn-lt"/>
              </a:rPr>
              <a:t>older than </a:t>
            </a:r>
            <a:r>
              <a:rPr lang="en-US" dirty="0">
                <a:latin typeface="+mn-lt"/>
              </a:rPr>
              <a:t>their chronological death</a:t>
            </a:r>
            <a:r>
              <a:rPr lang="en-US" dirty="0" smtClean="0">
                <a:latin typeface="+mn-lt"/>
              </a:rPr>
              <a:t>.</a:t>
            </a:r>
            <a:endParaRPr lang="en-US" dirty="0">
              <a:latin typeface="+mn-lt"/>
            </a:endParaRPr>
          </a:p>
        </p:txBody>
      </p:sp>
    </p:spTree>
    <p:extLst>
      <p:ext uri="{BB962C8B-B14F-4D97-AF65-F5344CB8AC3E}">
        <p14:creationId xmlns:p14="http://schemas.microsoft.com/office/powerpoint/2010/main" val="36285557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noChangeArrowheads="1"/>
          </p:cNvSpPr>
          <p:nvPr>
            <p:ph type="title"/>
          </p:nvPr>
        </p:nvSpPr>
        <p:spPr/>
        <p:txBody>
          <a:bodyPr/>
          <a:lstStyle/>
          <a:p>
            <a:r>
              <a:rPr lang="en-US" dirty="0"/>
              <a:t>Stability Versus </a:t>
            </a:r>
            <a:r>
              <a:rPr lang="en-US" dirty="0" smtClean="0"/>
              <a:t>Change in </a:t>
            </a:r>
            <a:r>
              <a:rPr lang="en-US" dirty="0"/>
              <a:t>Personality</a:t>
            </a:r>
            <a:endParaRPr lang="en-US" altLang="en-US" dirty="0" smtClean="0"/>
          </a:p>
        </p:txBody>
      </p:sp>
      <p:sp>
        <p:nvSpPr>
          <p:cNvPr id="37890" name="Content Placeholder 2"/>
          <p:cNvSpPr>
            <a:spLocks noGrp="1" noChangeArrowheads="1"/>
          </p:cNvSpPr>
          <p:nvPr>
            <p:ph type="body" idx="1"/>
          </p:nvPr>
        </p:nvSpPr>
        <p:spPr/>
        <p:txBody>
          <a:bodyPr>
            <a:normAutofit/>
          </a:bodyPr>
          <a:lstStyle/>
          <a:p>
            <a:pPr marL="0" indent="0" eaLnBrk="1" hangingPunct="1">
              <a:buFont typeface="Arial" charset="0"/>
              <a:buNone/>
              <a:defRPr/>
            </a:pPr>
            <a:r>
              <a:rPr lang="en-US" sz="2400" b="1" dirty="0" smtClean="0">
                <a:latin typeface="+mn-lt"/>
              </a:rPr>
              <a:t>Does personality change or remain stable over course of development?</a:t>
            </a:r>
            <a:endParaRPr lang="en-US" sz="2400" dirty="0" smtClean="0">
              <a:latin typeface="+mn-lt"/>
            </a:endParaRPr>
          </a:p>
          <a:p>
            <a:pPr indent="-256032" eaLnBrk="1" hangingPunct="1">
              <a:buFont typeface="Arial" charset="0"/>
              <a:buChar char="•"/>
              <a:defRPr/>
            </a:pPr>
            <a:r>
              <a:rPr lang="en-US" sz="2400" dirty="0" smtClean="0">
                <a:latin typeface="+mn-lt"/>
              </a:rPr>
              <a:t>Erikson and Levinson: substantial change </a:t>
            </a:r>
          </a:p>
          <a:p>
            <a:pPr indent="-256032" eaLnBrk="1" hangingPunct="1">
              <a:buFont typeface="Arial" charset="0"/>
              <a:buChar char="•"/>
              <a:defRPr/>
            </a:pPr>
            <a:r>
              <a:rPr lang="en-US" sz="2400" dirty="0" smtClean="0">
                <a:latin typeface="+mn-lt"/>
              </a:rPr>
              <a:t>Costa and McCrae: stability in Big 5 traits across development</a:t>
            </a:r>
            <a:endParaRPr lang="en-US" sz="2400" dirty="0">
              <a:latin typeface="+mn-lt"/>
            </a:endParaRPr>
          </a:p>
        </p:txBody>
      </p:sp>
    </p:spTree>
    <p:extLst>
      <p:ext uri="{BB962C8B-B14F-4D97-AF65-F5344CB8AC3E}">
        <p14:creationId xmlns:p14="http://schemas.microsoft.com/office/powerpoint/2010/main" val="3810933204"/>
      </p:ext>
    </p:extLst>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noChangeArrowheads="1"/>
          </p:cNvSpPr>
          <p:nvPr>
            <p:ph type="title"/>
          </p:nvPr>
        </p:nvSpPr>
        <p:spPr/>
        <p:txBody>
          <a:bodyPr/>
          <a:lstStyle/>
          <a:p>
            <a:r>
              <a:rPr lang="en-US" dirty="0"/>
              <a:t>Figure </a:t>
            </a:r>
            <a:r>
              <a:rPr lang="en-US" dirty="0" smtClean="0"/>
              <a:t>16-2 </a:t>
            </a:r>
            <a:r>
              <a:rPr lang="en-US" altLang="en-US" dirty="0" smtClean="0"/>
              <a:t>The </a:t>
            </a:r>
            <a:r>
              <a:rPr lang="en-US" altLang="en-US" dirty="0"/>
              <a:t>Stability of Personality</a:t>
            </a:r>
            <a:endParaRPr lang="en-US" altLang="en-US" dirty="0" smtClean="0"/>
          </a:p>
        </p:txBody>
      </p:sp>
      <p:pic>
        <p:nvPicPr>
          <p:cNvPr id="3" name="Picture 2" descr="A series of three line graphs depict the stability of personality traits like neuroticism, extroversion, and openness through the course of adulthood years for men and women. The vertical axis is labeled Age in Years and has values from 33 to 54 in all the 3 graphs. The horizontal axis lists the individual trait and the values for each graph. The data is presented as age and the value for each personality trait. The approximate data in all three graphs is as follows. Neuroticism in males fluctuates between a minimum of 9 at age 36 and a maximum of 12 at age 35. Neuroticism in females fluctuates between a minimum of 11 at age 44, and a maximum of 14 at age 35. Extroversion in males fluctuates between a minimum of 16 at age 53 and a maximum of 19 at age 46. Extroversion in females fluctuates between a minimum of 17 at age 47 and a maximum of 21 at age 43. Openness in males fluctuates between a minimum of 9 at age 44 and a maximum of 13 at age 37. Openness in females fluctuates slightly between a minimum of 12 at age 38 and a maximum of 13 at age 3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991" y="2072034"/>
            <a:ext cx="7783826" cy="2308349"/>
          </a:xfrm>
          <a:prstGeom prst="rect">
            <a:avLst/>
          </a:prstGeom>
        </p:spPr>
      </p:pic>
      <p:sp>
        <p:nvSpPr>
          <p:cNvPr id="2" name="Text Placeholder 3"/>
          <p:cNvSpPr>
            <a:spLocks noGrp="1"/>
          </p:cNvSpPr>
          <p:nvPr>
            <p:ph type="body" idx="1"/>
          </p:nvPr>
        </p:nvSpPr>
        <p:spPr>
          <a:xfrm>
            <a:off x="457200" y="5139767"/>
            <a:ext cx="8229600" cy="986396"/>
          </a:xfrm>
        </p:spPr>
        <p:txBody>
          <a:bodyPr anchor="b"/>
          <a:lstStyle/>
          <a:p>
            <a:pPr marL="101600" indent="0">
              <a:buNone/>
            </a:pPr>
            <a:r>
              <a:rPr lang="en-US" dirty="0">
                <a:latin typeface="+mn-lt"/>
              </a:rPr>
              <a:t>According to Paul Costa and Robert McCrae, basic personality traits such as neuroticism, extroversion, and openness </a:t>
            </a:r>
            <a:r>
              <a:rPr lang="en-US" dirty="0" smtClean="0">
                <a:latin typeface="+mn-lt"/>
              </a:rPr>
              <a:t>are stable </a:t>
            </a:r>
            <a:r>
              <a:rPr lang="en-US" dirty="0">
                <a:latin typeface="+mn-lt"/>
              </a:rPr>
              <a:t>and consistent throughout adulthood</a:t>
            </a:r>
            <a:r>
              <a:rPr lang="en-US" dirty="0" smtClean="0">
                <a:latin typeface="+mn-lt"/>
              </a:rPr>
              <a:t>.</a:t>
            </a:r>
            <a:endParaRPr lang="en-US" dirty="0">
              <a:latin typeface="+mn-lt"/>
            </a:endParaRPr>
          </a:p>
        </p:txBody>
      </p:sp>
    </p:spTree>
    <p:extLst>
      <p:ext uri="{BB962C8B-B14F-4D97-AF65-F5344CB8AC3E}">
        <p14:creationId xmlns:p14="http://schemas.microsoft.com/office/powerpoint/2010/main" val="32164402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noChangeArrowheads="1"/>
          </p:cNvSpPr>
          <p:nvPr>
            <p:ph type="title"/>
          </p:nvPr>
        </p:nvSpPr>
        <p:spPr/>
        <p:txBody>
          <a:bodyPr>
            <a:noAutofit/>
          </a:bodyPr>
          <a:lstStyle/>
          <a:p>
            <a:pPr eaLnBrk="1" hangingPunct="1"/>
            <a:r>
              <a:rPr lang="en-US" altLang="en-US" dirty="0" smtClean="0"/>
              <a:t>Stability and Change in the “Big Five” Personality Traits </a:t>
            </a:r>
          </a:p>
        </p:txBody>
      </p:sp>
      <p:sp>
        <p:nvSpPr>
          <p:cNvPr id="44034" name="Content Placeholder 2"/>
          <p:cNvSpPr>
            <a:spLocks noGrp="1" noChangeArrowheads="1"/>
          </p:cNvSpPr>
          <p:nvPr>
            <p:ph type="body" idx="1"/>
          </p:nvPr>
        </p:nvSpPr>
        <p:spPr/>
        <p:txBody>
          <a:bodyPr>
            <a:normAutofit/>
          </a:bodyPr>
          <a:lstStyle/>
          <a:p>
            <a:pPr marL="0" indent="0" eaLnBrk="1" hangingPunct="1">
              <a:buFont typeface="Arial" charset="0"/>
              <a:buNone/>
              <a:defRPr/>
            </a:pPr>
            <a:r>
              <a:rPr lang="en-US" sz="2400" b="1" dirty="0" smtClean="0">
                <a:latin typeface="+mn-lt"/>
              </a:rPr>
              <a:t>Big Five traits are relatively stable past age 30 with some variations in specific traits </a:t>
            </a:r>
          </a:p>
          <a:p>
            <a:pPr indent="-256032" eaLnBrk="1" hangingPunct="1">
              <a:buFont typeface="Arial" charset="0"/>
              <a:buChar char="•"/>
              <a:defRPr/>
            </a:pPr>
            <a:r>
              <a:rPr lang="en-US" sz="2400" dirty="0" smtClean="0">
                <a:latin typeface="+mn-lt"/>
              </a:rPr>
              <a:t>Neuroticism, extroversion, and openness to experience decline somewhat from early adulthood through middle adulthood</a:t>
            </a:r>
          </a:p>
          <a:p>
            <a:pPr indent="-256032" eaLnBrk="1" hangingPunct="1">
              <a:buFont typeface="Arial" charset="0"/>
              <a:buChar char="•"/>
              <a:defRPr/>
            </a:pPr>
            <a:r>
              <a:rPr lang="en-US" sz="2400" dirty="0" smtClean="0">
                <a:latin typeface="+mn-lt"/>
              </a:rPr>
              <a:t>Agreeableness and conscientiousness increase </a:t>
            </a:r>
            <a:br>
              <a:rPr lang="en-US" sz="2400" dirty="0" smtClean="0">
                <a:latin typeface="+mn-lt"/>
              </a:rPr>
            </a:br>
            <a:r>
              <a:rPr lang="en-US" sz="2400" dirty="0" smtClean="0">
                <a:latin typeface="+mn-lt"/>
              </a:rPr>
              <a:t>to a degree</a:t>
            </a:r>
          </a:p>
          <a:p>
            <a:pPr indent="-256032" eaLnBrk="1" hangingPunct="1">
              <a:buFont typeface="Arial" charset="0"/>
              <a:buChar char="•"/>
              <a:defRPr/>
            </a:pPr>
            <a:r>
              <a:rPr lang="en-US" sz="2400" dirty="0" smtClean="0">
                <a:latin typeface="+mn-lt"/>
              </a:rPr>
              <a:t>Findings are consistent across cultures</a:t>
            </a:r>
            <a:endParaRPr lang="en-US" sz="2400" dirty="0">
              <a:latin typeface="+mn-lt"/>
            </a:endParaRPr>
          </a:p>
        </p:txBody>
      </p:sp>
    </p:spTree>
    <p:extLst>
      <p:ext uri="{BB962C8B-B14F-4D97-AF65-F5344CB8AC3E}">
        <p14:creationId xmlns:p14="http://schemas.microsoft.com/office/powerpoint/2010/main" val="392113212"/>
      </p:ext>
    </p:extLst>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p:txBody>
          <a:bodyPr>
            <a:noAutofit/>
          </a:bodyPr>
          <a:lstStyle/>
          <a:p>
            <a:r>
              <a:rPr lang="en-US" altLang="en-US" dirty="0"/>
              <a:t>Relationships: Family in Middle Age </a:t>
            </a:r>
            <a:endParaRPr lang="en-US" dirty="0"/>
          </a:p>
        </p:txBody>
      </p:sp>
      <p:sp>
        <p:nvSpPr>
          <p:cNvPr id="3" name="Content Placeholder 2"/>
          <p:cNvSpPr>
            <a:spLocks noGrp="1"/>
          </p:cNvSpPr>
          <p:nvPr>
            <p:ph type="body" idx="1"/>
          </p:nvPr>
        </p:nvSpPr>
        <p:spPr/>
        <p:txBody>
          <a:bodyPr/>
          <a:lstStyle/>
          <a:p>
            <a:pPr marL="977900" indent="-977900">
              <a:buNone/>
            </a:pPr>
            <a:r>
              <a:rPr lang="en-US" sz="2400" b="1" dirty="0" smtClean="0">
                <a:solidFill>
                  <a:schemeClr val="tx2"/>
                </a:solidFill>
                <a:latin typeface="+mn-lt"/>
              </a:rPr>
              <a:t>16.4</a:t>
            </a:r>
            <a:r>
              <a:rPr lang="en-US" sz="2400" dirty="0">
                <a:latin typeface="+mn-lt"/>
              </a:rPr>
              <a:t> Describe typical patterns of marriage and divorce in middle adulthood.</a:t>
            </a:r>
          </a:p>
          <a:p>
            <a:pPr marL="977900" indent="-977900">
              <a:buNone/>
            </a:pPr>
            <a:r>
              <a:rPr lang="en-US" sz="2400" b="1" dirty="0" smtClean="0">
                <a:solidFill>
                  <a:schemeClr val="tx2"/>
                </a:solidFill>
                <a:latin typeface="+mn-lt"/>
              </a:rPr>
              <a:t>16.5</a:t>
            </a:r>
            <a:r>
              <a:rPr lang="en-US" sz="2400" dirty="0">
                <a:latin typeface="+mn-lt"/>
              </a:rPr>
              <a:t> Differentiate the changing family situations middle-aged adults face.</a:t>
            </a:r>
          </a:p>
          <a:p>
            <a:pPr marL="977900" indent="-977900">
              <a:buNone/>
            </a:pPr>
            <a:r>
              <a:rPr lang="en-US" sz="2400" b="1" dirty="0" smtClean="0">
                <a:solidFill>
                  <a:schemeClr val="tx2"/>
                </a:solidFill>
                <a:latin typeface="+mn-lt"/>
              </a:rPr>
              <a:t>16.6</a:t>
            </a:r>
            <a:r>
              <a:rPr lang="en-US" sz="2400" dirty="0">
                <a:latin typeface="+mn-lt"/>
              </a:rPr>
              <a:t> Describe how people in middle adulthood react to becoming grandparents.</a:t>
            </a:r>
          </a:p>
          <a:p>
            <a:pPr marL="977900" indent="-977900">
              <a:buNone/>
            </a:pPr>
            <a:r>
              <a:rPr lang="en-US" sz="2400" b="1" dirty="0" smtClean="0">
                <a:solidFill>
                  <a:schemeClr val="tx2"/>
                </a:solidFill>
                <a:latin typeface="+mn-lt"/>
              </a:rPr>
              <a:t>16.7</a:t>
            </a:r>
            <a:r>
              <a:rPr lang="en-US" sz="2400" dirty="0">
                <a:latin typeface="+mn-lt"/>
              </a:rPr>
              <a:t> List the causes and characteristics of family violence in the United States</a:t>
            </a:r>
            <a:r>
              <a:rPr lang="en-US" sz="2400" dirty="0" smtClean="0">
                <a:latin typeface="+mn-lt"/>
              </a:rPr>
              <a:t>.</a:t>
            </a:r>
            <a:endParaRPr lang="en-US" sz="2400" dirty="0">
              <a:latin typeface="+mn-lt"/>
            </a:endParaRPr>
          </a:p>
        </p:txBody>
      </p:sp>
    </p:spTree>
    <p:extLst>
      <p:ext uri="{BB962C8B-B14F-4D97-AF65-F5344CB8AC3E}">
        <p14:creationId xmlns:p14="http://schemas.microsoft.com/office/powerpoint/2010/main" val="2576366663"/>
      </p:ext>
    </p:extLst>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noChangeArrowheads="1"/>
          </p:cNvSpPr>
          <p:nvPr>
            <p:ph type="title"/>
          </p:nvPr>
        </p:nvSpPr>
        <p:spPr/>
        <p:txBody>
          <a:bodyPr/>
          <a:lstStyle/>
          <a:p>
            <a:pPr eaLnBrk="1" hangingPunct="1"/>
            <a:r>
              <a:rPr lang="en-US" altLang="en-US" dirty="0" smtClean="0"/>
              <a:t>Middle-Age Marriages</a:t>
            </a:r>
          </a:p>
        </p:txBody>
      </p:sp>
      <p:sp>
        <p:nvSpPr>
          <p:cNvPr id="57346" name="Content Placeholder 2"/>
          <p:cNvSpPr>
            <a:spLocks noGrp="1" noChangeArrowheads="1"/>
          </p:cNvSpPr>
          <p:nvPr>
            <p:ph type="body" idx="1"/>
          </p:nvPr>
        </p:nvSpPr>
        <p:spPr/>
        <p:txBody>
          <a:bodyPr/>
          <a:lstStyle/>
          <a:p>
            <a:pPr indent="-256032" eaLnBrk="1" hangingPunct="1"/>
            <a:r>
              <a:rPr lang="en-US" altLang="en-US" sz="2400" dirty="0" smtClean="0">
                <a:latin typeface="+mn-lt"/>
              </a:rPr>
              <a:t>Most frequent pattern of marital satisfaction is U-shaped</a:t>
            </a:r>
          </a:p>
          <a:p>
            <a:pPr indent="-256032" eaLnBrk="1" hangingPunct="1"/>
            <a:r>
              <a:rPr lang="en-US" altLang="en-US" sz="2400" dirty="0" smtClean="0">
                <a:latin typeface="+mn-lt"/>
              </a:rPr>
              <a:t>Marital satisfaction begins to decline after marriage and falls to its lowest point following the birth of children</a:t>
            </a:r>
          </a:p>
          <a:p>
            <a:pPr indent="-256032" eaLnBrk="1" hangingPunct="1"/>
            <a:r>
              <a:rPr lang="en-US" altLang="en-US" sz="2400" dirty="0" smtClean="0">
                <a:latin typeface="+mn-lt"/>
              </a:rPr>
              <a:t>Marital satisfaction begins to grow after children leave adolescence and reaches its highest point when kids leave home</a:t>
            </a:r>
          </a:p>
        </p:txBody>
      </p:sp>
    </p:spTree>
    <p:extLst>
      <p:ext uri="{BB962C8B-B14F-4D97-AF65-F5344CB8AC3E}">
        <p14:creationId xmlns:p14="http://schemas.microsoft.com/office/powerpoint/2010/main" val="3530903410"/>
      </p:ext>
    </p:extLst>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noChangeArrowheads="1"/>
          </p:cNvSpPr>
          <p:nvPr>
            <p:ph type="title"/>
          </p:nvPr>
        </p:nvSpPr>
        <p:spPr/>
        <p:txBody>
          <a:bodyPr>
            <a:noAutofit/>
          </a:bodyPr>
          <a:lstStyle/>
          <a:p>
            <a:r>
              <a:rPr lang="en-US" dirty="0"/>
              <a:t>Figure </a:t>
            </a:r>
            <a:r>
              <a:rPr lang="en-US" dirty="0" smtClean="0"/>
              <a:t>16-3 </a:t>
            </a:r>
            <a:r>
              <a:rPr lang="en-US" altLang="en-US" dirty="0" smtClean="0"/>
              <a:t>The </a:t>
            </a:r>
            <a:r>
              <a:rPr lang="en-US" altLang="en-US" dirty="0"/>
              <a:t>Phases of </a:t>
            </a:r>
            <a:r>
              <a:rPr lang="en-US" altLang="en-US" dirty="0" smtClean="0"/>
              <a:t>Marital Satisfaction</a:t>
            </a:r>
          </a:p>
        </p:txBody>
      </p:sp>
      <p:pic>
        <p:nvPicPr>
          <p:cNvPr id="5" name="Picture 2" descr="A line graph depicts the levels of Marital Satisfaction at different stages. The seven stages listed in order are Child free, Infant children, Preschool children, School age children, Adolescent children, Young adults, Empty Nest, and Retirement. The graph shows that when child free, respondents were generally satisfied in marriage, but satisfaction decreases through infant children and preschool children. Satisfaction levels out at a moderately low minimum through school age children, and adolescence, and rises with increasing steepness through young adults, empty nest, and has a maximum at retirement."/>
          <p:cNvPicPr>
            <a:picLocks noGrp="1" noChangeAspect="1"/>
          </p:cNvPicPr>
          <p:nvPr>
            <p:ph idx="4294967295"/>
          </p:nvPr>
        </p:nvPicPr>
        <p:blipFill>
          <a:blip r:embed="rId3">
            <a:extLst>
              <a:ext uri="{28A0092B-C50C-407E-A947-70E740481C1C}">
                <a14:useLocalDpi xmlns:a14="http://schemas.microsoft.com/office/drawing/2010/main" val="0"/>
              </a:ext>
            </a:extLst>
          </a:blip>
          <a:srcRect/>
          <a:stretch>
            <a:fillRect/>
          </a:stretch>
        </p:blipFill>
        <p:spPr bwMode="auto">
          <a:xfrm>
            <a:off x="2398712" y="1644650"/>
            <a:ext cx="4346575" cy="305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Placeholder 3"/>
          <p:cNvSpPr>
            <a:spLocks noGrp="1"/>
          </p:cNvSpPr>
          <p:nvPr>
            <p:ph type="body" idx="1"/>
          </p:nvPr>
        </p:nvSpPr>
        <p:spPr>
          <a:xfrm>
            <a:off x="457200" y="4929809"/>
            <a:ext cx="8229600" cy="1196354"/>
          </a:xfrm>
        </p:spPr>
        <p:txBody>
          <a:bodyPr anchor="b"/>
          <a:lstStyle/>
          <a:p>
            <a:pPr marL="101600" indent="0">
              <a:buNone/>
            </a:pPr>
            <a:r>
              <a:rPr lang="en-US" dirty="0">
                <a:latin typeface="+mn-lt"/>
              </a:rPr>
              <a:t>For many couples, marital satisfaction falls and rises in a </a:t>
            </a:r>
            <a:r>
              <a:rPr lang="en-US" dirty="0" smtClean="0">
                <a:latin typeface="+mn-lt"/>
              </a:rPr>
              <a:t>U-Shaped configuration</a:t>
            </a:r>
            <a:r>
              <a:rPr lang="en-US" dirty="0">
                <a:latin typeface="+mn-lt"/>
              </a:rPr>
              <a:t>. It </a:t>
            </a:r>
            <a:r>
              <a:rPr lang="en-US" dirty="0" smtClean="0">
                <a:latin typeface="+mn-lt"/>
              </a:rPr>
              <a:t>begins to </a:t>
            </a:r>
            <a:r>
              <a:rPr lang="en-US" dirty="0">
                <a:latin typeface="+mn-lt"/>
              </a:rPr>
              <a:t>decline after the birth of children but increases when the youngest child leaves home </a:t>
            </a:r>
            <a:r>
              <a:rPr lang="en-US" dirty="0" smtClean="0">
                <a:latin typeface="+mn-lt"/>
              </a:rPr>
              <a:t>and eventually </a:t>
            </a:r>
            <a:r>
              <a:rPr lang="en-US" dirty="0">
                <a:latin typeface="+mn-lt"/>
              </a:rPr>
              <a:t>returns to a level of satisfaction similar to that at the start of marriage. Why do you </a:t>
            </a:r>
            <a:r>
              <a:rPr lang="en-US" dirty="0" smtClean="0">
                <a:latin typeface="+mn-lt"/>
              </a:rPr>
              <a:t>think this </a:t>
            </a:r>
            <a:r>
              <a:rPr lang="en-US" dirty="0">
                <a:latin typeface="+mn-lt"/>
              </a:rPr>
              <a:t>pattern of satisfaction occurs</a:t>
            </a:r>
            <a:r>
              <a:rPr lang="en-US" dirty="0" smtClean="0">
                <a:latin typeface="+mn-lt"/>
              </a:rPr>
              <a:t>?</a:t>
            </a:r>
            <a:endParaRPr lang="en-US" dirty="0">
              <a:latin typeface="+mn-lt"/>
            </a:endParaRPr>
          </a:p>
        </p:txBody>
      </p:sp>
    </p:spTree>
    <p:extLst>
      <p:ext uri="{BB962C8B-B14F-4D97-AF65-F5344CB8AC3E}">
        <p14:creationId xmlns:p14="http://schemas.microsoft.com/office/powerpoint/2010/main" val="26811743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Title 1"/>
          <p:cNvSpPr>
            <a:spLocks noGrp="1" noChangeArrowheads="1"/>
          </p:cNvSpPr>
          <p:nvPr>
            <p:ph type="title"/>
          </p:nvPr>
        </p:nvSpPr>
        <p:spPr/>
        <p:txBody>
          <a:bodyPr/>
          <a:lstStyle/>
          <a:p>
            <a:pPr eaLnBrk="1" hangingPunct="1"/>
            <a:r>
              <a:rPr lang="en-US" altLang="en-US" dirty="0" smtClean="0"/>
              <a:t>Mechanisms for Togetherness</a:t>
            </a:r>
          </a:p>
        </p:txBody>
      </p:sp>
      <p:sp>
        <p:nvSpPr>
          <p:cNvPr id="67586" name="Content Placeholder 2"/>
          <p:cNvSpPr>
            <a:spLocks noGrp="1" noChangeArrowheads="1"/>
          </p:cNvSpPr>
          <p:nvPr>
            <p:ph type="body" idx="1"/>
          </p:nvPr>
        </p:nvSpPr>
        <p:spPr/>
        <p:txBody>
          <a:bodyPr/>
          <a:lstStyle/>
          <a:p>
            <a:pPr eaLnBrk="1" hangingPunct="1"/>
            <a:r>
              <a:rPr lang="en-US" altLang="en-US" sz="2400" dirty="0" smtClean="0">
                <a:latin typeface="+mn-lt"/>
              </a:rPr>
              <a:t>Many couples state that their spouse is their </a:t>
            </a:r>
            <a:br>
              <a:rPr lang="en-US" altLang="en-US" sz="2400" dirty="0" smtClean="0">
                <a:latin typeface="+mn-lt"/>
              </a:rPr>
            </a:br>
            <a:r>
              <a:rPr lang="en-US" altLang="en-US" sz="2400" dirty="0" smtClean="0">
                <a:latin typeface="+mn-lt"/>
              </a:rPr>
              <a:t>“</a:t>
            </a:r>
            <a:r>
              <a:rPr lang="en-US" altLang="ja-JP" sz="2400" dirty="0" smtClean="0">
                <a:latin typeface="+mn-lt"/>
              </a:rPr>
              <a:t>best friend”</a:t>
            </a:r>
          </a:p>
          <a:p>
            <a:pPr eaLnBrk="1" hangingPunct="1"/>
            <a:r>
              <a:rPr lang="en-US" altLang="en-US" sz="2400" dirty="0" smtClean="0">
                <a:latin typeface="+mn-lt"/>
              </a:rPr>
              <a:t>They also view marriage as a long-term commitment</a:t>
            </a:r>
          </a:p>
          <a:p>
            <a:pPr eaLnBrk="1" hangingPunct="1"/>
            <a:r>
              <a:rPr lang="en-US" altLang="en-US" sz="2400" dirty="0" smtClean="0">
                <a:latin typeface="+mn-lt"/>
              </a:rPr>
              <a:t>They believe their spouse has grown more interesting over the years</a:t>
            </a:r>
          </a:p>
          <a:p>
            <a:pPr eaLnBrk="1" hangingPunct="1"/>
            <a:r>
              <a:rPr lang="en-US" altLang="en-US" sz="2400" dirty="0" smtClean="0">
                <a:latin typeface="+mn-lt"/>
              </a:rPr>
              <a:t>Most feel their sex lives (although frequency goes down) are satisfying</a:t>
            </a:r>
          </a:p>
        </p:txBody>
      </p:sp>
    </p:spTree>
    <p:extLst>
      <p:ext uri="{BB962C8B-B14F-4D97-AF65-F5344CB8AC3E}">
        <p14:creationId xmlns:p14="http://schemas.microsoft.com/office/powerpoint/2010/main" val="3921924634"/>
      </p:ext>
    </p:extLst>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1"/>
          <p:cNvSpPr>
            <a:spLocks noGrp="1" noChangeArrowheads="1"/>
          </p:cNvSpPr>
          <p:nvPr>
            <p:ph type="title"/>
          </p:nvPr>
        </p:nvSpPr>
        <p:spPr/>
        <p:txBody>
          <a:bodyPr/>
          <a:lstStyle/>
          <a:p>
            <a:r>
              <a:rPr lang="en-US" altLang="en-US" dirty="0" smtClean="0"/>
              <a:t>Struggling Marriages</a:t>
            </a:r>
          </a:p>
        </p:txBody>
      </p:sp>
      <p:sp>
        <p:nvSpPr>
          <p:cNvPr id="70658" name="Content Placeholder 2"/>
          <p:cNvSpPr>
            <a:spLocks noGrp="1" noChangeArrowheads="1"/>
          </p:cNvSpPr>
          <p:nvPr>
            <p:ph type="body" idx="1"/>
          </p:nvPr>
        </p:nvSpPr>
        <p:spPr/>
        <p:txBody>
          <a:bodyPr>
            <a:noAutofit/>
          </a:bodyPr>
          <a:lstStyle/>
          <a:p>
            <a:pPr indent="-256032"/>
            <a:r>
              <a:rPr lang="en-US" sz="2400" dirty="0" smtClean="0">
                <a:latin typeface="+mn-lt"/>
              </a:rPr>
              <a:t>About 1 woman in 8 will get divorced after 40</a:t>
            </a:r>
          </a:p>
          <a:p>
            <a:pPr indent="-256032"/>
            <a:r>
              <a:rPr lang="en-US" sz="2400" dirty="0" smtClean="0">
                <a:latin typeface="+mn-lt"/>
              </a:rPr>
              <a:t>People become more individualistic, spending less time together</a:t>
            </a:r>
          </a:p>
          <a:p>
            <a:pPr indent="-256032"/>
            <a:r>
              <a:rPr lang="en-US" sz="2400" dirty="0" smtClean="0">
                <a:latin typeface="+mn-lt"/>
              </a:rPr>
              <a:t>Many feel concerned with their own personal happiness and leave an unhappy marriage</a:t>
            </a:r>
          </a:p>
          <a:p>
            <a:pPr indent="-256032"/>
            <a:r>
              <a:rPr lang="en-US" sz="2400" dirty="0" smtClean="0">
                <a:latin typeface="+mn-lt"/>
              </a:rPr>
              <a:t>Divorce is more socially acceptable</a:t>
            </a:r>
          </a:p>
          <a:p>
            <a:pPr indent="-256032"/>
            <a:r>
              <a:rPr lang="en-US" sz="2400" dirty="0" smtClean="0">
                <a:latin typeface="+mn-lt"/>
              </a:rPr>
              <a:t>Feelings of romantic, passionate love subside over time</a:t>
            </a:r>
            <a:endParaRPr lang="en-US" sz="2400" dirty="0">
              <a:latin typeface="+mn-lt"/>
            </a:endParaRPr>
          </a:p>
        </p:txBody>
      </p:sp>
    </p:spTree>
    <p:extLst>
      <p:ext uri="{BB962C8B-B14F-4D97-AF65-F5344CB8AC3E}">
        <p14:creationId xmlns:p14="http://schemas.microsoft.com/office/powerpoint/2010/main" val="3633726372"/>
      </p:ext>
    </p:extLst>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p:cNvSpPr>
            <a:spLocks noGrp="1" noChangeArrowheads="1"/>
          </p:cNvSpPr>
          <p:nvPr>
            <p:ph type="title"/>
          </p:nvPr>
        </p:nvSpPr>
        <p:spPr/>
        <p:txBody>
          <a:bodyPr/>
          <a:lstStyle/>
          <a:p>
            <a:pPr eaLnBrk="1" hangingPunct="1"/>
            <a:r>
              <a:rPr lang="en-US" altLang="en-US" dirty="0" smtClean="0"/>
              <a:t>Divorce</a:t>
            </a:r>
          </a:p>
        </p:txBody>
      </p:sp>
      <p:sp>
        <p:nvSpPr>
          <p:cNvPr id="72706" name="Content Placeholder 2"/>
          <p:cNvSpPr>
            <a:spLocks noGrp="1" noChangeArrowheads="1"/>
          </p:cNvSpPr>
          <p:nvPr>
            <p:ph type="body" idx="1"/>
          </p:nvPr>
        </p:nvSpPr>
        <p:spPr/>
        <p:txBody>
          <a:bodyPr>
            <a:normAutofit/>
          </a:bodyPr>
          <a:lstStyle/>
          <a:p>
            <a:pPr marL="0" indent="0" eaLnBrk="1" hangingPunct="1">
              <a:buFont typeface="Arial" charset="0"/>
              <a:buNone/>
              <a:defRPr/>
            </a:pPr>
            <a:r>
              <a:rPr lang="en-US" sz="2400" b="1" dirty="0" smtClean="0">
                <a:latin typeface="+mn-lt"/>
              </a:rPr>
              <a:t>Although the overall divorce rate has declined in the last two decades, divorce among couples during midlife is rising</a:t>
            </a:r>
          </a:p>
          <a:p>
            <a:pPr indent="-256032" eaLnBrk="1" hangingPunct="1">
              <a:buFont typeface="Arial" charset="0"/>
              <a:buChar char="•"/>
              <a:defRPr/>
            </a:pPr>
            <a:r>
              <a:rPr lang="en-US" sz="2400" dirty="0" smtClean="0">
                <a:latin typeface="+mn-lt"/>
              </a:rPr>
              <a:t>Divorce rate for people 50 and over has doubled in the last 20 years and is expected to increase</a:t>
            </a:r>
            <a:endParaRPr lang="en-US" sz="2400" dirty="0">
              <a:latin typeface="+mn-lt"/>
            </a:endParaRPr>
          </a:p>
        </p:txBody>
      </p:sp>
    </p:spTree>
    <p:extLst>
      <p:ext uri="{BB962C8B-B14F-4D97-AF65-F5344CB8AC3E}">
        <p14:creationId xmlns:p14="http://schemas.microsoft.com/office/powerpoint/2010/main" val="2365686487"/>
      </p:ext>
    </p:extLst>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dirty="0"/>
              <a:t>Figure </a:t>
            </a:r>
            <a:r>
              <a:rPr lang="en-US" dirty="0" smtClean="0"/>
              <a:t>16-4 </a:t>
            </a:r>
            <a:r>
              <a:rPr lang="en-US" altLang="en-US" dirty="0" smtClean="0"/>
              <a:t>Rising </a:t>
            </a:r>
            <a:r>
              <a:rPr lang="en-US" altLang="en-US" dirty="0"/>
              <a:t>Divorces in Middle </a:t>
            </a:r>
            <a:r>
              <a:rPr lang="en-US" altLang="en-US" dirty="0" smtClean="0"/>
              <a:t>Adulthood</a:t>
            </a:r>
            <a:endParaRPr lang="en-US" dirty="0"/>
          </a:p>
        </p:txBody>
      </p:sp>
      <p:pic>
        <p:nvPicPr>
          <p:cNvPr id="2" name="Picture 2" descr="A line graph shows the divorce rate among those aged 50 + and the overall divorce rate. The vertical axis labeled Divorces per 1,000 married people has values from 0 to 25. The horizontal axis labeled Year has two values, 19 90 and 2009. Approximate data is as follows. The graph shows the divorce rate of individuals 50 + began at a low of 5 in 19 90, and steadily climbed to a high of 10 in 2009. The overall divorce rate shows a maximum of 22 in 19 90, and a slight decrease to 20 in 2009."/>
          <p:cNvPicPr>
            <a:picLocks noChangeAspect="1"/>
          </p:cNvPicPr>
          <p:nvPr/>
        </p:nvPicPr>
        <p:blipFill>
          <a:blip r:embed="rId3"/>
          <a:stretch>
            <a:fillRect/>
          </a:stretch>
        </p:blipFill>
        <p:spPr>
          <a:xfrm>
            <a:off x="1740138" y="1835476"/>
            <a:ext cx="5511325" cy="2680423"/>
          </a:xfrm>
          <a:prstGeom prst="rect">
            <a:avLst/>
          </a:prstGeom>
        </p:spPr>
      </p:pic>
      <p:sp>
        <p:nvSpPr>
          <p:cNvPr id="3" name="Text Placeholder 3"/>
          <p:cNvSpPr>
            <a:spLocks noGrp="1"/>
          </p:cNvSpPr>
          <p:nvPr>
            <p:ph type="body" sz="quarter" idx="4294967295"/>
          </p:nvPr>
        </p:nvSpPr>
        <p:spPr>
          <a:xfrm>
            <a:off x="457200" y="5038725"/>
            <a:ext cx="8229600" cy="1066800"/>
          </a:xfrm>
        </p:spPr>
        <p:txBody>
          <a:bodyPr anchor="b"/>
          <a:lstStyle/>
          <a:p>
            <a:pPr marL="101600" indent="0">
              <a:buNone/>
            </a:pPr>
            <a:r>
              <a:rPr lang="en-US" dirty="0">
                <a:latin typeface="+mn-lt"/>
              </a:rPr>
              <a:t>Both the divorce rate and the number of people that experience divorce in those 50 years </a:t>
            </a:r>
            <a:r>
              <a:rPr lang="en-US" dirty="0" smtClean="0">
                <a:latin typeface="+mn-lt"/>
              </a:rPr>
              <a:t>and above </a:t>
            </a:r>
            <a:r>
              <a:rPr lang="en-US" dirty="0">
                <a:latin typeface="+mn-lt"/>
              </a:rPr>
              <a:t>have risen significantly, and the increases are projected to continue in the </a:t>
            </a:r>
            <a:r>
              <a:rPr lang="en-US" dirty="0" smtClean="0">
                <a:latin typeface="+mn-lt"/>
              </a:rPr>
              <a:t>future.</a:t>
            </a:r>
            <a:endParaRPr lang="en-US" dirty="0">
              <a:latin typeface="+mn-lt"/>
            </a:endParaRPr>
          </a:p>
        </p:txBody>
      </p:sp>
    </p:spTree>
    <p:extLst>
      <p:ext uri="{BB962C8B-B14F-4D97-AF65-F5344CB8AC3E}">
        <p14:creationId xmlns:p14="http://schemas.microsoft.com/office/powerpoint/2010/main" val="30273103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itle 1"/>
          <p:cNvSpPr>
            <a:spLocks noGrp="1" noChangeArrowheads="1"/>
          </p:cNvSpPr>
          <p:nvPr>
            <p:ph type="title"/>
          </p:nvPr>
        </p:nvSpPr>
        <p:spPr/>
        <p:txBody>
          <a:bodyPr/>
          <a:lstStyle/>
          <a:p>
            <a:pPr eaLnBrk="1" hangingPunct="1"/>
            <a:r>
              <a:rPr lang="en-US" altLang="en-US" dirty="0" smtClean="0"/>
              <a:t>Marriage Gradient</a:t>
            </a:r>
          </a:p>
        </p:txBody>
      </p:sp>
      <p:sp>
        <p:nvSpPr>
          <p:cNvPr id="73730" name="Content Placeholder 2"/>
          <p:cNvSpPr>
            <a:spLocks noGrp="1" noChangeArrowheads="1"/>
          </p:cNvSpPr>
          <p:nvPr>
            <p:ph type="body" idx="1"/>
          </p:nvPr>
        </p:nvSpPr>
        <p:spPr/>
        <p:txBody>
          <a:bodyPr/>
          <a:lstStyle/>
          <a:p>
            <a:pPr marL="0" indent="0" eaLnBrk="1" hangingPunct="1">
              <a:buFont typeface="Arial" charset="0"/>
              <a:buNone/>
              <a:defRPr/>
            </a:pPr>
            <a:r>
              <a:rPr lang="en-US" sz="2400" b="1" dirty="0">
                <a:latin typeface="+mn-lt"/>
              </a:rPr>
              <a:t>The marriage gradient pushes men to marry younger </a:t>
            </a:r>
            <a:r>
              <a:rPr lang="en-US" sz="2400" b="1" dirty="0" smtClean="0">
                <a:latin typeface="+mn-lt"/>
              </a:rPr>
              <a:t>women</a:t>
            </a:r>
            <a:endParaRPr lang="en-US" sz="2400" b="1" dirty="0">
              <a:latin typeface="+mn-lt"/>
            </a:endParaRPr>
          </a:p>
          <a:p>
            <a:pPr indent="-256032" eaLnBrk="1" hangingPunct="1">
              <a:buFont typeface="Arial" charset="0"/>
              <a:buChar char="•"/>
              <a:defRPr/>
            </a:pPr>
            <a:r>
              <a:rPr lang="en-US" sz="2400" dirty="0">
                <a:latin typeface="+mn-lt"/>
              </a:rPr>
              <a:t>Older women are victims of </a:t>
            </a:r>
            <a:r>
              <a:rPr lang="en-US" sz="2400" dirty="0" smtClean="0">
                <a:latin typeface="+mn-lt"/>
              </a:rPr>
              <a:t> harsh </a:t>
            </a:r>
            <a:r>
              <a:rPr lang="en-US" sz="2400" dirty="0">
                <a:latin typeface="+mn-lt"/>
              </a:rPr>
              <a:t>societal standards regarding physical </a:t>
            </a:r>
            <a:r>
              <a:rPr lang="en-US" sz="2400" dirty="0" smtClean="0">
                <a:latin typeface="+mn-lt"/>
              </a:rPr>
              <a:t>attractiveness</a:t>
            </a:r>
            <a:endParaRPr lang="en-US" sz="2400" dirty="0">
              <a:latin typeface="+mn-lt"/>
            </a:endParaRPr>
          </a:p>
          <a:p>
            <a:pPr indent="-256032" eaLnBrk="1" hangingPunct="1">
              <a:buFont typeface="Arial" charset="0"/>
              <a:buChar char="•"/>
              <a:defRPr/>
            </a:pPr>
            <a:r>
              <a:rPr lang="en-US" sz="2400" dirty="0">
                <a:latin typeface="+mn-lt"/>
              </a:rPr>
              <a:t>A major reason many remarry is that being divorced carries a stigma</a:t>
            </a:r>
          </a:p>
        </p:txBody>
      </p:sp>
    </p:spTree>
    <p:extLst>
      <p:ext uri="{BB962C8B-B14F-4D97-AF65-F5344CB8AC3E}">
        <p14:creationId xmlns:p14="http://schemas.microsoft.com/office/powerpoint/2010/main" val="4096195662"/>
      </p:ext>
    </p:extLst>
  </p:cSld>
  <p:clrMapOvr>
    <a:masterClrMapping/>
  </p:clrMapOvr>
  <p:transition spd="slow"/>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Title 1"/>
          <p:cNvSpPr>
            <a:spLocks noGrp="1" noChangeArrowheads="1"/>
          </p:cNvSpPr>
          <p:nvPr>
            <p:ph type="title"/>
          </p:nvPr>
        </p:nvSpPr>
        <p:spPr/>
        <p:txBody>
          <a:bodyPr/>
          <a:lstStyle/>
          <a:p>
            <a:pPr eaLnBrk="1" hangingPunct="1"/>
            <a:r>
              <a:rPr lang="en-US" altLang="en-US" dirty="0" smtClean="0"/>
              <a:t>Second Time Around</a:t>
            </a:r>
          </a:p>
        </p:txBody>
      </p:sp>
      <p:sp>
        <p:nvSpPr>
          <p:cNvPr id="78850" name="Content Placeholder 2"/>
          <p:cNvSpPr>
            <a:spLocks noGrp="1" noChangeArrowheads="1"/>
          </p:cNvSpPr>
          <p:nvPr>
            <p:ph type="body" idx="1"/>
          </p:nvPr>
        </p:nvSpPr>
        <p:spPr/>
        <p:txBody>
          <a:bodyPr/>
          <a:lstStyle/>
          <a:p>
            <a:pPr indent="-256032" eaLnBrk="1" hangingPunct="1"/>
            <a:r>
              <a:rPr lang="en-US" altLang="en-US" sz="2400" dirty="0" smtClean="0">
                <a:latin typeface="+mn-lt"/>
              </a:rPr>
              <a:t>Older couples are more mature and realistic</a:t>
            </a:r>
          </a:p>
          <a:p>
            <a:pPr indent="-256032" eaLnBrk="1" hangingPunct="1"/>
            <a:r>
              <a:rPr lang="en-US" altLang="en-US" sz="2400" dirty="0" smtClean="0">
                <a:latin typeface="+mn-lt"/>
              </a:rPr>
              <a:t>Roles are more flexible</a:t>
            </a:r>
          </a:p>
          <a:p>
            <a:pPr indent="-256032" eaLnBrk="1" hangingPunct="1"/>
            <a:r>
              <a:rPr lang="en-US" altLang="en-US" sz="2400" dirty="0" smtClean="0">
                <a:latin typeface="+mn-lt"/>
              </a:rPr>
              <a:t>Couple looks at marriage less romantically and is more cautious</a:t>
            </a:r>
          </a:p>
          <a:p>
            <a:pPr indent="-256032" eaLnBrk="1" hangingPunct="1"/>
            <a:r>
              <a:rPr lang="en-US" altLang="en-US" sz="2400" dirty="0" smtClean="0">
                <a:latin typeface="+mn-lt"/>
              </a:rPr>
              <a:t>Divorce rate is higher for second marriages</a:t>
            </a:r>
          </a:p>
          <a:p>
            <a:pPr indent="-256032" eaLnBrk="1" hangingPunct="1"/>
            <a:r>
              <a:rPr lang="en-US" altLang="en-US" sz="2400" dirty="0" smtClean="0">
                <a:latin typeface="+mn-lt"/>
              </a:rPr>
              <a:t>More stress, especially with blended families</a:t>
            </a:r>
          </a:p>
          <a:p>
            <a:pPr indent="-256032" eaLnBrk="1" hangingPunct="1"/>
            <a:r>
              <a:rPr lang="en-US" altLang="en-US" sz="2400" dirty="0" smtClean="0">
                <a:latin typeface="+mn-lt"/>
              </a:rPr>
              <a:t>After divorce has been experienced once, it is easier to walk away a second time</a:t>
            </a:r>
          </a:p>
        </p:txBody>
      </p:sp>
    </p:spTree>
    <p:extLst>
      <p:ext uri="{BB962C8B-B14F-4D97-AF65-F5344CB8AC3E}">
        <p14:creationId xmlns:p14="http://schemas.microsoft.com/office/powerpoint/2010/main" val="2812683823"/>
      </p:ext>
    </p:extLst>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Title 1"/>
          <p:cNvSpPr>
            <a:spLocks noGrp="1" noChangeArrowheads="1"/>
          </p:cNvSpPr>
          <p:nvPr>
            <p:ph type="title"/>
          </p:nvPr>
        </p:nvSpPr>
        <p:spPr/>
        <p:txBody>
          <a:bodyPr>
            <a:noAutofit/>
          </a:bodyPr>
          <a:lstStyle/>
          <a:p>
            <a:pPr eaLnBrk="1" hangingPunct="1"/>
            <a:r>
              <a:rPr lang="en-US" altLang="en-US" dirty="0" smtClean="0"/>
              <a:t>Family Evolutions: From Full House to Empty Nest</a:t>
            </a:r>
          </a:p>
        </p:txBody>
      </p:sp>
      <p:sp>
        <p:nvSpPr>
          <p:cNvPr id="77826" name="Content Placeholder 2"/>
          <p:cNvSpPr>
            <a:spLocks noGrp="1" noChangeArrowheads="1"/>
          </p:cNvSpPr>
          <p:nvPr>
            <p:ph type="body" idx="1"/>
          </p:nvPr>
        </p:nvSpPr>
        <p:spPr/>
        <p:txBody>
          <a:bodyPr/>
          <a:lstStyle/>
          <a:p>
            <a:pPr marL="0" indent="0" eaLnBrk="1" hangingPunct="1">
              <a:buFont typeface="Arial" charset="0"/>
              <a:buNone/>
              <a:defRPr/>
            </a:pPr>
            <a:r>
              <a:rPr lang="en-US" sz="2400" b="1" dirty="0">
                <a:latin typeface="+mn-lt"/>
              </a:rPr>
              <a:t>Empty Nest Syndrome</a:t>
            </a:r>
          </a:p>
          <a:p>
            <a:pPr indent="-256032" eaLnBrk="1" hangingPunct="1">
              <a:buFont typeface="Arial" charset="0"/>
              <a:buChar char="•"/>
              <a:defRPr/>
            </a:pPr>
            <a:r>
              <a:rPr lang="en-US" sz="2400" dirty="0">
                <a:latin typeface="+mn-lt"/>
              </a:rPr>
              <a:t>When parents experience feelings of unhappiness, worry, loneliness, and depression resulting from their </a:t>
            </a:r>
            <a:r>
              <a:rPr lang="en-US" sz="2400" dirty="0" smtClean="0">
                <a:latin typeface="+mn-lt"/>
              </a:rPr>
              <a:t>children’s </a:t>
            </a:r>
            <a:r>
              <a:rPr lang="en-US" sz="2400" dirty="0">
                <a:latin typeface="+mn-lt"/>
              </a:rPr>
              <a:t>departure from </a:t>
            </a:r>
            <a:r>
              <a:rPr lang="en-US" sz="2400" dirty="0" smtClean="0">
                <a:latin typeface="+mn-lt"/>
              </a:rPr>
              <a:t>home</a:t>
            </a:r>
          </a:p>
          <a:p>
            <a:pPr indent="-256032" eaLnBrk="1" hangingPunct="1">
              <a:buFont typeface="Arial" charset="0"/>
              <a:buChar char="•"/>
              <a:defRPr/>
            </a:pPr>
            <a:r>
              <a:rPr lang="en-US" sz="2400" dirty="0" smtClean="0">
                <a:latin typeface="+mn-lt"/>
              </a:rPr>
              <a:t>More </a:t>
            </a:r>
            <a:r>
              <a:rPr lang="en-US" sz="2400" dirty="0">
                <a:latin typeface="+mn-lt"/>
              </a:rPr>
              <a:t>myth than </a:t>
            </a:r>
            <a:r>
              <a:rPr lang="en-US" sz="2400" dirty="0" smtClean="0">
                <a:latin typeface="+mn-lt"/>
              </a:rPr>
              <a:t>reality</a:t>
            </a:r>
          </a:p>
          <a:p>
            <a:pPr marL="740664" indent="-283464">
              <a:spcBef>
                <a:spcPts val="600"/>
              </a:spcBef>
              <a:buFont typeface="Arial" panose="020B0604020202020204" pitchFamily="34" charset="0"/>
              <a:buChar char="–"/>
            </a:pPr>
            <a:r>
              <a:rPr lang="en-US" altLang="en-US" sz="2400" dirty="0">
                <a:latin typeface="+mn-lt"/>
              </a:rPr>
              <a:t>Parents can work harder</a:t>
            </a:r>
          </a:p>
          <a:p>
            <a:pPr marL="740664" indent="-283464">
              <a:spcBef>
                <a:spcPts val="600"/>
              </a:spcBef>
              <a:buFont typeface="Arial" panose="020B0604020202020204" pitchFamily="34" charset="0"/>
              <a:buChar char="–"/>
            </a:pPr>
            <a:r>
              <a:rPr lang="en-US" altLang="en-US" sz="2400" dirty="0">
                <a:latin typeface="+mn-lt"/>
              </a:rPr>
              <a:t>More time alone</a:t>
            </a:r>
          </a:p>
          <a:p>
            <a:pPr marL="740664" indent="-283464">
              <a:spcBef>
                <a:spcPts val="600"/>
              </a:spcBef>
              <a:buFont typeface="Arial" panose="020B0604020202020204" pitchFamily="34" charset="0"/>
              <a:buChar char="–"/>
            </a:pPr>
            <a:r>
              <a:rPr lang="en-US" altLang="en-US" sz="2400" dirty="0">
                <a:latin typeface="+mn-lt"/>
              </a:rPr>
              <a:t>House stays cleaner</a:t>
            </a:r>
          </a:p>
          <a:p>
            <a:pPr marL="740664" indent="-283464">
              <a:spcBef>
                <a:spcPts val="600"/>
              </a:spcBef>
              <a:buFont typeface="Arial" panose="020B0604020202020204" pitchFamily="34" charset="0"/>
              <a:buChar char="–"/>
            </a:pPr>
            <a:r>
              <a:rPr lang="en-US" altLang="en-US" sz="2400" dirty="0">
                <a:latin typeface="+mn-lt"/>
              </a:rPr>
              <a:t>Phone does not ring as </a:t>
            </a:r>
            <a:r>
              <a:rPr lang="en-US" altLang="en-US" sz="2400" dirty="0" smtClean="0">
                <a:latin typeface="+mn-lt"/>
              </a:rPr>
              <a:t>often</a:t>
            </a:r>
            <a:endParaRPr lang="en-US" sz="2400" dirty="0">
              <a:latin typeface="+mn-lt"/>
            </a:endParaRPr>
          </a:p>
        </p:txBody>
      </p:sp>
    </p:spTree>
    <p:extLst>
      <p:ext uri="{BB962C8B-B14F-4D97-AF65-F5344CB8AC3E}">
        <p14:creationId xmlns:p14="http://schemas.microsoft.com/office/powerpoint/2010/main" val="144715930"/>
      </p:ext>
    </p:extLst>
  </p:cSld>
  <p:clrMapOvr>
    <a:masterClrMapping/>
  </p:clrMapOvr>
  <p:transition spd="slow"/>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Title 1"/>
          <p:cNvSpPr>
            <a:spLocks noGrp="1" noChangeArrowheads="1"/>
          </p:cNvSpPr>
          <p:nvPr>
            <p:ph type="title"/>
          </p:nvPr>
        </p:nvSpPr>
        <p:spPr/>
        <p:txBody>
          <a:bodyPr>
            <a:normAutofit/>
          </a:bodyPr>
          <a:lstStyle/>
          <a:p>
            <a:pPr eaLnBrk="1" hangingPunct="1"/>
            <a:r>
              <a:rPr lang="en-US" altLang="en-US" dirty="0" smtClean="0"/>
              <a:t>Boomerang Children</a:t>
            </a:r>
          </a:p>
        </p:txBody>
      </p:sp>
      <p:sp>
        <p:nvSpPr>
          <p:cNvPr id="81922" name="Content Placeholder 2"/>
          <p:cNvSpPr>
            <a:spLocks noGrp="1" noChangeArrowheads="1"/>
          </p:cNvSpPr>
          <p:nvPr>
            <p:ph type="body" idx="1"/>
          </p:nvPr>
        </p:nvSpPr>
        <p:spPr/>
        <p:txBody>
          <a:bodyPr/>
          <a:lstStyle/>
          <a:p>
            <a:pPr marL="0" indent="0" eaLnBrk="1" hangingPunct="1">
              <a:buFont typeface="Arial" charset="0"/>
              <a:buNone/>
              <a:defRPr/>
            </a:pPr>
            <a:r>
              <a:rPr lang="en-US" sz="2400" b="1" dirty="0" smtClean="0">
                <a:latin typeface="+mn-lt"/>
              </a:rPr>
              <a:t>Young adults who come back to live in homes of their middle-aged parents</a:t>
            </a:r>
          </a:p>
          <a:p>
            <a:pPr indent="-256032" eaLnBrk="1" hangingPunct="1">
              <a:buFont typeface="Arial" charset="0"/>
              <a:buChar char="•"/>
              <a:defRPr/>
            </a:pPr>
            <a:r>
              <a:rPr lang="en-US" sz="2400" dirty="0" smtClean="0">
                <a:latin typeface="+mn-lt"/>
              </a:rPr>
              <a:t>Men are more likely to do so than women</a:t>
            </a:r>
          </a:p>
          <a:p>
            <a:pPr indent="-256032" eaLnBrk="1" hangingPunct="1">
              <a:buFont typeface="Arial" charset="0"/>
              <a:buChar char="•"/>
              <a:defRPr/>
            </a:pPr>
            <a:r>
              <a:rPr lang="en-US" sz="2400" dirty="0" smtClean="0">
                <a:latin typeface="+mn-lt"/>
              </a:rPr>
              <a:t>Parents tend to give sons more freedom than daughters</a:t>
            </a:r>
          </a:p>
          <a:p>
            <a:pPr indent="-256032" eaLnBrk="1" hangingPunct="1">
              <a:buFont typeface="Arial" charset="0"/>
              <a:buChar char="•"/>
              <a:defRPr/>
            </a:pPr>
            <a:r>
              <a:rPr lang="en-US" sz="2400" dirty="0" smtClean="0">
                <a:latin typeface="+mn-lt"/>
              </a:rPr>
              <a:t>Unable to find a job</a:t>
            </a:r>
          </a:p>
          <a:p>
            <a:pPr indent="-256032" eaLnBrk="1" hangingPunct="1">
              <a:buFont typeface="Arial" charset="0"/>
              <a:buChar char="•"/>
              <a:defRPr/>
            </a:pPr>
            <a:r>
              <a:rPr lang="en-US" sz="2400" dirty="0" smtClean="0">
                <a:latin typeface="+mn-lt"/>
              </a:rPr>
              <a:t>Difficulty making ends meet</a:t>
            </a:r>
            <a:endParaRPr lang="en-US" sz="2400" dirty="0">
              <a:latin typeface="+mn-lt"/>
            </a:endParaRPr>
          </a:p>
        </p:txBody>
      </p:sp>
    </p:spTree>
    <p:extLst>
      <p:ext uri="{BB962C8B-B14F-4D97-AF65-F5344CB8AC3E}">
        <p14:creationId xmlns:p14="http://schemas.microsoft.com/office/powerpoint/2010/main" val="656273467"/>
      </p:ext>
    </p:extLst>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le 1"/>
          <p:cNvSpPr>
            <a:spLocks noGrp="1" noChangeArrowheads="1"/>
          </p:cNvSpPr>
          <p:nvPr>
            <p:ph type="title"/>
          </p:nvPr>
        </p:nvSpPr>
        <p:spPr/>
        <p:txBody>
          <a:bodyPr/>
          <a:lstStyle/>
          <a:p>
            <a:pPr eaLnBrk="1" hangingPunct="1"/>
            <a:r>
              <a:rPr lang="en-US" altLang="en-US" dirty="0" smtClean="0"/>
              <a:t>The Sandwich Generation</a:t>
            </a:r>
          </a:p>
        </p:txBody>
      </p:sp>
      <p:sp>
        <p:nvSpPr>
          <p:cNvPr id="84994" name="Content Placeholder 2"/>
          <p:cNvSpPr>
            <a:spLocks noGrp="1" noChangeArrowheads="1"/>
          </p:cNvSpPr>
          <p:nvPr>
            <p:ph type="body" idx="1"/>
          </p:nvPr>
        </p:nvSpPr>
        <p:spPr/>
        <p:txBody>
          <a:bodyPr/>
          <a:lstStyle/>
          <a:p>
            <a:pPr marL="0" indent="0" eaLnBrk="1" hangingPunct="1">
              <a:buFont typeface="Arial" charset="0"/>
              <a:buNone/>
              <a:defRPr/>
            </a:pPr>
            <a:r>
              <a:rPr lang="en-US" sz="2400" b="1" dirty="0" smtClean="0">
                <a:latin typeface="+mn-lt"/>
              </a:rPr>
              <a:t>Fulfilling </a:t>
            </a:r>
            <a:r>
              <a:rPr lang="en-US" sz="2400" b="1" dirty="0">
                <a:latin typeface="+mn-lt"/>
              </a:rPr>
              <a:t>needs of both their children and their aging </a:t>
            </a:r>
            <a:r>
              <a:rPr lang="en-US" sz="2400" b="1" dirty="0" smtClean="0">
                <a:latin typeface="+mn-lt"/>
              </a:rPr>
              <a:t>parents</a:t>
            </a:r>
            <a:endParaRPr lang="en-US" sz="2400" dirty="0">
              <a:latin typeface="+mn-lt"/>
            </a:endParaRPr>
          </a:p>
          <a:p>
            <a:pPr indent="-256032" eaLnBrk="1" hangingPunct="1">
              <a:buFont typeface="Arial" charset="0"/>
              <a:buChar char="•"/>
              <a:defRPr/>
            </a:pPr>
            <a:r>
              <a:rPr lang="en-US" sz="2400" dirty="0">
                <a:latin typeface="+mn-lt"/>
              </a:rPr>
              <a:t>Couples are marrying and having children </a:t>
            </a:r>
            <a:r>
              <a:rPr lang="en-US" sz="2400" dirty="0" smtClean="0">
                <a:latin typeface="+mn-lt"/>
              </a:rPr>
              <a:t>later</a:t>
            </a:r>
            <a:endParaRPr lang="en-US" sz="2400" dirty="0">
              <a:latin typeface="+mn-lt"/>
            </a:endParaRPr>
          </a:p>
          <a:p>
            <a:pPr indent="-256032" eaLnBrk="1" hangingPunct="1">
              <a:buFont typeface="Arial" charset="0"/>
              <a:buChar char="•"/>
              <a:defRPr/>
            </a:pPr>
            <a:r>
              <a:rPr lang="en-US" sz="2400" dirty="0">
                <a:latin typeface="+mn-lt"/>
              </a:rPr>
              <a:t>Parents are living </a:t>
            </a:r>
            <a:r>
              <a:rPr lang="en-US" sz="2400" dirty="0" smtClean="0">
                <a:latin typeface="+mn-lt"/>
              </a:rPr>
              <a:t>longer</a:t>
            </a:r>
            <a:endParaRPr lang="en-US" sz="2400" dirty="0">
              <a:latin typeface="+mn-lt"/>
            </a:endParaRPr>
          </a:p>
        </p:txBody>
      </p:sp>
    </p:spTree>
    <p:extLst>
      <p:ext uri="{BB962C8B-B14F-4D97-AF65-F5344CB8AC3E}">
        <p14:creationId xmlns:p14="http://schemas.microsoft.com/office/powerpoint/2010/main" val="3909650921"/>
      </p:ext>
    </p:extLst>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Title 1"/>
          <p:cNvSpPr>
            <a:spLocks noGrp="1" noChangeArrowheads="1"/>
          </p:cNvSpPr>
          <p:nvPr>
            <p:ph type="title"/>
          </p:nvPr>
        </p:nvSpPr>
        <p:spPr/>
        <p:txBody>
          <a:bodyPr/>
          <a:lstStyle/>
          <a:p>
            <a:pPr eaLnBrk="1" hangingPunct="1"/>
            <a:r>
              <a:rPr lang="en-US" altLang="en-US" dirty="0" smtClean="0"/>
              <a:t>Caring for Aging Parents</a:t>
            </a:r>
          </a:p>
        </p:txBody>
      </p:sp>
      <p:sp>
        <p:nvSpPr>
          <p:cNvPr id="91138" name="Content Placeholder 2"/>
          <p:cNvSpPr>
            <a:spLocks noGrp="1" noChangeArrowheads="1"/>
          </p:cNvSpPr>
          <p:nvPr>
            <p:ph type="body" idx="1"/>
          </p:nvPr>
        </p:nvSpPr>
        <p:spPr/>
        <p:txBody>
          <a:bodyPr/>
          <a:lstStyle/>
          <a:p>
            <a:pPr indent="-256032" eaLnBrk="1" hangingPunct="1"/>
            <a:r>
              <a:rPr lang="en-US" altLang="en-US" sz="2400" b="1" dirty="0" smtClean="0">
                <a:latin typeface="+mn-lt"/>
              </a:rPr>
              <a:t>Care of aging parents can be psychologically tricky </a:t>
            </a:r>
          </a:p>
          <a:p>
            <a:pPr lvl="1" indent="-283464" eaLnBrk="1" hangingPunct="1"/>
            <a:r>
              <a:rPr lang="en-US" altLang="en-US" sz="2400" dirty="0" smtClean="0">
                <a:latin typeface="+mn-lt"/>
              </a:rPr>
              <a:t>Significant degree of role reversal </a:t>
            </a:r>
          </a:p>
          <a:p>
            <a:pPr indent="-256032" eaLnBrk="1" hangingPunct="1"/>
            <a:r>
              <a:rPr lang="en-US" altLang="en-US" sz="2400" b="1" dirty="0" smtClean="0">
                <a:latin typeface="+mn-lt"/>
              </a:rPr>
              <a:t>Range of care varies</a:t>
            </a:r>
          </a:p>
          <a:p>
            <a:pPr lvl="1" indent="-283464" eaLnBrk="1" hangingPunct="1"/>
            <a:r>
              <a:rPr lang="en-US" altLang="en-US" sz="2400" dirty="0" smtClean="0">
                <a:latin typeface="+mn-lt"/>
              </a:rPr>
              <a:t>Financial</a:t>
            </a:r>
          </a:p>
          <a:p>
            <a:pPr lvl="1" indent="-283464" eaLnBrk="1" hangingPunct="1"/>
            <a:r>
              <a:rPr lang="en-US" altLang="en-US" sz="2400" dirty="0" smtClean="0">
                <a:latin typeface="+mn-lt"/>
              </a:rPr>
              <a:t>Managing household</a:t>
            </a:r>
          </a:p>
          <a:p>
            <a:pPr lvl="1" indent="-283464" eaLnBrk="1" hangingPunct="1"/>
            <a:r>
              <a:rPr lang="en-US" altLang="en-US" sz="2400" dirty="0" smtClean="0">
                <a:latin typeface="+mn-lt"/>
              </a:rPr>
              <a:t>Providing direct care</a:t>
            </a:r>
          </a:p>
          <a:p>
            <a:pPr indent="-256032" eaLnBrk="1" hangingPunct="1"/>
            <a:r>
              <a:rPr lang="en-US" altLang="en-US" sz="2400" b="1" dirty="0" smtClean="0">
                <a:latin typeface="+mn-lt"/>
              </a:rPr>
              <a:t>Influenced by cultural norms and expectations</a:t>
            </a:r>
            <a:endParaRPr lang="en-US" altLang="en-US" sz="2400" dirty="0" smtClean="0">
              <a:latin typeface="+mn-lt"/>
            </a:endParaRPr>
          </a:p>
        </p:txBody>
      </p:sp>
    </p:spTree>
    <p:extLst>
      <p:ext uri="{BB962C8B-B14F-4D97-AF65-F5344CB8AC3E}">
        <p14:creationId xmlns:p14="http://schemas.microsoft.com/office/powerpoint/2010/main" val="446788562"/>
      </p:ext>
    </p:extLst>
  </p:cSld>
  <p:clrMapOvr>
    <a:masterClrMapping/>
  </p:clrMapOvr>
  <p:transition spd="slow"/>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Title 1"/>
          <p:cNvSpPr>
            <a:spLocks noGrp="1" noChangeArrowheads="1"/>
          </p:cNvSpPr>
          <p:nvPr>
            <p:ph type="title"/>
          </p:nvPr>
        </p:nvSpPr>
        <p:spPr/>
        <p:txBody>
          <a:bodyPr/>
          <a:lstStyle/>
          <a:p>
            <a:r>
              <a:rPr lang="en-US" dirty="0"/>
              <a:t>Becoming a </a:t>
            </a:r>
            <a:r>
              <a:rPr lang="en-US" dirty="0" smtClean="0"/>
              <a:t>Grandparent</a:t>
            </a:r>
            <a:endParaRPr lang="en-US" altLang="en-US" dirty="0" smtClean="0"/>
          </a:p>
        </p:txBody>
      </p:sp>
      <p:sp>
        <p:nvSpPr>
          <p:cNvPr id="95234" name="Content Placeholder 2"/>
          <p:cNvSpPr>
            <a:spLocks noGrp="1" noChangeArrowheads="1"/>
          </p:cNvSpPr>
          <p:nvPr>
            <p:ph type="body" idx="1"/>
          </p:nvPr>
        </p:nvSpPr>
        <p:spPr/>
        <p:txBody>
          <a:bodyPr/>
          <a:lstStyle/>
          <a:p>
            <a:pPr indent="-256032" eaLnBrk="1" hangingPunct="1"/>
            <a:r>
              <a:rPr lang="en-US" altLang="en-US" sz="2400" dirty="0" smtClean="0">
                <a:latin typeface="+mn-lt"/>
              </a:rPr>
              <a:t>Marked gender differences in the ways people enjoy grandparenthood</a:t>
            </a:r>
          </a:p>
          <a:p>
            <a:pPr indent="-256032" eaLnBrk="1" hangingPunct="1"/>
            <a:r>
              <a:rPr lang="en-US" altLang="en-US" sz="2400" dirty="0" smtClean="0">
                <a:latin typeface="+mn-lt"/>
              </a:rPr>
              <a:t>Grandmothers are more interested in grandchildren and experience greater satisfaction than grandfathers</a:t>
            </a:r>
          </a:p>
          <a:p>
            <a:pPr indent="-256032" eaLnBrk="1" hangingPunct="1"/>
            <a:r>
              <a:rPr lang="en-US" altLang="en-US" sz="2400" dirty="0" smtClean="0">
                <a:latin typeface="+mn-lt"/>
              </a:rPr>
              <a:t>African American grandparents are more apt to be involved</a:t>
            </a:r>
          </a:p>
        </p:txBody>
      </p:sp>
    </p:spTree>
    <p:extLst>
      <p:ext uri="{BB962C8B-B14F-4D97-AF65-F5344CB8AC3E}">
        <p14:creationId xmlns:p14="http://schemas.microsoft.com/office/powerpoint/2010/main" val="2649294647"/>
      </p:ext>
    </p:extLst>
  </p:cSld>
  <p:clrMapOvr>
    <a:masterClrMapping/>
  </p:clrMapOvr>
  <p:transition spd="slow"/>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Title 1"/>
          <p:cNvSpPr>
            <a:spLocks noGrp="1" noChangeArrowheads="1"/>
          </p:cNvSpPr>
          <p:nvPr>
            <p:ph type="title"/>
          </p:nvPr>
        </p:nvSpPr>
        <p:spPr/>
        <p:txBody>
          <a:bodyPr/>
          <a:lstStyle/>
          <a:p>
            <a:pPr eaLnBrk="1" hangingPunct="1"/>
            <a:r>
              <a:rPr lang="en-US" altLang="en-US" dirty="0" smtClean="0"/>
              <a:t>Family Violence: The Hidden Epidemic</a:t>
            </a:r>
          </a:p>
        </p:txBody>
      </p:sp>
      <p:sp>
        <p:nvSpPr>
          <p:cNvPr id="93186" name="Content Placeholder 2"/>
          <p:cNvSpPr>
            <a:spLocks noGrp="1" noChangeArrowheads="1"/>
          </p:cNvSpPr>
          <p:nvPr>
            <p:ph type="body" idx="1"/>
          </p:nvPr>
        </p:nvSpPr>
        <p:spPr/>
        <p:txBody>
          <a:bodyPr/>
          <a:lstStyle/>
          <a:p>
            <a:pPr marL="0" indent="0" eaLnBrk="1" hangingPunct="1">
              <a:buFont typeface="Arial" charset="0"/>
              <a:buNone/>
              <a:defRPr/>
            </a:pPr>
            <a:r>
              <a:rPr lang="en-US" sz="2400" b="1" dirty="0">
                <a:latin typeface="+mn-lt"/>
              </a:rPr>
              <a:t>Prevalence</a:t>
            </a:r>
          </a:p>
          <a:p>
            <a:pPr indent="-256032" eaLnBrk="1" hangingPunct="1">
              <a:buFont typeface="Arial" charset="0"/>
              <a:buChar char="•"/>
              <a:defRPr/>
            </a:pPr>
            <a:r>
              <a:rPr lang="en-US" sz="2400" dirty="0">
                <a:latin typeface="+mn-lt"/>
              </a:rPr>
              <a:t>Between 21 and 34 percent of women will be slapped, kicked, beaten, choked, or threatened or attacked with a weapon at least once by an intimate </a:t>
            </a:r>
            <a:r>
              <a:rPr lang="en-US" sz="2400" dirty="0" smtClean="0">
                <a:latin typeface="+mn-lt"/>
              </a:rPr>
              <a:t>partner</a:t>
            </a:r>
          </a:p>
          <a:p>
            <a:pPr indent="-256032" eaLnBrk="1" hangingPunct="1">
              <a:buFont typeface="Arial" charset="0"/>
              <a:buChar char="•"/>
              <a:defRPr/>
            </a:pPr>
            <a:r>
              <a:rPr lang="en-US" sz="2400" dirty="0" smtClean="0">
                <a:latin typeface="+mn-lt"/>
              </a:rPr>
              <a:t>Close </a:t>
            </a:r>
            <a:r>
              <a:rPr lang="en-US" sz="2400" dirty="0">
                <a:latin typeface="+mn-lt"/>
              </a:rPr>
              <a:t>to 15 percent of all marriages in the United States are characterized by continuing, severe </a:t>
            </a:r>
            <a:r>
              <a:rPr lang="en-US" sz="2400" dirty="0" smtClean="0">
                <a:latin typeface="+mn-lt"/>
              </a:rPr>
              <a:t>violence</a:t>
            </a:r>
          </a:p>
          <a:p>
            <a:pPr indent="-256032" eaLnBrk="1" hangingPunct="1">
              <a:buFont typeface="Arial" charset="0"/>
              <a:buChar char="•"/>
              <a:defRPr/>
            </a:pPr>
            <a:r>
              <a:rPr lang="en-US" sz="2400" dirty="0" smtClean="0">
                <a:latin typeface="+mn-lt"/>
              </a:rPr>
              <a:t>Estimates </a:t>
            </a:r>
            <a:r>
              <a:rPr lang="en-US" sz="2400" dirty="0">
                <a:latin typeface="+mn-lt"/>
              </a:rPr>
              <a:t>suggest that </a:t>
            </a:r>
            <a:r>
              <a:rPr lang="en-US" sz="2400" dirty="0" smtClean="0">
                <a:latin typeface="+mn-lt"/>
              </a:rPr>
              <a:t>1 in 3 women across the </a:t>
            </a:r>
            <a:r>
              <a:rPr lang="en-US" sz="2400" dirty="0">
                <a:latin typeface="+mn-lt"/>
              </a:rPr>
              <a:t>globe experience some form of violent victimization during their </a:t>
            </a:r>
            <a:r>
              <a:rPr lang="en-US" sz="2400" dirty="0" smtClean="0">
                <a:latin typeface="+mn-lt"/>
              </a:rPr>
              <a:t>lives</a:t>
            </a:r>
            <a:endParaRPr lang="en-US" sz="2400" dirty="0">
              <a:latin typeface="+mn-lt"/>
            </a:endParaRPr>
          </a:p>
        </p:txBody>
      </p:sp>
    </p:spTree>
    <p:extLst>
      <p:ext uri="{BB962C8B-B14F-4D97-AF65-F5344CB8AC3E}">
        <p14:creationId xmlns:p14="http://schemas.microsoft.com/office/powerpoint/2010/main" val="3656869901"/>
      </p:ext>
    </p:extLst>
  </p:cSld>
  <p:clrMapOvr>
    <a:masterClrMapping/>
  </p:clrMapOvr>
  <p:transition spd="slow"/>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Title 1"/>
          <p:cNvSpPr>
            <a:spLocks noGrp="1" noChangeArrowheads="1"/>
          </p:cNvSpPr>
          <p:nvPr>
            <p:ph type="title"/>
          </p:nvPr>
        </p:nvSpPr>
        <p:spPr/>
        <p:txBody>
          <a:bodyPr>
            <a:noAutofit/>
          </a:bodyPr>
          <a:lstStyle/>
          <a:p>
            <a:pPr eaLnBrk="1" hangingPunct="1"/>
            <a:r>
              <a:rPr lang="en-US" altLang="en-US" dirty="0" smtClean="0"/>
              <a:t>Factors That Put a Family at Risk for Abuse</a:t>
            </a:r>
          </a:p>
        </p:txBody>
      </p:sp>
      <p:sp>
        <p:nvSpPr>
          <p:cNvPr id="99330" name="Content Placeholder 2"/>
          <p:cNvSpPr>
            <a:spLocks noGrp="1" noChangeArrowheads="1"/>
          </p:cNvSpPr>
          <p:nvPr>
            <p:ph type="body" idx="1"/>
          </p:nvPr>
        </p:nvSpPr>
        <p:spPr/>
        <p:txBody>
          <a:bodyPr/>
          <a:lstStyle/>
          <a:p>
            <a:pPr indent="-256032" eaLnBrk="1" hangingPunct="1"/>
            <a:r>
              <a:rPr lang="en-US" altLang="en-US" sz="2400" dirty="0" smtClean="0">
                <a:latin typeface="+mn-lt"/>
              </a:rPr>
              <a:t>Low socioeconomic status</a:t>
            </a:r>
          </a:p>
          <a:p>
            <a:pPr indent="-256032" eaLnBrk="1" hangingPunct="1"/>
            <a:r>
              <a:rPr lang="en-US" altLang="en-US" sz="2400" dirty="0" smtClean="0">
                <a:latin typeface="+mn-lt"/>
              </a:rPr>
              <a:t>Growing up in a violent home</a:t>
            </a:r>
          </a:p>
          <a:p>
            <a:pPr indent="-256032" eaLnBrk="1" hangingPunct="1"/>
            <a:r>
              <a:rPr lang="en-US" altLang="en-US" sz="2400" dirty="0" smtClean="0">
                <a:latin typeface="+mn-lt"/>
              </a:rPr>
              <a:t>Families with more children have more violence</a:t>
            </a:r>
          </a:p>
          <a:p>
            <a:pPr indent="-256032" eaLnBrk="1" hangingPunct="1"/>
            <a:r>
              <a:rPr lang="en-US" altLang="en-US" sz="2400" dirty="0" smtClean="0">
                <a:latin typeface="+mn-lt"/>
              </a:rPr>
              <a:t>Single-parent families with lots of stress</a:t>
            </a:r>
          </a:p>
        </p:txBody>
      </p:sp>
    </p:spTree>
    <p:extLst>
      <p:ext uri="{BB962C8B-B14F-4D97-AF65-F5344CB8AC3E}">
        <p14:creationId xmlns:p14="http://schemas.microsoft.com/office/powerpoint/2010/main" val="1725896184"/>
      </p:ext>
    </p:extLst>
  </p:cSld>
  <p:clrMapOvr>
    <a:masterClrMapping/>
  </p:clrMapOvr>
  <p:transition spd="slow"/>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Title 1"/>
          <p:cNvSpPr>
            <a:spLocks noGrp="1" noChangeArrowheads="1"/>
          </p:cNvSpPr>
          <p:nvPr>
            <p:ph type="title"/>
          </p:nvPr>
        </p:nvSpPr>
        <p:spPr/>
        <p:txBody>
          <a:bodyPr>
            <a:normAutofit/>
          </a:bodyPr>
          <a:lstStyle/>
          <a:p>
            <a:pPr eaLnBrk="1" hangingPunct="1"/>
            <a:r>
              <a:rPr lang="en-US" altLang="en-US" dirty="0" smtClean="0"/>
              <a:t>The Stages of Violence</a:t>
            </a:r>
          </a:p>
        </p:txBody>
      </p:sp>
      <p:pic>
        <p:nvPicPr>
          <p:cNvPr id="101379" name="Picture 2" descr="An illustration shows the cycle of violence. The three stages shown are, Tension builds, leading to Acute battering incident, leading to Loving Contrition, which again leads to Tension builds."/>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06628" y="1578590"/>
            <a:ext cx="5730744" cy="4156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15751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Title 1"/>
          <p:cNvSpPr>
            <a:spLocks noGrp="1" noChangeArrowheads="1"/>
          </p:cNvSpPr>
          <p:nvPr>
            <p:ph type="title"/>
          </p:nvPr>
        </p:nvSpPr>
        <p:spPr/>
        <p:txBody>
          <a:bodyPr/>
          <a:lstStyle/>
          <a:p>
            <a:pPr eaLnBrk="1" hangingPunct="1"/>
            <a:r>
              <a:rPr lang="en-US" altLang="en-US" dirty="0" smtClean="0"/>
              <a:t>The Cycle of Violence Hypothesis</a:t>
            </a:r>
          </a:p>
        </p:txBody>
      </p:sp>
      <p:sp>
        <p:nvSpPr>
          <p:cNvPr id="99330" name="Content Placeholder 2"/>
          <p:cNvSpPr>
            <a:spLocks noGrp="1" noChangeArrowheads="1"/>
          </p:cNvSpPr>
          <p:nvPr>
            <p:ph type="body" idx="1"/>
          </p:nvPr>
        </p:nvSpPr>
        <p:spPr/>
        <p:txBody>
          <a:bodyPr/>
          <a:lstStyle/>
          <a:p>
            <a:pPr marL="0" indent="0" eaLnBrk="1" hangingPunct="1">
              <a:buFont typeface="Arial" charset="0"/>
              <a:buNone/>
              <a:defRPr/>
            </a:pPr>
            <a:r>
              <a:rPr lang="en-US" sz="2400" b="1" dirty="0">
                <a:latin typeface="+mn-lt"/>
              </a:rPr>
              <a:t>Abuse and neglect of children leads them to be predisposed to abusiveness as adults</a:t>
            </a:r>
          </a:p>
          <a:p>
            <a:pPr indent="-256032" eaLnBrk="1" hangingPunct="1">
              <a:buFont typeface="Arial" charset="0"/>
              <a:buChar char="•"/>
              <a:defRPr/>
            </a:pPr>
            <a:r>
              <a:rPr lang="en-US" sz="2400" dirty="0">
                <a:latin typeface="+mn-lt"/>
              </a:rPr>
              <a:t>About one-third of people who were abused or neglected as children abuse their own children</a:t>
            </a:r>
          </a:p>
          <a:p>
            <a:pPr indent="-256032" eaLnBrk="1" hangingPunct="1">
              <a:buFont typeface="Arial" charset="0"/>
              <a:buChar char="•"/>
              <a:defRPr/>
            </a:pPr>
            <a:r>
              <a:rPr lang="en-US" sz="2400" dirty="0">
                <a:latin typeface="+mn-lt"/>
              </a:rPr>
              <a:t>Two-thirds of abusers were not abused as children</a:t>
            </a:r>
          </a:p>
        </p:txBody>
      </p:sp>
    </p:spTree>
    <p:extLst>
      <p:ext uri="{BB962C8B-B14F-4D97-AF65-F5344CB8AC3E}">
        <p14:creationId xmlns:p14="http://schemas.microsoft.com/office/powerpoint/2010/main" val="300433183"/>
      </p:ext>
    </p:extLst>
  </p:cSld>
  <p:clrMapOvr>
    <a:masterClrMapping/>
  </p:clrMapOvr>
  <p:transition spd="slow"/>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noChangeArrowheads="1"/>
          </p:cNvSpPr>
          <p:nvPr>
            <p:ph type="title"/>
          </p:nvPr>
        </p:nvSpPr>
        <p:spPr/>
        <p:txBody>
          <a:bodyPr/>
          <a:lstStyle/>
          <a:p>
            <a:pPr eaLnBrk="1" hangingPunct="1"/>
            <a:r>
              <a:rPr lang="en-US" altLang="en-US" dirty="0" smtClean="0"/>
              <a:t>Spousal Abuse and Society </a:t>
            </a:r>
          </a:p>
        </p:txBody>
      </p:sp>
      <p:sp>
        <p:nvSpPr>
          <p:cNvPr id="103426" name="Content Placeholder 2"/>
          <p:cNvSpPr>
            <a:spLocks noGrp="1" noChangeArrowheads="1"/>
          </p:cNvSpPr>
          <p:nvPr>
            <p:ph type="body" idx="1"/>
          </p:nvPr>
        </p:nvSpPr>
        <p:spPr/>
        <p:txBody>
          <a:bodyPr/>
          <a:lstStyle/>
          <a:p>
            <a:pPr marL="0" indent="0" eaLnBrk="1" hangingPunct="1">
              <a:buFont typeface="Arial" charset="0"/>
              <a:buNone/>
              <a:defRPr/>
            </a:pPr>
            <a:r>
              <a:rPr lang="en-US" sz="2400" b="1" dirty="0">
                <a:latin typeface="+mn-lt"/>
              </a:rPr>
              <a:t>Cultural Roots of Violence</a:t>
            </a:r>
          </a:p>
          <a:p>
            <a:pPr indent="-256032" eaLnBrk="1" hangingPunct="1">
              <a:buFont typeface="Arial" charset="0"/>
              <a:buChar char="•"/>
              <a:defRPr/>
            </a:pPr>
            <a:r>
              <a:rPr lang="en-US" sz="2400" dirty="0">
                <a:latin typeface="+mn-lt"/>
              </a:rPr>
              <a:t>Others cultures have traditions in which violence is regarded as </a:t>
            </a:r>
            <a:r>
              <a:rPr lang="en-US" sz="2400" dirty="0" smtClean="0">
                <a:latin typeface="+mn-lt"/>
              </a:rPr>
              <a:t>acceptable</a:t>
            </a:r>
            <a:endParaRPr lang="en-US" sz="2400" dirty="0">
              <a:latin typeface="+mn-lt"/>
            </a:endParaRPr>
          </a:p>
          <a:p>
            <a:pPr indent="-256032" eaLnBrk="1" hangingPunct="1">
              <a:buFont typeface="Arial" charset="0"/>
              <a:buChar char="•"/>
              <a:defRPr/>
            </a:pPr>
            <a:r>
              <a:rPr lang="en-US" sz="2400" dirty="0">
                <a:latin typeface="+mn-lt"/>
              </a:rPr>
              <a:t>Some experts suggest traditional power structure under which women and men function is root cause of </a:t>
            </a:r>
            <a:r>
              <a:rPr lang="en-US" sz="2400" dirty="0" smtClean="0">
                <a:latin typeface="+mn-lt"/>
              </a:rPr>
              <a:t>abuse</a:t>
            </a:r>
            <a:endParaRPr lang="en-US" sz="2400" dirty="0">
              <a:latin typeface="+mn-lt"/>
            </a:endParaRPr>
          </a:p>
        </p:txBody>
      </p:sp>
    </p:spTree>
    <p:extLst>
      <p:ext uri="{BB962C8B-B14F-4D97-AF65-F5344CB8AC3E}">
        <p14:creationId xmlns:p14="http://schemas.microsoft.com/office/powerpoint/2010/main" val="1670475875"/>
      </p:ext>
    </p:extLst>
  </p:cSld>
  <p:clrMapOvr>
    <a:masterClrMapping/>
  </p:clrMapOvr>
  <p:transition spd="slow"/>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Work and Leisure </a:t>
            </a:r>
            <a:endParaRPr lang="en-US" dirty="0"/>
          </a:p>
        </p:txBody>
      </p:sp>
      <p:sp>
        <p:nvSpPr>
          <p:cNvPr id="5" name="Content Placeholder 2"/>
          <p:cNvSpPr>
            <a:spLocks noGrp="1"/>
          </p:cNvSpPr>
          <p:nvPr>
            <p:ph type="body" idx="1"/>
          </p:nvPr>
        </p:nvSpPr>
        <p:spPr/>
        <p:txBody>
          <a:bodyPr/>
          <a:lstStyle/>
          <a:p>
            <a:pPr marL="685800" indent="-685800">
              <a:buNone/>
              <a:tabLst>
                <a:tab pos="850900" algn="l"/>
              </a:tabLst>
            </a:pPr>
            <a:r>
              <a:rPr lang="en-US" sz="2400" b="1" dirty="0">
                <a:solidFill>
                  <a:schemeClr val="tx2"/>
                </a:solidFill>
                <a:latin typeface="+mn-lt"/>
              </a:rPr>
              <a:t>16.8</a:t>
            </a:r>
            <a:r>
              <a:rPr lang="en-US" sz="2400" dirty="0">
                <a:latin typeface="+mn-lt"/>
              </a:rPr>
              <a:t> Summarize characteristics of work and career in </a:t>
            </a:r>
            <a:r>
              <a:rPr lang="en-US" sz="2400" dirty="0" smtClean="0">
                <a:latin typeface="+mn-lt"/>
              </a:rPr>
              <a:t>middle </a:t>
            </a:r>
            <a:r>
              <a:rPr lang="en-US" sz="2400" dirty="0">
                <a:latin typeface="+mn-lt"/>
              </a:rPr>
              <a:t>adulthood.</a:t>
            </a:r>
          </a:p>
          <a:p>
            <a:pPr marL="685800" indent="-685800">
              <a:buNone/>
              <a:tabLst>
                <a:tab pos="801688" algn="l"/>
              </a:tabLst>
            </a:pPr>
            <a:r>
              <a:rPr lang="en-US" sz="2400" b="1" dirty="0">
                <a:solidFill>
                  <a:schemeClr val="tx2"/>
                </a:solidFill>
                <a:latin typeface="+mn-lt"/>
              </a:rPr>
              <a:t>16.9</a:t>
            </a:r>
            <a:r>
              <a:rPr lang="en-US" sz="2400" dirty="0">
                <a:latin typeface="+mn-lt"/>
              </a:rPr>
              <a:t> Describe the effect losing one’s job has on a </a:t>
            </a:r>
            <a:r>
              <a:rPr lang="en-US" sz="2400" dirty="0" smtClean="0">
                <a:latin typeface="+mn-lt"/>
              </a:rPr>
              <a:t>person </a:t>
            </a:r>
            <a:r>
              <a:rPr lang="en-US" sz="2400" dirty="0">
                <a:latin typeface="+mn-lt"/>
              </a:rPr>
              <a:t>in middle adulthood.</a:t>
            </a:r>
          </a:p>
          <a:p>
            <a:pPr marL="0" indent="0">
              <a:buNone/>
              <a:tabLst>
                <a:tab pos="977900" algn="l"/>
              </a:tabLst>
            </a:pPr>
            <a:r>
              <a:rPr lang="en-US" sz="2400" b="1" dirty="0">
                <a:solidFill>
                  <a:schemeClr val="tx2"/>
                </a:solidFill>
                <a:latin typeface="+mn-lt"/>
              </a:rPr>
              <a:t>16.10</a:t>
            </a:r>
            <a:r>
              <a:rPr lang="en-US" sz="2400" dirty="0">
                <a:latin typeface="+mn-lt"/>
              </a:rPr>
              <a:t> Explain how and why people change careers in </a:t>
            </a:r>
            <a:r>
              <a:rPr lang="en-US" sz="2400" dirty="0" smtClean="0">
                <a:latin typeface="+mn-lt"/>
              </a:rPr>
              <a:t>	middle </a:t>
            </a:r>
            <a:r>
              <a:rPr lang="en-US" sz="2400" dirty="0">
                <a:latin typeface="+mn-lt"/>
              </a:rPr>
              <a:t>adulthood.</a:t>
            </a:r>
          </a:p>
          <a:p>
            <a:pPr marL="854075" indent="-854075">
              <a:buNone/>
              <a:tabLst>
                <a:tab pos="977900" algn="l"/>
              </a:tabLst>
            </a:pPr>
            <a:r>
              <a:rPr lang="en-US" sz="2400" b="1" dirty="0">
                <a:solidFill>
                  <a:schemeClr val="tx2"/>
                </a:solidFill>
                <a:latin typeface="+mn-lt"/>
              </a:rPr>
              <a:t>16.11</a:t>
            </a:r>
            <a:r>
              <a:rPr lang="en-US" sz="2400" dirty="0">
                <a:latin typeface="+mn-lt"/>
              </a:rPr>
              <a:t> Describe how people experience leisure time </a:t>
            </a:r>
            <a:r>
              <a:rPr lang="en-US" sz="2400" dirty="0" smtClean="0">
                <a:latin typeface="+mn-lt"/>
              </a:rPr>
              <a:t>in middle </a:t>
            </a:r>
            <a:r>
              <a:rPr lang="en-US" sz="2400" dirty="0">
                <a:latin typeface="+mn-lt"/>
              </a:rPr>
              <a:t>adulthood</a:t>
            </a:r>
            <a:r>
              <a:rPr lang="en-US" sz="2400" dirty="0" smtClean="0">
                <a:latin typeface="+mn-lt"/>
              </a:rPr>
              <a:t>.</a:t>
            </a:r>
            <a:endParaRPr lang="en-US" sz="2400" dirty="0">
              <a:latin typeface="+mn-lt"/>
            </a:endParaRPr>
          </a:p>
        </p:txBody>
      </p:sp>
    </p:spTree>
    <p:extLst>
      <p:ext uri="{BB962C8B-B14F-4D97-AF65-F5344CB8AC3E}">
        <p14:creationId xmlns:p14="http://schemas.microsoft.com/office/powerpoint/2010/main" val="4204826053"/>
      </p:ext>
    </p:extLst>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Title 1"/>
          <p:cNvSpPr>
            <a:spLocks noGrp="1" noChangeArrowheads="1"/>
          </p:cNvSpPr>
          <p:nvPr>
            <p:ph type="title"/>
          </p:nvPr>
        </p:nvSpPr>
        <p:spPr/>
        <p:txBody>
          <a:bodyPr/>
          <a:lstStyle/>
          <a:p>
            <a:pPr eaLnBrk="1" hangingPunct="1"/>
            <a:r>
              <a:rPr lang="en-US" altLang="en-US" dirty="0" smtClean="0"/>
              <a:t>Work and Careers: Jobs at Midlife </a:t>
            </a:r>
          </a:p>
        </p:txBody>
      </p:sp>
      <p:sp>
        <p:nvSpPr>
          <p:cNvPr id="121858" name="Content Placeholder 2"/>
          <p:cNvSpPr>
            <a:spLocks noGrp="1" noChangeArrowheads="1"/>
          </p:cNvSpPr>
          <p:nvPr>
            <p:ph type="body" idx="1"/>
          </p:nvPr>
        </p:nvSpPr>
        <p:spPr/>
        <p:txBody>
          <a:bodyPr/>
          <a:lstStyle/>
          <a:p>
            <a:pPr indent="-256032" eaLnBrk="1" hangingPunct="1"/>
            <a:r>
              <a:rPr lang="en-US" altLang="en-US" sz="2400" dirty="0" smtClean="0">
                <a:latin typeface="+mn-lt"/>
              </a:rPr>
              <a:t>Productivity</a:t>
            </a:r>
          </a:p>
          <a:p>
            <a:pPr indent="-256032" eaLnBrk="1" hangingPunct="1"/>
            <a:r>
              <a:rPr lang="en-US" altLang="en-US" sz="2400" dirty="0" smtClean="0">
                <a:latin typeface="+mn-lt"/>
              </a:rPr>
              <a:t>Job satisfaction</a:t>
            </a:r>
          </a:p>
          <a:p>
            <a:pPr indent="-256032" eaLnBrk="1" hangingPunct="1"/>
            <a:r>
              <a:rPr lang="en-US" altLang="en-US" sz="2400" dirty="0" smtClean="0">
                <a:latin typeface="+mn-lt"/>
              </a:rPr>
              <a:t>Worker characteristics and attitudes</a:t>
            </a:r>
          </a:p>
        </p:txBody>
      </p:sp>
    </p:spTree>
    <p:extLst>
      <p:ext uri="{BB962C8B-B14F-4D97-AF65-F5344CB8AC3E}">
        <p14:creationId xmlns:p14="http://schemas.microsoft.com/office/powerpoint/2010/main" val="3781734048"/>
      </p:ext>
    </p:extLst>
  </p:cSld>
  <p:clrMapOvr>
    <a:masterClrMapping/>
  </p:clrMapOvr>
  <p:transition spd="slow"/>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Title 1"/>
          <p:cNvSpPr>
            <a:spLocks noGrp="1" noChangeArrowheads="1"/>
          </p:cNvSpPr>
          <p:nvPr>
            <p:ph type="title"/>
          </p:nvPr>
        </p:nvSpPr>
        <p:spPr/>
        <p:txBody>
          <a:bodyPr/>
          <a:lstStyle/>
          <a:p>
            <a:pPr eaLnBrk="1" hangingPunct="1"/>
            <a:r>
              <a:rPr lang="en-US" altLang="en-US" dirty="0" smtClean="0"/>
              <a:t>Burnout</a:t>
            </a:r>
          </a:p>
        </p:txBody>
      </p:sp>
      <p:sp>
        <p:nvSpPr>
          <p:cNvPr id="121858" name="Content Placeholder 2"/>
          <p:cNvSpPr>
            <a:spLocks noGrp="1" noChangeArrowheads="1"/>
          </p:cNvSpPr>
          <p:nvPr>
            <p:ph type="body" idx="1"/>
          </p:nvPr>
        </p:nvSpPr>
        <p:spPr/>
        <p:txBody>
          <a:bodyPr/>
          <a:lstStyle/>
          <a:p>
            <a:pPr marL="0" indent="0" eaLnBrk="1" hangingPunct="1">
              <a:buFont typeface="Arial" charset="0"/>
              <a:buNone/>
              <a:defRPr/>
            </a:pPr>
            <a:r>
              <a:rPr lang="en-US" sz="2400" b="1" dirty="0" smtClean="0">
                <a:latin typeface="+mn-lt"/>
              </a:rPr>
              <a:t>Dissatisfaction</a:t>
            </a:r>
            <a:r>
              <a:rPr lang="en-US" sz="2400" b="1" dirty="0">
                <a:latin typeface="+mn-lt"/>
              </a:rPr>
              <a:t>, disillusionment, frustration, and weariness from </a:t>
            </a:r>
            <a:r>
              <a:rPr lang="en-US" sz="2400" b="1" dirty="0" smtClean="0">
                <a:latin typeface="+mn-lt"/>
              </a:rPr>
              <a:t>jobs</a:t>
            </a:r>
            <a:endParaRPr lang="en-US" sz="2400" b="1" dirty="0">
              <a:latin typeface="+mn-lt"/>
            </a:endParaRPr>
          </a:p>
          <a:p>
            <a:pPr indent="-256032" eaLnBrk="1" hangingPunct="1">
              <a:buFont typeface="Arial" charset="0"/>
              <a:buChar char="•"/>
              <a:defRPr/>
            </a:pPr>
            <a:r>
              <a:rPr lang="en-US" sz="2400" dirty="0" smtClean="0">
                <a:latin typeface="+mn-lt"/>
              </a:rPr>
              <a:t>Occurs </a:t>
            </a:r>
            <a:r>
              <a:rPr lang="en-US" sz="2400" dirty="0">
                <a:latin typeface="+mn-lt"/>
              </a:rPr>
              <a:t>most often in jobs that involve helping others and strikes those who are most idealistic and </a:t>
            </a:r>
            <a:r>
              <a:rPr lang="en-US" sz="2400" dirty="0" smtClean="0">
                <a:latin typeface="+mn-lt"/>
              </a:rPr>
              <a:t>driven</a:t>
            </a:r>
            <a:endParaRPr lang="en-US" sz="2400" dirty="0">
              <a:latin typeface="+mn-lt"/>
            </a:endParaRPr>
          </a:p>
        </p:txBody>
      </p:sp>
    </p:spTree>
    <p:extLst>
      <p:ext uri="{BB962C8B-B14F-4D97-AF65-F5344CB8AC3E}">
        <p14:creationId xmlns:p14="http://schemas.microsoft.com/office/powerpoint/2010/main" val="3824420621"/>
      </p:ext>
    </p:extLst>
  </p:cSld>
  <p:clrMapOvr>
    <a:masterClrMapping/>
  </p:clrMapOvr>
  <p:transition spd="slow"/>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Title 1"/>
          <p:cNvSpPr>
            <a:spLocks noGrp="1" noChangeArrowheads="1"/>
          </p:cNvSpPr>
          <p:nvPr>
            <p:ph type="title"/>
          </p:nvPr>
        </p:nvSpPr>
        <p:spPr/>
        <p:txBody>
          <a:bodyPr>
            <a:normAutofit/>
          </a:bodyPr>
          <a:lstStyle/>
          <a:p>
            <a:pPr eaLnBrk="1" hangingPunct="1"/>
            <a:r>
              <a:rPr lang="en-US" altLang="en-US" dirty="0" smtClean="0"/>
              <a:t>Unemployment</a:t>
            </a:r>
          </a:p>
        </p:txBody>
      </p:sp>
      <p:sp>
        <p:nvSpPr>
          <p:cNvPr id="126978" name="Content Placeholder 2"/>
          <p:cNvSpPr>
            <a:spLocks noGrp="1" noChangeArrowheads="1"/>
          </p:cNvSpPr>
          <p:nvPr>
            <p:ph type="body" idx="1"/>
          </p:nvPr>
        </p:nvSpPr>
        <p:spPr/>
        <p:txBody>
          <a:bodyPr/>
          <a:lstStyle/>
          <a:p>
            <a:pPr marL="0" indent="0" eaLnBrk="1" hangingPunct="1">
              <a:buFont typeface="Arial" charset="0"/>
              <a:buNone/>
              <a:defRPr/>
            </a:pPr>
            <a:r>
              <a:rPr lang="en-US" sz="2400" b="1" dirty="0" smtClean="0">
                <a:latin typeface="+mn-lt"/>
              </a:rPr>
              <a:t>Causes economic and psychological consequences</a:t>
            </a:r>
          </a:p>
          <a:p>
            <a:pPr indent="-256032" eaLnBrk="1" hangingPunct="1">
              <a:buFont typeface="Arial" charset="0"/>
              <a:buChar char="•"/>
              <a:defRPr/>
            </a:pPr>
            <a:r>
              <a:rPr lang="en-US" sz="2400" dirty="0" smtClean="0">
                <a:latin typeface="+mn-lt"/>
              </a:rPr>
              <a:t>Feeling anxious, depressed, and irritable </a:t>
            </a:r>
          </a:p>
          <a:p>
            <a:pPr indent="-256032" eaLnBrk="1" hangingPunct="1">
              <a:buFont typeface="Arial" charset="0"/>
              <a:buChar char="•"/>
              <a:defRPr/>
            </a:pPr>
            <a:r>
              <a:rPr lang="en-US" sz="2400" dirty="0" smtClean="0">
                <a:latin typeface="+mn-lt"/>
              </a:rPr>
              <a:t>Self-confidence and concentration may plummet</a:t>
            </a:r>
          </a:p>
          <a:p>
            <a:pPr indent="-256032" eaLnBrk="1" hangingPunct="1">
              <a:buFont typeface="Arial" charset="0"/>
              <a:buChar char="•"/>
              <a:defRPr/>
            </a:pPr>
            <a:r>
              <a:rPr lang="en-US" sz="2400" dirty="0" smtClean="0">
                <a:latin typeface="+mn-lt"/>
              </a:rPr>
              <a:t>Sometimes depression and/or suicide</a:t>
            </a:r>
            <a:endParaRPr lang="en-US" sz="2400" dirty="0">
              <a:latin typeface="+mn-lt"/>
            </a:endParaRPr>
          </a:p>
        </p:txBody>
      </p:sp>
    </p:spTree>
    <p:extLst>
      <p:ext uri="{BB962C8B-B14F-4D97-AF65-F5344CB8AC3E}">
        <p14:creationId xmlns:p14="http://schemas.microsoft.com/office/powerpoint/2010/main" val="2709894261"/>
      </p:ext>
    </p:extLst>
  </p:cSld>
  <p:clrMapOvr>
    <a:masterClrMapping/>
  </p:clrMapOvr>
  <p:transition spd="slow"/>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Title 1"/>
          <p:cNvSpPr>
            <a:spLocks noGrp="1" noChangeArrowheads="1"/>
          </p:cNvSpPr>
          <p:nvPr>
            <p:ph type="title"/>
          </p:nvPr>
        </p:nvSpPr>
        <p:spPr/>
        <p:txBody>
          <a:bodyPr>
            <a:noAutofit/>
          </a:bodyPr>
          <a:lstStyle/>
          <a:p>
            <a:pPr eaLnBrk="1" hangingPunct="1"/>
            <a:r>
              <a:rPr lang="en-US" altLang="en-US" dirty="0" smtClean="0"/>
              <a:t>Switching - and Starting - Careers at Midlife</a:t>
            </a:r>
          </a:p>
        </p:txBody>
      </p:sp>
      <p:sp>
        <p:nvSpPr>
          <p:cNvPr id="123906" name="Content Placeholder 2"/>
          <p:cNvSpPr>
            <a:spLocks noGrp="1" noChangeArrowheads="1"/>
          </p:cNvSpPr>
          <p:nvPr>
            <p:ph type="body" idx="1"/>
          </p:nvPr>
        </p:nvSpPr>
        <p:spPr/>
        <p:txBody>
          <a:bodyPr/>
          <a:lstStyle/>
          <a:p>
            <a:pPr marL="0" indent="0" eaLnBrk="1" hangingPunct="1">
              <a:buFont typeface="Arial" charset="0"/>
              <a:buNone/>
              <a:defRPr/>
            </a:pPr>
            <a:r>
              <a:rPr lang="en-US" sz="2400" b="1" dirty="0">
                <a:latin typeface="+mn-lt"/>
              </a:rPr>
              <a:t>Some people change or seek </a:t>
            </a:r>
            <a:r>
              <a:rPr lang="en-US" sz="2400" b="1" dirty="0" smtClean="0">
                <a:latin typeface="+mn-lt"/>
              </a:rPr>
              <a:t>jobs voluntarily </a:t>
            </a:r>
            <a:r>
              <a:rPr lang="en-US" sz="2400" b="1" dirty="0">
                <a:latin typeface="+mn-lt"/>
              </a:rPr>
              <a:t>in middle </a:t>
            </a:r>
            <a:r>
              <a:rPr lang="en-US" sz="2400" b="1" dirty="0" smtClean="0">
                <a:latin typeface="+mn-lt"/>
              </a:rPr>
              <a:t>adulthood</a:t>
            </a:r>
          </a:p>
          <a:p>
            <a:pPr indent="-256032" eaLnBrk="1" hangingPunct="1">
              <a:buFont typeface="Arial" charset="0"/>
              <a:buChar char="•"/>
              <a:defRPr/>
            </a:pPr>
            <a:r>
              <a:rPr lang="en-US" sz="2400" dirty="0" smtClean="0">
                <a:latin typeface="+mn-lt"/>
              </a:rPr>
              <a:t>Previous job gave little satisfaction</a:t>
            </a:r>
          </a:p>
          <a:p>
            <a:pPr indent="-256032" eaLnBrk="1" hangingPunct="1">
              <a:buFont typeface="Arial" charset="0"/>
              <a:buChar char="•"/>
              <a:defRPr/>
            </a:pPr>
            <a:r>
              <a:rPr lang="en-US" sz="2400" dirty="0" smtClean="0">
                <a:latin typeface="+mn-lt"/>
              </a:rPr>
              <a:t>Mastery </a:t>
            </a:r>
            <a:r>
              <a:rPr lang="en-US" sz="2400" dirty="0">
                <a:latin typeface="+mn-lt"/>
              </a:rPr>
              <a:t>of the </a:t>
            </a:r>
            <a:r>
              <a:rPr lang="en-US" sz="2400" dirty="0" smtClean="0">
                <a:latin typeface="+mn-lt"/>
              </a:rPr>
              <a:t>previous job’s </a:t>
            </a:r>
            <a:r>
              <a:rPr lang="en-US" sz="2400" dirty="0">
                <a:latin typeface="+mn-lt"/>
              </a:rPr>
              <a:t>challenges </a:t>
            </a:r>
            <a:r>
              <a:rPr lang="en-US" sz="2400" dirty="0" smtClean="0">
                <a:latin typeface="+mn-lt"/>
              </a:rPr>
              <a:t>achieved</a:t>
            </a:r>
            <a:endParaRPr lang="en-US" sz="2400" dirty="0">
              <a:latin typeface="+mn-lt"/>
            </a:endParaRPr>
          </a:p>
          <a:p>
            <a:pPr indent="-256032" eaLnBrk="1" hangingPunct="1">
              <a:buFont typeface="Arial" charset="0"/>
              <a:buChar char="•"/>
              <a:defRPr/>
            </a:pPr>
            <a:r>
              <a:rPr lang="en-US" sz="2400" dirty="0">
                <a:latin typeface="+mn-lt"/>
              </a:rPr>
              <a:t>No longer enjoy what they </a:t>
            </a:r>
            <a:r>
              <a:rPr lang="en-US" sz="2400" dirty="0" smtClean="0">
                <a:latin typeface="+mn-lt"/>
              </a:rPr>
              <a:t>do</a:t>
            </a:r>
            <a:endParaRPr lang="en-US" sz="2400" dirty="0">
              <a:latin typeface="+mn-lt"/>
            </a:endParaRPr>
          </a:p>
          <a:p>
            <a:pPr indent="-256032" eaLnBrk="1" hangingPunct="1">
              <a:buFont typeface="Arial" charset="0"/>
              <a:buChar char="•"/>
              <a:defRPr/>
            </a:pPr>
            <a:r>
              <a:rPr lang="en-US" sz="2400" dirty="0">
                <a:latin typeface="+mn-lt"/>
              </a:rPr>
              <a:t>Need employment after raising children, divorce, or death of spouse</a:t>
            </a:r>
          </a:p>
        </p:txBody>
      </p:sp>
    </p:spTree>
    <p:extLst>
      <p:ext uri="{BB962C8B-B14F-4D97-AF65-F5344CB8AC3E}">
        <p14:creationId xmlns:p14="http://schemas.microsoft.com/office/powerpoint/2010/main" val="2811444714"/>
      </p:ext>
    </p:extLst>
  </p:cSld>
  <p:clrMapOvr>
    <a:masterClrMapping/>
  </p:clrMapOvr>
  <p:transition spd="slow"/>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Title 1"/>
          <p:cNvSpPr>
            <a:spLocks noGrp="1"/>
          </p:cNvSpPr>
          <p:nvPr>
            <p:ph type="title"/>
          </p:nvPr>
        </p:nvSpPr>
        <p:spPr/>
        <p:txBody>
          <a:bodyPr/>
          <a:lstStyle/>
          <a:p>
            <a:r>
              <a:rPr lang="en-US" altLang="en-US" sz="3600" dirty="0" smtClean="0"/>
              <a:t> </a:t>
            </a:r>
            <a:r>
              <a:rPr lang="en-US" sz="3200" dirty="0"/>
              <a:t>Figure </a:t>
            </a:r>
            <a:r>
              <a:rPr lang="en-US" sz="3200" dirty="0" smtClean="0"/>
              <a:t>16-9 </a:t>
            </a:r>
            <a:r>
              <a:rPr lang="en-US" altLang="en-US" sz="3200" dirty="0" smtClean="0"/>
              <a:t>Women at Work</a:t>
            </a:r>
          </a:p>
        </p:txBody>
      </p:sp>
      <p:pic>
        <p:nvPicPr>
          <p:cNvPr id="5" name="Picture 2" descr="A bar graph depicts the number of women of different ages who are a part of the labor force, from 19 88 to an estimated 20 18. The vertical axis labeled Millions has values from 0 to 25 in increments of 5. The horizontal axis lists years from 19 88 to 20 18. Approximate data is as follows. 19 88. 55 to 64 years, 11, 65 to 74 years, 9, 75 and older, 7. 19 98. 55 to 64 years, 12, 65 to 74 years, 9, 75 and older, 8. 2008. 55 to 64 years, 18, 65 to 74 years, 17, 75 and older, 16. 20 18. 55 to 64 years, 23, 65 to 74 years, 17, 75 and older, 12."/>
          <p:cNvPicPr>
            <a:picLocks noGrp="1" noChangeAspect="1"/>
          </p:cNvPicPr>
          <p:nvPr>
            <p:ph idx="4294967295"/>
          </p:nvPr>
        </p:nvPicPr>
        <p:blipFill>
          <a:blip r:embed="rId3">
            <a:extLst>
              <a:ext uri="{28A0092B-C50C-407E-A947-70E740481C1C}">
                <a14:useLocalDpi xmlns:a14="http://schemas.microsoft.com/office/drawing/2010/main" val="0"/>
              </a:ext>
            </a:extLst>
          </a:blip>
          <a:srcRect/>
          <a:stretch>
            <a:fillRect/>
          </a:stretch>
        </p:blipFill>
        <p:spPr bwMode="auto">
          <a:xfrm>
            <a:off x="1454727" y="1481791"/>
            <a:ext cx="6234545" cy="3382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Placeholder 3"/>
          <p:cNvSpPr>
            <a:spLocks noGrp="1"/>
          </p:cNvSpPr>
          <p:nvPr>
            <p:ph type="body" sz="quarter" idx="4294967295"/>
          </p:nvPr>
        </p:nvSpPr>
        <p:spPr>
          <a:xfrm>
            <a:off x="457200" y="5162550"/>
            <a:ext cx="8229600" cy="1066800"/>
          </a:xfrm>
        </p:spPr>
        <p:txBody>
          <a:bodyPr anchor="b"/>
          <a:lstStyle/>
          <a:p>
            <a:pPr marL="101600" indent="0">
              <a:buNone/>
            </a:pPr>
            <a:r>
              <a:rPr lang="en-US" dirty="0">
                <a:latin typeface="+mn-lt"/>
              </a:rPr>
              <a:t>The percentage of women aged 55 to 64 who are in the labor force </a:t>
            </a:r>
            <a:r>
              <a:rPr lang="en-US" dirty="0" smtClean="0">
                <a:latin typeface="+mn-lt"/>
              </a:rPr>
              <a:t>has steadily </a:t>
            </a:r>
            <a:r>
              <a:rPr lang="en-US" dirty="0">
                <a:latin typeface="+mn-lt"/>
              </a:rPr>
              <a:t>increased since 1980 and is slated to continue to grow over </a:t>
            </a:r>
            <a:r>
              <a:rPr lang="en-US" dirty="0" smtClean="0">
                <a:latin typeface="+mn-lt"/>
              </a:rPr>
              <a:t>the current decade.</a:t>
            </a:r>
          </a:p>
        </p:txBody>
      </p:sp>
    </p:spTree>
    <p:extLst>
      <p:ext uri="{BB962C8B-B14F-4D97-AF65-F5344CB8AC3E}">
        <p14:creationId xmlns:p14="http://schemas.microsoft.com/office/powerpoint/2010/main" val="25353860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Title 1"/>
          <p:cNvSpPr>
            <a:spLocks noGrp="1" noChangeArrowheads="1"/>
          </p:cNvSpPr>
          <p:nvPr>
            <p:ph type="title"/>
          </p:nvPr>
        </p:nvSpPr>
        <p:spPr/>
        <p:txBody>
          <a:bodyPr/>
          <a:lstStyle/>
          <a:p>
            <a:pPr eaLnBrk="1" hangingPunct="1"/>
            <a:r>
              <a:rPr lang="en-US" altLang="en-US" dirty="0" smtClean="0"/>
              <a:t>Leisure Time: Life Beyond Work</a:t>
            </a:r>
          </a:p>
        </p:txBody>
      </p:sp>
      <p:sp>
        <p:nvSpPr>
          <p:cNvPr id="134146" name="Content Placeholder 2"/>
          <p:cNvSpPr>
            <a:spLocks noGrp="1" noChangeArrowheads="1"/>
          </p:cNvSpPr>
          <p:nvPr>
            <p:ph type="body" idx="1"/>
          </p:nvPr>
        </p:nvSpPr>
        <p:spPr/>
        <p:txBody>
          <a:bodyPr/>
          <a:lstStyle/>
          <a:p>
            <a:pPr marL="0" lvl="1" indent="0" eaLnBrk="1" hangingPunct="1">
              <a:buNone/>
            </a:pPr>
            <a:r>
              <a:rPr lang="en-US" altLang="en-US" sz="2400" dirty="0" smtClean="0">
                <a:latin typeface="+mn-lt"/>
              </a:rPr>
              <a:t>70 waking hours per week of potential leisure time</a:t>
            </a:r>
          </a:p>
          <a:p>
            <a:pPr marL="0" lvl="1" indent="0" eaLnBrk="1" hangingPunct="1">
              <a:buNone/>
            </a:pPr>
            <a:r>
              <a:rPr lang="en-US" altLang="en-US" sz="2400" dirty="0" smtClean="0">
                <a:latin typeface="+mn-lt"/>
              </a:rPr>
              <a:t>How to fill it?</a:t>
            </a:r>
          </a:p>
          <a:p>
            <a:pPr marL="256032" lvl="1" indent="-256032">
              <a:spcBef>
                <a:spcPts val="1500"/>
              </a:spcBef>
              <a:buFont typeface="Arial" panose="020B0604020202020204" pitchFamily="34" charset="0"/>
              <a:buChar char="•"/>
            </a:pPr>
            <a:r>
              <a:rPr lang="en-US" altLang="en-US" sz="2400" dirty="0" smtClean="0">
                <a:latin typeface="+mn-lt"/>
              </a:rPr>
              <a:t>Watch T</a:t>
            </a:r>
            <a:r>
              <a:rPr lang="en-US" altLang="en-US" sz="100" dirty="0" smtClean="0">
                <a:latin typeface="+mn-lt"/>
              </a:rPr>
              <a:t> </a:t>
            </a:r>
            <a:r>
              <a:rPr lang="en-US" altLang="en-US" sz="2400" dirty="0" smtClean="0">
                <a:latin typeface="+mn-lt"/>
              </a:rPr>
              <a:t>V, of course… </a:t>
            </a:r>
          </a:p>
          <a:p>
            <a:pPr marL="256032" lvl="1" indent="-256032">
              <a:spcBef>
                <a:spcPts val="1500"/>
              </a:spcBef>
              <a:buFont typeface="Arial" panose="020B0604020202020204" pitchFamily="34" charset="0"/>
              <a:buChar char="•"/>
            </a:pPr>
            <a:r>
              <a:rPr lang="en-US" altLang="en-US" sz="2400" dirty="0" smtClean="0">
                <a:latin typeface="+mn-lt"/>
              </a:rPr>
              <a:t>Also socialize, take up a new hobby, become civic-minded, enjoy sports</a:t>
            </a:r>
          </a:p>
          <a:p>
            <a:pPr marL="256032" lvl="1" indent="-256032">
              <a:spcBef>
                <a:spcPts val="1500"/>
              </a:spcBef>
              <a:buFont typeface="Arial" panose="020B0604020202020204" pitchFamily="34" charset="0"/>
              <a:buChar char="•"/>
            </a:pPr>
            <a:r>
              <a:rPr lang="en-US" altLang="en-US" sz="2400" dirty="0" smtClean="0">
                <a:latin typeface="+mn-lt"/>
              </a:rPr>
              <a:t>Maybe decide leisure is so leisurely that retirement looks good</a:t>
            </a:r>
          </a:p>
        </p:txBody>
      </p:sp>
    </p:spTree>
    <p:extLst>
      <p:ext uri="{BB962C8B-B14F-4D97-AF65-F5344CB8AC3E}">
        <p14:creationId xmlns:p14="http://schemas.microsoft.com/office/powerpoint/2010/main" val="1995534956"/>
      </p:ext>
    </p:extLst>
  </p:cSld>
  <p:clrMapOvr>
    <a:masterClrMapping/>
  </p:clrMapOvr>
  <p:transition spd="slow"/>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Title 1"/>
          <p:cNvSpPr txBox="1">
            <a:spLocks noGrp="1"/>
          </p:cNvSpPr>
          <p:nvPr>
            <p:ph type="title"/>
          </p:nvPr>
        </p:nvSpPr>
        <p:spPr>
          <a:xfrm>
            <a:off x="457200" y="215371"/>
            <a:ext cx="8229600" cy="1097400"/>
          </a:xfrm>
          <a:prstGeom prst="rect">
            <a:avLst/>
          </a:prstGeom>
        </p:spPr>
        <p:txBody>
          <a:bodyPr lIns="91425" tIns="91425" rIns="91425" bIns="91425" anchor="b" anchorCtr="0">
            <a:noAutofit/>
          </a:bodyPr>
          <a:lstStyle/>
          <a:p>
            <a:pPr lvl="0">
              <a:spcBef>
                <a:spcPts val="0"/>
              </a:spcBef>
              <a:buClr>
                <a:schemeClr val="lt2"/>
              </a:buClr>
              <a:buSzPct val="25000"/>
              <a:buFont typeface="Times New Roman"/>
              <a:buNone/>
            </a:pPr>
            <a:r>
              <a:rPr lang="en-US" dirty="0">
                <a:solidFill>
                  <a:schemeClr val="lt2"/>
                </a:solidFill>
              </a:rPr>
              <a:t>Copyright</a:t>
            </a:r>
          </a:p>
        </p:txBody>
      </p:sp>
      <p:pic>
        <p:nvPicPr>
          <p:cNvPr id="386" name="Picture 2" descr="This work is protected by United States copyright laws and is provided solely for the use of instructors teaching their courses and assessing student learning. Dissemination or sale of any part of this work (including on the World Wide Web) will destroy the integrity of the work and is not permitted. The work and materials from it should never be made available to students except by instructors using the accompanying text in their classes. All recipients of this work are expected to abide by these restrictions and honor the intended pedagogical purposes and the needs of other instructors who rely on these materials."/>
          <p:cNvPicPr preferRelativeResize="0"/>
          <p:nvPr/>
        </p:nvPicPr>
        <p:blipFill>
          <a:blip r:embed="rId3">
            <a:alphaModFix/>
          </a:blip>
          <a:stretch>
            <a:fillRect/>
          </a:stretch>
        </p:blipFill>
        <p:spPr>
          <a:xfrm>
            <a:off x="715650" y="2310096"/>
            <a:ext cx="7419975" cy="2466975"/>
          </a:xfrm>
          <a:prstGeom prst="rect">
            <a:avLst/>
          </a:prstGeom>
          <a:noFill/>
          <a:ln>
            <a:noFill/>
          </a:ln>
        </p:spPr>
      </p:pic>
    </p:spTree>
  </p:cSld>
  <p:clrMapOvr>
    <a:masterClrMapping/>
  </p:clrMapOvr>
</p:sld>
</file>

<file path=ppt/theme/theme1.xml><?xml version="1.0" encoding="utf-8"?>
<a:theme xmlns:a="http://schemas.openxmlformats.org/drawingml/2006/main" name="508 Lecture">
  <a:themeElements>
    <a:clrScheme name="Custom 7">
      <a:dk1>
        <a:srgbClr val="000000"/>
      </a:dk1>
      <a:lt1>
        <a:srgbClr val="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5506</TotalTime>
  <Words>1482</Words>
  <Application>Microsoft Office PowerPoint</Application>
  <PresentationFormat>On-screen Show (4:3)</PresentationFormat>
  <Paragraphs>234</Paragraphs>
  <Slides>44</Slides>
  <Notes>38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44</vt:i4>
      </vt:variant>
    </vt:vector>
  </HeadingPairs>
  <TitlesOfParts>
    <vt:vector size="52" baseType="lpstr">
      <vt:lpstr>ＭＳ Ｐゴシック</vt:lpstr>
      <vt:lpstr>ＭＳ Ｐゴシック</vt:lpstr>
      <vt:lpstr>Arial</vt:lpstr>
      <vt:lpstr>Calibri</vt:lpstr>
      <vt:lpstr>Noto Sans Symbols</vt:lpstr>
      <vt:lpstr>Times New Roman</vt:lpstr>
      <vt:lpstr>Verdana</vt:lpstr>
      <vt:lpstr>508 Lecture</vt:lpstr>
      <vt:lpstr>Development Across the Life Span</vt:lpstr>
      <vt:lpstr>Learning Objectives (1 of 3)</vt:lpstr>
      <vt:lpstr>Learning Objectives (2 of 3)</vt:lpstr>
      <vt:lpstr>Learning Objectives (3 of 3)</vt:lpstr>
      <vt:lpstr>Personality Development</vt:lpstr>
      <vt:lpstr>Perspectives on Adult Personality Development</vt:lpstr>
      <vt:lpstr>Adult Personality: Erik Erikson </vt:lpstr>
      <vt:lpstr>Adult Personality: George Valliant</vt:lpstr>
      <vt:lpstr>Adult Personality: Roger Gould</vt:lpstr>
      <vt:lpstr>Gould’s Approach (1 of 2)</vt:lpstr>
      <vt:lpstr>Gould’s Approach (2 of 2)</vt:lpstr>
      <vt:lpstr>Seasons of Life: Daniel Levinson</vt:lpstr>
      <vt:lpstr>The Midlife Crisis</vt:lpstr>
      <vt:lpstr>Figure 16-1 Feeling Younger and Age of Death</vt:lpstr>
      <vt:lpstr>Stability Versus Change in Personality</vt:lpstr>
      <vt:lpstr>Figure 16-2 The Stability of Personality</vt:lpstr>
      <vt:lpstr>Stability and Change in the “Big Five” Personality Traits </vt:lpstr>
      <vt:lpstr>Relationships: Family in Middle Age </vt:lpstr>
      <vt:lpstr>Middle-Age Marriages</vt:lpstr>
      <vt:lpstr>Figure 16-3 The Phases of Marital Satisfaction</vt:lpstr>
      <vt:lpstr>Mechanisms for Togetherness</vt:lpstr>
      <vt:lpstr>Struggling Marriages</vt:lpstr>
      <vt:lpstr>Divorce</vt:lpstr>
      <vt:lpstr>Figure 16-4 Rising Divorces in Middle Adulthood</vt:lpstr>
      <vt:lpstr>Marriage Gradient</vt:lpstr>
      <vt:lpstr>Second Time Around</vt:lpstr>
      <vt:lpstr>Family Evolutions: From Full House to Empty Nest</vt:lpstr>
      <vt:lpstr>Boomerang Children</vt:lpstr>
      <vt:lpstr>The Sandwich Generation</vt:lpstr>
      <vt:lpstr>Caring for Aging Parents</vt:lpstr>
      <vt:lpstr>Becoming a Grandparent</vt:lpstr>
      <vt:lpstr>Family Violence: The Hidden Epidemic</vt:lpstr>
      <vt:lpstr>Factors That Put a Family at Risk for Abuse</vt:lpstr>
      <vt:lpstr>The Stages of Violence</vt:lpstr>
      <vt:lpstr>The Cycle of Violence Hypothesis</vt:lpstr>
      <vt:lpstr>Spousal Abuse and Society </vt:lpstr>
      <vt:lpstr>Work and Leisure </vt:lpstr>
      <vt:lpstr>Work and Careers: Jobs at Midlife </vt:lpstr>
      <vt:lpstr>Burnout</vt:lpstr>
      <vt:lpstr>Unemployment</vt:lpstr>
      <vt:lpstr>Switching - and Starting - Careers at Midlife</vt:lpstr>
      <vt:lpstr> Figure 16-9 Women at Work</vt:lpstr>
      <vt:lpstr>Leisure Time: Life Beyond Work</vt:lpstr>
      <vt:lpstr>Copyright</vt:lpstr>
    </vt:vector>
  </TitlesOfParts>
  <Company>Cognizant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Development Across the Life Span, 8e</dc:title>
  <dc:subject>Humanity Science</dc:subject>
  <dc:creator>Feldman</dc:creator>
  <cp:keywords>Humanity Science</cp:keywords>
  <cp:lastModifiedBy>B, Priyanka (Cognizant)</cp:lastModifiedBy>
  <cp:revision>106</cp:revision>
  <dcterms:modified xsi:type="dcterms:W3CDTF">2017-12-13T05:49:07Z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UniqueId">
    <vt:lpwstr>682739</vt:lpwstr>
  </property>
  <property fmtid="{D5CDD505-2E9C-101B-9397-08002B2CF9AE}" pid="3" name="Offisync_ServerID">
    <vt:lpwstr>7e960520-0e88-4f05-9fa0-24079b61e486</vt:lpwstr>
  </property>
  <property fmtid="{D5CDD505-2E9C-101B-9397-08002B2CF9AE}" pid="4" name="Offisync_UpdateToken">
    <vt:lpwstr>2</vt:lpwstr>
  </property>
  <property fmtid="{D5CDD505-2E9C-101B-9397-08002B2CF9AE}" pid="5" name="Jive_VersionGuid">
    <vt:lpwstr>2e874262-9747-49d3-bf1e-677aeb587663</vt:lpwstr>
  </property>
  <property fmtid="{D5CDD505-2E9C-101B-9397-08002B2CF9AE}" pid="6" name="Offisync_ProviderInitializationData">
    <vt:lpwstr>https://neo.pearson.com</vt:lpwstr>
  </property>
  <property fmtid="{D5CDD505-2E9C-101B-9397-08002B2CF9AE}" pid="7" name="Jive_LatestUserAccountName">
    <vt:lpwstr>joel</vt:lpwstr>
  </property>
</Properties>
</file>