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77"/>
  </p:notesMasterIdLst>
  <p:handoutMasterIdLst>
    <p:handoutMasterId r:id="rId78"/>
  </p:handoutMasterIdLst>
  <p:sldIdLst>
    <p:sldId id="725" r:id="rId5"/>
    <p:sldId id="655" r:id="rId6"/>
    <p:sldId id="656" r:id="rId7"/>
    <p:sldId id="657" r:id="rId8"/>
    <p:sldId id="658" r:id="rId9"/>
    <p:sldId id="659" r:id="rId10"/>
    <p:sldId id="660" r:id="rId11"/>
    <p:sldId id="661" r:id="rId12"/>
    <p:sldId id="662" r:id="rId13"/>
    <p:sldId id="663" r:id="rId14"/>
    <p:sldId id="664" r:id="rId15"/>
    <p:sldId id="665" r:id="rId16"/>
    <p:sldId id="666" r:id="rId17"/>
    <p:sldId id="667" r:id="rId18"/>
    <p:sldId id="668" r:id="rId19"/>
    <p:sldId id="669" r:id="rId20"/>
    <p:sldId id="670" r:id="rId21"/>
    <p:sldId id="671" r:id="rId22"/>
    <p:sldId id="672" r:id="rId23"/>
    <p:sldId id="673" r:id="rId24"/>
    <p:sldId id="674" r:id="rId25"/>
    <p:sldId id="675" r:id="rId26"/>
    <p:sldId id="676" r:id="rId27"/>
    <p:sldId id="677" r:id="rId28"/>
    <p:sldId id="678" r:id="rId29"/>
    <p:sldId id="679" r:id="rId30"/>
    <p:sldId id="680" r:id="rId31"/>
    <p:sldId id="681" r:id="rId32"/>
    <p:sldId id="682" r:id="rId33"/>
    <p:sldId id="683" r:id="rId34"/>
    <p:sldId id="684" r:id="rId35"/>
    <p:sldId id="685" r:id="rId36"/>
    <p:sldId id="686" r:id="rId37"/>
    <p:sldId id="687" r:id="rId38"/>
    <p:sldId id="688" r:id="rId39"/>
    <p:sldId id="689" r:id="rId40"/>
    <p:sldId id="690" r:id="rId41"/>
    <p:sldId id="691" r:id="rId42"/>
    <p:sldId id="692" r:id="rId43"/>
    <p:sldId id="693" r:id="rId44"/>
    <p:sldId id="694" r:id="rId45"/>
    <p:sldId id="695" r:id="rId46"/>
    <p:sldId id="696" r:id="rId47"/>
    <p:sldId id="697" r:id="rId48"/>
    <p:sldId id="698" r:id="rId49"/>
    <p:sldId id="699" r:id="rId50"/>
    <p:sldId id="700" r:id="rId51"/>
    <p:sldId id="701" r:id="rId52"/>
    <p:sldId id="702" r:id="rId53"/>
    <p:sldId id="703" r:id="rId54"/>
    <p:sldId id="704" r:id="rId55"/>
    <p:sldId id="705" r:id="rId56"/>
    <p:sldId id="706" r:id="rId57"/>
    <p:sldId id="707" r:id="rId58"/>
    <p:sldId id="708" r:id="rId59"/>
    <p:sldId id="709" r:id="rId60"/>
    <p:sldId id="710" r:id="rId61"/>
    <p:sldId id="711" r:id="rId62"/>
    <p:sldId id="712" r:id="rId63"/>
    <p:sldId id="713" r:id="rId64"/>
    <p:sldId id="714" r:id="rId65"/>
    <p:sldId id="715" r:id="rId66"/>
    <p:sldId id="716" r:id="rId67"/>
    <p:sldId id="717" r:id="rId68"/>
    <p:sldId id="718" r:id="rId69"/>
    <p:sldId id="719" r:id="rId70"/>
    <p:sldId id="720" r:id="rId71"/>
    <p:sldId id="721" r:id="rId72"/>
    <p:sldId id="722" r:id="rId73"/>
    <p:sldId id="723" r:id="rId74"/>
    <p:sldId id="724" r:id="rId75"/>
    <p:sldId id="355" r:id="rId76"/>
  </p:sldIdLst>
  <p:sldSz cx="9144000" cy="6858000" type="screen4x3"/>
  <p:notesSz cx="6858000" cy="9144000"/>
  <p:embeddedFontLst>
    <p:embeddedFont>
      <p:font typeface="MS PGothic" panose="020B0600070205080204" pitchFamily="34" charset="-128"/>
      <p:regular r:id="rId79"/>
    </p:embeddedFont>
    <p:embeddedFont>
      <p:font typeface="Verdana" panose="020B0604030504040204" pitchFamily="34" charset="0"/>
      <p:regular r:id="rId80"/>
      <p:bold r:id="rId81"/>
      <p:italic r:id="rId82"/>
      <p:boldItalic r:id="rId83"/>
    </p:embeddedFont>
    <p:embeddedFont>
      <p:font typeface="Calibri" panose="020F0502020204030204" pitchFamily="34" charset="0"/>
      <p:regular r:id="rId84"/>
      <p:bold r:id="rId85"/>
      <p:italic r:id="rId86"/>
      <p:boldItalic r:id="rId8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5" autoAdjust="0"/>
    <p:restoredTop sz="86395" autoAdjust="0"/>
  </p:normalViewPr>
  <p:slideViewPr>
    <p:cSldViewPr snapToGrid="0" snapToObjects="1">
      <p:cViewPr varScale="1">
        <p:scale>
          <a:sx n="33" d="100"/>
          <a:sy n="33" d="100"/>
        </p:scale>
        <p:origin x="72" y="1332"/>
      </p:cViewPr>
      <p:guideLst>
        <p:guide orient="horz" pos="2160"/>
        <p:guide pos="2880"/>
      </p:guideLst>
    </p:cSldViewPr>
  </p:slideViewPr>
  <p:outlineViewPr>
    <p:cViewPr>
      <p:scale>
        <a:sx n="33" d="100"/>
        <a:sy n="33" d="100"/>
      </p:scale>
      <p:origin x="0" y="-39972"/>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font" Target="fonts/font6.fntdata"/><Relationship Id="rId89" Type="http://schemas.openxmlformats.org/officeDocument/2006/relationships/presProps" Target="pres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font" Target="fonts/font1.fntdata"/><Relationship Id="rId5" Type="http://schemas.openxmlformats.org/officeDocument/2006/relationships/slide" Target="slides/slide1.xml"/><Relationship Id="rId90" Type="http://schemas.openxmlformats.org/officeDocument/2006/relationships/viewProps" Target="viewProps.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font" Target="fonts/font2.fntdata"/><Relationship Id="rId85" Type="http://schemas.openxmlformats.org/officeDocument/2006/relationships/font" Target="fonts/font7.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font" Target="fonts/font5.fntdata"/><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handoutMaster" Target="handoutMasters/handoutMaster1.xml"/><Relationship Id="rId81" Type="http://schemas.openxmlformats.org/officeDocument/2006/relationships/font" Target="fonts/font3.fntdata"/><Relationship Id="rId86"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tableStyles" Target="tableStyle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font" Target="fonts/font9.fntdata"/><Relationship Id="rId61" Type="http://schemas.openxmlformats.org/officeDocument/2006/relationships/slide" Target="slides/slide57.xml"/><Relationship Id="rId82" Type="http://schemas.openxmlformats.org/officeDocument/2006/relationships/font" Target="fonts/font4.fntdata"/><Relationship Id="rId19"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pPr/>
              <a:t>12/13/2017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pPr/>
              <a:t>‹#›</a:t>
            </a:fld>
            <a:endParaRPr lang="en-US"/>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pPr marL="0" marR="0" lvl="0" indent="0" algn="r" rtl="0">
                <a:spcBef>
                  <a:spcPts val="0"/>
                </a:spcBef>
                <a:buSzPct val="25000"/>
                <a:buNone/>
              </a:pPr>
              <a:t>‹#›</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lang="en-US" dirty="0" smtClean="0"/>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7863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pPr marL="0" marR="0" lvl="0" indent="0" algn="r" rtl="0">
                <a:spcBef>
                  <a:spcPts val="0"/>
                </a:spcBef>
                <a:buSzPct val="25000"/>
                <a:buNone/>
              </a:pPr>
              <a:t>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232228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Note: Line indicates the year that each age group is the largest proportion of the older population.</a:t>
            </a:r>
            <a:endParaRPr lang="en-US" altLang="en-US" dirty="0" smtClean="0">
              <a:ea typeface="ＭＳ Ｐゴシック" panose="020B0600070205080204" pitchFamily="34" charset="-128"/>
            </a:endParaRPr>
          </a:p>
          <a:p>
            <a:r>
              <a:rPr lang="en-US" altLang="en-US" dirty="0" smtClean="0">
                <a:ea typeface="ＭＳ Ｐゴシック" panose="020B0600070205080204" pitchFamily="34" charset="-128"/>
              </a:rPr>
              <a:t>The percentage of people over the age of 65 is projected to rise to almost 25 percent of the population by the year 2050. Can you name two factors that contribute to this increase? (Source: Adapted from U.S. Bureau of the Census, 2008.)</a:t>
            </a:r>
          </a:p>
          <a:p>
            <a:endParaRPr lang="en-US" altLang="en-US" dirty="0" smtClean="0">
              <a:ea typeface="ＭＳ Ｐゴシック" panose="020B0600070205080204" pitchFamily="34" charset="-128"/>
            </a:endParaRPr>
          </a:p>
        </p:txBody>
      </p:sp>
      <p:sp>
        <p:nvSpPr>
          <p:cNvPr id="20483" name="Footer Placeholder 3"/>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200" dirty="0">
                <a:latin typeface="Calibri" panose="020F0502020204030204" pitchFamily="34" charset="0"/>
              </a:rPr>
              <a:t>Copyright © 2011 Pearson Education, Inc. All rights reserved.</a:t>
            </a:r>
          </a:p>
        </p:txBody>
      </p:sp>
      <p:sp>
        <p:nvSpPr>
          <p:cNvPr id="20484"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4F2D5E0-7928-4AA6-8BB2-E5D4E761ABFA}" type="slidenum">
              <a:rPr lang="en-US" altLang="en-US" sz="1200">
                <a:latin typeface="Calibri" panose="020F0502020204030204" pitchFamily="34" charset="0"/>
              </a:rPr>
              <a:pPr eaLnBrk="1" hangingPunct="1"/>
              <a:t>7</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420639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3523C51-1DDE-474A-9450-E707E5F4CF42}" type="slidenum">
              <a:rPr lang="en-US" altLang="en-US" sz="1200">
                <a:latin typeface="Calibri" panose="020F0502020204030204" pitchFamily="34" charset="0"/>
              </a:rPr>
              <a:pPr eaLnBrk="1" hangingPunct="1"/>
              <a:t>8</a:t>
            </a:fld>
            <a:endParaRPr lang="en-US" altLang="en-US" sz="1200" dirty="0">
              <a:latin typeface="Calibri" panose="020F0502020204030204" pitchFamily="34" charset="0"/>
            </a:endParaRPr>
          </a:p>
        </p:txBody>
      </p:sp>
      <p:sp>
        <p:nvSpPr>
          <p:cNvPr id="225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ea typeface="ＭＳ Ｐゴシック" panose="020B0600070205080204" pitchFamily="34" charset="-128"/>
              </a:rPr>
              <a:t>Because people are living longer, late adulthood is increasing in length.</a:t>
            </a:r>
          </a:p>
          <a:p>
            <a:pPr eaLnBrk="1" hangingPunct="1">
              <a:spcBef>
                <a:spcPct val="0"/>
              </a:spcBef>
              <a:buFontTx/>
              <a:buChar char="•"/>
            </a:pPr>
            <a:r>
              <a:rPr lang="en-US" altLang="en-US" dirty="0" smtClean="0">
                <a:ea typeface="ＭＳ Ｐゴシック" panose="020B0600070205080204" pitchFamily="34" charset="-128"/>
              </a:rPr>
              <a:t> The fastest growing segment of the population is the oldest old—people who are 85 or older. In the last two decades, the size of this group has nearly doubled. The population explosion among older people is not limited to the United States. In fact, the rate of increase is much higher in developing countries. </a:t>
            </a:r>
          </a:p>
          <a:p>
            <a:pPr eaLnBrk="1" hangingPunct="1">
              <a:spcBef>
                <a:spcPct val="0"/>
              </a:spcBef>
              <a:buFontTx/>
              <a:buChar char="•"/>
            </a:pPr>
            <a:r>
              <a:rPr lang="en-US" altLang="en-US" dirty="0" smtClean="0">
                <a:ea typeface="ＭＳ Ｐゴシック" panose="020B0600070205080204" pitchFamily="34" charset="-128"/>
              </a:rPr>
              <a:t> Sheer numbers of elderly are increasing substantially in countries around the globe. </a:t>
            </a:r>
          </a:p>
          <a:p>
            <a:pPr eaLnBrk="1" hangingPunct="1">
              <a:spcBef>
                <a:spcPct val="0"/>
              </a:spcBef>
              <a:buFontTx/>
              <a:buChar char="•"/>
            </a:pPr>
            <a:r>
              <a:rPr lang="en-US" altLang="en-US" dirty="0" smtClean="0">
                <a:ea typeface="ＭＳ Ｐゴシック" panose="020B0600070205080204" pitchFamily="34" charset="-128"/>
              </a:rPr>
              <a:t> By 2050, number of adults worldwide over the age 60 will exceed the number of people under age of 15 for first time in history.</a:t>
            </a:r>
          </a:p>
        </p:txBody>
      </p:sp>
    </p:spTree>
    <p:extLst>
      <p:ext uri="{BB962C8B-B14F-4D97-AF65-F5344CB8AC3E}">
        <p14:creationId xmlns:p14="http://schemas.microsoft.com/office/powerpoint/2010/main" val="492567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51E75E8-72F8-445D-BC6E-5D55C4D82F3D}" type="slidenum">
              <a:rPr lang="en-US" altLang="en-US" sz="1200">
                <a:latin typeface="Calibri" panose="020F0502020204030204" pitchFamily="34" charset="0"/>
              </a:rPr>
              <a:pPr eaLnBrk="1" hangingPunct="1"/>
              <a:t>9</a:t>
            </a:fld>
            <a:endParaRPr lang="en-US" altLang="en-US" sz="1200" dirty="0">
              <a:latin typeface="Calibri" panose="020F0502020204030204" pitchFamily="34" charset="0"/>
            </a:endParaRPr>
          </a:p>
        </p:txBody>
      </p:sp>
      <p:sp>
        <p:nvSpPr>
          <p:cNvPr id="266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Results of many attitude studies have found that older adults are viewed more negatively than younger ones on a variety of traits, particularly those having to do with general competence and attractiveness.</a:t>
            </a:r>
          </a:p>
          <a:p>
            <a:pPr eaLnBrk="1" hangingPunct="1">
              <a:spcBef>
                <a:spcPct val="0"/>
              </a:spcBef>
              <a:buFontTx/>
              <a:buChar char="•"/>
            </a:pPr>
            <a:r>
              <a:rPr lang="en-US" altLang="en-US" dirty="0" smtClean="0">
                <a:ea typeface="ＭＳ Ｐゴシック" panose="020B0600070205080204" pitchFamily="34" charset="-128"/>
              </a:rPr>
              <a:t> Identical behavior carried out by an older and a younger person often is interpreted quite differently.</a:t>
            </a:r>
          </a:p>
          <a:p>
            <a:pPr eaLnBrk="1" hangingPunct="1">
              <a:spcBef>
                <a:spcPct val="0"/>
              </a:spcBef>
              <a:buFontTx/>
              <a:buChar char="•"/>
            </a:pPr>
            <a:r>
              <a:rPr lang="en-US" altLang="en-US" dirty="0" smtClean="0">
                <a:ea typeface="ＭＳ Ｐゴシック" panose="020B0600070205080204" pitchFamily="34" charset="-128"/>
              </a:rPr>
              <a:t> This negative view of older people is connected to the reverence of youth and youthful appearance that characterizes many Western societies. </a:t>
            </a:r>
          </a:p>
        </p:txBody>
      </p:sp>
    </p:spTree>
    <p:extLst>
      <p:ext uri="{BB962C8B-B14F-4D97-AF65-F5344CB8AC3E}">
        <p14:creationId xmlns:p14="http://schemas.microsoft.com/office/powerpoint/2010/main" val="116450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8D26BBD-F46D-4C5F-AD1C-FCBC0BAC262F}" type="slidenum">
              <a:rPr lang="en-US" altLang="en-US" sz="1200">
                <a:latin typeface="Calibri" panose="020F0502020204030204" pitchFamily="34" charset="0"/>
              </a:rPr>
              <a:pPr eaLnBrk="1" hangingPunct="1"/>
              <a:t>10</a:t>
            </a:fld>
            <a:endParaRPr lang="en-US" altLang="en-US" sz="1200" dirty="0">
              <a:latin typeface="Calibri" panose="020F0502020204030204" pitchFamily="34" charset="0"/>
            </a:endParaRPr>
          </a:p>
        </p:txBody>
      </p:sp>
      <p:sp>
        <p:nvSpPr>
          <p:cNvPr id="286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81638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Old age used to be equated with loss</a:t>
            </a:r>
          </a:p>
          <a:p>
            <a:pPr lvl="1" eaLnBrk="1" hangingPunct="1">
              <a:spcBef>
                <a:spcPct val="0"/>
              </a:spcBef>
              <a:buFontTx/>
              <a:buChar char="•"/>
            </a:pPr>
            <a:r>
              <a:rPr lang="en-US" altLang="en-US" dirty="0" smtClean="0">
                <a:ea typeface="ＭＳ Ｐゴシック" panose="020B0600070205080204" pitchFamily="34" charset="-128"/>
              </a:rPr>
              <a:t> Loss of brain cells</a:t>
            </a:r>
          </a:p>
          <a:p>
            <a:pPr lvl="1" eaLnBrk="1" hangingPunct="1">
              <a:spcBef>
                <a:spcPct val="0"/>
              </a:spcBef>
              <a:buFontTx/>
              <a:buChar char="•"/>
            </a:pPr>
            <a:r>
              <a:rPr lang="en-US" altLang="en-US" dirty="0" smtClean="0">
                <a:ea typeface="ＭＳ Ｐゴシック" panose="020B0600070205080204" pitchFamily="34" charset="-128"/>
              </a:rPr>
              <a:t> Loss of intellectual capabilities</a:t>
            </a:r>
          </a:p>
          <a:p>
            <a:pPr lvl="1" eaLnBrk="1" hangingPunct="1">
              <a:spcBef>
                <a:spcPct val="0"/>
              </a:spcBef>
              <a:buFontTx/>
              <a:buChar char="•"/>
            </a:pPr>
            <a:r>
              <a:rPr lang="en-US" altLang="en-US" dirty="0" smtClean="0">
                <a:ea typeface="ＭＳ Ｐゴシック" panose="020B0600070205080204" pitchFamily="34" charset="-128"/>
              </a:rPr>
              <a:t> Loss of energy</a:t>
            </a:r>
          </a:p>
          <a:p>
            <a:pPr lvl="1" eaLnBrk="1" hangingPunct="1">
              <a:spcBef>
                <a:spcPct val="0"/>
              </a:spcBef>
              <a:buFontTx/>
              <a:buChar char="•"/>
            </a:pPr>
            <a:r>
              <a:rPr lang="en-US" altLang="en-US" dirty="0" smtClean="0">
                <a:ea typeface="ＭＳ Ｐゴシック" panose="020B0600070205080204" pitchFamily="34" charset="-128"/>
              </a:rPr>
              <a:t> Loss of sex drive</a:t>
            </a:r>
            <a:endParaRPr lang="en-US" altLang="en-US" b="1" dirty="0" smtClean="0">
              <a:ea typeface="ＭＳ Ｐゴシック" panose="020B0600070205080204" pitchFamily="34" charset="-128"/>
            </a:endParaRP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11</a:t>
            </a:fld>
            <a:endParaRPr lang="en-US" dirty="0"/>
          </a:p>
        </p:txBody>
      </p:sp>
    </p:spTree>
    <p:extLst>
      <p:ext uri="{BB962C8B-B14F-4D97-AF65-F5344CB8AC3E}">
        <p14:creationId xmlns:p14="http://schemas.microsoft.com/office/powerpoint/2010/main" val="2922203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Old age used to be equated with loss</a:t>
            </a:r>
          </a:p>
          <a:p>
            <a:pPr lvl="1" eaLnBrk="1" hangingPunct="1">
              <a:spcBef>
                <a:spcPct val="0"/>
              </a:spcBef>
              <a:buFontTx/>
              <a:buChar char="•"/>
            </a:pPr>
            <a:r>
              <a:rPr lang="en-US" altLang="en-US" dirty="0" smtClean="0">
                <a:ea typeface="ＭＳ Ｐゴシック" panose="020B0600070205080204" pitchFamily="34" charset="-128"/>
              </a:rPr>
              <a:t> Loss of brain cells</a:t>
            </a:r>
          </a:p>
          <a:p>
            <a:pPr lvl="1" eaLnBrk="1" hangingPunct="1">
              <a:spcBef>
                <a:spcPct val="0"/>
              </a:spcBef>
              <a:buFontTx/>
              <a:buChar char="•"/>
            </a:pPr>
            <a:r>
              <a:rPr lang="en-US" altLang="en-US" dirty="0" smtClean="0">
                <a:ea typeface="ＭＳ Ｐゴシック" panose="020B0600070205080204" pitchFamily="34" charset="-128"/>
              </a:rPr>
              <a:t> Loss of intellectual capabilities</a:t>
            </a:r>
          </a:p>
          <a:p>
            <a:pPr lvl="1" eaLnBrk="1" hangingPunct="1">
              <a:spcBef>
                <a:spcPct val="0"/>
              </a:spcBef>
              <a:buFontTx/>
              <a:buChar char="•"/>
            </a:pPr>
            <a:r>
              <a:rPr lang="en-US" altLang="en-US" dirty="0" smtClean="0">
                <a:ea typeface="ＭＳ Ｐゴシック" panose="020B0600070205080204" pitchFamily="34" charset="-128"/>
              </a:rPr>
              <a:t> Loss of energy</a:t>
            </a:r>
          </a:p>
          <a:p>
            <a:pPr lvl="1" eaLnBrk="1" hangingPunct="1">
              <a:spcBef>
                <a:spcPct val="0"/>
              </a:spcBef>
              <a:buFontTx/>
              <a:buChar char="•"/>
            </a:pPr>
            <a:r>
              <a:rPr lang="en-US" altLang="en-US" dirty="0" smtClean="0">
                <a:ea typeface="ＭＳ Ｐゴシック" panose="020B0600070205080204" pitchFamily="34" charset="-128"/>
              </a:rPr>
              <a:t> Loss of sex drive</a:t>
            </a:r>
            <a:endParaRPr lang="en-US" altLang="en-US" b="1" dirty="0" smtClean="0">
              <a:ea typeface="ＭＳ Ｐゴシック" panose="020B0600070205080204" pitchFamily="34" charset="-128"/>
            </a:endParaRP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12</a:t>
            </a:fld>
            <a:endParaRPr lang="en-US" dirty="0"/>
          </a:p>
        </p:txBody>
      </p:sp>
    </p:spTree>
    <p:extLst>
      <p:ext uri="{BB962C8B-B14F-4D97-AF65-F5344CB8AC3E}">
        <p14:creationId xmlns:p14="http://schemas.microsoft.com/office/powerpoint/2010/main" val="4075249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Old age used to be equated with loss</a:t>
            </a:r>
          </a:p>
          <a:p>
            <a:pPr lvl="1" eaLnBrk="1" hangingPunct="1">
              <a:spcBef>
                <a:spcPct val="0"/>
              </a:spcBef>
              <a:buFontTx/>
              <a:buChar char="•"/>
            </a:pPr>
            <a:r>
              <a:rPr lang="en-US" altLang="en-US" dirty="0" smtClean="0">
                <a:ea typeface="ＭＳ Ｐゴシック" panose="020B0600070205080204" pitchFamily="34" charset="-128"/>
              </a:rPr>
              <a:t> Loss of brain cells</a:t>
            </a:r>
          </a:p>
          <a:p>
            <a:pPr lvl="1" eaLnBrk="1" hangingPunct="1">
              <a:spcBef>
                <a:spcPct val="0"/>
              </a:spcBef>
              <a:buFontTx/>
              <a:buChar char="•"/>
            </a:pPr>
            <a:r>
              <a:rPr lang="en-US" altLang="en-US" dirty="0" smtClean="0">
                <a:ea typeface="ＭＳ Ｐゴシック" panose="020B0600070205080204" pitchFamily="34" charset="-128"/>
              </a:rPr>
              <a:t> Loss of intellectual capabilities</a:t>
            </a:r>
          </a:p>
          <a:p>
            <a:pPr lvl="1" eaLnBrk="1" hangingPunct="1">
              <a:spcBef>
                <a:spcPct val="0"/>
              </a:spcBef>
              <a:buFontTx/>
              <a:buChar char="•"/>
            </a:pPr>
            <a:r>
              <a:rPr lang="en-US" altLang="en-US" dirty="0" smtClean="0">
                <a:ea typeface="ＭＳ Ｐゴシック" panose="020B0600070205080204" pitchFamily="34" charset="-128"/>
              </a:rPr>
              <a:t> Loss of energy</a:t>
            </a:r>
          </a:p>
          <a:p>
            <a:pPr lvl="1" eaLnBrk="1" hangingPunct="1">
              <a:spcBef>
                <a:spcPct val="0"/>
              </a:spcBef>
              <a:buFontTx/>
              <a:buChar char="•"/>
            </a:pPr>
            <a:r>
              <a:rPr lang="en-US" altLang="en-US" dirty="0" smtClean="0">
                <a:ea typeface="ＭＳ Ｐゴシック" panose="020B0600070205080204" pitchFamily="34" charset="-128"/>
              </a:rPr>
              <a:t> Loss of sex drive</a:t>
            </a:r>
            <a:endParaRPr lang="en-US" altLang="en-US" b="1" dirty="0" smtClean="0">
              <a:ea typeface="ＭＳ Ｐゴシック" panose="020B0600070205080204" pitchFamily="34" charset="-128"/>
            </a:endParaRP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13</a:t>
            </a:fld>
            <a:endParaRPr lang="en-US" dirty="0"/>
          </a:p>
        </p:txBody>
      </p:sp>
    </p:spTree>
    <p:extLst>
      <p:ext uri="{BB962C8B-B14F-4D97-AF65-F5344CB8AC3E}">
        <p14:creationId xmlns:p14="http://schemas.microsoft.com/office/powerpoint/2010/main" val="1912560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Old age used to be equated with loss</a:t>
            </a:r>
          </a:p>
          <a:p>
            <a:pPr lvl="1" eaLnBrk="1" hangingPunct="1">
              <a:spcBef>
                <a:spcPct val="0"/>
              </a:spcBef>
              <a:buFontTx/>
              <a:buChar char="•"/>
            </a:pPr>
            <a:r>
              <a:rPr lang="en-US" altLang="en-US" dirty="0" smtClean="0">
                <a:ea typeface="ＭＳ Ｐゴシック" panose="020B0600070205080204" pitchFamily="34" charset="-128"/>
              </a:rPr>
              <a:t> Loss of brain cells</a:t>
            </a:r>
          </a:p>
          <a:p>
            <a:pPr lvl="1" eaLnBrk="1" hangingPunct="1">
              <a:spcBef>
                <a:spcPct val="0"/>
              </a:spcBef>
              <a:buFontTx/>
              <a:buChar char="•"/>
            </a:pPr>
            <a:r>
              <a:rPr lang="en-US" altLang="en-US" dirty="0" smtClean="0">
                <a:ea typeface="ＭＳ Ｐゴシック" panose="020B0600070205080204" pitchFamily="34" charset="-128"/>
              </a:rPr>
              <a:t> Loss of intellectual capabilities</a:t>
            </a:r>
          </a:p>
          <a:p>
            <a:pPr lvl="1" eaLnBrk="1" hangingPunct="1">
              <a:spcBef>
                <a:spcPct val="0"/>
              </a:spcBef>
              <a:buFontTx/>
              <a:buChar char="•"/>
            </a:pPr>
            <a:r>
              <a:rPr lang="en-US" altLang="en-US" dirty="0" smtClean="0">
                <a:ea typeface="ＭＳ Ｐゴシック" panose="020B0600070205080204" pitchFamily="34" charset="-128"/>
              </a:rPr>
              <a:t> Loss of energy</a:t>
            </a:r>
          </a:p>
          <a:p>
            <a:pPr lvl="1" eaLnBrk="1" hangingPunct="1">
              <a:spcBef>
                <a:spcPct val="0"/>
              </a:spcBef>
              <a:buFontTx/>
              <a:buChar char="•"/>
            </a:pPr>
            <a:r>
              <a:rPr lang="en-US" altLang="en-US" dirty="0" smtClean="0">
                <a:ea typeface="ＭＳ Ｐゴシック" panose="020B0600070205080204" pitchFamily="34" charset="-128"/>
              </a:rPr>
              <a:t> Loss of sex drive</a:t>
            </a:r>
            <a:endParaRPr lang="en-US" altLang="en-US" b="1" dirty="0" smtClean="0">
              <a:ea typeface="ＭＳ Ｐゴシック" panose="020B0600070205080204" pitchFamily="34" charset="-128"/>
            </a:endParaRP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14</a:t>
            </a:fld>
            <a:endParaRPr lang="en-US" dirty="0"/>
          </a:p>
        </p:txBody>
      </p:sp>
    </p:spTree>
    <p:extLst>
      <p:ext uri="{BB962C8B-B14F-4D97-AF65-F5344CB8AC3E}">
        <p14:creationId xmlns:p14="http://schemas.microsoft.com/office/powerpoint/2010/main" val="4157079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Old age used to be equated with loss</a:t>
            </a:r>
          </a:p>
          <a:p>
            <a:pPr lvl="1" eaLnBrk="1" hangingPunct="1">
              <a:spcBef>
                <a:spcPct val="0"/>
              </a:spcBef>
              <a:buFontTx/>
              <a:buChar char="•"/>
            </a:pPr>
            <a:r>
              <a:rPr lang="en-US" altLang="en-US" dirty="0" smtClean="0">
                <a:ea typeface="ＭＳ Ｐゴシック" panose="020B0600070205080204" pitchFamily="34" charset="-128"/>
              </a:rPr>
              <a:t> Loss of brain cells</a:t>
            </a:r>
          </a:p>
          <a:p>
            <a:pPr lvl="1" eaLnBrk="1" hangingPunct="1">
              <a:spcBef>
                <a:spcPct val="0"/>
              </a:spcBef>
              <a:buFontTx/>
              <a:buChar char="•"/>
            </a:pPr>
            <a:r>
              <a:rPr lang="en-US" altLang="en-US" dirty="0" smtClean="0">
                <a:ea typeface="ＭＳ Ｐゴシック" panose="020B0600070205080204" pitchFamily="34" charset="-128"/>
              </a:rPr>
              <a:t> Loss of intellectual capabilities</a:t>
            </a:r>
          </a:p>
          <a:p>
            <a:pPr lvl="1" eaLnBrk="1" hangingPunct="1">
              <a:spcBef>
                <a:spcPct val="0"/>
              </a:spcBef>
              <a:buFontTx/>
              <a:buChar char="•"/>
            </a:pPr>
            <a:r>
              <a:rPr lang="en-US" altLang="en-US" dirty="0" smtClean="0">
                <a:ea typeface="ＭＳ Ｐゴシック" panose="020B0600070205080204" pitchFamily="34" charset="-128"/>
              </a:rPr>
              <a:t> Loss of energy</a:t>
            </a:r>
          </a:p>
          <a:p>
            <a:pPr lvl="1" eaLnBrk="1" hangingPunct="1">
              <a:spcBef>
                <a:spcPct val="0"/>
              </a:spcBef>
              <a:buFontTx/>
              <a:buChar char="•"/>
            </a:pPr>
            <a:r>
              <a:rPr lang="en-US" altLang="en-US" dirty="0" smtClean="0">
                <a:ea typeface="ＭＳ Ｐゴシック" panose="020B0600070205080204" pitchFamily="34" charset="-128"/>
              </a:rPr>
              <a:t> Loss of sex drive</a:t>
            </a:r>
            <a:endParaRPr lang="en-US" altLang="en-US" b="1" dirty="0" smtClean="0">
              <a:ea typeface="ＭＳ Ｐゴシック" panose="020B0600070205080204" pitchFamily="34" charset="-128"/>
            </a:endParaRP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15</a:t>
            </a:fld>
            <a:endParaRPr lang="en-US" dirty="0"/>
          </a:p>
        </p:txBody>
      </p:sp>
    </p:spTree>
    <p:extLst>
      <p:ext uri="{BB962C8B-B14F-4D97-AF65-F5344CB8AC3E}">
        <p14:creationId xmlns:p14="http://schemas.microsoft.com/office/powerpoint/2010/main" val="846112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3D47320-3A02-4E4B-AA26-4C674A5B1B4B}" type="slidenum">
              <a:rPr lang="en-US" altLang="en-US" sz="1200">
                <a:latin typeface="Calibri" panose="020F0502020204030204" pitchFamily="34" charset="0"/>
              </a:rPr>
              <a:pPr eaLnBrk="1" hangingPunct="1"/>
              <a:t>16</a:t>
            </a:fld>
            <a:endParaRPr lang="en-US" altLang="en-US" sz="1200" dirty="0">
              <a:latin typeface="Calibri" panose="020F0502020204030204" pitchFamily="34" charset="0"/>
            </a:endParaRPr>
          </a:p>
        </p:txBody>
      </p:sp>
      <p:sp>
        <p:nvSpPr>
          <p:cNvPr id="327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b="1" dirty="0" smtClean="0">
                <a:ea typeface="ＭＳ Ｐゴシック" panose="020B0600070205080204" pitchFamily="34" charset="-128"/>
              </a:rPr>
              <a:t> Primary </a:t>
            </a:r>
            <a:r>
              <a:rPr lang="en-US" altLang="en-US" b="1" i="0" dirty="0" smtClean="0">
                <a:ea typeface="ＭＳ Ｐゴシック" panose="020B0600070205080204" pitchFamily="34" charset="-128"/>
              </a:rPr>
              <a:t>Aging</a:t>
            </a:r>
            <a:r>
              <a:rPr lang="en-US" altLang="en-US" i="0" dirty="0" smtClean="0">
                <a:ea typeface="ＭＳ Ｐゴシック" panose="020B0600070205080204" pitchFamily="34" charset="-128"/>
              </a:rPr>
              <a:t> is aging that involves universal and irreversible changes that, due to genetic programming, occur as people get older.</a:t>
            </a:r>
            <a:endParaRPr lang="en-US" altLang="en-US" b="1" i="0" dirty="0" smtClean="0">
              <a:ea typeface="ＭＳ Ｐゴシック" panose="020B0600070205080204" pitchFamily="34" charset="-128"/>
            </a:endParaRPr>
          </a:p>
          <a:p>
            <a:pPr eaLnBrk="1" hangingPunct="1">
              <a:spcBef>
                <a:spcPct val="0"/>
              </a:spcBef>
              <a:buFontTx/>
              <a:buChar char="•"/>
            </a:pPr>
            <a:r>
              <a:rPr lang="en-US" altLang="en-US" b="1" dirty="0" smtClean="0">
                <a:ea typeface="ＭＳ Ｐゴシック" panose="020B0600070205080204" pitchFamily="34" charset="-128"/>
              </a:rPr>
              <a:t> Secondary Aging</a:t>
            </a:r>
            <a:r>
              <a:rPr lang="en-US" altLang="en-US" dirty="0" smtClean="0">
                <a:ea typeface="ＭＳ Ｐゴシック" panose="020B0600070205080204" pitchFamily="34" charset="-128"/>
              </a:rPr>
              <a:t> </a:t>
            </a:r>
            <a:r>
              <a:rPr lang="en-US" altLang="en-US" i="0" dirty="0" smtClean="0">
                <a:ea typeface="ＭＳ Ｐゴシック" panose="020B0600070205080204" pitchFamily="34" charset="-128"/>
              </a:rPr>
              <a:t>is changes in physical and cognitive functioning that are due to illness, health habits, and other individual differences, but which are not due to increased age itself and are not inevitable.</a:t>
            </a:r>
            <a:br>
              <a:rPr lang="en-US" altLang="en-US" i="0" dirty="0" smtClean="0">
                <a:ea typeface="ＭＳ Ｐゴシック" panose="020B0600070205080204" pitchFamily="34" charset="-128"/>
              </a:rPr>
            </a:br>
            <a:endParaRPr lang="en-US" altLang="en-US" i="0" dirty="0" smtClean="0">
              <a:ea typeface="ＭＳ Ｐゴシック" panose="020B0600070205080204" pitchFamily="34" charset="-128"/>
            </a:endParaRPr>
          </a:p>
        </p:txBody>
      </p:sp>
    </p:spTree>
    <p:extLst>
      <p:ext uri="{BB962C8B-B14F-4D97-AF65-F5344CB8AC3E}">
        <p14:creationId xmlns:p14="http://schemas.microsoft.com/office/powerpoint/2010/main" val="3977516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3E201166-91AE-40B6-A625-FA59E3D1FA5F}" type="slidenum">
              <a:rPr lang="en-US" altLang="en-US" sz="1200">
                <a:latin typeface="Calibri" panose="020F0502020204030204" pitchFamily="34" charset="0"/>
              </a:rPr>
              <a:pPr eaLnBrk="1" hangingPunct="1"/>
              <a:t>17</a:t>
            </a:fld>
            <a:endParaRPr lang="en-US" altLang="en-US" sz="1200" dirty="0">
              <a:latin typeface="Calibri" panose="020F0502020204030204" pitchFamily="34" charset="0"/>
            </a:endParaRPr>
          </a:p>
        </p:txBody>
      </p:sp>
      <p:sp>
        <p:nvSpPr>
          <p:cNvPr id="348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One of the most obvious outward signs of aging is the hair.</a:t>
            </a:r>
          </a:p>
          <a:p>
            <a:pPr lvl="1" eaLnBrk="1" hangingPunct="1">
              <a:spcBef>
                <a:spcPct val="0"/>
              </a:spcBef>
              <a:buFontTx/>
              <a:buChar char="•"/>
            </a:pPr>
            <a:r>
              <a:rPr lang="en-US" altLang="en-US" dirty="0" smtClean="0">
                <a:ea typeface="ＭＳ Ｐゴシック" panose="020B0600070205080204" pitchFamily="34" charset="-128"/>
              </a:rPr>
              <a:t> Gray or white</a:t>
            </a:r>
          </a:p>
          <a:p>
            <a:pPr lvl="1" eaLnBrk="1" hangingPunct="1">
              <a:spcBef>
                <a:spcPct val="0"/>
              </a:spcBef>
              <a:buFontTx/>
              <a:buChar char="•"/>
            </a:pPr>
            <a:r>
              <a:rPr lang="en-US" altLang="en-US" dirty="0" smtClean="0">
                <a:ea typeface="ＭＳ Ｐゴシック" panose="020B0600070205080204" pitchFamily="34" charset="-128"/>
              </a:rPr>
              <a:t> Thinner</a:t>
            </a:r>
          </a:p>
          <a:p>
            <a:pPr lvl="1" eaLnBrk="1" hangingPunct="1">
              <a:spcBef>
                <a:spcPct val="0"/>
              </a:spcBef>
              <a:buFontTx/>
              <a:buChar char="•"/>
            </a:pPr>
            <a:r>
              <a:rPr lang="en-US" altLang="en-US" dirty="0" smtClean="0">
                <a:ea typeface="ＭＳ Ｐゴシック" panose="020B0600070205080204" pitchFamily="34" charset="-128"/>
              </a:rPr>
              <a:t> The face and other parts of the body become wrinkled as the skin loses elasticity and </a:t>
            </a:r>
            <a:r>
              <a:rPr lang="en-US" altLang="en-US" i="0" dirty="0" smtClean="0">
                <a:ea typeface="ＭＳ Ｐゴシック" panose="020B0600070205080204" pitchFamily="34" charset="-128"/>
              </a:rPr>
              <a:t>collagen</a:t>
            </a:r>
            <a:r>
              <a:rPr lang="en-US" altLang="en-US" dirty="0" smtClean="0">
                <a:ea typeface="ＭＳ Ｐゴシック" panose="020B0600070205080204" pitchFamily="34" charset="-128"/>
              </a:rPr>
              <a:t>, the protein that forms the basic fibers of body tissue.</a:t>
            </a:r>
          </a:p>
          <a:p>
            <a:pPr lvl="1" eaLnBrk="1" hangingPunct="1">
              <a:spcBef>
                <a:spcPct val="0"/>
              </a:spcBef>
              <a:buFontTx/>
              <a:buChar char="•"/>
            </a:pPr>
            <a:r>
              <a:rPr lang="en-US" altLang="en-US" dirty="0" smtClean="0">
                <a:ea typeface="ＭＳ Ｐゴシック" panose="020B0600070205080204" pitchFamily="34" charset="-128"/>
              </a:rPr>
              <a:t> People may shrink as much as 4 inches.</a:t>
            </a:r>
          </a:p>
          <a:p>
            <a:pPr lvl="1" eaLnBrk="1" hangingPunct="1">
              <a:spcBef>
                <a:spcPct val="0"/>
              </a:spcBef>
              <a:buFontTx/>
              <a:buChar char="•"/>
            </a:pPr>
            <a:r>
              <a:rPr lang="en-US" altLang="en-US" dirty="0" smtClean="0">
                <a:ea typeface="ＭＳ Ｐゴシック" panose="020B0600070205080204" pitchFamily="34" charset="-128"/>
              </a:rPr>
              <a:t> Cartilage in backbone becomes thinner</a:t>
            </a:r>
            <a:br>
              <a:rPr lang="en-US" altLang="en-US" dirty="0" smtClean="0">
                <a:ea typeface="ＭＳ Ｐゴシック" panose="020B0600070205080204" pitchFamily="34" charset="-128"/>
              </a:rPr>
            </a:b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792634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E22B543-97B5-4B05-903A-C13A5D38293C}" type="slidenum">
              <a:rPr lang="en-US" altLang="en-US" sz="1200">
                <a:latin typeface="Calibri" panose="020F0502020204030204" pitchFamily="34" charset="0"/>
              </a:rPr>
              <a:pPr eaLnBrk="1" hangingPunct="1"/>
              <a:t>18</a:t>
            </a:fld>
            <a:endParaRPr lang="en-US" altLang="en-US" sz="1200" dirty="0">
              <a:latin typeface="Calibri" panose="020F0502020204030204" pitchFamily="34" charset="0"/>
            </a:endParaRPr>
          </a:p>
        </p:txBody>
      </p:sp>
      <p:sp>
        <p:nvSpPr>
          <p:cNvPr id="368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Women are </a:t>
            </a:r>
            <a:r>
              <a:rPr lang="en-US" altLang="en-US" i="0" dirty="0" smtClean="0">
                <a:ea typeface="ＭＳ Ｐゴシック" panose="020B0600070205080204" pitchFamily="34" charset="-128"/>
              </a:rPr>
              <a:t>most susceptible if they have </a:t>
            </a:r>
            <a:r>
              <a:rPr lang="en-US" altLang="en-US" b="1" i="0" dirty="0" smtClean="0">
                <a:ea typeface="ＭＳ Ｐゴシック" panose="020B0600070205080204" pitchFamily="34" charset="-128"/>
              </a:rPr>
              <a:t>Osteoporosis</a:t>
            </a:r>
            <a:r>
              <a:rPr lang="en-US" altLang="en-US" i="0" dirty="0" smtClean="0">
                <a:ea typeface="ＭＳ Ｐゴシック" panose="020B0600070205080204" pitchFamily="34" charset="-128"/>
              </a:rPr>
              <a:t>, a condition in which the bones become brittle, fragile, and thin, often brought about by a lack of calcium in the diet.</a:t>
            </a:r>
          </a:p>
          <a:p>
            <a:pPr lvl="1" eaLnBrk="1" hangingPunct="1">
              <a:spcBef>
                <a:spcPct val="0"/>
              </a:spcBef>
              <a:buFontTx/>
              <a:buChar char="•"/>
            </a:pPr>
            <a:r>
              <a:rPr lang="en-US" altLang="en-US" dirty="0" smtClean="0">
                <a:ea typeface="ＭＳ Ｐゴシック" panose="020B0600070205080204" pitchFamily="34" charset="-128"/>
              </a:rPr>
              <a:t> 25 percent of women over 60 have osteoporosis.</a:t>
            </a:r>
          </a:p>
          <a:p>
            <a:pPr lvl="1" eaLnBrk="1" hangingPunct="1">
              <a:spcBef>
                <a:spcPct val="0"/>
              </a:spcBef>
              <a:buFontTx/>
              <a:buChar char="•"/>
            </a:pPr>
            <a:r>
              <a:rPr lang="en-US" altLang="en-US" dirty="0" smtClean="0">
                <a:ea typeface="ＭＳ Ｐゴシック" panose="020B0600070205080204" pitchFamily="34" charset="-128"/>
              </a:rPr>
              <a:t> Osteoporosis is the primary cause of broken bones.</a:t>
            </a:r>
          </a:p>
          <a:p>
            <a:pPr lvl="1" eaLnBrk="1" hangingPunct="1">
              <a:spcBef>
                <a:spcPct val="0"/>
              </a:spcBef>
              <a:buFontTx/>
              <a:buChar char="•"/>
            </a:pPr>
            <a:r>
              <a:rPr lang="en-US" altLang="en-US" dirty="0" smtClean="0">
                <a:ea typeface="ＭＳ Ｐゴシック" panose="020B0600070205080204" pitchFamily="34" charset="-128"/>
              </a:rPr>
              <a:t> Osteoporosis is largely preventable with sufficient calcium and exercise.</a:t>
            </a:r>
            <a:br>
              <a:rPr lang="en-US" altLang="en-US" dirty="0" smtClean="0">
                <a:ea typeface="ＭＳ Ｐゴシック" panose="020B0600070205080204" pitchFamily="34" charset="-128"/>
              </a:rPr>
            </a:b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5316613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7D89EC9-B23C-443E-B1D9-FFA7D3CB39B3}" type="slidenum">
              <a:rPr lang="en-US" altLang="en-US" sz="1200">
                <a:latin typeface="Calibri" panose="020F0502020204030204" pitchFamily="34" charset="0"/>
              </a:rPr>
              <a:pPr eaLnBrk="1" hangingPunct="1"/>
              <a:t>19</a:t>
            </a:fld>
            <a:endParaRPr lang="en-US" altLang="en-US" sz="1200" dirty="0">
              <a:latin typeface="Calibri" panose="020F0502020204030204" pitchFamily="34" charset="0"/>
            </a:endParaRPr>
          </a:p>
        </p:txBody>
      </p:sp>
      <p:sp>
        <p:nvSpPr>
          <p:cNvPr id="389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331718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ea typeface="ＭＳ Ｐゴシック" panose="020B0600070205080204" pitchFamily="34" charset="-128"/>
              </a:rPr>
              <a:t>As people age, significant changes occur in the functioning of various systems of the body.  (Source: Based on Whitbourne, 2001.)</a:t>
            </a:r>
          </a:p>
          <a:p>
            <a:endParaRPr lang="en-US" altLang="en-US" dirty="0" smtClean="0">
              <a:ea typeface="ＭＳ Ｐゴシック" panose="020B0600070205080204" pitchFamily="34" charset="-128"/>
            </a:endParaRPr>
          </a:p>
        </p:txBody>
      </p:sp>
      <p:sp>
        <p:nvSpPr>
          <p:cNvPr id="45059" name="Footer Placeholder 3"/>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200" dirty="0">
                <a:latin typeface="Calibri" panose="020F0502020204030204" pitchFamily="34" charset="0"/>
              </a:rPr>
              <a:t>Copyright © 2011 Pearson Education, Inc. All rights reserved.</a:t>
            </a:r>
          </a:p>
        </p:txBody>
      </p:sp>
      <p:sp>
        <p:nvSpPr>
          <p:cNvPr id="45060"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C2E405E-547B-4DEA-99A0-1D4DB944E631}" type="slidenum">
              <a:rPr lang="en-US" altLang="en-US" sz="1200">
                <a:latin typeface="Calibri" panose="020F0502020204030204" pitchFamily="34" charset="0"/>
              </a:rPr>
              <a:pPr eaLnBrk="1" hangingPunct="1"/>
              <a:t>20</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839728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980DD80-0087-45C2-9F3F-CA4A924BF1D3}" type="slidenum">
              <a:rPr lang="en-US" altLang="en-US" sz="1200">
                <a:latin typeface="Calibri" panose="020F0502020204030204" pitchFamily="34" charset="0"/>
              </a:rPr>
              <a:pPr eaLnBrk="1" hangingPunct="1"/>
              <a:t>22</a:t>
            </a:fld>
            <a:endParaRPr lang="en-US" altLang="en-US" sz="1200" dirty="0">
              <a:latin typeface="Calibri" panose="020F0502020204030204" pitchFamily="34" charset="0"/>
            </a:endParaRPr>
          </a:p>
        </p:txBody>
      </p:sp>
      <p:sp>
        <p:nvSpPr>
          <p:cNvPr id="409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Significant changes also occur in the internal functioning of the organ systems.</a:t>
            </a:r>
          </a:p>
          <a:p>
            <a:pPr eaLnBrk="1" hangingPunct="1">
              <a:spcBef>
                <a:spcPct val="0"/>
              </a:spcBef>
              <a:buFontTx/>
              <a:buChar char="•"/>
            </a:pPr>
            <a:r>
              <a:rPr lang="en-US" altLang="en-US" dirty="0" smtClean="0">
                <a:ea typeface="ＭＳ Ｐゴシック" panose="020B0600070205080204" pitchFamily="34" charset="-128"/>
              </a:rPr>
              <a:t> The brain becomes smaller and lighter with age.</a:t>
            </a:r>
          </a:p>
          <a:p>
            <a:pPr eaLnBrk="1" hangingPunct="1">
              <a:spcBef>
                <a:spcPct val="0"/>
              </a:spcBef>
              <a:buFontTx/>
              <a:buChar char="•"/>
            </a:pPr>
            <a:r>
              <a:rPr lang="en-US" altLang="en-US" dirty="0" smtClean="0">
                <a:ea typeface="ＭＳ Ｐゴシック" panose="020B0600070205080204" pitchFamily="34" charset="-128"/>
              </a:rPr>
              <a:t> There is a reduction of blood flow to the brain.</a:t>
            </a:r>
          </a:p>
          <a:p>
            <a:pPr eaLnBrk="1" hangingPunct="1">
              <a:spcBef>
                <a:spcPct val="0"/>
              </a:spcBef>
              <a:buFontTx/>
              <a:buChar char="•"/>
            </a:pPr>
            <a:r>
              <a:rPr lang="en-US" altLang="en-US" dirty="0" smtClean="0">
                <a:ea typeface="ＭＳ Ｐゴシック" panose="020B0600070205080204" pitchFamily="34" charset="-128"/>
              </a:rPr>
              <a:t> The space between the skull and the brain doubles from age 20 to age 70.</a:t>
            </a:r>
          </a:p>
          <a:p>
            <a:pPr eaLnBrk="1" hangingPunct="1">
              <a:spcBef>
                <a:spcPct val="0"/>
              </a:spcBef>
              <a:buFontTx/>
              <a:buChar char="•"/>
            </a:pPr>
            <a:r>
              <a:rPr lang="en-US" altLang="en-US" dirty="0" smtClean="0">
                <a:ea typeface="ＭＳ Ｐゴシック" panose="020B0600070205080204" pitchFamily="34" charset="-128"/>
              </a:rPr>
              <a:t> The number of neurons, or brain cells, declines in some parts of the brain, though not as much as was once thought.</a:t>
            </a:r>
          </a:p>
        </p:txBody>
      </p:sp>
    </p:spTree>
    <p:extLst>
      <p:ext uri="{BB962C8B-B14F-4D97-AF65-F5344CB8AC3E}">
        <p14:creationId xmlns:p14="http://schemas.microsoft.com/office/powerpoint/2010/main" val="12828255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34022B7-FB89-4D2E-8F43-56198C730F3D}" type="slidenum">
              <a:rPr lang="en-US" altLang="en-US" sz="1200">
                <a:latin typeface="Calibri" panose="020F0502020204030204" pitchFamily="34" charset="0"/>
              </a:rPr>
              <a:pPr eaLnBrk="1" hangingPunct="1"/>
              <a:t>23</a:t>
            </a:fld>
            <a:endParaRPr lang="en-US" altLang="en-US" sz="1200" dirty="0">
              <a:latin typeface="Calibri" panose="020F0502020204030204" pitchFamily="34" charset="0"/>
            </a:endParaRPr>
          </a:p>
        </p:txBody>
      </p:sp>
      <p:sp>
        <p:nvSpPr>
          <p:cNvPr id="430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67665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72123E5-744C-4410-8F9A-27970D9C8260}" type="slidenum">
              <a:rPr lang="en-US" altLang="en-US" sz="1200">
                <a:latin typeface="Calibri" panose="020F0502020204030204" pitchFamily="34" charset="0"/>
              </a:rPr>
              <a:pPr eaLnBrk="1" hangingPunct="1"/>
              <a:t>24</a:t>
            </a:fld>
            <a:endParaRPr lang="en-US" altLang="en-US" sz="1200" dirty="0">
              <a:latin typeface="Calibri" panose="020F0502020204030204" pitchFamily="34" charset="0"/>
            </a:endParaRPr>
          </a:p>
        </p:txBody>
      </p:sp>
      <p:sp>
        <p:nvSpPr>
          <p:cNvPr id="471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4087119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ea typeface="ＭＳ Ｐゴシック" panose="020B0600070205080204" pitchFamily="34" charset="-128"/>
              </a:rPr>
              <a:t>Drivers over age 70 have a fatal accident record comparable to that of teenagers when crashes are calculated per mile of driving. Why is this the case?</a:t>
            </a:r>
          </a:p>
          <a:p>
            <a:r>
              <a:rPr lang="en-US" altLang="en-US" dirty="0" smtClean="0">
                <a:ea typeface="ＭＳ Ｐゴシック" panose="020B0600070205080204" pitchFamily="34" charset="-128"/>
              </a:rPr>
              <a:t>(Source: National Highway Traffic Safety Administration, 1994.)</a:t>
            </a:r>
          </a:p>
          <a:p>
            <a:endParaRPr lang="en-US" altLang="en-US" dirty="0" smtClean="0">
              <a:ea typeface="ＭＳ Ｐゴシック" panose="020B0600070205080204" pitchFamily="34" charset="-128"/>
            </a:endParaRPr>
          </a:p>
        </p:txBody>
      </p:sp>
      <p:sp>
        <p:nvSpPr>
          <p:cNvPr id="51203" name="Footer Placeholder 3"/>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200" dirty="0">
                <a:latin typeface="Calibri" panose="020F0502020204030204" pitchFamily="34" charset="0"/>
              </a:rPr>
              <a:t>Copyright © 2011 Pearson Education, Inc. All rights reserved.</a:t>
            </a:r>
          </a:p>
        </p:txBody>
      </p:sp>
      <p:sp>
        <p:nvSpPr>
          <p:cNvPr id="51204"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44DF03C-C3F7-4E78-94ED-D1F3A4BBD977}" type="slidenum">
              <a:rPr lang="en-US" altLang="en-US" sz="1200">
                <a:latin typeface="Calibri" panose="020F0502020204030204" pitchFamily="34" charset="0"/>
              </a:rPr>
              <a:pPr eaLnBrk="1" hangingPunct="1"/>
              <a:t>25</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25451848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FD19566-5551-47B0-A50F-C2EE1E4D8514}" type="slidenum">
              <a:rPr lang="en-US" altLang="en-US" sz="1200">
                <a:latin typeface="Calibri" panose="020F0502020204030204" pitchFamily="34" charset="0"/>
              </a:rPr>
              <a:pPr eaLnBrk="1" hangingPunct="1"/>
              <a:t>26</a:t>
            </a:fld>
            <a:endParaRPr lang="en-US" altLang="en-US" sz="1200" dirty="0">
              <a:latin typeface="Calibri" panose="020F0502020204030204" pitchFamily="34" charset="0"/>
            </a:endParaRPr>
          </a:p>
        </p:txBody>
      </p:sp>
      <p:sp>
        <p:nvSpPr>
          <p:cNvPr id="532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1000" dirty="0" smtClean="0">
                <a:ea typeface="ＭＳ Ｐゴシック" panose="020B0600070205080204" pitchFamily="34" charset="-128"/>
              </a:rPr>
              <a:t>Vision </a:t>
            </a:r>
          </a:p>
          <a:p>
            <a:pPr eaLnBrk="1" hangingPunct="1">
              <a:spcBef>
                <a:spcPct val="0"/>
              </a:spcBef>
              <a:buFontTx/>
              <a:buChar char="•"/>
            </a:pPr>
            <a:r>
              <a:rPr lang="en-US" altLang="en-US" sz="1000" dirty="0" smtClean="0">
                <a:ea typeface="ＭＳ Ｐゴシック" panose="020B0600070205080204" pitchFamily="34" charset="-128"/>
              </a:rPr>
              <a:t> Lens becomes less transparent and the pupils shrink.</a:t>
            </a:r>
          </a:p>
          <a:p>
            <a:pPr eaLnBrk="1" hangingPunct="1">
              <a:spcBef>
                <a:spcPct val="0"/>
              </a:spcBef>
              <a:buFontTx/>
              <a:buChar char="•"/>
            </a:pPr>
            <a:r>
              <a:rPr lang="en-US" altLang="en-US" sz="1000" dirty="0" smtClean="0">
                <a:ea typeface="ＭＳ Ｐゴシック" panose="020B0600070205080204" pitchFamily="34" charset="-128"/>
              </a:rPr>
              <a:t> The optic nerve becomes less efficient.</a:t>
            </a:r>
          </a:p>
          <a:p>
            <a:pPr eaLnBrk="1" hangingPunct="1">
              <a:spcBef>
                <a:spcPct val="0"/>
              </a:spcBef>
              <a:buFontTx/>
              <a:buChar char="•"/>
            </a:pPr>
            <a:r>
              <a:rPr lang="en-US" altLang="en-US" sz="1000" dirty="0" smtClean="0">
                <a:ea typeface="ＭＳ Ｐゴシック" panose="020B0600070205080204" pitchFamily="34" charset="-128"/>
              </a:rPr>
              <a:t> Distant objects become less acute.</a:t>
            </a:r>
          </a:p>
          <a:p>
            <a:pPr eaLnBrk="1" hangingPunct="1">
              <a:spcBef>
                <a:spcPct val="0"/>
              </a:spcBef>
              <a:buFontTx/>
              <a:buChar char="•"/>
            </a:pPr>
            <a:r>
              <a:rPr lang="en-US" altLang="en-US" sz="1000" dirty="0" smtClean="0">
                <a:ea typeface="ＭＳ Ｐゴシック" panose="020B0600070205080204" pitchFamily="34" charset="-128"/>
              </a:rPr>
              <a:t> More light is needed to see and it takes longer to adjust to a change from light to darkness and vice versa.</a:t>
            </a:r>
          </a:p>
          <a:p>
            <a:pPr eaLnBrk="1" hangingPunct="1">
              <a:spcBef>
                <a:spcPct val="0"/>
              </a:spcBef>
              <a:buFontTx/>
              <a:buChar char="•"/>
            </a:pPr>
            <a:r>
              <a:rPr lang="en-US" altLang="en-US" sz="1000" dirty="0" smtClean="0">
                <a:ea typeface="ＭＳ Ｐゴシック" panose="020B0600070205080204" pitchFamily="34" charset="-128"/>
              </a:rPr>
              <a:t> Driving at night becomes difficult.</a:t>
            </a:r>
          </a:p>
          <a:p>
            <a:pPr eaLnBrk="1" hangingPunct="1">
              <a:spcBef>
                <a:spcPct val="0"/>
              </a:spcBef>
              <a:buFontTx/>
              <a:buChar char="•"/>
            </a:pPr>
            <a:r>
              <a:rPr lang="en-US" altLang="en-US" sz="1000" dirty="0" smtClean="0">
                <a:ea typeface="ＭＳ Ｐゴシック" panose="020B0600070205080204" pitchFamily="34" charset="-128"/>
              </a:rPr>
              <a:t> Reading becomes more of a strain and eye strain occurs more easily.</a:t>
            </a:r>
            <a:r>
              <a:rPr lang="en-US" altLang="en-US" sz="1000" i="1" dirty="0" smtClean="0">
                <a:ea typeface="ＭＳ Ｐゴシック" panose="020B0600070205080204" pitchFamily="34" charset="-128"/>
              </a:rPr>
              <a:t/>
            </a:r>
            <a:br>
              <a:rPr lang="en-US" altLang="en-US" sz="1000" i="1" dirty="0" smtClean="0">
                <a:ea typeface="ＭＳ Ｐゴシック" panose="020B0600070205080204" pitchFamily="34" charset="-128"/>
              </a:rPr>
            </a:br>
            <a:endParaRPr lang="en-US" altLang="en-US" sz="1000" i="1" dirty="0" smtClean="0">
              <a:ea typeface="ＭＳ Ｐゴシック" panose="020B0600070205080204" pitchFamily="34" charset="-128"/>
            </a:endParaRPr>
          </a:p>
        </p:txBody>
      </p:sp>
    </p:spTree>
    <p:extLst>
      <p:ext uri="{BB962C8B-B14F-4D97-AF65-F5344CB8AC3E}">
        <p14:creationId xmlns:p14="http://schemas.microsoft.com/office/powerpoint/2010/main" val="23719880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0649362-6F99-43DC-9827-4E3B735B7DEF}" type="slidenum">
              <a:rPr lang="en-US" altLang="en-US" sz="1200">
                <a:latin typeface="Calibri" panose="020F0502020204030204" pitchFamily="34" charset="0"/>
              </a:rPr>
              <a:pPr eaLnBrk="1" hangingPunct="1"/>
              <a:t>27</a:t>
            </a:fld>
            <a:endParaRPr lang="en-US" altLang="en-US" sz="1200" dirty="0">
              <a:latin typeface="Calibri" panose="020F0502020204030204" pitchFamily="34" charset="0"/>
            </a:endParaRPr>
          </a:p>
        </p:txBody>
      </p:sp>
      <p:sp>
        <p:nvSpPr>
          <p:cNvPr id="552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sz="1000" dirty="0" smtClean="0">
                <a:ea typeface="ＭＳ Ｐゴシック" panose="020B0600070205080204" pitchFamily="34" charset="-128"/>
              </a:rPr>
              <a:t> Cataracts can be surgically removed.</a:t>
            </a:r>
            <a:endParaRPr lang="en-US" altLang="en-US" sz="1000" i="1" dirty="0" smtClean="0">
              <a:ea typeface="ＭＳ Ｐゴシック" panose="020B0600070205080204" pitchFamily="34" charset="-128"/>
            </a:endParaRPr>
          </a:p>
          <a:p>
            <a:pPr lvl="1" eaLnBrk="1" hangingPunct="1">
              <a:spcBef>
                <a:spcPct val="0"/>
              </a:spcBef>
              <a:buFontTx/>
              <a:buChar char="•"/>
            </a:pPr>
            <a:r>
              <a:rPr lang="en-US" altLang="en-US" sz="1000" i="1" dirty="0" smtClean="0">
                <a:ea typeface="ＭＳ Ｐゴシック" panose="020B0600070205080204" pitchFamily="34" charset="-128"/>
              </a:rPr>
              <a:t> </a:t>
            </a:r>
            <a:r>
              <a:rPr lang="en-US" altLang="en-US" sz="1000" i="0" dirty="0" smtClean="0">
                <a:ea typeface="ＭＳ Ｐゴシック" panose="020B0600070205080204" pitchFamily="34" charset="-128"/>
              </a:rPr>
              <a:t>Intraocular lens implants </a:t>
            </a:r>
            <a:r>
              <a:rPr lang="en-US" altLang="en-US" sz="1000" dirty="0" smtClean="0">
                <a:ea typeface="ＭＳ Ｐゴシック" panose="020B0600070205080204" pitchFamily="34" charset="-128"/>
              </a:rPr>
              <a:t>can replace old lens.</a:t>
            </a:r>
          </a:p>
          <a:p>
            <a:pPr eaLnBrk="1" hangingPunct="1">
              <a:spcBef>
                <a:spcPct val="0"/>
              </a:spcBef>
              <a:buFontTx/>
              <a:buChar char="•"/>
            </a:pPr>
            <a:r>
              <a:rPr lang="en-US" altLang="en-US" sz="1000" dirty="0" smtClean="0">
                <a:ea typeface="ＭＳ Ｐゴシック" panose="020B0600070205080204" pitchFamily="34" charset="-128"/>
              </a:rPr>
              <a:t> Glaucoma</a:t>
            </a:r>
          </a:p>
          <a:p>
            <a:pPr lvl="1" eaLnBrk="1" hangingPunct="1">
              <a:spcBef>
                <a:spcPct val="0"/>
              </a:spcBef>
              <a:buFontTx/>
              <a:buChar char="•"/>
            </a:pPr>
            <a:r>
              <a:rPr lang="en-US" altLang="en-US" sz="1000" dirty="0" smtClean="0">
                <a:ea typeface="ＭＳ Ｐゴシック" panose="020B0600070205080204" pitchFamily="34" charset="-128"/>
              </a:rPr>
              <a:t> It must be detected early enough.</a:t>
            </a:r>
          </a:p>
          <a:p>
            <a:pPr lvl="1" eaLnBrk="1" hangingPunct="1">
              <a:spcBef>
                <a:spcPct val="0"/>
              </a:spcBef>
              <a:buFontTx/>
              <a:buChar char="•"/>
            </a:pPr>
            <a:r>
              <a:rPr lang="en-US" altLang="en-US" sz="1000" dirty="0" smtClean="0">
                <a:ea typeface="ＭＳ Ｐゴシック" panose="020B0600070205080204" pitchFamily="34" charset="-128"/>
              </a:rPr>
              <a:t> The most common cause of blindness in people over the age of 60 is </a:t>
            </a:r>
            <a:r>
              <a:rPr lang="en-US" altLang="en-US" sz="1000" i="0" dirty="0" smtClean="0">
                <a:ea typeface="ＭＳ Ｐゴシック" panose="020B0600070205080204" pitchFamily="34" charset="-128"/>
              </a:rPr>
              <a:t>age-related macular degeneration (AMD), </a:t>
            </a:r>
            <a:r>
              <a:rPr lang="en-US" altLang="en-US" sz="1000" dirty="0" smtClean="0">
                <a:ea typeface="ＭＳ Ｐゴシック" panose="020B0600070205080204" pitchFamily="34" charset="-128"/>
              </a:rPr>
              <a:t>which affects the </a:t>
            </a:r>
            <a:r>
              <a:rPr lang="en-US" altLang="en-US" sz="1000" i="0" dirty="0" smtClean="0">
                <a:ea typeface="ＭＳ Ｐゴシック" panose="020B0600070205080204" pitchFamily="34" charset="-128"/>
              </a:rPr>
              <a:t>macula</a:t>
            </a:r>
            <a:r>
              <a:rPr lang="en-US" altLang="en-US" sz="1000" dirty="0" smtClean="0">
                <a:ea typeface="ＭＳ Ｐゴシック" panose="020B0600070205080204" pitchFamily="34" charset="-128"/>
              </a:rPr>
              <a:t>, a yellowish area of the eye located near the retina at which visual perception is most acute.</a:t>
            </a:r>
            <a:br>
              <a:rPr lang="en-US" altLang="en-US" sz="1000" dirty="0" smtClean="0">
                <a:ea typeface="ＭＳ Ｐゴシック" panose="020B0600070205080204" pitchFamily="34" charset="-128"/>
              </a:rPr>
            </a:br>
            <a:endParaRPr lang="en-US" altLang="en-US" sz="1000" dirty="0" smtClean="0">
              <a:ea typeface="ＭＳ Ｐゴシック" panose="020B0600070205080204" pitchFamily="34" charset="-128"/>
            </a:endParaRPr>
          </a:p>
          <a:p>
            <a:pPr eaLnBrk="1" hangingPunct="1">
              <a:spcBef>
                <a:spcPct val="0"/>
              </a:spcBef>
            </a:pPr>
            <a:endParaRPr lang="en-US" altLang="en-US" sz="1000" dirty="0" smtClean="0">
              <a:ea typeface="ＭＳ Ｐゴシック" panose="020B0600070205080204" pitchFamily="34" charset="-128"/>
            </a:endParaRPr>
          </a:p>
        </p:txBody>
      </p:sp>
    </p:spTree>
    <p:extLst>
      <p:ext uri="{BB962C8B-B14F-4D97-AF65-F5344CB8AC3E}">
        <p14:creationId xmlns:p14="http://schemas.microsoft.com/office/powerpoint/2010/main" val="9659871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573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34ACC15-84F1-4C43-BECB-39D396323750}" type="slidenum">
              <a:rPr lang="en-US" altLang="en-US" sz="1200">
                <a:latin typeface="Calibri" panose="020F0502020204030204" pitchFamily="34" charset="0"/>
              </a:rPr>
              <a:pPr eaLnBrk="1" hangingPunct="1"/>
              <a:t>28</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26026251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360AC7A5-7BEF-4DF3-A5C7-BAD5D5D16B02}" type="slidenum">
              <a:rPr lang="en-US" altLang="en-US" sz="1200">
                <a:latin typeface="Calibri" panose="020F0502020204030204" pitchFamily="34" charset="0"/>
              </a:rPr>
              <a:pPr eaLnBrk="1" hangingPunct="1"/>
              <a:t>29</a:t>
            </a:fld>
            <a:endParaRPr lang="en-US" altLang="en-US" sz="1200" dirty="0">
              <a:latin typeface="Calibri" panose="020F0502020204030204" pitchFamily="34" charset="0"/>
            </a:endParaRPr>
          </a:p>
        </p:txBody>
      </p:sp>
      <p:sp>
        <p:nvSpPr>
          <p:cNvPr id="614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5082902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CB36934-CE8B-4879-B97B-21B4A9C9F5E7}" type="slidenum">
              <a:rPr lang="en-US" altLang="en-US" sz="1200">
                <a:latin typeface="Calibri" panose="020F0502020204030204" pitchFamily="34" charset="0"/>
              </a:rPr>
              <a:pPr eaLnBrk="1" hangingPunct="1"/>
              <a:t>30</a:t>
            </a:fld>
            <a:endParaRPr lang="en-US" altLang="en-US" sz="1200" dirty="0">
              <a:latin typeface="Calibri" panose="020F0502020204030204" pitchFamily="34" charset="0"/>
            </a:endParaRPr>
          </a:p>
        </p:txBody>
      </p:sp>
      <p:sp>
        <p:nvSpPr>
          <p:cNvPr id="634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5362659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C678A34-369E-4D68-AE41-71CCAB87DCC4}" type="slidenum">
              <a:rPr lang="en-US" altLang="en-US" sz="1200">
                <a:latin typeface="Calibri" panose="020F0502020204030204" pitchFamily="34" charset="0"/>
              </a:rPr>
              <a:pPr eaLnBrk="1" hangingPunct="1"/>
              <a:t>31</a:t>
            </a:fld>
            <a:endParaRPr lang="en-US" altLang="en-US" sz="1200" dirty="0">
              <a:latin typeface="Calibri" panose="020F0502020204030204" pitchFamily="34" charset="0"/>
            </a:endParaRPr>
          </a:p>
        </p:txBody>
      </p:sp>
      <p:sp>
        <p:nvSpPr>
          <p:cNvPr id="655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6155380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369DDB4E-66CB-46BA-88C1-0675A27643BF}" type="slidenum">
              <a:rPr lang="en-US" altLang="en-US" sz="1200">
                <a:latin typeface="Calibri" panose="020F0502020204030204" pitchFamily="34" charset="0"/>
              </a:rPr>
              <a:pPr eaLnBrk="1" hangingPunct="1"/>
              <a:t>34</a:t>
            </a:fld>
            <a:endParaRPr lang="en-US" altLang="en-US" sz="1200" dirty="0">
              <a:latin typeface="Calibri" panose="020F0502020204030204" pitchFamily="34" charset="0"/>
            </a:endParaRPr>
          </a:p>
        </p:txBody>
      </p:sp>
      <p:sp>
        <p:nvSpPr>
          <p:cNvPr id="768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The leading causes of death in elderly people are heart disease, cancer, and stroke. Close to three-quarters of people in late adulthood die from these problems. Because aging is associated with a weakening of the body’</a:t>
            </a:r>
            <a:r>
              <a:rPr lang="en-US" altLang="ja-JP" dirty="0" smtClean="0">
                <a:ea typeface="ＭＳ Ｐゴシック" panose="020B0600070205080204" pitchFamily="34" charset="-128"/>
              </a:rPr>
              <a:t>s immune system, older adults are also more susceptible to infectious diseases (Feinberg, 2000). In addition to their risk of fatal diseases and conditions, most older people have at least one chronic, long-term condition (AARP, 1990). For instance, </a:t>
            </a:r>
            <a:r>
              <a:rPr lang="en-US" altLang="ja-JP" i="0" dirty="0" smtClean="0">
                <a:ea typeface="ＭＳ Ｐゴシック" panose="020B0600070205080204" pitchFamily="34" charset="-128"/>
              </a:rPr>
              <a:t>arthritis, </a:t>
            </a:r>
            <a:r>
              <a:rPr lang="en-US" altLang="ja-JP" dirty="0" smtClean="0">
                <a:ea typeface="ＭＳ Ｐゴシック" panose="020B0600070205080204" pitchFamily="34" charset="-128"/>
              </a:rPr>
              <a:t>an inflammation of one or more joints, afflicts roughly half of older people. Arthritis can cause painful swelling in various parts of the body, and it can be disabling. Sufferers can find themselves unable to carry out the simplest of everyday activities, such as unscrewing the cap of a jar of food or turning a key in a lock. Although aspirin and other drugs can relieve some of the swelling and reduce the pain, the condition cannot be cured.</a:t>
            </a:r>
          </a:p>
          <a:p>
            <a:pPr eaLnBrk="1" hangingPunct="1">
              <a:spcBef>
                <a:spcPct val="0"/>
              </a:spcBef>
              <a:buFontTx/>
              <a:buChar char="•"/>
            </a:pPr>
            <a:r>
              <a:rPr lang="en-US" altLang="en-US" dirty="0" smtClean="0">
                <a:ea typeface="ＭＳ Ｐゴシック" panose="020B0600070205080204" pitchFamily="34" charset="-128"/>
              </a:rPr>
              <a:t> Around one-third of older people have </a:t>
            </a:r>
            <a:r>
              <a:rPr lang="en-US" altLang="en-US" i="0" dirty="0" smtClean="0">
                <a:ea typeface="ＭＳ Ｐゴシック" panose="020B0600070205080204" pitchFamily="34" charset="-128"/>
              </a:rPr>
              <a:t>hypertension,</a:t>
            </a:r>
            <a:r>
              <a:rPr lang="en-US" altLang="en-US" dirty="0" smtClean="0">
                <a:ea typeface="ＭＳ Ｐゴシック" panose="020B0600070205080204" pitchFamily="34" charset="-128"/>
              </a:rPr>
              <a:t> or high blood pressure. Many people who have high blood pressure are unaware of their condition because it does not have any symptoms, which makes it more dangerous. Over time, higher tension within the circulatory system can result in deterioration of the blood vessels and heart, and can raise the risk of cerebrovascular disease, or stroke, if it is not treated. </a:t>
            </a:r>
          </a:p>
          <a:p>
            <a:pPr eaLnBrk="1" hangingPunct="1">
              <a:spcBef>
                <a:spcPct val="0"/>
              </a:spcBef>
              <a:buFontTx/>
              <a:buChar char="•"/>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7332885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168E630-C5E5-44A8-8CD6-1E8D0457B312}" type="slidenum">
              <a:rPr lang="en-US" altLang="en-US" sz="1200">
                <a:latin typeface="Calibri" panose="020F0502020204030204" pitchFamily="34" charset="0"/>
              </a:rPr>
              <a:pPr eaLnBrk="1" hangingPunct="1"/>
              <a:t>35</a:t>
            </a:fld>
            <a:endParaRPr lang="en-US" altLang="en-US" sz="1200" dirty="0">
              <a:latin typeface="Calibri" panose="020F0502020204030204" pitchFamily="34" charset="0"/>
            </a:endParaRPr>
          </a:p>
        </p:txBody>
      </p:sp>
      <p:sp>
        <p:nvSpPr>
          <p:cNvPr id="788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sz="1000" dirty="0" smtClean="0">
                <a:ea typeface="ＭＳ Ｐゴシック" panose="020B0600070205080204" pitchFamily="34" charset="-128"/>
              </a:rPr>
              <a:t> Some 15 to 25 percent of those over age 65 are thought to show some symptoms of psychological disorder, although this represents a lower prevalence rate than in younger adults. </a:t>
            </a:r>
          </a:p>
          <a:p>
            <a:pPr eaLnBrk="1" hangingPunct="1">
              <a:spcBef>
                <a:spcPct val="0"/>
              </a:spcBef>
              <a:buFontTx/>
              <a:buChar char="•"/>
            </a:pPr>
            <a:r>
              <a:rPr lang="en-US" altLang="en-US" sz="1000" dirty="0" smtClean="0">
                <a:ea typeface="ＭＳ Ｐゴシック" panose="020B0600070205080204" pitchFamily="34" charset="-128"/>
              </a:rPr>
              <a:t> The behavioral symptoms related to these disorders are sometimes different in those over 65 than those displayed by younger adults.</a:t>
            </a:r>
          </a:p>
          <a:p>
            <a:pPr eaLnBrk="1" hangingPunct="1">
              <a:spcBef>
                <a:spcPct val="0"/>
              </a:spcBef>
              <a:buFontTx/>
              <a:buChar char="•"/>
            </a:pPr>
            <a:r>
              <a:rPr lang="en-US" altLang="en-US" sz="1000" dirty="0" smtClean="0">
                <a:ea typeface="ＭＳ Ｐゴシック" panose="020B0600070205080204" pitchFamily="34" charset="-128"/>
              </a:rPr>
              <a:t> Major depression is characterized by feelings of intense sadness, pessimism, and hopelessness. </a:t>
            </a:r>
          </a:p>
          <a:p>
            <a:pPr eaLnBrk="1" hangingPunct="1">
              <a:spcBef>
                <a:spcPct val="0"/>
              </a:spcBef>
              <a:buFontTx/>
              <a:buChar char="•"/>
            </a:pPr>
            <a:r>
              <a:rPr lang="en-US" altLang="en-US" sz="1000" dirty="0" smtClean="0">
                <a:ea typeface="ＭＳ Ｐゴシック" panose="020B0600070205080204" pitchFamily="34" charset="-128"/>
              </a:rPr>
              <a:t> Some studies suggest that the rate of depression actually may be lower during late adulthood. One reason for this contradictory finding is that there may be two kinds of depression in older adulthood: depression that continues from earlier stages of life and depression that occurs as a result of aging.</a:t>
            </a:r>
          </a:p>
          <a:p>
            <a:pPr eaLnBrk="1" hangingPunct="1">
              <a:spcBef>
                <a:spcPct val="0"/>
              </a:spcBef>
              <a:buFontTx/>
              <a:buChar char="•"/>
            </a:pPr>
            <a:r>
              <a:rPr lang="en-US" altLang="en-US" sz="1000" dirty="0" smtClean="0">
                <a:ea typeface="ＭＳ Ｐゴシック" panose="020B0600070205080204" pitchFamily="34" charset="-128"/>
              </a:rPr>
              <a:t> The most common mental disorder of elderly people is </a:t>
            </a:r>
            <a:r>
              <a:rPr lang="en-US" altLang="en-US" sz="1000" b="1" u="sng" dirty="0" smtClean="0">
                <a:ea typeface="ＭＳ Ｐゴシック" panose="020B0600070205080204" pitchFamily="34" charset="-128"/>
              </a:rPr>
              <a:t>dementia</a:t>
            </a:r>
            <a:r>
              <a:rPr lang="en-US" altLang="en-US" sz="1000" b="1" dirty="0" smtClean="0">
                <a:ea typeface="ＭＳ Ｐゴシック" panose="020B0600070205080204" pitchFamily="34" charset="-128"/>
              </a:rPr>
              <a:t>,</a:t>
            </a:r>
            <a:r>
              <a:rPr lang="en-US" altLang="en-US" sz="1000" dirty="0" smtClean="0">
                <a:ea typeface="ＭＳ Ｐゴシック" panose="020B0600070205080204" pitchFamily="34" charset="-128"/>
              </a:rPr>
              <a:t> a broad category of serious memory loss accompanied by declines in other mental functioning, which encompasses a number of diseases. Although dementia has many causes, the symptoms are similar: declining memory, lessened intellectual abilities, and impaired judgment. The chances of experiencing dementia increase with age. Less than 2 percent of people between 60 and 65 years are diagnosed with dementia, but the percentages double for every 5-year period past 65. </a:t>
            </a:r>
          </a:p>
          <a:p>
            <a:pPr lvl="1" eaLnBrk="1" hangingPunct="1">
              <a:spcBef>
                <a:spcPct val="0"/>
              </a:spcBef>
              <a:buFontTx/>
              <a:buChar char="•"/>
            </a:pPr>
            <a:r>
              <a:rPr lang="en-US" altLang="en-US" sz="1000" dirty="0" smtClean="0">
                <a:ea typeface="ＭＳ Ｐゴシック" panose="020B0600070205080204" pitchFamily="34" charset="-128"/>
              </a:rPr>
              <a:t> Almost one-third of people over the age of 85 suffer from some sort of dementia. There are some ethnic differences, too, with African Americans and Hispanics showing higher levels of dementia than Caucasians.</a:t>
            </a:r>
          </a:p>
        </p:txBody>
      </p:sp>
    </p:spTree>
    <p:extLst>
      <p:ext uri="{BB962C8B-B14F-4D97-AF65-F5344CB8AC3E}">
        <p14:creationId xmlns:p14="http://schemas.microsoft.com/office/powerpoint/2010/main" val="8686864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09E4E20-3F44-41E5-9475-330977A1DFF5}" type="slidenum">
              <a:rPr lang="en-US" altLang="en-US" sz="1200">
                <a:latin typeface="Calibri" panose="020F0502020204030204" pitchFamily="34" charset="0"/>
              </a:rPr>
              <a:pPr eaLnBrk="1" hangingPunct="1"/>
              <a:t>37</a:t>
            </a:fld>
            <a:endParaRPr lang="en-US" altLang="en-US" sz="1200" dirty="0">
              <a:latin typeface="Calibri" panose="020F0502020204030204" pitchFamily="34" charset="0"/>
            </a:endParaRPr>
          </a:p>
        </p:txBody>
      </p:sp>
      <p:sp>
        <p:nvSpPr>
          <p:cNvPr id="808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ea typeface="ＭＳ Ｐゴシック" panose="020B0600070205080204" pitchFamily="34" charset="-128"/>
              </a:rPr>
              <a:t>Leads to deaths of 100,000 people in U.S. each year</a:t>
            </a:r>
          </a:p>
          <a:p>
            <a:pPr eaLnBrk="1" hangingPunct="1">
              <a:spcBef>
                <a:spcPct val="0"/>
              </a:spcBef>
              <a:buFontTx/>
              <a:buChar char="•"/>
            </a:pPr>
            <a:r>
              <a:rPr lang="en-US" altLang="en-US" dirty="0" smtClean="0">
                <a:ea typeface="ＭＳ Ｐゴシック" panose="020B0600070205080204" pitchFamily="34" charset="-128"/>
              </a:rPr>
              <a:t> Nineteen percent of people 75 to 84 have Alzheimer’</a:t>
            </a:r>
            <a:r>
              <a:rPr lang="en-US" altLang="ja-JP" dirty="0" smtClean="0">
                <a:ea typeface="ＭＳ Ｐゴシック" panose="020B0600070205080204" pitchFamily="34" charset="-128"/>
              </a:rPr>
              <a:t>s disease</a:t>
            </a:r>
          </a:p>
          <a:p>
            <a:pPr eaLnBrk="1" hangingPunct="1">
              <a:spcBef>
                <a:spcPct val="0"/>
              </a:spcBef>
              <a:buFontTx/>
              <a:buChar char="•"/>
            </a:pPr>
            <a:r>
              <a:rPr lang="en-US" altLang="en-US" dirty="0" smtClean="0">
                <a:ea typeface="ＭＳ Ｐゴシック" panose="020B0600070205080204" pitchFamily="34" charset="-128"/>
              </a:rPr>
              <a:t> Nearly half of people over age of 85 are affected by the disease. In fact, unless a cure is found, some 14 million people will be victims of Alzheimer’</a:t>
            </a:r>
            <a:r>
              <a:rPr lang="en-US" altLang="ja-JP" dirty="0" smtClean="0">
                <a:ea typeface="ＭＳ Ｐゴシック" panose="020B0600070205080204" pitchFamily="34" charset="-128"/>
              </a:rPr>
              <a:t>s by 2050—more than three times more than the current number.</a:t>
            </a:r>
          </a:p>
        </p:txBody>
      </p:sp>
    </p:spTree>
    <p:extLst>
      <p:ext uri="{BB962C8B-B14F-4D97-AF65-F5344CB8AC3E}">
        <p14:creationId xmlns:p14="http://schemas.microsoft.com/office/powerpoint/2010/main" val="30011969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35DDFCD6-198D-49F3-9774-A2A382B5D7B5}" type="slidenum">
              <a:rPr lang="en-US" altLang="en-US" sz="1200">
                <a:latin typeface="Calibri" panose="020F0502020204030204" pitchFamily="34" charset="0"/>
              </a:rPr>
              <a:pPr eaLnBrk="1" hangingPunct="1"/>
              <a:t>38</a:t>
            </a:fld>
            <a:endParaRPr lang="en-US" altLang="en-US" sz="1200" dirty="0">
              <a:latin typeface="Calibri" panose="020F0502020204030204" pitchFamily="34" charset="0"/>
            </a:endParaRPr>
          </a:p>
        </p:txBody>
      </p:sp>
      <p:sp>
        <p:nvSpPr>
          <p:cNvPr id="839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At first, recent memories are affected, and then older memories fade. Eventually, people with the disease are totally confused, unable to speak intelligibly or to recognize even their closest family and friends. In the final stages of the disease, they lose voluntary control of their muscles and are bedridden. Because victims of the disorder are initially aware that their memories are failing and often understand quite well the future course of the disease, they may suffer from anxiety, fear, and depression—emotions not difficult to understand, given the grim prognosis. </a:t>
            </a:r>
          </a:p>
        </p:txBody>
      </p:sp>
    </p:spTree>
    <p:extLst>
      <p:ext uri="{BB962C8B-B14F-4D97-AF65-F5344CB8AC3E}">
        <p14:creationId xmlns:p14="http://schemas.microsoft.com/office/powerpoint/2010/main" val="22667739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smtClean="0">
                <a:ea typeface="ＭＳ Ｐゴシック" panose="020B0600070205080204" pitchFamily="34" charset="-128"/>
              </a:rPr>
              <a:t> At first, recent memories are affected, and then older memories fade. Eventually, people with the disease are totally confused, unable to speak intelligibly or to recognize even their closest family and friends. In the final stages of the disease, they lose voluntary control of their muscles and are bedridden. Because victims of the disorder are initially aware that their memories are failing and often understand quite well the future course of the disease, they may suffer from anxiety, fear, and depression—emotions not difficult to understand, given the grim prognosis. </a:t>
            </a: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39</a:t>
            </a:fld>
            <a:endParaRPr lang="en-US" dirty="0"/>
          </a:p>
        </p:txBody>
      </p:sp>
    </p:spTree>
    <p:extLst>
      <p:ext uri="{BB962C8B-B14F-4D97-AF65-F5344CB8AC3E}">
        <p14:creationId xmlns:p14="http://schemas.microsoft.com/office/powerpoint/2010/main" val="1290905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025A9D0-3E0F-44B9-99BE-E421F5995688}" type="slidenum">
              <a:rPr lang="en-US" altLang="en-US" sz="1200">
                <a:latin typeface="Calibri" panose="020F0502020204030204" pitchFamily="34" charset="0"/>
              </a:rPr>
              <a:pPr eaLnBrk="1" hangingPunct="1"/>
              <a:t>40</a:t>
            </a:fld>
            <a:endParaRPr lang="en-US" altLang="en-US" sz="1200" dirty="0">
              <a:latin typeface="Calibri" panose="020F0502020204030204" pitchFamily="34" charset="0"/>
            </a:endParaRPr>
          </a:p>
        </p:txBody>
      </p:sp>
      <p:sp>
        <p:nvSpPr>
          <p:cNvPr id="860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Production of the protein </a:t>
            </a:r>
            <a:r>
              <a:rPr lang="en-US" altLang="en-US" i="0" dirty="0" smtClean="0">
                <a:ea typeface="ＭＳ Ｐゴシック" panose="020B0600070205080204" pitchFamily="34" charset="-128"/>
              </a:rPr>
              <a:t>beta amyloid precursor protein—a </a:t>
            </a:r>
            <a:r>
              <a:rPr lang="en-US" altLang="en-US" dirty="0" smtClean="0">
                <a:ea typeface="ＭＳ Ｐゴシック" panose="020B0600070205080204" pitchFamily="34" charset="-128"/>
              </a:rPr>
              <a:t>protein that normally helps the production and growth of neurons—goes awry.</a:t>
            </a:r>
          </a:p>
          <a:p>
            <a:pPr eaLnBrk="1" hangingPunct="1">
              <a:spcBef>
                <a:spcPct val="0"/>
              </a:spcBef>
              <a:buFontTx/>
              <a:buChar char="•"/>
            </a:pPr>
            <a:r>
              <a:rPr lang="en-US" altLang="en-US" dirty="0" smtClean="0">
                <a:ea typeface="ＭＳ Ｐゴシック" panose="020B0600070205080204" pitchFamily="34" charset="-128"/>
              </a:rPr>
              <a:t> This produces large clumps of cells that trigger inflammation and deterioration of nerve cell.</a:t>
            </a:r>
          </a:p>
          <a:p>
            <a:pPr eaLnBrk="1" hangingPunct="1">
              <a:spcBef>
                <a:spcPct val="0"/>
              </a:spcBef>
              <a:buFontTx/>
              <a:buChar char="•"/>
            </a:pPr>
            <a:r>
              <a:rPr lang="en-US" altLang="en-US" dirty="0" smtClean="0">
                <a:ea typeface="ＭＳ Ｐゴシック" panose="020B0600070205080204" pitchFamily="34" charset="-128"/>
              </a:rPr>
              <a:t> Brain shrinks, and several areas of hippocampus and frontal and temporal lobes show deterioration.</a:t>
            </a:r>
          </a:p>
          <a:p>
            <a:pPr eaLnBrk="1" hangingPunct="1">
              <a:spcBef>
                <a:spcPct val="0"/>
              </a:spcBef>
              <a:buFontTx/>
              <a:buChar char="•"/>
            </a:pPr>
            <a:r>
              <a:rPr lang="en-US" altLang="en-US" dirty="0" smtClean="0">
                <a:ea typeface="ＭＳ Ｐゴシック" panose="020B0600070205080204" pitchFamily="34" charset="-128"/>
              </a:rPr>
              <a:t> Certain neurons die, which leads to shortage of various neurotransmitters, such as acetylcholine.</a:t>
            </a:r>
          </a:p>
        </p:txBody>
      </p:sp>
    </p:spTree>
    <p:extLst>
      <p:ext uri="{BB962C8B-B14F-4D97-AF65-F5344CB8AC3E}">
        <p14:creationId xmlns:p14="http://schemas.microsoft.com/office/powerpoint/2010/main" val="27288440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84E8A53-CB6B-4C5D-8373-A411EA95E39D}" type="slidenum">
              <a:rPr lang="en-US" altLang="en-US" sz="1200">
                <a:latin typeface="Calibri" panose="020F0502020204030204" pitchFamily="34" charset="0"/>
              </a:rPr>
              <a:pPr eaLnBrk="1" hangingPunct="1"/>
              <a:t>41</a:t>
            </a:fld>
            <a:endParaRPr lang="en-US" altLang="en-US" sz="1200" dirty="0">
              <a:latin typeface="Calibri" panose="020F0502020204030204" pitchFamily="34" charset="0"/>
            </a:endParaRPr>
          </a:p>
        </p:txBody>
      </p:sp>
      <p:sp>
        <p:nvSpPr>
          <p:cNvPr id="901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While understanding of the causes of Alzheimer’</a:t>
            </a:r>
            <a:r>
              <a:rPr lang="en-US" altLang="ja-JP" dirty="0" smtClean="0">
                <a:ea typeface="ＭＳ Ｐゴシック" panose="020B0600070205080204" pitchFamily="34" charset="-128"/>
              </a:rPr>
              <a:t>s is incomplete, several drug treatments for Alzheimer’s appear promising, although none is effective in the long term. The most promising drugs are related to the loss of the neurotransmitter acetylcholine (Ach) that occurs in some forms of Alzheimer’s disease. Donepezil (Aricept), galantamine (Razadyne), rivastigmine (Exelon), and tacrine (Cognex) are among the most common drugs prescribed, and they alleviate some of the symptoms of the disease. Still, they are effective in only half of Alzheimer’s patients, and only temporarily.</a:t>
            </a:r>
          </a:p>
          <a:p>
            <a:pPr eaLnBrk="1" hangingPunct="1">
              <a:spcBef>
                <a:spcPct val="0"/>
              </a:spcBef>
              <a:buFontTx/>
              <a:buChar char="•"/>
            </a:pPr>
            <a:r>
              <a:rPr lang="en-US" altLang="en-US" dirty="0" smtClean="0">
                <a:ea typeface="ＭＳ Ｐゴシック" panose="020B0600070205080204" pitchFamily="34" charset="-128"/>
              </a:rPr>
              <a:t> As victims lose the ability to feed and clothe themselves, or even to control bladder and bowel functions, they must be cared for 24 hours a day. Because such care is typically impossible for even the most dedicated families, most Alzheimer’</a:t>
            </a:r>
            <a:r>
              <a:rPr lang="en-US" altLang="ja-JP" dirty="0" smtClean="0">
                <a:ea typeface="ＭＳ Ｐゴシック" panose="020B0600070205080204" pitchFamily="34" charset="-128"/>
              </a:rPr>
              <a:t>s victims end their lives in nursing homes. Patients with Alzheimer’s make up some two-thirds of those in nursing homes.</a:t>
            </a: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5475619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77A7ADB-2DEF-4DC3-A7CC-D0DD66DA6134}" type="slidenum">
              <a:rPr lang="en-US" altLang="en-US" sz="1200">
                <a:latin typeface="Calibri" panose="020F0502020204030204" pitchFamily="34" charset="0"/>
              </a:rPr>
              <a:pPr eaLnBrk="1" hangingPunct="1"/>
              <a:t>42</a:t>
            </a:fld>
            <a:endParaRPr lang="en-US" altLang="en-US" sz="1200" dirty="0">
              <a:latin typeface="Calibri" panose="020F0502020204030204" pitchFamily="34" charset="0"/>
            </a:endParaRPr>
          </a:p>
        </p:txBody>
      </p:sp>
      <p:sp>
        <p:nvSpPr>
          <p:cNvPr id="942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Whether an older person is ill or well depends less on age than on a variety of factors, including genetic predisposition, past and present environmental factors, and psychological factors.</a:t>
            </a:r>
          </a:p>
          <a:p>
            <a:pPr eaLnBrk="1" hangingPunct="1">
              <a:spcBef>
                <a:spcPct val="0"/>
              </a:spcBef>
              <a:buFontTx/>
              <a:buChar char="•"/>
            </a:pPr>
            <a:r>
              <a:rPr lang="en-US" altLang="en-US" dirty="0" smtClean="0">
                <a:ea typeface="ＭＳ Ｐゴシック" panose="020B0600070205080204" pitchFamily="34" charset="-128"/>
              </a:rPr>
              <a:t> In 2002, for example, older individuals averaged $3,600 in out-of-pocket health care expenditures, an increase of 45 percent in ten years. Furthermore, older people spend almost 13 percent of their total expenditures on health care, more than two times more than younger individuals.</a:t>
            </a:r>
          </a:p>
          <a:p>
            <a:pPr eaLnBrk="1" hangingPunct="1">
              <a:spcBef>
                <a:spcPct val="0"/>
              </a:spcBef>
              <a:buFontTx/>
              <a:buChar char="•"/>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6582411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E600F04-8619-4ECC-B9DD-A9716B8894DA}" type="slidenum">
              <a:rPr lang="en-US" altLang="en-US" sz="1200">
                <a:latin typeface="Calibri" panose="020F0502020204030204" pitchFamily="34" charset="0"/>
              </a:rPr>
              <a:pPr eaLnBrk="1" hangingPunct="1"/>
              <a:t>43</a:t>
            </a:fld>
            <a:endParaRPr lang="en-US" altLang="en-US" sz="1200" dirty="0">
              <a:latin typeface="Calibri" panose="020F0502020204030204" pitchFamily="34" charset="0"/>
            </a:endParaRPr>
          </a:p>
        </p:txBody>
      </p:sp>
      <p:sp>
        <p:nvSpPr>
          <p:cNvPr id="1003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6638016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1024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163AE35-784D-4E93-BEAA-2F740C13179B}" type="slidenum">
              <a:rPr lang="en-US" altLang="en-US" sz="1200">
                <a:latin typeface="Calibri" panose="020F0502020204030204" pitchFamily="34" charset="0"/>
              </a:rPr>
              <a:pPr eaLnBrk="1" hangingPunct="1"/>
              <a:t>44</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11648399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35682AA-E950-411D-AB81-203330119F02}" type="slidenum">
              <a:rPr lang="en-US" altLang="en-US" sz="1200">
                <a:latin typeface="Calibri" panose="020F0502020204030204" pitchFamily="34" charset="0"/>
              </a:rPr>
              <a:pPr eaLnBrk="1" hangingPunct="1"/>
              <a:t>46</a:t>
            </a:fld>
            <a:endParaRPr lang="en-US" altLang="en-US" sz="1200" dirty="0">
              <a:latin typeface="Calibri" panose="020F0502020204030204" pitchFamily="34" charset="0"/>
            </a:endParaRPr>
          </a:p>
        </p:txBody>
      </p:sp>
      <p:sp>
        <p:nvSpPr>
          <p:cNvPr id="1054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1000" dirty="0" smtClean="0">
                <a:ea typeface="ＭＳ Ｐゴシック" panose="020B0600070205080204" pitchFamily="34" charset="-128"/>
              </a:rPr>
              <a:t>Sex in Old Age: Use It or Lose It</a:t>
            </a:r>
          </a:p>
          <a:p>
            <a:pPr eaLnBrk="1" hangingPunct="1">
              <a:spcBef>
                <a:spcPct val="0"/>
              </a:spcBef>
              <a:buFontTx/>
              <a:buChar char="•"/>
            </a:pPr>
            <a:r>
              <a:rPr lang="en-US" altLang="en-US" sz="1000" dirty="0" smtClean="0">
                <a:ea typeface="ＭＳ Ｐゴシック" panose="020B0600070205080204" pitchFamily="34" charset="-128"/>
              </a:rPr>
              <a:t> Evidence suggests that people are sexually active well into their 80s and 90s.</a:t>
            </a:r>
          </a:p>
          <a:p>
            <a:pPr eaLnBrk="1" hangingPunct="1">
              <a:spcBef>
                <a:spcPct val="0"/>
              </a:spcBef>
              <a:buFontTx/>
              <a:buChar char="•"/>
            </a:pPr>
            <a:r>
              <a:rPr lang="en-US" altLang="en-US" sz="1000" dirty="0" smtClean="0">
                <a:ea typeface="ＭＳ Ｐゴシック" panose="020B0600070205080204" pitchFamily="34" charset="-128"/>
              </a:rPr>
              <a:t> Good physical and mental health are necessary.</a:t>
            </a:r>
          </a:p>
          <a:p>
            <a:pPr eaLnBrk="1" hangingPunct="1">
              <a:spcBef>
                <a:spcPct val="0"/>
              </a:spcBef>
              <a:buFontTx/>
              <a:buChar char="•"/>
            </a:pPr>
            <a:r>
              <a:rPr lang="en-US" altLang="en-US" sz="1000" dirty="0" smtClean="0">
                <a:ea typeface="ＭＳ Ｐゴシック" panose="020B0600070205080204" pitchFamily="34" charset="-128"/>
              </a:rPr>
              <a:t> Previous sexual activity increases the desire for sex - "Use it or lose it.</a:t>
            </a:r>
            <a:r>
              <a:rPr lang="ja-JP" altLang="en-US" sz="1000" dirty="0" smtClean="0">
                <a:ea typeface="ＭＳ Ｐゴシック" panose="020B0600070205080204" pitchFamily="34" charset="-128"/>
              </a:rPr>
              <a:t>”</a:t>
            </a:r>
            <a:endParaRPr lang="en-US" altLang="ja-JP" sz="1000" dirty="0" smtClean="0">
              <a:ea typeface="ＭＳ Ｐゴシック" panose="020B0600070205080204" pitchFamily="34" charset="-128"/>
            </a:endParaRPr>
          </a:p>
          <a:p>
            <a:pPr eaLnBrk="1" hangingPunct="1">
              <a:spcBef>
                <a:spcPct val="0"/>
              </a:spcBef>
              <a:buFontTx/>
              <a:buChar char="•"/>
            </a:pPr>
            <a:r>
              <a:rPr lang="en-US" altLang="en-US" sz="1000" dirty="0" smtClean="0">
                <a:ea typeface="ＭＳ Ｐゴシック" panose="020B0600070205080204" pitchFamily="34" charset="-128"/>
              </a:rPr>
              <a:t> Studies show that 43 percent of men and 33 percent of women over age 70 masturbate.</a:t>
            </a:r>
          </a:p>
          <a:p>
            <a:pPr eaLnBrk="1" hangingPunct="1">
              <a:spcBef>
                <a:spcPct val="0"/>
              </a:spcBef>
              <a:buFontTx/>
              <a:buChar char="•"/>
            </a:pPr>
            <a:r>
              <a:rPr lang="en-US" altLang="en-US" sz="1000" dirty="0" smtClean="0">
                <a:ea typeface="ＭＳ Ｐゴシック" panose="020B0600070205080204" pitchFamily="34" charset="-128"/>
              </a:rPr>
              <a:t> Two-thirds of men and women over age 70 had sex with their spouses on average about once a week.</a:t>
            </a:r>
          </a:p>
          <a:p>
            <a:pPr eaLnBrk="1" hangingPunct="1">
              <a:spcBef>
                <a:spcPct val="0"/>
              </a:spcBef>
              <a:buFontTx/>
              <a:buChar char="•"/>
            </a:pPr>
            <a:r>
              <a:rPr lang="en-US" altLang="en-US" sz="1000" dirty="0" smtClean="0">
                <a:ea typeface="ＭＳ Ｐゴシック" panose="020B0600070205080204" pitchFamily="34" charset="-128"/>
              </a:rPr>
              <a:t> It takes men longer to get an erection and women’s vaginas become thin and inelastic, and they produce less lubrication.</a:t>
            </a:r>
            <a:br>
              <a:rPr lang="en-US" altLang="en-US" sz="1000" dirty="0" smtClean="0">
                <a:ea typeface="ＭＳ Ｐゴシック" panose="020B0600070205080204" pitchFamily="34" charset="-128"/>
              </a:rPr>
            </a:br>
            <a:endParaRPr lang="en-US" altLang="en-US" sz="1000" dirty="0" smtClean="0">
              <a:ea typeface="ＭＳ Ｐゴシック" panose="020B0600070205080204" pitchFamily="34" charset="-128"/>
            </a:endParaRPr>
          </a:p>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6812134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9AC9FEE-E9DE-43E5-A1A9-51A5418FE9E6}" type="slidenum">
              <a:rPr lang="en-US" altLang="en-US" sz="1200">
                <a:latin typeface="Calibri" panose="020F0502020204030204" pitchFamily="34" charset="0"/>
              </a:rPr>
              <a:pPr eaLnBrk="1" hangingPunct="1"/>
              <a:t>48</a:t>
            </a:fld>
            <a:endParaRPr lang="en-US" altLang="en-US" sz="1200" dirty="0">
              <a:latin typeface="Calibri" panose="020F0502020204030204" pitchFamily="34" charset="0"/>
            </a:endParaRPr>
          </a:p>
        </p:txBody>
      </p:sp>
      <p:sp>
        <p:nvSpPr>
          <p:cNvPr id="1085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Percentage of people who view their sexual partners as physically attractive actually increases with age. </a:t>
            </a:r>
          </a:p>
        </p:txBody>
      </p:sp>
    </p:spTree>
    <p:extLst>
      <p:ext uri="{BB962C8B-B14F-4D97-AF65-F5344CB8AC3E}">
        <p14:creationId xmlns:p14="http://schemas.microsoft.com/office/powerpoint/2010/main" val="28659532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2AE2B20-84D1-46C8-9C57-639181FA3838}" type="slidenum">
              <a:rPr lang="en-US" altLang="en-US" sz="1200">
                <a:latin typeface="Calibri" panose="020F0502020204030204" pitchFamily="34" charset="0"/>
              </a:rPr>
              <a:pPr eaLnBrk="1" hangingPunct="1"/>
              <a:t>49</a:t>
            </a:fld>
            <a:endParaRPr lang="en-US" altLang="en-US" sz="1200" dirty="0">
              <a:latin typeface="Calibri" panose="020F0502020204030204" pitchFamily="34" charset="0"/>
            </a:endParaRPr>
          </a:p>
        </p:txBody>
      </p:sp>
      <p:sp>
        <p:nvSpPr>
          <p:cNvPr id="1105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US" altLang="en-US" sz="900" dirty="0" smtClean="0">
                <a:ea typeface="ＭＳ Ｐゴシック" panose="020B0600070205080204" pitchFamily="34" charset="-128"/>
              </a:rPr>
              <a:t>Approaches to Aging</a:t>
            </a:r>
          </a:p>
          <a:p>
            <a:pPr eaLnBrk="1" hangingPunct="1">
              <a:lnSpc>
                <a:spcPct val="90000"/>
              </a:lnSpc>
              <a:spcBef>
                <a:spcPct val="0"/>
              </a:spcBef>
              <a:buFontTx/>
              <a:buChar char="•"/>
            </a:pPr>
            <a:r>
              <a:rPr lang="en-US" altLang="en-US" sz="900" b="1" dirty="0" smtClean="0">
                <a:ea typeface="ＭＳ Ｐゴシック" panose="020B0600070205080204" pitchFamily="34" charset="-128"/>
              </a:rPr>
              <a:t> Genetic Preprogramming Theories Of Aging</a:t>
            </a:r>
            <a:r>
              <a:rPr lang="en-US" altLang="en-US" sz="900" dirty="0" smtClean="0">
                <a:ea typeface="ＭＳ Ｐゴシック" panose="020B0600070205080204" pitchFamily="34" charset="-128"/>
              </a:rPr>
              <a:t> </a:t>
            </a:r>
            <a:r>
              <a:rPr lang="en-US" altLang="en-US" sz="900" i="0" dirty="0" smtClean="0">
                <a:ea typeface="ＭＳ Ｐゴシック" panose="020B0600070205080204" pitchFamily="34" charset="-128"/>
              </a:rPr>
              <a:t>suggest that our body’s DNA genetic code contains a built-in time limit for the reproduction of human cells.</a:t>
            </a:r>
          </a:p>
          <a:p>
            <a:pPr lvl="1" eaLnBrk="1" hangingPunct="1">
              <a:lnSpc>
                <a:spcPct val="90000"/>
              </a:lnSpc>
              <a:spcBef>
                <a:spcPct val="0"/>
              </a:spcBef>
              <a:buFontTx/>
              <a:buChar char="•"/>
            </a:pPr>
            <a:r>
              <a:rPr lang="en-US" altLang="en-US" sz="900" dirty="0" smtClean="0">
                <a:ea typeface="ＭＳ Ｐゴシック" panose="020B0600070205080204" pitchFamily="34" charset="-128"/>
              </a:rPr>
              <a:t> One theory is that genetic material has a "death gene" that is programmed to direct the body to deteriorate and die.</a:t>
            </a:r>
          </a:p>
          <a:p>
            <a:pPr lvl="1" eaLnBrk="1" hangingPunct="1">
              <a:lnSpc>
                <a:spcPct val="90000"/>
              </a:lnSpc>
              <a:spcBef>
                <a:spcPct val="0"/>
              </a:spcBef>
              <a:buFontTx/>
              <a:buChar char="•"/>
            </a:pPr>
            <a:r>
              <a:rPr lang="en-US" altLang="en-US" sz="900" dirty="0" smtClean="0">
                <a:ea typeface="ＭＳ Ｐゴシック" panose="020B0600070205080204" pitchFamily="34" charset="-128"/>
              </a:rPr>
              <a:t> Another theory is that genetic instructions for running the body can be read only a certain number of times before they become illegible.</a:t>
            </a:r>
            <a:endParaRPr lang="en-US" altLang="en-US" sz="900" b="1" dirty="0" smtClean="0">
              <a:ea typeface="ＭＳ Ｐゴシック" panose="020B0600070205080204" pitchFamily="34" charset="-128"/>
            </a:endParaRPr>
          </a:p>
          <a:p>
            <a:pPr eaLnBrk="1" hangingPunct="1">
              <a:lnSpc>
                <a:spcPct val="90000"/>
              </a:lnSpc>
              <a:spcBef>
                <a:spcPct val="0"/>
              </a:spcBef>
              <a:buFontTx/>
              <a:buChar char="•"/>
            </a:pPr>
            <a:r>
              <a:rPr lang="en-US" altLang="en-US" sz="900" b="1" dirty="0" smtClean="0">
                <a:ea typeface="ＭＳ Ｐゴシック" panose="020B0600070205080204" pitchFamily="34" charset="-128"/>
              </a:rPr>
              <a:t> WEAR-AND-TEAR THEORIES OF AGING</a:t>
            </a:r>
            <a:r>
              <a:rPr lang="en-US" altLang="en-US" sz="900" dirty="0" smtClean="0">
                <a:ea typeface="ＭＳ Ｐゴシック" panose="020B0600070205080204" pitchFamily="34" charset="-128"/>
              </a:rPr>
              <a:t> </a:t>
            </a:r>
            <a:r>
              <a:rPr lang="en-US" altLang="en-US" sz="900" i="0" dirty="0" smtClean="0">
                <a:ea typeface="ＭＳ Ｐゴシック" panose="020B0600070205080204" pitchFamily="34" charset="-128"/>
              </a:rPr>
              <a:t>argue that the mechanical functions of the body simply wear out with age.</a:t>
            </a:r>
          </a:p>
          <a:p>
            <a:pPr lvl="1" eaLnBrk="1" hangingPunct="1">
              <a:lnSpc>
                <a:spcPct val="90000"/>
              </a:lnSpc>
              <a:spcBef>
                <a:spcPct val="0"/>
              </a:spcBef>
              <a:buFontTx/>
              <a:buChar char="•"/>
            </a:pPr>
            <a:r>
              <a:rPr lang="en-US" altLang="en-US" sz="900" dirty="0" smtClean="0">
                <a:ea typeface="ＭＳ Ｐゴシック" panose="020B0600070205080204" pitchFamily="34" charset="-128"/>
              </a:rPr>
              <a:t> Some theories say that the body’s constant manufacture of energy to fuel its activities creates by-products, which eventually reach such high levels that they impair the body’s normal functioning.</a:t>
            </a:r>
            <a:endParaRPr lang="en-US" altLang="en-US" sz="900" i="1" dirty="0" smtClean="0">
              <a:ea typeface="ＭＳ Ｐゴシック" panose="020B0600070205080204" pitchFamily="34" charset="-128"/>
            </a:endParaRPr>
          </a:p>
          <a:p>
            <a:pPr lvl="1" eaLnBrk="1" hangingPunct="1">
              <a:lnSpc>
                <a:spcPct val="90000"/>
              </a:lnSpc>
              <a:spcBef>
                <a:spcPct val="0"/>
              </a:spcBef>
              <a:buFontTx/>
              <a:buChar char="•"/>
            </a:pPr>
            <a:r>
              <a:rPr lang="en-US" altLang="en-US" sz="900" i="1" dirty="0" smtClean="0">
                <a:ea typeface="ＭＳ Ｐゴシック" panose="020B0600070205080204" pitchFamily="34" charset="-128"/>
              </a:rPr>
              <a:t> </a:t>
            </a:r>
            <a:r>
              <a:rPr lang="en-US" altLang="en-US" sz="900" i="0" dirty="0" smtClean="0">
                <a:ea typeface="ＭＳ Ｐゴシック" panose="020B0600070205080204" pitchFamily="34" charset="-128"/>
              </a:rPr>
              <a:t>Free radicals</a:t>
            </a:r>
            <a:r>
              <a:rPr lang="en-US" altLang="en-US" sz="900" dirty="0" smtClean="0">
                <a:ea typeface="ＭＳ Ｐゴシック" panose="020B0600070205080204" pitchFamily="34" charset="-128"/>
              </a:rPr>
              <a:t>, electrically charged atoms, are produced in the cells and may cause negative effects on other cells.</a:t>
            </a:r>
          </a:p>
          <a:p>
            <a:pPr lvl="1" eaLnBrk="1" hangingPunct="1">
              <a:lnSpc>
                <a:spcPct val="90000"/>
              </a:lnSpc>
              <a:spcBef>
                <a:spcPct val="0"/>
              </a:spcBef>
              <a:buFontTx/>
              <a:buChar char="•"/>
            </a:pPr>
            <a:r>
              <a:rPr lang="en-US" altLang="en-US" sz="900" dirty="0" smtClean="0">
                <a:ea typeface="ＭＳ Ｐゴシック" panose="020B0600070205080204" pitchFamily="34" charset="-128"/>
              </a:rPr>
              <a:t> This is a more optimistic theory, which suggests that longevity can be extended by eliminating the toxins produced by the body.</a:t>
            </a:r>
            <a:endParaRPr lang="en-US" altLang="en-US" sz="900" b="1" dirty="0" smtClean="0">
              <a:ea typeface="ＭＳ Ｐゴシック" panose="020B0600070205080204" pitchFamily="34" charset="-128"/>
            </a:endParaRPr>
          </a:p>
          <a:p>
            <a:pPr eaLnBrk="1" hangingPunct="1">
              <a:lnSpc>
                <a:spcPct val="90000"/>
              </a:lnSpc>
              <a:spcBef>
                <a:spcPct val="0"/>
              </a:spcBef>
              <a:buFontTx/>
              <a:buChar char="•"/>
            </a:pPr>
            <a:r>
              <a:rPr lang="en-US" altLang="en-US" sz="900" b="1" dirty="0" smtClean="0">
                <a:ea typeface="ＭＳ Ｐゴシック" panose="020B0600070205080204" pitchFamily="34" charset="-128"/>
              </a:rPr>
              <a:t> LIFE EXPECTANCY</a:t>
            </a:r>
            <a:r>
              <a:rPr lang="en-US" altLang="en-US" sz="900" dirty="0" smtClean="0">
                <a:ea typeface="ＭＳ Ｐゴシック" panose="020B0600070205080204" pitchFamily="34" charset="-128"/>
              </a:rPr>
              <a:t>, </a:t>
            </a:r>
            <a:r>
              <a:rPr lang="en-US" altLang="en-US" sz="900" i="0" dirty="0" smtClean="0">
                <a:ea typeface="ＭＳ Ｐゴシック" panose="020B0600070205080204" pitchFamily="34" charset="-128"/>
              </a:rPr>
              <a:t>the average age of death for members of a population, has been steadily increasing.</a:t>
            </a:r>
          </a:p>
          <a:p>
            <a:pPr lvl="1" eaLnBrk="1" hangingPunct="1">
              <a:lnSpc>
                <a:spcPct val="90000"/>
              </a:lnSpc>
              <a:spcBef>
                <a:spcPct val="0"/>
              </a:spcBef>
              <a:buFontTx/>
              <a:buChar char="•"/>
            </a:pPr>
            <a:r>
              <a:rPr lang="en-US" altLang="en-US" sz="900" dirty="0" smtClean="0">
                <a:ea typeface="ＭＳ Ｐゴシック" panose="020B0600070205080204" pitchFamily="34" charset="-128"/>
              </a:rPr>
              <a:t> In 1776, the average life expectancy was 35.</a:t>
            </a:r>
          </a:p>
          <a:p>
            <a:pPr lvl="1" eaLnBrk="1" hangingPunct="1">
              <a:lnSpc>
                <a:spcPct val="90000"/>
              </a:lnSpc>
              <a:spcBef>
                <a:spcPct val="0"/>
              </a:spcBef>
              <a:buFontTx/>
              <a:buChar char="•"/>
            </a:pPr>
            <a:r>
              <a:rPr lang="en-US" altLang="en-US" sz="900" dirty="0" smtClean="0">
                <a:ea typeface="ＭＳ Ｐゴシック" panose="020B0600070205080204" pitchFamily="34" charset="-128"/>
              </a:rPr>
              <a:t> In 1900, the average life expectancy was 47.</a:t>
            </a:r>
          </a:p>
          <a:p>
            <a:pPr lvl="1" eaLnBrk="1" hangingPunct="1">
              <a:lnSpc>
                <a:spcPct val="90000"/>
              </a:lnSpc>
              <a:spcBef>
                <a:spcPct val="0"/>
              </a:spcBef>
              <a:buFontTx/>
              <a:buChar char="•"/>
            </a:pPr>
            <a:r>
              <a:rPr lang="en-US" altLang="en-US" sz="900" dirty="0" smtClean="0">
                <a:ea typeface="ＭＳ Ｐゴシック" panose="020B0600070205080204" pitchFamily="34" charset="-128"/>
              </a:rPr>
              <a:t> For a person born in 1980 life expectancy is 74.</a:t>
            </a:r>
          </a:p>
          <a:p>
            <a:pPr lvl="1" eaLnBrk="1" hangingPunct="1">
              <a:lnSpc>
                <a:spcPct val="90000"/>
              </a:lnSpc>
              <a:spcBef>
                <a:spcPct val="0"/>
              </a:spcBef>
              <a:buFontTx/>
              <a:buChar char="•"/>
            </a:pPr>
            <a:r>
              <a:rPr lang="en-US" altLang="en-US" sz="900" dirty="0" smtClean="0">
                <a:ea typeface="ＭＳ Ｐゴシック" panose="020B0600070205080204" pitchFamily="34" charset="-128"/>
              </a:rPr>
              <a:t> By 2050, the average life expectancy is predicted to be 80.</a:t>
            </a:r>
          </a:p>
          <a:p>
            <a:pPr lvl="1" eaLnBrk="1" hangingPunct="1">
              <a:lnSpc>
                <a:spcPct val="90000"/>
              </a:lnSpc>
              <a:spcBef>
                <a:spcPct val="0"/>
              </a:spcBef>
              <a:buFontTx/>
              <a:buChar char="•"/>
            </a:pPr>
            <a:r>
              <a:rPr lang="en-US" altLang="en-US" sz="900" dirty="0" smtClean="0">
                <a:ea typeface="ＭＳ Ｐゴシック" panose="020B0600070205080204" pitchFamily="34" charset="-128"/>
              </a:rPr>
              <a:t> Health conditions are better.</a:t>
            </a:r>
          </a:p>
          <a:p>
            <a:pPr lvl="1" eaLnBrk="1" hangingPunct="1">
              <a:lnSpc>
                <a:spcPct val="90000"/>
              </a:lnSpc>
              <a:spcBef>
                <a:spcPct val="0"/>
              </a:spcBef>
              <a:buFontTx/>
              <a:buChar char="•"/>
            </a:pPr>
            <a:r>
              <a:rPr lang="en-US" altLang="en-US" sz="900" dirty="0" smtClean="0">
                <a:ea typeface="ＭＳ Ｐゴシック" panose="020B0600070205080204" pitchFamily="34" charset="-128"/>
              </a:rPr>
              <a:t> Many diseases are wiped out or better controlled through medicine.</a:t>
            </a:r>
          </a:p>
          <a:p>
            <a:pPr lvl="1" eaLnBrk="1" hangingPunct="1">
              <a:lnSpc>
                <a:spcPct val="90000"/>
              </a:lnSpc>
              <a:spcBef>
                <a:spcPct val="0"/>
              </a:spcBef>
              <a:buFontTx/>
              <a:buChar char="•"/>
            </a:pPr>
            <a:r>
              <a:rPr lang="en-US" altLang="en-US" sz="900" dirty="0" smtClean="0">
                <a:ea typeface="ＭＳ Ｐゴシック" panose="020B0600070205080204" pitchFamily="34" charset="-128"/>
              </a:rPr>
              <a:t> People’s working conditions are better.</a:t>
            </a:r>
          </a:p>
          <a:p>
            <a:pPr lvl="1" eaLnBrk="1" hangingPunct="1">
              <a:lnSpc>
                <a:spcPct val="90000"/>
              </a:lnSpc>
              <a:spcBef>
                <a:spcPct val="0"/>
              </a:spcBef>
              <a:buFontTx/>
              <a:buChar char="•"/>
            </a:pPr>
            <a:r>
              <a:rPr lang="en-US" altLang="en-US" sz="900" dirty="0" smtClean="0">
                <a:ea typeface="ＭＳ Ｐゴシック" panose="020B0600070205080204" pitchFamily="34" charset="-128"/>
              </a:rPr>
              <a:t> We are working on improving environmental conditions.</a:t>
            </a:r>
          </a:p>
          <a:p>
            <a:pPr lvl="1" eaLnBrk="1" hangingPunct="1">
              <a:lnSpc>
                <a:spcPct val="90000"/>
              </a:lnSpc>
              <a:spcBef>
                <a:spcPct val="0"/>
              </a:spcBef>
              <a:buFontTx/>
              <a:buChar char="•"/>
            </a:pPr>
            <a:r>
              <a:rPr lang="en-US" altLang="en-US" sz="900" dirty="0" smtClean="0">
                <a:ea typeface="ＭＳ Ｐゴシック" panose="020B0600070205080204" pitchFamily="34" charset="-128"/>
              </a:rPr>
              <a:t> The maximum human lifespan is believed to hover around 120.</a:t>
            </a:r>
          </a:p>
          <a:p>
            <a:pPr lvl="1" eaLnBrk="1" hangingPunct="1">
              <a:lnSpc>
                <a:spcPct val="90000"/>
              </a:lnSpc>
              <a:spcBef>
                <a:spcPct val="0"/>
              </a:spcBef>
              <a:buFontTx/>
              <a:buChar char="•"/>
            </a:pPr>
            <a:r>
              <a:rPr lang="en-US" altLang="en-US" sz="900" dirty="0" smtClean="0">
                <a:ea typeface="ＭＳ Ｐゴシック" panose="020B0600070205080204" pitchFamily="34" charset="-128"/>
              </a:rPr>
              <a:t> To extend the maximum lifespan would probably take genetic alterations.</a:t>
            </a:r>
          </a:p>
        </p:txBody>
      </p:sp>
    </p:spTree>
    <p:extLst>
      <p:ext uri="{BB962C8B-B14F-4D97-AF65-F5344CB8AC3E}">
        <p14:creationId xmlns:p14="http://schemas.microsoft.com/office/powerpoint/2010/main" val="8385575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1167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366A26FE-E833-4160-9B59-0C01B713B3BE}" type="slidenum">
              <a:rPr lang="en-US" altLang="en-US" sz="1200">
                <a:latin typeface="Calibri" panose="020F0502020204030204" pitchFamily="34" charset="0"/>
              </a:rPr>
              <a:pPr eaLnBrk="1" hangingPunct="1"/>
              <a:t>50</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10089466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ea typeface="ＭＳ Ｐゴシック" panose="020B0600070205080204" pitchFamily="34" charset="-128"/>
              </a:rPr>
              <a:t>Both male and female African Americans have a shorter life expectancy than male and female Caucasians. </a:t>
            </a:r>
          </a:p>
          <a:p>
            <a:r>
              <a:rPr lang="en-US" altLang="en-US" dirty="0" smtClean="0">
                <a:ea typeface="ＭＳ Ｐゴシック" panose="020B0600070205080204" pitchFamily="34" charset="-128"/>
              </a:rPr>
              <a:t>Are the reasons for this genetic, cultural, or both?</a:t>
            </a:r>
          </a:p>
          <a:p>
            <a:r>
              <a:rPr lang="en-US" altLang="en-US" dirty="0" smtClean="0">
                <a:ea typeface="ＭＳ Ｐゴシック" panose="020B0600070205080204" pitchFamily="34" charset="-128"/>
              </a:rPr>
              <a:t>(Source: Xu, Kochanek &amp; Murphy, 2010.)</a:t>
            </a:r>
          </a:p>
          <a:p>
            <a:endParaRPr lang="en-US" altLang="en-US" dirty="0" smtClean="0">
              <a:ea typeface="ＭＳ Ｐゴシック" panose="020B0600070205080204" pitchFamily="34" charset="-128"/>
            </a:endParaRPr>
          </a:p>
        </p:txBody>
      </p:sp>
      <p:sp>
        <p:nvSpPr>
          <p:cNvPr id="121859" name="Footer Placeholder 3"/>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200" dirty="0">
                <a:latin typeface="Calibri" panose="020F0502020204030204" pitchFamily="34" charset="0"/>
              </a:rPr>
              <a:t>Copyright © 2011 Pearson Education, Inc. All rights reserved.</a:t>
            </a:r>
          </a:p>
        </p:txBody>
      </p:sp>
      <p:sp>
        <p:nvSpPr>
          <p:cNvPr id="121860"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C0731D7-0DE5-47AF-A7BF-F622F935DA76}" type="slidenum">
              <a:rPr lang="en-US" altLang="en-US" sz="1200">
                <a:latin typeface="Calibri" panose="020F0502020204030204" pitchFamily="34" charset="0"/>
              </a:rPr>
              <a:pPr eaLnBrk="1" hangingPunct="1"/>
              <a:t>52</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17427858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1331A2C2-2EC3-4772-B536-3F6BE07FDB6F}" type="slidenum">
              <a:rPr lang="en-US" altLang="en-US" sz="1200">
                <a:latin typeface="Calibri" panose="020F0502020204030204" pitchFamily="34" charset="0"/>
              </a:rPr>
              <a:pPr eaLnBrk="1" hangingPunct="1"/>
              <a:t>53</a:t>
            </a:fld>
            <a:endParaRPr lang="en-US" altLang="en-US" sz="1200" dirty="0">
              <a:latin typeface="Calibri" panose="020F0502020204030204" pitchFamily="34" charset="0"/>
            </a:endParaRPr>
          </a:p>
        </p:txBody>
      </p:sp>
      <p:sp>
        <p:nvSpPr>
          <p:cNvPr id="1239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b="1" dirty="0" smtClean="0">
                <a:ea typeface="ＭＳ Ｐゴシック" panose="020B0600070205080204" pitchFamily="34" charset="-128"/>
              </a:rPr>
              <a:t> Telomere therapy: </a:t>
            </a:r>
            <a:r>
              <a:rPr lang="en-US" altLang="en-US" dirty="0" smtClean="0">
                <a:ea typeface="ＭＳ Ｐゴシック" panose="020B0600070205080204" pitchFamily="34" charset="-128"/>
              </a:rPr>
              <a:t>tip of chromosomes grow shorter with each cell division. When telomere goes away, cell division stops.</a:t>
            </a:r>
          </a:p>
          <a:p>
            <a:pPr eaLnBrk="1" hangingPunct="1">
              <a:spcBef>
                <a:spcPct val="0"/>
              </a:spcBef>
              <a:buFontTx/>
              <a:buChar char="•"/>
            </a:pPr>
            <a:r>
              <a:rPr lang="en-US" altLang="en-US" b="1" dirty="0" smtClean="0">
                <a:ea typeface="ＭＳ Ｐゴシック" panose="020B0600070205080204" pitchFamily="34" charset="-128"/>
              </a:rPr>
              <a:t> Reducing free radicals: </a:t>
            </a:r>
            <a:r>
              <a:rPr lang="en-US" altLang="en-US" dirty="0" smtClean="0">
                <a:ea typeface="ＭＳ Ｐゴシック" panose="020B0600070205080204" pitchFamily="34" charset="-128"/>
              </a:rPr>
              <a:t>Free radicals are unstable molecules as result of cell functioning that may drift and cause cell damage; some believe reduced by antioxidants.</a:t>
            </a:r>
          </a:p>
          <a:p>
            <a:pPr eaLnBrk="1" hangingPunct="1">
              <a:spcBef>
                <a:spcPct val="0"/>
              </a:spcBef>
              <a:buFontTx/>
              <a:buChar char="•"/>
            </a:pPr>
            <a:r>
              <a:rPr lang="en-US" altLang="en-US" b="1" dirty="0" smtClean="0">
                <a:ea typeface="ＭＳ Ｐゴシック" panose="020B0600070205080204" pitchFamily="34" charset="-128"/>
              </a:rPr>
              <a:t> Restricting calories:</a:t>
            </a:r>
            <a:r>
              <a:rPr lang="en-US" altLang="en-US" dirty="0" smtClean="0">
                <a:ea typeface="ＭＳ Ｐゴシック" panose="020B0600070205080204" pitchFamily="34" charset="-128"/>
              </a:rPr>
              <a:t> fewer free radicals</a:t>
            </a:r>
          </a:p>
          <a:p>
            <a:pPr eaLnBrk="1" hangingPunct="1">
              <a:spcBef>
                <a:spcPct val="0"/>
              </a:spcBef>
              <a:buFontTx/>
              <a:buChar char="•"/>
            </a:pPr>
            <a:r>
              <a:rPr lang="en-US" altLang="en-US" b="1" dirty="0" smtClean="0">
                <a:ea typeface="ＭＳ Ｐゴシック" panose="020B0600070205080204" pitchFamily="34" charset="-128"/>
              </a:rPr>
              <a:t> Bionic solution: </a:t>
            </a:r>
            <a:r>
              <a:rPr lang="en-US" altLang="en-US" dirty="0" smtClean="0">
                <a:ea typeface="ＭＳ Ｐゴシック" panose="020B0600070205080204" pitchFamily="34" charset="-128"/>
              </a:rPr>
              <a:t>transplants</a:t>
            </a:r>
            <a:endParaRPr lang="en-US" altLang="en-US" b="1" dirty="0" smtClean="0">
              <a:ea typeface="ＭＳ Ｐゴシック" panose="020B0600070205080204" pitchFamily="34" charset="-128"/>
            </a:endParaRPr>
          </a:p>
          <a:p>
            <a:pPr eaLnBrk="1" hangingPunct="1">
              <a:spcBef>
                <a:spcPct val="0"/>
              </a:spcBef>
            </a:pPr>
            <a:endParaRPr lang="en-US" altLang="en-US" b="1" dirty="0" smtClean="0">
              <a:ea typeface="ＭＳ Ｐゴシック" panose="020B0600070205080204" pitchFamily="34" charset="-128"/>
            </a:endParaRPr>
          </a:p>
          <a:p>
            <a:pPr eaLnBrk="1" hangingPunct="1">
              <a:spcBef>
                <a:spcPct val="0"/>
              </a:spcBef>
            </a:pPr>
            <a:endParaRPr lang="en-US" altLang="en-US" b="1" dirty="0" smtClean="0">
              <a:ea typeface="ＭＳ Ｐゴシック" panose="020B0600070205080204" pitchFamily="34" charset="-128"/>
            </a:endParaRPr>
          </a:p>
          <a:p>
            <a:pPr eaLnBrk="1" hangingPunct="1">
              <a:spcBef>
                <a:spcPct val="0"/>
              </a:spcBef>
            </a:pPr>
            <a:endParaRPr lang="en-US" altLang="en-US" b="1" dirty="0" smtClean="0">
              <a:ea typeface="ＭＳ Ｐゴシック" panose="020B0600070205080204" pitchFamily="34" charset="-128"/>
            </a:endParaRPr>
          </a:p>
          <a:p>
            <a:pPr eaLnBrk="1" hangingPunct="1">
              <a:spcBef>
                <a:spcPct val="0"/>
              </a:spcBef>
            </a:pPr>
            <a:endParaRPr lang="en-US" altLang="en-US" dirty="0" smtClean="0">
              <a:ea typeface="ＭＳ Ｐゴシック" panose="020B0600070205080204" pitchFamily="34" charset="-128"/>
            </a:endParaRPr>
          </a:p>
          <a:p>
            <a:pPr eaLnBrk="1" hangingPunct="1">
              <a:spcBef>
                <a:spcPct val="0"/>
              </a:spcBef>
            </a:pPr>
            <a:endParaRPr lang="en-US" altLang="en-US" b="1" dirty="0" smtClean="0">
              <a:ea typeface="ＭＳ Ｐゴシック" panose="020B0600070205080204" pitchFamily="34" charset="-128"/>
            </a:endParaRPr>
          </a:p>
        </p:txBody>
      </p:sp>
    </p:spTree>
    <p:extLst>
      <p:ext uri="{BB962C8B-B14F-4D97-AF65-F5344CB8AC3E}">
        <p14:creationId xmlns:p14="http://schemas.microsoft.com/office/powerpoint/2010/main" val="1773419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53D8334-4CAB-4DA1-8150-C73C7B892B82}" type="slidenum">
              <a:rPr lang="en-US" altLang="en-US" sz="1200">
                <a:latin typeface="Calibri" panose="020F0502020204030204" pitchFamily="34" charset="0"/>
              </a:rPr>
              <a:pPr eaLnBrk="1" hangingPunct="1"/>
              <a:t>55</a:t>
            </a:fld>
            <a:endParaRPr lang="en-US" altLang="en-US" sz="1200" dirty="0">
              <a:latin typeface="Calibri" panose="020F0502020204030204" pitchFamily="34"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Initially drew a simple comparison between younger and older people’</a:t>
            </a:r>
            <a:r>
              <a:rPr lang="en-US" altLang="ja-JP" dirty="0" smtClean="0">
                <a:ea typeface="ＭＳ Ｐゴシック" panose="020B0600070205080204" pitchFamily="34" charset="-128"/>
              </a:rPr>
              <a:t>s performance on the same IQ test, using traditional cross-sectional experimental methods. </a:t>
            </a:r>
          </a:p>
          <a:p>
            <a:pPr eaLnBrk="1" hangingPunct="1">
              <a:spcBef>
                <a:spcPct val="0"/>
              </a:spcBef>
              <a:buFontTx/>
              <a:buChar char="•"/>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9915458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1C3000AA-5852-45B1-A859-F2CD41D6C43F}" type="slidenum">
              <a:rPr lang="en-US" altLang="en-US" sz="1200">
                <a:latin typeface="Calibri" panose="020F0502020204030204" pitchFamily="34" charset="0"/>
              </a:rPr>
              <a:pPr eaLnBrk="1" hangingPunct="1"/>
              <a:t>56</a:t>
            </a:fld>
            <a:endParaRPr lang="en-US" altLang="en-US" sz="1200" dirty="0">
              <a:latin typeface="Calibri" panose="020F0502020204030204" pitchFamily="34" charset="0"/>
            </a:endParaRPr>
          </a:p>
        </p:txBody>
      </p:sp>
      <p:sp>
        <p:nvSpPr>
          <p:cNvPr id="1382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Some abilities gradually decline throughout adulthood, starting at around age 25, while others stay relatively steady.</a:t>
            </a:r>
          </a:p>
          <a:p>
            <a:pPr eaLnBrk="1" hangingPunct="1">
              <a:spcBef>
                <a:spcPct val="0"/>
              </a:spcBef>
              <a:buFontTx/>
              <a:buChar char="•"/>
            </a:pPr>
            <a:r>
              <a:rPr lang="en-US" altLang="en-US" dirty="0" smtClean="0">
                <a:ea typeface="ＭＳ Ｐゴシック" panose="020B0600070205080204" pitchFamily="34" charset="-128"/>
              </a:rPr>
              <a:t> There is no uniform pattern in adulthood of age-related changes across all intellectual abilities. </a:t>
            </a:r>
          </a:p>
          <a:p>
            <a:pPr eaLnBrk="1" hangingPunct="1">
              <a:spcBef>
                <a:spcPct val="0"/>
              </a:spcBef>
              <a:buFontTx/>
              <a:buChar char="•"/>
            </a:pPr>
            <a:r>
              <a:rPr lang="en-US" altLang="en-US" dirty="0" smtClean="0">
                <a:ea typeface="ＭＳ Ｐゴシック" panose="020B0600070205080204" pitchFamily="34" charset="-128"/>
              </a:rPr>
              <a:t> Fluid intelligence declines with age, while crystallized intelligence remains steady and in some cases actually improves.</a:t>
            </a:r>
          </a:p>
          <a:p>
            <a:pPr eaLnBrk="1" hangingPunct="1">
              <a:spcBef>
                <a:spcPct val="0"/>
              </a:spcBef>
              <a:buFontTx/>
              <a:buChar char="•"/>
            </a:pPr>
            <a:r>
              <a:rPr lang="en-US" altLang="en-US" dirty="0" smtClean="0">
                <a:ea typeface="ＭＳ Ｐゴシック" panose="020B0600070205080204" pitchFamily="34" charset="-128"/>
              </a:rPr>
              <a:t> Strategies that people have acquired remains steady and in some cases actually improves.</a:t>
            </a:r>
          </a:p>
        </p:txBody>
      </p:sp>
    </p:spTree>
    <p:extLst>
      <p:ext uri="{BB962C8B-B14F-4D97-AF65-F5344CB8AC3E}">
        <p14:creationId xmlns:p14="http://schemas.microsoft.com/office/powerpoint/2010/main" val="40008925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ea typeface="ＭＳ Ｐゴシック" panose="020B0600070205080204" pitchFamily="34" charset="-128"/>
              </a:rPr>
              <a:t>Although some intellectual abilities decline across adulthood, others stay relatively steady. </a:t>
            </a:r>
            <a:r>
              <a:rPr lang="de-DE" altLang="en-US" dirty="0" smtClean="0">
                <a:ea typeface="ＭＳ Ｐゴシック" panose="020B0600070205080204" pitchFamily="34" charset="-128"/>
              </a:rPr>
              <a:t>(Source: </a:t>
            </a:r>
            <a:r>
              <a:rPr lang="de-DE" altLang="en-US" dirty="0" err="1" smtClean="0">
                <a:ea typeface="ＭＳ Ｐゴシック" panose="020B0600070205080204" pitchFamily="34" charset="-128"/>
              </a:rPr>
              <a:t>Schaie</a:t>
            </a:r>
            <a:r>
              <a:rPr lang="de-DE" altLang="en-US" dirty="0" smtClean="0">
                <a:ea typeface="ＭＳ Ｐゴシック" panose="020B0600070205080204" pitchFamily="34" charset="-128"/>
              </a:rPr>
              <a:t>, 1994, p. 307.)</a:t>
            </a:r>
            <a:endParaRPr lang="en-US" altLang="en-US" dirty="0" smtClean="0">
              <a:ea typeface="ＭＳ Ｐゴシック" panose="020B0600070205080204" pitchFamily="34" charset="-128"/>
            </a:endParaRPr>
          </a:p>
          <a:p>
            <a:endParaRPr lang="en-US" altLang="en-US" dirty="0" smtClean="0">
              <a:ea typeface="ＭＳ Ｐゴシック" panose="020B0600070205080204" pitchFamily="34" charset="-128"/>
            </a:endParaRPr>
          </a:p>
        </p:txBody>
      </p:sp>
      <p:sp>
        <p:nvSpPr>
          <p:cNvPr id="140291" name="Footer Placeholder 3"/>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200" dirty="0">
                <a:latin typeface="Calibri" panose="020F0502020204030204" pitchFamily="34" charset="0"/>
              </a:rPr>
              <a:t>Copyright © 2011 Pearson Education, Inc. All rights reserved.</a:t>
            </a:r>
          </a:p>
        </p:txBody>
      </p:sp>
      <p:sp>
        <p:nvSpPr>
          <p:cNvPr id="140292"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7C4179F-9ECB-4CAA-A4E1-02399334833A}" type="slidenum">
              <a:rPr lang="en-US" altLang="en-US" sz="1200">
                <a:latin typeface="Calibri" panose="020F0502020204030204" pitchFamily="34" charset="0"/>
              </a:rPr>
              <a:pPr eaLnBrk="1" hangingPunct="1"/>
              <a:t>57</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39681184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83B2CC1-F315-4C2A-BC50-3E47FFFFA9AA}" type="slidenum">
              <a:rPr lang="en-US" altLang="en-US" sz="1200">
                <a:latin typeface="Calibri" panose="020F0502020204030204" pitchFamily="34" charset="0"/>
              </a:rPr>
              <a:pPr eaLnBrk="1" hangingPunct="1"/>
              <a:t>58</a:t>
            </a:fld>
            <a:endParaRPr lang="en-US" altLang="en-US" sz="1200" dirty="0">
              <a:latin typeface="Calibri" panose="020F0502020204030204" pitchFamily="34" charset="0"/>
            </a:endParaRPr>
          </a:p>
        </p:txBody>
      </p:sp>
      <p:sp>
        <p:nvSpPr>
          <p:cNvPr id="1443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Schaie and Willis taught people whose reasoning and spatial skills had declined a variety of skills. More than half showed significant improvement.</a:t>
            </a:r>
          </a:p>
          <a:p>
            <a:pPr eaLnBrk="1" hangingPunct="1">
              <a:spcBef>
                <a:spcPct val="0"/>
              </a:spcBef>
              <a:buFontTx/>
              <a:buChar char="•"/>
            </a:pPr>
            <a:r>
              <a:rPr lang="en-US" altLang="en-US" dirty="0" smtClean="0">
                <a:ea typeface="ＭＳ Ｐゴシック" panose="020B0600070205080204" pitchFamily="34" charset="-128"/>
              </a:rPr>
              <a:t> Such </a:t>
            </a:r>
            <a:r>
              <a:rPr lang="en-US" altLang="en-US" b="1" dirty="0" smtClean="0">
                <a:ea typeface="ＭＳ Ｐゴシック" panose="020B0600070205080204" pitchFamily="34" charset="-128"/>
              </a:rPr>
              <a:t>Plasticity</a:t>
            </a:r>
            <a:r>
              <a:rPr lang="en-US" altLang="en-US" dirty="0" smtClean="0">
                <a:ea typeface="ＭＳ Ｐゴシック" panose="020B0600070205080204" pitchFamily="34" charset="-128"/>
              </a:rPr>
              <a:t>, </a:t>
            </a:r>
            <a:r>
              <a:rPr lang="en-US" altLang="en-US" i="1" dirty="0" smtClean="0">
                <a:ea typeface="ＭＳ Ｐゴシック" panose="020B0600070205080204" pitchFamily="34" charset="-128"/>
              </a:rPr>
              <a:t>or modifiability of behavior</a:t>
            </a:r>
            <a:r>
              <a:rPr lang="en-US" altLang="en-US" dirty="0" smtClean="0">
                <a:ea typeface="ＭＳ Ｐゴシック" panose="020B0600070205080204" pitchFamily="34" charset="-128"/>
              </a:rPr>
              <a:t>, suggests that there is nothing fixed about the changes that may occur in intellectual abilities during late adulthood ("Use it or lose it").</a:t>
            </a:r>
          </a:p>
          <a:p>
            <a:pPr eaLnBrk="1" hangingPunct="1">
              <a:spcBef>
                <a:spcPct val="0"/>
              </a:spcBef>
              <a:buFontTx/>
              <a:buChar char="•"/>
            </a:pPr>
            <a:r>
              <a:rPr lang="en-US" altLang="en-US" dirty="0" smtClean="0">
                <a:ea typeface="ＭＳ Ｐゴシック" panose="020B0600070205080204" pitchFamily="34" charset="-128"/>
              </a:rPr>
              <a:t> Lesser declines are associated with:</a:t>
            </a:r>
          </a:p>
          <a:p>
            <a:pPr lvl="1" eaLnBrk="1" hangingPunct="1">
              <a:spcBef>
                <a:spcPct val="0"/>
              </a:spcBef>
              <a:buFontTx/>
              <a:buChar char="•"/>
            </a:pPr>
            <a:r>
              <a:rPr lang="en-US" altLang="en-US" dirty="0" smtClean="0">
                <a:ea typeface="ＭＳ Ｐゴシック" panose="020B0600070205080204" pitchFamily="34" charset="-128"/>
              </a:rPr>
              <a:t> Good health</a:t>
            </a:r>
          </a:p>
          <a:p>
            <a:pPr lvl="1" eaLnBrk="1" hangingPunct="1">
              <a:spcBef>
                <a:spcPct val="0"/>
              </a:spcBef>
              <a:buFontTx/>
              <a:buChar char="•"/>
            </a:pPr>
            <a:r>
              <a:rPr lang="en-US" altLang="en-US" dirty="0" smtClean="0">
                <a:ea typeface="ＭＳ Ｐゴシック" panose="020B0600070205080204" pitchFamily="34" charset="-128"/>
              </a:rPr>
              <a:t> High SES</a:t>
            </a:r>
          </a:p>
          <a:p>
            <a:pPr lvl="1" eaLnBrk="1" hangingPunct="1">
              <a:spcBef>
                <a:spcPct val="0"/>
              </a:spcBef>
              <a:buFontTx/>
              <a:buChar char="•"/>
            </a:pPr>
            <a:r>
              <a:rPr lang="en-US" altLang="en-US" dirty="0" smtClean="0">
                <a:ea typeface="ＭＳ Ｐゴシック" panose="020B0600070205080204" pitchFamily="34" charset="-128"/>
              </a:rPr>
              <a:t> Involvement in an intellectually stimulating environment</a:t>
            </a:r>
          </a:p>
          <a:p>
            <a:pPr lvl="1" eaLnBrk="1" hangingPunct="1">
              <a:spcBef>
                <a:spcPct val="0"/>
              </a:spcBef>
              <a:buFontTx/>
              <a:buChar char="•"/>
            </a:pPr>
            <a:r>
              <a:rPr lang="en-US" altLang="en-US" dirty="0" smtClean="0">
                <a:ea typeface="ＭＳ Ｐゴシック" panose="020B0600070205080204" pitchFamily="34" charset="-128"/>
              </a:rPr>
              <a:t> Flexible personality</a:t>
            </a:r>
          </a:p>
          <a:p>
            <a:pPr lvl="1" eaLnBrk="1" hangingPunct="1">
              <a:spcBef>
                <a:spcPct val="0"/>
              </a:spcBef>
              <a:buFontTx/>
              <a:buChar char="•"/>
            </a:pPr>
            <a:r>
              <a:rPr lang="en-US" altLang="en-US" dirty="0" smtClean="0">
                <a:ea typeface="ＭＳ Ｐゴシック" panose="020B0600070205080204" pitchFamily="34" charset="-128"/>
              </a:rPr>
              <a:t> Being married to a bright spouse</a:t>
            </a:r>
          </a:p>
          <a:p>
            <a:pPr lvl="1" eaLnBrk="1" hangingPunct="1">
              <a:spcBef>
                <a:spcPct val="0"/>
              </a:spcBef>
              <a:buFontTx/>
              <a:buChar char="•"/>
            </a:pPr>
            <a:r>
              <a:rPr lang="en-US" altLang="en-US" dirty="0" smtClean="0">
                <a:ea typeface="ＭＳ Ｐゴシック" panose="020B0600070205080204" pitchFamily="34" charset="-128"/>
              </a:rPr>
              <a:t> Maintenance of good perceptual processing speed</a:t>
            </a:r>
          </a:p>
          <a:p>
            <a:pPr lvl="1" eaLnBrk="1" hangingPunct="1">
              <a:spcBef>
                <a:spcPct val="0"/>
              </a:spcBef>
              <a:buFontTx/>
              <a:buChar char="•"/>
            </a:pPr>
            <a:r>
              <a:rPr lang="en-US" altLang="en-US" dirty="0" smtClean="0">
                <a:ea typeface="ＭＳ Ｐゴシック" panose="020B0600070205080204" pitchFamily="34" charset="-128"/>
              </a:rPr>
              <a:t> Feeling self-satisfied with one’s accomplishments in middle and early old age</a:t>
            </a:r>
          </a:p>
          <a:p>
            <a:pPr lvl="1"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0696073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1464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CC4E12F-9E38-4544-94DC-94472043BAEF}" type="slidenum">
              <a:rPr lang="en-US" altLang="en-US" sz="1200">
                <a:latin typeface="Calibri" panose="020F0502020204030204" pitchFamily="34" charset="0"/>
              </a:rPr>
              <a:pPr eaLnBrk="1" hangingPunct="1"/>
              <a:t>59</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42622507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1464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CC4E12F-9E38-4544-94DC-94472043BAEF}" type="slidenum">
              <a:rPr lang="en-US" altLang="en-US" sz="1200">
                <a:latin typeface="Calibri" panose="020F0502020204030204" pitchFamily="34" charset="0"/>
              </a:rPr>
              <a:pPr eaLnBrk="1" hangingPunct="1"/>
              <a:t>60</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38508823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929ABA6-E149-4686-A15A-3009E06FCA43}" type="slidenum">
              <a:rPr lang="en-US" altLang="en-US" sz="1200">
                <a:latin typeface="Calibri" panose="020F0502020204030204" pitchFamily="34" charset="0"/>
              </a:rPr>
              <a:pPr eaLnBrk="1" hangingPunct="1"/>
              <a:t>62</a:t>
            </a:fld>
            <a:endParaRPr lang="en-US" altLang="en-US" sz="1200" dirty="0">
              <a:latin typeface="Calibri" panose="020F0502020204030204" pitchFamily="34" charset="0"/>
            </a:endParaRPr>
          </a:p>
        </p:txBody>
      </p:sp>
      <p:sp>
        <p:nvSpPr>
          <p:cNvPr id="1525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i="0" dirty="0" smtClean="0">
                <a:ea typeface="ＭＳ Ｐゴシック" panose="020B0600070205080204" pitchFamily="34" charset="-128"/>
              </a:rPr>
              <a:t> Memory losses occur primarily to episodic memory, which relates to specific life experiences.</a:t>
            </a:r>
          </a:p>
          <a:p>
            <a:pPr lvl="1" eaLnBrk="1" hangingPunct="1">
              <a:spcBef>
                <a:spcPct val="0"/>
              </a:spcBef>
              <a:buFontTx/>
              <a:buChar char="•"/>
            </a:pPr>
            <a:r>
              <a:rPr lang="en-US" altLang="en-US" i="0" dirty="0" smtClean="0">
                <a:ea typeface="ＭＳ Ｐゴシック" panose="020B0600070205080204" pitchFamily="34" charset="-128"/>
              </a:rPr>
              <a:t> Semantic memories (general knowledge and facts) and implicit memories (memories about which people are not consciously aware) are largely unaffected by age.</a:t>
            </a:r>
          </a:p>
          <a:p>
            <a:pPr lvl="1" eaLnBrk="1" hangingPunct="1">
              <a:spcBef>
                <a:spcPct val="0"/>
              </a:spcBef>
              <a:buFontTx/>
              <a:buChar char="•"/>
            </a:pPr>
            <a:r>
              <a:rPr lang="en-US" altLang="en-US" i="0" dirty="0" smtClean="0">
                <a:ea typeface="ＭＳ Ｐゴシック" panose="020B0600070205080204" pitchFamily="34" charset="-128"/>
              </a:rPr>
              <a:t> Short-term memory declines gradually until age 70, when it becomes more pronounced.</a:t>
            </a:r>
          </a:p>
          <a:p>
            <a:pPr lvl="1" eaLnBrk="1" hangingPunct="1">
              <a:spcBef>
                <a:spcPct val="0"/>
              </a:spcBef>
              <a:buFontTx/>
              <a:buChar char="•"/>
            </a:pPr>
            <a:r>
              <a:rPr lang="en-US" altLang="en-US" i="0" dirty="0" smtClean="0">
                <a:ea typeface="ＭＳ Ｐゴシック" panose="020B0600070205080204" pitchFamily="34" charset="-128"/>
              </a:rPr>
              <a:t> Information presented quickly and verbally is forgotten sooner.</a:t>
            </a:r>
          </a:p>
          <a:p>
            <a:pPr lvl="1" eaLnBrk="1" hangingPunct="1">
              <a:spcBef>
                <a:spcPct val="0"/>
              </a:spcBef>
              <a:buFontTx/>
              <a:buChar char="•"/>
            </a:pPr>
            <a:r>
              <a:rPr lang="en-US" altLang="en-US" i="0" dirty="0" smtClean="0">
                <a:ea typeface="ＭＳ Ｐゴシック" panose="020B0600070205080204" pitchFamily="34" charset="-128"/>
              </a:rPr>
              <a:t> New information is more difficult to recall perhaps because it is not processed as efficiently.</a:t>
            </a:r>
          </a:p>
        </p:txBody>
      </p:sp>
    </p:spTree>
    <p:extLst>
      <p:ext uri="{BB962C8B-B14F-4D97-AF65-F5344CB8AC3E}">
        <p14:creationId xmlns:p14="http://schemas.microsoft.com/office/powerpoint/2010/main" val="34323384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3F009A6-C8D9-4E3B-BC68-DEDD87B3D3EB}" type="slidenum">
              <a:rPr lang="en-US" altLang="en-US" sz="1200">
                <a:latin typeface="Calibri" panose="020F0502020204030204" pitchFamily="34" charset="0"/>
              </a:rPr>
              <a:pPr eaLnBrk="1" hangingPunct="1"/>
              <a:t>63</a:t>
            </a:fld>
            <a:endParaRPr lang="en-US" altLang="en-US" sz="1200" dirty="0">
              <a:latin typeface="Calibri" panose="020F0502020204030204" pitchFamily="34" charset="0"/>
            </a:endParaRPr>
          </a:p>
        </p:txBody>
      </p:sp>
      <p:sp>
        <p:nvSpPr>
          <p:cNvPr id="1546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Even when memory declines that can be directly traced to aging do occur, they are limited primarily to </a:t>
            </a:r>
            <a:r>
              <a:rPr lang="en-US" altLang="en-US" i="0" dirty="0" smtClean="0">
                <a:ea typeface="ＭＳ Ｐゴシック" panose="020B0600070205080204" pitchFamily="34" charset="-128"/>
              </a:rPr>
              <a:t>episodic memories</a:t>
            </a:r>
            <a:r>
              <a:rPr lang="en-US" altLang="en-US" i="1" dirty="0" smtClean="0">
                <a:ea typeface="ＭＳ Ｐゴシック" panose="020B0600070205080204" pitchFamily="34" charset="-128"/>
              </a:rPr>
              <a:t>,</a:t>
            </a:r>
            <a:r>
              <a:rPr lang="en-US" altLang="en-US" dirty="0" smtClean="0">
                <a:ea typeface="ＭＳ Ｐゴシック" panose="020B0600070205080204" pitchFamily="34" charset="-128"/>
              </a:rPr>
              <a:t> which relate to specific life experiences such as recalling the year you first visited New York City. In contrast, other types of memory, such as </a:t>
            </a:r>
            <a:r>
              <a:rPr lang="en-US" altLang="en-US" i="0" dirty="0" smtClean="0">
                <a:ea typeface="ＭＳ Ｐゴシック" panose="020B0600070205080204" pitchFamily="34" charset="-128"/>
              </a:rPr>
              <a:t>semantic memories </a:t>
            </a:r>
            <a:r>
              <a:rPr lang="en-US" altLang="en-US" dirty="0" smtClean="0">
                <a:ea typeface="ＭＳ Ｐゴシック" panose="020B0600070205080204" pitchFamily="34" charset="-128"/>
              </a:rPr>
              <a:t>(general knowledge and facts, such as the fact that 2 + 2 = 4 or the name of the capital of North Dakota) and </a:t>
            </a:r>
            <a:r>
              <a:rPr lang="en-US" altLang="en-US" i="0" dirty="0" smtClean="0">
                <a:ea typeface="ＭＳ Ｐゴシック" panose="020B0600070205080204" pitchFamily="34" charset="-128"/>
              </a:rPr>
              <a:t>implicit memories </a:t>
            </a:r>
            <a:r>
              <a:rPr lang="en-US" altLang="en-US" dirty="0" smtClean="0">
                <a:ea typeface="ＭＳ Ｐゴシック" panose="020B0600070205080204" pitchFamily="34" charset="-128"/>
              </a:rPr>
              <a:t>(memories about which people are not consciously aware, such as how to ride a bike), are largely unaffected by age.</a:t>
            </a:r>
          </a:p>
          <a:p>
            <a:pPr eaLnBrk="1" hangingPunct="1">
              <a:spcBef>
                <a:spcPct val="0"/>
              </a:spcBef>
              <a:buFontTx/>
              <a:buChar char="•"/>
            </a:pPr>
            <a:r>
              <a:rPr lang="en-US" altLang="en-US" dirty="0" smtClean="0">
                <a:ea typeface="ＭＳ Ｐゴシック" panose="020B0600070205080204" pitchFamily="34" charset="-128"/>
              </a:rPr>
              <a:t> Memory capacities do change during old age. For instance</a:t>
            </a:r>
            <a:r>
              <a:rPr lang="en-US" altLang="en-US" i="0" dirty="0" smtClean="0">
                <a:ea typeface="ＭＳ Ｐゴシック" panose="020B0600070205080204" pitchFamily="34" charset="-128"/>
              </a:rPr>
              <a:t>, short-term memory </a:t>
            </a:r>
            <a:r>
              <a:rPr lang="en-US" altLang="en-US" dirty="0" smtClean="0">
                <a:ea typeface="ＭＳ Ｐゴシック" panose="020B0600070205080204" pitchFamily="34" charset="-128"/>
              </a:rPr>
              <a:t>slips gradually during adulthood until age 70, when the decline becomes more pronounced. The largest drop is for information that is presented quickly and verbally, such as when someone staffing a computer helpline rattles off a series of complicated steps for fixing a problem with a computer. In addition, information about things that are completely unfamiliar is more difficult to recall. </a:t>
            </a:r>
          </a:p>
        </p:txBody>
      </p:sp>
    </p:spTree>
    <p:extLst>
      <p:ext uri="{BB962C8B-B14F-4D97-AF65-F5344CB8AC3E}">
        <p14:creationId xmlns:p14="http://schemas.microsoft.com/office/powerpoint/2010/main" val="28705381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D2C768F-905F-4C16-A09E-AEC8A399C4ED}" type="slidenum">
              <a:rPr lang="en-US" altLang="en-US" sz="1200">
                <a:latin typeface="Calibri" panose="020F0502020204030204" pitchFamily="34" charset="0"/>
              </a:rPr>
              <a:pPr eaLnBrk="1" hangingPunct="1"/>
              <a:t>64</a:t>
            </a:fld>
            <a:endParaRPr lang="en-US" altLang="en-US" sz="1200" dirty="0">
              <a:latin typeface="Calibri" panose="020F0502020204030204" pitchFamily="34" charset="0"/>
            </a:endParaRPr>
          </a:p>
        </p:txBody>
      </p:sp>
      <p:sp>
        <p:nvSpPr>
          <p:cNvPr id="1566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sz="1000" dirty="0" smtClean="0">
                <a:ea typeface="ＭＳ Ｐゴシック" panose="020B0600070205080204" pitchFamily="34" charset="-128"/>
              </a:rPr>
              <a:t> People’s </a:t>
            </a:r>
            <a:r>
              <a:rPr lang="en-US" altLang="en-US" sz="1000" b="1" dirty="0" smtClean="0">
                <a:ea typeface="ＭＳ Ｐゴシック" panose="020B0600070205080204" pitchFamily="34" charset="-128"/>
              </a:rPr>
              <a:t>AUTOBIOGRAPHICAL MEMORY</a:t>
            </a:r>
            <a:r>
              <a:rPr lang="en-US" altLang="en-US" sz="1000" dirty="0" smtClean="0">
                <a:ea typeface="ＭＳ Ｐゴシック" panose="020B0600070205080204" pitchFamily="34" charset="-128"/>
              </a:rPr>
              <a:t>, </a:t>
            </a:r>
            <a:r>
              <a:rPr lang="en-US" altLang="en-US" sz="1000" i="0" dirty="0" smtClean="0">
                <a:ea typeface="ＭＳ Ｐゴシック" panose="020B0600070205080204" pitchFamily="34" charset="-128"/>
              </a:rPr>
              <a:t>memories of information about one’s own life, frequently follows the Pollyanna principle</a:t>
            </a:r>
            <a:r>
              <a:rPr lang="en-US" altLang="en-US" sz="1000" i="1" dirty="0" smtClean="0">
                <a:ea typeface="ＭＳ Ｐゴシック" panose="020B0600070205080204" pitchFamily="34" charset="-128"/>
              </a:rPr>
              <a:t>,</a:t>
            </a:r>
            <a:r>
              <a:rPr lang="en-US" altLang="en-US" sz="1000" dirty="0" smtClean="0">
                <a:ea typeface="ＭＳ Ｐゴシック" panose="020B0600070205080204" pitchFamily="34" charset="-128"/>
              </a:rPr>
              <a:t> in which pleasant memories are more likely to be recalled than unpleasant memories.</a:t>
            </a:r>
          </a:p>
          <a:p>
            <a:pPr eaLnBrk="1" hangingPunct="1">
              <a:spcBef>
                <a:spcPct val="0"/>
              </a:spcBef>
              <a:buFontTx/>
              <a:buChar char="•"/>
            </a:pPr>
            <a:r>
              <a:rPr lang="en-US" altLang="en-US" sz="1000" dirty="0" smtClean="0">
                <a:ea typeface="ＭＳ Ｐゴシック" panose="020B0600070205080204" pitchFamily="34" charset="-128"/>
              </a:rPr>
              <a:t> People recall material that "fits" their current self-view.</a:t>
            </a:r>
          </a:p>
          <a:p>
            <a:pPr eaLnBrk="1" hangingPunct="1">
              <a:spcBef>
                <a:spcPct val="0"/>
              </a:spcBef>
              <a:buFontTx/>
              <a:buChar char="•"/>
            </a:pPr>
            <a:r>
              <a:rPr lang="en-US" altLang="en-US" sz="1000" dirty="0" smtClean="0">
                <a:ea typeface="ＭＳ Ｐゴシック" panose="020B0600070205080204" pitchFamily="34" charset="-128"/>
              </a:rPr>
              <a:t> Particular periods of life are remembered more easily than others.</a:t>
            </a:r>
          </a:p>
          <a:p>
            <a:pPr eaLnBrk="1" hangingPunct="1">
              <a:spcBef>
                <a:spcPct val="0"/>
              </a:spcBef>
              <a:buFontTx/>
              <a:buChar char="•"/>
            </a:pPr>
            <a:r>
              <a:rPr lang="en-US" altLang="en-US" sz="1000" dirty="0" smtClean="0">
                <a:ea typeface="ＭＳ Ｐゴシック" panose="020B0600070205080204" pitchFamily="34" charset="-128"/>
              </a:rPr>
              <a:t> 70-year-olds recall their 20s and 30s best.</a:t>
            </a:r>
          </a:p>
          <a:p>
            <a:pPr eaLnBrk="1" hangingPunct="1">
              <a:spcBef>
                <a:spcPct val="0"/>
              </a:spcBef>
              <a:buFontTx/>
              <a:buChar char="•"/>
            </a:pPr>
            <a:r>
              <a:rPr lang="en-US" altLang="en-US" sz="1000" dirty="0" smtClean="0">
                <a:ea typeface="ＭＳ Ｐゴシック" panose="020B0600070205080204" pitchFamily="34" charset="-128"/>
              </a:rPr>
              <a:t> 50-year-olds recall their teenage years and their 20s best.</a:t>
            </a:r>
          </a:p>
        </p:txBody>
      </p:sp>
    </p:spTree>
    <p:extLst>
      <p:ext uri="{BB962C8B-B14F-4D97-AF65-F5344CB8AC3E}">
        <p14:creationId xmlns:p14="http://schemas.microsoft.com/office/powerpoint/2010/main" val="15101813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1587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0A9595C-BD35-4447-8DD3-685CE9794CE1}" type="slidenum">
              <a:rPr lang="en-US" altLang="en-US" sz="1200">
                <a:latin typeface="Calibri" panose="020F0502020204030204" pitchFamily="34" charset="0"/>
              </a:rPr>
              <a:pPr eaLnBrk="1" hangingPunct="1"/>
              <a:t>65</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11595468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1607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A01E7E7-F707-4162-A2AC-F7B7B0FF5CDA}" type="slidenum">
              <a:rPr lang="en-US" altLang="en-US" sz="1200">
                <a:latin typeface="Calibri" panose="020F0502020204030204" pitchFamily="34" charset="0"/>
              </a:rPr>
              <a:pPr eaLnBrk="1" hangingPunct="1"/>
              <a:t>66</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9869366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1648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3CCE9ABD-5493-42DB-8046-D18C9559D1CA}" type="slidenum">
              <a:rPr lang="en-US" altLang="en-US" sz="1200">
                <a:latin typeface="Calibri" panose="020F0502020204030204" pitchFamily="34" charset="0"/>
              </a:rPr>
              <a:pPr eaLnBrk="1" hangingPunct="1"/>
              <a:t>67</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34396828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1669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7485973-A739-4C44-8163-82FF99D9ED24}" type="slidenum">
              <a:rPr lang="en-US" altLang="en-US" sz="1200">
                <a:latin typeface="Calibri" panose="020F0502020204030204" pitchFamily="34" charset="0"/>
              </a:rPr>
              <a:pPr eaLnBrk="1" hangingPunct="1"/>
              <a:t>68</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5544077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1689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1CFB3BD5-5C44-4410-AF15-2A9EFE4AA29D}" type="slidenum">
              <a:rPr lang="en-US" altLang="en-US" sz="1200">
                <a:latin typeface="Calibri" panose="020F0502020204030204" pitchFamily="34" charset="0"/>
              </a:rPr>
              <a:pPr eaLnBrk="1" hangingPunct="1"/>
              <a:t>69</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280635250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
        <p:nvSpPr>
          <p:cNvPr id="383" name="Shape 38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72</a:t>
            </a:fld>
            <a:endParaRPr lang="en-US"/>
          </a:p>
        </p:txBody>
      </p:sp>
    </p:spTree>
    <p:extLst>
      <p:ext uri="{BB962C8B-B14F-4D97-AF65-F5344CB8AC3E}">
        <p14:creationId xmlns:p14="http://schemas.microsoft.com/office/powerpoint/2010/main" val="410359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Shape 26"/>
          <p:cNvSpPr txBox="1">
            <a:spLocks noGrp="1"/>
          </p:cNvSpPr>
          <p:nvPr>
            <p:ph type="body" idx="1" hasCustomPrompt="1"/>
          </p:nvPr>
        </p:nvSpPr>
        <p:spPr>
          <a:xfrm>
            <a:off x="457200" y="1600200"/>
            <a:ext cx="8229600" cy="45259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24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24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US" dirty="0" smtClean="0"/>
              <a:t>Njkhn</a:t>
            </a:r>
          </a:p>
          <a:p>
            <a:pPr lvl="1"/>
            <a:r>
              <a:rPr lang="en-US" dirty="0" smtClean="0"/>
              <a:t>Kmkm</a:t>
            </a:r>
          </a:p>
          <a:p>
            <a:pPr lvl="2"/>
            <a:r>
              <a:rPr lang="en-US" dirty="0" smtClean="0"/>
              <a:t>jfgjfjhvj</a:t>
            </a:r>
          </a:p>
          <a:p>
            <a:pPr lvl="1"/>
            <a:endParaRPr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9" name="Shape 29"/>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pPr marL="0" marR="0" lvl="0" indent="0" algn="r" rtl="0">
                <a:spcBef>
                  <a:spcPts val="0"/>
                </a:spcBef>
                <a:buSzPct val="25000"/>
                <a:buNone/>
              </a:pPr>
              <a:t>‹#›</a:t>
            </a:fld>
            <a:endParaRPr lang="en-US" sz="900" b="0" i="0" u="none" strike="noStrike" cap="none">
              <a:solidFill>
                <a:schemeClr val="lt1"/>
              </a:solidFill>
              <a:latin typeface="Arial"/>
              <a:ea typeface="Arial"/>
              <a:cs typeface="Arial"/>
              <a:sym typeface="Arial"/>
            </a:endParaRPr>
          </a:p>
        </p:txBody>
      </p:sp>
      <p:sp>
        <p:nvSpPr>
          <p:cNvPr id="7"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2017, 2014, 2010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64" name="Shape 64"/>
          <p:cNvSpPr txBox="1">
            <a:spLocks noGrp="1"/>
          </p:cNvSpPr>
          <p:nvPr>
            <p:ph type="body" idx="2" hasCustomPrompt="1"/>
          </p:nvPr>
        </p:nvSpPr>
        <p:spPr>
          <a:xfrm>
            <a:off x="457200" y="1600200"/>
            <a:ext cx="8229600" cy="45259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24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24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US" dirty="0" smtClean="0"/>
              <a:t>Jfrghfhjfhj</a:t>
            </a:r>
          </a:p>
          <a:p>
            <a:pPr lvl="1"/>
            <a:r>
              <a:rPr lang="en-US" dirty="0" smtClean="0"/>
              <a:t>Hjghjgfhjghj</a:t>
            </a:r>
          </a:p>
          <a:p>
            <a:pPr lvl="2"/>
            <a:r>
              <a:rPr lang="en-US" dirty="0" smtClean="0"/>
              <a:t>jgjhghjgjk</a:t>
            </a:r>
            <a:endParaRPr dirty="0"/>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pPr marL="0" marR="0" lvl="0" indent="0" algn="r" rtl="0">
                <a:spcBef>
                  <a:spcPts val="0"/>
                </a:spcBef>
                <a:buSzPct val="25000"/>
                <a:buNone/>
              </a:pPr>
              <a:t>‹#›</a:t>
            </a:fld>
            <a:endParaRPr lang="en-US" sz="900" b="0" i="0" u="none" strike="noStrike" cap="none">
              <a:solidFill>
                <a:schemeClr val="lt1"/>
              </a:solidFill>
              <a:latin typeface="Arial"/>
              <a:ea typeface="Arial"/>
              <a:cs typeface="Arial"/>
              <a:sym typeface="Arial"/>
            </a:endParaRPr>
          </a:p>
        </p:txBody>
      </p:sp>
      <p:sp>
        <p:nvSpPr>
          <p:cNvPr id="8"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2016, 2011, 2007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dirty="0"/>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pPr marL="0" marR="0" lvl="0" indent="0" algn="r" rtl="0">
                <a:spcBef>
                  <a:spcPts val="0"/>
                </a:spcBef>
                <a:buSzPct val="25000"/>
                <a:buNone/>
              </a:pPr>
              <a:t>‹#›</a:t>
            </a:fld>
            <a:endParaRPr lang="en-US" sz="900" b="0" i="0" u="none" strike="noStrike" cap="none">
              <a:solidFill>
                <a:schemeClr val="lt1"/>
              </a:solidFill>
              <a:latin typeface="Arial"/>
              <a:ea typeface="Arial"/>
              <a:cs typeface="Arial"/>
              <a:sym typeface="Arial"/>
            </a:endParaRPr>
          </a:p>
        </p:txBody>
      </p:sp>
      <p:sp>
        <p:nvSpPr>
          <p:cNvPr id="7"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2016, 2011, 2008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pPr marL="0" marR="0" lvl="0" indent="0" algn="r" rtl="0">
                <a:spcBef>
                  <a:spcPts val="0"/>
                </a:spcBef>
                <a:buSzPct val="25000"/>
                <a:buNone/>
              </a:pPr>
              <a:t>‹#›</a:t>
            </a:fld>
            <a:endParaRPr lang="en-US" sz="900" b="0" i="0" u="none" strike="noStrike" cap="none">
              <a:solidFill>
                <a:schemeClr val="dk1"/>
              </a:solidFill>
              <a:latin typeface="Arial"/>
              <a:ea typeface="Arial"/>
              <a:cs typeface="Arial"/>
              <a:sym typeface="Arial"/>
            </a:endParaRPr>
          </a:p>
        </p:txBody>
      </p:sp>
      <p:sp>
        <p:nvSpPr>
          <p:cNvPr id="5"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2016, 2011, 2007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sldNum" sz="quarter" idx="10"/>
          </p:nvPr>
        </p:nvSpPr>
        <p:spPr>
          <a:ln/>
        </p:spPr>
        <p:txBody>
          <a:bodyPr/>
          <a:lstStyle>
            <a:lvl1pPr>
              <a:defRPr/>
            </a:lvl1pPr>
          </a:lstStyle>
          <a:p>
            <a:pPr>
              <a:defRPr/>
            </a:pPr>
            <a:r>
              <a:rPr lang="en-US" altLang="en-US"/>
              <a:t>1-</a:t>
            </a:r>
            <a:fld id="{31DCC1EB-9BED-4AED-B066-AE40D9F06651}" type="slidenum">
              <a:rPr lang="en-US" altLang="en-US"/>
              <a:pPr>
                <a:defRPr/>
              </a:pPr>
              <a:t>‹#›</a:t>
            </a:fld>
            <a:endParaRPr lang="en-US" altLang="en-US"/>
          </a:p>
        </p:txBody>
      </p:sp>
    </p:spTree>
    <p:extLst>
      <p:ext uri="{BB962C8B-B14F-4D97-AF65-F5344CB8AC3E}">
        <p14:creationId xmlns:p14="http://schemas.microsoft.com/office/powerpoint/2010/main" val="36596895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endParaRPr lang="en-US"/>
          </a:p>
        </p:txBody>
      </p:sp>
    </p:spTree>
    <p:extLst>
      <p:ext uri="{BB962C8B-B14F-4D97-AF65-F5344CB8AC3E}">
        <p14:creationId xmlns:p14="http://schemas.microsoft.com/office/powerpoint/2010/main" val="21887541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5" name="Shape 55"/>
          <p:cNvSpPr txBox="1">
            <a:spLocks noGrp="1"/>
          </p:cNvSpPr>
          <p:nvPr>
            <p:ph type="body" idx="1"/>
          </p:nvPr>
        </p:nvSpPr>
        <p:spPr>
          <a:xfrm>
            <a:off x="457200" y="4794234"/>
            <a:ext cx="8229600" cy="717810"/>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pPr marL="0" marR="0" lvl="0" indent="0" algn="r" rtl="0">
                <a:spcBef>
                  <a:spcPts val="0"/>
                </a:spcBef>
                <a:buSzPct val="25000"/>
                <a:buNone/>
              </a:pPr>
              <a:t>‹#›</a:t>
            </a:fld>
            <a:endParaRPr lang="en-US" sz="900" b="0" i="0" u="none" strike="noStrike" cap="none">
              <a:solidFill>
                <a:schemeClr val="dk1"/>
              </a:solidFill>
              <a:latin typeface="Arial"/>
              <a:ea typeface="Arial"/>
              <a:cs typeface="Arial"/>
              <a:sym typeface="Arial"/>
            </a:endParaRPr>
          </a:p>
        </p:txBody>
      </p:sp>
      <p:sp>
        <p:nvSpPr>
          <p:cNvPr id="7"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2016, 2011, 2007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
        <p:nvSpPr>
          <p:cNvPr id="8" name="Shape 55"/>
          <p:cNvSpPr txBox="1">
            <a:spLocks noGrp="1"/>
          </p:cNvSpPr>
          <p:nvPr>
            <p:ph type="body" idx="13"/>
          </p:nvPr>
        </p:nvSpPr>
        <p:spPr>
          <a:xfrm>
            <a:off x="515602" y="4200269"/>
            <a:ext cx="8229600" cy="44482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9" name="Shape 55"/>
          <p:cNvSpPr txBox="1">
            <a:spLocks noGrp="1"/>
          </p:cNvSpPr>
          <p:nvPr>
            <p:ph type="body" idx="14"/>
          </p:nvPr>
        </p:nvSpPr>
        <p:spPr>
          <a:xfrm>
            <a:off x="362577" y="3611059"/>
            <a:ext cx="8229600" cy="53181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10" name="Shape 55"/>
          <p:cNvSpPr txBox="1">
            <a:spLocks noGrp="1"/>
          </p:cNvSpPr>
          <p:nvPr>
            <p:ph type="body" idx="15"/>
          </p:nvPr>
        </p:nvSpPr>
        <p:spPr>
          <a:xfrm>
            <a:off x="457200" y="3089355"/>
            <a:ext cx="8229600" cy="45842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11" name="Shape 55"/>
          <p:cNvSpPr txBox="1">
            <a:spLocks noGrp="1"/>
          </p:cNvSpPr>
          <p:nvPr>
            <p:ph type="body" idx="16"/>
          </p:nvPr>
        </p:nvSpPr>
        <p:spPr>
          <a:xfrm>
            <a:off x="620672" y="2347547"/>
            <a:ext cx="8229600" cy="44482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12" name="Shape 55"/>
          <p:cNvSpPr txBox="1">
            <a:spLocks noGrp="1"/>
          </p:cNvSpPr>
          <p:nvPr>
            <p:ph type="body" idx="17"/>
          </p:nvPr>
        </p:nvSpPr>
        <p:spPr>
          <a:xfrm>
            <a:off x="476474" y="1530647"/>
            <a:ext cx="8229600" cy="44482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13" name="Shape 55"/>
          <p:cNvSpPr txBox="1">
            <a:spLocks noGrp="1"/>
          </p:cNvSpPr>
          <p:nvPr>
            <p:ph type="body" idx="18"/>
          </p:nvPr>
        </p:nvSpPr>
        <p:spPr>
          <a:xfrm>
            <a:off x="628874" y="1683047"/>
            <a:ext cx="8229600" cy="44482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14" name="Shape 55"/>
          <p:cNvSpPr txBox="1">
            <a:spLocks noGrp="1"/>
          </p:cNvSpPr>
          <p:nvPr>
            <p:ph type="body" idx="19"/>
          </p:nvPr>
        </p:nvSpPr>
        <p:spPr>
          <a:xfrm>
            <a:off x="781274" y="1835447"/>
            <a:ext cx="8229600" cy="44482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28780941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_Figure + Caption">
    <p:spTree>
      <p:nvGrpSpPr>
        <p:cNvPr id="1" name=""/>
        <p:cNvGrpSpPr/>
        <p:nvPr/>
      </p:nvGrpSpPr>
      <p:grpSpPr>
        <a:xfrm>
          <a:off x="0" y="0"/>
          <a:ext cx="0" cy="0"/>
          <a:chOff x="0" y="0"/>
          <a:chExt cx="0" cy="0"/>
        </a:xfrm>
      </p:grpSpPr>
      <p:sp>
        <p:nvSpPr>
          <p:cNvPr id="4" name="Rectangle 3"/>
          <p:cNvSpPr/>
          <p:nvPr/>
        </p:nvSpPr>
        <p:spPr bwMode="white">
          <a:xfrm>
            <a:off x="-7938" y="6435725"/>
            <a:ext cx="9161463" cy="430213"/>
          </a:xfrm>
          <a:prstGeom prst="rect">
            <a:avLst/>
          </a:prstGeom>
          <a:solidFill>
            <a:srgbClr val="A328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37" y="6442075"/>
            <a:ext cx="144149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457200" y="228600"/>
            <a:ext cx="8229600" cy="1066800"/>
          </a:xfrm>
        </p:spPr>
        <p:txBody>
          <a:bodyPr anchor="t"/>
          <a:lstStyle>
            <a:lvl1pPr>
              <a:defRPr sz="2400">
                <a:solidFill>
                  <a:schemeClr val="tx1"/>
                </a:solidFill>
              </a:defRPr>
            </a:lvl1pPr>
          </a:lstStyle>
          <a:p>
            <a:r>
              <a:rPr lang="en-US" smtClean="0"/>
              <a:t>Click to edit Master title style</a:t>
            </a:r>
            <a:endParaRPr lang="en-US" dirty="0"/>
          </a:p>
        </p:txBody>
      </p:sp>
      <p:sp>
        <p:nvSpPr>
          <p:cNvPr id="11" name="Date Placeholder 1"/>
          <p:cNvSpPr>
            <a:spLocks noGrp="1"/>
          </p:cNvSpPr>
          <p:nvPr>
            <p:ph type="dt" sz="half" idx="15"/>
          </p:nvPr>
        </p:nvSpPr>
        <p:spPr>
          <a:xfrm>
            <a:off x="6335713" y="112713"/>
            <a:ext cx="2133600" cy="182562"/>
          </a:xfrm>
          <a:prstGeom prst="rect">
            <a:avLst/>
          </a:prstGeom>
        </p:spPr>
        <p:txBody>
          <a:bodyPr/>
          <a:lstStyle>
            <a:lvl1pPr>
              <a:defRPr>
                <a:solidFill>
                  <a:schemeClr val="tx1"/>
                </a:solidFill>
              </a:defRPr>
            </a:lvl1pPr>
          </a:lstStyle>
          <a:p>
            <a:pPr>
              <a:defRPr/>
            </a:pPr>
            <a:fld id="{001B6D03-45BD-4DE6-ADBE-0B5B536D6CA9}" type="datetimeFigureOut">
              <a:rPr lang="en-US" smtClean="0"/>
              <a:pPr>
                <a:defRPr/>
              </a:pPr>
              <a:t>12/13/2017</a:t>
            </a:fld>
            <a:endParaRPr lang="en-US"/>
          </a:p>
        </p:txBody>
      </p:sp>
      <p:sp>
        <p:nvSpPr>
          <p:cNvPr id="12" name="Slide Number Placeholder 3"/>
          <p:cNvSpPr>
            <a:spLocks noGrp="1"/>
          </p:cNvSpPr>
          <p:nvPr>
            <p:ph type="sldNum" sz="quarter" idx="16"/>
          </p:nvPr>
        </p:nvSpPr>
        <p:spPr>
          <a:xfrm>
            <a:off x="8469313" y="112713"/>
            <a:ext cx="552450" cy="182562"/>
          </a:xfrm>
          <a:prstGeom prst="rect">
            <a:avLst/>
          </a:prstGeom>
        </p:spPr>
        <p:txBody>
          <a:bodyPr/>
          <a:lstStyle>
            <a:lvl1pPr>
              <a:defRPr>
                <a:solidFill>
                  <a:schemeClr val="tx1"/>
                </a:solidFill>
              </a:defRPr>
            </a:lvl1pPr>
          </a:lstStyle>
          <a:p>
            <a:pPr>
              <a:defRPr/>
            </a:pPr>
            <a:fld id="{5BCC3C2C-E8BB-4756-9619-A60099EBD5DC}" type="slidenum">
              <a:rPr lang="en-US" altLang="en-US" smtClean="0"/>
              <a:pPr>
                <a:defRPr/>
              </a:pPr>
              <a:t>‹#›</a:t>
            </a:fld>
            <a:endParaRPr lang="en-US" altLang="en-US"/>
          </a:p>
        </p:txBody>
      </p:sp>
      <p:pic>
        <p:nvPicPr>
          <p:cNvPr id="13"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0" y="6504801"/>
            <a:ext cx="7543800" cy="276999"/>
          </a:xfrm>
          <a:prstGeom prst="rect">
            <a:avLst/>
          </a:prstGeom>
        </p:spPr>
        <p:txBody>
          <a:bodyPr wrap="square">
            <a:spAutoFit/>
          </a:bodyPr>
          <a:lstStyle/>
          <a:p>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Copyright © </a:t>
            </a:r>
            <a:r>
              <a:rPr lang="en-US" sz="1200" b="0" i="0" u="none" strike="noStrike"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2017, 2014, 2010</a:t>
            </a:r>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 Pearson Education Inc.  All Rights Reserved.</a:t>
            </a:r>
            <a:endParaRPr lang="en-US"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4"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earson Logo" descr="Pearson_Bound_White"/>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7"/>
          </p:nvPr>
        </p:nvSpPr>
        <p:spPr>
          <a:xfrm>
            <a:off x="838200" y="4876800"/>
            <a:ext cx="7848600" cy="1066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62894078"/>
      </p:ext>
    </p:extLst>
  </p:cSld>
  <p:clrMapOvr>
    <a:masterClrMapping/>
  </p:clrMapOvr>
  <p:transition spd="slow"/>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2_Figure + Caption">
    <p:spTree>
      <p:nvGrpSpPr>
        <p:cNvPr id="1" name=""/>
        <p:cNvGrpSpPr/>
        <p:nvPr/>
      </p:nvGrpSpPr>
      <p:grpSpPr>
        <a:xfrm>
          <a:off x="0" y="0"/>
          <a:ext cx="0" cy="0"/>
          <a:chOff x="0" y="0"/>
          <a:chExt cx="0" cy="0"/>
        </a:xfrm>
      </p:grpSpPr>
      <p:sp>
        <p:nvSpPr>
          <p:cNvPr id="4" name="Rectangle 3"/>
          <p:cNvSpPr/>
          <p:nvPr/>
        </p:nvSpPr>
        <p:spPr bwMode="white">
          <a:xfrm>
            <a:off x="-7938" y="6435725"/>
            <a:ext cx="9161463" cy="430213"/>
          </a:xfrm>
          <a:prstGeom prst="rect">
            <a:avLst/>
          </a:prstGeom>
          <a:solidFill>
            <a:srgbClr val="A328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37" y="6442075"/>
            <a:ext cx="144149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457200" y="228600"/>
            <a:ext cx="8229600" cy="1066800"/>
          </a:xfrm>
        </p:spPr>
        <p:txBody>
          <a:bodyPr anchor="t"/>
          <a:lstStyle>
            <a:lvl1pPr>
              <a:defRPr sz="2400">
                <a:solidFill>
                  <a:schemeClr val="tx1"/>
                </a:solidFill>
              </a:defRPr>
            </a:lvl1pPr>
          </a:lstStyle>
          <a:p>
            <a:r>
              <a:rPr lang="en-US" smtClean="0"/>
              <a:t>Click to edit Master title style</a:t>
            </a:r>
            <a:endParaRPr lang="en-US" dirty="0"/>
          </a:p>
        </p:txBody>
      </p:sp>
      <p:sp>
        <p:nvSpPr>
          <p:cNvPr id="11" name="Date Placeholder 1"/>
          <p:cNvSpPr>
            <a:spLocks noGrp="1"/>
          </p:cNvSpPr>
          <p:nvPr>
            <p:ph type="dt" sz="half" idx="15"/>
          </p:nvPr>
        </p:nvSpPr>
        <p:spPr>
          <a:xfrm>
            <a:off x="6335713" y="112713"/>
            <a:ext cx="2133600" cy="182562"/>
          </a:xfrm>
          <a:prstGeom prst="rect">
            <a:avLst/>
          </a:prstGeom>
        </p:spPr>
        <p:txBody>
          <a:bodyPr/>
          <a:lstStyle>
            <a:lvl1pPr>
              <a:defRPr>
                <a:solidFill>
                  <a:schemeClr val="tx1"/>
                </a:solidFill>
              </a:defRPr>
            </a:lvl1pPr>
          </a:lstStyle>
          <a:p>
            <a:pPr>
              <a:defRPr/>
            </a:pPr>
            <a:fld id="{001B6D03-45BD-4DE6-ADBE-0B5B536D6CA9}" type="datetimeFigureOut">
              <a:rPr lang="en-US" smtClean="0"/>
              <a:pPr>
                <a:defRPr/>
              </a:pPr>
              <a:t>12/13/2017</a:t>
            </a:fld>
            <a:endParaRPr lang="en-US"/>
          </a:p>
        </p:txBody>
      </p:sp>
      <p:sp>
        <p:nvSpPr>
          <p:cNvPr id="12" name="Slide Number Placeholder 3"/>
          <p:cNvSpPr>
            <a:spLocks noGrp="1"/>
          </p:cNvSpPr>
          <p:nvPr>
            <p:ph type="sldNum" sz="quarter" idx="16"/>
          </p:nvPr>
        </p:nvSpPr>
        <p:spPr>
          <a:xfrm>
            <a:off x="8469313" y="112713"/>
            <a:ext cx="552450" cy="182562"/>
          </a:xfrm>
          <a:prstGeom prst="rect">
            <a:avLst/>
          </a:prstGeom>
        </p:spPr>
        <p:txBody>
          <a:bodyPr/>
          <a:lstStyle>
            <a:lvl1pPr>
              <a:defRPr>
                <a:solidFill>
                  <a:schemeClr val="tx1"/>
                </a:solidFill>
              </a:defRPr>
            </a:lvl1pPr>
          </a:lstStyle>
          <a:p>
            <a:pPr>
              <a:defRPr/>
            </a:pPr>
            <a:fld id="{5BCC3C2C-E8BB-4756-9619-A60099EBD5DC}" type="slidenum">
              <a:rPr lang="en-US" altLang="en-US" smtClean="0"/>
              <a:pPr>
                <a:defRPr/>
              </a:pPr>
              <a:t>‹#›</a:t>
            </a:fld>
            <a:endParaRPr lang="en-US" altLang="en-US"/>
          </a:p>
        </p:txBody>
      </p:sp>
      <p:pic>
        <p:nvPicPr>
          <p:cNvPr id="13"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0" y="6504801"/>
            <a:ext cx="7543800" cy="276999"/>
          </a:xfrm>
          <a:prstGeom prst="rect">
            <a:avLst/>
          </a:prstGeom>
        </p:spPr>
        <p:txBody>
          <a:bodyPr wrap="square">
            <a:spAutoFit/>
          </a:bodyPr>
          <a:lstStyle/>
          <a:p>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Copyright © </a:t>
            </a:r>
            <a:r>
              <a:rPr lang="en-US" sz="1200" b="0" i="0" u="none" strike="noStrike"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2017, 2014, 2010</a:t>
            </a:r>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 Pearson Education Inc.  All Rights Reserved.</a:t>
            </a:r>
            <a:endParaRPr lang="en-US"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4"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earson Logo" descr="Pearson_Bound_White"/>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7"/>
          </p:nvPr>
        </p:nvSpPr>
        <p:spPr>
          <a:xfrm>
            <a:off x="838200" y="4876800"/>
            <a:ext cx="7848600" cy="1066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62894078"/>
      </p:ext>
    </p:extLst>
  </p:cSld>
  <p:clrMapOvr>
    <a:masterClrMapping/>
  </p:clrMapOvr>
  <p:transition spd="slow"/>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3_Figure + Caption">
    <p:spTree>
      <p:nvGrpSpPr>
        <p:cNvPr id="1" name=""/>
        <p:cNvGrpSpPr/>
        <p:nvPr/>
      </p:nvGrpSpPr>
      <p:grpSpPr>
        <a:xfrm>
          <a:off x="0" y="0"/>
          <a:ext cx="0" cy="0"/>
          <a:chOff x="0" y="0"/>
          <a:chExt cx="0" cy="0"/>
        </a:xfrm>
      </p:grpSpPr>
      <p:sp>
        <p:nvSpPr>
          <p:cNvPr id="4" name="Rectangle 3"/>
          <p:cNvSpPr/>
          <p:nvPr/>
        </p:nvSpPr>
        <p:spPr bwMode="white">
          <a:xfrm>
            <a:off x="-7938" y="6435725"/>
            <a:ext cx="9161463" cy="430213"/>
          </a:xfrm>
          <a:prstGeom prst="rect">
            <a:avLst/>
          </a:prstGeom>
          <a:solidFill>
            <a:srgbClr val="A328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37" y="6442075"/>
            <a:ext cx="144149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457200" y="228600"/>
            <a:ext cx="8229600" cy="1066800"/>
          </a:xfrm>
        </p:spPr>
        <p:txBody>
          <a:bodyPr anchor="t"/>
          <a:lstStyle>
            <a:lvl1pPr>
              <a:defRPr sz="2400">
                <a:solidFill>
                  <a:schemeClr val="tx1"/>
                </a:solidFill>
              </a:defRPr>
            </a:lvl1pPr>
          </a:lstStyle>
          <a:p>
            <a:r>
              <a:rPr lang="en-US" smtClean="0"/>
              <a:t>Click to edit Master title style</a:t>
            </a:r>
            <a:endParaRPr lang="en-US" dirty="0"/>
          </a:p>
        </p:txBody>
      </p:sp>
      <p:sp>
        <p:nvSpPr>
          <p:cNvPr id="11" name="Date Placeholder 1"/>
          <p:cNvSpPr>
            <a:spLocks noGrp="1"/>
          </p:cNvSpPr>
          <p:nvPr>
            <p:ph type="dt" sz="half" idx="15"/>
          </p:nvPr>
        </p:nvSpPr>
        <p:spPr>
          <a:xfrm>
            <a:off x="6335713" y="112713"/>
            <a:ext cx="2133600" cy="182562"/>
          </a:xfrm>
          <a:prstGeom prst="rect">
            <a:avLst/>
          </a:prstGeom>
        </p:spPr>
        <p:txBody>
          <a:bodyPr/>
          <a:lstStyle>
            <a:lvl1pPr>
              <a:defRPr>
                <a:solidFill>
                  <a:schemeClr val="tx1"/>
                </a:solidFill>
              </a:defRPr>
            </a:lvl1pPr>
          </a:lstStyle>
          <a:p>
            <a:pPr>
              <a:defRPr/>
            </a:pPr>
            <a:fld id="{001B6D03-45BD-4DE6-ADBE-0B5B536D6CA9}" type="datetimeFigureOut">
              <a:rPr lang="en-US" smtClean="0"/>
              <a:pPr>
                <a:defRPr/>
              </a:pPr>
              <a:t>12/13/2017</a:t>
            </a:fld>
            <a:endParaRPr lang="en-US"/>
          </a:p>
        </p:txBody>
      </p:sp>
      <p:sp>
        <p:nvSpPr>
          <p:cNvPr id="12" name="Slide Number Placeholder 3"/>
          <p:cNvSpPr>
            <a:spLocks noGrp="1"/>
          </p:cNvSpPr>
          <p:nvPr>
            <p:ph type="sldNum" sz="quarter" idx="16"/>
          </p:nvPr>
        </p:nvSpPr>
        <p:spPr>
          <a:xfrm>
            <a:off x="8469313" y="112713"/>
            <a:ext cx="552450" cy="182562"/>
          </a:xfrm>
          <a:prstGeom prst="rect">
            <a:avLst/>
          </a:prstGeom>
        </p:spPr>
        <p:txBody>
          <a:bodyPr/>
          <a:lstStyle>
            <a:lvl1pPr>
              <a:defRPr>
                <a:solidFill>
                  <a:schemeClr val="tx1"/>
                </a:solidFill>
              </a:defRPr>
            </a:lvl1pPr>
          </a:lstStyle>
          <a:p>
            <a:pPr>
              <a:defRPr/>
            </a:pPr>
            <a:fld id="{5BCC3C2C-E8BB-4756-9619-A60099EBD5DC}" type="slidenum">
              <a:rPr lang="en-US" altLang="en-US" smtClean="0"/>
              <a:pPr>
                <a:defRPr/>
              </a:pPr>
              <a:t>‹#›</a:t>
            </a:fld>
            <a:endParaRPr lang="en-US" altLang="en-US"/>
          </a:p>
        </p:txBody>
      </p:sp>
      <p:pic>
        <p:nvPicPr>
          <p:cNvPr id="13"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0" y="6504801"/>
            <a:ext cx="7543800" cy="276999"/>
          </a:xfrm>
          <a:prstGeom prst="rect">
            <a:avLst/>
          </a:prstGeom>
        </p:spPr>
        <p:txBody>
          <a:bodyPr wrap="square">
            <a:spAutoFit/>
          </a:bodyPr>
          <a:lstStyle/>
          <a:p>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Copyright © </a:t>
            </a:r>
            <a:r>
              <a:rPr lang="en-US" sz="1200" b="0" i="0" u="none" strike="noStrike"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2017, 2014, 2010</a:t>
            </a:r>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 Pearson Education Inc.  All Rights Reserved.</a:t>
            </a:r>
            <a:endParaRPr lang="en-US"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4"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earson Logo" descr="Pearson_Bound_White"/>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7"/>
          </p:nvPr>
        </p:nvSpPr>
        <p:spPr>
          <a:xfrm>
            <a:off x="838200" y="4876800"/>
            <a:ext cx="7848600" cy="1066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62894078"/>
      </p:ext>
    </p:extLst>
  </p:cSld>
  <p:clrMapOvr>
    <a:masterClrMapping/>
  </p:clrMapOvr>
  <p:transition spd="slow"/>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4_Figure + Caption">
    <p:spTree>
      <p:nvGrpSpPr>
        <p:cNvPr id="1" name=""/>
        <p:cNvGrpSpPr/>
        <p:nvPr/>
      </p:nvGrpSpPr>
      <p:grpSpPr>
        <a:xfrm>
          <a:off x="0" y="0"/>
          <a:ext cx="0" cy="0"/>
          <a:chOff x="0" y="0"/>
          <a:chExt cx="0" cy="0"/>
        </a:xfrm>
      </p:grpSpPr>
      <p:sp>
        <p:nvSpPr>
          <p:cNvPr id="4" name="Rectangle 3"/>
          <p:cNvSpPr/>
          <p:nvPr/>
        </p:nvSpPr>
        <p:spPr bwMode="white">
          <a:xfrm>
            <a:off x="-7938" y="6435725"/>
            <a:ext cx="9161463" cy="430213"/>
          </a:xfrm>
          <a:prstGeom prst="rect">
            <a:avLst/>
          </a:prstGeom>
          <a:solidFill>
            <a:srgbClr val="A328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37" y="6442075"/>
            <a:ext cx="144149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457200" y="228600"/>
            <a:ext cx="8229600" cy="1066800"/>
          </a:xfrm>
        </p:spPr>
        <p:txBody>
          <a:bodyPr anchor="t"/>
          <a:lstStyle>
            <a:lvl1pPr>
              <a:defRPr sz="2400">
                <a:solidFill>
                  <a:schemeClr val="tx1"/>
                </a:solidFill>
              </a:defRPr>
            </a:lvl1pPr>
          </a:lstStyle>
          <a:p>
            <a:r>
              <a:rPr lang="en-US" smtClean="0"/>
              <a:t>Click to edit Master title style</a:t>
            </a:r>
            <a:endParaRPr lang="en-US" dirty="0"/>
          </a:p>
        </p:txBody>
      </p:sp>
      <p:sp>
        <p:nvSpPr>
          <p:cNvPr id="11" name="Date Placeholder 1"/>
          <p:cNvSpPr>
            <a:spLocks noGrp="1"/>
          </p:cNvSpPr>
          <p:nvPr>
            <p:ph type="dt" sz="half" idx="15"/>
          </p:nvPr>
        </p:nvSpPr>
        <p:spPr>
          <a:xfrm>
            <a:off x="6335713" y="112713"/>
            <a:ext cx="2133600" cy="182562"/>
          </a:xfrm>
          <a:prstGeom prst="rect">
            <a:avLst/>
          </a:prstGeom>
        </p:spPr>
        <p:txBody>
          <a:bodyPr/>
          <a:lstStyle>
            <a:lvl1pPr>
              <a:defRPr>
                <a:solidFill>
                  <a:schemeClr val="tx1"/>
                </a:solidFill>
              </a:defRPr>
            </a:lvl1pPr>
          </a:lstStyle>
          <a:p>
            <a:pPr>
              <a:defRPr/>
            </a:pPr>
            <a:fld id="{001B6D03-45BD-4DE6-ADBE-0B5B536D6CA9}" type="datetimeFigureOut">
              <a:rPr lang="en-US" smtClean="0"/>
              <a:pPr>
                <a:defRPr/>
              </a:pPr>
              <a:t>12/13/2017</a:t>
            </a:fld>
            <a:endParaRPr lang="en-US"/>
          </a:p>
        </p:txBody>
      </p:sp>
      <p:sp>
        <p:nvSpPr>
          <p:cNvPr id="12" name="Slide Number Placeholder 3"/>
          <p:cNvSpPr>
            <a:spLocks noGrp="1"/>
          </p:cNvSpPr>
          <p:nvPr>
            <p:ph type="sldNum" sz="quarter" idx="16"/>
          </p:nvPr>
        </p:nvSpPr>
        <p:spPr>
          <a:xfrm>
            <a:off x="8469313" y="112713"/>
            <a:ext cx="552450" cy="182562"/>
          </a:xfrm>
          <a:prstGeom prst="rect">
            <a:avLst/>
          </a:prstGeom>
        </p:spPr>
        <p:txBody>
          <a:bodyPr/>
          <a:lstStyle>
            <a:lvl1pPr>
              <a:defRPr>
                <a:solidFill>
                  <a:schemeClr val="tx1"/>
                </a:solidFill>
              </a:defRPr>
            </a:lvl1pPr>
          </a:lstStyle>
          <a:p>
            <a:pPr>
              <a:defRPr/>
            </a:pPr>
            <a:fld id="{5BCC3C2C-E8BB-4756-9619-A60099EBD5DC}" type="slidenum">
              <a:rPr lang="en-US" altLang="en-US" smtClean="0"/>
              <a:pPr>
                <a:defRPr/>
              </a:pPr>
              <a:t>‹#›</a:t>
            </a:fld>
            <a:endParaRPr lang="en-US" altLang="en-US"/>
          </a:p>
        </p:txBody>
      </p:sp>
      <p:pic>
        <p:nvPicPr>
          <p:cNvPr id="13"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0" y="6504801"/>
            <a:ext cx="7543800" cy="276999"/>
          </a:xfrm>
          <a:prstGeom prst="rect">
            <a:avLst/>
          </a:prstGeom>
        </p:spPr>
        <p:txBody>
          <a:bodyPr wrap="square">
            <a:spAutoFit/>
          </a:bodyPr>
          <a:lstStyle/>
          <a:p>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Copyright © </a:t>
            </a:r>
            <a:r>
              <a:rPr lang="en-US" sz="1200" b="0" i="0" u="none" strike="noStrike"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2017, 2014, 2010</a:t>
            </a:r>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 Pearson Education Inc.  All Rights Reserved.</a:t>
            </a:r>
            <a:endParaRPr lang="en-US"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4"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earson Logo" descr="Pearson_Bound_White"/>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7"/>
          </p:nvPr>
        </p:nvSpPr>
        <p:spPr>
          <a:xfrm>
            <a:off x="838200" y="4876800"/>
            <a:ext cx="7848600" cy="1066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62894078"/>
      </p:ext>
    </p:extLst>
  </p:cSld>
  <p:clrMapOvr>
    <a:masterClrMapping/>
  </p:clrMapOvr>
  <p:transition spd="slow"/>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5_Figure + Caption">
    <p:spTree>
      <p:nvGrpSpPr>
        <p:cNvPr id="1" name=""/>
        <p:cNvGrpSpPr/>
        <p:nvPr/>
      </p:nvGrpSpPr>
      <p:grpSpPr>
        <a:xfrm>
          <a:off x="0" y="0"/>
          <a:ext cx="0" cy="0"/>
          <a:chOff x="0" y="0"/>
          <a:chExt cx="0" cy="0"/>
        </a:xfrm>
      </p:grpSpPr>
      <p:sp>
        <p:nvSpPr>
          <p:cNvPr id="4" name="Rectangle 3"/>
          <p:cNvSpPr/>
          <p:nvPr/>
        </p:nvSpPr>
        <p:spPr bwMode="white">
          <a:xfrm>
            <a:off x="-7938" y="6435725"/>
            <a:ext cx="9161463" cy="430213"/>
          </a:xfrm>
          <a:prstGeom prst="rect">
            <a:avLst/>
          </a:prstGeom>
          <a:solidFill>
            <a:srgbClr val="A328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37" y="6442075"/>
            <a:ext cx="144149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457200" y="228600"/>
            <a:ext cx="8229600" cy="1066800"/>
          </a:xfrm>
        </p:spPr>
        <p:txBody>
          <a:bodyPr anchor="t"/>
          <a:lstStyle>
            <a:lvl1pPr>
              <a:defRPr sz="2400">
                <a:solidFill>
                  <a:schemeClr val="tx1"/>
                </a:solidFill>
              </a:defRPr>
            </a:lvl1pPr>
          </a:lstStyle>
          <a:p>
            <a:r>
              <a:rPr lang="en-US" smtClean="0"/>
              <a:t>Click to edit Master title style</a:t>
            </a:r>
            <a:endParaRPr lang="en-US" dirty="0"/>
          </a:p>
        </p:txBody>
      </p:sp>
      <p:sp>
        <p:nvSpPr>
          <p:cNvPr id="11" name="Date Placeholder 1"/>
          <p:cNvSpPr>
            <a:spLocks noGrp="1"/>
          </p:cNvSpPr>
          <p:nvPr>
            <p:ph type="dt" sz="half" idx="15"/>
          </p:nvPr>
        </p:nvSpPr>
        <p:spPr>
          <a:xfrm>
            <a:off x="6335713" y="112713"/>
            <a:ext cx="2133600" cy="182562"/>
          </a:xfrm>
          <a:prstGeom prst="rect">
            <a:avLst/>
          </a:prstGeom>
        </p:spPr>
        <p:txBody>
          <a:bodyPr/>
          <a:lstStyle>
            <a:lvl1pPr>
              <a:defRPr>
                <a:solidFill>
                  <a:schemeClr val="tx1"/>
                </a:solidFill>
              </a:defRPr>
            </a:lvl1pPr>
          </a:lstStyle>
          <a:p>
            <a:pPr>
              <a:defRPr/>
            </a:pPr>
            <a:fld id="{001B6D03-45BD-4DE6-ADBE-0B5B536D6CA9}" type="datetimeFigureOut">
              <a:rPr lang="en-US" smtClean="0"/>
              <a:pPr>
                <a:defRPr/>
              </a:pPr>
              <a:t>12/13/2017</a:t>
            </a:fld>
            <a:endParaRPr lang="en-US"/>
          </a:p>
        </p:txBody>
      </p:sp>
      <p:sp>
        <p:nvSpPr>
          <p:cNvPr id="12" name="Slide Number Placeholder 3"/>
          <p:cNvSpPr>
            <a:spLocks noGrp="1"/>
          </p:cNvSpPr>
          <p:nvPr>
            <p:ph type="sldNum" sz="quarter" idx="16"/>
          </p:nvPr>
        </p:nvSpPr>
        <p:spPr>
          <a:xfrm>
            <a:off x="8469313" y="112713"/>
            <a:ext cx="552450" cy="182562"/>
          </a:xfrm>
          <a:prstGeom prst="rect">
            <a:avLst/>
          </a:prstGeom>
        </p:spPr>
        <p:txBody>
          <a:bodyPr/>
          <a:lstStyle>
            <a:lvl1pPr>
              <a:defRPr>
                <a:solidFill>
                  <a:schemeClr val="tx1"/>
                </a:solidFill>
              </a:defRPr>
            </a:lvl1pPr>
          </a:lstStyle>
          <a:p>
            <a:pPr>
              <a:defRPr/>
            </a:pPr>
            <a:fld id="{5BCC3C2C-E8BB-4756-9619-A60099EBD5DC}" type="slidenum">
              <a:rPr lang="en-US" altLang="en-US" smtClean="0"/>
              <a:pPr>
                <a:defRPr/>
              </a:pPr>
              <a:t>‹#›</a:t>
            </a:fld>
            <a:endParaRPr lang="en-US" altLang="en-US"/>
          </a:p>
        </p:txBody>
      </p:sp>
      <p:pic>
        <p:nvPicPr>
          <p:cNvPr id="13"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0" y="6504801"/>
            <a:ext cx="7543800" cy="276999"/>
          </a:xfrm>
          <a:prstGeom prst="rect">
            <a:avLst/>
          </a:prstGeom>
        </p:spPr>
        <p:txBody>
          <a:bodyPr wrap="square">
            <a:spAutoFit/>
          </a:bodyPr>
          <a:lstStyle/>
          <a:p>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Copyright © </a:t>
            </a:r>
            <a:r>
              <a:rPr lang="en-US" sz="1200" b="0" i="0" u="none" strike="noStrike"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2017, 2014, 2010</a:t>
            </a:r>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 Pearson Education Inc.  All Rights Reserved.</a:t>
            </a:r>
            <a:endParaRPr lang="en-US"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4"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earson Logo" descr="Pearson_Bound_White"/>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7"/>
          </p:nvPr>
        </p:nvSpPr>
        <p:spPr>
          <a:xfrm>
            <a:off x="838200" y="4876800"/>
            <a:ext cx="7848600" cy="1066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62894078"/>
      </p:ext>
    </p:extLst>
  </p:cSld>
  <p:clrMapOvr>
    <a:masterClrMapping/>
  </p:clrMapOvr>
  <p:transition spd="slow"/>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6_Figure + Caption">
    <p:spTree>
      <p:nvGrpSpPr>
        <p:cNvPr id="1" name=""/>
        <p:cNvGrpSpPr/>
        <p:nvPr/>
      </p:nvGrpSpPr>
      <p:grpSpPr>
        <a:xfrm>
          <a:off x="0" y="0"/>
          <a:ext cx="0" cy="0"/>
          <a:chOff x="0" y="0"/>
          <a:chExt cx="0" cy="0"/>
        </a:xfrm>
      </p:grpSpPr>
      <p:sp>
        <p:nvSpPr>
          <p:cNvPr id="4" name="Rectangle 3"/>
          <p:cNvSpPr/>
          <p:nvPr/>
        </p:nvSpPr>
        <p:spPr bwMode="white">
          <a:xfrm>
            <a:off x="-7938" y="6435725"/>
            <a:ext cx="9161463" cy="430213"/>
          </a:xfrm>
          <a:prstGeom prst="rect">
            <a:avLst/>
          </a:prstGeom>
          <a:solidFill>
            <a:srgbClr val="A328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37" y="6442075"/>
            <a:ext cx="144149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457200" y="228600"/>
            <a:ext cx="8229600" cy="1066800"/>
          </a:xfrm>
        </p:spPr>
        <p:txBody>
          <a:bodyPr anchor="t"/>
          <a:lstStyle>
            <a:lvl1pPr>
              <a:defRPr sz="2400">
                <a:solidFill>
                  <a:schemeClr val="tx1"/>
                </a:solidFill>
              </a:defRPr>
            </a:lvl1pPr>
          </a:lstStyle>
          <a:p>
            <a:r>
              <a:rPr lang="en-US" smtClean="0"/>
              <a:t>Click to edit Master title style</a:t>
            </a:r>
            <a:endParaRPr lang="en-US" dirty="0"/>
          </a:p>
        </p:txBody>
      </p:sp>
      <p:sp>
        <p:nvSpPr>
          <p:cNvPr id="11" name="Date Placeholder 1"/>
          <p:cNvSpPr>
            <a:spLocks noGrp="1"/>
          </p:cNvSpPr>
          <p:nvPr>
            <p:ph type="dt" sz="half" idx="15"/>
          </p:nvPr>
        </p:nvSpPr>
        <p:spPr>
          <a:xfrm>
            <a:off x="6335713" y="112713"/>
            <a:ext cx="2133600" cy="182562"/>
          </a:xfrm>
          <a:prstGeom prst="rect">
            <a:avLst/>
          </a:prstGeom>
        </p:spPr>
        <p:txBody>
          <a:bodyPr/>
          <a:lstStyle>
            <a:lvl1pPr>
              <a:defRPr>
                <a:solidFill>
                  <a:schemeClr val="tx1"/>
                </a:solidFill>
              </a:defRPr>
            </a:lvl1pPr>
          </a:lstStyle>
          <a:p>
            <a:pPr>
              <a:defRPr/>
            </a:pPr>
            <a:fld id="{001B6D03-45BD-4DE6-ADBE-0B5B536D6CA9}" type="datetimeFigureOut">
              <a:rPr lang="en-US" smtClean="0"/>
              <a:pPr>
                <a:defRPr/>
              </a:pPr>
              <a:t>12/13/2017</a:t>
            </a:fld>
            <a:endParaRPr lang="en-US"/>
          </a:p>
        </p:txBody>
      </p:sp>
      <p:sp>
        <p:nvSpPr>
          <p:cNvPr id="12" name="Slide Number Placeholder 3"/>
          <p:cNvSpPr>
            <a:spLocks noGrp="1"/>
          </p:cNvSpPr>
          <p:nvPr>
            <p:ph type="sldNum" sz="quarter" idx="16"/>
          </p:nvPr>
        </p:nvSpPr>
        <p:spPr>
          <a:xfrm>
            <a:off x="8469313" y="112713"/>
            <a:ext cx="552450" cy="182562"/>
          </a:xfrm>
          <a:prstGeom prst="rect">
            <a:avLst/>
          </a:prstGeom>
        </p:spPr>
        <p:txBody>
          <a:bodyPr/>
          <a:lstStyle>
            <a:lvl1pPr>
              <a:defRPr>
                <a:solidFill>
                  <a:schemeClr val="tx1"/>
                </a:solidFill>
              </a:defRPr>
            </a:lvl1pPr>
          </a:lstStyle>
          <a:p>
            <a:pPr>
              <a:defRPr/>
            </a:pPr>
            <a:fld id="{5BCC3C2C-E8BB-4756-9619-A60099EBD5DC}" type="slidenum">
              <a:rPr lang="en-US" altLang="en-US" smtClean="0"/>
              <a:pPr>
                <a:defRPr/>
              </a:pPr>
              <a:t>‹#›</a:t>
            </a:fld>
            <a:endParaRPr lang="en-US" altLang="en-US"/>
          </a:p>
        </p:txBody>
      </p:sp>
      <p:pic>
        <p:nvPicPr>
          <p:cNvPr id="13"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0" y="6504801"/>
            <a:ext cx="7543800" cy="276999"/>
          </a:xfrm>
          <a:prstGeom prst="rect">
            <a:avLst/>
          </a:prstGeom>
        </p:spPr>
        <p:txBody>
          <a:bodyPr wrap="square">
            <a:spAutoFit/>
          </a:bodyPr>
          <a:lstStyle/>
          <a:p>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Copyright © </a:t>
            </a:r>
            <a:r>
              <a:rPr lang="en-US" sz="1200" b="0" i="0" u="none" strike="noStrike"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2017, 2014, 2010</a:t>
            </a:r>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 Pearson Education Inc.  All Rights Reserved.</a:t>
            </a:r>
            <a:endParaRPr lang="en-US"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4"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earson Logo" descr="Pearson_Bound_White"/>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7"/>
          </p:nvPr>
        </p:nvSpPr>
        <p:spPr>
          <a:xfrm>
            <a:off x="838200" y="4876800"/>
            <a:ext cx="7848600" cy="1066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62894078"/>
      </p:ext>
    </p:extLst>
  </p:cSld>
  <p:clrMapOvr>
    <a:masterClrMapping/>
  </p:clrMapOvr>
  <p:transition spd="slow"/>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7_Figure + Caption">
    <p:spTree>
      <p:nvGrpSpPr>
        <p:cNvPr id="1" name=""/>
        <p:cNvGrpSpPr/>
        <p:nvPr/>
      </p:nvGrpSpPr>
      <p:grpSpPr>
        <a:xfrm>
          <a:off x="0" y="0"/>
          <a:ext cx="0" cy="0"/>
          <a:chOff x="0" y="0"/>
          <a:chExt cx="0" cy="0"/>
        </a:xfrm>
      </p:grpSpPr>
      <p:sp>
        <p:nvSpPr>
          <p:cNvPr id="4" name="Rectangle 3"/>
          <p:cNvSpPr/>
          <p:nvPr/>
        </p:nvSpPr>
        <p:spPr bwMode="white">
          <a:xfrm>
            <a:off x="-7938" y="6435725"/>
            <a:ext cx="9161463" cy="430213"/>
          </a:xfrm>
          <a:prstGeom prst="rect">
            <a:avLst/>
          </a:prstGeom>
          <a:solidFill>
            <a:srgbClr val="A328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37" y="6442075"/>
            <a:ext cx="144149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457200" y="228600"/>
            <a:ext cx="8229600" cy="1066800"/>
          </a:xfrm>
        </p:spPr>
        <p:txBody>
          <a:bodyPr anchor="t"/>
          <a:lstStyle>
            <a:lvl1pPr>
              <a:defRPr sz="2400">
                <a:solidFill>
                  <a:schemeClr val="tx1"/>
                </a:solidFill>
              </a:defRPr>
            </a:lvl1pPr>
          </a:lstStyle>
          <a:p>
            <a:r>
              <a:rPr lang="en-US" smtClean="0"/>
              <a:t>Click to edit Master title style</a:t>
            </a:r>
            <a:endParaRPr lang="en-US" dirty="0"/>
          </a:p>
        </p:txBody>
      </p:sp>
      <p:sp>
        <p:nvSpPr>
          <p:cNvPr id="11" name="Date Placeholder 1"/>
          <p:cNvSpPr>
            <a:spLocks noGrp="1"/>
          </p:cNvSpPr>
          <p:nvPr>
            <p:ph type="dt" sz="half" idx="15"/>
          </p:nvPr>
        </p:nvSpPr>
        <p:spPr>
          <a:xfrm>
            <a:off x="6335713" y="112713"/>
            <a:ext cx="2133600" cy="182562"/>
          </a:xfrm>
          <a:prstGeom prst="rect">
            <a:avLst/>
          </a:prstGeom>
        </p:spPr>
        <p:txBody>
          <a:bodyPr/>
          <a:lstStyle>
            <a:lvl1pPr>
              <a:defRPr>
                <a:solidFill>
                  <a:schemeClr val="tx1"/>
                </a:solidFill>
              </a:defRPr>
            </a:lvl1pPr>
          </a:lstStyle>
          <a:p>
            <a:pPr>
              <a:defRPr/>
            </a:pPr>
            <a:fld id="{001B6D03-45BD-4DE6-ADBE-0B5B536D6CA9}" type="datetimeFigureOut">
              <a:rPr lang="en-US" smtClean="0"/>
              <a:pPr>
                <a:defRPr/>
              </a:pPr>
              <a:t>12/13/2017</a:t>
            </a:fld>
            <a:endParaRPr lang="en-US"/>
          </a:p>
        </p:txBody>
      </p:sp>
      <p:sp>
        <p:nvSpPr>
          <p:cNvPr id="12" name="Slide Number Placeholder 3"/>
          <p:cNvSpPr>
            <a:spLocks noGrp="1"/>
          </p:cNvSpPr>
          <p:nvPr>
            <p:ph type="sldNum" sz="quarter" idx="16"/>
          </p:nvPr>
        </p:nvSpPr>
        <p:spPr>
          <a:xfrm>
            <a:off x="8469313" y="112713"/>
            <a:ext cx="552450" cy="182562"/>
          </a:xfrm>
          <a:prstGeom prst="rect">
            <a:avLst/>
          </a:prstGeom>
        </p:spPr>
        <p:txBody>
          <a:bodyPr/>
          <a:lstStyle>
            <a:lvl1pPr>
              <a:defRPr>
                <a:solidFill>
                  <a:schemeClr val="tx1"/>
                </a:solidFill>
              </a:defRPr>
            </a:lvl1pPr>
          </a:lstStyle>
          <a:p>
            <a:pPr>
              <a:defRPr/>
            </a:pPr>
            <a:fld id="{5BCC3C2C-E8BB-4756-9619-A60099EBD5DC}" type="slidenum">
              <a:rPr lang="en-US" altLang="en-US" smtClean="0"/>
              <a:pPr>
                <a:defRPr/>
              </a:pPr>
              <a:t>‹#›</a:t>
            </a:fld>
            <a:endParaRPr lang="en-US" altLang="en-US"/>
          </a:p>
        </p:txBody>
      </p:sp>
      <p:pic>
        <p:nvPicPr>
          <p:cNvPr id="13"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0" y="6504801"/>
            <a:ext cx="7543800" cy="276999"/>
          </a:xfrm>
          <a:prstGeom prst="rect">
            <a:avLst/>
          </a:prstGeom>
        </p:spPr>
        <p:txBody>
          <a:bodyPr wrap="square">
            <a:spAutoFit/>
          </a:bodyPr>
          <a:lstStyle/>
          <a:p>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Copyright © </a:t>
            </a:r>
            <a:r>
              <a:rPr lang="en-US" sz="1200" b="0" i="0" u="none" strike="noStrike"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2017, 2014, 2010</a:t>
            </a:r>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 Pearson Education Inc.  All Rights Reserved.</a:t>
            </a:r>
            <a:endParaRPr lang="en-US"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4"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earson Logo" descr="Pearson_Bound_White"/>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7"/>
          </p:nvPr>
        </p:nvSpPr>
        <p:spPr>
          <a:xfrm>
            <a:off x="838200" y="4876800"/>
            <a:ext cx="7848600" cy="1066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62894078"/>
      </p:ext>
    </p:extLst>
  </p:cSld>
  <p:clrMapOvr>
    <a:masterClrMapping/>
  </p:clrMapOvr>
  <p:transition spd="slow"/>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8_Figure + Caption">
    <p:spTree>
      <p:nvGrpSpPr>
        <p:cNvPr id="1" name=""/>
        <p:cNvGrpSpPr/>
        <p:nvPr/>
      </p:nvGrpSpPr>
      <p:grpSpPr>
        <a:xfrm>
          <a:off x="0" y="0"/>
          <a:ext cx="0" cy="0"/>
          <a:chOff x="0" y="0"/>
          <a:chExt cx="0" cy="0"/>
        </a:xfrm>
      </p:grpSpPr>
      <p:sp>
        <p:nvSpPr>
          <p:cNvPr id="4" name="Rectangle 3"/>
          <p:cNvSpPr/>
          <p:nvPr/>
        </p:nvSpPr>
        <p:spPr bwMode="white">
          <a:xfrm>
            <a:off x="-7938" y="6435725"/>
            <a:ext cx="9161463" cy="430213"/>
          </a:xfrm>
          <a:prstGeom prst="rect">
            <a:avLst/>
          </a:prstGeom>
          <a:solidFill>
            <a:srgbClr val="A328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37" y="6442075"/>
            <a:ext cx="144149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457200" y="228600"/>
            <a:ext cx="8229600" cy="1066800"/>
          </a:xfrm>
        </p:spPr>
        <p:txBody>
          <a:bodyPr anchor="t"/>
          <a:lstStyle>
            <a:lvl1pPr>
              <a:defRPr sz="2400">
                <a:solidFill>
                  <a:schemeClr val="tx1"/>
                </a:solidFill>
              </a:defRPr>
            </a:lvl1pPr>
          </a:lstStyle>
          <a:p>
            <a:r>
              <a:rPr lang="en-US" smtClean="0"/>
              <a:t>Click to edit Master title style</a:t>
            </a:r>
            <a:endParaRPr lang="en-US" dirty="0"/>
          </a:p>
        </p:txBody>
      </p:sp>
      <p:sp>
        <p:nvSpPr>
          <p:cNvPr id="11" name="Date Placeholder 1"/>
          <p:cNvSpPr>
            <a:spLocks noGrp="1"/>
          </p:cNvSpPr>
          <p:nvPr>
            <p:ph type="dt" sz="half" idx="15"/>
          </p:nvPr>
        </p:nvSpPr>
        <p:spPr>
          <a:xfrm>
            <a:off x="6335713" y="112713"/>
            <a:ext cx="2133600" cy="182562"/>
          </a:xfrm>
          <a:prstGeom prst="rect">
            <a:avLst/>
          </a:prstGeom>
        </p:spPr>
        <p:txBody>
          <a:bodyPr/>
          <a:lstStyle>
            <a:lvl1pPr>
              <a:defRPr>
                <a:solidFill>
                  <a:schemeClr val="tx1"/>
                </a:solidFill>
              </a:defRPr>
            </a:lvl1pPr>
          </a:lstStyle>
          <a:p>
            <a:pPr>
              <a:defRPr/>
            </a:pPr>
            <a:fld id="{001B6D03-45BD-4DE6-ADBE-0B5B536D6CA9}" type="datetimeFigureOut">
              <a:rPr lang="en-US" smtClean="0"/>
              <a:pPr>
                <a:defRPr/>
              </a:pPr>
              <a:t>12/13/2017</a:t>
            </a:fld>
            <a:endParaRPr lang="en-US"/>
          </a:p>
        </p:txBody>
      </p:sp>
      <p:sp>
        <p:nvSpPr>
          <p:cNvPr id="12" name="Slide Number Placeholder 3"/>
          <p:cNvSpPr>
            <a:spLocks noGrp="1"/>
          </p:cNvSpPr>
          <p:nvPr>
            <p:ph type="sldNum" sz="quarter" idx="16"/>
          </p:nvPr>
        </p:nvSpPr>
        <p:spPr>
          <a:xfrm>
            <a:off x="8469313" y="112713"/>
            <a:ext cx="552450" cy="182562"/>
          </a:xfrm>
          <a:prstGeom prst="rect">
            <a:avLst/>
          </a:prstGeom>
        </p:spPr>
        <p:txBody>
          <a:bodyPr/>
          <a:lstStyle>
            <a:lvl1pPr>
              <a:defRPr>
                <a:solidFill>
                  <a:schemeClr val="tx1"/>
                </a:solidFill>
              </a:defRPr>
            </a:lvl1pPr>
          </a:lstStyle>
          <a:p>
            <a:pPr>
              <a:defRPr/>
            </a:pPr>
            <a:fld id="{5BCC3C2C-E8BB-4756-9619-A60099EBD5DC}" type="slidenum">
              <a:rPr lang="en-US" altLang="en-US" smtClean="0"/>
              <a:pPr>
                <a:defRPr/>
              </a:pPr>
              <a:t>‹#›</a:t>
            </a:fld>
            <a:endParaRPr lang="en-US" altLang="en-US"/>
          </a:p>
        </p:txBody>
      </p:sp>
      <p:pic>
        <p:nvPicPr>
          <p:cNvPr id="13"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0" y="6504801"/>
            <a:ext cx="7543800" cy="276999"/>
          </a:xfrm>
          <a:prstGeom prst="rect">
            <a:avLst/>
          </a:prstGeom>
        </p:spPr>
        <p:txBody>
          <a:bodyPr wrap="square">
            <a:spAutoFit/>
          </a:bodyPr>
          <a:lstStyle/>
          <a:p>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Copyright © </a:t>
            </a:r>
            <a:r>
              <a:rPr lang="en-US" sz="1200" b="0" i="0" u="none" strike="noStrike"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2017, 2014, 2010</a:t>
            </a:r>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 Pearson Education Inc.  All Rights Reserved.</a:t>
            </a:r>
            <a:endParaRPr lang="en-US"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4"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earson Logo" descr="Pearson_Bound_White"/>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7"/>
          </p:nvPr>
        </p:nvSpPr>
        <p:spPr>
          <a:xfrm>
            <a:off x="838200" y="4876800"/>
            <a:ext cx="7848600" cy="1066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62894078"/>
      </p:ext>
    </p:extLst>
  </p:cSld>
  <p:clrMapOvr>
    <a:masterClrMapping/>
  </p:clrMapOvr>
  <p:transition spd="slow"/>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9_Figure + Caption">
    <p:spTree>
      <p:nvGrpSpPr>
        <p:cNvPr id="1" name=""/>
        <p:cNvGrpSpPr/>
        <p:nvPr/>
      </p:nvGrpSpPr>
      <p:grpSpPr>
        <a:xfrm>
          <a:off x="0" y="0"/>
          <a:ext cx="0" cy="0"/>
          <a:chOff x="0" y="0"/>
          <a:chExt cx="0" cy="0"/>
        </a:xfrm>
      </p:grpSpPr>
      <p:sp>
        <p:nvSpPr>
          <p:cNvPr id="4" name="Rectangle 3"/>
          <p:cNvSpPr/>
          <p:nvPr/>
        </p:nvSpPr>
        <p:spPr bwMode="white">
          <a:xfrm>
            <a:off x="-7938" y="6435725"/>
            <a:ext cx="9161463" cy="430213"/>
          </a:xfrm>
          <a:prstGeom prst="rect">
            <a:avLst/>
          </a:prstGeom>
          <a:solidFill>
            <a:srgbClr val="A328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37" y="6442075"/>
            <a:ext cx="144149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457200" y="228600"/>
            <a:ext cx="8229600" cy="1066800"/>
          </a:xfrm>
        </p:spPr>
        <p:txBody>
          <a:bodyPr anchor="t"/>
          <a:lstStyle>
            <a:lvl1pPr>
              <a:defRPr sz="2400">
                <a:solidFill>
                  <a:schemeClr val="tx1"/>
                </a:solidFill>
              </a:defRPr>
            </a:lvl1pPr>
          </a:lstStyle>
          <a:p>
            <a:r>
              <a:rPr lang="en-US" smtClean="0"/>
              <a:t>Click to edit Master title style</a:t>
            </a:r>
            <a:endParaRPr lang="en-US" dirty="0"/>
          </a:p>
        </p:txBody>
      </p:sp>
      <p:sp>
        <p:nvSpPr>
          <p:cNvPr id="11" name="Date Placeholder 1"/>
          <p:cNvSpPr>
            <a:spLocks noGrp="1"/>
          </p:cNvSpPr>
          <p:nvPr>
            <p:ph type="dt" sz="half" idx="15"/>
          </p:nvPr>
        </p:nvSpPr>
        <p:spPr>
          <a:xfrm>
            <a:off x="6335713" y="112713"/>
            <a:ext cx="2133600" cy="182562"/>
          </a:xfrm>
          <a:prstGeom prst="rect">
            <a:avLst/>
          </a:prstGeom>
        </p:spPr>
        <p:txBody>
          <a:bodyPr/>
          <a:lstStyle>
            <a:lvl1pPr>
              <a:defRPr>
                <a:solidFill>
                  <a:schemeClr val="tx1"/>
                </a:solidFill>
              </a:defRPr>
            </a:lvl1pPr>
          </a:lstStyle>
          <a:p>
            <a:pPr>
              <a:defRPr/>
            </a:pPr>
            <a:fld id="{001B6D03-45BD-4DE6-ADBE-0B5B536D6CA9}" type="datetimeFigureOut">
              <a:rPr lang="en-US" smtClean="0"/>
              <a:pPr>
                <a:defRPr/>
              </a:pPr>
              <a:t>12/13/2017</a:t>
            </a:fld>
            <a:endParaRPr lang="en-US"/>
          </a:p>
        </p:txBody>
      </p:sp>
      <p:sp>
        <p:nvSpPr>
          <p:cNvPr id="12" name="Slide Number Placeholder 3"/>
          <p:cNvSpPr>
            <a:spLocks noGrp="1"/>
          </p:cNvSpPr>
          <p:nvPr>
            <p:ph type="sldNum" sz="quarter" idx="16"/>
          </p:nvPr>
        </p:nvSpPr>
        <p:spPr>
          <a:xfrm>
            <a:off x="8469313" y="112713"/>
            <a:ext cx="552450" cy="182562"/>
          </a:xfrm>
          <a:prstGeom prst="rect">
            <a:avLst/>
          </a:prstGeom>
        </p:spPr>
        <p:txBody>
          <a:bodyPr/>
          <a:lstStyle>
            <a:lvl1pPr>
              <a:defRPr>
                <a:solidFill>
                  <a:schemeClr val="tx1"/>
                </a:solidFill>
              </a:defRPr>
            </a:lvl1pPr>
          </a:lstStyle>
          <a:p>
            <a:pPr>
              <a:defRPr/>
            </a:pPr>
            <a:fld id="{5BCC3C2C-E8BB-4756-9619-A60099EBD5DC}" type="slidenum">
              <a:rPr lang="en-US" altLang="en-US" smtClean="0"/>
              <a:pPr>
                <a:defRPr/>
              </a:pPr>
              <a:t>‹#›</a:t>
            </a:fld>
            <a:endParaRPr lang="en-US" altLang="en-US"/>
          </a:p>
        </p:txBody>
      </p:sp>
      <p:pic>
        <p:nvPicPr>
          <p:cNvPr id="13"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0" y="6504801"/>
            <a:ext cx="7543800" cy="276999"/>
          </a:xfrm>
          <a:prstGeom prst="rect">
            <a:avLst/>
          </a:prstGeom>
        </p:spPr>
        <p:txBody>
          <a:bodyPr wrap="square">
            <a:spAutoFit/>
          </a:bodyPr>
          <a:lstStyle/>
          <a:p>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Copyright © </a:t>
            </a:r>
            <a:r>
              <a:rPr lang="en-US" sz="1200" b="0" i="0" u="none" strike="noStrike"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2017, 2014, 2010</a:t>
            </a:r>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 Pearson Education Inc.  All Rights Reserved.</a:t>
            </a:r>
            <a:endParaRPr lang="en-US"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4"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earson Logo" descr="Pearson_Bound_White"/>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7"/>
          </p:nvPr>
        </p:nvSpPr>
        <p:spPr>
          <a:xfrm>
            <a:off x="838200" y="4876800"/>
            <a:ext cx="7848600" cy="1066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62894078"/>
      </p:ext>
    </p:extLst>
  </p:cSld>
  <p:clrMapOvr>
    <a:masterClrMapping/>
  </p:clrMapOvr>
  <p:transition spd="slow"/>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0_Figure + Caption">
    <p:spTree>
      <p:nvGrpSpPr>
        <p:cNvPr id="1" name=""/>
        <p:cNvGrpSpPr/>
        <p:nvPr/>
      </p:nvGrpSpPr>
      <p:grpSpPr>
        <a:xfrm>
          <a:off x="0" y="0"/>
          <a:ext cx="0" cy="0"/>
          <a:chOff x="0" y="0"/>
          <a:chExt cx="0" cy="0"/>
        </a:xfrm>
      </p:grpSpPr>
      <p:sp>
        <p:nvSpPr>
          <p:cNvPr id="4" name="Rectangle 3"/>
          <p:cNvSpPr/>
          <p:nvPr/>
        </p:nvSpPr>
        <p:spPr bwMode="white">
          <a:xfrm>
            <a:off x="-7938" y="6435725"/>
            <a:ext cx="9161463" cy="430213"/>
          </a:xfrm>
          <a:prstGeom prst="rect">
            <a:avLst/>
          </a:prstGeom>
          <a:solidFill>
            <a:srgbClr val="A328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37" y="6442075"/>
            <a:ext cx="144149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457200" y="228600"/>
            <a:ext cx="8229600" cy="1066800"/>
          </a:xfrm>
        </p:spPr>
        <p:txBody>
          <a:bodyPr anchor="t"/>
          <a:lstStyle>
            <a:lvl1pPr>
              <a:defRPr sz="2400">
                <a:solidFill>
                  <a:schemeClr val="tx1"/>
                </a:solidFill>
              </a:defRPr>
            </a:lvl1pPr>
          </a:lstStyle>
          <a:p>
            <a:r>
              <a:rPr lang="en-US" smtClean="0"/>
              <a:t>Click to edit Master title style</a:t>
            </a:r>
            <a:endParaRPr lang="en-US" dirty="0"/>
          </a:p>
        </p:txBody>
      </p:sp>
      <p:sp>
        <p:nvSpPr>
          <p:cNvPr id="11" name="Date Placeholder 1"/>
          <p:cNvSpPr>
            <a:spLocks noGrp="1"/>
          </p:cNvSpPr>
          <p:nvPr>
            <p:ph type="dt" sz="half" idx="15"/>
          </p:nvPr>
        </p:nvSpPr>
        <p:spPr>
          <a:xfrm>
            <a:off x="6335713" y="112713"/>
            <a:ext cx="2133600" cy="182562"/>
          </a:xfrm>
          <a:prstGeom prst="rect">
            <a:avLst/>
          </a:prstGeom>
        </p:spPr>
        <p:txBody>
          <a:bodyPr/>
          <a:lstStyle>
            <a:lvl1pPr>
              <a:defRPr>
                <a:solidFill>
                  <a:schemeClr val="tx1"/>
                </a:solidFill>
              </a:defRPr>
            </a:lvl1pPr>
          </a:lstStyle>
          <a:p>
            <a:pPr>
              <a:defRPr/>
            </a:pPr>
            <a:fld id="{001B6D03-45BD-4DE6-ADBE-0B5B536D6CA9}" type="datetimeFigureOut">
              <a:rPr lang="en-US" smtClean="0"/>
              <a:pPr>
                <a:defRPr/>
              </a:pPr>
              <a:t>12/13/2017</a:t>
            </a:fld>
            <a:endParaRPr lang="en-US"/>
          </a:p>
        </p:txBody>
      </p:sp>
      <p:sp>
        <p:nvSpPr>
          <p:cNvPr id="12" name="Slide Number Placeholder 3"/>
          <p:cNvSpPr>
            <a:spLocks noGrp="1"/>
          </p:cNvSpPr>
          <p:nvPr>
            <p:ph type="sldNum" sz="quarter" idx="16"/>
          </p:nvPr>
        </p:nvSpPr>
        <p:spPr>
          <a:xfrm>
            <a:off x="8469313" y="112713"/>
            <a:ext cx="552450" cy="182562"/>
          </a:xfrm>
          <a:prstGeom prst="rect">
            <a:avLst/>
          </a:prstGeom>
        </p:spPr>
        <p:txBody>
          <a:bodyPr/>
          <a:lstStyle>
            <a:lvl1pPr>
              <a:defRPr>
                <a:solidFill>
                  <a:schemeClr val="tx1"/>
                </a:solidFill>
              </a:defRPr>
            </a:lvl1pPr>
          </a:lstStyle>
          <a:p>
            <a:pPr>
              <a:defRPr/>
            </a:pPr>
            <a:fld id="{5BCC3C2C-E8BB-4756-9619-A60099EBD5DC}" type="slidenum">
              <a:rPr lang="en-US" altLang="en-US" smtClean="0"/>
              <a:pPr>
                <a:defRPr/>
              </a:pPr>
              <a:t>‹#›</a:t>
            </a:fld>
            <a:endParaRPr lang="en-US" altLang="en-US"/>
          </a:p>
        </p:txBody>
      </p:sp>
      <p:pic>
        <p:nvPicPr>
          <p:cNvPr id="13"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0" y="6504801"/>
            <a:ext cx="7543800" cy="276999"/>
          </a:xfrm>
          <a:prstGeom prst="rect">
            <a:avLst/>
          </a:prstGeom>
        </p:spPr>
        <p:txBody>
          <a:bodyPr wrap="square">
            <a:spAutoFit/>
          </a:bodyPr>
          <a:lstStyle/>
          <a:p>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Copyright © </a:t>
            </a:r>
            <a:r>
              <a:rPr lang="en-US" sz="1200" b="0" i="0" u="none" strike="noStrike"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2017, 2014, 2010</a:t>
            </a:r>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 Pearson Education Inc.  All Rights Reserved.</a:t>
            </a:r>
            <a:endParaRPr lang="en-US"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4"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earson Logo" descr="Pearson_Bound_White"/>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7"/>
          </p:nvPr>
        </p:nvSpPr>
        <p:spPr>
          <a:xfrm>
            <a:off x="838200" y="4876800"/>
            <a:ext cx="7848600" cy="1066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62894078"/>
      </p:ext>
    </p:extLst>
  </p:cSld>
  <p:clrMapOvr>
    <a:masterClrMapping/>
  </p:clrMapOvr>
  <p:transition spd="slow"/>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1_Figure + Caption">
    <p:spTree>
      <p:nvGrpSpPr>
        <p:cNvPr id="1" name=""/>
        <p:cNvGrpSpPr/>
        <p:nvPr/>
      </p:nvGrpSpPr>
      <p:grpSpPr>
        <a:xfrm>
          <a:off x="0" y="0"/>
          <a:ext cx="0" cy="0"/>
          <a:chOff x="0" y="0"/>
          <a:chExt cx="0" cy="0"/>
        </a:xfrm>
      </p:grpSpPr>
      <p:sp>
        <p:nvSpPr>
          <p:cNvPr id="4" name="Rectangle 3"/>
          <p:cNvSpPr/>
          <p:nvPr/>
        </p:nvSpPr>
        <p:spPr bwMode="white">
          <a:xfrm>
            <a:off x="-7938" y="6435725"/>
            <a:ext cx="9161463" cy="430213"/>
          </a:xfrm>
          <a:prstGeom prst="rect">
            <a:avLst/>
          </a:prstGeom>
          <a:solidFill>
            <a:srgbClr val="A328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37" y="6442075"/>
            <a:ext cx="144149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457200" y="228600"/>
            <a:ext cx="8229600" cy="1066800"/>
          </a:xfrm>
        </p:spPr>
        <p:txBody>
          <a:bodyPr anchor="t"/>
          <a:lstStyle>
            <a:lvl1pPr>
              <a:defRPr sz="2400">
                <a:solidFill>
                  <a:schemeClr val="tx1"/>
                </a:solidFill>
              </a:defRPr>
            </a:lvl1pPr>
          </a:lstStyle>
          <a:p>
            <a:r>
              <a:rPr lang="en-US" smtClean="0"/>
              <a:t>Click to edit Master title style</a:t>
            </a:r>
            <a:endParaRPr lang="en-US" dirty="0"/>
          </a:p>
        </p:txBody>
      </p:sp>
      <p:sp>
        <p:nvSpPr>
          <p:cNvPr id="11" name="Date Placeholder 1"/>
          <p:cNvSpPr>
            <a:spLocks noGrp="1"/>
          </p:cNvSpPr>
          <p:nvPr>
            <p:ph type="dt" sz="half" idx="15"/>
          </p:nvPr>
        </p:nvSpPr>
        <p:spPr>
          <a:xfrm>
            <a:off x="6335713" y="112713"/>
            <a:ext cx="2133600" cy="182562"/>
          </a:xfrm>
          <a:prstGeom prst="rect">
            <a:avLst/>
          </a:prstGeom>
        </p:spPr>
        <p:txBody>
          <a:bodyPr/>
          <a:lstStyle>
            <a:lvl1pPr>
              <a:defRPr>
                <a:solidFill>
                  <a:schemeClr val="tx1"/>
                </a:solidFill>
              </a:defRPr>
            </a:lvl1pPr>
          </a:lstStyle>
          <a:p>
            <a:pPr>
              <a:defRPr/>
            </a:pPr>
            <a:fld id="{001B6D03-45BD-4DE6-ADBE-0B5B536D6CA9}" type="datetimeFigureOut">
              <a:rPr lang="en-US" smtClean="0"/>
              <a:pPr>
                <a:defRPr/>
              </a:pPr>
              <a:t>12/13/2017</a:t>
            </a:fld>
            <a:endParaRPr lang="en-US"/>
          </a:p>
        </p:txBody>
      </p:sp>
      <p:sp>
        <p:nvSpPr>
          <p:cNvPr id="12" name="Slide Number Placeholder 3"/>
          <p:cNvSpPr>
            <a:spLocks noGrp="1"/>
          </p:cNvSpPr>
          <p:nvPr>
            <p:ph type="sldNum" sz="quarter" idx="16"/>
          </p:nvPr>
        </p:nvSpPr>
        <p:spPr>
          <a:xfrm>
            <a:off x="8469313" y="112713"/>
            <a:ext cx="552450" cy="182562"/>
          </a:xfrm>
          <a:prstGeom prst="rect">
            <a:avLst/>
          </a:prstGeom>
        </p:spPr>
        <p:txBody>
          <a:bodyPr/>
          <a:lstStyle>
            <a:lvl1pPr>
              <a:defRPr>
                <a:solidFill>
                  <a:schemeClr val="tx1"/>
                </a:solidFill>
              </a:defRPr>
            </a:lvl1pPr>
          </a:lstStyle>
          <a:p>
            <a:pPr>
              <a:defRPr/>
            </a:pPr>
            <a:fld id="{5BCC3C2C-E8BB-4756-9619-A60099EBD5DC}" type="slidenum">
              <a:rPr lang="en-US" altLang="en-US" smtClean="0"/>
              <a:pPr>
                <a:defRPr/>
              </a:pPr>
              <a:t>‹#›</a:t>
            </a:fld>
            <a:endParaRPr lang="en-US" altLang="en-US"/>
          </a:p>
        </p:txBody>
      </p:sp>
      <p:pic>
        <p:nvPicPr>
          <p:cNvPr id="13"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0" y="6504801"/>
            <a:ext cx="7543800" cy="276999"/>
          </a:xfrm>
          <a:prstGeom prst="rect">
            <a:avLst/>
          </a:prstGeom>
        </p:spPr>
        <p:txBody>
          <a:bodyPr wrap="square">
            <a:spAutoFit/>
          </a:bodyPr>
          <a:lstStyle/>
          <a:p>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Copyright © </a:t>
            </a:r>
            <a:r>
              <a:rPr lang="en-US" sz="1200" b="0" i="0" u="none" strike="noStrike"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2017, 2014, 2010</a:t>
            </a:r>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 Pearson Education Inc.  All Rights Reserved.</a:t>
            </a:r>
            <a:endParaRPr lang="en-US"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4"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earson Logo" descr="Pearson_Bound_White"/>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7"/>
          </p:nvPr>
        </p:nvSpPr>
        <p:spPr>
          <a:xfrm>
            <a:off x="838200" y="4876800"/>
            <a:ext cx="7848600" cy="1066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62894078"/>
      </p:ext>
    </p:extLst>
  </p:cSld>
  <p:clrMapOvr>
    <a:masterClrMapping/>
  </p:clrMapOvr>
  <p:transition spd="slow"/>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2_Figure + Caption">
    <p:spTree>
      <p:nvGrpSpPr>
        <p:cNvPr id="1" name=""/>
        <p:cNvGrpSpPr/>
        <p:nvPr/>
      </p:nvGrpSpPr>
      <p:grpSpPr>
        <a:xfrm>
          <a:off x="0" y="0"/>
          <a:ext cx="0" cy="0"/>
          <a:chOff x="0" y="0"/>
          <a:chExt cx="0" cy="0"/>
        </a:xfrm>
      </p:grpSpPr>
      <p:sp>
        <p:nvSpPr>
          <p:cNvPr id="4" name="Rectangle 3"/>
          <p:cNvSpPr/>
          <p:nvPr/>
        </p:nvSpPr>
        <p:spPr bwMode="white">
          <a:xfrm>
            <a:off x="-7938" y="6435725"/>
            <a:ext cx="9161463" cy="430213"/>
          </a:xfrm>
          <a:prstGeom prst="rect">
            <a:avLst/>
          </a:prstGeom>
          <a:solidFill>
            <a:srgbClr val="A328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37" y="6442075"/>
            <a:ext cx="144149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457200" y="228600"/>
            <a:ext cx="8229600" cy="1066800"/>
          </a:xfrm>
        </p:spPr>
        <p:txBody>
          <a:bodyPr anchor="t"/>
          <a:lstStyle>
            <a:lvl1pPr>
              <a:defRPr sz="2400">
                <a:solidFill>
                  <a:schemeClr val="tx1"/>
                </a:solidFill>
              </a:defRPr>
            </a:lvl1pPr>
          </a:lstStyle>
          <a:p>
            <a:r>
              <a:rPr lang="en-US" smtClean="0"/>
              <a:t>Click to edit Master title style</a:t>
            </a:r>
            <a:endParaRPr lang="en-US" dirty="0"/>
          </a:p>
        </p:txBody>
      </p:sp>
      <p:sp>
        <p:nvSpPr>
          <p:cNvPr id="11" name="Date Placeholder 1"/>
          <p:cNvSpPr>
            <a:spLocks noGrp="1"/>
          </p:cNvSpPr>
          <p:nvPr>
            <p:ph type="dt" sz="half" idx="15"/>
          </p:nvPr>
        </p:nvSpPr>
        <p:spPr>
          <a:xfrm>
            <a:off x="6335713" y="112713"/>
            <a:ext cx="2133600" cy="182562"/>
          </a:xfrm>
          <a:prstGeom prst="rect">
            <a:avLst/>
          </a:prstGeom>
        </p:spPr>
        <p:txBody>
          <a:bodyPr/>
          <a:lstStyle>
            <a:lvl1pPr>
              <a:defRPr>
                <a:solidFill>
                  <a:schemeClr val="tx1"/>
                </a:solidFill>
              </a:defRPr>
            </a:lvl1pPr>
          </a:lstStyle>
          <a:p>
            <a:pPr>
              <a:defRPr/>
            </a:pPr>
            <a:fld id="{001B6D03-45BD-4DE6-ADBE-0B5B536D6CA9}" type="datetimeFigureOut">
              <a:rPr lang="en-US" smtClean="0"/>
              <a:pPr>
                <a:defRPr/>
              </a:pPr>
              <a:t>12/13/2017</a:t>
            </a:fld>
            <a:endParaRPr lang="en-US"/>
          </a:p>
        </p:txBody>
      </p:sp>
      <p:sp>
        <p:nvSpPr>
          <p:cNvPr id="12" name="Slide Number Placeholder 3"/>
          <p:cNvSpPr>
            <a:spLocks noGrp="1"/>
          </p:cNvSpPr>
          <p:nvPr>
            <p:ph type="sldNum" sz="quarter" idx="16"/>
          </p:nvPr>
        </p:nvSpPr>
        <p:spPr>
          <a:xfrm>
            <a:off x="8469313" y="112713"/>
            <a:ext cx="552450" cy="182562"/>
          </a:xfrm>
          <a:prstGeom prst="rect">
            <a:avLst/>
          </a:prstGeom>
        </p:spPr>
        <p:txBody>
          <a:bodyPr/>
          <a:lstStyle>
            <a:lvl1pPr>
              <a:defRPr>
                <a:solidFill>
                  <a:schemeClr val="tx1"/>
                </a:solidFill>
              </a:defRPr>
            </a:lvl1pPr>
          </a:lstStyle>
          <a:p>
            <a:pPr>
              <a:defRPr/>
            </a:pPr>
            <a:fld id="{5BCC3C2C-E8BB-4756-9619-A60099EBD5DC}" type="slidenum">
              <a:rPr lang="en-US" altLang="en-US" smtClean="0"/>
              <a:pPr>
                <a:defRPr/>
              </a:pPr>
              <a:t>‹#›</a:t>
            </a:fld>
            <a:endParaRPr lang="en-US" altLang="en-US"/>
          </a:p>
        </p:txBody>
      </p:sp>
      <p:pic>
        <p:nvPicPr>
          <p:cNvPr id="13"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0" y="6504801"/>
            <a:ext cx="7543800" cy="276999"/>
          </a:xfrm>
          <a:prstGeom prst="rect">
            <a:avLst/>
          </a:prstGeom>
        </p:spPr>
        <p:txBody>
          <a:bodyPr wrap="square">
            <a:spAutoFit/>
          </a:bodyPr>
          <a:lstStyle/>
          <a:p>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Copyright © </a:t>
            </a:r>
            <a:r>
              <a:rPr lang="en-US" sz="1200" b="0" i="0" u="none" strike="noStrike"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2017, 2014, 2010</a:t>
            </a:r>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 Pearson Education Inc.  All Rights Reserved.</a:t>
            </a:r>
            <a:endParaRPr lang="en-US"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4"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earson Logo" descr="Pearson_Bound_White"/>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7"/>
          </p:nvPr>
        </p:nvSpPr>
        <p:spPr>
          <a:xfrm>
            <a:off x="838200" y="4876800"/>
            <a:ext cx="7848600" cy="1066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62894078"/>
      </p:ext>
    </p:extLst>
  </p:cSld>
  <p:clrMapOvr>
    <a:masterClrMapping/>
  </p:clrMapOvr>
  <p:transition spd="slow"/>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13_Figure + Caption">
    <p:spTree>
      <p:nvGrpSpPr>
        <p:cNvPr id="1" name=""/>
        <p:cNvGrpSpPr/>
        <p:nvPr/>
      </p:nvGrpSpPr>
      <p:grpSpPr>
        <a:xfrm>
          <a:off x="0" y="0"/>
          <a:ext cx="0" cy="0"/>
          <a:chOff x="0" y="0"/>
          <a:chExt cx="0" cy="0"/>
        </a:xfrm>
      </p:grpSpPr>
      <p:sp>
        <p:nvSpPr>
          <p:cNvPr id="4" name="Rectangle 3"/>
          <p:cNvSpPr/>
          <p:nvPr/>
        </p:nvSpPr>
        <p:spPr bwMode="white">
          <a:xfrm>
            <a:off x="-7938" y="6435725"/>
            <a:ext cx="9161463" cy="430213"/>
          </a:xfrm>
          <a:prstGeom prst="rect">
            <a:avLst/>
          </a:prstGeom>
          <a:solidFill>
            <a:srgbClr val="A328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37" y="6442075"/>
            <a:ext cx="144149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457200" y="228600"/>
            <a:ext cx="8229600" cy="1066800"/>
          </a:xfrm>
        </p:spPr>
        <p:txBody>
          <a:bodyPr anchor="t"/>
          <a:lstStyle>
            <a:lvl1pPr>
              <a:defRPr sz="2400">
                <a:solidFill>
                  <a:schemeClr val="tx1"/>
                </a:solidFill>
              </a:defRPr>
            </a:lvl1pPr>
          </a:lstStyle>
          <a:p>
            <a:r>
              <a:rPr lang="en-US" smtClean="0"/>
              <a:t>Click to edit Master title style</a:t>
            </a:r>
            <a:endParaRPr lang="en-US" dirty="0"/>
          </a:p>
        </p:txBody>
      </p:sp>
      <p:sp>
        <p:nvSpPr>
          <p:cNvPr id="11" name="Date Placeholder 1"/>
          <p:cNvSpPr>
            <a:spLocks noGrp="1"/>
          </p:cNvSpPr>
          <p:nvPr>
            <p:ph type="dt" sz="half" idx="15"/>
          </p:nvPr>
        </p:nvSpPr>
        <p:spPr>
          <a:xfrm>
            <a:off x="6335713" y="112713"/>
            <a:ext cx="2133600" cy="182562"/>
          </a:xfrm>
          <a:prstGeom prst="rect">
            <a:avLst/>
          </a:prstGeom>
        </p:spPr>
        <p:txBody>
          <a:bodyPr/>
          <a:lstStyle>
            <a:lvl1pPr>
              <a:defRPr>
                <a:solidFill>
                  <a:schemeClr val="tx1"/>
                </a:solidFill>
              </a:defRPr>
            </a:lvl1pPr>
          </a:lstStyle>
          <a:p>
            <a:pPr>
              <a:defRPr/>
            </a:pPr>
            <a:fld id="{001B6D03-45BD-4DE6-ADBE-0B5B536D6CA9}" type="datetimeFigureOut">
              <a:rPr lang="en-US" smtClean="0"/>
              <a:pPr>
                <a:defRPr/>
              </a:pPr>
              <a:t>12/13/2017</a:t>
            </a:fld>
            <a:endParaRPr lang="en-US"/>
          </a:p>
        </p:txBody>
      </p:sp>
      <p:sp>
        <p:nvSpPr>
          <p:cNvPr id="12" name="Slide Number Placeholder 3"/>
          <p:cNvSpPr>
            <a:spLocks noGrp="1"/>
          </p:cNvSpPr>
          <p:nvPr>
            <p:ph type="sldNum" sz="quarter" idx="16"/>
          </p:nvPr>
        </p:nvSpPr>
        <p:spPr>
          <a:xfrm>
            <a:off x="8469313" y="112713"/>
            <a:ext cx="552450" cy="182562"/>
          </a:xfrm>
          <a:prstGeom prst="rect">
            <a:avLst/>
          </a:prstGeom>
        </p:spPr>
        <p:txBody>
          <a:bodyPr/>
          <a:lstStyle>
            <a:lvl1pPr>
              <a:defRPr>
                <a:solidFill>
                  <a:schemeClr val="tx1"/>
                </a:solidFill>
              </a:defRPr>
            </a:lvl1pPr>
          </a:lstStyle>
          <a:p>
            <a:pPr>
              <a:defRPr/>
            </a:pPr>
            <a:fld id="{5BCC3C2C-E8BB-4756-9619-A60099EBD5DC}" type="slidenum">
              <a:rPr lang="en-US" altLang="en-US" smtClean="0"/>
              <a:pPr>
                <a:defRPr/>
              </a:pPr>
              <a:t>‹#›</a:t>
            </a:fld>
            <a:endParaRPr lang="en-US" altLang="en-US"/>
          </a:p>
        </p:txBody>
      </p:sp>
      <p:pic>
        <p:nvPicPr>
          <p:cNvPr id="13"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0" y="6504801"/>
            <a:ext cx="7543800" cy="276999"/>
          </a:xfrm>
          <a:prstGeom prst="rect">
            <a:avLst/>
          </a:prstGeom>
        </p:spPr>
        <p:txBody>
          <a:bodyPr wrap="square">
            <a:spAutoFit/>
          </a:bodyPr>
          <a:lstStyle/>
          <a:p>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Copyright © </a:t>
            </a:r>
            <a:r>
              <a:rPr lang="en-US" sz="1200" b="0" i="0" u="none" strike="noStrike"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2017, 2014, 2010</a:t>
            </a:r>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 Pearson Education Inc.  All Rights Reserved.</a:t>
            </a:r>
            <a:endParaRPr lang="en-US"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4"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earson Logo" descr="Pearson_Bound_White"/>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7"/>
          </p:nvPr>
        </p:nvSpPr>
        <p:spPr>
          <a:xfrm>
            <a:off x="838200" y="4876800"/>
            <a:ext cx="7848600" cy="1066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62894078"/>
      </p:ext>
    </p:extLst>
  </p:cSld>
  <p:clrMapOvr>
    <a:masterClrMapping/>
  </p:clrMapOvr>
  <p:transition spd="slow"/>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14_Figure + Caption">
    <p:spTree>
      <p:nvGrpSpPr>
        <p:cNvPr id="1" name=""/>
        <p:cNvGrpSpPr/>
        <p:nvPr/>
      </p:nvGrpSpPr>
      <p:grpSpPr>
        <a:xfrm>
          <a:off x="0" y="0"/>
          <a:ext cx="0" cy="0"/>
          <a:chOff x="0" y="0"/>
          <a:chExt cx="0" cy="0"/>
        </a:xfrm>
      </p:grpSpPr>
      <p:sp>
        <p:nvSpPr>
          <p:cNvPr id="4" name="Rectangle 3"/>
          <p:cNvSpPr/>
          <p:nvPr/>
        </p:nvSpPr>
        <p:spPr bwMode="white">
          <a:xfrm>
            <a:off x="-7938" y="6435725"/>
            <a:ext cx="9161463" cy="430213"/>
          </a:xfrm>
          <a:prstGeom prst="rect">
            <a:avLst/>
          </a:prstGeom>
          <a:solidFill>
            <a:srgbClr val="A328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37" y="6442075"/>
            <a:ext cx="144149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457200" y="228600"/>
            <a:ext cx="8229600" cy="1066800"/>
          </a:xfrm>
        </p:spPr>
        <p:txBody>
          <a:bodyPr anchor="t"/>
          <a:lstStyle>
            <a:lvl1pPr>
              <a:defRPr sz="2400">
                <a:solidFill>
                  <a:schemeClr val="tx1"/>
                </a:solidFill>
              </a:defRPr>
            </a:lvl1pPr>
          </a:lstStyle>
          <a:p>
            <a:r>
              <a:rPr lang="en-US" smtClean="0"/>
              <a:t>Click to edit Master title style</a:t>
            </a:r>
            <a:endParaRPr lang="en-US" dirty="0"/>
          </a:p>
        </p:txBody>
      </p:sp>
      <p:sp>
        <p:nvSpPr>
          <p:cNvPr id="11" name="Date Placeholder 1"/>
          <p:cNvSpPr>
            <a:spLocks noGrp="1"/>
          </p:cNvSpPr>
          <p:nvPr>
            <p:ph type="dt" sz="half" idx="15"/>
          </p:nvPr>
        </p:nvSpPr>
        <p:spPr>
          <a:xfrm>
            <a:off x="6335713" y="112713"/>
            <a:ext cx="2133600" cy="182562"/>
          </a:xfrm>
          <a:prstGeom prst="rect">
            <a:avLst/>
          </a:prstGeom>
        </p:spPr>
        <p:txBody>
          <a:bodyPr/>
          <a:lstStyle>
            <a:lvl1pPr>
              <a:defRPr>
                <a:solidFill>
                  <a:schemeClr val="tx1"/>
                </a:solidFill>
              </a:defRPr>
            </a:lvl1pPr>
          </a:lstStyle>
          <a:p>
            <a:pPr>
              <a:defRPr/>
            </a:pPr>
            <a:fld id="{001B6D03-45BD-4DE6-ADBE-0B5B536D6CA9}" type="datetimeFigureOut">
              <a:rPr lang="en-US" smtClean="0"/>
              <a:pPr>
                <a:defRPr/>
              </a:pPr>
              <a:t>12/13/2017</a:t>
            </a:fld>
            <a:endParaRPr lang="en-US"/>
          </a:p>
        </p:txBody>
      </p:sp>
      <p:sp>
        <p:nvSpPr>
          <p:cNvPr id="12" name="Slide Number Placeholder 3"/>
          <p:cNvSpPr>
            <a:spLocks noGrp="1"/>
          </p:cNvSpPr>
          <p:nvPr>
            <p:ph type="sldNum" sz="quarter" idx="16"/>
          </p:nvPr>
        </p:nvSpPr>
        <p:spPr>
          <a:xfrm>
            <a:off x="8469313" y="112713"/>
            <a:ext cx="552450" cy="182562"/>
          </a:xfrm>
          <a:prstGeom prst="rect">
            <a:avLst/>
          </a:prstGeom>
        </p:spPr>
        <p:txBody>
          <a:bodyPr/>
          <a:lstStyle>
            <a:lvl1pPr>
              <a:defRPr>
                <a:solidFill>
                  <a:schemeClr val="tx1"/>
                </a:solidFill>
              </a:defRPr>
            </a:lvl1pPr>
          </a:lstStyle>
          <a:p>
            <a:pPr>
              <a:defRPr/>
            </a:pPr>
            <a:fld id="{5BCC3C2C-E8BB-4756-9619-A60099EBD5DC}" type="slidenum">
              <a:rPr lang="en-US" altLang="en-US" smtClean="0"/>
              <a:pPr>
                <a:defRPr/>
              </a:pPr>
              <a:t>‹#›</a:t>
            </a:fld>
            <a:endParaRPr lang="en-US" altLang="en-US"/>
          </a:p>
        </p:txBody>
      </p:sp>
      <p:pic>
        <p:nvPicPr>
          <p:cNvPr id="13"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0" y="6504801"/>
            <a:ext cx="7543800" cy="276999"/>
          </a:xfrm>
          <a:prstGeom prst="rect">
            <a:avLst/>
          </a:prstGeom>
        </p:spPr>
        <p:txBody>
          <a:bodyPr wrap="square">
            <a:spAutoFit/>
          </a:bodyPr>
          <a:lstStyle/>
          <a:p>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Copyright © </a:t>
            </a:r>
            <a:r>
              <a:rPr lang="en-US" sz="1200" b="0" i="0" u="none" strike="noStrike"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2017, 2014, 2010</a:t>
            </a:r>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 Pearson Education Inc.  All Rights Reserved.</a:t>
            </a:r>
            <a:endParaRPr lang="en-US"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4"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earson Logo" descr="Pearson_Bound_White"/>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7"/>
          </p:nvPr>
        </p:nvSpPr>
        <p:spPr>
          <a:xfrm>
            <a:off x="838200" y="4876800"/>
            <a:ext cx="7848600" cy="1066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62894078"/>
      </p:ext>
    </p:extLst>
  </p:cSld>
  <p:clrMapOvr>
    <a:masterClrMapping/>
  </p:clrMapOvr>
  <p:transition spd="slow"/>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3" name="Text Placeholder 2"/>
          <p:cNvSpPr>
            <a:spLocks noGrp="1"/>
          </p:cNvSpPr>
          <p:nvPr>
            <p:ph type="body" sz="quarter" idx="13" hasCustomPrompt="1"/>
          </p:nvPr>
        </p:nvSpPr>
        <p:spPr>
          <a:xfrm>
            <a:off x="2491114" y="6382510"/>
            <a:ext cx="6269256" cy="354620"/>
          </a:xfrm>
        </p:spPr>
        <p:txBody>
          <a:bodyPr/>
          <a:lstStyle>
            <a:lvl1pPr marL="0" marR="0" indent="0" algn="r" defTabSz="914400" rtl="0" eaLnBrk="1" fontAlgn="auto" latinLnBrk="0" hangingPunct="1">
              <a:lnSpc>
                <a:spcPct val="100000"/>
              </a:lnSpc>
              <a:spcBef>
                <a:spcPts val="0"/>
              </a:spcBef>
              <a:spcAft>
                <a:spcPts val="0"/>
              </a:spcAft>
              <a:buClrTx/>
              <a:buSzTx/>
              <a:buFontTx/>
              <a:buNone/>
              <a:tabLst/>
              <a:defRPr/>
            </a:lvl1pPr>
          </a:lstStyle>
          <a:p>
            <a:pPr lvl="0">
              <a:defRPr/>
            </a:pPr>
            <a:r>
              <a:rPr lang="en-US" altLang="en-US" sz="1200" dirty="0" smtClean="0">
                <a:solidFill>
                  <a:srgbClr val="000000"/>
                </a:solidFill>
                <a:latin typeface="Verdana" panose="020B0604030504040204" pitchFamily="34" charset="0"/>
                <a:ea typeface="Verdana" panose="020B0604030504040204" pitchFamily="34" charset="0"/>
                <a:cs typeface="Verdana" panose="020B0604030504040204" pitchFamily="34" charset="0"/>
              </a:rPr>
              <a:t>Copyright © 2015,2013,2011 Pearson Education, Inc. All Rights Reserved</a:t>
            </a:r>
            <a:endParaRPr lang="en-US" altLang="en-US" sz="1200"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90818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US" dirty="0" smtClean="0"/>
              <a:t>dsgfh</a:t>
            </a:r>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pPr marL="0" marR="0" lvl="0" indent="0" algn="r" rtl="0">
                <a:spcBef>
                  <a:spcPts val="0"/>
                </a:spcBef>
                <a:buSzPct val="25000"/>
                <a:buNone/>
              </a:pPr>
              <a:t>‹#›</a:t>
            </a:fld>
            <a:endParaRPr lang="en-US" sz="900" b="0" i="0" u="none" strike="noStrike" cap="none">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24">
            <a:alphaModFix/>
          </a:blip>
          <a:srcRect/>
          <a:stretch/>
        </p:blipFill>
        <p:spPr>
          <a:xfrm>
            <a:off x="443972" y="6429709"/>
            <a:ext cx="917999" cy="27991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4" r:id="rId2"/>
    <p:sldLayoutId id="2147483655" r:id="rId3"/>
    <p:sldLayoutId id="2147483657" r:id="rId4"/>
    <p:sldLayoutId id="2147483662" r:id="rId5"/>
    <p:sldLayoutId id="2147483666" r:id="rId6"/>
    <p:sldLayoutId id="2147483667"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Lst>
  <mc:AlternateContent xmlns:mc="http://schemas.openxmlformats.org/markup-compatibility/2006" xmlns:p14="http://schemas.microsoft.com/office/powerpoint/2010/main">
    <mc:Choice Requires="p14">
      <p:transition p14:dur="0"/>
    </mc:Choice>
    <mc:Fallback xmlns="">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L="101600" marR="0" lvl="0" indent="-256032" algn="l" rtl="0">
        <a:lnSpc>
          <a:spcPct val="100000"/>
        </a:lnSpc>
        <a:spcBef>
          <a:spcPts val="0"/>
        </a:spcBef>
        <a:spcAft>
          <a:spcPts val="0"/>
        </a:spcAft>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Title 1"/>
          <p:cNvSpPr txBox="1">
            <a:spLocks noGrp="1"/>
          </p:cNvSpPr>
          <p:nvPr>
            <p:ph type="title"/>
          </p:nvPr>
        </p:nvSpPr>
        <p:spPr/>
        <p:txBody>
          <a:bodyPr anchor="b"/>
          <a:lstStyle/>
          <a:p>
            <a:r>
              <a:rPr lang="en-US" dirty="0"/>
              <a:t>Development Across the Life Span</a:t>
            </a:r>
            <a:endParaRPr lang="en-US" altLang="en-US" dirty="0">
              <a:solidFill>
                <a:schemeClr val="tx2"/>
              </a:solidFill>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457200" y="903516"/>
            <a:ext cx="8229600" cy="478970"/>
          </a:xfrm>
        </p:spPr>
        <p:txBody>
          <a:bodyPr anchor="b"/>
          <a:lstStyle/>
          <a:p>
            <a:r>
              <a:rPr lang="en-US" dirty="0" smtClean="0">
                <a:latin typeface="+mn-lt"/>
              </a:rPr>
              <a:t>Eighth </a:t>
            </a:r>
            <a:r>
              <a:rPr lang="en-US" dirty="0">
                <a:latin typeface="+mn-lt"/>
              </a:rPr>
              <a:t>Edition</a:t>
            </a:r>
            <a:endParaRPr lang="en-IN" dirty="0">
              <a:latin typeface="+mn-lt"/>
            </a:endParaRPr>
          </a:p>
        </p:txBody>
      </p:sp>
      <p:sp>
        <p:nvSpPr>
          <p:cNvPr id="198" name="Text placeholder 3"/>
          <p:cNvSpPr txBox="1">
            <a:spLocks noGrp="1"/>
          </p:cNvSpPr>
          <p:nvPr>
            <p:ph type="body" idx="2"/>
          </p:nvPr>
        </p:nvSpPr>
        <p:spPr>
          <a:xfrm>
            <a:off x="5029200" y="2083570"/>
            <a:ext cx="3657600" cy="1116827"/>
          </a:xfrm>
        </p:spPr>
        <p:txBody>
          <a:bodyPr/>
          <a:lstStyle/>
          <a:p>
            <a:pPr lvl="0" algn="ctr"/>
            <a:r>
              <a:rPr lang="en-US" b="1" dirty="0" smtClean="0">
                <a:latin typeface="+mn-lt"/>
                <a:sym typeface="Arial"/>
              </a:rPr>
              <a:t>Chapter 17</a:t>
            </a:r>
            <a:endParaRPr lang="en-US" b="1" dirty="0">
              <a:latin typeface="+mn-lt"/>
              <a:sym typeface="Arial"/>
            </a:endParaRPr>
          </a:p>
        </p:txBody>
      </p:sp>
      <p:sp>
        <p:nvSpPr>
          <p:cNvPr id="199" name="Text placeholder 4"/>
          <p:cNvSpPr txBox="1">
            <a:spLocks noGrp="1"/>
          </p:cNvSpPr>
          <p:nvPr>
            <p:ph type="body" idx="3"/>
          </p:nvPr>
        </p:nvSpPr>
        <p:spPr>
          <a:xfrm>
            <a:off x="5029200" y="3505199"/>
            <a:ext cx="3657600" cy="1455683"/>
          </a:xfrm>
        </p:spPr>
        <p:txBody>
          <a:bodyPr/>
          <a:lstStyle/>
          <a:p>
            <a:pPr algn="ctr"/>
            <a:r>
              <a:rPr lang="en-US" dirty="0">
                <a:latin typeface="+mn-lt"/>
              </a:rPr>
              <a:t>Physical and Cognitive Development in Late Adulthood</a:t>
            </a:r>
          </a:p>
        </p:txBody>
      </p:sp>
      <p:pic>
        <p:nvPicPr>
          <p:cNvPr id="8" name="Picture 5" descr="Front Cover: Developement Across the Life Span Eighth Edition by Feldm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1524000"/>
            <a:ext cx="3692068" cy="4724400"/>
          </a:xfrm>
          <a:prstGeom prst="rect">
            <a:avLst/>
          </a:prstGeom>
        </p:spPr>
      </p:pic>
      <p:sp>
        <p:nvSpPr>
          <p:cNvPr id="5" name="Text Placeholder 6"/>
          <p:cNvSpPr>
            <a:spLocks noGrp="1"/>
          </p:cNvSpPr>
          <p:nvPr>
            <p:ph type="body" sz="quarter" idx="13"/>
          </p:nvPr>
        </p:nvSpPr>
        <p:spPr>
          <a:xfrm>
            <a:off x="2701158" y="6382510"/>
            <a:ext cx="6059211" cy="354620"/>
          </a:xfrm>
        </p:spPr>
        <p:txBody>
          <a:bodyPr/>
          <a:lstStyle/>
          <a:p>
            <a:pPr lvl="0">
              <a:defRPr/>
            </a:pPr>
            <a:r>
              <a:rPr lang="en-US" altLang="en-US" sz="1200" dirty="0">
                <a:solidFill>
                  <a:srgbClr val="000000"/>
                </a:solidFill>
                <a:latin typeface="Verdana" panose="020B0604030504040204" pitchFamily="34" charset="0"/>
                <a:ea typeface="Verdana" panose="020B0604030504040204" pitchFamily="34" charset="0"/>
                <a:cs typeface="Verdana" panose="020B0604030504040204" pitchFamily="34" charset="0"/>
              </a:rPr>
              <a:t>Copyright © </a:t>
            </a:r>
            <a:r>
              <a:rPr lang="en-US" altLang="en-US" sz="1200" dirty="0" smtClean="0">
                <a:solidFill>
                  <a:srgbClr val="000000"/>
                </a:solidFill>
                <a:latin typeface="Verdana" panose="020B0604030504040204" pitchFamily="34" charset="0"/>
                <a:ea typeface="Verdana" panose="020B0604030504040204" pitchFamily="34" charset="0"/>
                <a:cs typeface="Verdana" panose="020B0604030504040204" pitchFamily="34" charset="0"/>
              </a:rPr>
              <a:t>2017, 2014, 2010 Pearson </a:t>
            </a:r>
            <a:r>
              <a:rPr lang="en-US" altLang="en-US" sz="1200" dirty="0">
                <a:solidFill>
                  <a:srgbClr val="000000"/>
                </a:solidFill>
                <a:latin typeface="Verdana" panose="020B0604030504040204" pitchFamily="34" charset="0"/>
                <a:ea typeface="Verdana" panose="020B0604030504040204" pitchFamily="34" charset="0"/>
                <a:cs typeface="Verdana" panose="020B0604030504040204" pitchFamily="34" charset="0"/>
              </a:rPr>
              <a:t>Education, Inc. All Rights </a:t>
            </a:r>
            <a:r>
              <a:rPr lang="en-US" altLang="en-US" sz="1200" dirty="0" smtClean="0">
                <a:solidFill>
                  <a:srgbClr val="000000"/>
                </a:solidFill>
                <a:latin typeface="Verdana" panose="020B0604030504040204" pitchFamily="34" charset="0"/>
                <a:ea typeface="Verdana" panose="020B0604030504040204" pitchFamily="34" charset="0"/>
                <a:cs typeface="Verdana" panose="020B0604030504040204" pitchFamily="34" charset="0"/>
              </a:rPr>
              <a:t>Reserved</a:t>
            </a:r>
            <a:endParaRPr lang="en-US" altLang="en-US" sz="1200"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9721438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noAutofit/>
          </a:bodyPr>
          <a:lstStyle/>
          <a:p>
            <a:r>
              <a:rPr lang="en-US" altLang="en-US" dirty="0">
                <a:solidFill>
                  <a:schemeClr val="tx2"/>
                </a:solidFill>
              </a:rPr>
              <a:t>Learning </a:t>
            </a:r>
            <a:r>
              <a:rPr lang="en-US" altLang="en-US" dirty="0" smtClean="0">
                <a:solidFill>
                  <a:schemeClr val="tx2"/>
                </a:solidFill>
              </a:rPr>
              <a:t>Objectives </a:t>
            </a:r>
            <a:r>
              <a:rPr lang="en-US" altLang="en-US" sz="2000" b="0" dirty="0" smtClean="0">
                <a:solidFill>
                  <a:schemeClr val="tx2"/>
                </a:solidFill>
              </a:rPr>
              <a:t>(1 of 3)</a:t>
            </a:r>
            <a:endParaRPr lang="en-US" altLang="en-US" sz="2000" b="0" dirty="0">
              <a:solidFill>
                <a:schemeClr val="tx2"/>
              </a:solidFill>
            </a:endParaRPr>
          </a:p>
        </p:txBody>
      </p:sp>
      <p:sp>
        <p:nvSpPr>
          <p:cNvPr id="8" name="Content Placeholder 2"/>
          <p:cNvSpPr>
            <a:spLocks noGrp="1"/>
          </p:cNvSpPr>
          <p:nvPr>
            <p:ph type="body" idx="1"/>
          </p:nvPr>
        </p:nvSpPr>
        <p:spPr>
          <a:prstGeom prst="rect">
            <a:avLst/>
          </a:prstGeom>
        </p:spPr>
        <p:txBody>
          <a:bodyPr>
            <a:noAutofit/>
          </a:bodyPr>
          <a:lstStyle/>
          <a:p>
            <a:pPr marL="693738" indent="-693738">
              <a:buNone/>
            </a:pPr>
            <a:r>
              <a:rPr lang="en-US" b="1" dirty="0" smtClean="0">
                <a:solidFill>
                  <a:schemeClr val="tx2"/>
                </a:solidFill>
                <a:latin typeface="+mn-lt"/>
              </a:rPr>
              <a:t>17.1</a:t>
            </a:r>
            <a:r>
              <a:rPr lang="en-US" dirty="0" smtClean="0">
                <a:latin typeface="+mn-lt"/>
              </a:rPr>
              <a:t> Describe </a:t>
            </a:r>
            <a:r>
              <a:rPr lang="en-US" dirty="0">
                <a:latin typeface="+mn-lt"/>
              </a:rPr>
              <a:t>what it is like to grow old in the United States </a:t>
            </a:r>
            <a:r>
              <a:rPr lang="en-US" dirty="0" smtClean="0">
                <a:latin typeface="+mn-lt"/>
              </a:rPr>
              <a:t>today.</a:t>
            </a:r>
          </a:p>
          <a:p>
            <a:pPr marL="693738" indent="-693738">
              <a:buNone/>
            </a:pPr>
            <a:r>
              <a:rPr lang="en-US" b="1" dirty="0" smtClean="0">
                <a:solidFill>
                  <a:schemeClr val="tx2"/>
                </a:solidFill>
                <a:latin typeface="+mn-lt"/>
              </a:rPr>
              <a:t>17.2</a:t>
            </a:r>
            <a:r>
              <a:rPr lang="en-US" dirty="0" smtClean="0">
                <a:latin typeface="+mn-lt"/>
              </a:rPr>
              <a:t> Summarize </a:t>
            </a:r>
            <a:r>
              <a:rPr lang="en-US" dirty="0">
                <a:latin typeface="+mn-lt"/>
              </a:rPr>
              <a:t>the physical changes that occur in old age.</a:t>
            </a:r>
          </a:p>
          <a:p>
            <a:pPr marL="693738" indent="-693738">
              <a:buNone/>
            </a:pPr>
            <a:r>
              <a:rPr lang="en-US" b="1" dirty="0" smtClean="0">
                <a:solidFill>
                  <a:schemeClr val="tx2"/>
                </a:solidFill>
                <a:latin typeface="+mn-lt"/>
              </a:rPr>
              <a:t>17.3</a:t>
            </a:r>
            <a:r>
              <a:rPr lang="en-US" dirty="0" smtClean="0">
                <a:latin typeface="+mn-lt"/>
              </a:rPr>
              <a:t> Explain </a:t>
            </a:r>
            <a:r>
              <a:rPr lang="en-US" dirty="0">
                <a:latin typeface="+mn-lt"/>
              </a:rPr>
              <a:t>the extent to which people slow down as they age and the consequences of this slowing.</a:t>
            </a:r>
          </a:p>
          <a:p>
            <a:pPr marL="850900" indent="-850900">
              <a:buNone/>
            </a:pPr>
            <a:r>
              <a:rPr lang="en-US" b="1" dirty="0" smtClean="0">
                <a:solidFill>
                  <a:schemeClr val="tx2"/>
                </a:solidFill>
                <a:latin typeface="+mn-lt"/>
              </a:rPr>
              <a:t>17.4</a:t>
            </a:r>
            <a:r>
              <a:rPr lang="en-US" dirty="0" smtClean="0">
                <a:latin typeface="+mn-lt"/>
              </a:rPr>
              <a:t> Describe </a:t>
            </a:r>
            <a:r>
              <a:rPr lang="en-US" dirty="0">
                <a:latin typeface="+mn-lt"/>
              </a:rPr>
              <a:t>how the senses are affected by aging</a:t>
            </a:r>
            <a:r>
              <a:rPr lang="en-US" dirty="0" smtClean="0">
                <a:latin typeface="+mn-lt"/>
              </a:rPr>
              <a:t>.</a:t>
            </a:r>
            <a:endParaRPr lang="en-US" dirty="0">
              <a:latin typeface="+mn-lt"/>
            </a:endParaRPr>
          </a:p>
        </p:txBody>
      </p:sp>
    </p:spTree>
    <p:extLst>
      <p:ext uri="{BB962C8B-B14F-4D97-AF65-F5344CB8AC3E}">
        <p14:creationId xmlns:p14="http://schemas.microsoft.com/office/powerpoint/2010/main" val="4100117341"/>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noAutofit/>
          </a:bodyPr>
          <a:lstStyle/>
          <a:p>
            <a:r>
              <a:rPr lang="en-US" altLang="en-US" dirty="0"/>
              <a:t>Learning </a:t>
            </a:r>
            <a:r>
              <a:rPr lang="en-US" altLang="en-US" dirty="0" smtClean="0"/>
              <a:t>Objectives </a:t>
            </a:r>
            <a:r>
              <a:rPr lang="en-US" altLang="en-US" sz="2000" b="0" dirty="0" smtClean="0"/>
              <a:t>(2 of 3)</a:t>
            </a:r>
            <a:endParaRPr lang="en-US" altLang="en-US" sz="2000" b="0" dirty="0"/>
          </a:p>
        </p:txBody>
      </p:sp>
      <p:sp>
        <p:nvSpPr>
          <p:cNvPr id="8" name="Content Placeholder 2"/>
          <p:cNvSpPr>
            <a:spLocks noGrp="1"/>
          </p:cNvSpPr>
          <p:nvPr>
            <p:ph type="body" idx="1"/>
          </p:nvPr>
        </p:nvSpPr>
        <p:spPr>
          <a:prstGeom prst="rect">
            <a:avLst/>
          </a:prstGeom>
        </p:spPr>
        <p:txBody>
          <a:bodyPr>
            <a:noAutofit/>
          </a:bodyPr>
          <a:lstStyle/>
          <a:p>
            <a:pPr marL="693738" indent="-693738" defTabSz="693738">
              <a:buNone/>
            </a:pPr>
            <a:r>
              <a:rPr lang="en-US" sz="2400" b="1" dirty="0" smtClean="0">
                <a:solidFill>
                  <a:schemeClr val="tx2"/>
                </a:solidFill>
                <a:latin typeface="+mn-lt"/>
              </a:rPr>
              <a:t>17.5</a:t>
            </a:r>
            <a:r>
              <a:rPr lang="en-US" sz="2400" dirty="0" smtClean="0">
                <a:latin typeface="+mn-lt"/>
              </a:rPr>
              <a:t> Describe </a:t>
            </a:r>
            <a:r>
              <a:rPr lang="en-US" sz="2400" dirty="0">
                <a:latin typeface="+mn-lt"/>
              </a:rPr>
              <a:t>the general state of health of older people and to what disorders they are susceptible.</a:t>
            </a:r>
          </a:p>
          <a:p>
            <a:pPr marL="693738" indent="-693738">
              <a:buNone/>
            </a:pPr>
            <a:r>
              <a:rPr lang="en-US" sz="2400" b="1" dirty="0" smtClean="0">
                <a:solidFill>
                  <a:schemeClr val="tx2"/>
                </a:solidFill>
                <a:latin typeface="+mn-lt"/>
              </a:rPr>
              <a:t>17.6</a:t>
            </a:r>
            <a:r>
              <a:rPr lang="en-US" sz="2400" dirty="0" smtClean="0">
                <a:latin typeface="+mn-lt"/>
              </a:rPr>
              <a:t> Summarize </a:t>
            </a:r>
            <a:r>
              <a:rPr lang="en-US" sz="2400" dirty="0">
                <a:latin typeface="+mn-lt"/>
              </a:rPr>
              <a:t>how wellness can be maintained in old age.</a:t>
            </a:r>
          </a:p>
          <a:p>
            <a:pPr marL="969963" indent="-969963">
              <a:buNone/>
            </a:pPr>
            <a:r>
              <a:rPr lang="en-US" sz="2400" b="1" dirty="0" smtClean="0">
                <a:solidFill>
                  <a:schemeClr val="tx2"/>
                </a:solidFill>
                <a:latin typeface="+mn-lt"/>
              </a:rPr>
              <a:t>17.7</a:t>
            </a:r>
            <a:r>
              <a:rPr lang="en-US" sz="2400" dirty="0" smtClean="0">
                <a:latin typeface="+mn-lt"/>
              </a:rPr>
              <a:t> Describe </a:t>
            </a:r>
            <a:r>
              <a:rPr lang="en-US" sz="2400" dirty="0">
                <a:latin typeface="+mn-lt"/>
              </a:rPr>
              <a:t>how sexuality is affected by aging.</a:t>
            </a:r>
          </a:p>
          <a:p>
            <a:pPr marL="693738" indent="-693738">
              <a:buNone/>
            </a:pPr>
            <a:r>
              <a:rPr lang="en-US" sz="2400" b="1" dirty="0" smtClean="0">
                <a:solidFill>
                  <a:schemeClr val="tx2"/>
                </a:solidFill>
                <a:latin typeface="+mn-lt"/>
              </a:rPr>
              <a:t>17.8</a:t>
            </a:r>
            <a:r>
              <a:rPr lang="en-US" sz="2400" dirty="0">
                <a:latin typeface="+mn-lt"/>
              </a:rPr>
              <a:t> </a:t>
            </a:r>
            <a:r>
              <a:rPr lang="en-US" sz="2400" dirty="0" smtClean="0">
                <a:latin typeface="+mn-lt"/>
              </a:rPr>
              <a:t>Identify </a:t>
            </a:r>
            <a:r>
              <a:rPr lang="en-US" sz="2400" dirty="0">
                <a:latin typeface="+mn-lt"/>
              </a:rPr>
              <a:t>the factors involved with life span and the causes of </a:t>
            </a:r>
            <a:r>
              <a:rPr lang="en-US" sz="2400" dirty="0" smtClean="0">
                <a:latin typeface="+mn-lt"/>
              </a:rPr>
              <a:t>death</a:t>
            </a:r>
            <a:endParaRPr lang="en-US" sz="2400" dirty="0">
              <a:latin typeface="+mn-lt"/>
            </a:endParaRPr>
          </a:p>
        </p:txBody>
      </p:sp>
    </p:spTree>
    <p:extLst>
      <p:ext uri="{BB962C8B-B14F-4D97-AF65-F5344CB8AC3E}">
        <p14:creationId xmlns:p14="http://schemas.microsoft.com/office/powerpoint/2010/main" val="307352241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noAutofit/>
          </a:bodyPr>
          <a:lstStyle/>
          <a:p>
            <a:r>
              <a:rPr lang="en-US" altLang="en-US" dirty="0" smtClean="0"/>
              <a:t>Learning Objectives </a:t>
            </a:r>
            <a:r>
              <a:rPr lang="en-US" altLang="en-US" sz="2000" b="0" dirty="0" smtClean="0">
                <a:solidFill>
                  <a:schemeClr val="tx2"/>
                </a:solidFill>
              </a:rPr>
              <a:t>(3 of 3)</a:t>
            </a:r>
            <a:endParaRPr lang="en-US" altLang="en-US" sz="2000" b="0" dirty="0">
              <a:solidFill>
                <a:schemeClr val="tx2"/>
              </a:solidFill>
            </a:endParaRPr>
          </a:p>
        </p:txBody>
      </p:sp>
      <p:sp>
        <p:nvSpPr>
          <p:cNvPr id="8" name="Content Placeholder 2"/>
          <p:cNvSpPr>
            <a:spLocks noGrp="1"/>
          </p:cNvSpPr>
          <p:nvPr>
            <p:ph type="body" idx="1"/>
          </p:nvPr>
        </p:nvSpPr>
        <p:spPr>
          <a:prstGeom prst="rect">
            <a:avLst/>
          </a:prstGeom>
        </p:spPr>
        <p:txBody>
          <a:bodyPr>
            <a:normAutofit/>
          </a:bodyPr>
          <a:lstStyle/>
          <a:p>
            <a:pPr marL="914400" indent="-914400">
              <a:buNone/>
              <a:tabLst>
                <a:tab pos="854075" algn="l"/>
              </a:tabLst>
            </a:pPr>
            <a:r>
              <a:rPr lang="en-US" sz="2400" b="1" dirty="0" smtClean="0">
                <a:solidFill>
                  <a:schemeClr val="tx2"/>
                </a:solidFill>
                <a:latin typeface="+mn-lt"/>
              </a:rPr>
              <a:t>17.9</a:t>
            </a:r>
            <a:r>
              <a:rPr lang="en-US" sz="2400" dirty="0" smtClean="0">
                <a:latin typeface="+mn-lt"/>
              </a:rPr>
              <a:t>   Discuss the possible extension of the life span through scientific advances and its implications.</a:t>
            </a:r>
          </a:p>
          <a:p>
            <a:pPr marL="1090613" indent="-1090613">
              <a:buNone/>
            </a:pPr>
            <a:r>
              <a:rPr lang="en-US" sz="2400" b="1" dirty="0" smtClean="0">
                <a:solidFill>
                  <a:schemeClr val="tx2"/>
                </a:solidFill>
                <a:latin typeface="+mn-lt"/>
              </a:rPr>
              <a:t>17.10</a:t>
            </a:r>
            <a:r>
              <a:rPr lang="en-US" sz="2400" dirty="0" smtClean="0">
                <a:latin typeface="+mn-lt"/>
              </a:rPr>
              <a:t> Describe how well older adults function cognitively.</a:t>
            </a:r>
          </a:p>
          <a:p>
            <a:pPr marL="863600" indent="-863600" defTabSz="863600">
              <a:buNone/>
            </a:pPr>
            <a:r>
              <a:rPr lang="en-US" sz="2400" b="1" dirty="0" smtClean="0">
                <a:solidFill>
                  <a:schemeClr val="tx2"/>
                </a:solidFill>
                <a:latin typeface="+mn-lt"/>
              </a:rPr>
              <a:t>17.11</a:t>
            </a:r>
            <a:r>
              <a:rPr lang="en-US" sz="2400" dirty="0" smtClean="0">
                <a:latin typeface="+mn-lt"/>
              </a:rPr>
              <a:t> Discuss in what ways memory does and does not decline in late adulthood.</a:t>
            </a:r>
          </a:p>
          <a:p>
            <a:pPr marL="863600" indent="-863600">
              <a:buNone/>
            </a:pPr>
            <a:r>
              <a:rPr lang="en-US" sz="2400" b="1" dirty="0" smtClean="0">
                <a:solidFill>
                  <a:schemeClr val="tx2"/>
                </a:solidFill>
                <a:latin typeface="+mn-lt"/>
              </a:rPr>
              <a:t>17.12</a:t>
            </a:r>
            <a:r>
              <a:rPr lang="en-US" sz="2400" b="1" dirty="0" smtClean="0">
                <a:latin typeface="+mn-lt"/>
              </a:rPr>
              <a:t> </a:t>
            </a:r>
            <a:r>
              <a:rPr lang="en-US" sz="2400" dirty="0" smtClean="0">
                <a:latin typeface="+mn-lt"/>
              </a:rPr>
              <a:t>Describe how learning and education continue in late adulthood.</a:t>
            </a:r>
            <a:endParaRPr lang="en-US" sz="2400" dirty="0">
              <a:latin typeface="+mn-lt"/>
            </a:endParaRPr>
          </a:p>
        </p:txBody>
      </p:sp>
    </p:spTree>
    <p:extLst>
      <p:ext uri="{BB962C8B-B14F-4D97-AF65-F5344CB8AC3E}">
        <p14:creationId xmlns:p14="http://schemas.microsoft.com/office/powerpoint/2010/main" val="156767621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chemeClr val="tx2"/>
                </a:solidFill>
                <a:ea typeface="ＭＳ Ｐゴシック" panose="020B0600070205080204" pitchFamily="34" charset="-128"/>
              </a:rPr>
              <a:t>Physical Development in Late Adulthood</a:t>
            </a:r>
            <a:endParaRPr lang="en-US" dirty="0">
              <a:solidFill>
                <a:schemeClr val="tx2"/>
              </a:solidFill>
            </a:endParaRPr>
          </a:p>
        </p:txBody>
      </p:sp>
      <p:sp>
        <p:nvSpPr>
          <p:cNvPr id="3" name="Content Placeholder 2"/>
          <p:cNvSpPr>
            <a:spLocks noGrp="1"/>
          </p:cNvSpPr>
          <p:nvPr>
            <p:ph type="body" idx="1"/>
          </p:nvPr>
        </p:nvSpPr>
        <p:spPr/>
        <p:txBody>
          <a:bodyPr/>
          <a:lstStyle/>
          <a:p>
            <a:pPr marL="795338" indent="-682625">
              <a:buNone/>
            </a:pPr>
            <a:r>
              <a:rPr lang="en-US" b="1" dirty="0" smtClean="0">
                <a:solidFill>
                  <a:schemeClr val="tx2"/>
                </a:solidFill>
                <a:latin typeface="+mn-lt"/>
              </a:rPr>
              <a:t>17.1</a:t>
            </a:r>
            <a:r>
              <a:rPr lang="en-US" dirty="0" smtClean="0">
                <a:latin typeface="+mn-lt"/>
              </a:rPr>
              <a:t> </a:t>
            </a:r>
            <a:r>
              <a:rPr lang="en-US" dirty="0">
                <a:latin typeface="+mn-lt"/>
              </a:rPr>
              <a:t>Describe what it is like to grow old in the United States </a:t>
            </a:r>
            <a:r>
              <a:rPr lang="en-US" dirty="0" smtClean="0">
                <a:latin typeface="+mn-lt"/>
              </a:rPr>
              <a:t>today.</a:t>
            </a:r>
          </a:p>
          <a:p>
            <a:pPr marL="795338" indent="-682625">
              <a:buNone/>
            </a:pPr>
            <a:r>
              <a:rPr lang="en-US" b="1" dirty="0" smtClean="0">
                <a:solidFill>
                  <a:schemeClr val="tx2"/>
                </a:solidFill>
                <a:latin typeface="+mn-lt"/>
              </a:rPr>
              <a:t>17.2</a:t>
            </a:r>
            <a:r>
              <a:rPr lang="en-US" dirty="0" smtClean="0">
                <a:latin typeface="+mn-lt"/>
              </a:rPr>
              <a:t> Summarize the physical changes that occur in old age.</a:t>
            </a:r>
          </a:p>
          <a:p>
            <a:pPr marL="795338" indent="-682625">
              <a:buNone/>
            </a:pPr>
            <a:r>
              <a:rPr lang="en-US" b="1" dirty="0" smtClean="0">
                <a:solidFill>
                  <a:schemeClr val="tx2"/>
                </a:solidFill>
                <a:latin typeface="+mn-lt"/>
              </a:rPr>
              <a:t>17.3</a:t>
            </a:r>
            <a:r>
              <a:rPr lang="en-US" dirty="0" smtClean="0">
                <a:latin typeface="+mn-lt"/>
              </a:rPr>
              <a:t> </a:t>
            </a:r>
            <a:r>
              <a:rPr lang="en-US" dirty="0">
                <a:latin typeface="+mn-lt"/>
              </a:rPr>
              <a:t>Explain the extent to which people slow down as they age and the consequences of this </a:t>
            </a:r>
            <a:r>
              <a:rPr lang="en-US" dirty="0" smtClean="0">
                <a:latin typeface="+mn-lt"/>
              </a:rPr>
              <a:t>slowing.</a:t>
            </a:r>
          </a:p>
          <a:p>
            <a:pPr marL="977900" indent="-865188">
              <a:buNone/>
            </a:pPr>
            <a:r>
              <a:rPr lang="en-US" b="1" dirty="0" smtClean="0">
                <a:solidFill>
                  <a:schemeClr val="tx2"/>
                </a:solidFill>
                <a:latin typeface="+mn-lt"/>
              </a:rPr>
              <a:t>17.4</a:t>
            </a:r>
            <a:r>
              <a:rPr lang="en-US" dirty="0" smtClean="0">
                <a:latin typeface="+mn-lt"/>
              </a:rPr>
              <a:t> </a:t>
            </a:r>
            <a:r>
              <a:rPr lang="en-US" dirty="0">
                <a:latin typeface="+mn-lt"/>
              </a:rPr>
              <a:t>Describe how the senses are affected by aging.</a:t>
            </a:r>
          </a:p>
        </p:txBody>
      </p:sp>
    </p:spTree>
    <p:extLst>
      <p:ext uri="{BB962C8B-B14F-4D97-AF65-F5344CB8AC3E}">
        <p14:creationId xmlns:p14="http://schemas.microsoft.com/office/powerpoint/2010/main" val="301415494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altLang="en-US" dirty="0" smtClean="0">
                <a:ea typeface="ＭＳ Ｐゴシック" panose="020B0600070205080204" pitchFamily="34" charset="-128"/>
              </a:rPr>
              <a:t>Aging: Myth and Reality</a:t>
            </a:r>
          </a:p>
        </p:txBody>
      </p:sp>
      <p:sp>
        <p:nvSpPr>
          <p:cNvPr id="3" name="Content Placeholder 2"/>
          <p:cNvSpPr>
            <a:spLocks noGrp="1"/>
          </p:cNvSpPr>
          <p:nvPr>
            <p:ph type="body" idx="1"/>
          </p:nvPr>
        </p:nvSpPr>
        <p:spPr/>
        <p:txBody>
          <a:bodyPr>
            <a:normAutofit/>
          </a:bodyPr>
          <a:lstStyle/>
          <a:p>
            <a:pPr marL="0" indent="0" eaLnBrk="1" hangingPunct="1">
              <a:buFont typeface="Arial" charset="0"/>
              <a:buNone/>
              <a:defRPr/>
            </a:pPr>
            <a:r>
              <a:rPr lang="en-US" b="1" dirty="0" smtClean="0">
                <a:latin typeface="+mn-lt"/>
              </a:rPr>
              <a:t>Late </a:t>
            </a:r>
            <a:r>
              <a:rPr lang="en-US" b="1" dirty="0">
                <a:latin typeface="+mn-lt"/>
              </a:rPr>
              <a:t>adulthood holds a unique distinction among the </a:t>
            </a:r>
            <a:r>
              <a:rPr lang="en-US" b="1" dirty="0" smtClean="0">
                <a:latin typeface="+mn-lt"/>
              </a:rPr>
              <a:t>periods </a:t>
            </a:r>
            <a:r>
              <a:rPr lang="en-US" b="1" dirty="0">
                <a:latin typeface="+mn-lt"/>
              </a:rPr>
              <a:t>of human </a:t>
            </a:r>
            <a:r>
              <a:rPr lang="en-US" b="1" dirty="0" smtClean="0">
                <a:latin typeface="+mn-lt"/>
              </a:rPr>
              <a:t>life: It is </a:t>
            </a:r>
            <a:r>
              <a:rPr lang="en-US" b="1" dirty="0">
                <a:latin typeface="+mn-lt"/>
              </a:rPr>
              <a:t>actually increasing </a:t>
            </a:r>
            <a:r>
              <a:rPr lang="en-US" b="1" dirty="0" smtClean="0">
                <a:latin typeface="+mn-lt"/>
              </a:rPr>
              <a:t/>
            </a:r>
            <a:br>
              <a:rPr lang="en-US" b="1" dirty="0" smtClean="0">
                <a:latin typeface="+mn-lt"/>
              </a:rPr>
            </a:br>
            <a:r>
              <a:rPr lang="en-US" b="1" dirty="0" smtClean="0">
                <a:latin typeface="+mn-lt"/>
              </a:rPr>
              <a:t>in length</a:t>
            </a:r>
          </a:p>
          <a:p>
            <a:pPr eaLnBrk="1" hangingPunct="1">
              <a:buFont typeface="Arial" charset="0"/>
              <a:buChar char="•"/>
              <a:defRPr/>
            </a:pPr>
            <a:r>
              <a:rPr lang="en-US" dirty="0" smtClean="0">
                <a:latin typeface="+mn-lt"/>
              </a:rPr>
              <a:t>Greater proportion of people living in late adulthood</a:t>
            </a:r>
          </a:p>
          <a:p>
            <a:pPr eaLnBrk="1" hangingPunct="1">
              <a:buFont typeface="Arial" charset="0"/>
              <a:buChar char="•"/>
              <a:defRPr/>
            </a:pPr>
            <a:r>
              <a:rPr lang="en-US" dirty="0" smtClean="0">
                <a:latin typeface="+mn-lt"/>
              </a:rPr>
              <a:t>Elderly population now divided by functional aging</a:t>
            </a:r>
          </a:p>
          <a:p>
            <a:pPr lvl="1" eaLnBrk="1" hangingPunct="1">
              <a:buFont typeface="Arial" charset="0"/>
              <a:buChar char="–"/>
              <a:defRPr/>
            </a:pPr>
            <a:r>
              <a:rPr lang="en-US" dirty="0" smtClean="0">
                <a:latin typeface="+mn-lt"/>
              </a:rPr>
              <a:t>Young old (65 to 74 years)</a:t>
            </a:r>
          </a:p>
          <a:p>
            <a:pPr lvl="1" eaLnBrk="1" hangingPunct="1">
              <a:buFont typeface="Arial" charset="0"/>
              <a:buChar char="–"/>
              <a:defRPr/>
            </a:pPr>
            <a:r>
              <a:rPr lang="en-US" dirty="0" smtClean="0">
                <a:latin typeface="+mn-lt"/>
              </a:rPr>
              <a:t>Old old (75 to 84 years)</a:t>
            </a:r>
          </a:p>
          <a:p>
            <a:pPr lvl="1" eaLnBrk="1" hangingPunct="1">
              <a:buFont typeface="Arial" charset="0"/>
              <a:buChar char="–"/>
              <a:defRPr/>
            </a:pPr>
            <a:r>
              <a:rPr lang="en-US" dirty="0" smtClean="0">
                <a:latin typeface="+mn-lt"/>
              </a:rPr>
              <a:t>Oldest old (85 years and older)</a:t>
            </a:r>
          </a:p>
          <a:p>
            <a:pPr marL="256032" lvl="1" indent="-256032">
              <a:spcBef>
                <a:spcPts val="1500"/>
              </a:spcBef>
              <a:buFont typeface="Arial" panose="020B0604020202020204" pitchFamily="34" charset="0"/>
              <a:buChar char="•"/>
              <a:defRPr/>
            </a:pPr>
            <a:r>
              <a:rPr lang="en-US" altLang="en-US" b="1" dirty="0" smtClean="0">
                <a:latin typeface="+mn-lt"/>
              </a:rPr>
              <a:t>Gerontologists</a:t>
            </a:r>
            <a:r>
              <a:rPr lang="en-US" altLang="en-US" dirty="0" smtClean="0">
                <a:latin typeface="+mn-lt"/>
              </a:rPr>
              <a:t>: </a:t>
            </a:r>
            <a:r>
              <a:rPr lang="en-US" dirty="0">
                <a:latin typeface="+mn-lt"/>
              </a:rPr>
              <a:t>Specialists who study </a:t>
            </a:r>
            <a:r>
              <a:rPr lang="en-US" dirty="0" smtClean="0">
                <a:latin typeface="+mn-lt"/>
              </a:rPr>
              <a:t>aging</a:t>
            </a:r>
            <a:endParaRPr lang="en-US" dirty="0">
              <a:latin typeface="+mn-lt"/>
            </a:endParaRPr>
          </a:p>
        </p:txBody>
      </p:sp>
    </p:spTree>
    <p:extLst>
      <p:ext uri="{BB962C8B-B14F-4D97-AF65-F5344CB8AC3E}">
        <p14:creationId xmlns:p14="http://schemas.microsoft.com/office/powerpoint/2010/main" val="305775816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dirty="0"/>
              <a:t>Figure </a:t>
            </a:r>
            <a:r>
              <a:rPr lang="en-US" dirty="0" smtClean="0"/>
              <a:t>17-1 </a:t>
            </a:r>
            <a:r>
              <a:rPr lang="en-US" altLang="en-US" dirty="0" smtClean="0">
                <a:ea typeface="ＭＳ Ｐゴシック" panose="020B0600070205080204" pitchFamily="34" charset="-128"/>
              </a:rPr>
              <a:t>The Flourishing Elderly</a:t>
            </a:r>
          </a:p>
        </p:txBody>
      </p:sp>
      <p:pic>
        <p:nvPicPr>
          <p:cNvPr id="7" name="Picture 2" descr="A line graph shows the distribution of the aging population between 20 10 and 20 50. Data is presented as a percentage of people below the age group listed. Approximate data is as follows. 65 to 69 years. In 20 10, the age group accounts for 30% of the population, and climbs to 35% in 20 16, when they are the largest proportion of the older population. The rates begin to fall from that point until 20 41 at 25%, and climbs slightly to 27% in 20 50. 70 to 74 years. In 20 10, the age group accounts for 52% of the population, and rises to 58% in 20 21, when they are the largest proportion of the older population. The rates fall steadily until 2042 at 45%, and remain steady through 20 50. 75 to 79 years. In 20 10, the age group accounts for 70% of the population, and climbs to a maximum of 73% in 20 25, before falling to 69% in 20 36, when they are the largest proportion of the older population. The rates continue to fall to a minimum of 67% in 20 50. 80 to 84 years. In 20 10, the age group accounts for 86% of the population, and remains steady until 20 30. In 20 44, the group represents the largest proportion of the older population, and begins to fall towards a minimum of 80% in 20 50."/>
          <p:cNvPicPr>
            <a:picLocks noChangeAspect="1"/>
          </p:cNvPicPr>
          <p:nvPr/>
        </p:nvPicPr>
        <p:blipFill>
          <a:blip r:embed="rId3"/>
          <a:stretch>
            <a:fillRect/>
          </a:stretch>
        </p:blipFill>
        <p:spPr>
          <a:xfrm>
            <a:off x="1930400" y="1710267"/>
            <a:ext cx="5350933" cy="3048000"/>
          </a:xfrm>
          <a:prstGeom prst="rect">
            <a:avLst/>
          </a:prstGeom>
        </p:spPr>
      </p:pic>
      <p:sp>
        <p:nvSpPr>
          <p:cNvPr id="6" name="Text Placeholder 3"/>
          <p:cNvSpPr>
            <a:spLocks noGrp="1"/>
          </p:cNvSpPr>
          <p:nvPr>
            <p:ph type="body" idx="1"/>
          </p:nvPr>
        </p:nvSpPr>
        <p:spPr>
          <a:xfrm>
            <a:off x="457200" y="5012267"/>
            <a:ext cx="8229600" cy="1113896"/>
          </a:xfrm>
        </p:spPr>
        <p:txBody>
          <a:bodyPr anchor="b"/>
          <a:lstStyle/>
          <a:p>
            <a:pPr marL="0" indent="0">
              <a:buNone/>
            </a:pPr>
            <a:r>
              <a:rPr lang="en-US" sz="1600" dirty="0">
                <a:latin typeface="+mn-lt"/>
              </a:rPr>
              <a:t>The </a:t>
            </a:r>
            <a:r>
              <a:rPr lang="en-US" sz="1600" dirty="0" smtClean="0">
                <a:latin typeface="+mn-lt"/>
              </a:rPr>
              <a:t>percentage of </a:t>
            </a:r>
            <a:r>
              <a:rPr lang="en-US" sz="1600" dirty="0">
                <a:latin typeface="+mn-lt"/>
              </a:rPr>
              <a:t>people over the age of 65 is projected to rise </a:t>
            </a:r>
            <a:r>
              <a:rPr lang="en-US" sz="1600" dirty="0" smtClean="0">
                <a:latin typeface="+mn-lt"/>
              </a:rPr>
              <a:t>to almost </a:t>
            </a:r>
            <a:r>
              <a:rPr lang="en-US" sz="1600" dirty="0">
                <a:latin typeface="+mn-lt"/>
              </a:rPr>
              <a:t>25 percent of </a:t>
            </a:r>
            <a:r>
              <a:rPr lang="en-US" sz="1600" dirty="0" smtClean="0">
                <a:latin typeface="+mn-lt"/>
              </a:rPr>
              <a:t>the population </a:t>
            </a:r>
            <a:r>
              <a:rPr lang="en-US" sz="1600" dirty="0">
                <a:latin typeface="+mn-lt"/>
              </a:rPr>
              <a:t>by the year </a:t>
            </a:r>
            <a:r>
              <a:rPr lang="en-US" sz="1600" dirty="0" smtClean="0">
                <a:latin typeface="+mn-lt"/>
              </a:rPr>
              <a:t>2050. Can </a:t>
            </a:r>
            <a:r>
              <a:rPr lang="en-US" sz="1600" dirty="0">
                <a:latin typeface="+mn-lt"/>
              </a:rPr>
              <a:t>you name two factors that contribute to this </a:t>
            </a:r>
            <a:r>
              <a:rPr lang="en-US" sz="1600" dirty="0" smtClean="0">
                <a:latin typeface="+mn-lt"/>
              </a:rPr>
              <a:t>increase?</a:t>
            </a:r>
            <a:endParaRPr lang="en-US" sz="1600" dirty="0">
              <a:latin typeface="+mn-lt"/>
            </a:endParaRPr>
          </a:p>
        </p:txBody>
      </p:sp>
    </p:spTree>
    <p:extLst>
      <p:ext uri="{BB962C8B-B14F-4D97-AF65-F5344CB8AC3E}">
        <p14:creationId xmlns:p14="http://schemas.microsoft.com/office/powerpoint/2010/main" val="256034244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chor="b"/>
          <a:lstStyle/>
          <a:p>
            <a:r>
              <a:rPr lang="en-US" dirty="0" smtClean="0">
                <a:solidFill>
                  <a:schemeClr val="tx2"/>
                </a:solidFill>
              </a:rPr>
              <a:t>Figure 17-2 </a:t>
            </a:r>
            <a:r>
              <a:rPr lang="en-US" altLang="en-US" dirty="0" smtClean="0">
                <a:solidFill>
                  <a:schemeClr val="tx2"/>
                </a:solidFill>
                <a:ea typeface="ＭＳ Ｐゴシック" panose="020B0600070205080204" pitchFamily="34" charset="-128"/>
              </a:rPr>
              <a:t>The Elderly Population Worldwide</a:t>
            </a:r>
            <a:endParaRPr lang="en-US" dirty="0">
              <a:solidFill>
                <a:schemeClr val="tx2"/>
              </a:solidFill>
            </a:endParaRPr>
          </a:p>
        </p:txBody>
      </p:sp>
      <p:pic>
        <p:nvPicPr>
          <p:cNvPr id="14" name="Picture 2" descr="A bar graph shows the rate of elderly population across various countries between 19 50 and 20 50. The horizontal axis lists the years from 19 50 to 20 45. The vertical axis, titled Millions, starts at 500 and rises at increments of 500 through 20 50. The approximate data is as follows. 19 50. Least developed countries, 100, Less developed regions, excluding Least developed countries, 90, More developed regions, 50. 19 55. Least developed countries, 110, Less developed regions, excluding Least developed countries, 100, More developed regions, 50. 19 60. Least developed countries, 110, Less developed regions, excluding Least developed countries, 100, More developed regions, 50. 19 65. Least developed countries, 200, Less developed regions, excluding Least developed countries, 200, More developed regions, 50. 19 70. Least developed countries, 300, Less developed regions, excluding Least developed countries, 200, More developed regions, 50. 19 75. Least developed countries, 300, Less developed regions, excluding Least developed countries, 300, More developed regions, 60. 19 80. Least developed countries, 300, Less developed regions, excluding Least developed countries, 300, More developed regions, 60. 19 85. Least developed countries, 400, Less developed regions, excluding Least developed countries, 400, More developed regions, 60. 19 90. Least developed countries, 500, Less developed regions, excluding Least developed countries, 400, More developed regions, 60. 19 95. Least developed countries, 500, Less developed regions, excluding Least developed countries, 500, More developed regions, 60. 2000. Least developed countries, 600, Less developed regions, excluding Least developed countries, 600, More developed regions, 60. 2005. Least developed countries, 600, Less developed regions, excluding Least developed countries, 600, More developed regions, 60. 20 10. Least developed countries, 700, Less developed regions, excluding Least developed countries, 700, More developed regions, 70. 2013. Least developed countries, 700, Less developed regions, excluding Least developed countries, 700, More developed regions, 70. 20 15. Least developed countries, 800, Less developed regions, excluding Least developed countries, 800, More developed regions, 70. 20 20 Least developed countries, 1110, Less developed regions, excluding Least developed countries, 900, More developed regions, 70. 20 25. Least developed countries, 1200, Less developed regions, excluding Least developed countries, 110, More developed regions, 70. 20 30 Least developed countries, 1300, Less developed regions, excluding Least developed countries, 1300, More developed regions, 70. 20 35. Least developed countries, 1600, Less developed regions, excluding Least developed countries, 1400, More developed regions, 70. 20 40. Least developed countries, 1600, Less developed regions, excluding Least developed countries, 1600, More developed regions, 80. 20 45. Least developed countries, 1700, Less developed regions, excluding Least developed countries, 9, More developed regions, 80. 20 50. Least developed countries, 2000, Less developed regions, excluding Least developed countries, 1800, More developed regions,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5600" y="1739550"/>
            <a:ext cx="6275600" cy="3054684"/>
          </a:xfrm>
          <a:prstGeom prst="rect">
            <a:avLst/>
          </a:prstGeom>
        </p:spPr>
      </p:pic>
      <p:sp>
        <p:nvSpPr>
          <p:cNvPr id="3" name="Text Placeholder 3"/>
          <p:cNvSpPr>
            <a:spLocks noGrp="1"/>
          </p:cNvSpPr>
          <p:nvPr>
            <p:ph type="body" idx="1"/>
          </p:nvPr>
        </p:nvSpPr>
        <p:spPr>
          <a:xfrm>
            <a:off x="457200" y="5133109"/>
            <a:ext cx="8229600" cy="975283"/>
          </a:xfrm>
        </p:spPr>
        <p:txBody>
          <a:bodyPr/>
          <a:lstStyle/>
          <a:p>
            <a:r>
              <a:rPr lang="en-US" sz="1600" dirty="0">
                <a:latin typeface="+mn-lt"/>
              </a:rPr>
              <a:t>Longer life is transforming population profiles worldwide, with the proportion of those over the age of 60 predicted to increase substantially by the year 2050</a:t>
            </a:r>
            <a:r>
              <a:rPr lang="en-US" sz="1600" dirty="0" smtClean="0">
                <a:latin typeface="+mn-lt"/>
              </a:rPr>
              <a:t>.</a:t>
            </a:r>
            <a:endParaRPr lang="en-US" dirty="0"/>
          </a:p>
        </p:txBody>
      </p:sp>
    </p:spTree>
    <p:extLst>
      <p:ext uri="{BB962C8B-B14F-4D97-AF65-F5344CB8AC3E}">
        <p14:creationId xmlns:p14="http://schemas.microsoft.com/office/powerpoint/2010/main" val="4249579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Ageism</a:t>
            </a:r>
            <a:endParaRPr lang="en-US" dirty="0"/>
          </a:p>
        </p:txBody>
      </p:sp>
      <p:sp>
        <p:nvSpPr>
          <p:cNvPr id="5" name="Content Placeholder 2"/>
          <p:cNvSpPr>
            <a:spLocks noGrp="1"/>
          </p:cNvSpPr>
          <p:nvPr>
            <p:ph type="body" idx="1"/>
          </p:nvPr>
        </p:nvSpPr>
        <p:spPr/>
        <p:txBody>
          <a:bodyPr/>
          <a:lstStyle/>
          <a:p>
            <a:pPr marL="0" indent="0" eaLnBrk="1" hangingPunct="1">
              <a:buFont typeface="Arial" charset="0"/>
              <a:buNone/>
              <a:defRPr/>
            </a:pPr>
            <a:r>
              <a:rPr lang="en-US" b="1" dirty="0" smtClean="0">
                <a:latin typeface="+mn-lt"/>
              </a:rPr>
              <a:t>Prejudice and discrimination directed at older people is manifested in several ways</a:t>
            </a:r>
          </a:p>
          <a:p>
            <a:pPr>
              <a:buFont typeface="Arial" charset="0"/>
              <a:buChar char="•"/>
              <a:defRPr/>
            </a:pPr>
            <a:r>
              <a:rPr lang="en-US" dirty="0" smtClean="0">
                <a:latin typeface="+mn-lt"/>
              </a:rPr>
              <a:t>Negative attitudes about older people, especially about competence and attractiveness</a:t>
            </a:r>
          </a:p>
          <a:p>
            <a:pPr>
              <a:buFont typeface="Arial" charset="0"/>
              <a:buChar char="•"/>
              <a:defRPr/>
            </a:pPr>
            <a:r>
              <a:rPr lang="en-US" dirty="0" smtClean="0">
                <a:latin typeface="+mn-lt"/>
              </a:rPr>
              <a:t>Job discrimination</a:t>
            </a:r>
            <a:endParaRPr lang="en-US" dirty="0">
              <a:latin typeface="+mn-lt"/>
            </a:endParaRPr>
          </a:p>
        </p:txBody>
      </p:sp>
    </p:spTree>
    <p:extLst>
      <p:ext uri="{BB962C8B-B14F-4D97-AF65-F5344CB8AC3E}">
        <p14:creationId xmlns:p14="http://schemas.microsoft.com/office/powerpoint/2010/main" val="172252840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altLang="en-US" dirty="0" smtClean="0">
                <a:ea typeface="ＭＳ Ｐゴシック" panose="020B0600070205080204" pitchFamily="34" charset="-128"/>
              </a:rPr>
              <a:t>Discrimination</a:t>
            </a:r>
            <a:endParaRPr lang="en-US" dirty="0"/>
          </a:p>
        </p:txBody>
      </p:sp>
      <p:sp>
        <p:nvSpPr>
          <p:cNvPr id="4" name="Content Placeholder 2"/>
          <p:cNvSpPr>
            <a:spLocks noGrp="1"/>
          </p:cNvSpPr>
          <p:nvPr>
            <p:ph type="body" idx="1"/>
          </p:nvPr>
        </p:nvSpPr>
        <p:spPr/>
        <p:txBody>
          <a:bodyPr/>
          <a:lstStyle/>
          <a:p>
            <a:pPr marL="0" indent="0" eaLnBrk="1" hangingPunct="1">
              <a:buFont typeface="Arial" panose="020B0604020202020204" pitchFamily="34" charset="0"/>
              <a:buNone/>
            </a:pPr>
            <a:r>
              <a:rPr lang="en-US" altLang="en-US" b="1" dirty="0" smtClean="0">
                <a:latin typeface="+mn-lt"/>
              </a:rPr>
              <a:t>Identical behavior by an older person and a younger person is interpreted differently</a:t>
            </a:r>
            <a:endParaRPr lang="en-US" altLang="en-US" dirty="0" smtClean="0">
              <a:latin typeface="+mn-lt"/>
            </a:endParaRPr>
          </a:p>
          <a:p>
            <a:r>
              <a:rPr lang="en-US" dirty="0" smtClean="0">
                <a:latin typeface="+mn-lt"/>
              </a:rPr>
              <a:t>Older adults with memory lapses are viewed as chronically forgetful with some mental disorder</a:t>
            </a:r>
          </a:p>
          <a:p>
            <a:r>
              <a:rPr lang="en-US" dirty="0" smtClean="0">
                <a:latin typeface="+mn-lt"/>
              </a:rPr>
              <a:t>Young adults with similar behavior are judged to have temporary forgetfulness</a:t>
            </a:r>
          </a:p>
          <a:p>
            <a:r>
              <a:rPr lang="en-US" altLang="en-US" dirty="0" smtClean="0">
                <a:latin typeface="+mn-lt"/>
              </a:rPr>
              <a:t>Most negative views are based on misinformation</a:t>
            </a:r>
            <a:endParaRPr lang="en-US" dirty="0">
              <a:latin typeface="+mn-lt"/>
            </a:endParaRPr>
          </a:p>
        </p:txBody>
      </p:sp>
    </p:spTree>
    <p:extLst>
      <p:ext uri="{BB962C8B-B14F-4D97-AF65-F5344CB8AC3E}">
        <p14:creationId xmlns:p14="http://schemas.microsoft.com/office/powerpoint/2010/main" val="641493397"/>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altLang="en-US" dirty="0">
                <a:ea typeface="ＭＳ Ｐゴシック" panose="020B0600070205080204" pitchFamily="34" charset="-128"/>
              </a:rPr>
              <a:t>The Myths of Aging </a:t>
            </a:r>
            <a:r>
              <a:rPr lang="en-US" altLang="en-US" sz="2000" b="0" dirty="0">
                <a:ea typeface="ＭＳ Ｐゴシック" panose="020B0600070205080204" pitchFamily="34" charset="-128"/>
              </a:rPr>
              <a:t>(1 of </a:t>
            </a:r>
            <a:r>
              <a:rPr lang="en-US" altLang="en-US" sz="2000" b="0" dirty="0" smtClean="0">
                <a:ea typeface="ＭＳ Ｐゴシック" panose="020B0600070205080204" pitchFamily="34" charset="-128"/>
              </a:rPr>
              <a:t>5)</a:t>
            </a:r>
            <a:endParaRPr lang="en-US" sz="2000" b="0" dirty="0"/>
          </a:p>
        </p:txBody>
      </p:sp>
      <p:sp>
        <p:nvSpPr>
          <p:cNvPr id="4" name="Content Placeholder 2"/>
          <p:cNvSpPr>
            <a:spLocks noGrp="1"/>
          </p:cNvSpPr>
          <p:nvPr>
            <p:ph type="body" idx="1"/>
          </p:nvPr>
        </p:nvSpPr>
        <p:spPr/>
        <p:txBody>
          <a:bodyPr/>
          <a:lstStyle/>
          <a:p>
            <a:r>
              <a:rPr lang="en-US" dirty="0">
                <a:latin typeface="+mn-lt"/>
              </a:rPr>
              <a:t>The majority of old people (age 65 and older) have defective memory, are disoriented, or demented. T or </a:t>
            </a:r>
            <a:r>
              <a:rPr lang="en-US" dirty="0" smtClean="0">
                <a:latin typeface="+mn-lt"/>
              </a:rPr>
              <a:t>F?</a:t>
            </a:r>
          </a:p>
          <a:p>
            <a:r>
              <a:rPr lang="en-US" dirty="0" smtClean="0">
                <a:latin typeface="+mn-lt"/>
              </a:rPr>
              <a:t>The </a:t>
            </a:r>
            <a:r>
              <a:rPr lang="en-US" dirty="0">
                <a:latin typeface="+mn-lt"/>
              </a:rPr>
              <a:t>five senses (sight, hearing, taste, touch, and smell) all tend to weaken in old age. T or </a:t>
            </a:r>
            <a:r>
              <a:rPr lang="en-US" dirty="0" smtClean="0">
                <a:latin typeface="+mn-lt"/>
              </a:rPr>
              <a:t>F?</a:t>
            </a:r>
          </a:p>
          <a:p>
            <a:r>
              <a:rPr lang="en-US" dirty="0" smtClean="0">
                <a:latin typeface="+mn-lt"/>
              </a:rPr>
              <a:t>The </a:t>
            </a:r>
            <a:r>
              <a:rPr lang="en-US" dirty="0">
                <a:latin typeface="+mn-lt"/>
              </a:rPr>
              <a:t>majority of old people have no interest in, nor capacity for, sexual relations. T or </a:t>
            </a:r>
            <a:r>
              <a:rPr lang="en-US" dirty="0" smtClean="0">
                <a:latin typeface="+mn-lt"/>
              </a:rPr>
              <a:t>F?</a:t>
            </a:r>
          </a:p>
          <a:p>
            <a:r>
              <a:rPr lang="en-US" dirty="0" smtClean="0">
                <a:latin typeface="+mn-lt"/>
              </a:rPr>
              <a:t>Lung </a:t>
            </a:r>
            <a:r>
              <a:rPr lang="en-US" dirty="0">
                <a:latin typeface="+mn-lt"/>
              </a:rPr>
              <a:t>capacity tends to decline in old age. T or F</a:t>
            </a:r>
            <a:r>
              <a:rPr lang="en-US" dirty="0" smtClean="0">
                <a:latin typeface="+mn-lt"/>
              </a:rPr>
              <a:t>?</a:t>
            </a:r>
            <a:endParaRPr lang="en-US" dirty="0">
              <a:latin typeface="+mn-lt"/>
            </a:endParaRPr>
          </a:p>
        </p:txBody>
      </p:sp>
    </p:spTree>
    <p:extLst>
      <p:ext uri="{BB962C8B-B14F-4D97-AF65-F5344CB8AC3E}">
        <p14:creationId xmlns:p14="http://schemas.microsoft.com/office/powerpoint/2010/main" val="426445987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The Myths of Aging </a:t>
            </a:r>
            <a:r>
              <a:rPr lang="en-US" altLang="en-US" sz="2000" b="0" dirty="0" smtClean="0">
                <a:ea typeface="ＭＳ Ｐゴシック" panose="020B0600070205080204" pitchFamily="34" charset="-128"/>
              </a:rPr>
              <a:t>(2 of 5)</a:t>
            </a:r>
            <a:endParaRPr lang="en-US" sz="2000" b="0" dirty="0"/>
          </a:p>
        </p:txBody>
      </p:sp>
      <p:sp>
        <p:nvSpPr>
          <p:cNvPr id="3" name="Content Placeholder 2"/>
          <p:cNvSpPr>
            <a:spLocks noGrp="1"/>
          </p:cNvSpPr>
          <p:nvPr>
            <p:ph type="body" idx="1"/>
          </p:nvPr>
        </p:nvSpPr>
        <p:spPr/>
        <p:txBody>
          <a:bodyPr/>
          <a:lstStyle/>
          <a:p>
            <a:r>
              <a:rPr lang="en-US" dirty="0">
                <a:latin typeface="+mn-lt"/>
              </a:rPr>
              <a:t>The majority of old people are sick most of the time. T or </a:t>
            </a:r>
            <a:r>
              <a:rPr lang="en-US" dirty="0" smtClean="0">
                <a:latin typeface="+mn-lt"/>
              </a:rPr>
              <a:t>F?</a:t>
            </a:r>
          </a:p>
          <a:p>
            <a:r>
              <a:rPr lang="en-US" dirty="0" smtClean="0">
                <a:latin typeface="+mn-lt"/>
              </a:rPr>
              <a:t>Physical </a:t>
            </a:r>
            <a:r>
              <a:rPr lang="en-US" dirty="0">
                <a:latin typeface="+mn-lt"/>
              </a:rPr>
              <a:t>strength tends to decline in old age. T or </a:t>
            </a:r>
            <a:r>
              <a:rPr lang="en-US" dirty="0" smtClean="0">
                <a:latin typeface="+mn-lt"/>
              </a:rPr>
              <a:t>F?</a:t>
            </a:r>
          </a:p>
          <a:p>
            <a:r>
              <a:rPr lang="en-US" dirty="0" smtClean="0">
                <a:latin typeface="+mn-lt"/>
              </a:rPr>
              <a:t>At </a:t>
            </a:r>
            <a:r>
              <a:rPr lang="en-US" dirty="0">
                <a:latin typeface="+mn-lt"/>
              </a:rPr>
              <a:t>least one-tenth of the aged are living in long-stay institutions (such as nursing homes, mental hospitals, and homes for the aged). T or </a:t>
            </a:r>
            <a:r>
              <a:rPr lang="en-US" dirty="0" smtClean="0">
                <a:latin typeface="+mn-lt"/>
              </a:rPr>
              <a:t>F?</a:t>
            </a:r>
          </a:p>
          <a:p>
            <a:r>
              <a:rPr lang="en-US" dirty="0" smtClean="0">
                <a:latin typeface="+mn-lt"/>
              </a:rPr>
              <a:t>Aged </a:t>
            </a:r>
            <a:r>
              <a:rPr lang="en-US" dirty="0">
                <a:latin typeface="+mn-lt"/>
              </a:rPr>
              <a:t>drivers have fewer accidents per driver than those under age 65. T or F</a:t>
            </a:r>
            <a:r>
              <a:rPr lang="en-US" dirty="0" smtClean="0">
                <a:latin typeface="+mn-lt"/>
              </a:rPr>
              <a:t>?</a:t>
            </a:r>
            <a:endParaRPr lang="en-US" dirty="0">
              <a:latin typeface="+mn-lt"/>
            </a:endParaRPr>
          </a:p>
        </p:txBody>
      </p:sp>
    </p:spTree>
    <p:extLst>
      <p:ext uri="{BB962C8B-B14F-4D97-AF65-F5344CB8AC3E}">
        <p14:creationId xmlns:p14="http://schemas.microsoft.com/office/powerpoint/2010/main" val="216304233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The Myths of Aging </a:t>
            </a:r>
            <a:r>
              <a:rPr lang="en-US" altLang="en-US" sz="2000" b="0" dirty="0" smtClean="0">
                <a:ea typeface="ＭＳ Ｐゴシック" panose="020B0600070205080204" pitchFamily="34" charset="-128"/>
              </a:rPr>
              <a:t>(3 </a:t>
            </a:r>
            <a:r>
              <a:rPr lang="en-US" altLang="en-US" sz="2000" b="0" dirty="0">
                <a:ea typeface="ＭＳ Ｐゴシック" panose="020B0600070205080204" pitchFamily="34" charset="-128"/>
              </a:rPr>
              <a:t>of 5)</a:t>
            </a:r>
            <a:endParaRPr lang="en-US" sz="2000" b="0" dirty="0"/>
          </a:p>
        </p:txBody>
      </p:sp>
      <p:sp>
        <p:nvSpPr>
          <p:cNvPr id="3" name="Content Placeholder 2"/>
          <p:cNvSpPr>
            <a:spLocks noGrp="1"/>
          </p:cNvSpPr>
          <p:nvPr>
            <p:ph type="body" idx="1"/>
          </p:nvPr>
        </p:nvSpPr>
        <p:spPr/>
        <p:txBody>
          <a:bodyPr/>
          <a:lstStyle/>
          <a:p>
            <a:r>
              <a:rPr lang="en-US" dirty="0">
                <a:latin typeface="+mn-lt"/>
              </a:rPr>
              <a:t>Older workers usually cannot work as effectively as younger workers. T or </a:t>
            </a:r>
            <a:r>
              <a:rPr lang="en-US" dirty="0" smtClean="0">
                <a:latin typeface="+mn-lt"/>
              </a:rPr>
              <a:t>F?</a:t>
            </a:r>
          </a:p>
          <a:p>
            <a:r>
              <a:rPr lang="en-US" dirty="0" smtClean="0">
                <a:latin typeface="+mn-lt"/>
              </a:rPr>
              <a:t>Over </a:t>
            </a:r>
            <a:r>
              <a:rPr lang="en-US" dirty="0">
                <a:latin typeface="+mn-lt"/>
              </a:rPr>
              <a:t>three-fourths of the aged are healthy enough to carry out their normal activities. T or </a:t>
            </a:r>
            <a:r>
              <a:rPr lang="en-US" dirty="0" smtClean="0">
                <a:latin typeface="+mn-lt"/>
              </a:rPr>
              <a:t>F?</a:t>
            </a:r>
          </a:p>
          <a:p>
            <a:r>
              <a:rPr lang="en-US" dirty="0" smtClean="0">
                <a:latin typeface="+mn-lt"/>
              </a:rPr>
              <a:t>The </a:t>
            </a:r>
            <a:r>
              <a:rPr lang="en-US" dirty="0">
                <a:latin typeface="+mn-lt"/>
              </a:rPr>
              <a:t>majority of old people are unable to adapt to change. T or </a:t>
            </a:r>
            <a:r>
              <a:rPr lang="en-US" dirty="0" smtClean="0">
                <a:latin typeface="+mn-lt"/>
              </a:rPr>
              <a:t>F?</a:t>
            </a:r>
          </a:p>
          <a:p>
            <a:r>
              <a:rPr lang="en-US" dirty="0" smtClean="0">
                <a:latin typeface="+mn-lt"/>
              </a:rPr>
              <a:t>Old </a:t>
            </a:r>
            <a:r>
              <a:rPr lang="en-US" dirty="0">
                <a:latin typeface="+mn-lt"/>
              </a:rPr>
              <a:t>people usually take longer to learn something new. T or F</a:t>
            </a:r>
            <a:r>
              <a:rPr lang="en-US" dirty="0" smtClean="0">
                <a:latin typeface="+mn-lt"/>
              </a:rPr>
              <a:t>?</a:t>
            </a:r>
            <a:endParaRPr lang="en-US" dirty="0">
              <a:latin typeface="+mn-lt"/>
            </a:endParaRPr>
          </a:p>
        </p:txBody>
      </p:sp>
    </p:spTree>
    <p:extLst>
      <p:ext uri="{BB962C8B-B14F-4D97-AF65-F5344CB8AC3E}">
        <p14:creationId xmlns:p14="http://schemas.microsoft.com/office/powerpoint/2010/main" val="418669968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altLang="en-US" dirty="0">
                <a:ea typeface="ＭＳ Ｐゴシック" panose="020B0600070205080204" pitchFamily="34" charset="-128"/>
              </a:rPr>
              <a:t>The Myths of Aging </a:t>
            </a:r>
            <a:r>
              <a:rPr lang="en-US" altLang="en-US" sz="2000" b="0" dirty="0" smtClean="0">
                <a:ea typeface="ＭＳ Ｐゴシック" panose="020B0600070205080204" pitchFamily="34" charset="-128"/>
              </a:rPr>
              <a:t>(4 </a:t>
            </a:r>
            <a:r>
              <a:rPr lang="en-US" altLang="en-US" sz="2000" b="0" dirty="0">
                <a:ea typeface="ＭＳ Ｐゴシック" panose="020B0600070205080204" pitchFamily="34" charset="-128"/>
              </a:rPr>
              <a:t>of 5)</a:t>
            </a:r>
            <a:endParaRPr lang="en-US" sz="2000" b="0" dirty="0"/>
          </a:p>
        </p:txBody>
      </p:sp>
      <p:sp>
        <p:nvSpPr>
          <p:cNvPr id="4" name="Content Placeholder 2"/>
          <p:cNvSpPr>
            <a:spLocks noGrp="1"/>
          </p:cNvSpPr>
          <p:nvPr>
            <p:ph type="body" idx="1"/>
          </p:nvPr>
        </p:nvSpPr>
        <p:spPr/>
        <p:txBody>
          <a:bodyPr/>
          <a:lstStyle/>
          <a:p>
            <a:r>
              <a:rPr lang="en-US" sz="2400" dirty="0" smtClean="0">
                <a:latin typeface="+mn-lt"/>
              </a:rPr>
              <a:t>It </a:t>
            </a:r>
            <a:r>
              <a:rPr lang="en-US" sz="2400" dirty="0">
                <a:latin typeface="+mn-lt"/>
              </a:rPr>
              <a:t>is almost impossible for the average old person to learn something new. T or </a:t>
            </a:r>
            <a:r>
              <a:rPr lang="en-US" sz="2400" dirty="0" smtClean="0">
                <a:latin typeface="+mn-lt"/>
              </a:rPr>
              <a:t>F?</a:t>
            </a:r>
          </a:p>
          <a:p>
            <a:r>
              <a:rPr lang="en-US" sz="2400" dirty="0" smtClean="0">
                <a:latin typeface="+mn-lt"/>
              </a:rPr>
              <a:t>Older </a:t>
            </a:r>
            <a:r>
              <a:rPr lang="en-US" sz="2400" dirty="0">
                <a:latin typeface="+mn-lt"/>
              </a:rPr>
              <a:t>people tend to react more slowly than do younger people. T or </a:t>
            </a:r>
            <a:r>
              <a:rPr lang="en-US" sz="2400" dirty="0" smtClean="0">
                <a:latin typeface="+mn-lt"/>
              </a:rPr>
              <a:t>F?</a:t>
            </a:r>
          </a:p>
          <a:p>
            <a:r>
              <a:rPr lang="en-US" sz="2400" dirty="0" smtClean="0">
                <a:latin typeface="+mn-lt"/>
              </a:rPr>
              <a:t>In </a:t>
            </a:r>
            <a:r>
              <a:rPr lang="en-US" sz="2400" dirty="0">
                <a:latin typeface="+mn-lt"/>
              </a:rPr>
              <a:t>general, old people tend to be pretty much alike. T or </a:t>
            </a:r>
            <a:r>
              <a:rPr lang="en-US" sz="2400" dirty="0" smtClean="0">
                <a:latin typeface="+mn-lt"/>
              </a:rPr>
              <a:t>F?</a:t>
            </a:r>
          </a:p>
          <a:p>
            <a:r>
              <a:rPr lang="en-US" sz="2400" dirty="0" smtClean="0">
                <a:latin typeface="+mn-lt"/>
              </a:rPr>
              <a:t>The </a:t>
            </a:r>
            <a:r>
              <a:rPr lang="en-US" sz="2400" dirty="0">
                <a:latin typeface="+mn-lt"/>
              </a:rPr>
              <a:t>majority of old people say they are seldom bored. T or F</a:t>
            </a:r>
            <a:r>
              <a:rPr lang="en-US" sz="2400" dirty="0" smtClean="0">
                <a:latin typeface="+mn-lt"/>
              </a:rPr>
              <a:t>?</a:t>
            </a:r>
          </a:p>
          <a:p>
            <a:r>
              <a:rPr lang="en-US" sz="2400" dirty="0">
                <a:latin typeface="+mn-lt"/>
              </a:rPr>
              <a:t>The majority of old people are socially isolated. T or F</a:t>
            </a:r>
            <a:r>
              <a:rPr lang="en-US" sz="2400" dirty="0" smtClean="0">
                <a:latin typeface="+mn-lt"/>
              </a:rPr>
              <a:t>?</a:t>
            </a:r>
            <a:endParaRPr lang="en-US" sz="2400" dirty="0">
              <a:latin typeface="+mn-lt"/>
            </a:endParaRPr>
          </a:p>
        </p:txBody>
      </p:sp>
    </p:spTree>
    <p:extLst>
      <p:ext uri="{BB962C8B-B14F-4D97-AF65-F5344CB8AC3E}">
        <p14:creationId xmlns:p14="http://schemas.microsoft.com/office/powerpoint/2010/main" val="23237252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The Myths of Aging </a:t>
            </a:r>
            <a:r>
              <a:rPr lang="en-US" altLang="en-US" sz="2000" b="0" dirty="0" smtClean="0">
                <a:solidFill>
                  <a:schemeClr val="tx2"/>
                </a:solidFill>
                <a:ea typeface="ＭＳ Ｐゴシック" panose="020B0600070205080204" pitchFamily="34" charset="-128"/>
              </a:rPr>
              <a:t>(5 </a:t>
            </a:r>
            <a:r>
              <a:rPr lang="en-US" altLang="en-US" sz="2000" b="0" dirty="0">
                <a:solidFill>
                  <a:schemeClr val="tx2"/>
                </a:solidFill>
                <a:ea typeface="ＭＳ Ｐゴシック" panose="020B0600070205080204" pitchFamily="34" charset="-128"/>
              </a:rPr>
              <a:t>of 5)</a:t>
            </a:r>
            <a:endParaRPr lang="en-US" sz="2000" b="0" dirty="0">
              <a:solidFill>
                <a:schemeClr val="tx2"/>
              </a:solidFill>
            </a:endParaRPr>
          </a:p>
        </p:txBody>
      </p:sp>
      <p:sp>
        <p:nvSpPr>
          <p:cNvPr id="3" name="Content Placeholder 2"/>
          <p:cNvSpPr>
            <a:spLocks noGrp="1"/>
          </p:cNvSpPr>
          <p:nvPr>
            <p:ph type="body" idx="1"/>
          </p:nvPr>
        </p:nvSpPr>
        <p:spPr/>
        <p:txBody>
          <a:bodyPr/>
          <a:lstStyle/>
          <a:p>
            <a:r>
              <a:rPr lang="en-US" dirty="0" smtClean="0">
                <a:latin typeface="+mn-lt"/>
              </a:rPr>
              <a:t>Older </a:t>
            </a:r>
            <a:r>
              <a:rPr lang="en-US" dirty="0">
                <a:latin typeface="+mn-lt"/>
              </a:rPr>
              <a:t>workers have fewer accidents than do younger workers. T or F</a:t>
            </a:r>
            <a:r>
              <a:rPr lang="en-US" dirty="0" smtClean="0">
                <a:latin typeface="+mn-lt"/>
              </a:rPr>
              <a:t>?</a:t>
            </a:r>
          </a:p>
          <a:p>
            <a:pPr marL="0" indent="0">
              <a:buNone/>
            </a:pPr>
            <a:r>
              <a:rPr lang="en-US" dirty="0">
                <a:latin typeface="+mn-lt"/>
              </a:rPr>
              <a:t>Scoring</a:t>
            </a:r>
          </a:p>
          <a:p>
            <a:r>
              <a:rPr lang="en-US" dirty="0">
                <a:latin typeface="+mn-lt"/>
              </a:rPr>
              <a:t>All odd-numbered statements are false; all even-numbered statements are true. Most college students miss about six, and high school students miss about nine. Even college instructors miss an average of about three</a:t>
            </a:r>
            <a:r>
              <a:rPr lang="en-US" dirty="0" smtClean="0">
                <a:latin typeface="+mn-lt"/>
              </a:rPr>
              <a:t>.</a:t>
            </a:r>
            <a:endParaRPr lang="en-US" dirty="0">
              <a:latin typeface="+mn-lt"/>
            </a:endParaRPr>
          </a:p>
        </p:txBody>
      </p:sp>
    </p:spTree>
    <p:extLst>
      <p:ext uri="{BB962C8B-B14F-4D97-AF65-F5344CB8AC3E}">
        <p14:creationId xmlns:p14="http://schemas.microsoft.com/office/powerpoint/2010/main" val="389841601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Physical Transitions in Older People</a:t>
            </a:r>
            <a:endParaRPr lang="en-US" dirty="0"/>
          </a:p>
        </p:txBody>
      </p:sp>
      <p:sp>
        <p:nvSpPr>
          <p:cNvPr id="2" name="Content Placeholder 2"/>
          <p:cNvSpPr>
            <a:spLocks noGrp="1"/>
          </p:cNvSpPr>
          <p:nvPr>
            <p:ph type="body" idx="1"/>
          </p:nvPr>
        </p:nvSpPr>
        <p:spPr/>
        <p:txBody>
          <a:bodyPr/>
          <a:lstStyle/>
          <a:p>
            <a:pPr lvl="0" rtl="0"/>
            <a:r>
              <a:rPr lang="en-US" dirty="0" smtClean="0">
                <a:latin typeface="+mn-lt"/>
              </a:rPr>
              <a:t>Primary Aging</a:t>
            </a:r>
          </a:p>
          <a:p>
            <a:pPr lvl="1"/>
            <a:r>
              <a:rPr lang="en-US" dirty="0" smtClean="0">
                <a:latin typeface="+mn-lt"/>
              </a:rPr>
              <a:t>Universal and irreversible changes</a:t>
            </a:r>
            <a:endParaRPr lang="en-US" dirty="0">
              <a:latin typeface="+mn-lt"/>
            </a:endParaRPr>
          </a:p>
          <a:p>
            <a:pPr lvl="0" rtl="0"/>
            <a:r>
              <a:rPr lang="en-US" dirty="0" smtClean="0">
                <a:latin typeface="+mn-lt"/>
              </a:rPr>
              <a:t>Secondary Aging</a:t>
            </a:r>
          </a:p>
          <a:p>
            <a:pPr lvl="1"/>
            <a:r>
              <a:rPr lang="en-US" dirty="0" smtClean="0">
                <a:latin typeface="+mn-lt"/>
              </a:rPr>
              <a:t>Changes due to illness, health habits, or individual differences</a:t>
            </a:r>
          </a:p>
          <a:p>
            <a:pPr lvl="1"/>
            <a:r>
              <a:rPr lang="en-US" dirty="0" smtClean="0">
                <a:latin typeface="+mn-lt"/>
              </a:rPr>
              <a:t>Not due to age itself</a:t>
            </a:r>
          </a:p>
          <a:p>
            <a:pPr lvl="1"/>
            <a:r>
              <a:rPr lang="en-US" dirty="0" smtClean="0">
                <a:latin typeface="+mn-lt"/>
              </a:rPr>
              <a:t>Not inevitable</a:t>
            </a:r>
            <a:endParaRPr lang="en-US" dirty="0">
              <a:latin typeface="+mn-lt"/>
            </a:endParaRPr>
          </a:p>
        </p:txBody>
      </p:sp>
    </p:spTree>
    <p:extLst>
      <p:ext uri="{BB962C8B-B14F-4D97-AF65-F5344CB8AC3E}">
        <p14:creationId xmlns:p14="http://schemas.microsoft.com/office/powerpoint/2010/main" val="335547891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altLang="en-US" dirty="0" smtClean="0">
                <a:ea typeface="ＭＳ Ｐゴシック" panose="020B0600070205080204" pitchFamily="34" charset="-128"/>
              </a:rPr>
              <a:t>Outward Signs of Aging</a:t>
            </a:r>
            <a:endParaRPr lang="en-US" dirty="0"/>
          </a:p>
        </p:txBody>
      </p:sp>
      <p:sp>
        <p:nvSpPr>
          <p:cNvPr id="4" name="Content Placeholder 2"/>
          <p:cNvSpPr>
            <a:spLocks noGrp="1"/>
          </p:cNvSpPr>
          <p:nvPr>
            <p:ph type="body" idx="1"/>
          </p:nvPr>
        </p:nvSpPr>
        <p:spPr/>
        <p:txBody>
          <a:bodyPr/>
          <a:lstStyle/>
          <a:p>
            <a:pPr eaLnBrk="1" hangingPunct="1"/>
            <a:r>
              <a:rPr lang="en-US" altLang="en-US" dirty="0" smtClean="0">
                <a:latin typeface="+mn-lt"/>
              </a:rPr>
              <a:t>Gray and white hair</a:t>
            </a:r>
          </a:p>
          <a:p>
            <a:pPr eaLnBrk="1" hangingPunct="1"/>
            <a:r>
              <a:rPr lang="en-US" altLang="en-US" dirty="0" smtClean="0">
                <a:latin typeface="+mn-lt"/>
              </a:rPr>
              <a:t>Hair thinning</a:t>
            </a:r>
          </a:p>
          <a:p>
            <a:pPr eaLnBrk="1" hangingPunct="1"/>
            <a:r>
              <a:rPr lang="en-US" altLang="en-US" dirty="0" smtClean="0">
                <a:latin typeface="+mn-lt"/>
              </a:rPr>
              <a:t>Wrinkles</a:t>
            </a:r>
          </a:p>
          <a:p>
            <a:pPr eaLnBrk="1" hangingPunct="1"/>
            <a:r>
              <a:rPr lang="en-US" altLang="en-US" dirty="0" smtClean="0">
                <a:latin typeface="+mn-lt"/>
              </a:rPr>
              <a:t>Diminishing height</a:t>
            </a:r>
            <a:endParaRPr lang="en-US" dirty="0">
              <a:latin typeface="+mn-lt"/>
            </a:endParaRPr>
          </a:p>
        </p:txBody>
      </p:sp>
    </p:spTree>
    <p:extLst>
      <p:ext uri="{BB962C8B-B14F-4D97-AF65-F5344CB8AC3E}">
        <p14:creationId xmlns:p14="http://schemas.microsoft.com/office/powerpoint/2010/main" val="2984173047"/>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Osteoporosis</a:t>
            </a:r>
            <a:endParaRPr lang="en-US" dirty="0"/>
          </a:p>
        </p:txBody>
      </p:sp>
      <p:sp>
        <p:nvSpPr>
          <p:cNvPr id="5" name="Content Placeholder 2"/>
          <p:cNvSpPr>
            <a:spLocks noGrp="1"/>
          </p:cNvSpPr>
          <p:nvPr>
            <p:ph type="body" idx="1"/>
          </p:nvPr>
        </p:nvSpPr>
        <p:spPr/>
        <p:txBody>
          <a:bodyPr/>
          <a:lstStyle/>
          <a:p>
            <a:pPr marL="0" indent="0">
              <a:buNone/>
              <a:defRPr/>
            </a:pPr>
            <a:r>
              <a:rPr lang="en-US" b="1" dirty="0" smtClean="0">
                <a:latin typeface="+mn-lt"/>
              </a:rPr>
              <a:t>Bones become brittle, fragile, and thin, often brought about by a lack of estrogen in the diet</a:t>
            </a:r>
          </a:p>
          <a:p>
            <a:pPr>
              <a:buFont typeface="Arial" charset="0"/>
              <a:buChar char="•"/>
              <a:defRPr/>
            </a:pPr>
            <a:r>
              <a:rPr lang="en-US" dirty="0" smtClean="0">
                <a:latin typeface="+mn-lt"/>
              </a:rPr>
              <a:t>25 percent of women over 60 have osteoporosis</a:t>
            </a:r>
          </a:p>
          <a:p>
            <a:pPr>
              <a:buFont typeface="Arial" charset="0"/>
              <a:buChar char="•"/>
              <a:defRPr/>
            </a:pPr>
            <a:r>
              <a:rPr lang="en-US" dirty="0" smtClean="0">
                <a:latin typeface="+mn-lt"/>
              </a:rPr>
              <a:t>Largely preventable with sufficient intake of calcium and protein, and exercise</a:t>
            </a:r>
            <a:endParaRPr lang="en-US" dirty="0">
              <a:latin typeface="+mn-lt"/>
            </a:endParaRPr>
          </a:p>
        </p:txBody>
      </p:sp>
    </p:spTree>
    <p:extLst>
      <p:ext uri="{BB962C8B-B14F-4D97-AF65-F5344CB8AC3E}">
        <p14:creationId xmlns:p14="http://schemas.microsoft.com/office/powerpoint/2010/main" val="222027290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Double Standard</a:t>
            </a:r>
            <a:endParaRPr lang="en-US" dirty="0"/>
          </a:p>
        </p:txBody>
      </p:sp>
      <p:sp>
        <p:nvSpPr>
          <p:cNvPr id="5" name="Content Placeholder 2"/>
          <p:cNvSpPr>
            <a:spLocks noGrp="1"/>
          </p:cNvSpPr>
          <p:nvPr>
            <p:ph type="body" idx="1"/>
          </p:nvPr>
        </p:nvSpPr>
        <p:spPr/>
        <p:txBody>
          <a:bodyPr/>
          <a:lstStyle/>
          <a:p>
            <a:pPr marL="0" indent="0" eaLnBrk="1" hangingPunct="1">
              <a:buFont typeface="Arial" charset="0"/>
              <a:buNone/>
              <a:defRPr/>
            </a:pPr>
            <a:r>
              <a:rPr lang="en-US" b="1" dirty="0" smtClean="0">
                <a:latin typeface="+mn-lt"/>
              </a:rPr>
              <a:t>Women, especially in Western cultures, suffer from a double standard for appearance</a:t>
            </a:r>
            <a:endParaRPr lang="en-US" dirty="0" smtClean="0">
              <a:latin typeface="+mn-lt"/>
            </a:endParaRPr>
          </a:p>
          <a:p>
            <a:pPr>
              <a:buFont typeface="Arial" charset="0"/>
              <a:buChar char="•"/>
              <a:defRPr/>
            </a:pPr>
            <a:r>
              <a:rPr lang="en-US" dirty="0" smtClean="0">
                <a:latin typeface="+mn-lt"/>
              </a:rPr>
              <a:t>Women who show signs of aging are judged more harshly than are men</a:t>
            </a:r>
          </a:p>
          <a:p>
            <a:pPr>
              <a:buFont typeface="Arial" charset="0"/>
              <a:buChar char="•"/>
              <a:defRPr/>
            </a:pPr>
            <a:r>
              <a:rPr lang="en-US" dirty="0" smtClean="0">
                <a:latin typeface="+mn-lt"/>
              </a:rPr>
              <a:t>Women are more likely to dye their hair</a:t>
            </a:r>
          </a:p>
          <a:p>
            <a:pPr>
              <a:buFont typeface="Arial" charset="0"/>
              <a:buChar char="•"/>
              <a:defRPr/>
            </a:pPr>
            <a:r>
              <a:rPr lang="en-US" dirty="0" smtClean="0">
                <a:latin typeface="+mn-lt"/>
              </a:rPr>
              <a:t>Women are more likely to have plastic surgery</a:t>
            </a:r>
            <a:endParaRPr lang="en-US" dirty="0">
              <a:latin typeface="+mn-lt"/>
            </a:endParaRPr>
          </a:p>
        </p:txBody>
      </p:sp>
    </p:spTree>
    <p:extLst>
      <p:ext uri="{BB962C8B-B14F-4D97-AF65-F5344CB8AC3E}">
        <p14:creationId xmlns:p14="http://schemas.microsoft.com/office/powerpoint/2010/main" val="3096552062"/>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noAutofit/>
          </a:bodyPr>
          <a:lstStyle/>
          <a:p>
            <a:r>
              <a:rPr lang="en-US" dirty="0"/>
              <a:t>Figure </a:t>
            </a:r>
            <a:r>
              <a:rPr lang="en-US" dirty="0" smtClean="0"/>
              <a:t>17-3 </a:t>
            </a:r>
            <a:r>
              <a:rPr lang="en-US" altLang="en-US" dirty="0" smtClean="0">
                <a:ea typeface="ＭＳ Ｐゴシック" panose="020B0600070205080204" pitchFamily="34" charset="-128"/>
              </a:rPr>
              <a:t>Changing Physical Capacities</a:t>
            </a:r>
          </a:p>
        </p:txBody>
      </p:sp>
      <p:pic>
        <p:nvPicPr>
          <p:cNvPr id="5" name="Picture 2" descr="Line charts show the percent of significant changes that occur in the functioning of various systems of the body at ages 20, 40, 60, and 80 years old. The vertical axis is titled Age, and the horizontal axis is titled Change Due to Age, in Percent. The approximate data is as follows. Age, 20, Work capacity, 98, Vital capacity, 100, Maximal cardiac output, 100, Bone mineral mass, 100, Muscle strength, 100, Resting cardiac output, 100, Maximum heart rate, 100, Basal metabolic rate, 100. Age, 40, Work capacity, 80, Vital capacity, 82, Maximal cardiac output, 88, Bone mineral mass, 89, Muscle strength, 100, Resting cardiac output, 96, Maximum heart rate, 94, Basal metabolic rate, 95. Age, 60, Work capacity, 65, Vital capacity, 65, Maximal cardiac output, 71, Bone mineral mass, 74, Muscle strength, 82, Resting cardiac output, 82, Maximum heart rate, 82, Basal metabolic rate, 86. Age, 80, Work capacity, 45, Vital capacity, 53, Maximal cardiac output, 55, Bone mineral mass, 63, Muscle strength, 64, Resting cardiac output, 72, Maximum heart rate, 75, Basal metabolic rate, 83."/>
          <p:cNvPicPr>
            <a:picLocks noGrp="1" noChangeAspect="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1766090" y="1843709"/>
            <a:ext cx="4532306" cy="3148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idx="1"/>
          </p:nvPr>
        </p:nvSpPr>
        <p:spPr>
          <a:xfrm>
            <a:off x="457200" y="5147733"/>
            <a:ext cx="8229600" cy="978430"/>
          </a:xfrm>
        </p:spPr>
        <p:txBody>
          <a:bodyPr anchor="b"/>
          <a:lstStyle/>
          <a:p>
            <a:pPr marL="0" indent="0">
              <a:buNone/>
            </a:pPr>
            <a:r>
              <a:rPr lang="en-US" sz="1600" dirty="0">
                <a:latin typeface="+mn-lt"/>
              </a:rPr>
              <a:t>As people age, significant changes occur in the functioning of various systems of the body</a:t>
            </a:r>
            <a:r>
              <a:rPr lang="en-US" sz="1600" dirty="0" smtClean="0">
                <a:latin typeface="+mn-lt"/>
              </a:rPr>
              <a:t>.</a:t>
            </a:r>
            <a:endParaRPr lang="en-US" sz="1600" dirty="0">
              <a:latin typeface="+mn-lt"/>
            </a:endParaRPr>
          </a:p>
        </p:txBody>
      </p:sp>
    </p:spTree>
    <p:extLst>
      <p:ext uri="{BB962C8B-B14F-4D97-AF65-F5344CB8AC3E}">
        <p14:creationId xmlns:p14="http://schemas.microsoft.com/office/powerpoint/2010/main" val="1747596783"/>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Internal Aging</a:t>
            </a:r>
            <a:endParaRPr lang="en-US" dirty="0"/>
          </a:p>
        </p:txBody>
      </p:sp>
      <p:sp>
        <p:nvSpPr>
          <p:cNvPr id="5" name="Content Placeholder 2"/>
          <p:cNvSpPr>
            <a:spLocks noGrp="1"/>
          </p:cNvSpPr>
          <p:nvPr>
            <p:ph type="body" idx="1"/>
          </p:nvPr>
        </p:nvSpPr>
        <p:spPr/>
        <p:txBody>
          <a:bodyPr/>
          <a:lstStyle/>
          <a:p>
            <a:pPr>
              <a:defRPr/>
            </a:pPr>
            <a:r>
              <a:rPr lang="en-US" b="1" dirty="0">
                <a:latin typeface="+mn-lt"/>
              </a:rPr>
              <a:t>Brain becomes smaller and lighter with age</a:t>
            </a:r>
          </a:p>
          <a:p>
            <a:pPr lvl="1">
              <a:defRPr/>
            </a:pPr>
            <a:r>
              <a:rPr lang="en-US" dirty="0">
                <a:latin typeface="+mn-lt"/>
              </a:rPr>
              <a:t>Reduction of blood flow to the brain</a:t>
            </a:r>
          </a:p>
          <a:p>
            <a:pPr lvl="1">
              <a:defRPr/>
            </a:pPr>
            <a:r>
              <a:rPr lang="en-US" dirty="0">
                <a:latin typeface="+mn-lt"/>
              </a:rPr>
              <a:t>Space between the skull and the brain doubles from age 20 to age 70</a:t>
            </a:r>
          </a:p>
          <a:p>
            <a:pPr lvl="1">
              <a:defRPr/>
            </a:pPr>
            <a:r>
              <a:rPr lang="en-US" dirty="0">
                <a:latin typeface="+mn-lt"/>
              </a:rPr>
              <a:t>Number of neurons </a:t>
            </a:r>
            <a:r>
              <a:rPr lang="en-US" dirty="0" smtClean="0">
                <a:latin typeface="+mn-lt"/>
              </a:rPr>
              <a:t>declines</a:t>
            </a:r>
            <a:endParaRPr lang="en-US" dirty="0">
              <a:latin typeface="+mn-lt"/>
            </a:endParaRPr>
          </a:p>
        </p:txBody>
      </p:sp>
    </p:spTree>
    <p:extLst>
      <p:ext uri="{BB962C8B-B14F-4D97-AF65-F5344CB8AC3E}">
        <p14:creationId xmlns:p14="http://schemas.microsoft.com/office/powerpoint/2010/main" val="99012228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smtClean="0"/>
              <a:t>Figure 17-4 </a:t>
            </a:r>
            <a:r>
              <a:rPr lang="en-US" altLang="en-US" dirty="0" smtClean="0">
                <a:ea typeface="ＭＳ Ｐゴシック" panose="020B0600070205080204" pitchFamily="34" charset="-128"/>
              </a:rPr>
              <a:t>Brain Cell Decline</a:t>
            </a:r>
            <a:endParaRPr lang="en-US" dirty="0"/>
          </a:p>
        </p:txBody>
      </p:sp>
      <p:pic>
        <p:nvPicPr>
          <p:cNvPr id="39939" name="Picture 2" descr="Photo shows M R I images of brains of young and aged adult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6168" y="1608278"/>
            <a:ext cx="4866266" cy="2862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3"/>
          <p:cNvSpPr>
            <a:spLocks noGrp="1"/>
          </p:cNvSpPr>
          <p:nvPr>
            <p:ph type="body" idx="1"/>
          </p:nvPr>
        </p:nvSpPr>
        <p:spPr>
          <a:xfrm>
            <a:off x="457200" y="5287617"/>
            <a:ext cx="8229600" cy="838546"/>
          </a:xfrm>
        </p:spPr>
        <p:txBody>
          <a:bodyPr anchor="b"/>
          <a:lstStyle/>
          <a:p>
            <a:pPr marL="50800" indent="-50800">
              <a:buNone/>
            </a:pPr>
            <a:r>
              <a:rPr lang="en-US" sz="1600" dirty="0" smtClean="0">
                <a:latin typeface="+mn-lt"/>
              </a:rPr>
              <a:t>These MRI images show loss of white, but not gray, matter in the brain of a 32-year-old rhesus monkey (right). The young adult is 5 years old</a:t>
            </a:r>
            <a:endParaRPr lang="en-US" sz="1600" dirty="0">
              <a:latin typeface="+mn-lt"/>
            </a:endParaRPr>
          </a:p>
        </p:txBody>
      </p:sp>
    </p:spTree>
    <p:extLst>
      <p:ext uri="{BB962C8B-B14F-4D97-AF65-F5344CB8AC3E}">
        <p14:creationId xmlns:p14="http://schemas.microsoft.com/office/powerpoint/2010/main" val="785039788"/>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Lower Capacity of Bodily Systems</a:t>
            </a:r>
            <a:endParaRPr lang="en-US" dirty="0"/>
          </a:p>
        </p:txBody>
      </p:sp>
      <p:sp>
        <p:nvSpPr>
          <p:cNvPr id="5" name="Content Placeholder 2"/>
          <p:cNvSpPr>
            <a:spLocks noGrp="1"/>
          </p:cNvSpPr>
          <p:nvPr>
            <p:ph type="body" idx="1"/>
          </p:nvPr>
        </p:nvSpPr>
        <p:spPr/>
        <p:txBody>
          <a:bodyPr/>
          <a:lstStyle/>
          <a:p>
            <a:pPr eaLnBrk="1" hangingPunct="1"/>
            <a:r>
              <a:rPr lang="en-US" altLang="en-US" dirty="0" smtClean="0">
                <a:latin typeface="+mn-lt"/>
              </a:rPr>
              <a:t>A 75-year-old’s heart pumps less than three-quarters of the blood it pumped during early adulthood</a:t>
            </a:r>
          </a:p>
          <a:p>
            <a:pPr eaLnBrk="1" hangingPunct="1"/>
            <a:r>
              <a:rPr lang="en-US" altLang="en-US" dirty="0" smtClean="0">
                <a:latin typeface="+mn-lt"/>
              </a:rPr>
              <a:t>Efficiency of the respiratory system declines </a:t>
            </a:r>
            <a:br>
              <a:rPr lang="en-US" altLang="en-US" dirty="0" smtClean="0">
                <a:latin typeface="+mn-lt"/>
              </a:rPr>
            </a:br>
            <a:r>
              <a:rPr lang="en-US" altLang="en-US" dirty="0" smtClean="0">
                <a:latin typeface="+mn-lt"/>
              </a:rPr>
              <a:t>with age</a:t>
            </a:r>
          </a:p>
          <a:p>
            <a:pPr eaLnBrk="1" hangingPunct="1"/>
            <a:r>
              <a:rPr lang="en-US" altLang="en-US" dirty="0" smtClean="0">
                <a:latin typeface="+mn-lt"/>
              </a:rPr>
              <a:t>Digestive system produces less digestive juice and is less efficient in pushing food through the system</a:t>
            </a:r>
            <a:endParaRPr lang="en-US" dirty="0">
              <a:latin typeface="+mn-lt"/>
            </a:endParaRPr>
          </a:p>
        </p:txBody>
      </p:sp>
    </p:spTree>
    <p:extLst>
      <p:ext uri="{BB962C8B-B14F-4D97-AF65-F5344CB8AC3E}">
        <p14:creationId xmlns:p14="http://schemas.microsoft.com/office/powerpoint/2010/main" val="774026659"/>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Slowing Reaction Time</a:t>
            </a:r>
            <a:endParaRPr lang="en-US" dirty="0"/>
          </a:p>
        </p:txBody>
      </p:sp>
      <p:sp>
        <p:nvSpPr>
          <p:cNvPr id="5" name="Content Placeholder 2"/>
          <p:cNvSpPr>
            <a:spLocks noGrp="1"/>
          </p:cNvSpPr>
          <p:nvPr>
            <p:ph type="body" idx="1"/>
          </p:nvPr>
        </p:nvSpPr>
        <p:spPr/>
        <p:txBody>
          <a:bodyPr/>
          <a:lstStyle/>
          <a:p>
            <a:pPr marL="0" indent="0" eaLnBrk="1" hangingPunct="1">
              <a:buFont typeface="Arial" panose="020B0604020202020204" pitchFamily="34" charset="0"/>
              <a:buNone/>
            </a:pPr>
            <a:r>
              <a:rPr lang="en-US" altLang="en-US" b="1" dirty="0" smtClean="0">
                <a:latin typeface="+mn-lt"/>
              </a:rPr>
              <a:t>Peripheral Slowing Hypothesis</a:t>
            </a:r>
            <a:r>
              <a:rPr lang="en-US" altLang="ja-JP" b="1" dirty="0" smtClean="0">
                <a:latin typeface="+mn-lt"/>
              </a:rPr>
              <a:t> </a:t>
            </a:r>
          </a:p>
          <a:p>
            <a:r>
              <a:rPr lang="en-US" altLang="en-US" dirty="0" smtClean="0">
                <a:latin typeface="+mn-lt"/>
              </a:rPr>
              <a:t>Suggests that overall processing speed declines in peripheral nervous system</a:t>
            </a:r>
          </a:p>
          <a:p>
            <a:pPr marL="0" indent="0">
              <a:buNone/>
            </a:pPr>
            <a:r>
              <a:rPr lang="en-US" altLang="en-US" b="1" dirty="0" smtClean="0">
                <a:latin typeface="+mn-lt"/>
              </a:rPr>
              <a:t>Generalized Slowing Hypothesis</a:t>
            </a:r>
          </a:p>
          <a:p>
            <a:pPr>
              <a:buFont typeface="Arial" charset="0"/>
              <a:buChar char="•"/>
              <a:defRPr/>
            </a:pPr>
            <a:r>
              <a:rPr lang="en-US" dirty="0" smtClean="0">
                <a:latin typeface="+mn-lt"/>
              </a:rPr>
              <a:t>Older people have more accidents</a:t>
            </a:r>
          </a:p>
          <a:p>
            <a:pPr>
              <a:buFont typeface="Arial" charset="0"/>
              <a:buChar char="•"/>
              <a:defRPr/>
            </a:pPr>
            <a:r>
              <a:rPr lang="en-US" dirty="0" smtClean="0">
                <a:latin typeface="+mn-lt"/>
              </a:rPr>
              <a:t>Decision process is slowed down</a:t>
            </a:r>
            <a:endParaRPr lang="en-US" dirty="0">
              <a:latin typeface="+mn-lt"/>
            </a:endParaRPr>
          </a:p>
        </p:txBody>
      </p:sp>
    </p:spTree>
    <p:extLst>
      <p:ext uri="{BB962C8B-B14F-4D97-AF65-F5344CB8AC3E}">
        <p14:creationId xmlns:p14="http://schemas.microsoft.com/office/powerpoint/2010/main" val="1980808838"/>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r>
              <a:rPr lang="en-US" dirty="0"/>
              <a:t>Figure </a:t>
            </a:r>
            <a:r>
              <a:rPr lang="en-US" dirty="0" smtClean="0"/>
              <a:t>17-5</a:t>
            </a:r>
            <a:r>
              <a:rPr lang="en-US" dirty="0"/>
              <a:t> </a:t>
            </a:r>
            <a:r>
              <a:rPr lang="en-US" altLang="en-US" dirty="0" smtClean="0">
                <a:ea typeface="ＭＳ Ｐゴシック" panose="020B0600070205080204" pitchFamily="34" charset="-128"/>
              </a:rPr>
              <a:t>Vehicle Fatalities Across the Life Span</a:t>
            </a:r>
          </a:p>
        </p:txBody>
      </p:sp>
      <p:pic>
        <p:nvPicPr>
          <p:cNvPr id="5" name="Picture 2" descr="A line graph shows the number of crashes per 100 million vehicle miles of travel for different age groups. The horizontal axis, titled Age, shows age groups. The vertical axis, titled Crashes per 100 Million Vehicle Miles of Travel starts at the point of origin and increments by 5 until 20. All data is approximate, and is summarized as follows. 16 years, 14 crashes. 17 years, 6 crashes. 18 years, 4 crashes. 19 years, 3 crashes. 20 to 24 years, 2 crashes. 25 to 29 years, 1 crashes. 30 to 34, near 0 crashes. 35 to 39, near 0 crashes. 40 to 44, near 0 crashes. 45 to 49, near 0 crashes. 50 to 54, near 0 crashes. 55 to 59, near 0 crashes. 60 to 64, near 0 crashes. 65 to 69, 1 crashes. 70 to 74, 2 crashes. 75 to 80, 3 crashes. 80 to 84, 6 crashes. 85 +, 15 crashes."/>
          <p:cNvPicPr>
            <a:picLocks noGrp="1" noChangeAspect="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2211018" y="1649883"/>
            <a:ext cx="4769060" cy="3211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idx="1"/>
          </p:nvPr>
        </p:nvSpPr>
        <p:spPr>
          <a:xfrm>
            <a:off x="457200" y="5029200"/>
            <a:ext cx="8229600" cy="1096963"/>
          </a:xfrm>
        </p:spPr>
        <p:txBody>
          <a:bodyPr anchor="b"/>
          <a:lstStyle/>
          <a:p>
            <a:pPr marL="0" indent="0">
              <a:buNone/>
            </a:pPr>
            <a:r>
              <a:rPr lang="en-US" sz="1600" dirty="0">
                <a:latin typeface="+mn-lt"/>
              </a:rPr>
              <a:t>Drivers over age 70 have a fatal accident record comparable to that of teenagers when crashes </a:t>
            </a:r>
            <a:r>
              <a:rPr lang="en-US" sz="1600" dirty="0" smtClean="0">
                <a:latin typeface="+mn-lt"/>
              </a:rPr>
              <a:t>are calculated </a:t>
            </a:r>
            <a:r>
              <a:rPr lang="en-US" sz="1600" dirty="0">
                <a:latin typeface="+mn-lt"/>
              </a:rPr>
              <a:t>per mile of driving. Why is this the case</a:t>
            </a:r>
            <a:r>
              <a:rPr lang="en-US" sz="1600" dirty="0" smtClean="0">
                <a:latin typeface="+mn-lt"/>
              </a:rPr>
              <a:t>?</a:t>
            </a:r>
            <a:endParaRPr lang="en-US" sz="1600" dirty="0">
              <a:latin typeface="+mn-lt"/>
            </a:endParaRPr>
          </a:p>
        </p:txBody>
      </p:sp>
    </p:spTree>
    <p:extLst>
      <p:ext uri="{BB962C8B-B14F-4D97-AF65-F5344CB8AC3E}">
        <p14:creationId xmlns:p14="http://schemas.microsoft.com/office/powerpoint/2010/main" val="2404493981"/>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The Senses</a:t>
            </a:r>
            <a:endParaRPr lang="en-US" dirty="0"/>
          </a:p>
        </p:txBody>
      </p:sp>
      <p:sp>
        <p:nvSpPr>
          <p:cNvPr id="5" name="Content Placeholder 2"/>
          <p:cNvSpPr>
            <a:spLocks noGrp="1"/>
          </p:cNvSpPr>
          <p:nvPr>
            <p:ph type="body" idx="1"/>
          </p:nvPr>
        </p:nvSpPr>
        <p:spPr/>
        <p:txBody>
          <a:bodyPr/>
          <a:lstStyle/>
          <a:p>
            <a:pPr marL="0" indent="0" eaLnBrk="1" hangingPunct="1">
              <a:buFont typeface="Arial" charset="0"/>
              <a:buNone/>
              <a:defRPr/>
            </a:pPr>
            <a:r>
              <a:rPr lang="en-US" b="1" dirty="0" smtClean="0">
                <a:latin typeface="+mn-lt"/>
              </a:rPr>
              <a:t>Old age brings a distinct decline in the sense organs</a:t>
            </a:r>
            <a:endParaRPr lang="en-US" dirty="0" smtClean="0">
              <a:latin typeface="+mn-lt"/>
            </a:endParaRPr>
          </a:p>
          <a:p>
            <a:pPr>
              <a:buFont typeface="Arial" charset="0"/>
              <a:buChar char="•"/>
              <a:defRPr/>
            </a:pPr>
            <a:r>
              <a:rPr lang="en-US" b="1" dirty="0" smtClean="0">
                <a:latin typeface="+mn-lt"/>
              </a:rPr>
              <a:t>Vision</a:t>
            </a:r>
          </a:p>
          <a:p>
            <a:pPr lvl="1">
              <a:buFont typeface="Arial" charset="0"/>
              <a:buChar char="–"/>
              <a:defRPr/>
            </a:pPr>
            <a:r>
              <a:rPr lang="en-US" dirty="0" smtClean="0">
                <a:latin typeface="+mn-lt"/>
              </a:rPr>
              <a:t>Lens becomes less transparent and the pupils shrink</a:t>
            </a:r>
          </a:p>
          <a:p>
            <a:pPr lvl="1">
              <a:buFont typeface="Arial" charset="0"/>
              <a:buChar char="–"/>
              <a:defRPr/>
            </a:pPr>
            <a:r>
              <a:rPr lang="en-US" dirty="0" smtClean="0">
                <a:latin typeface="+mn-lt"/>
              </a:rPr>
              <a:t>Optic nerve becomes less efficient</a:t>
            </a:r>
          </a:p>
          <a:p>
            <a:pPr lvl="1">
              <a:buFont typeface="Arial" charset="0"/>
              <a:buChar char="–"/>
              <a:defRPr/>
            </a:pPr>
            <a:r>
              <a:rPr lang="en-US" dirty="0" smtClean="0">
                <a:latin typeface="+mn-lt"/>
              </a:rPr>
              <a:t>Distant objects become less acute</a:t>
            </a:r>
            <a:endParaRPr lang="en-US" dirty="0">
              <a:latin typeface="+mn-lt"/>
            </a:endParaRPr>
          </a:p>
        </p:txBody>
      </p:sp>
    </p:spTree>
    <p:extLst>
      <p:ext uri="{BB962C8B-B14F-4D97-AF65-F5344CB8AC3E}">
        <p14:creationId xmlns:p14="http://schemas.microsoft.com/office/powerpoint/2010/main" val="1036479120"/>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Vision</a:t>
            </a:r>
            <a:endParaRPr lang="en-US" dirty="0"/>
          </a:p>
        </p:txBody>
      </p:sp>
      <p:sp>
        <p:nvSpPr>
          <p:cNvPr id="5" name="Content Placeholder 2"/>
          <p:cNvSpPr>
            <a:spLocks noGrp="1"/>
          </p:cNvSpPr>
          <p:nvPr>
            <p:ph type="body" idx="1"/>
          </p:nvPr>
        </p:nvSpPr>
        <p:spPr/>
        <p:txBody>
          <a:bodyPr/>
          <a:lstStyle/>
          <a:p>
            <a:pPr marL="0" indent="0" eaLnBrk="1" hangingPunct="1">
              <a:buFont typeface="Arial" charset="0"/>
              <a:buNone/>
              <a:defRPr/>
            </a:pPr>
            <a:r>
              <a:rPr lang="en-US" b="1" dirty="0" smtClean="0">
                <a:latin typeface="+mn-lt"/>
              </a:rPr>
              <a:t>Cataracts</a:t>
            </a:r>
          </a:p>
          <a:p>
            <a:pPr>
              <a:buFont typeface="Arial" charset="0"/>
              <a:buChar char="•"/>
              <a:defRPr/>
            </a:pPr>
            <a:r>
              <a:rPr lang="en-US" dirty="0" smtClean="0">
                <a:latin typeface="+mn-lt"/>
              </a:rPr>
              <a:t>Cloudy or opaque areas of the lens of eye that interfere with passing light, frequently develop</a:t>
            </a:r>
          </a:p>
          <a:p>
            <a:pPr>
              <a:buFont typeface="Arial" charset="0"/>
              <a:buChar char="•"/>
              <a:defRPr/>
            </a:pPr>
            <a:r>
              <a:rPr lang="en-US" dirty="0" smtClean="0">
                <a:latin typeface="+mn-lt"/>
              </a:rPr>
              <a:t>Cataracts can be surgically removed</a:t>
            </a:r>
          </a:p>
          <a:p>
            <a:pPr>
              <a:buFont typeface="Arial" charset="0"/>
              <a:buChar char="•"/>
              <a:defRPr/>
            </a:pPr>
            <a:r>
              <a:rPr lang="en-US" dirty="0" smtClean="0">
                <a:latin typeface="+mn-lt"/>
              </a:rPr>
              <a:t>Intraocular lens implants, eyeglasses, or contact lenses can be used to restore eyesight</a:t>
            </a:r>
            <a:endParaRPr lang="en-US" dirty="0">
              <a:latin typeface="+mn-lt"/>
            </a:endParaRPr>
          </a:p>
        </p:txBody>
      </p:sp>
    </p:spTree>
    <p:extLst>
      <p:ext uri="{BB962C8B-B14F-4D97-AF65-F5344CB8AC3E}">
        <p14:creationId xmlns:p14="http://schemas.microsoft.com/office/powerpoint/2010/main" val="2820413144"/>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Glaucoma</a:t>
            </a:r>
            <a:endParaRPr lang="en-US" dirty="0"/>
          </a:p>
        </p:txBody>
      </p:sp>
      <p:sp>
        <p:nvSpPr>
          <p:cNvPr id="5" name="Content Placeholder 2"/>
          <p:cNvSpPr>
            <a:spLocks noGrp="1"/>
          </p:cNvSpPr>
          <p:nvPr>
            <p:ph type="body" idx="1"/>
          </p:nvPr>
        </p:nvSpPr>
        <p:spPr/>
        <p:txBody>
          <a:bodyPr/>
          <a:lstStyle/>
          <a:p>
            <a:pPr eaLnBrk="1" hangingPunct="1"/>
            <a:r>
              <a:rPr lang="en-US" altLang="en-US" dirty="0" smtClean="0">
                <a:latin typeface="+mn-lt"/>
              </a:rPr>
              <a:t>Pressure in the fluid of the eye </a:t>
            </a:r>
          </a:p>
          <a:p>
            <a:pPr eaLnBrk="1" hangingPunct="1"/>
            <a:r>
              <a:rPr lang="en-US" altLang="en-US" dirty="0" smtClean="0">
                <a:latin typeface="+mn-lt"/>
              </a:rPr>
              <a:t>Glaucoma can be corrected with drugs or surgery</a:t>
            </a:r>
          </a:p>
          <a:p>
            <a:pPr eaLnBrk="1" hangingPunct="1"/>
            <a:r>
              <a:rPr lang="en-US" altLang="en-US" dirty="0" smtClean="0">
                <a:latin typeface="+mn-lt"/>
              </a:rPr>
              <a:t>Age-related macular degeneration (A</a:t>
            </a:r>
            <a:r>
              <a:rPr lang="en-US" altLang="en-US" sz="100" dirty="0" smtClean="0">
                <a:latin typeface="+mn-lt"/>
              </a:rPr>
              <a:t> </a:t>
            </a:r>
            <a:r>
              <a:rPr lang="en-US" altLang="en-US" dirty="0" smtClean="0">
                <a:latin typeface="+mn-lt"/>
              </a:rPr>
              <a:t>M</a:t>
            </a:r>
            <a:r>
              <a:rPr lang="en-US" altLang="en-US" sz="100" dirty="0" smtClean="0">
                <a:latin typeface="+mn-lt"/>
              </a:rPr>
              <a:t> </a:t>
            </a:r>
            <a:r>
              <a:rPr lang="en-US" altLang="en-US" dirty="0" smtClean="0">
                <a:latin typeface="+mn-lt"/>
              </a:rPr>
              <a:t>D)</a:t>
            </a:r>
          </a:p>
          <a:p>
            <a:pPr lvl="1" eaLnBrk="1" hangingPunct="1"/>
            <a:r>
              <a:rPr lang="en-US" altLang="en-US" dirty="0" smtClean="0">
                <a:latin typeface="+mn-lt"/>
              </a:rPr>
              <a:t>Affects the macula</a:t>
            </a:r>
            <a:endParaRPr lang="en-US" dirty="0"/>
          </a:p>
        </p:txBody>
      </p:sp>
    </p:spTree>
    <p:extLst>
      <p:ext uri="{BB962C8B-B14F-4D97-AF65-F5344CB8AC3E}">
        <p14:creationId xmlns:p14="http://schemas.microsoft.com/office/powerpoint/2010/main" val="1373416112"/>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Hearing</a:t>
            </a:r>
            <a:endParaRPr lang="en-US" dirty="0"/>
          </a:p>
        </p:txBody>
      </p:sp>
      <p:sp>
        <p:nvSpPr>
          <p:cNvPr id="5" name="Content Placeholder 2"/>
          <p:cNvSpPr>
            <a:spLocks noGrp="1"/>
          </p:cNvSpPr>
          <p:nvPr>
            <p:ph type="body" idx="1"/>
          </p:nvPr>
        </p:nvSpPr>
        <p:spPr/>
        <p:txBody>
          <a:bodyPr/>
          <a:lstStyle/>
          <a:p>
            <a:pPr eaLnBrk="1" hangingPunct="1"/>
            <a:r>
              <a:rPr lang="en-US" altLang="en-US" dirty="0" smtClean="0">
                <a:latin typeface="+mn-lt"/>
              </a:rPr>
              <a:t>30 percent of adults between 65 and 74 have some hearing loss</a:t>
            </a:r>
          </a:p>
          <a:p>
            <a:pPr eaLnBrk="1" hangingPunct="1"/>
            <a:r>
              <a:rPr lang="en-US" altLang="en-US" dirty="0" smtClean="0">
                <a:latin typeface="+mn-lt"/>
              </a:rPr>
              <a:t>50 percent of adults over 75 have hearing loss</a:t>
            </a:r>
          </a:p>
          <a:p>
            <a:pPr eaLnBrk="1" hangingPunct="1"/>
            <a:r>
              <a:rPr lang="en-US" altLang="en-US" dirty="0" smtClean="0">
                <a:latin typeface="+mn-lt"/>
              </a:rPr>
              <a:t>High frequencies are the hardest to hear</a:t>
            </a:r>
          </a:p>
          <a:p>
            <a:pPr eaLnBrk="1" hangingPunct="1"/>
            <a:r>
              <a:rPr lang="en-US" altLang="en-US" dirty="0" smtClean="0">
                <a:latin typeface="+mn-lt"/>
              </a:rPr>
              <a:t>Overall, more than 10 million elderly people in the United States have hearing impairments of one kind or another</a:t>
            </a:r>
            <a:endParaRPr lang="en-US" dirty="0"/>
          </a:p>
        </p:txBody>
      </p:sp>
    </p:spTree>
    <p:extLst>
      <p:ext uri="{BB962C8B-B14F-4D97-AF65-F5344CB8AC3E}">
        <p14:creationId xmlns:p14="http://schemas.microsoft.com/office/powerpoint/2010/main" val="1101497922"/>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Hearing Aids</a:t>
            </a:r>
            <a:endParaRPr lang="en-US" dirty="0"/>
          </a:p>
        </p:txBody>
      </p:sp>
      <p:sp>
        <p:nvSpPr>
          <p:cNvPr id="5" name="Content Placeholder 2"/>
          <p:cNvSpPr>
            <a:spLocks noGrp="1"/>
          </p:cNvSpPr>
          <p:nvPr>
            <p:ph type="body" idx="1"/>
          </p:nvPr>
        </p:nvSpPr>
        <p:spPr/>
        <p:txBody>
          <a:bodyPr/>
          <a:lstStyle/>
          <a:p>
            <a:pPr marL="0" indent="0" eaLnBrk="1" hangingPunct="1">
              <a:buFont typeface="Arial" charset="0"/>
              <a:buNone/>
              <a:defRPr/>
            </a:pPr>
            <a:r>
              <a:rPr lang="en-US" b="1" dirty="0" smtClean="0">
                <a:latin typeface="+mn-lt"/>
              </a:rPr>
              <a:t>Hearing aids would be helpful for 75 percent of people who need them</a:t>
            </a:r>
          </a:p>
          <a:p>
            <a:pPr>
              <a:buFont typeface="Arial" charset="0"/>
              <a:buChar char="•"/>
              <a:defRPr/>
            </a:pPr>
            <a:r>
              <a:rPr lang="en-US" dirty="0" smtClean="0">
                <a:latin typeface="+mn-lt"/>
              </a:rPr>
              <a:t>Only 20 percent of people wear them</a:t>
            </a:r>
          </a:p>
          <a:p>
            <a:pPr>
              <a:buFont typeface="Arial" charset="0"/>
              <a:buChar char="•"/>
              <a:defRPr/>
            </a:pPr>
            <a:r>
              <a:rPr lang="en-US" dirty="0" smtClean="0">
                <a:latin typeface="+mn-lt"/>
              </a:rPr>
              <a:t>Are imperfect and amplify all sounds, so it is difficult to discern conversations</a:t>
            </a:r>
          </a:p>
          <a:p>
            <a:pPr>
              <a:buFont typeface="Arial" charset="0"/>
              <a:buChar char="•"/>
              <a:defRPr/>
            </a:pPr>
            <a:r>
              <a:rPr lang="en-US" dirty="0" smtClean="0">
                <a:latin typeface="+mn-lt"/>
              </a:rPr>
              <a:t>There is a stigma attached to wearing a hearing aid</a:t>
            </a:r>
          </a:p>
          <a:p>
            <a:pPr>
              <a:buFont typeface="Arial" charset="0"/>
              <a:buChar char="•"/>
              <a:defRPr/>
            </a:pPr>
            <a:r>
              <a:rPr lang="en-US" dirty="0" smtClean="0">
                <a:latin typeface="+mn-lt"/>
              </a:rPr>
              <a:t>Because they cannot hear, some people withdraw from society because they feel left out and lonely</a:t>
            </a:r>
            <a:endParaRPr lang="en-US" dirty="0">
              <a:latin typeface="+mn-lt"/>
            </a:endParaRPr>
          </a:p>
        </p:txBody>
      </p:sp>
    </p:spTree>
    <p:extLst>
      <p:ext uri="{BB962C8B-B14F-4D97-AF65-F5344CB8AC3E}">
        <p14:creationId xmlns:p14="http://schemas.microsoft.com/office/powerpoint/2010/main" val="2686227793"/>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Taste and Smell</a:t>
            </a:r>
            <a:endParaRPr lang="en-US" dirty="0"/>
          </a:p>
        </p:txBody>
      </p:sp>
      <p:sp>
        <p:nvSpPr>
          <p:cNvPr id="5" name="Content Placeholder 2"/>
          <p:cNvSpPr>
            <a:spLocks noGrp="1"/>
          </p:cNvSpPr>
          <p:nvPr>
            <p:ph type="body" idx="1"/>
          </p:nvPr>
        </p:nvSpPr>
        <p:spPr/>
        <p:txBody>
          <a:bodyPr/>
          <a:lstStyle/>
          <a:p>
            <a:pPr marL="0" indent="0" eaLnBrk="1" hangingPunct="1">
              <a:buFont typeface="Arial" charset="0"/>
              <a:buNone/>
              <a:defRPr/>
            </a:pPr>
            <a:r>
              <a:rPr lang="en-US" b="1" dirty="0" smtClean="0">
                <a:latin typeface="+mn-lt"/>
              </a:rPr>
              <a:t>Both senses become less discriminating in old age</a:t>
            </a:r>
          </a:p>
          <a:p>
            <a:pPr>
              <a:buFont typeface="Arial" charset="0"/>
              <a:buChar char="•"/>
              <a:defRPr/>
            </a:pPr>
            <a:r>
              <a:rPr lang="en-US" dirty="0" smtClean="0">
                <a:latin typeface="+mn-lt"/>
              </a:rPr>
              <a:t>Due to decline in taste buds on tongue</a:t>
            </a:r>
          </a:p>
          <a:p>
            <a:pPr>
              <a:buFont typeface="Arial" charset="0"/>
              <a:buChar char="•"/>
              <a:defRPr/>
            </a:pPr>
            <a:r>
              <a:rPr lang="en-US" dirty="0" smtClean="0">
                <a:latin typeface="+mn-lt"/>
              </a:rPr>
              <a:t>Olfactory bulbs in the brain shrink and reduce the ability to smell</a:t>
            </a:r>
          </a:p>
          <a:p>
            <a:pPr lvl="1">
              <a:buFont typeface="Arial" charset="0"/>
              <a:buChar char="–"/>
              <a:defRPr/>
            </a:pPr>
            <a:r>
              <a:rPr lang="en-US" dirty="0" smtClean="0">
                <a:latin typeface="+mn-lt"/>
              </a:rPr>
              <a:t>People eat less and receive poor nutrition</a:t>
            </a:r>
          </a:p>
          <a:p>
            <a:pPr lvl="1">
              <a:buFont typeface="Arial" charset="0"/>
              <a:buChar char="–"/>
              <a:defRPr/>
            </a:pPr>
            <a:r>
              <a:rPr lang="en-US" dirty="0" smtClean="0">
                <a:latin typeface="+mn-lt"/>
              </a:rPr>
              <a:t>Older people may over-salt their food and develop hypertension, or high blood pressure</a:t>
            </a:r>
            <a:endParaRPr lang="en-US" dirty="0">
              <a:latin typeface="+mn-lt"/>
            </a:endParaRPr>
          </a:p>
        </p:txBody>
      </p:sp>
    </p:spTree>
    <p:extLst>
      <p:ext uri="{BB962C8B-B14F-4D97-AF65-F5344CB8AC3E}">
        <p14:creationId xmlns:p14="http://schemas.microsoft.com/office/powerpoint/2010/main" val="1540861733"/>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Autofit/>
          </a:bodyPr>
          <a:lstStyle/>
          <a:p>
            <a:r>
              <a:rPr lang="en-US" altLang="en-US" dirty="0">
                <a:ea typeface="ＭＳ Ｐゴシック" panose="020B0600070205080204" pitchFamily="34" charset="-128"/>
              </a:rPr>
              <a:t>Health and Wellness in Late Adulthood</a:t>
            </a:r>
            <a:endParaRPr lang="en-US" dirty="0"/>
          </a:p>
        </p:txBody>
      </p:sp>
      <p:sp>
        <p:nvSpPr>
          <p:cNvPr id="3" name="Content Placeholder 2"/>
          <p:cNvSpPr>
            <a:spLocks noGrp="1"/>
          </p:cNvSpPr>
          <p:nvPr>
            <p:ph type="body" idx="1"/>
          </p:nvPr>
        </p:nvSpPr>
        <p:spPr/>
        <p:txBody>
          <a:bodyPr/>
          <a:lstStyle/>
          <a:p>
            <a:pPr marL="801688" indent="-801688">
              <a:buNone/>
            </a:pPr>
            <a:r>
              <a:rPr lang="en-US" sz="2400" b="1" dirty="0" smtClean="0">
                <a:solidFill>
                  <a:schemeClr val="tx2"/>
                </a:solidFill>
                <a:latin typeface="+mn-lt"/>
              </a:rPr>
              <a:t>17.5 </a:t>
            </a:r>
            <a:r>
              <a:rPr lang="en-US" sz="2400" dirty="0" smtClean="0">
                <a:latin typeface="+mn-lt"/>
              </a:rPr>
              <a:t>Describe </a:t>
            </a:r>
            <a:r>
              <a:rPr lang="en-US" sz="2400" dirty="0">
                <a:latin typeface="+mn-lt"/>
              </a:rPr>
              <a:t>the general state of health of older people and to what disorders they are susceptible.</a:t>
            </a:r>
          </a:p>
          <a:p>
            <a:pPr marL="850900" indent="-850900">
              <a:buNone/>
            </a:pPr>
            <a:r>
              <a:rPr lang="en-US" sz="2400" b="1" dirty="0" smtClean="0">
                <a:solidFill>
                  <a:schemeClr val="tx2"/>
                </a:solidFill>
                <a:latin typeface="+mn-lt"/>
              </a:rPr>
              <a:t>17.6</a:t>
            </a:r>
            <a:r>
              <a:rPr lang="en-US" sz="2400" dirty="0">
                <a:latin typeface="+mn-lt"/>
              </a:rPr>
              <a:t> </a:t>
            </a:r>
            <a:r>
              <a:rPr lang="en-US" sz="2400" dirty="0" smtClean="0">
                <a:latin typeface="+mn-lt"/>
              </a:rPr>
              <a:t>Summarize </a:t>
            </a:r>
            <a:r>
              <a:rPr lang="en-US" sz="2400" dirty="0">
                <a:latin typeface="+mn-lt"/>
              </a:rPr>
              <a:t>how wellness can be maintained in old age.</a:t>
            </a:r>
          </a:p>
          <a:p>
            <a:pPr marL="1025525" indent="-1025525">
              <a:buNone/>
            </a:pPr>
            <a:r>
              <a:rPr lang="en-US" sz="2400" b="1" dirty="0" smtClean="0">
                <a:solidFill>
                  <a:schemeClr val="tx2"/>
                </a:solidFill>
                <a:latin typeface="+mn-lt"/>
              </a:rPr>
              <a:t>17.7</a:t>
            </a:r>
            <a:r>
              <a:rPr lang="en-US" sz="2400" b="1" dirty="0">
                <a:solidFill>
                  <a:schemeClr val="tx2"/>
                </a:solidFill>
                <a:latin typeface="+mn-lt"/>
              </a:rPr>
              <a:t> </a:t>
            </a:r>
            <a:r>
              <a:rPr lang="en-US" sz="2400" dirty="0">
                <a:latin typeface="+mn-lt"/>
              </a:rPr>
              <a:t>Describe how sexuality is affected by aging.</a:t>
            </a:r>
          </a:p>
          <a:p>
            <a:pPr marL="850900" indent="-850900">
              <a:buNone/>
            </a:pPr>
            <a:r>
              <a:rPr lang="en-US" sz="2400" b="1" dirty="0" smtClean="0">
                <a:solidFill>
                  <a:schemeClr val="tx2"/>
                </a:solidFill>
                <a:latin typeface="+mn-lt"/>
              </a:rPr>
              <a:t>17.8</a:t>
            </a:r>
            <a:r>
              <a:rPr lang="en-US" sz="2400" dirty="0">
                <a:latin typeface="+mn-lt"/>
              </a:rPr>
              <a:t> Identify the factors involved with life span and the causes of death</a:t>
            </a:r>
          </a:p>
          <a:p>
            <a:pPr marL="850900" indent="-850900">
              <a:buNone/>
            </a:pPr>
            <a:r>
              <a:rPr lang="en-US" sz="2400" b="1" dirty="0" smtClean="0">
                <a:solidFill>
                  <a:schemeClr val="tx2"/>
                </a:solidFill>
                <a:latin typeface="+mn-lt"/>
              </a:rPr>
              <a:t>17.9</a:t>
            </a:r>
            <a:r>
              <a:rPr lang="en-US" sz="2400" dirty="0">
                <a:latin typeface="+mn-lt"/>
              </a:rPr>
              <a:t> Discuss the possible extension of the life span through scientific advances and its implications</a:t>
            </a:r>
            <a:r>
              <a:rPr lang="en-US" sz="2400" dirty="0" smtClean="0">
                <a:latin typeface="+mn-lt"/>
              </a:rPr>
              <a:t>.</a:t>
            </a:r>
            <a:endParaRPr lang="en-US" sz="2400" dirty="0">
              <a:latin typeface="+mn-lt"/>
            </a:endParaRPr>
          </a:p>
        </p:txBody>
      </p:sp>
    </p:spTree>
    <p:extLst>
      <p:ext uri="{BB962C8B-B14F-4D97-AF65-F5344CB8AC3E}">
        <p14:creationId xmlns:p14="http://schemas.microsoft.com/office/powerpoint/2010/main" val="2547595311"/>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lstStyle/>
          <a:p>
            <a:pPr eaLnBrk="1" hangingPunct="1"/>
            <a:r>
              <a:rPr lang="en-US" altLang="en-US" dirty="0" smtClean="0">
                <a:ea typeface="ＭＳ Ｐゴシック" panose="020B0600070205080204" pitchFamily="34" charset="-128"/>
              </a:rPr>
              <a:t>Health Problems in Older People</a:t>
            </a:r>
          </a:p>
        </p:txBody>
      </p:sp>
      <p:sp>
        <p:nvSpPr>
          <p:cNvPr id="74754" name="Content Placeholder 2"/>
          <p:cNvSpPr>
            <a:spLocks noGrp="1"/>
          </p:cNvSpPr>
          <p:nvPr>
            <p:ph type="body" idx="1"/>
          </p:nvPr>
        </p:nvSpPr>
        <p:spPr/>
        <p:txBody>
          <a:bodyPr/>
          <a:lstStyle/>
          <a:p>
            <a:pPr eaLnBrk="1" hangingPunct="1"/>
            <a:r>
              <a:rPr lang="en-US" altLang="en-US" dirty="0" smtClean="0">
                <a:latin typeface="+mn-lt"/>
              </a:rPr>
              <a:t>People of all ages suffer from cancer, heart disease, and other diseases and illnesses</a:t>
            </a:r>
          </a:p>
          <a:p>
            <a:pPr eaLnBrk="1" hangingPunct="1"/>
            <a:r>
              <a:rPr lang="en-US" altLang="en-US" dirty="0" smtClean="0">
                <a:latin typeface="+mn-lt"/>
              </a:rPr>
              <a:t>Incidence of these diseases increases with age</a:t>
            </a:r>
          </a:p>
          <a:p>
            <a:pPr eaLnBrk="1" hangingPunct="1"/>
            <a:r>
              <a:rPr lang="en-US" altLang="en-US" dirty="0" smtClean="0">
                <a:latin typeface="+mn-lt"/>
              </a:rPr>
              <a:t>Rebound is often slower</a:t>
            </a:r>
          </a:p>
        </p:txBody>
      </p:sp>
    </p:spTree>
    <p:extLst>
      <p:ext uri="{BB962C8B-B14F-4D97-AF65-F5344CB8AC3E}">
        <p14:creationId xmlns:p14="http://schemas.microsoft.com/office/powerpoint/2010/main" val="1398382381"/>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t>Common Physical Disorders</a:t>
            </a:r>
            <a:endParaRPr lang="en-US" dirty="0"/>
          </a:p>
        </p:txBody>
      </p:sp>
      <p:sp>
        <p:nvSpPr>
          <p:cNvPr id="2" name="Content Placeholder 2"/>
          <p:cNvSpPr>
            <a:spLocks noGrp="1"/>
          </p:cNvSpPr>
          <p:nvPr>
            <p:ph type="body" idx="1"/>
          </p:nvPr>
        </p:nvSpPr>
        <p:spPr/>
        <p:txBody>
          <a:bodyPr>
            <a:normAutofit/>
          </a:bodyPr>
          <a:lstStyle/>
          <a:p>
            <a:pPr marL="256032" lvl="1" indent="-256032">
              <a:spcBef>
                <a:spcPts val="1500"/>
              </a:spcBef>
              <a:buFont typeface="Arial" panose="020B0604020202020204" pitchFamily="34" charset="0"/>
              <a:buChar char="•"/>
            </a:pPr>
            <a:r>
              <a:rPr lang="en-US" dirty="0" smtClean="0">
                <a:latin typeface="+mn-lt"/>
              </a:rPr>
              <a:t>Leading causes of death are heart disease, cancer, and stroke </a:t>
            </a:r>
          </a:p>
          <a:p>
            <a:pPr marL="256032" lvl="1" indent="-256032">
              <a:spcBef>
                <a:spcPts val="1500"/>
              </a:spcBef>
              <a:buFont typeface="Arial" panose="020B0604020202020204" pitchFamily="34" charset="0"/>
              <a:buChar char="•"/>
            </a:pPr>
            <a:r>
              <a:rPr lang="en-US" dirty="0" smtClean="0">
                <a:latin typeface="+mn-lt"/>
              </a:rPr>
              <a:t>Higher incidence of infectious disease</a:t>
            </a:r>
          </a:p>
          <a:p>
            <a:pPr marL="256032" lvl="1" indent="-256032">
              <a:spcBef>
                <a:spcPts val="1500"/>
              </a:spcBef>
              <a:buFont typeface="Arial" panose="020B0604020202020204" pitchFamily="34" charset="0"/>
              <a:buChar char="•"/>
            </a:pPr>
            <a:r>
              <a:rPr lang="en-US" dirty="0" smtClean="0">
                <a:latin typeface="+mn-lt"/>
              </a:rPr>
              <a:t>Arthritis </a:t>
            </a:r>
            <a:endParaRPr lang="en-US" dirty="0">
              <a:latin typeface="+mn-lt"/>
            </a:endParaRPr>
          </a:p>
          <a:p>
            <a:pPr marL="256032" lvl="1" indent="-256032">
              <a:spcBef>
                <a:spcPts val="1500"/>
              </a:spcBef>
              <a:buFont typeface="Arial" panose="020B0604020202020204" pitchFamily="34" charset="0"/>
              <a:buChar char="•"/>
            </a:pPr>
            <a:r>
              <a:rPr lang="en-US" dirty="0" smtClean="0">
                <a:latin typeface="+mn-lt"/>
              </a:rPr>
              <a:t>Hypertension</a:t>
            </a:r>
            <a:endParaRPr lang="en-US" dirty="0">
              <a:latin typeface="+mn-lt"/>
            </a:endParaRPr>
          </a:p>
        </p:txBody>
      </p:sp>
    </p:spTree>
    <p:extLst>
      <p:ext uri="{BB962C8B-B14F-4D97-AF65-F5344CB8AC3E}">
        <p14:creationId xmlns:p14="http://schemas.microsoft.com/office/powerpoint/2010/main" val="310293109"/>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Psychological and Mental Disorders</a:t>
            </a:r>
            <a:endParaRPr lang="en-US" dirty="0"/>
          </a:p>
        </p:txBody>
      </p:sp>
      <p:sp>
        <p:nvSpPr>
          <p:cNvPr id="2" name="Content Placeholder 2"/>
          <p:cNvSpPr>
            <a:spLocks noGrp="1"/>
          </p:cNvSpPr>
          <p:nvPr>
            <p:ph type="body" idx="1"/>
          </p:nvPr>
        </p:nvSpPr>
        <p:spPr/>
        <p:txBody>
          <a:bodyPr>
            <a:normAutofit/>
          </a:bodyPr>
          <a:lstStyle/>
          <a:p>
            <a:pPr marL="256032" lvl="1" indent="-256032" rtl="0">
              <a:spcBef>
                <a:spcPts val="1500"/>
              </a:spcBef>
              <a:buFont typeface="Arial" panose="020B0604020202020204" pitchFamily="34" charset="0"/>
              <a:buChar char="•"/>
            </a:pPr>
            <a:r>
              <a:rPr lang="en-US" dirty="0" smtClean="0">
                <a:latin typeface="+mn-lt"/>
              </a:rPr>
              <a:t>Major depression</a:t>
            </a:r>
            <a:endParaRPr lang="en-US" dirty="0">
              <a:latin typeface="+mn-lt"/>
            </a:endParaRPr>
          </a:p>
          <a:p>
            <a:pPr marL="256032" lvl="1" indent="-256032" rtl="0">
              <a:spcBef>
                <a:spcPts val="1500"/>
              </a:spcBef>
              <a:buFont typeface="Arial" panose="020B0604020202020204" pitchFamily="34" charset="0"/>
              <a:buChar char="•"/>
            </a:pPr>
            <a:r>
              <a:rPr lang="en-US" dirty="0" smtClean="0">
                <a:latin typeface="+mn-lt"/>
              </a:rPr>
              <a:t>Drug-induced psychological disorders</a:t>
            </a:r>
          </a:p>
          <a:p>
            <a:pPr marL="256032" lvl="1" indent="-256032" rtl="0">
              <a:spcBef>
                <a:spcPts val="1500"/>
              </a:spcBef>
              <a:buFont typeface="Arial" panose="020B0604020202020204" pitchFamily="34" charset="0"/>
              <a:buChar char="•"/>
            </a:pPr>
            <a:r>
              <a:rPr lang="en-US" dirty="0" smtClean="0">
                <a:latin typeface="+mn-lt"/>
              </a:rPr>
              <a:t>Dementia</a:t>
            </a:r>
            <a:endParaRPr lang="en-US" dirty="0">
              <a:latin typeface="+mn-lt"/>
            </a:endParaRPr>
          </a:p>
        </p:txBody>
      </p:sp>
    </p:spTree>
    <p:extLst>
      <p:ext uri="{BB962C8B-B14F-4D97-AF65-F5344CB8AC3E}">
        <p14:creationId xmlns:p14="http://schemas.microsoft.com/office/powerpoint/2010/main" val="1620011367"/>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Alzheimer’s </a:t>
            </a:r>
            <a:r>
              <a:rPr lang="en-US" dirty="0" smtClean="0"/>
              <a:t>disease</a:t>
            </a:r>
            <a:endParaRPr lang="en-US" dirty="0"/>
          </a:p>
        </p:txBody>
      </p:sp>
      <p:sp>
        <p:nvSpPr>
          <p:cNvPr id="3" name="Content Placeholder 2"/>
          <p:cNvSpPr>
            <a:spLocks noGrp="1"/>
          </p:cNvSpPr>
          <p:nvPr>
            <p:ph type="body" idx="1"/>
          </p:nvPr>
        </p:nvSpPr>
        <p:spPr/>
        <p:txBody>
          <a:bodyPr/>
          <a:lstStyle/>
          <a:p>
            <a:r>
              <a:rPr lang="en-US" altLang="en-US" dirty="0">
                <a:latin typeface="+mn-lt"/>
              </a:rPr>
              <a:t>Progressive brain disorder</a:t>
            </a:r>
          </a:p>
          <a:p>
            <a:r>
              <a:rPr lang="en-US" altLang="en-US" dirty="0">
                <a:latin typeface="+mn-lt"/>
              </a:rPr>
              <a:t>Produces loss of memory and confusion</a:t>
            </a:r>
          </a:p>
          <a:p>
            <a:r>
              <a:rPr lang="en-US" dirty="0">
                <a:latin typeface="+mn-lt"/>
              </a:rPr>
              <a:t>Leads to the deaths of 100,000 people in the United States each </a:t>
            </a:r>
            <a:r>
              <a:rPr lang="en-US" dirty="0" smtClean="0">
                <a:latin typeface="+mn-lt"/>
              </a:rPr>
              <a:t>year</a:t>
            </a:r>
            <a:endParaRPr lang="en-US" altLang="en-US" dirty="0">
              <a:latin typeface="+mn-lt"/>
            </a:endParaRPr>
          </a:p>
        </p:txBody>
      </p:sp>
    </p:spTree>
    <p:extLst>
      <p:ext uri="{BB962C8B-B14F-4D97-AF65-F5344CB8AC3E}">
        <p14:creationId xmlns:p14="http://schemas.microsoft.com/office/powerpoint/2010/main" val="1248236198"/>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smtClean="0"/>
              <a:t>Figure 17-7 A Different Brain?</a:t>
            </a:r>
            <a:endParaRPr lang="en-US" dirty="0"/>
          </a:p>
        </p:txBody>
      </p:sp>
      <p:pic>
        <p:nvPicPr>
          <p:cNvPr id="2" name="Picture 2" descr="Brain scans show differences between the brains of those with Alzheimer’s disease having large plaque deposits, and those who do not suffer from it."/>
          <p:cNvPicPr>
            <a:picLocks noChangeAspect="1"/>
          </p:cNvPicPr>
          <p:nvPr/>
        </p:nvPicPr>
        <p:blipFill>
          <a:blip r:embed="rId3"/>
          <a:stretch>
            <a:fillRect/>
          </a:stretch>
        </p:blipFill>
        <p:spPr>
          <a:xfrm>
            <a:off x="2577718" y="1433664"/>
            <a:ext cx="4064765" cy="3137549"/>
          </a:xfrm>
          <a:prstGeom prst="rect">
            <a:avLst/>
          </a:prstGeom>
        </p:spPr>
      </p:pic>
      <p:sp>
        <p:nvSpPr>
          <p:cNvPr id="6" name="Text Placeholder 3"/>
          <p:cNvSpPr>
            <a:spLocks noGrp="1"/>
          </p:cNvSpPr>
          <p:nvPr>
            <p:ph type="body" idx="1"/>
          </p:nvPr>
        </p:nvSpPr>
        <p:spPr>
          <a:xfrm>
            <a:off x="457200" y="5090477"/>
            <a:ext cx="8229600" cy="1035686"/>
          </a:xfrm>
        </p:spPr>
        <p:txBody>
          <a:bodyPr anchor="b"/>
          <a:lstStyle/>
          <a:p>
            <a:pPr marL="0" indent="0">
              <a:buNone/>
            </a:pPr>
            <a:r>
              <a:rPr lang="en-US" sz="1600" dirty="0" smtClean="0">
                <a:latin typeface="+mn-lt"/>
              </a:rPr>
              <a:t>Brain scans show differences between the brains of those with Alzheimer’s disease and those who do not suffer from it.</a:t>
            </a:r>
            <a:endParaRPr lang="en-US" dirty="0"/>
          </a:p>
        </p:txBody>
      </p:sp>
    </p:spTree>
    <p:extLst>
      <p:ext uri="{BB962C8B-B14F-4D97-AF65-F5344CB8AC3E}">
        <p14:creationId xmlns:p14="http://schemas.microsoft.com/office/powerpoint/2010/main" val="3540150138"/>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Characteristics of Alzheimer’</a:t>
            </a:r>
            <a:r>
              <a:rPr lang="en-US" altLang="ja-JP" dirty="0" smtClean="0">
                <a:ea typeface="ＭＳ Ｐゴシック" panose="020B0600070205080204" pitchFamily="34" charset="-128"/>
              </a:rPr>
              <a:t>s</a:t>
            </a:r>
            <a:r>
              <a:rPr lang="en-US" altLang="en-US" dirty="0" smtClean="0">
                <a:ea typeface="ＭＳ Ｐゴシック" panose="020B0600070205080204" pitchFamily="34" charset="-128"/>
              </a:rPr>
              <a:t> Disease </a:t>
            </a:r>
            <a:r>
              <a:rPr lang="en-US" altLang="en-US" sz="2000" b="0" dirty="0" smtClean="0">
                <a:ea typeface="ＭＳ Ｐゴシック" panose="020B0600070205080204" pitchFamily="34" charset="-128"/>
              </a:rPr>
              <a:t>(1 of 2)</a:t>
            </a:r>
            <a:endParaRPr lang="en-US" b="0" dirty="0"/>
          </a:p>
        </p:txBody>
      </p:sp>
      <p:sp>
        <p:nvSpPr>
          <p:cNvPr id="5" name="Content Placeholder 2"/>
          <p:cNvSpPr>
            <a:spLocks noGrp="1"/>
          </p:cNvSpPr>
          <p:nvPr>
            <p:ph type="body" idx="1"/>
          </p:nvPr>
        </p:nvSpPr>
        <p:spPr/>
        <p:txBody>
          <a:bodyPr/>
          <a:lstStyle/>
          <a:p>
            <a:pPr>
              <a:buFont typeface="Arial" charset="0"/>
              <a:buChar char="•"/>
              <a:defRPr/>
            </a:pPr>
            <a:r>
              <a:rPr lang="en-US" dirty="0" smtClean="0">
                <a:latin typeface="+mn-lt"/>
              </a:rPr>
              <a:t>Symptoms develop gradually</a:t>
            </a:r>
          </a:p>
          <a:p>
            <a:pPr>
              <a:buFont typeface="Arial" charset="0"/>
              <a:buChar char="•"/>
              <a:defRPr/>
            </a:pPr>
            <a:r>
              <a:rPr lang="en-US" dirty="0" smtClean="0">
                <a:latin typeface="+mn-lt"/>
              </a:rPr>
              <a:t>Start with forgetfulness</a:t>
            </a:r>
          </a:p>
          <a:p>
            <a:pPr>
              <a:buFont typeface="Arial" charset="0"/>
              <a:buChar char="•"/>
              <a:defRPr/>
            </a:pPr>
            <a:r>
              <a:rPr lang="en-US" dirty="0" smtClean="0">
                <a:latin typeface="+mn-lt"/>
              </a:rPr>
              <a:t>Affect recent memories first and then older memories fade </a:t>
            </a:r>
          </a:p>
          <a:p>
            <a:pPr>
              <a:buFont typeface="Arial" charset="0"/>
              <a:buChar char="•"/>
              <a:defRPr/>
            </a:pPr>
            <a:r>
              <a:rPr lang="en-US" dirty="0" smtClean="0">
                <a:latin typeface="+mn-lt"/>
              </a:rPr>
              <a:t>Causes confusion, inability to speak intelligibly, or recognition of closest family members</a:t>
            </a:r>
            <a:endParaRPr lang="en-US" dirty="0">
              <a:latin typeface="+mn-lt"/>
            </a:endParaRPr>
          </a:p>
        </p:txBody>
      </p:sp>
    </p:spTree>
    <p:extLst>
      <p:ext uri="{BB962C8B-B14F-4D97-AF65-F5344CB8AC3E}">
        <p14:creationId xmlns:p14="http://schemas.microsoft.com/office/powerpoint/2010/main" val="357763954"/>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Characteristics of Alzheimer’</a:t>
            </a:r>
            <a:r>
              <a:rPr lang="en-US" altLang="ja-JP" dirty="0">
                <a:ea typeface="ＭＳ Ｐゴシック" panose="020B0600070205080204" pitchFamily="34" charset="-128"/>
              </a:rPr>
              <a:t>s</a:t>
            </a:r>
            <a:r>
              <a:rPr lang="en-US" altLang="en-US" dirty="0">
                <a:ea typeface="ＭＳ Ｐゴシック" panose="020B0600070205080204" pitchFamily="34" charset="-128"/>
              </a:rPr>
              <a:t> </a:t>
            </a:r>
            <a:r>
              <a:rPr lang="en-US" altLang="en-US" dirty="0" smtClean="0">
                <a:ea typeface="ＭＳ Ｐゴシック" panose="020B0600070205080204" pitchFamily="34" charset="-128"/>
              </a:rPr>
              <a:t>Disease </a:t>
            </a:r>
            <a:r>
              <a:rPr lang="en-US" altLang="en-US" sz="2000" b="0" dirty="0" smtClean="0">
                <a:ea typeface="ＭＳ Ｐゴシック" panose="020B0600070205080204" pitchFamily="34" charset="-128"/>
              </a:rPr>
              <a:t>(2 </a:t>
            </a:r>
            <a:r>
              <a:rPr lang="en-US" altLang="en-US" sz="2000" b="0" dirty="0">
                <a:ea typeface="ＭＳ Ｐゴシック" panose="020B0600070205080204" pitchFamily="34" charset="-128"/>
              </a:rPr>
              <a:t>of 2)</a:t>
            </a:r>
            <a:endParaRPr lang="en-US" sz="2000" b="0" dirty="0"/>
          </a:p>
        </p:txBody>
      </p:sp>
      <p:sp>
        <p:nvSpPr>
          <p:cNvPr id="3" name="Content Placeholder 2"/>
          <p:cNvSpPr>
            <a:spLocks noGrp="1"/>
          </p:cNvSpPr>
          <p:nvPr>
            <p:ph type="body" idx="1"/>
          </p:nvPr>
        </p:nvSpPr>
        <p:spPr/>
        <p:txBody>
          <a:bodyPr/>
          <a:lstStyle/>
          <a:p>
            <a:pPr>
              <a:defRPr/>
            </a:pPr>
            <a:r>
              <a:rPr lang="en-US" dirty="0">
                <a:latin typeface="+mn-lt"/>
              </a:rPr>
              <a:t>Loss of voluntary control of muscles occurs</a:t>
            </a:r>
          </a:p>
          <a:p>
            <a:pPr>
              <a:defRPr/>
            </a:pPr>
            <a:r>
              <a:rPr lang="en-US" dirty="0">
                <a:latin typeface="+mn-lt"/>
              </a:rPr>
              <a:t>Inherited disorder</a:t>
            </a:r>
          </a:p>
          <a:p>
            <a:pPr>
              <a:defRPr/>
            </a:pPr>
            <a:r>
              <a:rPr lang="en-US" dirty="0">
                <a:latin typeface="+mn-lt"/>
              </a:rPr>
              <a:t>Nongenetic factors such as high blood pressure or diet may increase </a:t>
            </a:r>
            <a:r>
              <a:rPr lang="en-US" dirty="0" smtClean="0">
                <a:latin typeface="+mn-lt"/>
              </a:rPr>
              <a:t>susceptibility</a:t>
            </a:r>
            <a:endParaRPr lang="en-US" dirty="0">
              <a:latin typeface="+mn-lt"/>
            </a:endParaRPr>
          </a:p>
        </p:txBody>
      </p:sp>
    </p:spTree>
    <p:extLst>
      <p:ext uri="{BB962C8B-B14F-4D97-AF65-F5344CB8AC3E}">
        <p14:creationId xmlns:p14="http://schemas.microsoft.com/office/powerpoint/2010/main" val="188946076"/>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altLang="en-US" dirty="0" smtClean="0">
                <a:ea typeface="ＭＳ Ｐゴシック" panose="020B0600070205080204" pitchFamily="34" charset="-128"/>
              </a:rPr>
              <a:t>The Biology of Alzheimer’</a:t>
            </a:r>
            <a:r>
              <a:rPr lang="en-US" altLang="ja-JP" dirty="0" smtClean="0">
                <a:ea typeface="ＭＳ Ｐゴシック" panose="020B0600070205080204" pitchFamily="34" charset="-128"/>
              </a:rPr>
              <a:t>s</a:t>
            </a:r>
            <a:r>
              <a:rPr lang="en-US" altLang="en-US" dirty="0" smtClean="0">
                <a:ea typeface="ＭＳ Ｐゴシック" panose="020B0600070205080204" pitchFamily="34" charset="-128"/>
              </a:rPr>
              <a:t> Disease</a:t>
            </a:r>
            <a:endParaRPr lang="en-US" dirty="0"/>
          </a:p>
        </p:txBody>
      </p:sp>
      <p:sp>
        <p:nvSpPr>
          <p:cNvPr id="4" name="Content Placeholder 2"/>
          <p:cNvSpPr>
            <a:spLocks noGrp="1"/>
          </p:cNvSpPr>
          <p:nvPr>
            <p:ph type="body" idx="1"/>
          </p:nvPr>
        </p:nvSpPr>
        <p:spPr/>
        <p:txBody>
          <a:bodyPr/>
          <a:lstStyle/>
          <a:p>
            <a:pPr>
              <a:buFont typeface="Arial" charset="0"/>
              <a:buChar char="•"/>
              <a:defRPr/>
            </a:pPr>
            <a:r>
              <a:rPr lang="en-US" dirty="0" smtClean="0">
                <a:latin typeface="+mn-lt"/>
              </a:rPr>
              <a:t>Production of the protein beta amyloid precursor protein goes awry</a:t>
            </a:r>
          </a:p>
          <a:p>
            <a:pPr>
              <a:buFont typeface="Arial" charset="0"/>
              <a:buChar char="•"/>
              <a:defRPr/>
            </a:pPr>
            <a:r>
              <a:rPr lang="en-US" dirty="0" smtClean="0">
                <a:latin typeface="+mn-lt"/>
              </a:rPr>
              <a:t>Produces large clumps of cells that trigger inflammation and deterioration of nerve cells</a:t>
            </a:r>
          </a:p>
          <a:p>
            <a:pPr>
              <a:buFont typeface="Arial" charset="0"/>
              <a:buChar char="•"/>
              <a:defRPr/>
            </a:pPr>
            <a:r>
              <a:rPr lang="en-US" dirty="0" smtClean="0">
                <a:latin typeface="+mn-lt"/>
              </a:rPr>
              <a:t>Brain shrinks</a:t>
            </a:r>
          </a:p>
          <a:p>
            <a:pPr>
              <a:buFont typeface="Arial" charset="0"/>
              <a:buChar char="•"/>
              <a:defRPr/>
            </a:pPr>
            <a:r>
              <a:rPr lang="en-US" dirty="0" smtClean="0">
                <a:latin typeface="+mn-lt"/>
              </a:rPr>
              <a:t>Neuron death leads to shortage of various neurotransmitters</a:t>
            </a:r>
            <a:endParaRPr lang="en-US" dirty="0">
              <a:latin typeface="+mn-lt"/>
            </a:endParaRPr>
          </a:p>
        </p:txBody>
      </p:sp>
    </p:spTree>
    <p:extLst>
      <p:ext uri="{BB962C8B-B14F-4D97-AF65-F5344CB8AC3E}">
        <p14:creationId xmlns:p14="http://schemas.microsoft.com/office/powerpoint/2010/main" val="1349735352"/>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altLang="en-US" dirty="0" smtClean="0">
                <a:ea typeface="ＭＳ Ｐゴシック" panose="020B0600070205080204" pitchFamily="34" charset="-128"/>
              </a:rPr>
              <a:t>Treatment of Alzheimer’s Disease</a:t>
            </a:r>
            <a:endParaRPr lang="en-US" dirty="0"/>
          </a:p>
        </p:txBody>
      </p:sp>
      <p:sp>
        <p:nvSpPr>
          <p:cNvPr id="4" name="Content Placeholder 2"/>
          <p:cNvSpPr>
            <a:spLocks noGrp="1"/>
          </p:cNvSpPr>
          <p:nvPr>
            <p:ph type="body" idx="1"/>
          </p:nvPr>
        </p:nvSpPr>
        <p:spPr/>
        <p:txBody>
          <a:bodyPr/>
          <a:lstStyle/>
          <a:p>
            <a:pPr>
              <a:buFont typeface="Arial" charset="0"/>
              <a:buChar char="•"/>
              <a:defRPr/>
            </a:pPr>
            <a:r>
              <a:rPr lang="en-US" dirty="0" smtClean="0">
                <a:latin typeface="+mn-lt"/>
              </a:rPr>
              <a:t>No cure</a:t>
            </a:r>
          </a:p>
          <a:p>
            <a:pPr>
              <a:buFont typeface="Arial" charset="0"/>
              <a:buChar char="•"/>
              <a:defRPr/>
            </a:pPr>
            <a:r>
              <a:rPr lang="en-US" dirty="0" smtClean="0">
                <a:latin typeface="+mn-lt"/>
              </a:rPr>
              <a:t>Treatment deals only with the symptoms</a:t>
            </a:r>
          </a:p>
          <a:p>
            <a:pPr>
              <a:buFont typeface="Arial" charset="0"/>
              <a:buChar char="•"/>
              <a:defRPr/>
            </a:pPr>
            <a:r>
              <a:rPr lang="en-US" dirty="0" smtClean="0">
                <a:latin typeface="+mn-lt"/>
              </a:rPr>
              <a:t>Drugs effective for only half of Alzheimer’</a:t>
            </a:r>
            <a:r>
              <a:rPr lang="en-US" altLang="ja-JP" dirty="0" smtClean="0">
                <a:latin typeface="+mn-lt"/>
              </a:rPr>
              <a:t>s patients </a:t>
            </a:r>
          </a:p>
          <a:p>
            <a:pPr>
              <a:buFont typeface="Arial" charset="0"/>
              <a:buChar char="•"/>
              <a:defRPr/>
            </a:pPr>
            <a:r>
              <a:rPr lang="en-US" dirty="0" smtClean="0">
                <a:latin typeface="+mn-lt"/>
              </a:rPr>
              <a:t>Many spend the remainder of their lives in nursing homes</a:t>
            </a:r>
            <a:endParaRPr lang="en-US" dirty="0">
              <a:latin typeface="+mn-lt"/>
            </a:endParaRPr>
          </a:p>
        </p:txBody>
      </p:sp>
    </p:spTree>
    <p:extLst>
      <p:ext uri="{BB962C8B-B14F-4D97-AF65-F5344CB8AC3E}">
        <p14:creationId xmlns:p14="http://schemas.microsoft.com/office/powerpoint/2010/main" val="15369296"/>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The Relationship Between Aging and Illness</a:t>
            </a:r>
            <a:endParaRPr lang="en-US" dirty="0"/>
          </a:p>
        </p:txBody>
      </p:sp>
      <p:sp>
        <p:nvSpPr>
          <p:cNvPr id="5" name="Content Placeholder 2"/>
          <p:cNvSpPr>
            <a:spLocks noGrp="1"/>
          </p:cNvSpPr>
          <p:nvPr>
            <p:ph type="body" idx="1"/>
          </p:nvPr>
        </p:nvSpPr>
        <p:spPr/>
        <p:txBody>
          <a:bodyPr/>
          <a:lstStyle/>
          <a:p>
            <a:pPr eaLnBrk="1" hangingPunct="1"/>
            <a:r>
              <a:rPr lang="en-US" altLang="en-US" dirty="0" smtClean="0">
                <a:latin typeface="+mn-lt"/>
              </a:rPr>
              <a:t>Certain diseases, such as cancer and heart disease, have a clear genetic component </a:t>
            </a:r>
          </a:p>
          <a:p>
            <a:pPr eaLnBrk="1" hangingPunct="1"/>
            <a:r>
              <a:rPr lang="en-US" altLang="en-US" dirty="0" smtClean="0">
                <a:latin typeface="+mn-lt"/>
              </a:rPr>
              <a:t>Economic well-being also plays role</a:t>
            </a:r>
          </a:p>
          <a:p>
            <a:pPr eaLnBrk="1" hangingPunct="1"/>
            <a:r>
              <a:rPr lang="en-US" altLang="en-US" dirty="0" smtClean="0">
                <a:latin typeface="+mn-lt"/>
              </a:rPr>
              <a:t>Psychological factors play an important role in determining people’</a:t>
            </a:r>
            <a:r>
              <a:rPr lang="en-US" altLang="ja-JP" dirty="0" smtClean="0">
                <a:latin typeface="+mn-lt"/>
              </a:rPr>
              <a:t>s susceptibility to illness, and ultimately, the likelihood of death </a:t>
            </a:r>
            <a:endParaRPr lang="en-US" dirty="0"/>
          </a:p>
        </p:txBody>
      </p:sp>
    </p:spTree>
    <p:extLst>
      <p:ext uri="{BB962C8B-B14F-4D97-AF65-F5344CB8AC3E}">
        <p14:creationId xmlns:p14="http://schemas.microsoft.com/office/powerpoint/2010/main" val="3736343636"/>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Promoting Good Health</a:t>
            </a:r>
            <a:endParaRPr lang="en-US" dirty="0"/>
          </a:p>
        </p:txBody>
      </p:sp>
      <p:sp>
        <p:nvSpPr>
          <p:cNvPr id="5" name="Content Placeholder 2"/>
          <p:cNvSpPr>
            <a:spLocks noGrp="1"/>
          </p:cNvSpPr>
          <p:nvPr>
            <p:ph type="body" idx="1"/>
          </p:nvPr>
        </p:nvSpPr>
        <p:spPr/>
        <p:txBody>
          <a:bodyPr/>
          <a:lstStyle/>
          <a:p>
            <a:pPr marL="0" indent="0">
              <a:buNone/>
            </a:pPr>
            <a:r>
              <a:rPr lang="en-US" altLang="en-US" b="1" dirty="0" smtClean="0">
                <a:latin typeface="+mn-lt"/>
              </a:rPr>
              <a:t>People can do specific things to enhance their physical and psychological well-being - as well as their longevity - during old age</a:t>
            </a:r>
          </a:p>
          <a:p>
            <a:r>
              <a:rPr lang="en-US" altLang="en-US" dirty="0" smtClean="0">
                <a:latin typeface="+mn-lt"/>
              </a:rPr>
              <a:t>Eat a proper diet</a:t>
            </a:r>
          </a:p>
          <a:p>
            <a:r>
              <a:rPr lang="en-US" altLang="en-US" dirty="0" smtClean="0">
                <a:latin typeface="+mn-lt"/>
              </a:rPr>
              <a:t>Exercise</a:t>
            </a:r>
          </a:p>
          <a:p>
            <a:r>
              <a:rPr lang="en-US" altLang="en-US" dirty="0" smtClean="0">
                <a:latin typeface="+mn-lt"/>
              </a:rPr>
              <a:t>Avoid threats to health, such as smoking</a:t>
            </a:r>
            <a:endParaRPr lang="en-US" dirty="0">
              <a:latin typeface="+mn-lt"/>
            </a:endParaRPr>
          </a:p>
        </p:txBody>
      </p:sp>
    </p:spTree>
    <p:extLst>
      <p:ext uri="{BB962C8B-B14F-4D97-AF65-F5344CB8AC3E}">
        <p14:creationId xmlns:p14="http://schemas.microsoft.com/office/powerpoint/2010/main" val="4080587312"/>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smtClean="0"/>
              <a:t>Figure 17-8 </a:t>
            </a:r>
            <a:r>
              <a:rPr lang="en-US" altLang="en-US" dirty="0" smtClean="0"/>
              <a:t>Benefits of Exercise and a Healthy Diet</a:t>
            </a:r>
            <a:endParaRPr lang="en-US" dirty="0"/>
          </a:p>
        </p:txBody>
      </p:sp>
      <p:pic>
        <p:nvPicPr>
          <p:cNvPr id="101379" name="Picture 2" descr="Three bar charts show the chances of two types of people, inactive and active, reaching age 65 free of coronary artery disease, stroke, or diabetes, for three categories of lifestyle, never smoked, formerly smoked, and currently smoke. The horizontal axis of the bar charts measures the percentage of chance, and the vertical axis measures Body Mass Index B M I. Approximate data is as follows. Never smoked. B M I 20 to 24, active 90%, inactive 81%. B M I 28, active 85%, inactive 77%. B M I 30 +, active 78%, inactive 64%. Formerly smoked. B M I 20 to 24, active 86%, inactive 76%. B M I 28, active 80%, inactive 69%. B M I 30 +, active 70%, inactive 57%. Currently smoke. B M I 20 to 24, active 77%, inactive 64%. B M I 28, active 70%, inactive 53%. B M I 30 +, active 56%, inactive 4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90205" y="1866280"/>
            <a:ext cx="6563591" cy="2739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idx="1"/>
          </p:nvPr>
        </p:nvSpPr>
        <p:spPr>
          <a:xfrm>
            <a:off x="457200" y="5074417"/>
            <a:ext cx="8229600" cy="1075173"/>
          </a:xfrm>
        </p:spPr>
        <p:txBody>
          <a:bodyPr anchor="b"/>
          <a:lstStyle/>
          <a:p>
            <a:pPr marL="0" indent="0">
              <a:buNone/>
            </a:pPr>
            <a:r>
              <a:rPr lang="en-US" sz="1200" dirty="0">
                <a:latin typeface="+mn-lt"/>
              </a:rPr>
              <a:t>A study of more than 7,000 men, aged 40 to 59, found that not smoking, keeping weight down, and exercising regularly can greatly </a:t>
            </a:r>
            <a:r>
              <a:rPr lang="en-US" sz="1200" dirty="0" smtClean="0">
                <a:latin typeface="+mn-lt"/>
              </a:rPr>
              <a:t>reduce the </a:t>
            </a:r>
            <a:r>
              <a:rPr lang="en-US" sz="1200" dirty="0">
                <a:latin typeface="+mn-lt"/>
              </a:rPr>
              <a:t>risk of coronary heart disease, stroke, and diabetes. Although the study included only men, a healthy lifestyle can benefit women too</a:t>
            </a:r>
            <a:r>
              <a:rPr lang="en-US" sz="1200" dirty="0" smtClean="0">
                <a:latin typeface="+mn-lt"/>
              </a:rPr>
              <a:t>. (</a:t>
            </a:r>
            <a:r>
              <a:rPr lang="en-US" sz="1200" dirty="0">
                <a:latin typeface="+mn-lt"/>
              </a:rPr>
              <a:t>To find your body mass index [</a:t>
            </a:r>
            <a:r>
              <a:rPr lang="en-US" sz="1200" dirty="0" smtClean="0">
                <a:latin typeface="+mn-lt"/>
              </a:rPr>
              <a:t>B</a:t>
            </a:r>
            <a:r>
              <a:rPr lang="en-US" sz="100" dirty="0" smtClean="0">
                <a:latin typeface="+mn-lt"/>
              </a:rPr>
              <a:t> </a:t>
            </a:r>
            <a:r>
              <a:rPr lang="en-US" sz="1200" dirty="0" smtClean="0">
                <a:latin typeface="+mn-lt"/>
              </a:rPr>
              <a:t>M</a:t>
            </a:r>
            <a:r>
              <a:rPr lang="en-US" sz="100" dirty="0" smtClean="0">
                <a:latin typeface="+mn-lt"/>
              </a:rPr>
              <a:t> </a:t>
            </a:r>
            <a:r>
              <a:rPr lang="en-US" sz="1200" dirty="0" smtClean="0">
                <a:latin typeface="+mn-lt"/>
              </a:rPr>
              <a:t>I</a:t>
            </a:r>
            <a:r>
              <a:rPr lang="en-US" sz="1200" dirty="0">
                <a:latin typeface="+mn-lt"/>
              </a:rPr>
              <a:t>], multiply your weight in pounds by 705. Divide the result by your height in inches, then divide by </a:t>
            </a:r>
            <a:r>
              <a:rPr lang="en-US" sz="1200" dirty="0" smtClean="0">
                <a:latin typeface="+mn-lt"/>
              </a:rPr>
              <a:t>your height </a:t>
            </a:r>
            <a:r>
              <a:rPr lang="en-US" sz="1200" dirty="0">
                <a:latin typeface="+mn-lt"/>
              </a:rPr>
              <a:t>again</a:t>
            </a:r>
            <a:r>
              <a:rPr lang="en-US" sz="1200" dirty="0" smtClean="0">
                <a:latin typeface="+mn-lt"/>
              </a:rPr>
              <a:t>.)</a:t>
            </a:r>
            <a:endParaRPr lang="en-US" sz="1200" dirty="0">
              <a:latin typeface="+mn-lt"/>
            </a:endParaRPr>
          </a:p>
        </p:txBody>
      </p:sp>
    </p:spTree>
    <p:extLst>
      <p:ext uri="{BB962C8B-B14F-4D97-AF65-F5344CB8AC3E}">
        <p14:creationId xmlns:p14="http://schemas.microsoft.com/office/powerpoint/2010/main" val="1842321572"/>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p:txBody>
          <a:bodyPr/>
          <a:lstStyle/>
          <a:p>
            <a:r>
              <a:rPr lang="en-US" altLang="en-US" dirty="0" smtClean="0"/>
              <a:t>Malnutrition and Hunger</a:t>
            </a:r>
          </a:p>
        </p:txBody>
      </p:sp>
      <p:sp>
        <p:nvSpPr>
          <p:cNvPr id="3" name="Content Placeholder 2"/>
          <p:cNvSpPr>
            <a:spLocks noGrp="1"/>
          </p:cNvSpPr>
          <p:nvPr>
            <p:ph type="body" idx="1"/>
          </p:nvPr>
        </p:nvSpPr>
        <p:spPr/>
        <p:txBody>
          <a:bodyPr/>
          <a:lstStyle/>
          <a:p>
            <a:pPr marL="0" indent="0">
              <a:buNone/>
            </a:pPr>
            <a:r>
              <a:rPr lang="en-US" b="1" dirty="0" smtClean="0">
                <a:latin typeface="+mn-lt"/>
              </a:rPr>
              <a:t>Sometimes older people experience difficulties that prevent them from following even simple health guidelines</a:t>
            </a:r>
          </a:p>
          <a:p>
            <a:r>
              <a:rPr lang="en-US" dirty="0" smtClean="0">
                <a:latin typeface="+mn-lt"/>
              </a:rPr>
              <a:t>Varying estimates suggest that between 15 and 50 percent of elderly people do not have adequate nutrition, and several million experience hunger every day</a:t>
            </a:r>
          </a:p>
          <a:p>
            <a:pPr lvl="1"/>
            <a:r>
              <a:rPr lang="en-US" dirty="0" smtClean="0">
                <a:latin typeface="+mn-lt"/>
              </a:rPr>
              <a:t>Poverty</a:t>
            </a:r>
          </a:p>
          <a:p>
            <a:pPr lvl="1"/>
            <a:r>
              <a:rPr lang="en-US" dirty="0" smtClean="0">
                <a:latin typeface="+mn-lt"/>
              </a:rPr>
              <a:t>Physical inability to shop or cook</a:t>
            </a:r>
          </a:p>
          <a:p>
            <a:pPr lvl="1"/>
            <a:r>
              <a:rPr lang="en-US" dirty="0" smtClean="0">
                <a:latin typeface="+mn-lt"/>
              </a:rPr>
              <a:t>Lack of motivation to eat properly</a:t>
            </a:r>
          </a:p>
          <a:p>
            <a:pPr lvl="1"/>
            <a:r>
              <a:rPr lang="en-US" dirty="0" smtClean="0">
                <a:latin typeface="+mn-lt"/>
              </a:rPr>
              <a:t>Decline in taste and smell sensitivity</a:t>
            </a:r>
            <a:endParaRPr lang="en-US" dirty="0">
              <a:latin typeface="+mn-lt"/>
            </a:endParaRPr>
          </a:p>
        </p:txBody>
      </p:sp>
    </p:spTree>
    <p:extLst>
      <p:ext uri="{BB962C8B-B14F-4D97-AF65-F5344CB8AC3E}">
        <p14:creationId xmlns:p14="http://schemas.microsoft.com/office/powerpoint/2010/main" val="518322411"/>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Sexuality in Old Age</a:t>
            </a:r>
            <a:endParaRPr lang="en-US" dirty="0"/>
          </a:p>
        </p:txBody>
      </p:sp>
      <p:sp>
        <p:nvSpPr>
          <p:cNvPr id="5" name="Content Placeholder 2"/>
          <p:cNvSpPr>
            <a:spLocks noGrp="1"/>
          </p:cNvSpPr>
          <p:nvPr>
            <p:ph type="body" idx="1"/>
          </p:nvPr>
        </p:nvSpPr>
        <p:spPr/>
        <p:txBody>
          <a:bodyPr/>
          <a:lstStyle/>
          <a:p>
            <a:pPr eaLnBrk="1" hangingPunct="1"/>
            <a:r>
              <a:rPr lang="en-US" altLang="en-US" dirty="0" smtClean="0">
                <a:latin typeface="+mn-lt"/>
              </a:rPr>
              <a:t>Related to physical and mental health and previous sexual activity </a:t>
            </a:r>
          </a:p>
          <a:p>
            <a:pPr eaLnBrk="1" hangingPunct="1"/>
            <a:r>
              <a:rPr lang="en-US" altLang="en-US" dirty="0" smtClean="0">
                <a:latin typeface="+mn-lt"/>
              </a:rPr>
              <a:t>Evidence suggests that people are sexually active well into their 80s and 90s</a:t>
            </a:r>
          </a:p>
          <a:p>
            <a:pPr eaLnBrk="1" hangingPunct="1"/>
            <a:r>
              <a:rPr lang="en-US" altLang="en-US" dirty="0" smtClean="0">
                <a:latin typeface="+mn-lt"/>
              </a:rPr>
              <a:t>Previous sexual activity increases the desire for sex</a:t>
            </a:r>
          </a:p>
          <a:p>
            <a:pPr eaLnBrk="1" hangingPunct="1"/>
            <a:r>
              <a:rPr lang="en-US" altLang="en-US" dirty="0" smtClean="0">
                <a:latin typeface="+mn-lt"/>
              </a:rPr>
              <a:t>Having sex regularly is associated with lower </a:t>
            </a:r>
            <a:br>
              <a:rPr lang="en-US" altLang="en-US" dirty="0" smtClean="0">
                <a:latin typeface="+mn-lt"/>
              </a:rPr>
            </a:br>
            <a:r>
              <a:rPr lang="en-US" altLang="en-US" dirty="0" smtClean="0">
                <a:latin typeface="+mn-lt"/>
              </a:rPr>
              <a:t>risk of death </a:t>
            </a:r>
            <a:endParaRPr lang="en-US" dirty="0">
              <a:latin typeface="+mn-lt"/>
            </a:endParaRPr>
          </a:p>
        </p:txBody>
      </p:sp>
    </p:spTree>
    <p:extLst>
      <p:ext uri="{BB962C8B-B14F-4D97-AF65-F5344CB8AC3E}">
        <p14:creationId xmlns:p14="http://schemas.microsoft.com/office/powerpoint/2010/main" val="2013226416"/>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Title 1"/>
          <p:cNvSpPr>
            <a:spLocks noGrp="1"/>
          </p:cNvSpPr>
          <p:nvPr>
            <p:ph type="title"/>
          </p:nvPr>
        </p:nvSpPr>
        <p:spPr/>
        <p:txBody>
          <a:bodyPr/>
          <a:lstStyle/>
          <a:p>
            <a:pPr eaLnBrk="1" hangingPunct="1"/>
            <a:r>
              <a:rPr lang="en-US" altLang="en-US" dirty="0" smtClean="0">
                <a:ea typeface="ＭＳ Ｐゴシック" panose="020B0600070205080204" pitchFamily="34" charset="-128"/>
              </a:rPr>
              <a:t>Sexuality in Late Adulthood</a:t>
            </a:r>
          </a:p>
        </p:txBody>
      </p:sp>
      <p:sp>
        <p:nvSpPr>
          <p:cNvPr id="101378" name="Content Placeholder 2"/>
          <p:cNvSpPr>
            <a:spLocks noGrp="1"/>
          </p:cNvSpPr>
          <p:nvPr>
            <p:ph type="body" idx="1"/>
          </p:nvPr>
        </p:nvSpPr>
        <p:spPr/>
        <p:txBody>
          <a:bodyPr/>
          <a:lstStyle/>
          <a:p>
            <a:pPr marL="0" indent="0" eaLnBrk="1" hangingPunct="1">
              <a:buFont typeface="Arial" charset="0"/>
              <a:buNone/>
              <a:defRPr/>
            </a:pPr>
            <a:r>
              <a:rPr lang="en-US" b="1" dirty="0">
                <a:latin typeface="+mn-lt"/>
              </a:rPr>
              <a:t>Physical changes</a:t>
            </a:r>
          </a:p>
          <a:p>
            <a:pPr eaLnBrk="1" hangingPunct="1">
              <a:buFont typeface="Arial" charset="0"/>
              <a:buChar char="•"/>
              <a:defRPr/>
            </a:pPr>
            <a:r>
              <a:rPr lang="en-US" dirty="0">
                <a:latin typeface="+mn-lt"/>
              </a:rPr>
              <a:t>Decline in testosterone</a:t>
            </a:r>
          </a:p>
          <a:p>
            <a:pPr eaLnBrk="1" hangingPunct="1">
              <a:buFont typeface="Arial" charset="0"/>
              <a:buChar char="•"/>
              <a:defRPr/>
            </a:pPr>
            <a:r>
              <a:rPr lang="en-US" dirty="0">
                <a:latin typeface="+mn-lt"/>
              </a:rPr>
              <a:t>Erection timing and refractory period</a:t>
            </a:r>
          </a:p>
          <a:p>
            <a:pPr eaLnBrk="1" hangingPunct="1">
              <a:buFont typeface="Arial" charset="0"/>
              <a:buChar char="•"/>
              <a:defRPr/>
            </a:pPr>
            <a:r>
              <a:rPr lang="en-US" dirty="0">
                <a:latin typeface="+mn-lt"/>
              </a:rPr>
              <a:t>Vaginal </a:t>
            </a:r>
            <a:r>
              <a:rPr lang="en-US" dirty="0" smtClean="0">
                <a:latin typeface="+mn-lt"/>
              </a:rPr>
              <a:t>changes</a:t>
            </a:r>
            <a:endParaRPr lang="en-US" dirty="0">
              <a:latin typeface="+mn-lt"/>
            </a:endParaRPr>
          </a:p>
          <a:p>
            <a:pPr marL="0" indent="0" eaLnBrk="1" hangingPunct="1">
              <a:buFont typeface="Arial" charset="0"/>
              <a:buNone/>
              <a:defRPr/>
            </a:pPr>
            <a:r>
              <a:rPr lang="en-US" b="1" dirty="0">
                <a:latin typeface="+mn-lt"/>
              </a:rPr>
              <a:t>Sexual activity</a:t>
            </a:r>
          </a:p>
          <a:p>
            <a:pPr eaLnBrk="1" hangingPunct="1">
              <a:buFont typeface="Arial" charset="0"/>
              <a:buChar char="•"/>
              <a:defRPr/>
            </a:pPr>
            <a:r>
              <a:rPr lang="en-US" dirty="0">
                <a:latin typeface="+mn-lt"/>
              </a:rPr>
              <a:t>Masturbation</a:t>
            </a:r>
          </a:p>
          <a:p>
            <a:pPr eaLnBrk="1" hangingPunct="1">
              <a:buFont typeface="Arial" charset="0"/>
              <a:buChar char="•"/>
              <a:defRPr/>
            </a:pPr>
            <a:r>
              <a:rPr lang="en-US" dirty="0">
                <a:latin typeface="+mn-lt"/>
              </a:rPr>
              <a:t>Intercourse</a:t>
            </a:r>
          </a:p>
          <a:p>
            <a:pPr eaLnBrk="1" hangingPunct="1">
              <a:buFont typeface="Arial" charset="0"/>
              <a:buChar char="•"/>
              <a:defRPr/>
            </a:pPr>
            <a:r>
              <a:rPr lang="en-US" dirty="0">
                <a:latin typeface="+mn-lt"/>
              </a:rPr>
              <a:t>Susceptibility to </a:t>
            </a:r>
            <a:r>
              <a:rPr lang="en-US" dirty="0" smtClean="0">
                <a:latin typeface="+mn-lt"/>
              </a:rPr>
              <a:t>S</a:t>
            </a:r>
            <a:r>
              <a:rPr lang="en-US" sz="100" dirty="0" smtClean="0">
                <a:latin typeface="+mn-lt"/>
              </a:rPr>
              <a:t> </a:t>
            </a:r>
            <a:r>
              <a:rPr lang="en-US" dirty="0" smtClean="0">
                <a:latin typeface="+mn-lt"/>
              </a:rPr>
              <a:t>T</a:t>
            </a:r>
            <a:r>
              <a:rPr lang="en-US" sz="100" dirty="0" smtClean="0">
                <a:latin typeface="+mn-lt"/>
              </a:rPr>
              <a:t> </a:t>
            </a:r>
            <a:r>
              <a:rPr lang="en-US" dirty="0" smtClean="0">
                <a:latin typeface="+mn-lt"/>
              </a:rPr>
              <a:t>Ds</a:t>
            </a:r>
            <a:endParaRPr lang="en-US" dirty="0">
              <a:latin typeface="+mn-lt"/>
            </a:endParaRPr>
          </a:p>
        </p:txBody>
      </p:sp>
    </p:spTree>
    <p:extLst>
      <p:ext uri="{BB962C8B-B14F-4D97-AF65-F5344CB8AC3E}">
        <p14:creationId xmlns:p14="http://schemas.microsoft.com/office/powerpoint/2010/main" val="743493358"/>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smtClean="0"/>
              <a:t>Figure 17-9 Attractiveness over Time</a:t>
            </a:r>
            <a:endParaRPr lang="en-US" dirty="0"/>
          </a:p>
        </p:txBody>
      </p:sp>
      <p:pic>
        <p:nvPicPr>
          <p:cNvPr id="3" name="Picture 2" descr="Two bar charts show the percent of men and women who find their partner attractive. The horizontal axis lists age, and the vertical axes lists the Percent who find their partner attractive. The approximate data is as follows. Men, age 45 to 49, 59%, age 70 +, 62%. Women, age 45 to 59, 52%, age 75 +, 57%. "/>
          <p:cNvPicPr>
            <a:picLocks noChangeAspect="1"/>
          </p:cNvPicPr>
          <p:nvPr/>
        </p:nvPicPr>
        <p:blipFill>
          <a:blip r:embed="rId3"/>
          <a:stretch>
            <a:fillRect/>
          </a:stretch>
        </p:blipFill>
        <p:spPr>
          <a:xfrm>
            <a:off x="1455625" y="1652425"/>
            <a:ext cx="6605956" cy="3211735"/>
          </a:xfrm>
          <a:prstGeom prst="rect">
            <a:avLst/>
          </a:prstGeom>
        </p:spPr>
      </p:pic>
      <p:sp>
        <p:nvSpPr>
          <p:cNvPr id="2" name="Text Placeholder 3"/>
          <p:cNvSpPr>
            <a:spLocks noGrp="1"/>
          </p:cNvSpPr>
          <p:nvPr>
            <p:ph type="body" idx="1"/>
          </p:nvPr>
        </p:nvSpPr>
        <p:spPr>
          <a:xfrm>
            <a:off x="457200" y="5201392"/>
            <a:ext cx="8229600" cy="924771"/>
          </a:xfrm>
        </p:spPr>
        <p:txBody>
          <a:bodyPr anchor="b">
            <a:normAutofit/>
          </a:bodyPr>
          <a:lstStyle/>
          <a:p>
            <a:pPr marL="0" indent="0">
              <a:buNone/>
            </a:pPr>
            <a:r>
              <a:rPr lang="en-US" altLang="en-US" sz="1600" dirty="0" smtClean="0">
                <a:latin typeface="+mn-lt"/>
              </a:rPr>
              <a:t>More </a:t>
            </a:r>
            <a:r>
              <a:rPr lang="en-US" altLang="en-US" sz="1600" dirty="0">
                <a:latin typeface="+mn-lt"/>
              </a:rPr>
              <a:t>than 50 percent of Americans over age 45 find their partners attractive, and as </a:t>
            </a:r>
            <a:r>
              <a:rPr lang="en-US" altLang="en-US" sz="1600" dirty="0" smtClean="0">
                <a:latin typeface="+mn-lt"/>
              </a:rPr>
              <a:t>time goes </a:t>
            </a:r>
            <a:r>
              <a:rPr lang="en-US" altLang="en-US" sz="1600" dirty="0">
                <a:latin typeface="+mn-lt"/>
              </a:rPr>
              <a:t>on, more </a:t>
            </a:r>
            <a:r>
              <a:rPr lang="en-US" altLang="en-US" sz="1600" dirty="0" smtClean="0">
                <a:latin typeface="+mn-lt"/>
              </a:rPr>
              <a:t>attractive</a:t>
            </a:r>
            <a:endParaRPr lang="en-US" altLang="en-US" sz="1600" dirty="0">
              <a:latin typeface="+mn-lt"/>
            </a:endParaRPr>
          </a:p>
        </p:txBody>
      </p:sp>
    </p:spTree>
    <p:extLst>
      <p:ext uri="{BB962C8B-B14F-4D97-AF65-F5344CB8AC3E}">
        <p14:creationId xmlns:p14="http://schemas.microsoft.com/office/powerpoint/2010/main" val="3343417633"/>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Why is Death Inevitable?</a:t>
            </a:r>
            <a:endParaRPr lang="en-US" dirty="0"/>
          </a:p>
        </p:txBody>
      </p:sp>
      <p:sp>
        <p:nvSpPr>
          <p:cNvPr id="5" name="Content Placeholder 2"/>
          <p:cNvSpPr>
            <a:spLocks noGrp="1"/>
          </p:cNvSpPr>
          <p:nvPr>
            <p:ph type="body" idx="1"/>
          </p:nvPr>
        </p:nvSpPr>
        <p:spPr/>
        <p:txBody>
          <a:bodyPr/>
          <a:lstStyle/>
          <a:p>
            <a:pPr eaLnBrk="1" hangingPunct="1"/>
            <a:r>
              <a:rPr lang="en-US" altLang="en-US" dirty="0" smtClean="0">
                <a:latin typeface="+mn-lt"/>
              </a:rPr>
              <a:t>Genetic programming theories of aging</a:t>
            </a:r>
          </a:p>
          <a:p>
            <a:pPr eaLnBrk="1" hangingPunct="1"/>
            <a:r>
              <a:rPr lang="en-US" altLang="en-US" dirty="0" smtClean="0">
                <a:latin typeface="+mn-lt"/>
              </a:rPr>
              <a:t>Wear-and-tear theories of aging</a:t>
            </a:r>
          </a:p>
          <a:p>
            <a:r>
              <a:rPr lang="en-US" altLang="en-US" dirty="0" smtClean="0">
                <a:latin typeface="+mn-lt"/>
              </a:rPr>
              <a:t>Each explanation is supported by research</a:t>
            </a:r>
          </a:p>
          <a:p>
            <a:r>
              <a:rPr lang="en-US" altLang="en-US" dirty="0" smtClean="0">
                <a:latin typeface="+mn-lt"/>
              </a:rPr>
              <a:t>Each approach explains certain aspects of aging</a:t>
            </a:r>
          </a:p>
          <a:p>
            <a:r>
              <a:rPr lang="en-US" altLang="en-US" dirty="0" smtClean="0">
                <a:latin typeface="+mn-lt"/>
              </a:rPr>
              <a:t>Why the body begins to deteriorate and die remains something of a mystery</a:t>
            </a:r>
            <a:endParaRPr lang="en-US" dirty="0">
              <a:latin typeface="+mn-lt"/>
            </a:endParaRPr>
          </a:p>
        </p:txBody>
      </p:sp>
    </p:spTree>
    <p:extLst>
      <p:ext uri="{BB962C8B-B14F-4D97-AF65-F5344CB8AC3E}">
        <p14:creationId xmlns:p14="http://schemas.microsoft.com/office/powerpoint/2010/main" val="830031798"/>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smtClean="0"/>
              <a:t>Figure 17-10 </a:t>
            </a:r>
            <a:r>
              <a:rPr lang="en-US" altLang="en-US" dirty="0" smtClean="0">
                <a:ea typeface="ＭＳ Ｐゴシック" panose="020B0600070205080204" pitchFamily="34" charset="-128"/>
              </a:rPr>
              <a:t>Living to Age 100</a:t>
            </a:r>
            <a:endParaRPr lang="en-US" dirty="0"/>
          </a:p>
        </p:txBody>
      </p:sp>
      <p:pic>
        <p:nvPicPr>
          <p:cNvPr id="115715" name="Picture 2" descr="A line graphs shows the change in life expectancy for males and females over the years. The horizontal axis lists year of birth, starting in 19 00 and moves in increments of 20 until the year 20 40. The vertical axis shows life expectancy beginning at 45 years, and moves in increments of 10 until 85. The approximate data is as follows. Year of birth, 19 00. Male 46, Female 49. Year of birth, 19 20. Male 53, Female 54. Year of birth, 19 40. Male 60, Female 64. Year of birth, 19 60. Male 66, Female 73. Year of birth, 19 80. Male 70, Female 77. Year of birth, 2000. Male 74, Female 80. Year of birth, 20 20. Male 75, Female 83. Year of birth, 20 40. Male 80, Female 8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7342" y="1636658"/>
            <a:ext cx="6128448" cy="3085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idx="1"/>
          </p:nvPr>
        </p:nvSpPr>
        <p:spPr>
          <a:xfrm>
            <a:off x="457200" y="5249333"/>
            <a:ext cx="8229600" cy="876830"/>
          </a:xfrm>
        </p:spPr>
        <p:txBody>
          <a:bodyPr anchor="b"/>
          <a:lstStyle/>
          <a:p>
            <a:pPr marL="0" indent="0">
              <a:buNone/>
            </a:pPr>
            <a:r>
              <a:rPr lang="en-US" sz="1600" dirty="0">
                <a:latin typeface="+mn-lt"/>
              </a:rPr>
              <a:t>If increases in life expectancy continue, it may be a common occurrence for people to live to </a:t>
            </a:r>
            <a:r>
              <a:rPr lang="en-US" sz="1600" dirty="0" smtClean="0">
                <a:latin typeface="+mn-lt"/>
              </a:rPr>
              <a:t>be 100 </a:t>
            </a:r>
            <a:r>
              <a:rPr lang="en-US" sz="1600" dirty="0">
                <a:latin typeface="+mn-lt"/>
              </a:rPr>
              <a:t>by the end of this century. What implications does this have for society</a:t>
            </a:r>
            <a:r>
              <a:rPr lang="en-US" sz="1600" dirty="0" smtClean="0">
                <a:latin typeface="+mn-lt"/>
              </a:rPr>
              <a:t>?</a:t>
            </a:r>
            <a:endParaRPr lang="en-US" sz="1600" dirty="0">
              <a:latin typeface="+mn-lt"/>
            </a:endParaRPr>
          </a:p>
        </p:txBody>
      </p:sp>
    </p:spTree>
    <p:extLst>
      <p:ext uri="{BB962C8B-B14F-4D97-AF65-F5344CB8AC3E}">
        <p14:creationId xmlns:p14="http://schemas.microsoft.com/office/powerpoint/2010/main" val="1589345140"/>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smtClean="0"/>
              <a:t>Figure 17-11 </a:t>
            </a:r>
            <a:r>
              <a:rPr lang="en-US" altLang="en-US" dirty="0" smtClean="0">
                <a:ea typeface="ＭＳ Ｐゴシック" panose="020B0600070205080204" pitchFamily="34" charset="-128"/>
              </a:rPr>
              <a:t>Animal Life Spans</a:t>
            </a:r>
            <a:endParaRPr lang="en-US" dirty="0"/>
          </a:p>
        </p:txBody>
      </p:sp>
      <p:pic>
        <p:nvPicPr>
          <p:cNvPr id="117763" name="Picture 2" descr="Illustrations show the life span of some species. The maximum years lived by animals are given below each image. The data is as follows. Mayfly, 1 day. Mouse, 4 years. Bat, 30 years. Chimp, 59 years. Asian elephant, 86 years. Humans, 122 years. Galapagos tortoise, 150 years. Lobster, 170 years. Koi fish, 200 years. Bowhead whale, 211 year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68995" y="1516351"/>
            <a:ext cx="3206011" cy="3520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3"/>
          <p:cNvSpPr>
            <a:spLocks noGrp="1"/>
          </p:cNvSpPr>
          <p:nvPr>
            <p:ph type="body" idx="1"/>
          </p:nvPr>
        </p:nvSpPr>
        <p:spPr>
          <a:xfrm>
            <a:off x="457200" y="5198533"/>
            <a:ext cx="8229600" cy="927630"/>
          </a:xfrm>
        </p:spPr>
        <p:txBody>
          <a:bodyPr anchor="b"/>
          <a:lstStyle/>
          <a:p>
            <a:pPr marL="0" indent="0">
              <a:buNone/>
            </a:pPr>
            <a:r>
              <a:rPr lang="en-US" sz="1600" dirty="0">
                <a:latin typeface="+mn-lt"/>
              </a:rPr>
              <a:t>Maximum recorded life spans for animals found </a:t>
            </a:r>
            <a:r>
              <a:rPr lang="en-US" sz="1600" dirty="0" smtClean="0">
                <a:latin typeface="+mn-lt"/>
              </a:rPr>
              <a:t>in the </a:t>
            </a:r>
            <a:r>
              <a:rPr lang="en-US" sz="1600" dirty="0">
                <a:latin typeface="+mn-lt"/>
              </a:rPr>
              <a:t>wild</a:t>
            </a:r>
            <a:r>
              <a:rPr lang="en-US" sz="1600" dirty="0" smtClean="0">
                <a:latin typeface="+mn-lt"/>
              </a:rPr>
              <a:t>.</a:t>
            </a:r>
            <a:endParaRPr lang="en-US" sz="1600" dirty="0">
              <a:latin typeface="+mn-lt"/>
            </a:endParaRPr>
          </a:p>
        </p:txBody>
      </p:sp>
    </p:spTree>
    <p:extLst>
      <p:ext uri="{BB962C8B-B14F-4D97-AF65-F5344CB8AC3E}">
        <p14:creationId xmlns:p14="http://schemas.microsoft.com/office/powerpoint/2010/main" val="948795047"/>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Title 1"/>
          <p:cNvSpPr>
            <a:spLocks noGrp="1"/>
          </p:cNvSpPr>
          <p:nvPr>
            <p:ph type="title"/>
          </p:nvPr>
        </p:nvSpPr>
        <p:spPr/>
        <p:txBody>
          <a:bodyPr>
            <a:noAutofit/>
          </a:bodyPr>
          <a:lstStyle/>
          <a:p>
            <a:r>
              <a:rPr lang="en-US" dirty="0"/>
              <a:t>Figure </a:t>
            </a:r>
            <a:r>
              <a:rPr lang="en-US" dirty="0" smtClean="0"/>
              <a:t>17-12</a:t>
            </a:r>
            <a:r>
              <a:rPr lang="en-US" dirty="0"/>
              <a:t> </a:t>
            </a:r>
            <a:r>
              <a:rPr lang="en-US" altLang="en-US" dirty="0" smtClean="0">
                <a:ea typeface="ＭＳ Ｐゴシック" panose="020B0600070205080204" pitchFamily="34" charset="-128"/>
              </a:rPr>
              <a:t>Life Expectancy of African Americans and Whites</a:t>
            </a:r>
          </a:p>
        </p:txBody>
      </p:sp>
      <p:pic>
        <p:nvPicPr>
          <p:cNvPr id="2" name="Picture 2" descr="A bar chart compares the life expectancies of African Americans and whites, compared to the genders of each group, and all races combined. Both sexes. All races 77.9, white 78.3, black 73.7. Male. All races 75.3, white 75.8, black 70.2. Female. All races 80.4, white 80.7, black 77."/>
          <p:cNvPicPr>
            <a:picLocks noChangeAspect="1"/>
          </p:cNvPicPr>
          <p:nvPr/>
        </p:nvPicPr>
        <p:blipFill>
          <a:blip r:embed="rId3"/>
          <a:stretch>
            <a:fillRect/>
          </a:stretch>
        </p:blipFill>
        <p:spPr>
          <a:xfrm>
            <a:off x="2133600" y="1600200"/>
            <a:ext cx="5058228" cy="3124200"/>
          </a:xfrm>
          <a:prstGeom prst="rect">
            <a:avLst/>
          </a:prstGeom>
        </p:spPr>
      </p:pic>
      <p:sp>
        <p:nvSpPr>
          <p:cNvPr id="3" name="Text Placeholder 3"/>
          <p:cNvSpPr>
            <a:spLocks noGrp="1"/>
          </p:cNvSpPr>
          <p:nvPr>
            <p:ph type="body" idx="1"/>
          </p:nvPr>
        </p:nvSpPr>
        <p:spPr>
          <a:xfrm>
            <a:off x="457200" y="5012267"/>
            <a:ext cx="8229600" cy="1113896"/>
          </a:xfrm>
        </p:spPr>
        <p:txBody>
          <a:bodyPr anchor="b"/>
          <a:lstStyle/>
          <a:p>
            <a:pPr marL="0" indent="0">
              <a:buNone/>
            </a:pPr>
            <a:r>
              <a:rPr lang="en-US" sz="1600" dirty="0">
                <a:latin typeface="+mn-lt"/>
              </a:rPr>
              <a:t>Both male and female African Americans have a shorter </a:t>
            </a:r>
            <a:r>
              <a:rPr lang="en-US" sz="1600" dirty="0" smtClean="0">
                <a:latin typeface="+mn-lt"/>
              </a:rPr>
              <a:t>life expectancy </a:t>
            </a:r>
            <a:r>
              <a:rPr lang="en-US" sz="1600" dirty="0">
                <a:latin typeface="+mn-lt"/>
              </a:rPr>
              <a:t>than male and female Caucasians. Are the </a:t>
            </a:r>
            <a:r>
              <a:rPr lang="en-US" sz="1600" dirty="0" smtClean="0">
                <a:latin typeface="+mn-lt"/>
              </a:rPr>
              <a:t>reasons for </a:t>
            </a:r>
            <a:r>
              <a:rPr lang="en-US" sz="1600" dirty="0">
                <a:latin typeface="+mn-lt"/>
              </a:rPr>
              <a:t>this genetic, cultural, or both</a:t>
            </a:r>
            <a:r>
              <a:rPr lang="en-US" sz="1600" dirty="0" smtClean="0">
                <a:latin typeface="+mn-lt"/>
              </a:rPr>
              <a:t>?</a:t>
            </a:r>
            <a:endParaRPr lang="en-US" sz="1600" dirty="0">
              <a:latin typeface="+mn-lt"/>
            </a:endParaRPr>
          </a:p>
        </p:txBody>
      </p:sp>
    </p:spTree>
    <p:extLst>
      <p:ext uri="{BB962C8B-B14F-4D97-AF65-F5344CB8AC3E}">
        <p14:creationId xmlns:p14="http://schemas.microsoft.com/office/powerpoint/2010/main" val="2035321642"/>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Finding the Fountain of Youth</a:t>
            </a:r>
            <a:endParaRPr lang="en-US" dirty="0"/>
          </a:p>
        </p:txBody>
      </p:sp>
      <p:sp>
        <p:nvSpPr>
          <p:cNvPr id="5" name="Content Placeholder 2"/>
          <p:cNvSpPr>
            <a:spLocks noGrp="1"/>
          </p:cNvSpPr>
          <p:nvPr>
            <p:ph type="body" idx="1"/>
          </p:nvPr>
        </p:nvSpPr>
        <p:spPr/>
        <p:txBody>
          <a:bodyPr/>
          <a:lstStyle/>
          <a:p>
            <a:pPr eaLnBrk="1" hangingPunct="1"/>
            <a:r>
              <a:rPr lang="en-US" altLang="en-US" dirty="0" smtClean="0">
                <a:latin typeface="+mn-lt"/>
              </a:rPr>
              <a:t>Telomere therapy</a:t>
            </a:r>
          </a:p>
          <a:p>
            <a:pPr eaLnBrk="1" hangingPunct="1"/>
            <a:r>
              <a:rPr lang="en-US" altLang="en-US" dirty="0" smtClean="0">
                <a:latin typeface="+mn-lt"/>
              </a:rPr>
              <a:t>Drug therapy</a:t>
            </a:r>
          </a:p>
          <a:p>
            <a:pPr eaLnBrk="1" hangingPunct="1"/>
            <a:r>
              <a:rPr lang="en-US" altLang="en-US" dirty="0" smtClean="0">
                <a:latin typeface="+mn-lt"/>
              </a:rPr>
              <a:t>Unlocking a “longevity gene”</a:t>
            </a:r>
          </a:p>
          <a:p>
            <a:pPr eaLnBrk="1" hangingPunct="1"/>
            <a:r>
              <a:rPr lang="en-US" altLang="en-US" dirty="0" smtClean="0">
                <a:latin typeface="+mn-lt"/>
              </a:rPr>
              <a:t>Reducing free radicals through antioxidant drugs</a:t>
            </a:r>
          </a:p>
          <a:p>
            <a:pPr eaLnBrk="1" hangingPunct="1"/>
            <a:r>
              <a:rPr lang="en-US" altLang="en-US" dirty="0" smtClean="0">
                <a:latin typeface="+mn-lt"/>
              </a:rPr>
              <a:t>Restricting calories</a:t>
            </a:r>
          </a:p>
          <a:p>
            <a:pPr eaLnBrk="1" hangingPunct="1"/>
            <a:r>
              <a:rPr lang="en-US" altLang="en-US" dirty="0" smtClean="0">
                <a:latin typeface="+mn-lt"/>
              </a:rPr>
              <a:t>Bionic solution: replacing worn-out organs</a:t>
            </a:r>
            <a:endParaRPr lang="en-US" dirty="0">
              <a:latin typeface="+mn-lt"/>
            </a:endParaRPr>
          </a:p>
        </p:txBody>
      </p:sp>
    </p:spTree>
    <p:extLst>
      <p:ext uri="{BB962C8B-B14F-4D97-AF65-F5344CB8AC3E}">
        <p14:creationId xmlns:p14="http://schemas.microsoft.com/office/powerpoint/2010/main" val="2170007789"/>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Autofit/>
          </a:bodyPr>
          <a:lstStyle/>
          <a:p>
            <a:r>
              <a:rPr lang="en-US" altLang="en-US" dirty="0">
                <a:ea typeface="ＭＳ Ｐゴシック" panose="020B0600070205080204" pitchFamily="34" charset="-128"/>
              </a:rPr>
              <a:t>Cognitive Development in Late Adulthood</a:t>
            </a:r>
            <a:endParaRPr lang="en-US" dirty="0"/>
          </a:p>
        </p:txBody>
      </p:sp>
      <p:sp>
        <p:nvSpPr>
          <p:cNvPr id="3" name="Content Placeholder 2"/>
          <p:cNvSpPr>
            <a:spLocks noGrp="1"/>
          </p:cNvSpPr>
          <p:nvPr>
            <p:ph type="body" idx="1"/>
          </p:nvPr>
        </p:nvSpPr>
        <p:spPr/>
        <p:txBody>
          <a:bodyPr/>
          <a:lstStyle/>
          <a:p>
            <a:pPr marL="1138238" indent="-1138238">
              <a:buNone/>
            </a:pPr>
            <a:r>
              <a:rPr lang="en-US" b="1" dirty="0" smtClean="0">
                <a:solidFill>
                  <a:schemeClr val="tx2"/>
                </a:solidFill>
                <a:latin typeface="+mn-lt"/>
              </a:rPr>
              <a:t>17.10</a:t>
            </a:r>
            <a:r>
              <a:rPr lang="en-US" dirty="0" smtClean="0">
                <a:latin typeface="+mn-lt"/>
              </a:rPr>
              <a:t> Describe </a:t>
            </a:r>
            <a:r>
              <a:rPr lang="en-US" dirty="0">
                <a:latin typeface="+mn-lt"/>
              </a:rPr>
              <a:t>how well older adults function cognitively.</a:t>
            </a:r>
          </a:p>
          <a:p>
            <a:pPr marL="862013" indent="-862013">
              <a:buNone/>
            </a:pPr>
            <a:r>
              <a:rPr lang="en-US" b="1" dirty="0" smtClean="0">
                <a:solidFill>
                  <a:schemeClr val="tx2"/>
                </a:solidFill>
                <a:latin typeface="+mn-lt"/>
              </a:rPr>
              <a:t>17.11</a:t>
            </a:r>
            <a:r>
              <a:rPr lang="en-US" dirty="0" smtClean="0">
                <a:latin typeface="+mn-lt"/>
              </a:rPr>
              <a:t> </a:t>
            </a:r>
            <a:r>
              <a:rPr lang="en-US" dirty="0">
                <a:latin typeface="+mn-lt"/>
              </a:rPr>
              <a:t>Discuss in what ways memory does and does not decline in late adulthood.</a:t>
            </a:r>
          </a:p>
          <a:p>
            <a:pPr marL="862013" indent="-862013">
              <a:buNone/>
            </a:pPr>
            <a:r>
              <a:rPr lang="en-US" b="1" dirty="0" smtClean="0">
                <a:solidFill>
                  <a:schemeClr val="tx2"/>
                </a:solidFill>
                <a:latin typeface="+mn-lt"/>
              </a:rPr>
              <a:t>17.12</a:t>
            </a:r>
            <a:r>
              <a:rPr lang="en-US" dirty="0" smtClean="0">
                <a:latin typeface="+mn-lt"/>
              </a:rPr>
              <a:t> </a:t>
            </a:r>
            <a:r>
              <a:rPr lang="en-US" dirty="0">
                <a:latin typeface="+mn-lt"/>
              </a:rPr>
              <a:t>Describe how learning and education continue in late adulthood</a:t>
            </a:r>
            <a:r>
              <a:rPr lang="en-US" dirty="0" smtClean="0">
                <a:latin typeface="+mn-lt"/>
              </a:rPr>
              <a:t>.</a:t>
            </a:r>
            <a:endParaRPr lang="en-US" dirty="0">
              <a:latin typeface="+mn-lt"/>
            </a:endParaRPr>
          </a:p>
        </p:txBody>
      </p:sp>
    </p:spTree>
    <p:extLst>
      <p:ext uri="{BB962C8B-B14F-4D97-AF65-F5344CB8AC3E}">
        <p14:creationId xmlns:p14="http://schemas.microsoft.com/office/powerpoint/2010/main" val="828519434"/>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Intelligence in Older People</a:t>
            </a:r>
            <a:endParaRPr lang="en-US" dirty="0"/>
          </a:p>
        </p:txBody>
      </p:sp>
      <p:sp>
        <p:nvSpPr>
          <p:cNvPr id="5" name="Content Placeholder 2"/>
          <p:cNvSpPr>
            <a:spLocks noGrp="1"/>
          </p:cNvSpPr>
          <p:nvPr>
            <p:ph type="body" idx="1"/>
          </p:nvPr>
        </p:nvSpPr>
        <p:spPr/>
        <p:txBody>
          <a:bodyPr/>
          <a:lstStyle/>
          <a:p>
            <a:pPr marL="0" indent="0" eaLnBrk="1" hangingPunct="1">
              <a:buFont typeface="Arial" charset="0"/>
              <a:buNone/>
              <a:defRPr/>
            </a:pPr>
            <a:r>
              <a:rPr lang="en-US" b="1" dirty="0" smtClean="0">
                <a:latin typeface="+mn-lt"/>
              </a:rPr>
              <a:t>Older Research Studies and Findings</a:t>
            </a:r>
          </a:p>
          <a:p>
            <a:pPr>
              <a:buFont typeface="Arial" charset="0"/>
              <a:buChar char="•"/>
              <a:defRPr/>
            </a:pPr>
            <a:r>
              <a:rPr lang="en-US" dirty="0" smtClean="0">
                <a:latin typeface="+mn-lt"/>
              </a:rPr>
              <a:t>Notion that older people become less cognitively adept initially arose from misinterpretations of research evidence</a:t>
            </a:r>
          </a:p>
          <a:p>
            <a:pPr marL="0" indent="0" eaLnBrk="1" hangingPunct="1">
              <a:spcBef>
                <a:spcPts val="1200"/>
              </a:spcBef>
              <a:buFont typeface="Arial" charset="0"/>
              <a:buNone/>
              <a:defRPr/>
            </a:pPr>
            <a:r>
              <a:rPr lang="en-US" b="1" dirty="0" smtClean="0">
                <a:latin typeface="+mn-lt"/>
              </a:rPr>
              <a:t>Problems</a:t>
            </a:r>
          </a:p>
          <a:p>
            <a:pPr>
              <a:buFont typeface="Arial" charset="0"/>
              <a:buChar char="•"/>
              <a:defRPr/>
            </a:pPr>
            <a:r>
              <a:rPr lang="en-US" dirty="0" smtClean="0">
                <a:latin typeface="+mn-lt"/>
              </a:rPr>
              <a:t>Cohort effects </a:t>
            </a:r>
          </a:p>
          <a:p>
            <a:pPr>
              <a:buFont typeface="Arial" charset="0"/>
              <a:buChar char="•"/>
              <a:defRPr/>
            </a:pPr>
            <a:r>
              <a:rPr lang="en-US" dirty="0" smtClean="0">
                <a:latin typeface="+mn-lt"/>
              </a:rPr>
              <a:t>Reaction-time components </a:t>
            </a:r>
          </a:p>
          <a:p>
            <a:pPr>
              <a:buFont typeface="Arial" charset="0"/>
              <a:buChar char="•"/>
              <a:defRPr/>
            </a:pPr>
            <a:r>
              <a:rPr lang="en-US" dirty="0" smtClean="0">
                <a:latin typeface="+mn-lt"/>
              </a:rPr>
              <a:t>Retesting effects </a:t>
            </a:r>
          </a:p>
          <a:p>
            <a:pPr>
              <a:buFont typeface="Arial" charset="0"/>
              <a:buChar char="•"/>
              <a:defRPr/>
            </a:pPr>
            <a:r>
              <a:rPr lang="en-US" dirty="0" smtClean="0">
                <a:latin typeface="+mn-lt"/>
              </a:rPr>
              <a:t>Subject attrition</a:t>
            </a:r>
            <a:endParaRPr lang="en-US" dirty="0">
              <a:latin typeface="+mn-lt"/>
            </a:endParaRPr>
          </a:p>
        </p:txBody>
      </p:sp>
    </p:spTree>
    <p:extLst>
      <p:ext uri="{BB962C8B-B14F-4D97-AF65-F5344CB8AC3E}">
        <p14:creationId xmlns:p14="http://schemas.microsoft.com/office/powerpoint/2010/main" val="3556552548"/>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Recent </a:t>
            </a:r>
            <a:r>
              <a:rPr lang="en-US" dirty="0" smtClean="0"/>
              <a:t>Findings</a:t>
            </a:r>
            <a:r>
              <a:rPr lang="en-US" altLang="en-US" dirty="0" smtClean="0">
                <a:ea typeface="ＭＳ Ｐゴシック" panose="020B0600070205080204" pitchFamily="34" charset="-128"/>
              </a:rPr>
              <a:t> about Intelligence in Older People</a:t>
            </a:r>
            <a:endParaRPr lang="en-US" dirty="0"/>
          </a:p>
        </p:txBody>
      </p:sp>
      <p:sp>
        <p:nvSpPr>
          <p:cNvPr id="5" name="Content Placeholder 2"/>
          <p:cNvSpPr>
            <a:spLocks noGrp="1"/>
          </p:cNvSpPr>
          <p:nvPr>
            <p:ph type="body" idx="1"/>
          </p:nvPr>
        </p:nvSpPr>
        <p:spPr/>
        <p:txBody>
          <a:bodyPr/>
          <a:lstStyle/>
          <a:p>
            <a:pPr marL="0" indent="0" eaLnBrk="1" hangingPunct="1">
              <a:buFont typeface="Arial" charset="0"/>
              <a:buNone/>
              <a:defRPr/>
            </a:pPr>
            <a:r>
              <a:rPr lang="en-US" b="1" dirty="0" smtClean="0">
                <a:latin typeface="+mn-lt"/>
              </a:rPr>
              <a:t>Sequential studies</a:t>
            </a:r>
          </a:p>
          <a:p>
            <a:pPr>
              <a:buFont typeface="Arial" charset="0"/>
              <a:buChar char="•"/>
              <a:defRPr/>
            </a:pPr>
            <a:r>
              <a:rPr lang="en-US" dirty="0" smtClean="0">
                <a:latin typeface="+mn-lt"/>
              </a:rPr>
              <a:t>Some abilities gradually decline; others stay relatively steady</a:t>
            </a:r>
          </a:p>
          <a:p>
            <a:pPr>
              <a:buFont typeface="Arial" charset="0"/>
              <a:buChar char="•"/>
              <a:defRPr/>
            </a:pPr>
            <a:r>
              <a:rPr lang="en-US" dirty="0" smtClean="0">
                <a:latin typeface="+mn-lt"/>
              </a:rPr>
              <a:t>No uniform pattern of age-related changes across all intellectual abilities</a:t>
            </a:r>
          </a:p>
          <a:p>
            <a:pPr>
              <a:buFont typeface="Arial" charset="0"/>
              <a:buChar char="•"/>
              <a:defRPr/>
            </a:pPr>
            <a:r>
              <a:rPr lang="en-US" dirty="0" smtClean="0">
                <a:latin typeface="+mn-lt"/>
              </a:rPr>
              <a:t>Acquired strategies remains steady and may improve</a:t>
            </a:r>
            <a:endParaRPr lang="en-US" dirty="0">
              <a:latin typeface="+mn-lt"/>
            </a:endParaRPr>
          </a:p>
        </p:txBody>
      </p:sp>
    </p:spTree>
    <p:extLst>
      <p:ext uri="{BB962C8B-B14F-4D97-AF65-F5344CB8AC3E}">
        <p14:creationId xmlns:p14="http://schemas.microsoft.com/office/powerpoint/2010/main" val="1512701288"/>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Title 1"/>
          <p:cNvSpPr>
            <a:spLocks noGrp="1"/>
          </p:cNvSpPr>
          <p:nvPr>
            <p:ph type="title"/>
          </p:nvPr>
        </p:nvSpPr>
        <p:spPr/>
        <p:txBody>
          <a:bodyPr/>
          <a:lstStyle/>
          <a:p>
            <a:r>
              <a:rPr lang="en-US" dirty="0"/>
              <a:t>Figure </a:t>
            </a:r>
            <a:r>
              <a:rPr lang="en-US" dirty="0" smtClean="0"/>
              <a:t>17-13</a:t>
            </a:r>
            <a:r>
              <a:rPr lang="en-US" dirty="0"/>
              <a:t> </a:t>
            </a:r>
            <a:r>
              <a:rPr lang="en-US" altLang="en-US" dirty="0" smtClean="0">
                <a:ea typeface="ＭＳ Ｐゴシック" panose="020B0600070205080204" pitchFamily="34" charset="-128"/>
              </a:rPr>
              <a:t>Changes in Intellectual Functioning</a:t>
            </a:r>
          </a:p>
        </p:txBody>
      </p:sp>
      <p:pic>
        <p:nvPicPr>
          <p:cNvPr id="5" name="Picture 2" descr="A line graph shows the decline of intellectual abilities across ages. The horizontal axis, titled Age, starts at 25 and rises by increments of 7 until 88. The vertical axis, titled Mean T Scores, starts at 35 and rises by increments of 5 until 55. The approximate data is as follows. 25 years. Inductive Reasoning 50, Spatial Orientation 48, Perceptual Speed 51, Numeric Ability 53, Verbal Ability 51, Verbal Memory 50. 32 years. Inductive Reasoning 50, Spatial Orientation: 49, Perceptual Speed 52, Numeric Ability 53, Verbal Ability 49, Verbal Memory 49. 39 years. Inductive Reasoning 51, Spatial Orientation 51, Perceptual Speed 53, Numeric Ability 52, Verbal Ability 51, Verbal Memory 50. 46 years. Inductive Reasoning 52, Spatial Orientation 52, Perceptual Speed 53, Numeric Ability 52, Verbal Ability 52, Verbal Memory 50. 53 years. Inductive Reasoning 52, Spatial Orientation 52, Perceptual Speed 52, Numeric Ability 51, Verbal Ability 53, Verbal Memory 50. 60 years. Inductive Reasoning 51, Spatial Orientation 51, Perceptual Speed 51, Numeric Ability 50, Verbal Ability 53, Verbal Memory 50. 67 years. Inductive Reasoning 50, Spatial Orientation 49, Perceptual Speed 49, Numeric Ability 47, Verbal Ability 52, Verbal Memory 48. 74 years. Inductive Reasoning 47, Spatial Orientation 47, Perceptual Speed 47, Numeric Ability 45, Verbal Ability 50, Verbal Memory 46. 81 years. Inductive Reasoning 45, Spatial Orientation 44, Perceptual Speed 43, Numeric Ability 40, Verbal Ability 49, Verbal Memory 43. 88 years. Inductive Reasoning 42, Spatial Orientation 41, Perceptual Speed 40, Numeric Ability 37, Verbal Ability 45, Verbal Memory 39."/>
          <p:cNvPicPr>
            <a:picLocks noGrp="1" noChangeAspect="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1751212" y="1422820"/>
            <a:ext cx="4905506" cy="3148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idx="1"/>
          </p:nvPr>
        </p:nvSpPr>
        <p:spPr>
          <a:xfrm>
            <a:off x="457200" y="5105400"/>
            <a:ext cx="8229600" cy="1020763"/>
          </a:xfrm>
        </p:spPr>
        <p:txBody>
          <a:bodyPr anchor="b"/>
          <a:lstStyle/>
          <a:p>
            <a:pPr marL="0" indent="0">
              <a:buNone/>
            </a:pPr>
            <a:r>
              <a:rPr lang="en-US" sz="1600" dirty="0">
                <a:latin typeface="+mn-lt"/>
              </a:rPr>
              <a:t>Although some intellectual abilities decline across adulthood, others stay relatively steady</a:t>
            </a:r>
            <a:r>
              <a:rPr lang="en-US" sz="1600" dirty="0" smtClean="0">
                <a:latin typeface="+mn-lt"/>
              </a:rPr>
              <a:t>.</a:t>
            </a:r>
            <a:endParaRPr lang="en-US" sz="1600" dirty="0">
              <a:latin typeface="+mn-lt"/>
            </a:endParaRPr>
          </a:p>
        </p:txBody>
      </p:sp>
    </p:spTree>
    <p:extLst>
      <p:ext uri="{BB962C8B-B14F-4D97-AF65-F5344CB8AC3E}">
        <p14:creationId xmlns:p14="http://schemas.microsoft.com/office/powerpoint/2010/main" val="695255119"/>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Environmental Factors</a:t>
            </a:r>
            <a:endParaRPr lang="en-US" dirty="0"/>
          </a:p>
        </p:txBody>
      </p:sp>
      <p:sp>
        <p:nvSpPr>
          <p:cNvPr id="5" name="Content Placeholder 2"/>
          <p:cNvSpPr>
            <a:spLocks noGrp="1"/>
          </p:cNvSpPr>
          <p:nvPr>
            <p:ph type="body" idx="1"/>
          </p:nvPr>
        </p:nvSpPr>
        <p:spPr/>
        <p:txBody>
          <a:bodyPr/>
          <a:lstStyle/>
          <a:p>
            <a:pPr marL="256032" lvl="1" indent="-256032">
              <a:spcBef>
                <a:spcPts val="1500"/>
              </a:spcBef>
              <a:buFont typeface="Arial" panose="020B0604020202020204" pitchFamily="34" charset="0"/>
              <a:buChar char="•"/>
            </a:pPr>
            <a:r>
              <a:rPr lang="en-US" altLang="en-US" dirty="0" smtClean="0">
                <a:latin typeface="+mn-lt"/>
              </a:rPr>
              <a:t>Certain environmental and cultural factors are related to greater or lesser degrees of intellectual decline</a:t>
            </a:r>
          </a:p>
          <a:p>
            <a:pPr marL="256032" lvl="1" indent="-256032">
              <a:spcBef>
                <a:spcPts val="1500"/>
              </a:spcBef>
              <a:buFont typeface="Arial" panose="020B0604020202020204" pitchFamily="34" charset="0"/>
              <a:buChar char="•"/>
            </a:pPr>
            <a:r>
              <a:rPr lang="en-US" altLang="en-US" dirty="0" smtClean="0">
                <a:latin typeface="+mn-lt"/>
              </a:rPr>
              <a:t>Lesser declines are associated with many factors such as</a:t>
            </a:r>
          </a:p>
          <a:p>
            <a:pPr marL="740664" lvl="2" indent="-283464">
              <a:buFont typeface="Arial" panose="020B0604020202020204" pitchFamily="34" charset="0"/>
              <a:buChar char="–"/>
            </a:pPr>
            <a:r>
              <a:rPr lang="en-US" dirty="0" smtClean="0">
                <a:latin typeface="+mn-lt"/>
              </a:rPr>
              <a:t>absence of chronic disease</a:t>
            </a:r>
          </a:p>
          <a:p>
            <a:pPr marL="740664" lvl="2" indent="-283464">
              <a:buFont typeface="Arial" panose="020B0604020202020204" pitchFamily="34" charset="0"/>
              <a:buChar char="–"/>
            </a:pPr>
            <a:r>
              <a:rPr lang="en-US" dirty="0" smtClean="0">
                <a:latin typeface="+mn-lt"/>
              </a:rPr>
              <a:t>higher socioeconomic status</a:t>
            </a:r>
          </a:p>
          <a:p>
            <a:pPr marL="740664" lvl="2" indent="-283464">
              <a:buFont typeface="Arial" panose="020B0604020202020204" pitchFamily="34" charset="0"/>
              <a:buChar char="–"/>
            </a:pPr>
            <a:r>
              <a:rPr lang="en-US" dirty="0" smtClean="0">
                <a:latin typeface="+mn-lt"/>
              </a:rPr>
              <a:t>involvement in an intellectually stimulating environment</a:t>
            </a:r>
          </a:p>
          <a:p>
            <a:pPr marL="740664" lvl="2" indent="-283464">
              <a:buFont typeface="Arial" panose="020B0604020202020204" pitchFamily="34" charset="0"/>
              <a:buChar char="–"/>
            </a:pPr>
            <a:r>
              <a:rPr lang="en-US" dirty="0" smtClean="0">
                <a:latin typeface="+mn-lt"/>
              </a:rPr>
              <a:t>a flexible personality style</a:t>
            </a:r>
          </a:p>
          <a:p>
            <a:pPr marL="740664" lvl="2" indent="-283464">
              <a:buFont typeface="Arial" panose="020B0604020202020204" pitchFamily="34" charset="0"/>
              <a:buChar char="–"/>
            </a:pPr>
            <a:r>
              <a:rPr lang="en-US" dirty="0" smtClean="0">
                <a:latin typeface="+mn-lt"/>
              </a:rPr>
              <a:t>marriage to a bright spouse</a:t>
            </a:r>
            <a:endParaRPr lang="en-US" dirty="0">
              <a:latin typeface="+mn-lt"/>
            </a:endParaRPr>
          </a:p>
        </p:txBody>
      </p:sp>
    </p:spTree>
    <p:extLst>
      <p:ext uri="{BB962C8B-B14F-4D97-AF65-F5344CB8AC3E}">
        <p14:creationId xmlns:p14="http://schemas.microsoft.com/office/powerpoint/2010/main" val="2422882911"/>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Maintaining Mental Ability</a:t>
            </a:r>
            <a:endParaRPr lang="en-US" dirty="0"/>
          </a:p>
        </p:txBody>
      </p:sp>
      <p:sp>
        <p:nvSpPr>
          <p:cNvPr id="5" name="Content Placeholder 2"/>
          <p:cNvSpPr>
            <a:spLocks noGrp="1"/>
          </p:cNvSpPr>
          <p:nvPr>
            <p:ph type="body" idx="1"/>
          </p:nvPr>
        </p:nvSpPr>
        <p:spPr/>
        <p:txBody>
          <a:bodyPr/>
          <a:lstStyle/>
          <a:p>
            <a:pPr marL="0" indent="0" eaLnBrk="1" hangingPunct="1">
              <a:buFont typeface="Arial" charset="0"/>
              <a:buNone/>
              <a:defRPr/>
            </a:pPr>
            <a:r>
              <a:rPr lang="en-US" b="1" dirty="0" smtClean="0">
                <a:latin typeface="+mn-lt"/>
              </a:rPr>
              <a:t>Exercising the aging brain</a:t>
            </a:r>
          </a:p>
          <a:p>
            <a:pPr>
              <a:buFont typeface="Arial" charset="0"/>
              <a:buChar char="•"/>
              <a:defRPr/>
            </a:pPr>
            <a:r>
              <a:rPr lang="en-US" dirty="0" smtClean="0">
                <a:latin typeface="+mn-lt"/>
              </a:rPr>
              <a:t>Continued stimulation keeps cognitive abilities sharp</a:t>
            </a:r>
          </a:p>
          <a:p>
            <a:pPr>
              <a:buFont typeface="Arial" charset="0"/>
              <a:buChar char="•"/>
              <a:defRPr/>
            </a:pPr>
            <a:r>
              <a:rPr lang="en-US" dirty="0" smtClean="0">
                <a:latin typeface="+mn-lt"/>
              </a:rPr>
              <a:t>Cognitive training showed long-term effects</a:t>
            </a:r>
          </a:p>
          <a:p>
            <a:pPr>
              <a:buFont typeface="Arial" charset="0"/>
              <a:buChar char="•"/>
              <a:defRPr/>
            </a:pPr>
            <a:r>
              <a:rPr lang="en-US" dirty="0" smtClean="0">
                <a:latin typeface="+mn-lt"/>
              </a:rPr>
              <a:t>Engaging in some form of mental workout - consistently and continually increasing the level of difficulty - is key to success</a:t>
            </a:r>
            <a:endParaRPr lang="en-US" dirty="0">
              <a:latin typeface="+mn-lt"/>
            </a:endParaRPr>
          </a:p>
        </p:txBody>
      </p:sp>
    </p:spTree>
    <p:extLst>
      <p:ext uri="{BB962C8B-B14F-4D97-AF65-F5344CB8AC3E}">
        <p14:creationId xmlns:p14="http://schemas.microsoft.com/office/powerpoint/2010/main" val="1240549139"/>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Two Views of Plasticity </a:t>
            </a:r>
            <a:r>
              <a:rPr lang="en-US" altLang="en-US" sz="2000" b="0" dirty="0" smtClean="0">
                <a:ea typeface="ＭＳ Ｐゴシック" panose="020B0600070205080204" pitchFamily="34" charset="-128"/>
              </a:rPr>
              <a:t>(1 of 2)</a:t>
            </a:r>
            <a:endParaRPr lang="en-US" sz="2000" b="0" dirty="0"/>
          </a:p>
        </p:txBody>
      </p:sp>
      <p:sp>
        <p:nvSpPr>
          <p:cNvPr id="5" name="Content Placeholder 2"/>
          <p:cNvSpPr>
            <a:spLocks noGrp="1"/>
          </p:cNvSpPr>
          <p:nvPr>
            <p:ph type="body" idx="1"/>
          </p:nvPr>
        </p:nvSpPr>
        <p:spPr/>
        <p:txBody>
          <a:bodyPr/>
          <a:lstStyle/>
          <a:p>
            <a:pPr marL="0" indent="0">
              <a:buNone/>
            </a:pPr>
            <a:r>
              <a:rPr lang="en-US" b="1" dirty="0" smtClean="0">
                <a:latin typeface="+mn-lt"/>
              </a:rPr>
              <a:t>A developing structure or behavior is susceptible to experience</a:t>
            </a:r>
          </a:p>
          <a:p>
            <a:r>
              <a:rPr lang="en-US" dirty="0" smtClean="0">
                <a:latin typeface="+mn-lt"/>
              </a:rPr>
              <a:t>There is nothing fixed about the changes that occur in intellectual abilities during late adulthood</a:t>
            </a:r>
            <a:endParaRPr lang="en-US" dirty="0"/>
          </a:p>
        </p:txBody>
      </p:sp>
    </p:spTree>
    <p:extLst>
      <p:ext uri="{BB962C8B-B14F-4D97-AF65-F5344CB8AC3E}">
        <p14:creationId xmlns:p14="http://schemas.microsoft.com/office/powerpoint/2010/main" val="2314008940"/>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Two Views of Plasticity </a:t>
            </a:r>
            <a:r>
              <a:rPr lang="en-US" altLang="en-US" sz="2000" b="0" dirty="0" smtClean="0">
                <a:ea typeface="ＭＳ Ｐゴシック" panose="020B0600070205080204" pitchFamily="34" charset="-128"/>
              </a:rPr>
              <a:t>(2 of 2)</a:t>
            </a:r>
            <a:endParaRPr lang="en-US" sz="2000" b="0" dirty="0"/>
          </a:p>
        </p:txBody>
      </p:sp>
      <p:sp>
        <p:nvSpPr>
          <p:cNvPr id="3" name="Content Placeholder 2"/>
          <p:cNvSpPr>
            <a:spLocks noGrp="1"/>
          </p:cNvSpPr>
          <p:nvPr>
            <p:ph type="body" idx="1"/>
          </p:nvPr>
        </p:nvSpPr>
        <p:spPr/>
        <p:txBody>
          <a:bodyPr/>
          <a:lstStyle/>
          <a:p>
            <a:pPr marL="0" indent="0">
              <a:buNone/>
              <a:defRPr/>
            </a:pPr>
            <a:r>
              <a:rPr lang="en-US" b="1" dirty="0">
                <a:latin typeface="+mn-lt"/>
              </a:rPr>
              <a:t>Rate of true, underlying cognitive decline in late adulthood is unaffected by mental exercise</a:t>
            </a:r>
          </a:p>
          <a:p>
            <a:pPr>
              <a:defRPr/>
            </a:pPr>
            <a:r>
              <a:rPr lang="en-US" dirty="0">
                <a:latin typeface="+mn-lt"/>
              </a:rPr>
              <a:t>Cognitive reserve allows continued performance at relatively high mental levels, even with underlying </a:t>
            </a:r>
            <a:r>
              <a:rPr lang="en-US" dirty="0" smtClean="0">
                <a:latin typeface="+mn-lt"/>
              </a:rPr>
              <a:t>declines</a:t>
            </a:r>
            <a:endParaRPr lang="en-US" dirty="0">
              <a:latin typeface="+mn-lt"/>
            </a:endParaRPr>
          </a:p>
        </p:txBody>
      </p:sp>
    </p:spTree>
    <p:extLst>
      <p:ext uri="{BB962C8B-B14F-4D97-AF65-F5344CB8AC3E}">
        <p14:creationId xmlns:p14="http://schemas.microsoft.com/office/powerpoint/2010/main" val="206993184"/>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Memory: Remembrance of Things </a:t>
            </a:r>
            <a:r>
              <a:rPr lang="en-US" dirty="0" smtClean="0"/>
              <a:t>Past and Present</a:t>
            </a:r>
            <a:endParaRPr lang="en-US" dirty="0"/>
          </a:p>
        </p:txBody>
      </p:sp>
      <p:sp>
        <p:nvSpPr>
          <p:cNvPr id="5" name="Content Placeholder 2"/>
          <p:cNvSpPr>
            <a:spLocks noGrp="1"/>
          </p:cNvSpPr>
          <p:nvPr>
            <p:ph type="body" idx="1"/>
          </p:nvPr>
        </p:nvSpPr>
        <p:spPr/>
        <p:txBody>
          <a:bodyPr/>
          <a:lstStyle/>
          <a:p>
            <a:pPr eaLnBrk="1" hangingPunct="1"/>
            <a:r>
              <a:rPr lang="en-US" altLang="en-US" dirty="0" smtClean="0">
                <a:latin typeface="+mn-lt"/>
              </a:rPr>
              <a:t>Episodic memory</a:t>
            </a:r>
          </a:p>
          <a:p>
            <a:pPr eaLnBrk="1" hangingPunct="1"/>
            <a:r>
              <a:rPr lang="en-US" altLang="en-US" dirty="0" smtClean="0">
                <a:latin typeface="+mn-lt"/>
              </a:rPr>
              <a:t>Semantic memory</a:t>
            </a:r>
          </a:p>
          <a:p>
            <a:pPr eaLnBrk="1" hangingPunct="1"/>
            <a:r>
              <a:rPr lang="en-US" altLang="en-US" dirty="0" smtClean="0">
                <a:latin typeface="+mn-lt"/>
              </a:rPr>
              <a:t>Short-term memory</a:t>
            </a:r>
            <a:endParaRPr lang="en-US" dirty="0"/>
          </a:p>
        </p:txBody>
      </p:sp>
    </p:spTree>
    <p:extLst>
      <p:ext uri="{BB962C8B-B14F-4D97-AF65-F5344CB8AC3E}">
        <p14:creationId xmlns:p14="http://schemas.microsoft.com/office/powerpoint/2010/main" val="283148957"/>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altLang="en-US" dirty="0" smtClean="0">
                <a:ea typeface="ＭＳ Ｐゴシック" panose="020B0600070205080204" pitchFamily="34" charset="-128"/>
              </a:rPr>
              <a:t>Decline and Stability</a:t>
            </a:r>
            <a:endParaRPr lang="en-US" dirty="0"/>
          </a:p>
        </p:txBody>
      </p:sp>
      <p:sp>
        <p:nvSpPr>
          <p:cNvPr id="4" name="Content Placeholder 2"/>
          <p:cNvSpPr>
            <a:spLocks noGrp="1"/>
          </p:cNvSpPr>
          <p:nvPr>
            <p:ph type="body" idx="1"/>
          </p:nvPr>
        </p:nvSpPr>
        <p:spPr/>
        <p:txBody>
          <a:bodyPr/>
          <a:lstStyle/>
          <a:p>
            <a:pPr eaLnBrk="1" hangingPunct="1"/>
            <a:r>
              <a:rPr lang="en-US" altLang="en-US" dirty="0" smtClean="0">
                <a:solidFill>
                  <a:schemeClr val="tx1"/>
                </a:solidFill>
                <a:latin typeface="+mn-lt"/>
              </a:rPr>
              <a:t>Age-related memory declines are limited primarily to episodic memories</a:t>
            </a:r>
          </a:p>
          <a:p>
            <a:pPr eaLnBrk="1" hangingPunct="1"/>
            <a:r>
              <a:rPr lang="en-US" altLang="en-US" dirty="0" smtClean="0">
                <a:solidFill>
                  <a:schemeClr val="tx1"/>
                </a:solidFill>
                <a:latin typeface="+mn-lt"/>
              </a:rPr>
              <a:t>Semantic memories and implicit memories are largely unaffected by age </a:t>
            </a:r>
            <a:endParaRPr lang="en-US" dirty="0">
              <a:latin typeface="+mn-lt"/>
            </a:endParaRPr>
          </a:p>
        </p:txBody>
      </p:sp>
    </p:spTree>
    <p:extLst>
      <p:ext uri="{BB962C8B-B14F-4D97-AF65-F5344CB8AC3E}">
        <p14:creationId xmlns:p14="http://schemas.microsoft.com/office/powerpoint/2010/main" val="3830159953"/>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altLang="en-US" dirty="0" smtClean="0">
                <a:ea typeface="ＭＳ Ｐゴシック" panose="020B0600070205080204" pitchFamily="34" charset="-128"/>
              </a:rPr>
              <a:t>Recalling the Days of Our Lives</a:t>
            </a:r>
            <a:endParaRPr lang="en-US" dirty="0"/>
          </a:p>
        </p:txBody>
      </p:sp>
      <p:sp>
        <p:nvSpPr>
          <p:cNvPr id="4" name="Content Placeholder 2"/>
          <p:cNvSpPr>
            <a:spLocks noGrp="1"/>
          </p:cNvSpPr>
          <p:nvPr>
            <p:ph type="body" idx="1"/>
          </p:nvPr>
        </p:nvSpPr>
        <p:spPr/>
        <p:txBody>
          <a:bodyPr/>
          <a:lstStyle/>
          <a:p>
            <a:pPr marL="0" indent="0" eaLnBrk="1" hangingPunct="1">
              <a:buFont typeface="Arial" charset="0"/>
              <a:buNone/>
              <a:defRPr/>
            </a:pPr>
            <a:r>
              <a:rPr lang="en-US" b="1" dirty="0" smtClean="0">
                <a:latin typeface="+mn-lt"/>
              </a:rPr>
              <a:t>Autobiographical memory</a:t>
            </a:r>
          </a:p>
          <a:p>
            <a:pPr>
              <a:buFont typeface="Arial" charset="0"/>
              <a:buChar char="•"/>
              <a:defRPr/>
            </a:pPr>
            <a:r>
              <a:rPr lang="en-US" dirty="0" smtClean="0">
                <a:latin typeface="+mn-lt"/>
              </a:rPr>
              <a:t>Pollyanna principle</a:t>
            </a:r>
          </a:p>
          <a:p>
            <a:pPr>
              <a:buFont typeface="Arial" charset="0"/>
              <a:buChar char="•"/>
              <a:defRPr/>
            </a:pPr>
            <a:r>
              <a:rPr lang="en-US" dirty="0" smtClean="0">
                <a:latin typeface="+mn-lt"/>
              </a:rPr>
              <a:t>Recall of material that “fits” current self-view</a:t>
            </a:r>
          </a:p>
          <a:p>
            <a:pPr>
              <a:buFont typeface="Arial" charset="0"/>
              <a:buChar char="•"/>
              <a:defRPr/>
            </a:pPr>
            <a:r>
              <a:rPr lang="en-US" dirty="0" smtClean="0">
                <a:latin typeface="+mn-lt"/>
              </a:rPr>
              <a:t>Particular periods of life are remembered more easily than others</a:t>
            </a:r>
            <a:endParaRPr lang="en-US" dirty="0"/>
          </a:p>
        </p:txBody>
      </p:sp>
    </p:spTree>
    <p:extLst>
      <p:ext uri="{BB962C8B-B14F-4D97-AF65-F5344CB8AC3E}">
        <p14:creationId xmlns:p14="http://schemas.microsoft.com/office/powerpoint/2010/main" val="87704479"/>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smtClean="0"/>
              <a:t>Figure 17-14 </a:t>
            </a:r>
            <a:r>
              <a:rPr lang="en-US" altLang="en-US" dirty="0" smtClean="0">
                <a:ea typeface="ＭＳ Ｐゴシック" panose="020B0600070205080204" pitchFamily="34" charset="-128"/>
              </a:rPr>
              <a:t>Remembrances of Things Past</a:t>
            </a:r>
            <a:endParaRPr lang="en-US" dirty="0"/>
          </a:p>
        </p:txBody>
      </p:sp>
      <p:pic>
        <p:nvPicPr>
          <p:cNvPr id="157699" name="Picture 2" descr="A line graph shows the recollection levels of humans at various ages. The vertical axis is titled Period of Life Remembered, and the horizontal axis measures the number of memories, with fewer near the origin, and more moving away from the origin. The two lines show Recollection at Age 70 and at age 50 respectively. The age 70 curve starts at origin, gradually ascends until twenties, regresses through the forties, and ascends again to More memories in the sixties. The age 50 curve starts at origin, ascends until twenties, regresses through the forties, and slightly ascends to More memories around 45. Both curves are S shape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56742" y="1887513"/>
            <a:ext cx="2394098" cy="2715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idx="1"/>
          </p:nvPr>
        </p:nvSpPr>
        <p:spPr>
          <a:xfrm>
            <a:off x="457200" y="4890675"/>
            <a:ext cx="8229600" cy="1235488"/>
          </a:xfrm>
        </p:spPr>
        <p:txBody>
          <a:bodyPr anchor="b"/>
          <a:lstStyle/>
          <a:p>
            <a:pPr marL="0" indent="0">
              <a:buNone/>
            </a:pPr>
            <a:r>
              <a:rPr lang="en-US" sz="1600" dirty="0">
                <a:latin typeface="+mn-lt"/>
              </a:rPr>
              <a:t>Recall of autobiographical </a:t>
            </a:r>
            <a:r>
              <a:rPr lang="en-US" sz="1600" dirty="0" smtClean="0">
                <a:latin typeface="+mn-lt"/>
              </a:rPr>
              <a:t>memories varies </a:t>
            </a:r>
            <a:r>
              <a:rPr lang="en-US" sz="1600" dirty="0">
                <a:latin typeface="+mn-lt"/>
              </a:rPr>
              <a:t>with age, with </a:t>
            </a:r>
            <a:r>
              <a:rPr lang="en-US" sz="1600" dirty="0" smtClean="0">
                <a:latin typeface="+mn-lt"/>
              </a:rPr>
              <a:t>70-year-olds recalling </a:t>
            </a:r>
            <a:r>
              <a:rPr lang="en-US" sz="1600" dirty="0">
                <a:latin typeface="+mn-lt"/>
              </a:rPr>
              <a:t>details from their 20s </a:t>
            </a:r>
            <a:r>
              <a:rPr lang="en-US" sz="1600" dirty="0" smtClean="0">
                <a:latin typeface="+mn-lt"/>
              </a:rPr>
              <a:t>and 30s </a:t>
            </a:r>
            <a:r>
              <a:rPr lang="en-US" sz="1600" dirty="0">
                <a:latin typeface="+mn-lt"/>
              </a:rPr>
              <a:t>best, and 50-year-olds </a:t>
            </a:r>
            <a:r>
              <a:rPr lang="en-US" sz="1600" dirty="0" smtClean="0">
                <a:latin typeface="+mn-lt"/>
              </a:rPr>
              <a:t>recalling memories </a:t>
            </a:r>
            <a:r>
              <a:rPr lang="en-US" sz="1600" dirty="0">
                <a:latin typeface="+mn-lt"/>
              </a:rPr>
              <a:t>from their teenage </a:t>
            </a:r>
            <a:r>
              <a:rPr lang="en-US" sz="1600" dirty="0" smtClean="0">
                <a:latin typeface="+mn-lt"/>
              </a:rPr>
              <a:t>years and </a:t>
            </a:r>
            <a:r>
              <a:rPr lang="en-US" sz="1600" dirty="0">
                <a:latin typeface="+mn-lt"/>
              </a:rPr>
              <a:t>20s. People of both ages </a:t>
            </a:r>
            <a:r>
              <a:rPr lang="en-US" sz="1600" dirty="0" smtClean="0">
                <a:latin typeface="+mn-lt"/>
              </a:rPr>
              <a:t>also recall </a:t>
            </a:r>
            <a:r>
              <a:rPr lang="en-US" sz="1600" dirty="0">
                <a:latin typeface="+mn-lt"/>
              </a:rPr>
              <a:t>more recent memories </a:t>
            </a:r>
            <a:r>
              <a:rPr lang="en-US" sz="1600" dirty="0" smtClean="0">
                <a:latin typeface="+mn-lt"/>
              </a:rPr>
              <a:t>best of all</a:t>
            </a:r>
            <a:endParaRPr lang="en-US" sz="1600" dirty="0">
              <a:latin typeface="+mn-lt"/>
            </a:endParaRPr>
          </a:p>
        </p:txBody>
      </p:sp>
    </p:spTree>
    <p:extLst>
      <p:ext uri="{BB962C8B-B14F-4D97-AF65-F5344CB8AC3E}">
        <p14:creationId xmlns:p14="http://schemas.microsoft.com/office/powerpoint/2010/main" val="1631892317"/>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Explaining Memory Changes in Old Age</a:t>
            </a:r>
            <a:endParaRPr lang="en-US" dirty="0"/>
          </a:p>
        </p:txBody>
      </p:sp>
      <p:sp>
        <p:nvSpPr>
          <p:cNvPr id="5" name="Content Placeholder 2"/>
          <p:cNvSpPr>
            <a:spLocks noGrp="1"/>
          </p:cNvSpPr>
          <p:nvPr>
            <p:ph type="body" idx="1"/>
          </p:nvPr>
        </p:nvSpPr>
        <p:spPr/>
        <p:txBody>
          <a:bodyPr/>
          <a:lstStyle/>
          <a:p>
            <a:pPr marL="0" indent="0" eaLnBrk="1" hangingPunct="1">
              <a:buFont typeface="Arial" charset="0"/>
              <a:buNone/>
              <a:defRPr/>
            </a:pPr>
            <a:r>
              <a:rPr lang="en-US" b="1" dirty="0" smtClean="0">
                <a:latin typeface="+mn-lt"/>
              </a:rPr>
              <a:t>Explanations for apparent changes in memory among older people tend to focus on three main categories</a:t>
            </a:r>
          </a:p>
          <a:p>
            <a:pPr>
              <a:buFont typeface="Arial" charset="0"/>
              <a:buChar char="•"/>
              <a:defRPr/>
            </a:pPr>
            <a:r>
              <a:rPr lang="en-US" dirty="0" smtClean="0">
                <a:latin typeface="+mn-lt"/>
              </a:rPr>
              <a:t>Environmental factors</a:t>
            </a:r>
          </a:p>
          <a:p>
            <a:pPr>
              <a:buFont typeface="Arial" charset="0"/>
              <a:buChar char="•"/>
              <a:defRPr/>
            </a:pPr>
            <a:r>
              <a:rPr lang="en-US" dirty="0" smtClean="0">
                <a:latin typeface="+mn-lt"/>
              </a:rPr>
              <a:t>Information processing deficits</a:t>
            </a:r>
          </a:p>
          <a:p>
            <a:pPr>
              <a:buFont typeface="Arial" charset="0"/>
              <a:buChar char="•"/>
              <a:defRPr/>
            </a:pPr>
            <a:r>
              <a:rPr lang="en-US" dirty="0" smtClean="0">
                <a:latin typeface="+mn-lt"/>
              </a:rPr>
              <a:t>Biological factors</a:t>
            </a:r>
            <a:endParaRPr lang="en-US" dirty="0"/>
          </a:p>
        </p:txBody>
      </p:sp>
    </p:spTree>
    <p:extLst>
      <p:ext uri="{BB962C8B-B14F-4D97-AF65-F5344CB8AC3E}">
        <p14:creationId xmlns:p14="http://schemas.microsoft.com/office/powerpoint/2010/main" val="2878727058"/>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altLang="en-US" dirty="0" smtClean="0">
                <a:ea typeface="ＭＳ Ｐゴシック" panose="020B0600070205080204" pitchFamily="34" charset="-128"/>
              </a:rPr>
              <a:t>Information-Processing Deficits</a:t>
            </a:r>
            <a:endParaRPr lang="en-US" dirty="0"/>
          </a:p>
        </p:txBody>
      </p:sp>
      <p:sp>
        <p:nvSpPr>
          <p:cNvPr id="4" name="Content Placeholder 2"/>
          <p:cNvSpPr>
            <a:spLocks noGrp="1"/>
          </p:cNvSpPr>
          <p:nvPr>
            <p:ph type="body" idx="1"/>
          </p:nvPr>
        </p:nvSpPr>
        <p:spPr/>
        <p:txBody>
          <a:bodyPr/>
          <a:lstStyle/>
          <a:p>
            <a:pPr>
              <a:buFont typeface="Arial" charset="0"/>
              <a:buChar char="•"/>
              <a:defRPr/>
            </a:pPr>
            <a:r>
              <a:rPr lang="en-US" dirty="0" smtClean="0">
                <a:latin typeface="+mn-lt"/>
              </a:rPr>
              <a:t>Inability to inhibit irrelevant information and thoughts declines</a:t>
            </a:r>
          </a:p>
          <a:p>
            <a:pPr>
              <a:buFont typeface="Arial" charset="0"/>
              <a:buChar char="•"/>
              <a:defRPr/>
            </a:pPr>
            <a:r>
              <a:rPr lang="en-US" dirty="0" smtClean="0">
                <a:latin typeface="+mn-lt"/>
              </a:rPr>
              <a:t>Speed of processing declines</a:t>
            </a:r>
          </a:p>
          <a:p>
            <a:pPr>
              <a:buFont typeface="Arial" charset="0"/>
              <a:buChar char="•"/>
              <a:defRPr/>
            </a:pPr>
            <a:r>
              <a:rPr lang="en-US" dirty="0" smtClean="0">
                <a:latin typeface="+mn-lt"/>
              </a:rPr>
              <a:t>Attention declines</a:t>
            </a:r>
          </a:p>
          <a:p>
            <a:pPr>
              <a:buFont typeface="Arial" charset="0"/>
              <a:buChar char="•"/>
              <a:defRPr/>
            </a:pPr>
            <a:r>
              <a:rPr lang="en-US" dirty="0" smtClean="0">
                <a:latin typeface="+mn-lt"/>
              </a:rPr>
              <a:t>Less efficient retrieval methods</a:t>
            </a:r>
            <a:endParaRPr lang="en-US" dirty="0"/>
          </a:p>
        </p:txBody>
      </p:sp>
    </p:spTree>
    <p:extLst>
      <p:ext uri="{BB962C8B-B14F-4D97-AF65-F5344CB8AC3E}">
        <p14:creationId xmlns:p14="http://schemas.microsoft.com/office/powerpoint/2010/main" val="2055067010"/>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altLang="en-US" dirty="0" smtClean="0">
                <a:ea typeface="ＭＳ Ｐゴシック" panose="020B0600070205080204" pitchFamily="34" charset="-128"/>
              </a:rPr>
              <a:t>Biological Factors</a:t>
            </a:r>
            <a:endParaRPr lang="en-US" dirty="0"/>
          </a:p>
        </p:txBody>
      </p:sp>
      <p:sp>
        <p:nvSpPr>
          <p:cNvPr id="4" name="Content Placeholder 2"/>
          <p:cNvSpPr>
            <a:spLocks noGrp="1"/>
          </p:cNvSpPr>
          <p:nvPr>
            <p:ph type="body" idx="1"/>
          </p:nvPr>
        </p:nvSpPr>
        <p:spPr/>
        <p:txBody>
          <a:bodyPr/>
          <a:lstStyle/>
          <a:p>
            <a:pPr marL="0" indent="0" eaLnBrk="1" hangingPunct="1">
              <a:buFont typeface="Arial" charset="0"/>
              <a:buNone/>
              <a:defRPr/>
            </a:pPr>
            <a:r>
              <a:rPr lang="en-US" b="1" dirty="0" smtClean="0">
                <a:latin typeface="+mn-lt"/>
              </a:rPr>
              <a:t>Brain and body deterioration</a:t>
            </a:r>
          </a:p>
          <a:p>
            <a:pPr>
              <a:buFont typeface="Arial" charset="0"/>
              <a:buChar char="•"/>
              <a:defRPr/>
            </a:pPr>
            <a:r>
              <a:rPr lang="en-US" dirty="0" smtClean="0">
                <a:latin typeface="+mn-lt"/>
              </a:rPr>
              <a:t>Especially frontal lobes</a:t>
            </a:r>
          </a:p>
          <a:p>
            <a:pPr marL="0" indent="0" eaLnBrk="1" hangingPunct="1">
              <a:buFont typeface="Arial" charset="0"/>
              <a:buNone/>
              <a:defRPr/>
            </a:pPr>
            <a:r>
              <a:rPr lang="en-US" b="1" dirty="0" smtClean="0">
                <a:latin typeface="+mn-lt"/>
              </a:rPr>
              <a:t>Continuation of education in old age</a:t>
            </a:r>
          </a:p>
          <a:p>
            <a:pPr>
              <a:buFont typeface="Arial" charset="0"/>
              <a:buChar char="•"/>
              <a:defRPr/>
            </a:pPr>
            <a:r>
              <a:rPr lang="en-US" dirty="0" smtClean="0">
                <a:latin typeface="+mn-lt"/>
              </a:rPr>
              <a:t>Can improve cognitive skills</a:t>
            </a:r>
            <a:endParaRPr lang="en-US" dirty="0"/>
          </a:p>
        </p:txBody>
      </p:sp>
    </p:spTree>
    <p:extLst>
      <p:ext uri="{BB962C8B-B14F-4D97-AF65-F5344CB8AC3E}">
        <p14:creationId xmlns:p14="http://schemas.microsoft.com/office/powerpoint/2010/main" val="3906465201"/>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ea typeface="ＭＳ Ｐゴシック" panose="020B0600070205080204" pitchFamily="34" charset="-128"/>
              </a:rPr>
              <a:t>Never Too Late</a:t>
            </a:r>
            <a:endParaRPr lang="en-US" dirty="0"/>
          </a:p>
        </p:txBody>
      </p:sp>
      <p:sp>
        <p:nvSpPr>
          <p:cNvPr id="5" name="Content Placeholder 2"/>
          <p:cNvSpPr>
            <a:spLocks noGrp="1"/>
          </p:cNvSpPr>
          <p:nvPr>
            <p:ph type="body" idx="1"/>
          </p:nvPr>
        </p:nvSpPr>
        <p:spPr/>
        <p:txBody>
          <a:bodyPr/>
          <a:lstStyle/>
          <a:p>
            <a:pPr>
              <a:buFont typeface="Arial" charset="0"/>
              <a:buChar char="•"/>
              <a:defRPr/>
            </a:pPr>
            <a:r>
              <a:rPr lang="en-US" dirty="0" smtClean="0">
                <a:latin typeface="+mn-lt"/>
              </a:rPr>
              <a:t>Popularity of programs such as Road Scholar is part of a growing trend among older people</a:t>
            </a:r>
          </a:p>
          <a:p>
            <a:pPr>
              <a:buFont typeface="Arial" charset="0"/>
              <a:buChar char="•"/>
              <a:defRPr/>
            </a:pPr>
            <a:r>
              <a:rPr lang="en-US" dirty="0" smtClean="0">
                <a:latin typeface="+mn-lt"/>
              </a:rPr>
              <a:t>Retired people have time to pursue further education</a:t>
            </a:r>
          </a:p>
          <a:p>
            <a:pPr>
              <a:buFont typeface="Arial" charset="0"/>
              <a:buChar char="•"/>
              <a:defRPr/>
            </a:pPr>
            <a:r>
              <a:rPr lang="en-US" dirty="0" smtClean="0">
                <a:latin typeface="+mn-lt"/>
              </a:rPr>
              <a:t>Many public colleges encourage senior citizens to enroll in classes by providing them with free tuition</a:t>
            </a:r>
          </a:p>
          <a:p>
            <a:pPr>
              <a:buFont typeface="Arial" charset="0"/>
              <a:buChar char="•"/>
              <a:defRPr/>
            </a:pPr>
            <a:r>
              <a:rPr lang="en-US" dirty="0" smtClean="0">
                <a:latin typeface="+mn-lt"/>
              </a:rPr>
              <a:t>Older adults often have no trouble maintaining their standing in rigorous college classes</a:t>
            </a:r>
          </a:p>
          <a:p>
            <a:pPr>
              <a:buFont typeface="Arial" charset="0"/>
              <a:buChar char="•"/>
              <a:defRPr/>
            </a:pPr>
            <a:r>
              <a:rPr lang="en-US" dirty="0" smtClean="0">
                <a:latin typeface="+mn-lt"/>
              </a:rPr>
              <a:t>Professors and other students generally find the presence of older people to be an educational benefit </a:t>
            </a:r>
            <a:endParaRPr lang="en-US" dirty="0"/>
          </a:p>
        </p:txBody>
      </p:sp>
    </p:spTree>
    <p:extLst>
      <p:ext uri="{BB962C8B-B14F-4D97-AF65-F5344CB8AC3E}">
        <p14:creationId xmlns:p14="http://schemas.microsoft.com/office/powerpoint/2010/main" val="1362138442"/>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Technology Use and Age</a:t>
            </a:r>
            <a:endParaRPr lang="en-US" dirty="0"/>
          </a:p>
        </p:txBody>
      </p:sp>
      <p:sp>
        <p:nvSpPr>
          <p:cNvPr id="3" name="Content Placeholder 2"/>
          <p:cNvSpPr>
            <a:spLocks noGrp="1"/>
          </p:cNvSpPr>
          <p:nvPr>
            <p:ph type="body" idx="1"/>
          </p:nvPr>
        </p:nvSpPr>
        <p:spPr/>
        <p:txBody>
          <a:bodyPr/>
          <a:lstStyle/>
          <a:p>
            <a:pPr marL="0" indent="0">
              <a:buNone/>
              <a:defRPr/>
            </a:pPr>
            <a:r>
              <a:rPr lang="en-US" dirty="0">
                <a:latin typeface="+mn-lt"/>
              </a:rPr>
              <a:t>People 65 and older are less likely to use technology than younger individuals</a:t>
            </a:r>
          </a:p>
          <a:p>
            <a:pPr>
              <a:buFont typeface="Arial" panose="020B0604020202020204" pitchFamily="34" charset="0"/>
              <a:buChar char="•"/>
              <a:defRPr/>
            </a:pPr>
            <a:r>
              <a:rPr lang="en-US" dirty="0">
                <a:latin typeface="+mn-lt"/>
              </a:rPr>
              <a:t>Less interested and motivated</a:t>
            </a:r>
          </a:p>
          <a:p>
            <a:pPr>
              <a:buFont typeface="Arial" panose="020B0604020202020204" pitchFamily="34" charset="0"/>
              <a:buChar char="•"/>
              <a:defRPr/>
            </a:pPr>
            <a:r>
              <a:rPr lang="en-US" dirty="0">
                <a:latin typeface="+mn-lt"/>
              </a:rPr>
              <a:t>Cognitive barrier related to decline in fluid </a:t>
            </a:r>
            <a:r>
              <a:rPr lang="en-US" dirty="0" smtClean="0">
                <a:latin typeface="+mn-lt"/>
              </a:rPr>
              <a:t>intelligence</a:t>
            </a:r>
            <a:endParaRPr lang="en-US" dirty="0">
              <a:latin typeface="+mn-lt"/>
            </a:endParaRPr>
          </a:p>
        </p:txBody>
      </p:sp>
    </p:spTree>
    <p:extLst>
      <p:ext uri="{BB962C8B-B14F-4D97-AF65-F5344CB8AC3E}">
        <p14:creationId xmlns:p14="http://schemas.microsoft.com/office/powerpoint/2010/main" val="2508697490"/>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Title 1"/>
          <p:cNvSpPr>
            <a:spLocks noGrp="1"/>
          </p:cNvSpPr>
          <p:nvPr>
            <p:ph type="title"/>
          </p:nvPr>
        </p:nvSpPr>
        <p:spPr/>
        <p:txBody>
          <a:bodyPr>
            <a:normAutofit/>
          </a:bodyPr>
          <a:lstStyle/>
          <a:p>
            <a:r>
              <a:rPr lang="en-US" dirty="0"/>
              <a:t>Figure </a:t>
            </a:r>
            <a:r>
              <a:rPr lang="en-US" dirty="0" smtClean="0"/>
              <a:t>17-15</a:t>
            </a:r>
            <a:r>
              <a:rPr lang="en-US" dirty="0"/>
              <a:t> </a:t>
            </a:r>
            <a:r>
              <a:rPr lang="en-US" altLang="en-US" dirty="0" smtClean="0">
                <a:ea typeface="ＭＳ Ｐゴシック" panose="020B0600070205080204" pitchFamily="34" charset="-128"/>
              </a:rPr>
              <a:t>Technology Use and Age</a:t>
            </a:r>
          </a:p>
        </p:txBody>
      </p:sp>
      <p:pic>
        <p:nvPicPr>
          <p:cNvPr id="169987" name="Picture 2" descr="A bar chart shows the percentage of Internet users for each age group. The horizontal axis measures Percent Using Internet, and the vertical axis, lists Age Groups. The approximate data is as follows. 18 to 24 years, 85%. 25 to 34 years, 85%. 35 to 44 years, 85%. 45 to 54 years, 70%. 55 to 64 years, 65%. 65 to 74 years, 40%. 75 to 84 years, 22%. 85 + years, 9%."/>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4852" y="1435270"/>
            <a:ext cx="3054297" cy="363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3"/>
          <p:cNvSpPr>
            <a:spLocks noGrp="1"/>
          </p:cNvSpPr>
          <p:nvPr>
            <p:ph type="body" idx="1"/>
          </p:nvPr>
        </p:nvSpPr>
        <p:spPr>
          <a:xfrm>
            <a:off x="457200" y="5268223"/>
            <a:ext cx="8229600" cy="857940"/>
          </a:xfrm>
        </p:spPr>
        <p:txBody>
          <a:bodyPr anchor="b">
            <a:noAutofit/>
          </a:bodyPr>
          <a:lstStyle/>
          <a:p>
            <a:pPr marL="0" indent="0">
              <a:buNone/>
            </a:pPr>
            <a:r>
              <a:rPr lang="en-US" sz="1600" dirty="0">
                <a:latin typeface="+mn-lt"/>
              </a:rPr>
              <a:t>Older individuals in the United States are far less likely to use the </a:t>
            </a:r>
            <a:r>
              <a:rPr lang="en-US" sz="1600" dirty="0" smtClean="0">
                <a:latin typeface="+mn-lt"/>
              </a:rPr>
              <a:t>Internet than </a:t>
            </a:r>
            <a:r>
              <a:rPr lang="en-US" sz="1600" dirty="0">
                <a:latin typeface="+mn-lt"/>
              </a:rPr>
              <a:t>those who are younger</a:t>
            </a:r>
            <a:r>
              <a:rPr lang="en-US" sz="1600" dirty="0" smtClean="0">
                <a:latin typeface="+mn-lt"/>
              </a:rPr>
              <a:t>.</a:t>
            </a:r>
          </a:p>
        </p:txBody>
      </p:sp>
    </p:spTree>
    <p:extLst>
      <p:ext uri="{BB962C8B-B14F-4D97-AF65-F5344CB8AC3E}">
        <p14:creationId xmlns:p14="http://schemas.microsoft.com/office/powerpoint/2010/main" val="1163076966"/>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Title 1"/>
          <p:cNvSpPr txBox="1">
            <a:spLocks noGrp="1"/>
          </p:cNvSpPr>
          <p:nvPr>
            <p:ph type="title"/>
          </p:nvPr>
        </p:nvSpPr>
        <p:spPr>
          <a:prstGeom prst="rect">
            <a:avLst/>
          </a:prstGeom>
        </p:spPr>
        <p:txBody>
          <a:bodyPr lIns="91425" tIns="91425" rIns="91425" bIns="91425" anchor="b" anchorCtr="0">
            <a:noAutofit/>
          </a:bodyPr>
          <a:lstStyle/>
          <a:p>
            <a:pPr lvl="0">
              <a:spcBef>
                <a:spcPts val="0"/>
              </a:spcBef>
              <a:buClr>
                <a:schemeClr val="lt2"/>
              </a:buClr>
              <a:buSzPct val="25000"/>
              <a:buFont typeface="Times New Roman"/>
              <a:buNone/>
            </a:pPr>
            <a:r>
              <a:rPr lang="en-US" dirty="0">
                <a:solidFill>
                  <a:schemeClr val="lt2"/>
                </a:solidFill>
              </a:rPr>
              <a:t>Copyright</a:t>
            </a:r>
          </a:p>
        </p:txBody>
      </p:sp>
      <p:pic>
        <p:nvPicPr>
          <p:cNvPr id="386" name="Picture 2"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preferRelativeResize="0"/>
          <p:nvPr/>
        </p:nvPicPr>
        <p:blipFill>
          <a:blip r:embed="rId3">
            <a:alphaModFix/>
          </a:blip>
          <a:stretch>
            <a:fillRect/>
          </a:stretch>
        </p:blipFill>
        <p:spPr>
          <a:xfrm>
            <a:off x="862013" y="2310096"/>
            <a:ext cx="7419975" cy="2466975"/>
          </a:xfrm>
          <a:prstGeom prst="rect">
            <a:avLst/>
          </a:prstGeom>
          <a:noFill/>
          <a:ln>
            <a:noFill/>
          </a:ln>
        </p:spPr>
      </p:pic>
    </p:spTree>
    <p:extLst>
      <p:ext uri="{BB962C8B-B14F-4D97-AF65-F5344CB8AC3E}">
        <p14:creationId xmlns:p14="http://schemas.microsoft.com/office/powerpoint/2010/main" val="18725510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64F4933ACCA1D499DD9E6536031753F" ma:contentTypeVersion="0" ma:contentTypeDescription="Create a new document." ma:contentTypeScope="" ma:versionID="f6e0b48212c743127a9bbfd65621b9c2">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08AB33-D471-4319-9D5D-16DEC31A22D0}">
  <ds:schemaRefs>
    <ds:schemaRef ds:uri="http://schemas.microsoft.com/office/2006/metadata/properties"/>
    <ds:schemaRef ds:uri="http://schemas.microsoft.com/office/2006/documentManagement/types"/>
    <ds:schemaRef ds:uri="http://purl.org/dc/elements/1.1/"/>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B386F7A8-E2FD-4B7D-8F38-C9BDBD2C273C}">
  <ds:schemaRefs>
    <ds:schemaRef ds:uri="http://schemas.microsoft.com/sharepoint/v3/contenttype/forms"/>
  </ds:schemaRefs>
</ds:datastoreItem>
</file>

<file path=customXml/itemProps3.xml><?xml version="1.0" encoding="utf-8"?>
<ds:datastoreItem xmlns:ds="http://schemas.openxmlformats.org/officeDocument/2006/customXml" ds:itemID="{49022CFA-EF78-45C2-84E9-7CA94C779E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9950</TotalTime>
  <Words>6015</Words>
  <Application>Microsoft Office PowerPoint</Application>
  <PresentationFormat>On-screen Show (4:3)</PresentationFormat>
  <Paragraphs>536</Paragraphs>
  <Slides>72</Slides>
  <Notes>57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72</vt:i4>
      </vt:variant>
    </vt:vector>
  </HeadingPairs>
  <TitlesOfParts>
    <vt:vector size="79" baseType="lpstr">
      <vt:lpstr>Arial</vt:lpstr>
      <vt:lpstr>Times New Roman</vt:lpstr>
      <vt:lpstr>MS PGothic</vt:lpstr>
      <vt:lpstr>Verdana</vt:lpstr>
      <vt:lpstr>Noto Sans Symbols</vt:lpstr>
      <vt:lpstr>Calibri</vt:lpstr>
      <vt:lpstr>508 Lecture</vt:lpstr>
      <vt:lpstr>Development Across the Life Span</vt:lpstr>
      <vt:lpstr>Learning Objectives (1 of 3)</vt:lpstr>
      <vt:lpstr>Learning Objectives (2 of 3)</vt:lpstr>
      <vt:lpstr>Learning Objectives (3 of 3)</vt:lpstr>
      <vt:lpstr>Physical Development in Late Adulthood</vt:lpstr>
      <vt:lpstr>Aging: Myth and Reality</vt:lpstr>
      <vt:lpstr>Figure 17-1 The Flourishing Elderly</vt:lpstr>
      <vt:lpstr>Figure 17-2 The Elderly Population Worldwide</vt:lpstr>
      <vt:lpstr>Ageism</vt:lpstr>
      <vt:lpstr>Discrimination</vt:lpstr>
      <vt:lpstr>The Myths of Aging (1 of 5)</vt:lpstr>
      <vt:lpstr>The Myths of Aging (2 of 5)</vt:lpstr>
      <vt:lpstr>The Myths of Aging (3 of 5)</vt:lpstr>
      <vt:lpstr>The Myths of Aging (4 of 5)</vt:lpstr>
      <vt:lpstr>The Myths of Aging (5 of 5)</vt:lpstr>
      <vt:lpstr>Physical Transitions in Older People</vt:lpstr>
      <vt:lpstr>Outward Signs of Aging</vt:lpstr>
      <vt:lpstr>Osteoporosis</vt:lpstr>
      <vt:lpstr>Double Standard</vt:lpstr>
      <vt:lpstr>Figure 17-3 Changing Physical Capacities</vt:lpstr>
      <vt:lpstr>Internal Aging</vt:lpstr>
      <vt:lpstr>Figure 17-4 Brain Cell Decline</vt:lpstr>
      <vt:lpstr>Lower Capacity of Bodily Systems</vt:lpstr>
      <vt:lpstr>Slowing Reaction Time</vt:lpstr>
      <vt:lpstr>Figure 17-5 Vehicle Fatalities Across the Life Span</vt:lpstr>
      <vt:lpstr>The Senses</vt:lpstr>
      <vt:lpstr>Vision</vt:lpstr>
      <vt:lpstr>Glaucoma</vt:lpstr>
      <vt:lpstr>Hearing</vt:lpstr>
      <vt:lpstr>Hearing Aids</vt:lpstr>
      <vt:lpstr>Taste and Smell</vt:lpstr>
      <vt:lpstr>Health and Wellness in Late Adulthood</vt:lpstr>
      <vt:lpstr>Health Problems in Older People</vt:lpstr>
      <vt:lpstr>Common Physical Disorders</vt:lpstr>
      <vt:lpstr>Psychological and Mental Disorders</vt:lpstr>
      <vt:lpstr>Alzheimer’s disease</vt:lpstr>
      <vt:lpstr>Figure 17-7 A Different Brain?</vt:lpstr>
      <vt:lpstr>Characteristics of Alzheimer’s Disease (1 of 2)</vt:lpstr>
      <vt:lpstr>Characteristics of Alzheimer’s Disease (2 of 2)</vt:lpstr>
      <vt:lpstr>The Biology of Alzheimer’s Disease</vt:lpstr>
      <vt:lpstr>Treatment of Alzheimer’s Disease</vt:lpstr>
      <vt:lpstr>The Relationship Between Aging and Illness</vt:lpstr>
      <vt:lpstr>Promoting Good Health</vt:lpstr>
      <vt:lpstr>Figure 17-8 Benefits of Exercise and a Healthy Diet</vt:lpstr>
      <vt:lpstr>Malnutrition and Hunger</vt:lpstr>
      <vt:lpstr>Sexuality in Old Age</vt:lpstr>
      <vt:lpstr>Sexuality in Late Adulthood</vt:lpstr>
      <vt:lpstr>Figure 17-9 Attractiveness over Time</vt:lpstr>
      <vt:lpstr>Why is Death Inevitable?</vt:lpstr>
      <vt:lpstr>Figure 17-10 Living to Age 100</vt:lpstr>
      <vt:lpstr>Figure 17-11 Animal Life Spans</vt:lpstr>
      <vt:lpstr>Figure 17-12 Life Expectancy of African Americans and Whites</vt:lpstr>
      <vt:lpstr>Finding the Fountain of Youth</vt:lpstr>
      <vt:lpstr>Cognitive Development in Late Adulthood</vt:lpstr>
      <vt:lpstr>Intelligence in Older People</vt:lpstr>
      <vt:lpstr>Recent Findings about Intelligence in Older People</vt:lpstr>
      <vt:lpstr>Figure 17-13 Changes in Intellectual Functioning</vt:lpstr>
      <vt:lpstr>Environmental Factors</vt:lpstr>
      <vt:lpstr>Maintaining Mental Ability</vt:lpstr>
      <vt:lpstr>Two Views of Plasticity (1 of 2)</vt:lpstr>
      <vt:lpstr>Two Views of Plasticity (2 of 2)</vt:lpstr>
      <vt:lpstr>Memory: Remembrance of Things Past and Present</vt:lpstr>
      <vt:lpstr>Decline and Stability</vt:lpstr>
      <vt:lpstr>Recalling the Days of Our Lives</vt:lpstr>
      <vt:lpstr>Figure 17-14 Remembrances of Things Past</vt:lpstr>
      <vt:lpstr>Explaining Memory Changes in Old Age</vt:lpstr>
      <vt:lpstr>Information-Processing Deficits</vt:lpstr>
      <vt:lpstr>Biological Factors</vt:lpstr>
      <vt:lpstr>Never Too Late</vt:lpstr>
      <vt:lpstr>Technology Use and Age</vt:lpstr>
      <vt:lpstr>Figure 17-15 Technology Use and Age</vt:lpstr>
      <vt:lpstr>Copyright</vt:lpstr>
    </vt:vector>
  </TitlesOfParts>
  <Company>Cognizant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Across the Life Span, 8e</dc:title>
  <dc:subject>Humanity Science</dc:subject>
  <dc:creator>Feldman</dc:creator>
  <cp:keywords>Humanity Science</cp:keywords>
  <cp:lastModifiedBy>B, Priyanka (Cognizant)</cp:lastModifiedBy>
  <cp:revision>426</cp:revision>
  <dcterms:modified xsi:type="dcterms:W3CDTF">2017-12-13T05:54:25Z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682739</vt:lpwstr>
  </property>
  <property fmtid="{D5CDD505-2E9C-101B-9397-08002B2CF9AE}" pid="3" name="Offisync_ServerID">
    <vt:lpwstr>7e960520-0e88-4f05-9fa0-24079b61e486</vt:lpwstr>
  </property>
  <property fmtid="{D5CDD505-2E9C-101B-9397-08002B2CF9AE}" pid="4" name="Offisync_UpdateToken">
    <vt:lpwstr>2</vt:lpwstr>
  </property>
  <property fmtid="{D5CDD505-2E9C-101B-9397-08002B2CF9AE}" pid="5" name="Jive_VersionGuid">
    <vt:lpwstr>2e874262-9747-49d3-bf1e-677aeb587663</vt:lpwstr>
  </property>
  <property fmtid="{D5CDD505-2E9C-101B-9397-08002B2CF9AE}" pid="6" name="Offisync_ProviderInitializationData">
    <vt:lpwstr>https://neo.pearson.com</vt:lpwstr>
  </property>
  <property fmtid="{D5CDD505-2E9C-101B-9397-08002B2CF9AE}" pid="7" name="Jive_LatestUserAccountName">
    <vt:lpwstr>joel</vt:lpwstr>
  </property>
  <property fmtid="{D5CDD505-2E9C-101B-9397-08002B2CF9AE}" pid="8" name="ContentTypeId">
    <vt:lpwstr>0x010100964F4933ACCA1D499DD9E6536031753F</vt:lpwstr>
  </property>
</Properties>
</file>