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0"/>
  </p:notesMasterIdLst>
  <p:handoutMasterIdLst>
    <p:handoutMasterId r:id="rId51"/>
  </p:handoutMasterIdLst>
  <p:sldIdLst>
    <p:sldId id="301" r:id="rId2"/>
    <p:sldId id="353" r:id="rId3"/>
    <p:sldId id="354" r:id="rId4"/>
    <p:sldId id="355" r:id="rId5"/>
    <p:sldId id="356" r:id="rId6"/>
    <p:sldId id="357" r:id="rId7"/>
    <p:sldId id="358" r:id="rId8"/>
    <p:sldId id="359" r:id="rId9"/>
    <p:sldId id="360"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379" r:id="rId29"/>
    <p:sldId id="380" r:id="rId30"/>
    <p:sldId id="381" r:id="rId31"/>
    <p:sldId id="382" r:id="rId32"/>
    <p:sldId id="383" r:id="rId33"/>
    <p:sldId id="384" r:id="rId34"/>
    <p:sldId id="385" r:id="rId35"/>
    <p:sldId id="386" r:id="rId36"/>
    <p:sldId id="387" r:id="rId37"/>
    <p:sldId id="388" r:id="rId38"/>
    <p:sldId id="389" r:id="rId39"/>
    <p:sldId id="390" r:id="rId40"/>
    <p:sldId id="391" r:id="rId41"/>
    <p:sldId id="392" r:id="rId42"/>
    <p:sldId id="393" r:id="rId43"/>
    <p:sldId id="394" r:id="rId44"/>
    <p:sldId id="395" r:id="rId45"/>
    <p:sldId id="396" r:id="rId46"/>
    <p:sldId id="397" r:id="rId47"/>
    <p:sldId id="398" r:id="rId48"/>
    <p:sldId id="298" r:id="rId4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512" autoAdjust="0"/>
  </p:normalViewPr>
  <p:slideViewPr>
    <p:cSldViewPr snapToGrid="0" snapToObjects="1">
      <p:cViewPr varScale="1">
        <p:scale>
          <a:sx n="33" d="100"/>
          <a:sy n="33" d="100"/>
        </p:scale>
        <p:origin x="72" y="13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12/13/2017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B17CE3-67B1-4BF3-A76F-7F4775CD364A}" type="slidenum">
              <a:rPr lang="en-US" smtClean="0"/>
              <a:pPr/>
              <a:t>1</a:t>
            </a:fld>
            <a:endParaRPr lang="en-US"/>
          </a:p>
        </p:txBody>
      </p:sp>
    </p:spTree>
    <p:extLst>
      <p:ext uri="{BB962C8B-B14F-4D97-AF65-F5344CB8AC3E}">
        <p14:creationId xmlns:p14="http://schemas.microsoft.com/office/powerpoint/2010/main" val="413146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12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58BA88B-1FE4-4958-AD8B-5C2EE969DBFC}" type="slidenum">
              <a:rPr lang="en-US" altLang="en-US" sz="1200">
                <a:latin typeface="Calibri" panose="020F0502020204030204" pitchFamily="34" charset="0"/>
              </a:rPr>
              <a:pPr eaLnBrk="1" hangingPunct="1"/>
              <a:t>5</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4042985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40C8640-A85F-495C-A785-C3D3C3C091C9}" type="slidenum">
              <a:rPr lang="en-US" altLang="en-US" sz="1200">
                <a:latin typeface="Calibri" panose="020F0502020204030204" pitchFamily="34" charset="0"/>
              </a:rPr>
              <a:pPr eaLnBrk="1" hangingPunct="1"/>
              <a:t>6</a:t>
            </a:fld>
            <a:endParaRPr lang="en-US" altLang="en-US" sz="1200" dirty="0">
              <a:latin typeface="Calibri" panose="020F0502020204030204" pitchFamily="34" charset="0"/>
            </a:endParaRPr>
          </a:p>
        </p:txBody>
      </p:sp>
      <p:sp>
        <p:nvSpPr>
          <p:cNvPr id="153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822007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B0EF50A-07A7-4FA7-9AED-358E7F1FF9B0}" type="slidenum">
              <a:rPr lang="en-US" altLang="en-US" sz="1200">
                <a:latin typeface="Calibri" panose="020F0502020204030204" pitchFamily="34" charset="0"/>
              </a:rPr>
              <a:pPr eaLnBrk="1" hangingPunct="1"/>
              <a:t>7</a:t>
            </a:fld>
            <a:endParaRPr lang="en-US" altLang="en-US" sz="1200" dirty="0">
              <a:latin typeface="Calibri" panose="020F0502020204030204" pitchFamily="34" charset="0"/>
            </a:endParaRPr>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2177581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884870C-2870-4999-BA55-B0B180B1BA9B}" type="slidenum">
              <a:rPr lang="en-US" altLang="en-US" sz="1200">
                <a:latin typeface="Calibri" panose="020F0502020204030204" pitchFamily="34" charset="0"/>
              </a:rPr>
              <a:pPr eaLnBrk="1" hangingPunct="1"/>
              <a:t>8</a:t>
            </a:fld>
            <a:endParaRPr lang="en-US" altLang="en-US" sz="1200" dirty="0">
              <a:latin typeface="Calibri" panose="020F0502020204030204" pitchFamily="34" charset="0"/>
            </a:endParaRPr>
          </a:p>
        </p:txBody>
      </p:sp>
      <p:sp>
        <p:nvSpPr>
          <p:cNvPr id="215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941902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C6D77D0-7C15-47F0-A845-92510410F054}" type="slidenum">
              <a:rPr lang="en-US" altLang="en-US" sz="1200">
                <a:latin typeface="Calibri" panose="020F0502020204030204" pitchFamily="34" charset="0"/>
              </a:rPr>
              <a:pPr eaLnBrk="1" hangingPunct="1"/>
              <a:t>9</a:t>
            </a:fld>
            <a:endParaRPr lang="en-US" altLang="en-US" sz="1200" dirty="0">
              <a:latin typeface="Calibri" panose="020F0502020204030204" pitchFamily="34" charset="0"/>
            </a:endParaRPr>
          </a:p>
        </p:txBody>
      </p:sp>
      <p:sp>
        <p:nvSpPr>
          <p:cNvPr id="235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1837458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293102D-3AA9-4718-9ED0-71A54D7E4D6D}" type="slidenum">
              <a:rPr lang="en-US" altLang="en-US" sz="1200">
                <a:latin typeface="Calibri" panose="020F0502020204030204" pitchFamily="34" charset="0"/>
              </a:rPr>
              <a:pPr eaLnBrk="1" hangingPunct="1"/>
              <a:t>10</a:t>
            </a:fld>
            <a:endParaRPr lang="en-US" altLang="en-US" sz="1200" dirty="0">
              <a:latin typeface="Calibri" panose="020F0502020204030204" pitchFamily="34" charset="0"/>
            </a:endParaRPr>
          </a:p>
        </p:txBody>
      </p:sp>
      <p:sp>
        <p:nvSpPr>
          <p:cNvPr id="256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89584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2C83A7E-75F3-4E09-A2AB-F269A7D15CF4}" type="slidenum">
              <a:rPr lang="en-US" altLang="en-US" sz="1200">
                <a:latin typeface="Calibri" panose="020F0502020204030204" pitchFamily="34" charset="0"/>
              </a:rPr>
              <a:pPr eaLnBrk="1" hangingPunct="1"/>
              <a:t>11</a:t>
            </a:fld>
            <a:endParaRPr lang="en-US" altLang="en-US" sz="1200" dirty="0">
              <a:latin typeface="Calibri" panose="020F0502020204030204" pitchFamily="34" charset="0"/>
            </a:endParaRPr>
          </a:p>
        </p:txBody>
      </p:sp>
      <p:sp>
        <p:nvSpPr>
          <p:cNvPr id="276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1670460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03FD2AC-D366-4F9C-9C46-4BB8BEEF8F82}" type="slidenum">
              <a:rPr lang="en-US" altLang="en-US" sz="1200">
                <a:latin typeface="Calibri" panose="020F0502020204030204" pitchFamily="34" charset="0"/>
              </a:rPr>
              <a:pPr eaLnBrk="1" hangingPunct="1"/>
              <a:t>12</a:t>
            </a:fld>
            <a:endParaRPr lang="en-US" altLang="en-US" sz="1200" dirty="0">
              <a:latin typeface="Calibri" panose="020F0502020204030204" pitchFamily="34" charset="0"/>
            </a:endParaRPr>
          </a:p>
        </p:txBody>
      </p:sp>
      <p:sp>
        <p:nvSpPr>
          <p:cNvPr id="296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326540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794A0A2-99FF-4E0F-BA82-B9A12DEA7E90}" type="slidenum">
              <a:rPr lang="en-US" altLang="en-US" sz="1200">
                <a:latin typeface="Calibri" panose="020F0502020204030204" pitchFamily="34" charset="0"/>
              </a:rPr>
              <a:pPr eaLnBrk="1" hangingPunct="1"/>
              <a:t>13</a:t>
            </a:fld>
            <a:endParaRPr lang="en-US" altLang="en-US" sz="1200" dirty="0">
              <a:latin typeface="Calibri" panose="020F0502020204030204" pitchFamily="34" charset="0"/>
            </a:endParaRPr>
          </a:p>
        </p:txBody>
      </p:sp>
      <p:sp>
        <p:nvSpPr>
          <p:cNvPr id="399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1745105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1230441-241B-4285-A8F4-3F55C1A8DDEA}" type="slidenum">
              <a:rPr lang="en-US" altLang="en-US" sz="1200">
                <a:latin typeface="Calibri" panose="020F0502020204030204" pitchFamily="34" charset="0"/>
              </a:rPr>
              <a:pPr eaLnBrk="1" hangingPunct="1"/>
              <a:t>14</a:t>
            </a:fld>
            <a:endParaRPr lang="en-US" altLang="en-US" sz="1200" dirty="0">
              <a:latin typeface="Calibri" panose="020F0502020204030204" pitchFamily="34" charset="0"/>
            </a:endParaRPr>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1126132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629608C-2B4F-4B01-85DB-200D29D49D6C}" type="slidenum">
              <a:rPr lang="en-US" altLang="en-US" sz="1200">
                <a:latin typeface="Calibri" panose="020F0502020204030204" pitchFamily="34" charset="0"/>
              </a:rPr>
              <a:pPr eaLnBrk="1" hangingPunct="1"/>
              <a:t>15</a:t>
            </a:fld>
            <a:endParaRPr lang="en-US" altLang="en-US" sz="1200" dirty="0">
              <a:latin typeface="Calibri" panose="020F0502020204030204" pitchFamily="34" charset="0"/>
            </a:endParaRPr>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buFontTx/>
              <a:buChar char="•"/>
            </a:pPr>
            <a:endParaRPr lang="en-US" altLang="en-US" dirty="0"/>
          </a:p>
        </p:txBody>
      </p:sp>
    </p:spTree>
    <p:extLst>
      <p:ext uri="{BB962C8B-B14F-4D97-AF65-F5344CB8AC3E}">
        <p14:creationId xmlns:p14="http://schemas.microsoft.com/office/powerpoint/2010/main" val="234998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5349C84-B132-4FBE-8FE5-CE7264A7CC14}" type="slidenum">
              <a:rPr lang="en-US" altLang="en-US" sz="1200">
                <a:latin typeface="Calibri" panose="020F0502020204030204" pitchFamily="34" charset="0"/>
              </a:rPr>
              <a:pPr eaLnBrk="1" hangingPunct="1"/>
              <a:t>16</a:t>
            </a:fld>
            <a:endParaRPr lang="en-US" altLang="en-US" sz="1200" dirty="0">
              <a:latin typeface="Calibri" panose="020F0502020204030204" pitchFamily="34" charset="0"/>
            </a:endParaRPr>
          </a:p>
        </p:txBody>
      </p:sp>
      <p:sp>
        <p:nvSpPr>
          <p:cNvPr id="481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2002752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1FCE693-B241-4ABE-917E-4D9C95EF633F}" type="slidenum">
              <a:rPr lang="en-US" altLang="en-US" sz="1200">
                <a:latin typeface="Calibri" panose="020F0502020204030204" pitchFamily="34" charset="0"/>
              </a:rPr>
              <a:pPr eaLnBrk="1" hangingPunct="1"/>
              <a:t>17</a:t>
            </a:fld>
            <a:endParaRPr lang="en-US" altLang="en-US" sz="1200" dirty="0">
              <a:latin typeface="Calibri" panose="020F0502020204030204" pitchFamily="34" charset="0"/>
            </a:endParaRPr>
          </a:p>
        </p:txBody>
      </p:sp>
      <p:sp>
        <p:nvSpPr>
          <p:cNvPr id="522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17912671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70408B6-05C6-43EB-AC17-A1EE46C23AF1}" type="slidenum">
              <a:rPr lang="en-US" altLang="en-US" sz="1200">
                <a:latin typeface="Calibri" panose="020F0502020204030204" pitchFamily="34" charset="0"/>
              </a:rPr>
              <a:pPr eaLnBrk="1" hangingPunct="1"/>
              <a:t>18</a:t>
            </a:fld>
            <a:endParaRPr lang="en-US" altLang="en-US" sz="1200" dirty="0">
              <a:latin typeface="Calibri" panose="020F0502020204030204" pitchFamily="34" charset="0"/>
            </a:endParaRPr>
          </a:p>
        </p:txBody>
      </p:sp>
      <p:sp>
        <p:nvSpPr>
          <p:cNvPr id="542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2342830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645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0222296-3675-4EB9-A6F5-3180A1F2DC2D}" type="slidenum">
              <a:rPr lang="en-US" altLang="en-US" sz="1200">
                <a:latin typeface="Calibri" panose="020F0502020204030204" pitchFamily="34" charset="0"/>
              </a:rPr>
              <a:pPr eaLnBrk="1" hangingPunct="1"/>
              <a:t>19</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751381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29248A6-5A90-47DA-AFD6-95A80B7C9584}" type="slidenum">
              <a:rPr lang="en-US" altLang="en-US" sz="1200">
                <a:latin typeface="Calibri" panose="020F0502020204030204" pitchFamily="34" charset="0"/>
              </a:rPr>
              <a:pPr eaLnBrk="1" hangingPunct="1"/>
              <a:t>20</a:t>
            </a:fld>
            <a:endParaRPr lang="en-US" altLang="en-US" sz="1200" dirty="0">
              <a:latin typeface="Calibri" panose="020F0502020204030204" pitchFamily="34" charset="0"/>
            </a:endParaRPr>
          </a:p>
        </p:txBody>
      </p:sp>
      <p:sp>
        <p:nvSpPr>
          <p:cNvPr id="665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spcBef>
                <a:spcPct val="0"/>
              </a:spcBef>
              <a:buFontTx/>
              <a:buChar char="•"/>
            </a:pPr>
            <a:endParaRPr lang="en-US" altLang="en-US" dirty="0"/>
          </a:p>
        </p:txBody>
      </p:sp>
    </p:spTree>
    <p:extLst>
      <p:ext uri="{BB962C8B-B14F-4D97-AF65-F5344CB8AC3E}">
        <p14:creationId xmlns:p14="http://schemas.microsoft.com/office/powerpoint/2010/main" val="2177389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686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6785D1E-020D-41B8-BFC5-06BE221D8C79}" type="slidenum">
              <a:rPr lang="en-US" altLang="en-US" sz="1200">
                <a:latin typeface="Calibri" panose="020F0502020204030204" pitchFamily="34" charset="0"/>
              </a:rPr>
              <a:pPr eaLnBrk="1" hangingPunct="1"/>
              <a:t>21</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219754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D669AA8-E3FC-4338-A404-0560D59A018F}" type="slidenum">
              <a:rPr lang="en-US" altLang="en-US" sz="1200">
                <a:latin typeface="Calibri" panose="020F0502020204030204" pitchFamily="34" charset="0"/>
              </a:rPr>
              <a:pPr eaLnBrk="1" hangingPunct="1"/>
              <a:t>22</a:t>
            </a:fld>
            <a:endParaRPr lang="en-US" altLang="en-US" sz="1200" dirty="0">
              <a:latin typeface="Calibri" panose="020F0502020204030204" pitchFamily="34" charset="0"/>
            </a:endParaRPr>
          </a:p>
        </p:txBody>
      </p:sp>
      <p:sp>
        <p:nvSpPr>
          <p:cNvPr id="727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39252950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758AAC5-E571-4F7C-80CD-B2BFAFEC9F0F}" type="slidenum">
              <a:rPr lang="en-US" altLang="en-US" sz="1200">
                <a:latin typeface="Calibri" panose="020F0502020204030204" pitchFamily="34" charset="0"/>
              </a:rPr>
              <a:pPr eaLnBrk="1" hangingPunct="1"/>
              <a:t>23</a:t>
            </a:fld>
            <a:endParaRPr lang="en-US" altLang="en-US" sz="1200" dirty="0">
              <a:latin typeface="Calibri" panose="020F0502020204030204" pitchFamily="34" charset="0"/>
            </a:endParaRPr>
          </a:p>
        </p:txBody>
      </p:sp>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spcBef>
                <a:spcPct val="0"/>
              </a:spcBef>
            </a:pPr>
            <a:endParaRPr lang="en-US" altLang="en-US" dirty="0"/>
          </a:p>
        </p:txBody>
      </p:sp>
    </p:spTree>
    <p:extLst>
      <p:ext uri="{BB962C8B-B14F-4D97-AF65-F5344CB8AC3E}">
        <p14:creationId xmlns:p14="http://schemas.microsoft.com/office/powerpoint/2010/main" val="1484132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D41186B-192E-4890-BF2C-5A36CD7B4016}" type="slidenum">
              <a:rPr lang="en-US" altLang="en-US" sz="1200">
                <a:latin typeface="Calibri" panose="020F0502020204030204" pitchFamily="34" charset="0"/>
              </a:rPr>
              <a:pPr eaLnBrk="1" hangingPunct="1"/>
              <a:t>24</a:t>
            </a:fld>
            <a:endParaRPr lang="en-US" altLang="en-US" sz="1200" dirty="0">
              <a:latin typeface="Calibri" panose="020F0502020204030204" pitchFamily="34" charset="0"/>
            </a:endParaRPr>
          </a:p>
        </p:txBody>
      </p:sp>
      <p:sp>
        <p:nvSpPr>
          <p:cNvPr id="788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ja-JP" dirty="0"/>
          </a:p>
        </p:txBody>
      </p:sp>
    </p:spTree>
    <p:extLst>
      <p:ext uri="{BB962C8B-B14F-4D97-AF65-F5344CB8AC3E}">
        <p14:creationId xmlns:p14="http://schemas.microsoft.com/office/powerpoint/2010/main" val="3306002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808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C71FE2C-9358-42C7-BF9D-3FCBD5CFE154}" type="slidenum">
              <a:rPr lang="en-US" altLang="en-US" sz="1200">
                <a:latin typeface="Calibri" panose="020F0502020204030204" pitchFamily="34" charset="0"/>
              </a:rPr>
              <a:pPr eaLnBrk="1" hangingPunct="1"/>
              <a:t>25</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6727519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0229CA5-9594-483D-8E14-11DDE5D6CD22}" type="slidenum">
              <a:rPr lang="en-US" altLang="en-US" sz="1200">
                <a:latin typeface="Calibri" panose="020F0502020204030204" pitchFamily="34" charset="0"/>
              </a:rPr>
              <a:pPr eaLnBrk="1" hangingPunct="1"/>
              <a:t>26</a:t>
            </a:fld>
            <a:endParaRPr lang="en-US" altLang="en-US" sz="1200" dirty="0">
              <a:latin typeface="Calibri" panose="020F0502020204030204" pitchFamily="34" charset="0"/>
            </a:endParaRPr>
          </a:p>
        </p:txBody>
      </p:sp>
      <p:sp>
        <p:nvSpPr>
          <p:cNvPr id="829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18417810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2925C41-275F-4E75-A9EE-20D975E62F82}" type="slidenum">
              <a:rPr lang="en-US" altLang="en-US" sz="1200">
                <a:latin typeface="Calibri" panose="020F0502020204030204" pitchFamily="34" charset="0"/>
              </a:rPr>
              <a:pPr eaLnBrk="1" hangingPunct="1"/>
              <a:t>27</a:t>
            </a:fld>
            <a:endParaRPr lang="en-US" altLang="en-US" sz="1200" dirty="0">
              <a:latin typeface="Calibri" panose="020F0502020204030204" pitchFamily="34" charset="0"/>
            </a:endParaRPr>
          </a:p>
        </p:txBody>
      </p:sp>
      <p:sp>
        <p:nvSpPr>
          <p:cNvPr id="849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615428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23093FE-9743-4375-8EE8-27E2D47E37CA}" type="slidenum">
              <a:rPr lang="en-US" altLang="en-US" sz="1200">
                <a:latin typeface="Calibri" panose="020F0502020204030204" pitchFamily="34" charset="0"/>
              </a:rPr>
              <a:pPr eaLnBrk="1" hangingPunct="1"/>
              <a:t>28</a:t>
            </a:fld>
            <a:endParaRPr lang="en-US" altLang="en-US" sz="1200" dirty="0">
              <a:latin typeface="Calibri" panose="020F0502020204030204" pitchFamily="34" charset="0"/>
            </a:endParaRPr>
          </a:p>
        </p:txBody>
      </p:sp>
      <p:sp>
        <p:nvSpPr>
          <p:cNvPr id="890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7220150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024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FE91D0C-D41D-45DD-97DD-5C548815D44B}" type="slidenum">
              <a:rPr lang="en-US" altLang="en-US" sz="1200">
                <a:latin typeface="Calibri" panose="020F0502020204030204" pitchFamily="34" charset="0"/>
              </a:rPr>
              <a:pPr eaLnBrk="1" hangingPunct="1"/>
              <a:t>31</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2803707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9CC591D-ADA4-40B6-B9BC-FA43797D4050}" type="slidenum">
              <a:rPr lang="en-US" altLang="en-US" sz="1200">
                <a:latin typeface="Calibri" panose="020F0502020204030204" pitchFamily="34" charset="0"/>
              </a:rPr>
              <a:pPr eaLnBrk="1" hangingPunct="1"/>
              <a:t>32</a:t>
            </a:fld>
            <a:endParaRPr lang="en-US" altLang="en-US" sz="1200" dirty="0">
              <a:latin typeface="Calibri" panose="020F0502020204030204" pitchFamily="34" charset="0"/>
            </a:endParaRPr>
          </a:p>
        </p:txBody>
      </p:sp>
      <p:sp>
        <p:nvSpPr>
          <p:cNvPr id="1044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16603487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064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59AA13F-D6DA-4927-BD57-84BA3D8CA970}" type="slidenum">
              <a:rPr lang="en-US" altLang="en-US" sz="1200">
                <a:latin typeface="Calibri" panose="020F0502020204030204" pitchFamily="34" charset="0"/>
              </a:rPr>
              <a:pPr eaLnBrk="1" hangingPunct="1"/>
              <a:t>33</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735000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10AC7CC-4F79-4F1C-8D28-EE73146336BA}" type="slidenum">
              <a:rPr lang="en-US" altLang="en-US" sz="1200">
                <a:latin typeface="Calibri" panose="020F0502020204030204" pitchFamily="34" charset="0"/>
              </a:rPr>
              <a:pPr eaLnBrk="1" hangingPunct="1"/>
              <a:t>34</a:t>
            </a:fld>
            <a:endParaRPr lang="en-US" altLang="en-US" sz="1200" dirty="0">
              <a:latin typeface="Calibri" panose="020F0502020204030204" pitchFamily="34" charset="0"/>
            </a:endParaRPr>
          </a:p>
        </p:txBody>
      </p:sp>
      <p:sp>
        <p:nvSpPr>
          <p:cNvPr id="1085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304902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7B7858B-02A9-40DC-8510-7C0A2FDF75CD}" type="slidenum">
              <a:rPr lang="en-US" altLang="en-US" sz="1200">
                <a:latin typeface="Calibri" panose="020F0502020204030204" pitchFamily="34" charset="0"/>
              </a:rPr>
              <a:pPr eaLnBrk="1" hangingPunct="1"/>
              <a:t>35</a:t>
            </a:fld>
            <a:endParaRPr lang="en-US" altLang="en-US" sz="1200" dirty="0">
              <a:latin typeface="Calibri" panose="020F0502020204030204" pitchFamily="34" charset="0"/>
            </a:endParaRPr>
          </a:p>
        </p:txBody>
      </p:sp>
      <p:sp>
        <p:nvSpPr>
          <p:cNvPr id="1105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28884326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EB22910-F251-4BCA-A237-1EA376EEC9C7}" type="slidenum">
              <a:rPr lang="en-US" altLang="en-US" sz="1200">
                <a:latin typeface="Calibri" panose="020F0502020204030204" pitchFamily="34" charset="0"/>
              </a:rPr>
              <a:pPr eaLnBrk="1" hangingPunct="1"/>
              <a:t>36</a:t>
            </a:fld>
            <a:endParaRPr lang="en-US" altLang="en-US" sz="1200" dirty="0">
              <a:latin typeface="Calibri" panose="020F0502020204030204" pitchFamily="34" charset="0"/>
            </a:endParaRPr>
          </a:p>
        </p:txBody>
      </p:sp>
      <p:sp>
        <p:nvSpPr>
          <p:cNvPr id="1126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197078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0A0265E-CE9E-4FD2-8E81-7D492AEDCB43}" type="slidenum">
              <a:rPr lang="en-US" altLang="en-US" sz="1200">
                <a:latin typeface="Calibri" panose="020F0502020204030204" pitchFamily="34" charset="0"/>
              </a:rPr>
              <a:pPr eaLnBrk="1" hangingPunct="1"/>
              <a:t>37</a:t>
            </a:fld>
            <a:endParaRPr lang="en-US" altLang="en-US" sz="1200" dirty="0">
              <a:latin typeface="Calibri" panose="020F0502020204030204" pitchFamily="34" charset="0"/>
            </a:endParaRPr>
          </a:p>
        </p:txBody>
      </p:sp>
      <p:sp>
        <p:nvSpPr>
          <p:cNvPr id="1146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12025536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2D3BF8D-658E-4EE5-8AF9-9CDB50FB3078}" type="slidenum">
              <a:rPr lang="en-US" altLang="en-US" sz="1200">
                <a:latin typeface="Calibri" panose="020F0502020204030204" pitchFamily="34" charset="0"/>
              </a:rPr>
              <a:pPr eaLnBrk="1" hangingPunct="1"/>
              <a:t>38</a:t>
            </a:fld>
            <a:endParaRPr lang="en-US" altLang="en-US" sz="1200" dirty="0">
              <a:latin typeface="Calibri" panose="020F0502020204030204" pitchFamily="34"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22132765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208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1A4BCA7-B58F-4B00-AC67-7B1B06EFDDEB}" type="slidenum">
              <a:rPr lang="en-US" altLang="en-US" sz="1200">
                <a:latin typeface="Calibri" panose="020F0502020204030204" pitchFamily="34" charset="0"/>
              </a:rPr>
              <a:pPr eaLnBrk="1" hangingPunct="1"/>
              <a:t>39</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6004041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249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E60A08A-552A-4981-B550-BBEC5A0E4822}" type="slidenum">
              <a:rPr lang="en-US" altLang="en-US" sz="1200">
                <a:latin typeface="Calibri" panose="020F0502020204030204" pitchFamily="34" charset="0"/>
              </a:rPr>
              <a:pPr eaLnBrk="1" hangingPunct="1"/>
              <a:t>41</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0924289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B2BBF09-D253-4BE5-9F7C-3750B9943B71}" type="slidenum">
              <a:rPr lang="en-US" altLang="en-US" sz="1200">
                <a:latin typeface="Calibri" panose="020F0502020204030204" pitchFamily="34" charset="0"/>
              </a:rPr>
              <a:pPr eaLnBrk="1" hangingPunct="1"/>
              <a:t>42</a:t>
            </a:fld>
            <a:endParaRPr lang="en-US" altLang="en-US" sz="1200" dirty="0">
              <a:latin typeface="Calibri" panose="020F0502020204030204" pitchFamily="34" charset="0"/>
            </a:endParaRPr>
          </a:p>
        </p:txBody>
      </p:sp>
      <p:sp>
        <p:nvSpPr>
          <p:cNvPr id="1269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25576316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19D6E12-3A4E-4A7F-BB84-80E90753F3CB}" type="slidenum">
              <a:rPr lang="en-US" altLang="en-US" sz="1200">
                <a:latin typeface="Calibri" panose="020F0502020204030204" pitchFamily="34" charset="0"/>
              </a:rPr>
              <a:pPr eaLnBrk="1" hangingPunct="1"/>
              <a:t>45</a:t>
            </a:fld>
            <a:endParaRPr lang="en-US" altLang="en-US" sz="1200" dirty="0">
              <a:latin typeface="Calibri" panose="020F0502020204030204" pitchFamily="34" charset="0"/>
            </a:endParaRPr>
          </a:p>
        </p:txBody>
      </p:sp>
      <p:sp>
        <p:nvSpPr>
          <p:cNvPr id="1300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34613505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7685EED-1B46-4F96-A923-1F1BAC7903C4}" type="slidenum">
              <a:rPr lang="en-US" altLang="en-US" sz="1200">
                <a:latin typeface="Calibri" panose="020F0502020204030204" pitchFamily="34" charset="0"/>
              </a:rPr>
              <a:pPr eaLnBrk="1" hangingPunct="1"/>
              <a:t>46</a:t>
            </a:fld>
            <a:endParaRPr lang="en-US" altLang="en-US" sz="1200" dirty="0">
              <a:latin typeface="Calibri" panose="020F0502020204030204" pitchFamily="34" charset="0"/>
            </a:endParaRPr>
          </a:p>
        </p:txBody>
      </p:sp>
      <p:sp>
        <p:nvSpPr>
          <p:cNvPr id="1320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31318455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341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0E888CD-C31B-4B06-BF95-064DE3D359F5}" type="slidenum">
              <a:rPr lang="en-US" altLang="en-US" sz="1200">
                <a:latin typeface="Calibri" panose="020F0502020204030204" pitchFamily="34" charset="0"/>
              </a:rPr>
              <a:pPr eaLnBrk="1" hangingPunct="1"/>
              <a:t>47</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6117580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2011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16" name="Shape 41"/>
          <p:cNvSpPr txBox="1">
            <a:spLocks noGrp="1"/>
          </p:cNvSpPr>
          <p:nvPr>
            <p:ph type="body" idx="13"/>
          </p:nvPr>
        </p:nvSpPr>
        <p:spPr>
          <a:xfrm>
            <a:off x="1887415" y="6312877"/>
            <a:ext cx="6822831" cy="363415"/>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2011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2011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9" name="Shape 19"/>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0" name="Shape 20"/>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8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1" name="Shape 2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2011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6938289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
        <p:nvSpPr>
          <p:cNvPr id="5"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2011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r>
              <a:rPr lang="en-US" altLang="en-US" smtClean="0"/>
              <a:t>Contemporary Engineering Economics, 6th edition, © 2015</a:t>
            </a:r>
            <a:endParaRPr lang="en-US" alt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785FEEF9-7297-4199-BB45-418E16BB65FD}" type="slidenum">
              <a:rPr lang="en-US" altLang="en-US" smtClean="0"/>
              <a:pPr/>
              <a:t>‹#›</a:t>
            </a:fld>
            <a:endParaRPr lang="en-US" altLang="en-US"/>
          </a:p>
        </p:txBody>
      </p:sp>
    </p:spTree>
    <p:extLst>
      <p:ext uri="{BB962C8B-B14F-4D97-AF65-F5344CB8AC3E}">
        <p14:creationId xmlns:p14="http://schemas.microsoft.com/office/powerpoint/2010/main" val="1272755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lt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r>
              <a:rPr lang="en-US" altLang="en-US" smtClean="0"/>
              <a:t>Contemporary Engineering Economics, 6th edition, © 2015</a:t>
            </a:r>
            <a:endParaRPr lang="en-US" alt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458CF8F2-A5FA-40DD-8FFA-E551E69AAC88}" type="slidenum">
              <a:rPr lang="en-US" altLang="en-US" smtClean="0"/>
              <a:pPr/>
              <a:t>‹#›</a:t>
            </a:fld>
            <a:endParaRPr lang="en-US" altLang="en-US"/>
          </a:p>
        </p:txBody>
      </p:sp>
    </p:spTree>
    <p:extLst>
      <p:ext uri="{BB962C8B-B14F-4D97-AF65-F5344CB8AC3E}">
        <p14:creationId xmlns:p14="http://schemas.microsoft.com/office/powerpoint/2010/main" val="1196503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Figure + Caption">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a:t>
              </a:r>
              <a:r>
                <a:rPr lang="is-I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2017, 2014, 2011</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 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itle 1"/>
          <p:cNvSpPr>
            <a:spLocks noGrp="1"/>
          </p:cNvSpPr>
          <p:nvPr>
            <p:ph type="title"/>
          </p:nvPr>
        </p:nvSpPr>
        <p:spPr>
          <a:xfrm>
            <a:off x="457200" y="381000"/>
            <a:ext cx="8229600" cy="685800"/>
          </a:xfrm>
          <a:noFill/>
          <a:ln>
            <a:noFill/>
          </a:ln>
        </p:spPr>
        <p:txBody>
          <a:bodyPr anchor="ctr" anchorCtr="0"/>
          <a:lstStyle>
            <a:lvl1pPr algn="l">
              <a:defRPr sz="1100">
                <a:solidFill>
                  <a:srgbClr val="000000"/>
                </a:solidFill>
                <a:effectLst/>
              </a:defRPr>
            </a:lvl1pPr>
          </a:lstStyle>
          <a:p>
            <a:r>
              <a:rPr lang="en-US" smtClean="0"/>
              <a:t>Click to edit Master title style</a:t>
            </a:r>
            <a:endParaRPr lang="en-US"/>
          </a:p>
        </p:txBody>
      </p:sp>
    </p:spTree>
    <p:extLst>
      <p:ext uri="{BB962C8B-B14F-4D97-AF65-F5344CB8AC3E}">
        <p14:creationId xmlns:p14="http://schemas.microsoft.com/office/powerpoint/2010/main" val="174967745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cSld name="1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13613" y="6463021"/>
            <a:ext cx="1462774" cy="377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smtClean="0"/>
              <a:t>Click to edit Master text styles</a:t>
            </a:r>
          </a:p>
        </p:txBody>
      </p:sp>
      <p:sp>
        <p:nvSpPr>
          <p:cNvPr id="9" name="Footer Placeholder 2"/>
          <p:cNvSpPr>
            <a:spLocks noGrp="1"/>
          </p:cNvSpPr>
          <p:nvPr>
            <p:ph type="ftr" sz="quarter" idx="14"/>
          </p:nvPr>
        </p:nvSpPr>
        <p:spPr/>
        <p:txBody>
          <a:bodyPr/>
          <a:lstStyle>
            <a:lvl1pPr>
              <a:defRPr/>
            </a:lvl1pPr>
          </a:lstStyle>
          <a:p>
            <a:pPr>
              <a:defRPr/>
            </a:pPr>
            <a:endParaRPr lang="en-US"/>
          </a:p>
        </p:txBody>
      </p:sp>
      <p:sp>
        <p:nvSpPr>
          <p:cNvPr id="18" name="Rectangle 17"/>
          <p:cNvSpPr/>
          <p:nvPr/>
        </p:nvSpPr>
        <p:spPr>
          <a:xfrm>
            <a:off x="0" y="6536575"/>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80957"/>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12">
            <a:alphaModFix/>
          </a:blip>
          <a:srcRect/>
          <a:stretch/>
        </p:blipFill>
        <p:spPr>
          <a:xfrm>
            <a:off x="443972" y="6429709"/>
            <a:ext cx="917999" cy="27991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4" r:id="rId3"/>
    <p:sldLayoutId id="2147483655" r:id="rId4"/>
    <p:sldLayoutId id="2147483661" r:id="rId5"/>
    <p:sldLayoutId id="2147483657" r:id="rId6"/>
    <p:sldLayoutId id="2147483662" r:id="rId7"/>
    <p:sldLayoutId id="2147483663" r:id="rId8"/>
    <p:sldLayoutId id="2147483665" r:id="rId9"/>
    <p:sldLayoutId id="214748366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noChangeArrowheads="1"/>
          </p:cNvSpPr>
          <p:nvPr>
            <p:ph type="title"/>
          </p:nvPr>
        </p:nvSpPr>
        <p:spPr/>
        <p:txBody>
          <a:bodyPr/>
          <a:lstStyle/>
          <a:p>
            <a:r>
              <a:rPr lang="en-US" dirty="0"/>
              <a:t>Development Across the Life Span</a:t>
            </a:r>
          </a:p>
        </p:txBody>
      </p:sp>
      <p:sp>
        <p:nvSpPr>
          <p:cNvPr id="2051" name="Text Placeholder 2"/>
          <p:cNvSpPr>
            <a:spLocks noGrp="1" noChangeArrowheads="1"/>
          </p:cNvSpPr>
          <p:nvPr>
            <p:ph type="body" idx="1"/>
          </p:nvPr>
        </p:nvSpPr>
        <p:spPr/>
        <p:txBody>
          <a:bodyPr/>
          <a:lstStyle/>
          <a:p>
            <a:r>
              <a:rPr lang="en-US" dirty="0" smtClean="0">
                <a:latin typeface="+mn-lt"/>
              </a:rPr>
              <a:t>Eighth Edition</a:t>
            </a:r>
            <a:endParaRPr lang="en-US" dirty="0">
              <a:latin typeface="+mn-lt"/>
            </a:endParaRPr>
          </a:p>
        </p:txBody>
      </p:sp>
      <p:sp>
        <p:nvSpPr>
          <p:cNvPr id="2" name="Text Placeholder 3"/>
          <p:cNvSpPr>
            <a:spLocks noGrp="1"/>
          </p:cNvSpPr>
          <p:nvPr>
            <p:ph type="body" idx="2"/>
          </p:nvPr>
        </p:nvSpPr>
        <p:spPr/>
        <p:txBody>
          <a:bodyPr/>
          <a:lstStyle/>
          <a:p>
            <a:pPr algn="ctr"/>
            <a:r>
              <a:rPr lang="en-US" b="1" dirty="0" smtClean="0">
                <a:latin typeface="+mn-lt"/>
              </a:rPr>
              <a:t>Chapter 18</a:t>
            </a:r>
            <a:endParaRPr lang="en-US" b="1" dirty="0">
              <a:latin typeface="+mn-lt"/>
            </a:endParaRPr>
          </a:p>
        </p:txBody>
      </p:sp>
      <p:sp>
        <p:nvSpPr>
          <p:cNvPr id="3" name="Text Placeholder 4"/>
          <p:cNvSpPr>
            <a:spLocks noGrp="1"/>
          </p:cNvSpPr>
          <p:nvPr>
            <p:ph type="body" idx="3"/>
          </p:nvPr>
        </p:nvSpPr>
        <p:spPr/>
        <p:txBody>
          <a:bodyPr/>
          <a:lstStyle/>
          <a:p>
            <a:pPr algn="ctr"/>
            <a:r>
              <a:rPr lang="en-US" dirty="0">
                <a:latin typeface="+mn-lt"/>
              </a:rPr>
              <a:t>Social and Personality Development in Late Adulthood</a:t>
            </a:r>
          </a:p>
        </p:txBody>
      </p:sp>
      <p:pic>
        <p:nvPicPr>
          <p:cNvPr id="8" name="Picture 5" descr="Front Cover: Developement Across the Life Span Eighth Edition by Feldman"/>
          <p:cNvPicPr>
            <a:picLocks noChangeAspect="1"/>
          </p:cNvPicPr>
          <p:nvPr/>
        </p:nvPicPr>
        <p:blipFill rotWithShape="1">
          <a:blip r:embed="rId3"/>
          <a:srcRect l="1270" t="790" r="3790" b="2464"/>
          <a:stretch/>
        </p:blipFill>
        <p:spPr>
          <a:xfrm>
            <a:off x="504825" y="1552575"/>
            <a:ext cx="3562350" cy="4610100"/>
          </a:xfrm>
          <a:prstGeom prst="rect">
            <a:avLst/>
          </a:prstGeom>
          <a:ln>
            <a:noFill/>
          </a:ln>
          <a:effectLst/>
        </p:spPr>
      </p:pic>
      <p:sp>
        <p:nvSpPr>
          <p:cNvPr id="15" name="Text Placeholder 6"/>
          <p:cNvSpPr>
            <a:spLocks noGrp="1"/>
          </p:cNvSpPr>
          <p:nvPr>
            <p:ph type="body" sz="quarter" idx="4294967295"/>
          </p:nvPr>
        </p:nvSpPr>
        <p:spPr>
          <a:xfrm>
            <a:off x="2028336" y="6389565"/>
            <a:ext cx="6740525" cy="374650"/>
          </a:xfrm>
        </p:spPr>
        <p:txBody>
          <a:bodyPr>
            <a:noAutofit/>
          </a:bodyPr>
          <a:lstStyle/>
          <a:p>
            <a:pPr marL="101600" indent="0" algn="r">
              <a:buNone/>
            </a:pPr>
            <a:r>
              <a:rPr lang="en-US" altLang="en-US" sz="1200" dirty="0">
                <a:latin typeface="Verdana"/>
                <a:ea typeface="Verdana" panose="020B0604030504040204" pitchFamily="34" charset="0"/>
                <a:cs typeface="Verdana" panose="020B0604030504040204" pitchFamily="34" charset="0"/>
              </a:rPr>
              <a:t>Copyright © </a:t>
            </a:r>
            <a:r>
              <a:rPr lang="en-US" altLang="en-US" sz="1200" dirty="0" smtClean="0">
                <a:latin typeface="Verdana"/>
                <a:ea typeface="Verdana" panose="020B0604030504040204" pitchFamily="34" charset="0"/>
                <a:cs typeface="Verdana" panose="020B0604030504040204" pitchFamily="34" charset="0"/>
              </a:rPr>
              <a:t>2017,2014, 2011 </a:t>
            </a:r>
            <a:r>
              <a:rPr lang="en-US" altLang="en-US" sz="1200" dirty="0">
                <a:latin typeface="Verdana"/>
                <a:ea typeface="Verdana" panose="020B0604030504040204" pitchFamily="34" charset="0"/>
                <a:cs typeface="Verdana" panose="020B0604030504040204" pitchFamily="34" charset="0"/>
              </a:rPr>
              <a:t>Pearson Education, Inc. All Rights </a:t>
            </a:r>
            <a:r>
              <a:rPr lang="en-US" altLang="en-US" sz="1200" dirty="0" smtClean="0">
                <a:latin typeface="Verdana"/>
                <a:ea typeface="Verdana" panose="020B0604030504040204" pitchFamily="34" charset="0"/>
                <a:cs typeface="Verdana" panose="020B0604030504040204" pitchFamily="34" charset="0"/>
              </a:rPr>
              <a:t>Reserved</a:t>
            </a:r>
            <a:endParaRPr lang="en-US" altLang="en-US" sz="120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770495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152400"/>
            <a:ext cx="8229600" cy="1096963"/>
          </a:xfrm>
        </p:spPr>
        <p:txBody>
          <a:bodyPr>
            <a:noAutofit/>
          </a:bodyPr>
          <a:lstStyle/>
          <a:p>
            <a:r>
              <a:rPr lang="en-US" altLang="en-US" dirty="0"/>
              <a:t>Learning </a:t>
            </a:r>
            <a:r>
              <a:rPr lang="en-US" altLang="en-US" dirty="0" smtClean="0"/>
              <a:t>Objectives </a:t>
            </a:r>
            <a:r>
              <a:rPr lang="en-US" altLang="en-US" sz="2000" b="0" dirty="0" smtClean="0"/>
              <a:t>(1 of 3)</a:t>
            </a:r>
            <a:endParaRPr lang="en-US" sz="2000" b="0" dirty="0"/>
          </a:p>
        </p:txBody>
      </p:sp>
      <p:sp>
        <p:nvSpPr>
          <p:cNvPr id="8" name="Content Placeholder 2"/>
          <p:cNvSpPr>
            <a:spLocks noGrp="1"/>
          </p:cNvSpPr>
          <p:nvPr>
            <p:ph idx="1"/>
          </p:nvPr>
        </p:nvSpPr>
        <p:spPr>
          <a:xfrm>
            <a:off x="457200" y="1752600"/>
            <a:ext cx="8229600" cy="4419600"/>
          </a:xfrm>
        </p:spPr>
        <p:txBody>
          <a:bodyPr>
            <a:noAutofit/>
          </a:bodyPr>
          <a:lstStyle/>
          <a:p>
            <a:pPr marL="682625" indent="-682625">
              <a:buNone/>
            </a:pPr>
            <a:r>
              <a:rPr lang="en-US" sz="2400" b="1" dirty="0" smtClean="0">
                <a:solidFill>
                  <a:schemeClr val="tx2"/>
                </a:solidFill>
                <a:latin typeface="+mn-lt"/>
              </a:rPr>
              <a:t>18.1</a:t>
            </a:r>
            <a:r>
              <a:rPr lang="en-US" sz="2400" dirty="0" smtClean="0">
                <a:latin typeface="+mn-lt"/>
              </a:rPr>
              <a:t> Describe </a:t>
            </a:r>
            <a:r>
              <a:rPr lang="en-US" sz="2400" dirty="0">
                <a:latin typeface="+mn-lt"/>
              </a:rPr>
              <a:t>ways in which personality develops during late adulthood.</a:t>
            </a:r>
          </a:p>
          <a:p>
            <a:pPr marL="682625" indent="-682625">
              <a:buNone/>
            </a:pPr>
            <a:r>
              <a:rPr lang="en-US" sz="2400" b="1" dirty="0" smtClean="0">
                <a:solidFill>
                  <a:schemeClr val="tx2"/>
                </a:solidFill>
                <a:latin typeface="+mn-lt"/>
              </a:rPr>
              <a:t>18.2</a:t>
            </a:r>
            <a:r>
              <a:rPr lang="en-US" sz="2400" dirty="0" smtClean="0">
                <a:latin typeface="+mn-lt"/>
              </a:rPr>
              <a:t> Explain </a:t>
            </a:r>
            <a:r>
              <a:rPr lang="en-US" sz="2400" dirty="0">
                <a:latin typeface="+mn-lt"/>
              </a:rPr>
              <a:t>how age relates to the distribution of resources, power, and privilege.</a:t>
            </a:r>
          </a:p>
          <a:p>
            <a:pPr marL="682625" indent="-682625">
              <a:buNone/>
            </a:pPr>
            <a:r>
              <a:rPr lang="en-US" sz="2400" b="1" dirty="0" smtClean="0">
                <a:solidFill>
                  <a:schemeClr val="tx2"/>
                </a:solidFill>
                <a:latin typeface="+mn-lt"/>
              </a:rPr>
              <a:t>18.3</a:t>
            </a:r>
            <a:r>
              <a:rPr lang="en-US" sz="2400" dirty="0" smtClean="0">
                <a:latin typeface="+mn-lt"/>
              </a:rPr>
              <a:t> </a:t>
            </a:r>
            <a:r>
              <a:rPr lang="en-US" sz="2400" dirty="0">
                <a:latin typeface="+mn-lt"/>
              </a:rPr>
              <a:t>Define wisdom and describe how it is correlated with age.</a:t>
            </a:r>
          </a:p>
          <a:p>
            <a:pPr marL="914400" indent="-914400">
              <a:buNone/>
              <a:tabLst>
                <a:tab pos="914400" algn="l"/>
              </a:tabLst>
            </a:pPr>
            <a:r>
              <a:rPr lang="en-US" sz="2400" b="1" dirty="0" smtClean="0">
                <a:solidFill>
                  <a:schemeClr val="tx2"/>
                </a:solidFill>
                <a:latin typeface="+mn-lt"/>
              </a:rPr>
              <a:t>18.4</a:t>
            </a:r>
            <a:r>
              <a:rPr lang="en-US" sz="2400" dirty="0" smtClean="0">
                <a:latin typeface="+mn-lt"/>
              </a:rPr>
              <a:t> Differentiate </a:t>
            </a:r>
            <a:r>
              <a:rPr lang="en-US" sz="2400" dirty="0">
                <a:latin typeface="+mn-lt"/>
              </a:rPr>
              <a:t>the theories of aging.</a:t>
            </a:r>
          </a:p>
        </p:txBody>
      </p:sp>
    </p:spTree>
    <p:extLst>
      <p:ext uri="{BB962C8B-B14F-4D97-AF65-F5344CB8AC3E}">
        <p14:creationId xmlns:p14="http://schemas.microsoft.com/office/powerpoint/2010/main" val="2053405477"/>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Autofit/>
          </a:bodyPr>
          <a:lstStyle/>
          <a:p>
            <a:r>
              <a:rPr lang="en-US" altLang="en-US" dirty="0"/>
              <a:t>Learning Objectives </a:t>
            </a:r>
            <a:r>
              <a:rPr lang="en-US" altLang="en-US" sz="2000" b="0" dirty="0" smtClean="0"/>
              <a:t>(2 </a:t>
            </a:r>
            <a:r>
              <a:rPr lang="en-US" altLang="en-US" sz="2000" b="0" dirty="0"/>
              <a:t>of 3)</a:t>
            </a:r>
            <a:endParaRPr lang="en-US" sz="2000" b="0" dirty="0"/>
          </a:p>
        </p:txBody>
      </p:sp>
      <p:sp>
        <p:nvSpPr>
          <p:cNvPr id="8" name="Content Placeholder 2"/>
          <p:cNvSpPr>
            <a:spLocks noGrp="1"/>
          </p:cNvSpPr>
          <p:nvPr>
            <p:ph idx="1"/>
          </p:nvPr>
        </p:nvSpPr>
        <p:spPr>
          <a:xfrm>
            <a:off x="457200" y="1752600"/>
            <a:ext cx="8229600" cy="4419600"/>
          </a:xfrm>
        </p:spPr>
        <p:txBody>
          <a:bodyPr>
            <a:noAutofit/>
          </a:bodyPr>
          <a:lstStyle/>
          <a:p>
            <a:pPr marL="682625" indent="-682625">
              <a:buNone/>
            </a:pPr>
            <a:r>
              <a:rPr lang="en-US" sz="2400" b="1" dirty="0" smtClean="0">
                <a:solidFill>
                  <a:schemeClr val="tx2"/>
                </a:solidFill>
                <a:latin typeface="+mn-lt"/>
              </a:rPr>
              <a:t>18.5</a:t>
            </a:r>
            <a:r>
              <a:rPr lang="en-US" sz="2400" dirty="0" smtClean="0">
                <a:latin typeface="+mn-lt"/>
              </a:rPr>
              <a:t> Describe </a:t>
            </a:r>
            <a:r>
              <a:rPr lang="en-US" sz="2400" dirty="0">
                <a:latin typeface="+mn-lt"/>
              </a:rPr>
              <a:t>the circumstances in which older people live and the difficulties they face.</a:t>
            </a:r>
          </a:p>
          <a:p>
            <a:pPr marL="682625" indent="-682625">
              <a:buNone/>
            </a:pPr>
            <a:r>
              <a:rPr lang="en-US" sz="2400" b="1" dirty="0" smtClean="0">
                <a:solidFill>
                  <a:schemeClr val="tx2"/>
                </a:solidFill>
                <a:latin typeface="+mn-lt"/>
              </a:rPr>
              <a:t>18.6</a:t>
            </a:r>
            <a:r>
              <a:rPr lang="en-US" sz="2400" dirty="0" smtClean="0">
                <a:latin typeface="+mn-lt"/>
              </a:rPr>
              <a:t> Discuss </a:t>
            </a:r>
            <a:r>
              <a:rPr lang="en-US" sz="2400" dirty="0">
                <a:latin typeface="+mn-lt"/>
              </a:rPr>
              <a:t>how financially secure older people are in the United States today.</a:t>
            </a:r>
          </a:p>
          <a:p>
            <a:pPr marL="682625" indent="-682625">
              <a:buNone/>
            </a:pPr>
            <a:r>
              <a:rPr lang="en-US" sz="2400" b="1" dirty="0" smtClean="0">
                <a:solidFill>
                  <a:schemeClr val="tx2"/>
                </a:solidFill>
                <a:latin typeface="+mn-lt"/>
              </a:rPr>
              <a:t>18.7</a:t>
            </a:r>
            <a:r>
              <a:rPr lang="en-US" sz="2400" dirty="0" smtClean="0">
                <a:latin typeface="+mn-lt"/>
              </a:rPr>
              <a:t> Summarize </a:t>
            </a:r>
            <a:r>
              <a:rPr lang="en-US" sz="2400" dirty="0">
                <a:latin typeface="+mn-lt"/>
              </a:rPr>
              <a:t>the positives and negatives of retiring as well as typical stages retired people pass through.</a:t>
            </a:r>
          </a:p>
          <a:p>
            <a:pPr marL="914400" indent="-914400">
              <a:buNone/>
            </a:pPr>
            <a:r>
              <a:rPr lang="en-US" sz="2400" b="1" dirty="0" smtClean="0">
                <a:solidFill>
                  <a:schemeClr val="tx2"/>
                </a:solidFill>
                <a:latin typeface="+mn-lt"/>
              </a:rPr>
              <a:t>18.8</a:t>
            </a:r>
            <a:r>
              <a:rPr lang="en-US" sz="2400" dirty="0" smtClean="0">
                <a:latin typeface="+mn-lt"/>
              </a:rPr>
              <a:t> Describe </a:t>
            </a:r>
            <a:r>
              <a:rPr lang="en-US" sz="2400" dirty="0">
                <a:latin typeface="+mn-lt"/>
              </a:rPr>
              <a:t>how marriages fare in late adulthood</a:t>
            </a:r>
            <a:r>
              <a:rPr lang="en-US" sz="2400" dirty="0" smtClean="0">
                <a:latin typeface="+mn-lt"/>
              </a:rPr>
              <a:t>.</a:t>
            </a:r>
            <a:endParaRPr lang="en-US" sz="2400" dirty="0">
              <a:latin typeface="+mn-lt"/>
            </a:endParaRPr>
          </a:p>
        </p:txBody>
      </p:sp>
    </p:spTree>
    <p:extLst>
      <p:ext uri="{BB962C8B-B14F-4D97-AF65-F5344CB8AC3E}">
        <p14:creationId xmlns:p14="http://schemas.microsoft.com/office/powerpoint/2010/main" val="2914638466"/>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Autofit/>
          </a:bodyPr>
          <a:lstStyle/>
          <a:p>
            <a:r>
              <a:rPr lang="en-US" altLang="en-US" dirty="0" smtClean="0"/>
              <a:t>Learning Objectives </a:t>
            </a:r>
            <a:r>
              <a:rPr lang="en-US" altLang="en-US" sz="2000" b="0" dirty="0" smtClean="0"/>
              <a:t>(3 of 3)</a:t>
            </a:r>
            <a:endParaRPr lang="en-US" sz="2000" b="0" dirty="0"/>
          </a:p>
        </p:txBody>
      </p:sp>
      <p:sp>
        <p:nvSpPr>
          <p:cNvPr id="8" name="Content Placeholder 2"/>
          <p:cNvSpPr>
            <a:spLocks noGrp="1"/>
          </p:cNvSpPr>
          <p:nvPr>
            <p:ph idx="1"/>
          </p:nvPr>
        </p:nvSpPr>
        <p:spPr>
          <a:xfrm>
            <a:off x="457200" y="1752600"/>
            <a:ext cx="8229600" cy="4419600"/>
          </a:xfrm>
        </p:spPr>
        <p:txBody>
          <a:bodyPr>
            <a:noAutofit/>
          </a:bodyPr>
          <a:lstStyle/>
          <a:p>
            <a:pPr marL="682625" indent="-682625">
              <a:buNone/>
            </a:pPr>
            <a:r>
              <a:rPr lang="en-US" sz="2400" b="1" dirty="0" smtClean="0">
                <a:solidFill>
                  <a:schemeClr val="tx2"/>
                </a:solidFill>
                <a:latin typeface="+mn-lt"/>
              </a:rPr>
              <a:t>18.9</a:t>
            </a:r>
            <a:r>
              <a:rPr lang="en-US" sz="2400" dirty="0" smtClean="0">
                <a:latin typeface="+mn-lt"/>
              </a:rPr>
              <a:t> Describe </a:t>
            </a:r>
            <a:r>
              <a:rPr lang="en-US" sz="2400" dirty="0">
                <a:latin typeface="+mn-lt"/>
              </a:rPr>
              <a:t>the typical reactions to the death of a spouse during late adulthood.</a:t>
            </a:r>
          </a:p>
          <a:p>
            <a:pPr marL="1087438" indent="-1087438">
              <a:buNone/>
            </a:pPr>
            <a:r>
              <a:rPr lang="en-US" sz="2400" b="1" dirty="0" smtClean="0">
                <a:solidFill>
                  <a:schemeClr val="tx2"/>
                </a:solidFill>
                <a:latin typeface="+mn-lt"/>
              </a:rPr>
              <a:t>18.10</a:t>
            </a:r>
            <a:r>
              <a:rPr lang="en-US" sz="2400" dirty="0" smtClean="0">
                <a:latin typeface="+mn-lt"/>
              </a:rPr>
              <a:t> Discuss </a:t>
            </a:r>
            <a:r>
              <a:rPr lang="en-US" sz="2400" dirty="0">
                <a:latin typeface="+mn-lt"/>
              </a:rPr>
              <a:t>the nature of relationships in late adulthood.</a:t>
            </a:r>
          </a:p>
          <a:p>
            <a:pPr marL="1087438" indent="-1087438">
              <a:buNone/>
            </a:pPr>
            <a:r>
              <a:rPr lang="en-US" sz="2400" b="1" dirty="0" smtClean="0">
                <a:solidFill>
                  <a:schemeClr val="tx2"/>
                </a:solidFill>
                <a:latin typeface="+mn-lt"/>
              </a:rPr>
              <a:t>18.11</a:t>
            </a:r>
            <a:r>
              <a:rPr lang="en-US" sz="2400" dirty="0" smtClean="0">
                <a:latin typeface="+mn-lt"/>
              </a:rPr>
              <a:t> Explain </a:t>
            </a:r>
            <a:r>
              <a:rPr lang="en-US" sz="2400" dirty="0">
                <a:latin typeface="+mn-lt"/>
              </a:rPr>
              <a:t>how aging affects family relationships.</a:t>
            </a:r>
          </a:p>
          <a:p>
            <a:pPr marL="862013" indent="-862013">
              <a:buNone/>
            </a:pPr>
            <a:r>
              <a:rPr lang="en-US" sz="2400" b="1" dirty="0" smtClean="0">
                <a:solidFill>
                  <a:schemeClr val="tx2"/>
                </a:solidFill>
                <a:latin typeface="+mn-lt"/>
              </a:rPr>
              <a:t>18.12</a:t>
            </a:r>
            <a:r>
              <a:rPr lang="en-US" sz="2400" dirty="0" smtClean="0">
                <a:latin typeface="+mn-lt"/>
              </a:rPr>
              <a:t> Discuss </a:t>
            </a:r>
            <a:r>
              <a:rPr lang="en-US" sz="2400" dirty="0">
                <a:latin typeface="+mn-lt"/>
              </a:rPr>
              <a:t>what causes elder abuse and how it can be prevented.</a:t>
            </a:r>
          </a:p>
        </p:txBody>
      </p:sp>
    </p:spTree>
    <p:extLst>
      <p:ext uri="{BB962C8B-B14F-4D97-AF65-F5344CB8AC3E}">
        <p14:creationId xmlns:p14="http://schemas.microsoft.com/office/powerpoint/2010/main" val="3704236362"/>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noChangeArrowheads="1"/>
          </p:cNvSpPr>
          <p:nvPr>
            <p:ph type="title"/>
          </p:nvPr>
        </p:nvSpPr>
        <p:spPr>
          <a:xfrm>
            <a:off x="0" y="0"/>
            <a:ext cx="9144000" cy="1312863"/>
          </a:xfrm>
        </p:spPr>
        <p:txBody>
          <a:bodyPr>
            <a:noAutofit/>
          </a:bodyPr>
          <a:lstStyle/>
          <a:p>
            <a:pPr algn="ctr" eaLnBrk="1" hangingPunct="1"/>
            <a:r>
              <a:rPr lang="en-US" altLang="en-US" dirty="0" smtClean="0">
                <a:ea typeface="ＭＳ Ｐゴシック" panose="020B0600070205080204" pitchFamily="34" charset="-128"/>
              </a:rPr>
              <a:t>Personality Development and Successful Aging</a:t>
            </a:r>
          </a:p>
        </p:txBody>
      </p:sp>
      <p:sp>
        <p:nvSpPr>
          <p:cNvPr id="3" name="Content Placeholder 2"/>
          <p:cNvSpPr>
            <a:spLocks noGrp="1"/>
          </p:cNvSpPr>
          <p:nvPr>
            <p:ph idx="1"/>
          </p:nvPr>
        </p:nvSpPr>
        <p:spPr>
          <a:xfrm>
            <a:off x="457200" y="1752600"/>
            <a:ext cx="8229600" cy="4419600"/>
          </a:xfrm>
        </p:spPr>
        <p:txBody>
          <a:bodyPr/>
          <a:lstStyle/>
          <a:p>
            <a:pPr marL="850900" indent="-850900">
              <a:buNone/>
            </a:pPr>
            <a:r>
              <a:rPr lang="en-US" sz="2400" b="1" dirty="0" smtClean="0">
                <a:solidFill>
                  <a:schemeClr val="tx2"/>
                </a:solidFill>
                <a:latin typeface="+mn-lt"/>
              </a:rPr>
              <a:t>18.1</a:t>
            </a:r>
            <a:r>
              <a:rPr lang="en-US" sz="2400" dirty="0" smtClean="0">
                <a:latin typeface="+mn-lt"/>
              </a:rPr>
              <a:t> Describe </a:t>
            </a:r>
            <a:r>
              <a:rPr lang="en-US" sz="2400" dirty="0">
                <a:latin typeface="+mn-lt"/>
              </a:rPr>
              <a:t>ways in which personality develops during late adulthood.</a:t>
            </a:r>
          </a:p>
          <a:p>
            <a:pPr marL="914400" indent="-914400">
              <a:buNone/>
            </a:pPr>
            <a:r>
              <a:rPr lang="en-US" sz="2400" b="1" dirty="0" smtClean="0">
                <a:solidFill>
                  <a:schemeClr val="tx2"/>
                </a:solidFill>
                <a:latin typeface="+mn-lt"/>
              </a:rPr>
              <a:t>18.2 </a:t>
            </a:r>
            <a:r>
              <a:rPr lang="en-US" sz="2400" dirty="0" smtClean="0">
                <a:latin typeface="+mn-lt"/>
              </a:rPr>
              <a:t>Explain </a:t>
            </a:r>
            <a:r>
              <a:rPr lang="en-US" sz="2400" dirty="0">
                <a:latin typeface="+mn-lt"/>
              </a:rPr>
              <a:t>how age relates to the distribution of resources, power, and privilege.</a:t>
            </a:r>
          </a:p>
          <a:p>
            <a:pPr marL="914400" indent="-914400">
              <a:buNone/>
            </a:pPr>
            <a:r>
              <a:rPr lang="en-US" sz="2400" b="1" dirty="0" smtClean="0">
                <a:solidFill>
                  <a:schemeClr val="tx2"/>
                </a:solidFill>
                <a:latin typeface="+mn-lt"/>
              </a:rPr>
              <a:t>18.3</a:t>
            </a:r>
            <a:r>
              <a:rPr lang="en-US" sz="2400" dirty="0" smtClean="0">
                <a:latin typeface="+mn-lt"/>
              </a:rPr>
              <a:t> Define </a:t>
            </a:r>
            <a:r>
              <a:rPr lang="en-US" sz="2400" dirty="0">
                <a:latin typeface="+mn-lt"/>
              </a:rPr>
              <a:t>wisdom and describe how it is correlated with age.</a:t>
            </a:r>
          </a:p>
          <a:p>
            <a:pPr marL="1144588" indent="-1144588">
              <a:buNone/>
            </a:pPr>
            <a:r>
              <a:rPr lang="en-US" sz="2400" b="1" dirty="0" smtClean="0">
                <a:solidFill>
                  <a:schemeClr val="tx2"/>
                </a:solidFill>
                <a:latin typeface="+mn-lt"/>
              </a:rPr>
              <a:t>18.4</a:t>
            </a:r>
            <a:r>
              <a:rPr lang="en-US" sz="2400" dirty="0" smtClean="0">
                <a:latin typeface="+mn-lt"/>
              </a:rPr>
              <a:t> Differentiate </a:t>
            </a:r>
            <a:r>
              <a:rPr lang="en-US" sz="2400" dirty="0">
                <a:latin typeface="+mn-lt"/>
              </a:rPr>
              <a:t>the theories of aging.</a:t>
            </a:r>
          </a:p>
        </p:txBody>
      </p:sp>
    </p:spTree>
    <p:extLst>
      <p:ext uri="{BB962C8B-B14F-4D97-AF65-F5344CB8AC3E}">
        <p14:creationId xmlns:p14="http://schemas.microsoft.com/office/powerpoint/2010/main" val="2414952780"/>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Continuity and Change in Personality</a:t>
            </a:r>
          </a:p>
        </p:txBody>
      </p:sp>
      <p:sp>
        <p:nvSpPr>
          <p:cNvPr id="14338" name="Content Placeholder 2"/>
          <p:cNvSpPr>
            <a:spLocks noGrp="1" noChangeArrowheads="1"/>
          </p:cNvSpPr>
          <p:nvPr>
            <p:ph type="body" idx="1"/>
          </p:nvPr>
        </p:nvSpPr>
        <p:spPr/>
        <p:txBody>
          <a:bodyPr/>
          <a:lstStyle/>
          <a:p>
            <a:pPr indent="-256032" eaLnBrk="1" hangingPunct="1"/>
            <a:r>
              <a:rPr lang="en-US" altLang="en-US" sz="2400" dirty="0" smtClean="0">
                <a:latin typeface="+mn-lt"/>
              </a:rPr>
              <a:t>Fundamental continuity to personality </a:t>
            </a:r>
          </a:p>
          <a:p>
            <a:pPr indent="-256032" eaLnBrk="1" hangingPunct="1"/>
            <a:r>
              <a:rPr lang="en-US" altLang="en-US" sz="2400" dirty="0" smtClean="0">
                <a:latin typeface="+mn-lt"/>
              </a:rPr>
              <a:t>Profound social environmental changes throughout adulthood may produce fluctuations and changes in personality</a:t>
            </a:r>
          </a:p>
          <a:p>
            <a:pPr indent="-256032" eaLnBrk="1" hangingPunct="1"/>
            <a:r>
              <a:rPr lang="en-US" altLang="en-US" sz="2400" dirty="0" smtClean="0">
                <a:latin typeface="+mn-lt"/>
              </a:rPr>
              <a:t>Some discontinuities in development</a:t>
            </a:r>
          </a:p>
        </p:txBody>
      </p:sp>
    </p:spTree>
    <p:extLst>
      <p:ext uri="{BB962C8B-B14F-4D97-AF65-F5344CB8AC3E}">
        <p14:creationId xmlns:p14="http://schemas.microsoft.com/office/powerpoint/2010/main" val="3006690915"/>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Erik Erikson</a:t>
            </a:r>
          </a:p>
        </p:txBody>
      </p:sp>
      <p:sp>
        <p:nvSpPr>
          <p:cNvPr id="18434" name="Content Placeholder 2"/>
          <p:cNvSpPr>
            <a:spLocks noGrp="1" noChangeArrowheads="1"/>
          </p:cNvSpPr>
          <p:nvPr>
            <p:ph type="body" idx="1"/>
          </p:nvPr>
        </p:nvSpPr>
        <p:spPr/>
        <p:txBody>
          <a:bodyPr>
            <a:noAutofit/>
          </a:bodyPr>
          <a:lstStyle/>
          <a:p>
            <a:pPr marL="0" indent="0" eaLnBrk="1" hangingPunct="1">
              <a:lnSpc>
                <a:spcPct val="110000"/>
              </a:lnSpc>
              <a:buFont typeface="Arial" charset="0"/>
              <a:buNone/>
              <a:defRPr/>
            </a:pPr>
            <a:r>
              <a:rPr lang="en-US" sz="2200" b="1" dirty="0" smtClean="0">
                <a:latin typeface="+mn-lt"/>
              </a:rPr>
              <a:t>Ego-integrity-versus-despair</a:t>
            </a:r>
          </a:p>
          <a:p>
            <a:pPr indent="-256032" eaLnBrk="1" hangingPunct="1">
              <a:lnSpc>
                <a:spcPct val="110000"/>
              </a:lnSpc>
              <a:buFont typeface="Arial" charset="0"/>
              <a:buChar char="•"/>
              <a:defRPr/>
            </a:pPr>
            <a:r>
              <a:rPr lang="en-US" sz="2200" dirty="0" smtClean="0">
                <a:latin typeface="+mn-lt"/>
              </a:rPr>
              <a:t>Process of looking back over one’s life, evaluating it, and coming to terms with it</a:t>
            </a:r>
          </a:p>
          <a:p>
            <a:pPr marL="0" indent="0" eaLnBrk="1" hangingPunct="1">
              <a:lnSpc>
                <a:spcPct val="110000"/>
              </a:lnSpc>
              <a:buNone/>
              <a:defRPr/>
            </a:pPr>
            <a:r>
              <a:rPr lang="en-US" sz="2200" b="1" dirty="0" smtClean="0">
                <a:latin typeface="+mn-lt"/>
              </a:rPr>
              <a:t>Integrity</a:t>
            </a:r>
          </a:p>
          <a:p>
            <a:pPr marL="315468" indent="-342900">
              <a:defRPr/>
            </a:pPr>
            <a:r>
              <a:rPr lang="en-US" sz="2200" dirty="0" smtClean="0">
                <a:latin typeface="+mn-lt"/>
              </a:rPr>
              <a:t>Comes when people feel they have realized and fulfilled the possibilities that have come their way</a:t>
            </a:r>
          </a:p>
          <a:p>
            <a:pPr marL="0" indent="0" eaLnBrk="1" hangingPunct="1">
              <a:lnSpc>
                <a:spcPct val="110000"/>
              </a:lnSpc>
              <a:buNone/>
              <a:defRPr/>
            </a:pPr>
            <a:r>
              <a:rPr lang="en-US" sz="2200" b="1" dirty="0" smtClean="0">
                <a:latin typeface="+mn-lt"/>
              </a:rPr>
              <a:t>Despair</a:t>
            </a:r>
          </a:p>
          <a:p>
            <a:pPr marL="315468" indent="-342900">
              <a:defRPr/>
            </a:pPr>
            <a:r>
              <a:rPr lang="en-US" sz="2200" dirty="0" smtClean="0">
                <a:latin typeface="+mn-lt"/>
              </a:rPr>
              <a:t>Occurs when people feel dissatisfied with their life, and experience gloom, unhappiness, depression, anger, or feel that they have failed</a:t>
            </a:r>
            <a:endParaRPr lang="en-US" sz="2200" dirty="0">
              <a:latin typeface="+mn-lt"/>
            </a:endParaRPr>
          </a:p>
        </p:txBody>
      </p:sp>
    </p:spTree>
    <p:extLst>
      <p:ext uri="{BB962C8B-B14F-4D97-AF65-F5344CB8AC3E}">
        <p14:creationId xmlns:p14="http://schemas.microsoft.com/office/powerpoint/2010/main" val="4294656289"/>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Robert Peck</a:t>
            </a:r>
          </a:p>
        </p:txBody>
      </p:sp>
      <p:sp>
        <p:nvSpPr>
          <p:cNvPr id="18434"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Personality development in elderly people is occupied by three major developmental tasks or challenges</a:t>
            </a:r>
          </a:p>
          <a:p>
            <a:pPr indent="-256032" eaLnBrk="1" hangingPunct="1">
              <a:buFont typeface="Arial" charset="0"/>
              <a:buChar char="•"/>
              <a:defRPr/>
            </a:pPr>
            <a:r>
              <a:rPr lang="en-US" sz="2400" dirty="0">
                <a:latin typeface="+mn-lt"/>
              </a:rPr>
              <a:t>Redefinition of </a:t>
            </a:r>
            <a:r>
              <a:rPr lang="en-US" sz="2400" dirty="0" smtClean="0">
                <a:latin typeface="+mn-lt"/>
              </a:rPr>
              <a:t>self versus preoccupation with work role</a:t>
            </a:r>
            <a:endParaRPr lang="en-US" sz="2400" dirty="0">
              <a:latin typeface="+mn-lt"/>
            </a:endParaRPr>
          </a:p>
          <a:p>
            <a:pPr indent="-256032" eaLnBrk="1" hangingPunct="1">
              <a:buFont typeface="Arial" charset="0"/>
              <a:buChar char="•"/>
              <a:defRPr/>
            </a:pPr>
            <a:r>
              <a:rPr lang="en-US" sz="2400" dirty="0" smtClean="0">
                <a:latin typeface="+mn-lt"/>
              </a:rPr>
              <a:t>Body transcendence versus body preoccupation</a:t>
            </a:r>
          </a:p>
          <a:p>
            <a:pPr indent="-256032">
              <a:buFont typeface="Arial" charset="0"/>
              <a:buChar char="•"/>
              <a:defRPr/>
            </a:pPr>
            <a:r>
              <a:rPr lang="en-US" sz="2400" dirty="0">
                <a:latin typeface="+mn-lt"/>
              </a:rPr>
              <a:t>Ego transcendence versus ego </a:t>
            </a:r>
            <a:r>
              <a:rPr lang="en-US" sz="2400" dirty="0" smtClean="0">
                <a:latin typeface="+mn-lt"/>
              </a:rPr>
              <a:t>preoccupation</a:t>
            </a:r>
            <a:endParaRPr lang="en-US" sz="2400" dirty="0">
              <a:latin typeface="+mn-lt"/>
            </a:endParaRPr>
          </a:p>
        </p:txBody>
      </p:sp>
    </p:spTree>
    <p:extLst>
      <p:ext uri="{BB962C8B-B14F-4D97-AF65-F5344CB8AC3E}">
        <p14:creationId xmlns:p14="http://schemas.microsoft.com/office/powerpoint/2010/main" val="3120328618"/>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noChangeArrowheads="1"/>
          </p:cNvSpPr>
          <p:nvPr>
            <p:ph type="title"/>
          </p:nvPr>
        </p:nvSpPr>
        <p:spPr/>
        <p:txBody>
          <a:bodyPr/>
          <a:lstStyle/>
          <a:p>
            <a:r>
              <a:rPr lang="en-US" altLang="en-US" dirty="0" smtClean="0"/>
              <a:t>Daniel Levinson</a:t>
            </a:r>
          </a:p>
        </p:txBody>
      </p:sp>
      <p:sp>
        <p:nvSpPr>
          <p:cNvPr id="20482" name="Content Placeholder 2"/>
          <p:cNvSpPr>
            <a:spLocks noGrp="1" noChangeArrowheads="1"/>
          </p:cNvSpPr>
          <p:nvPr>
            <p:ph type="body" idx="1"/>
          </p:nvPr>
        </p:nvSpPr>
        <p:spPr/>
        <p:txBody>
          <a:bodyPr/>
          <a:lstStyle/>
          <a:p>
            <a:pPr marL="0" indent="0">
              <a:buNone/>
            </a:pPr>
            <a:r>
              <a:rPr lang="en-US" altLang="en-US" sz="2400" b="1" dirty="0" smtClean="0">
                <a:latin typeface="+mn-lt"/>
              </a:rPr>
              <a:t>People enter late adulthood by passing through a transition stage</a:t>
            </a:r>
          </a:p>
          <a:p>
            <a:pPr indent="-256032"/>
            <a:r>
              <a:rPr lang="en-US" altLang="en-US" sz="2400" dirty="0" smtClean="0">
                <a:latin typeface="+mn-lt"/>
              </a:rPr>
              <a:t>View themselves as being “</a:t>
            </a:r>
            <a:r>
              <a:rPr lang="en-US" altLang="ja-JP" sz="2400" dirty="0" smtClean="0">
                <a:latin typeface="+mn-lt"/>
              </a:rPr>
              <a:t>old”</a:t>
            </a:r>
          </a:p>
          <a:p>
            <a:pPr indent="-256032"/>
            <a:r>
              <a:rPr lang="en-US" altLang="en-US" sz="2400" dirty="0" smtClean="0">
                <a:latin typeface="+mn-lt"/>
              </a:rPr>
              <a:t>Recognize stereotypes and loss of power and respect</a:t>
            </a:r>
          </a:p>
          <a:p>
            <a:pPr indent="-256032"/>
            <a:r>
              <a:rPr lang="en-US" altLang="en-US" sz="2400" dirty="0" smtClean="0">
                <a:latin typeface="+mn-lt"/>
              </a:rPr>
              <a:t>Serve as resources to younger individuals</a:t>
            </a:r>
          </a:p>
          <a:p>
            <a:pPr indent="-256032"/>
            <a:r>
              <a:rPr lang="en-US" altLang="en-US" sz="2400" dirty="0" smtClean="0">
                <a:latin typeface="+mn-lt"/>
              </a:rPr>
              <a:t>Discover new freedom to do things for the sake of enjoyment and pleasure</a:t>
            </a:r>
          </a:p>
        </p:txBody>
      </p:sp>
    </p:spTree>
    <p:extLst>
      <p:ext uri="{BB962C8B-B14F-4D97-AF65-F5344CB8AC3E}">
        <p14:creationId xmlns:p14="http://schemas.microsoft.com/office/powerpoint/2010/main" val="3183103225"/>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Bernice Neugarten </a:t>
            </a:r>
          </a:p>
        </p:txBody>
      </p:sp>
      <p:sp>
        <p:nvSpPr>
          <p:cNvPr id="22530" name="Content Placeholder 2"/>
          <p:cNvSpPr>
            <a:spLocks noGrp="1" noChangeArrowheads="1"/>
          </p:cNvSpPr>
          <p:nvPr>
            <p:ph type="body" idx="1"/>
          </p:nvPr>
        </p:nvSpPr>
        <p:spPr/>
        <p:txBody>
          <a:bodyPr/>
          <a:lstStyle/>
          <a:p>
            <a:pPr marL="0" indent="0" eaLnBrk="1" hangingPunct="1">
              <a:spcBef>
                <a:spcPts val="0"/>
              </a:spcBef>
              <a:buFont typeface="Arial" charset="0"/>
              <a:buNone/>
              <a:defRPr/>
            </a:pPr>
            <a:r>
              <a:rPr lang="en-US" sz="2400" b="1" dirty="0">
                <a:latin typeface="+mn-lt"/>
              </a:rPr>
              <a:t>Four different personality types </a:t>
            </a:r>
            <a:r>
              <a:rPr lang="en-US" sz="2400" b="1" dirty="0" smtClean="0">
                <a:latin typeface="+mn-lt"/>
              </a:rPr>
              <a:t>of people in </a:t>
            </a:r>
            <a:r>
              <a:rPr lang="en-US" sz="2400" b="1" dirty="0">
                <a:latin typeface="+mn-lt"/>
              </a:rPr>
              <a:t>their 70s</a:t>
            </a:r>
          </a:p>
          <a:p>
            <a:pPr indent="-256032" eaLnBrk="1" hangingPunct="1">
              <a:buFont typeface="Arial" charset="0"/>
              <a:buChar char="•"/>
              <a:defRPr/>
            </a:pPr>
            <a:r>
              <a:rPr lang="en-US" sz="2400" dirty="0">
                <a:latin typeface="+mn-lt"/>
              </a:rPr>
              <a:t>Disintegrated and disorganized </a:t>
            </a:r>
          </a:p>
          <a:p>
            <a:pPr indent="-256032" eaLnBrk="1" hangingPunct="1">
              <a:buFont typeface="Arial" charset="0"/>
              <a:buChar char="•"/>
              <a:defRPr/>
            </a:pPr>
            <a:r>
              <a:rPr lang="en-US" sz="2400" dirty="0">
                <a:latin typeface="+mn-lt"/>
              </a:rPr>
              <a:t>Passive-dependent </a:t>
            </a:r>
            <a:r>
              <a:rPr lang="en-US" sz="2400" dirty="0" smtClean="0">
                <a:latin typeface="+mn-lt"/>
              </a:rPr>
              <a:t>personalities</a:t>
            </a:r>
            <a:endParaRPr lang="en-US" sz="2400" dirty="0">
              <a:latin typeface="+mn-lt"/>
            </a:endParaRPr>
          </a:p>
          <a:p>
            <a:pPr indent="-256032" eaLnBrk="1" hangingPunct="1">
              <a:buFont typeface="Arial" charset="0"/>
              <a:buChar char="•"/>
              <a:defRPr/>
            </a:pPr>
            <a:r>
              <a:rPr lang="en-US" sz="2400" dirty="0" smtClean="0">
                <a:latin typeface="+mn-lt"/>
              </a:rPr>
              <a:t>Defended personalities</a:t>
            </a:r>
            <a:endParaRPr lang="en-US" sz="2400" dirty="0">
              <a:latin typeface="+mn-lt"/>
            </a:endParaRPr>
          </a:p>
          <a:p>
            <a:pPr indent="-256032" eaLnBrk="1" hangingPunct="1">
              <a:buFont typeface="Arial" charset="0"/>
              <a:buChar char="•"/>
              <a:defRPr/>
            </a:pPr>
            <a:r>
              <a:rPr lang="en-US" sz="2400" dirty="0">
                <a:latin typeface="+mn-lt"/>
              </a:rPr>
              <a:t>Integrated personalities</a:t>
            </a:r>
          </a:p>
        </p:txBody>
      </p:sp>
    </p:spTree>
    <p:extLst>
      <p:ext uri="{BB962C8B-B14F-4D97-AF65-F5344CB8AC3E}">
        <p14:creationId xmlns:p14="http://schemas.microsoft.com/office/powerpoint/2010/main" val="1947453708"/>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Life Review and Reminiscence</a:t>
            </a:r>
          </a:p>
        </p:txBody>
      </p:sp>
      <p:sp>
        <p:nvSpPr>
          <p:cNvPr id="24578"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smtClean="0">
                <a:latin typeface="+mn-lt"/>
              </a:rPr>
              <a:t>A common theme of personality development </a:t>
            </a:r>
          </a:p>
          <a:p>
            <a:pPr indent="-256032" eaLnBrk="1" hangingPunct="1">
              <a:buFont typeface="Arial" charset="0"/>
              <a:buChar char="•"/>
              <a:defRPr/>
            </a:pPr>
            <a:r>
              <a:rPr lang="en-US" sz="2400" dirty="0" smtClean="0">
                <a:latin typeface="+mn-lt"/>
              </a:rPr>
              <a:t>Triggered by increasingly obvious prospect of one</a:t>
            </a:r>
            <a:r>
              <a:rPr lang="en-US" altLang="ja-JP" sz="2400" dirty="0" smtClean="0">
                <a:latin typeface="+mn-lt"/>
              </a:rPr>
              <a:t>’s death </a:t>
            </a:r>
          </a:p>
          <a:p>
            <a:pPr indent="-256032" eaLnBrk="1" hangingPunct="1">
              <a:buFont typeface="Arial" charset="0"/>
              <a:buChar char="•"/>
              <a:defRPr/>
            </a:pPr>
            <a:r>
              <a:rPr lang="en-US" sz="2400" dirty="0" smtClean="0">
                <a:latin typeface="+mn-lt"/>
              </a:rPr>
              <a:t>Provides better understanding of past</a:t>
            </a:r>
          </a:p>
          <a:p>
            <a:pPr indent="-256032" eaLnBrk="1" hangingPunct="1">
              <a:buFont typeface="Arial" charset="0"/>
              <a:buChar char="•"/>
              <a:defRPr/>
            </a:pPr>
            <a:r>
              <a:rPr lang="en-US" sz="2400" dirty="0" smtClean="0">
                <a:latin typeface="+mn-lt"/>
              </a:rPr>
              <a:t>Resolves lingering problems and conflicts</a:t>
            </a:r>
          </a:p>
          <a:p>
            <a:pPr indent="-256032" eaLnBrk="1" hangingPunct="1">
              <a:buFont typeface="Arial" charset="0"/>
              <a:buChar char="•"/>
              <a:defRPr/>
            </a:pPr>
            <a:r>
              <a:rPr lang="en-US" sz="2400" dirty="0" smtClean="0">
                <a:latin typeface="+mn-lt"/>
              </a:rPr>
              <a:t>Leads to sense of sharing, mutuality, and a feeling of interconnectedness with others</a:t>
            </a:r>
            <a:endParaRPr lang="en-US" sz="2400" dirty="0">
              <a:latin typeface="+mn-lt"/>
            </a:endParaRPr>
          </a:p>
        </p:txBody>
      </p:sp>
    </p:spTree>
    <p:extLst>
      <p:ext uri="{BB962C8B-B14F-4D97-AF65-F5344CB8AC3E}">
        <p14:creationId xmlns:p14="http://schemas.microsoft.com/office/powerpoint/2010/main" val="1255468488"/>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noChangeArrowheads="1"/>
          </p:cNvSpPr>
          <p:nvPr>
            <p:ph type="title"/>
          </p:nvPr>
        </p:nvSpPr>
        <p:spPr/>
        <p:txBody>
          <a:bodyPr>
            <a:noAutofit/>
          </a:bodyPr>
          <a:lstStyle/>
          <a:p>
            <a:pPr eaLnBrk="1" hangingPunct="1"/>
            <a:r>
              <a:rPr lang="en-US" altLang="en-US" dirty="0" smtClean="0">
                <a:ea typeface="ＭＳ Ｐゴシック" panose="020B0600070205080204" pitchFamily="34" charset="-128"/>
              </a:rPr>
              <a:t>Age Stratification Approaches </a:t>
            </a:r>
            <a:br>
              <a:rPr lang="en-US" altLang="en-US" dirty="0" smtClean="0">
                <a:ea typeface="ＭＳ Ｐゴシック" panose="020B0600070205080204" pitchFamily="34" charset="-128"/>
              </a:rPr>
            </a:br>
            <a:r>
              <a:rPr lang="en-US" altLang="en-US" dirty="0" smtClean="0">
                <a:ea typeface="ＭＳ Ｐゴシック" panose="020B0600070205080204" pitchFamily="34" charset="-128"/>
              </a:rPr>
              <a:t>to Late Adulthood</a:t>
            </a:r>
          </a:p>
        </p:txBody>
      </p:sp>
      <p:sp>
        <p:nvSpPr>
          <p:cNvPr id="26626" name="Content Placeholder 2"/>
          <p:cNvSpPr>
            <a:spLocks noGrp="1" noChangeArrowheads="1"/>
          </p:cNvSpPr>
          <p:nvPr>
            <p:ph type="body" idx="1"/>
          </p:nvPr>
        </p:nvSpPr>
        <p:spPr/>
        <p:txBody>
          <a:bodyPr>
            <a:normAutofit/>
          </a:bodyPr>
          <a:lstStyle/>
          <a:p>
            <a:pPr indent="-256032" eaLnBrk="1" hangingPunct="1">
              <a:buFont typeface="Arial" charset="0"/>
              <a:buChar char="•"/>
              <a:defRPr/>
            </a:pPr>
            <a:r>
              <a:rPr lang="en-US" sz="2400" dirty="0" smtClean="0">
                <a:solidFill>
                  <a:schemeClr val="tx1"/>
                </a:solidFill>
                <a:latin typeface="+mn-lt"/>
              </a:rPr>
              <a:t>Economic </a:t>
            </a:r>
            <a:r>
              <a:rPr lang="en-US" sz="2400" dirty="0">
                <a:solidFill>
                  <a:schemeClr val="tx1"/>
                </a:solidFill>
                <a:latin typeface="+mn-lt"/>
              </a:rPr>
              <a:t>resources, power, and privilege are distributed unequally at different stages of </a:t>
            </a:r>
            <a:r>
              <a:rPr lang="en-US" sz="2400" dirty="0" smtClean="0">
                <a:solidFill>
                  <a:schemeClr val="tx1"/>
                </a:solidFill>
                <a:latin typeface="+mn-lt"/>
              </a:rPr>
              <a:t>life course</a:t>
            </a:r>
          </a:p>
          <a:p>
            <a:pPr indent="-256032">
              <a:buFont typeface="Arial" charset="0"/>
              <a:buChar char="•"/>
              <a:defRPr/>
            </a:pPr>
            <a:r>
              <a:rPr lang="en-US" altLang="en-US" sz="2400" dirty="0">
                <a:solidFill>
                  <a:schemeClr val="tx1"/>
                </a:solidFill>
                <a:latin typeface="+mn-lt"/>
              </a:rPr>
              <a:t>Power and prestige for elderly have eroded in industrialized </a:t>
            </a:r>
            <a:r>
              <a:rPr lang="en-US" altLang="en-US" sz="2400" dirty="0" smtClean="0">
                <a:solidFill>
                  <a:schemeClr val="tx1"/>
                </a:solidFill>
                <a:latin typeface="+mn-lt"/>
              </a:rPr>
              <a:t>societies</a:t>
            </a:r>
          </a:p>
          <a:p>
            <a:pPr indent="-256032"/>
            <a:r>
              <a:rPr lang="en-US" altLang="en-US" sz="2400" dirty="0">
                <a:solidFill>
                  <a:schemeClr val="tx1"/>
                </a:solidFill>
                <a:latin typeface="+mn-lt"/>
              </a:rPr>
              <a:t>Rapidly changing technology causes older adults to be seen as lacking important </a:t>
            </a:r>
            <a:r>
              <a:rPr lang="en-US" altLang="en-US" sz="2400" dirty="0" smtClean="0">
                <a:solidFill>
                  <a:schemeClr val="tx1"/>
                </a:solidFill>
                <a:latin typeface="+mn-lt"/>
              </a:rPr>
              <a:t>skills</a:t>
            </a:r>
            <a:endParaRPr lang="en-US" altLang="en-US" sz="2400" dirty="0">
              <a:solidFill>
                <a:schemeClr val="tx1"/>
              </a:solidFill>
              <a:latin typeface="+mn-lt"/>
            </a:endParaRPr>
          </a:p>
          <a:p>
            <a:pPr indent="-256032"/>
            <a:r>
              <a:rPr lang="en-US" altLang="en-US" sz="2400" dirty="0">
                <a:solidFill>
                  <a:schemeClr val="tx1"/>
                </a:solidFill>
                <a:latin typeface="+mn-lt"/>
              </a:rPr>
              <a:t>Older adults are </a:t>
            </a:r>
            <a:r>
              <a:rPr lang="en-US" sz="2400" dirty="0">
                <a:solidFill>
                  <a:schemeClr val="tx1"/>
                </a:solidFill>
                <a:latin typeface="+mn-lt"/>
              </a:rPr>
              <a:t>regarded as not particularly productive </a:t>
            </a:r>
            <a:r>
              <a:rPr lang="en-US" altLang="en-US" sz="2400" dirty="0">
                <a:solidFill>
                  <a:schemeClr val="tx1"/>
                </a:solidFill>
                <a:latin typeface="+mn-lt"/>
              </a:rPr>
              <a:t>members of society and in some cases, simply </a:t>
            </a:r>
            <a:r>
              <a:rPr lang="en-US" altLang="en-US" sz="2400" dirty="0" smtClean="0">
                <a:solidFill>
                  <a:schemeClr val="tx1"/>
                </a:solidFill>
                <a:latin typeface="+mn-lt"/>
              </a:rPr>
              <a:t>irrelevant</a:t>
            </a:r>
          </a:p>
        </p:txBody>
      </p:sp>
    </p:spTree>
    <p:extLst>
      <p:ext uri="{BB962C8B-B14F-4D97-AF65-F5344CB8AC3E}">
        <p14:creationId xmlns:p14="http://schemas.microsoft.com/office/powerpoint/2010/main" val="992416600"/>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Does Age Bring Wisdom?</a:t>
            </a:r>
          </a:p>
        </p:txBody>
      </p:sp>
      <p:sp>
        <p:nvSpPr>
          <p:cNvPr id="36866" name="Content Placeholder 2"/>
          <p:cNvSpPr>
            <a:spLocks noGrp="1" noChangeArrowheads="1"/>
          </p:cNvSpPr>
          <p:nvPr>
            <p:ph type="body" idx="1"/>
          </p:nvPr>
        </p:nvSpPr>
        <p:spPr/>
        <p:txBody>
          <a:bodyPr/>
          <a:lstStyle/>
          <a:p>
            <a:pPr indent="-256032" eaLnBrk="1" hangingPunct="1">
              <a:buFont typeface="Arial" charset="0"/>
              <a:buChar char="•"/>
              <a:defRPr/>
            </a:pPr>
            <a:r>
              <a:rPr lang="en-US" sz="2400" dirty="0">
                <a:latin typeface="+mn-lt"/>
              </a:rPr>
              <a:t>Wisdom reflects accumulation of knowledge, experience, and </a:t>
            </a:r>
            <a:r>
              <a:rPr lang="en-US" sz="2400" dirty="0" smtClean="0">
                <a:latin typeface="+mn-lt"/>
              </a:rPr>
              <a:t>contemplation</a:t>
            </a:r>
            <a:endParaRPr lang="en-US" sz="2400" dirty="0">
              <a:latin typeface="+mn-lt"/>
            </a:endParaRPr>
          </a:p>
          <a:p>
            <a:pPr indent="-256032" eaLnBrk="1" hangingPunct="1">
              <a:buFont typeface="Arial" charset="0"/>
              <a:buChar char="•"/>
              <a:defRPr/>
            </a:pPr>
            <a:r>
              <a:rPr lang="en-US" sz="2400" dirty="0">
                <a:latin typeface="+mn-lt"/>
              </a:rPr>
              <a:t>Wisdom is not the same as </a:t>
            </a:r>
            <a:r>
              <a:rPr lang="en-US" sz="2400" dirty="0" smtClean="0">
                <a:latin typeface="+mn-lt"/>
              </a:rPr>
              <a:t>intelligence</a:t>
            </a:r>
          </a:p>
          <a:p>
            <a:pPr indent="-256032">
              <a:buFont typeface="Arial" charset="0"/>
              <a:buChar char="•"/>
              <a:defRPr/>
            </a:pPr>
            <a:r>
              <a:rPr lang="en-US" altLang="en-US" sz="2400" dirty="0">
                <a:latin typeface="+mn-lt"/>
              </a:rPr>
              <a:t>Older adults appear to be able to draw on a more sophisticated theory of mind </a:t>
            </a:r>
          </a:p>
        </p:txBody>
      </p:sp>
    </p:spTree>
    <p:extLst>
      <p:ext uri="{BB962C8B-B14F-4D97-AF65-F5344CB8AC3E}">
        <p14:creationId xmlns:p14="http://schemas.microsoft.com/office/powerpoint/2010/main" val="2073778606"/>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Successful Aging: What is the Secret?</a:t>
            </a:r>
          </a:p>
        </p:txBody>
      </p:sp>
      <p:sp>
        <p:nvSpPr>
          <p:cNvPr id="2" name="Content Placeholder 2"/>
          <p:cNvSpPr>
            <a:spLocks noGrp="1"/>
          </p:cNvSpPr>
          <p:nvPr>
            <p:ph type="body" idx="1"/>
          </p:nvPr>
        </p:nvSpPr>
        <p:spPr/>
        <p:txBody>
          <a:bodyPr>
            <a:normAutofit/>
          </a:bodyPr>
          <a:lstStyle/>
          <a:p>
            <a:pPr lvl="0" indent="-256032" rtl="0"/>
            <a:r>
              <a:rPr lang="en-US" sz="2400" dirty="0" smtClean="0">
                <a:latin typeface="+mn-lt"/>
              </a:rPr>
              <a:t>Disengagement theory</a:t>
            </a:r>
            <a:endParaRPr lang="en-US" sz="2400" dirty="0">
              <a:latin typeface="+mn-lt"/>
            </a:endParaRPr>
          </a:p>
          <a:p>
            <a:pPr lvl="1" indent="-283464" rtl="0"/>
            <a:r>
              <a:rPr lang="en-US" sz="2400" dirty="0" smtClean="0">
                <a:latin typeface="+mn-lt"/>
              </a:rPr>
              <a:t>Gradual retreat</a:t>
            </a:r>
            <a:endParaRPr lang="en-US" sz="2400" dirty="0">
              <a:latin typeface="+mn-lt"/>
            </a:endParaRPr>
          </a:p>
          <a:p>
            <a:pPr lvl="0" indent="-256032" rtl="0"/>
            <a:r>
              <a:rPr lang="en-US" sz="2400" dirty="0" smtClean="0">
                <a:latin typeface="+mn-lt"/>
              </a:rPr>
              <a:t>Activity theory</a:t>
            </a:r>
            <a:endParaRPr lang="en-US" sz="2400" dirty="0">
              <a:latin typeface="+mn-lt"/>
            </a:endParaRPr>
          </a:p>
          <a:p>
            <a:pPr lvl="1" indent="-283464" rtl="0"/>
            <a:r>
              <a:rPr lang="en-US" sz="2400" dirty="0" smtClean="0">
                <a:latin typeface="+mn-lt"/>
              </a:rPr>
              <a:t>Continued involvement</a:t>
            </a:r>
            <a:endParaRPr lang="en-US" sz="2400" dirty="0">
              <a:latin typeface="+mn-lt"/>
            </a:endParaRPr>
          </a:p>
          <a:p>
            <a:pPr lvl="0" indent="-256032" rtl="0"/>
            <a:r>
              <a:rPr lang="en-US" sz="2400" dirty="0" smtClean="0">
                <a:latin typeface="+mn-lt"/>
              </a:rPr>
              <a:t>Continuity theory</a:t>
            </a:r>
            <a:endParaRPr lang="en-US" sz="2400" dirty="0">
              <a:latin typeface="+mn-lt"/>
            </a:endParaRPr>
          </a:p>
          <a:p>
            <a:pPr lvl="1" indent="-283464" rtl="0"/>
            <a:r>
              <a:rPr lang="en-US" sz="2400" dirty="0" smtClean="0">
                <a:latin typeface="+mn-lt"/>
              </a:rPr>
              <a:t>Compromise position </a:t>
            </a:r>
            <a:endParaRPr lang="en-US" sz="2400" dirty="0">
              <a:latin typeface="+mn-lt"/>
            </a:endParaRPr>
          </a:p>
        </p:txBody>
      </p:sp>
    </p:spTree>
    <p:extLst>
      <p:ext uri="{BB962C8B-B14F-4D97-AF65-F5344CB8AC3E}">
        <p14:creationId xmlns:p14="http://schemas.microsoft.com/office/powerpoint/2010/main" val="2358666354"/>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noChangeArrowheads="1"/>
          </p:cNvSpPr>
          <p:nvPr>
            <p:ph type="title"/>
          </p:nvPr>
        </p:nvSpPr>
        <p:spPr/>
        <p:txBody>
          <a:bodyPr>
            <a:normAutofit/>
          </a:bodyPr>
          <a:lstStyle/>
          <a:p>
            <a:pPr eaLnBrk="1" hangingPunct="1"/>
            <a:r>
              <a:rPr lang="en-US" altLang="en-US" dirty="0" smtClean="0">
                <a:ea typeface="ＭＳ Ｐゴシック" panose="020B0600070205080204" pitchFamily="34" charset="-128"/>
              </a:rPr>
              <a:t>Disengagement Theory</a:t>
            </a:r>
          </a:p>
        </p:txBody>
      </p:sp>
      <p:sp>
        <p:nvSpPr>
          <p:cNvPr id="45058" name="Content Placeholder 2"/>
          <p:cNvSpPr>
            <a:spLocks noGrp="1" noChangeArrowheads="1"/>
          </p:cNvSpPr>
          <p:nvPr>
            <p:ph type="body" idx="1"/>
          </p:nvPr>
        </p:nvSpPr>
        <p:spPr/>
        <p:txBody>
          <a:bodyPr/>
          <a:lstStyle/>
          <a:p>
            <a:pPr indent="-256032" eaLnBrk="1" hangingPunct="1"/>
            <a:r>
              <a:rPr lang="en-US" altLang="en-US" sz="2400" dirty="0" smtClean="0">
                <a:latin typeface="+mn-lt"/>
              </a:rPr>
              <a:t>Late adulthood involves a gradual withdrawal from the world on physical, psychological, and social levels </a:t>
            </a:r>
          </a:p>
          <a:p>
            <a:pPr indent="-256032" eaLnBrk="1" hangingPunct="1"/>
            <a:r>
              <a:rPr lang="en-US" altLang="en-US" sz="2400" dirty="0" smtClean="0">
                <a:latin typeface="+mn-lt"/>
              </a:rPr>
              <a:t>Withdrawal is a mutual process and not necessarily negative</a:t>
            </a:r>
          </a:p>
        </p:txBody>
      </p:sp>
    </p:spTree>
    <p:extLst>
      <p:ext uri="{BB962C8B-B14F-4D97-AF65-F5344CB8AC3E}">
        <p14:creationId xmlns:p14="http://schemas.microsoft.com/office/powerpoint/2010/main" val="120578170"/>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Activity Theory</a:t>
            </a:r>
          </a:p>
        </p:txBody>
      </p:sp>
      <p:sp>
        <p:nvSpPr>
          <p:cNvPr id="47106" name="Content Placeholder 2"/>
          <p:cNvSpPr>
            <a:spLocks noGrp="1" noChangeArrowheads="1"/>
          </p:cNvSpPr>
          <p:nvPr>
            <p:ph type="body" idx="1"/>
          </p:nvPr>
        </p:nvSpPr>
        <p:spPr/>
        <p:txBody>
          <a:bodyPr/>
          <a:lstStyle/>
          <a:p>
            <a:pPr indent="-256032" eaLnBrk="1" hangingPunct="1"/>
            <a:r>
              <a:rPr lang="en-US" altLang="en-US" sz="2400" dirty="0" smtClean="0">
                <a:latin typeface="+mn-lt"/>
              </a:rPr>
              <a:t>Happiness and satisfaction from high level of involvement </a:t>
            </a:r>
          </a:p>
          <a:p>
            <a:pPr indent="-256032" eaLnBrk="1" hangingPunct="1"/>
            <a:r>
              <a:rPr lang="en-US" altLang="en-US" sz="2400" dirty="0" smtClean="0">
                <a:latin typeface="+mn-lt"/>
              </a:rPr>
              <a:t>Adaptation to inevitable changes </a:t>
            </a:r>
          </a:p>
          <a:p>
            <a:pPr indent="-256032" eaLnBrk="1" hangingPunct="1"/>
            <a:r>
              <a:rPr lang="en-US" altLang="en-US" sz="2400" dirty="0" smtClean="0">
                <a:latin typeface="+mn-lt"/>
              </a:rPr>
              <a:t>Continuing or replacing previous activities</a:t>
            </a:r>
          </a:p>
        </p:txBody>
      </p:sp>
    </p:spTree>
    <p:extLst>
      <p:ext uri="{BB962C8B-B14F-4D97-AF65-F5344CB8AC3E}">
        <p14:creationId xmlns:p14="http://schemas.microsoft.com/office/powerpoint/2010/main" val="2934088815"/>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noChangeArrowheads="1"/>
          </p:cNvSpPr>
          <p:nvPr>
            <p:ph type="title"/>
          </p:nvPr>
        </p:nvSpPr>
        <p:spPr/>
        <p:txBody>
          <a:bodyPr>
            <a:normAutofit/>
          </a:bodyPr>
          <a:lstStyle/>
          <a:p>
            <a:pPr eaLnBrk="1" hangingPunct="1"/>
            <a:r>
              <a:rPr lang="en-US" altLang="en-US" dirty="0" smtClean="0">
                <a:ea typeface="ＭＳ Ｐゴシック" panose="020B0600070205080204" pitchFamily="34" charset="-128"/>
              </a:rPr>
              <a:t>Continuity Theory</a:t>
            </a:r>
          </a:p>
        </p:txBody>
      </p:sp>
      <p:sp>
        <p:nvSpPr>
          <p:cNvPr id="51202" name="Content Placeholder 2"/>
          <p:cNvSpPr>
            <a:spLocks noGrp="1" noChangeArrowheads="1"/>
          </p:cNvSpPr>
          <p:nvPr>
            <p:ph type="body" idx="1"/>
          </p:nvPr>
        </p:nvSpPr>
        <p:spPr/>
        <p:txBody>
          <a:bodyPr/>
          <a:lstStyle/>
          <a:p>
            <a:pPr indent="-256032" eaLnBrk="1" hangingPunct="1"/>
            <a:r>
              <a:rPr lang="en-US" altLang="en-US" sz="2400" dirty="0" smtClean="0">
                <a:latin typeface="+mn-lt"/>
              </a:rPr>
              <a:t>People need to maintain their desired level of involvement in society to maximize their sense of well-being and self-esteem</a:t>
            </a:r>
          </a:p>
          <a:p>
            <a:pPr indent="-256032" eaLnBrk="1" hangingPunct="1"/>
            <a:r>
              <a:rPr lang="en-US" altLang="en-US" sz="2400" dirty="0" smtClean="0">
                <a:latin typeface="+mn-lt"/>
              </a:rPr>
              <a:t>Regardless of activity level, most older adults experience positive emotions as frequently as younger individuals </a:t>
            </a:r>
          </a:p>
          <a:p>
            <a:pPr indent="-256032" eaLnBrk="1" hangingPunct="1"/>
            <a:r>
              <a:rPr lang="en-US" altLang="en-US" sz="2400" dirty="0" smtClean="0">
                <a:latin typeface="+mn-lt"/>
              </a:rPr>
              <a:t>Good physical and mental health is important in determining an overall sense of well-being </a:t>
            </a:r>
          </a:p>
        </p:txBody>
      </p:sp>
    </p:spTree>
    <p:extLst>
      <p:ext uri="{BB962C8B-B14F-4D97-AF65-F5344CB8AC3E}">
        <p14:creationId xmlns:p14="http://schemas.microsoft.com/office/powerpoint/2010/main" val="2439827262"/>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noChangeArrowheads="1"/>
          </p:cNvSpPr>
          <p:nvPr>
            <p:ph type="title"/>
          </p:nvPr>
        </p:nvSpPr>
        <p:spPr/>
        <p:txBody>
          <a:bodyPr>
            <a:noAutofit/>
          </a:bodyPr>
          <a:lstStyle/>
          <a:p>
            <a:r>
              <a:rPr lang="en-US" dirty="0"/>
              <a:t>Figure </a:t>
            </a:r>
            <a:r>
              <a:rPr lang="en-US" dirty="0" smtClean="0"/>
              <a:t>18-1 </a:t>
            </a:r>
            <a:r>
              <a:rPr lang="en-US" altLang="en-US" dirty="0" smtClean="0">
                <a:ea typeface="ＭＳ Ｐゴシック" panose="020B0600070205080204" pitchFamily="34" charset="-128"/>
              </a:rPr>
              <a:t>Selective Optimization with Compensation</a:t>
            </a:r>
          </a:p>
        </p:txBody>
      </p:sp>
      <p:pic>
        <p:nvPicPr>
          <p:cNvPr id="53251" name="Picture 2" descr="A flow chart describes the process of selective optimization with compensation. Preceding Conditions. Developmental change over life span, Reduction in general motivational, cognitive, and physical resources. Leads to Processes. Selection, Optimization, Compensation. Leads to Outcome. Reduced and transformed but effective life."/>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7372" y="1644635"/>
            <a:ext cx="1889256" cy="3135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sz="quarter" idx="4294967295"/>
          </p:nvPr>
        </p:nvSpPr>
        <p:spPr>
          <a:xfrm>
            <a:off x="457200" y="5111750"/>
            <a:ext cx="8229600" cy="1066800"/>
          </a:xfrm>
        </p:spPr>
        <p:txBody>
          <a:bodyPr anchor="b"/>
          <a:lstStyle/>
          <a:p>
            <a:pPr marL="101600" indent="0">
              <a:buNone/>
            </a:pPr>
            <a:r>
              <a:rPr lang="en-US" dirty="0">
                <a:latin typeface="+mn-lt"/>
              </a:rPr>
              <a:t>According to the model proposed by Paul Baltes </a:t>
            </a:r>
            <a:r>
              <a:rPr lang="en-US" dirty="0" smtClean="0">
                <a:latin typeface="+mn-lt"/>
              </a:rPr>
              <a:t>and Margret </a:t>
            </a:r>
            <a:r>
              <a:rPr lang="en-US" dirty="0">
                <a:latin typeface="+mn-lt"/>
              </a:rPr>
              <a:t>Baltes, successful aging occurs when an </a:t>
            </a:r>
            <a:r>
              <a:rPr lang="en-US" dirty="0" smtClean="0">
                <a:latin typeface="+mn-lt"/>
              </a:rPr>
              <a:t>older adult </a:t>
            </a:r>
            <a:r>
              <a:rPr lang="en-US" dirty="0">
                <a:latin typeface="+mn-lt"/>
              </a:rPr>
              <a:t>focuses on his or her most important areas </a:t>
            </a:r>
            <a:r>
              <a:rPr lang="en-US" dirty="0" smtClean="0">
                <a:latin typeface="+mn-lt"/>
              </a:rPr>
              <a:t>of functioning </a:t>
            </a:r>
            <a:r>
              <a:rPr lang="en-US" dirty="0">
                <a:latin typeface="+mn-lt"/>
              </a:rPr>
              <a:t>and compensates for losses in other </a:t>
            </a:r>
            <a:r>
              <a:rPr lang="en-US" dirty="0" smtClean="0">
                <a:latin typeface="+mn-lt"/>
              </a:rPr>
              <a:t>areas. Is </a:t>
            </a:r>
            <a:r>
              <a:rPr lang="en-US" dirty="0">
                <a:latin typeface="+mn-lt"/>
              </a:rPr>
              <a:t>this unique to old age</a:t>
            </a:r>
            <a:r>
              <a:rPr lang="en-US" dirty="0" smtClean="0">
                <a:latin typeface="+mn-lt"/>
              </a:rPr>
              <a:t>?</a:t>
            </a:r>
            <a:endParaRPr lang="en-US" dirty="0">
              <a:latin typeface="+mn-lt"/>
            </a:endParaRPr>
          </a:p>
        </p:txBody>
      </p:sp>
    </p:spTree>
    <p:extLst>
      <p:ext uri="{BB962C8B-B14F-4D97-AF65-F5344CB8AC3E}">
        <p14:creationId xmlns:p14="http://schemas.microsoft.com/office/powerpoint/2010/main" val="2919263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noChangeArrowheads="1"/>
          </p:cNvSpPr>
          <p:nvPr>
            <p:ph type="title"/>
          </p:nvPr>
        </p:nvSpPr>
        <p:spPr/>
        <p:txBody>
          <a:bodyPr>
            <a:noAutofit/>
          </a:bodyPr>
          <a:lstStyle/>
          <a:p>
            <a:pPr eaLnBrk="1" hangingPunct="1"/>
            <a:r>
              <a:rPr lang="en-US" altLang="en-US" dirty="0" smtClean="0">
                <a:ea typeface="ＭＳ Ｐゴシック" panose="020B0600070205080204" pitchFamily="34" charset="-128"/>
              </a:rPr>
              <a:t>The Daily Life of Late Adulthood</a:t>
            </a:r>
          </a:p>
        </p:txBody>
      </p:sp>
      <p:sp>
        <p:nvSpPr>
          <p:cNvPr id="3" name="Content Placeholder 2"/>
          <p:cNvSpPr>
            <a:spLocks noGrp="1"/>
          </p:cNvSpPr>
          <p:nvPr>
            <p:ph type="body" idx="1"/>
          </p:nvPr>
        </p:nvSpPr>
        <p:spPr/>
        <p:txBody>
          <a:bodyPr/>
          <a:lstStyle/>
          <a:p>
            <a:pPr marL="977900" indent="-977900">
              <a:buNone/>
              <a:tabLst>
                <a:tab pos="914400" algn="l"/>
              </a:tabLst>
            </a:pPr>
            <a:r>
              <a:rPr lang="en-US" sz="2400" b="1" dirty="0" smtClean="0">
                <a:solidFill>
                  <a:schemeClr val="tx2"/>
                </a:solidFill>
                <a:latin typeface="+mn-lt"/>
              </a:rPr>
              <a:t>18.5</a:t>
            </a:r>
            <a:r>
              <a:rPr lang="en-US" sz="2400" dirty="0" smtClean="0">
                <a:latin typeface="+mn-lt"/>
              </a:rPr>
              <a:t> Describe </a:t>
            </a:r>
            <a:r>
              <a:rPr lang="en-US" sz="2400" dirty="0">
                <a:latin typeface="+mn-lt"/>
              </a:rPr>
              <a:t>the circumstances in which older people live and the difficulties they face.</a:t>
            </a:r>
          </a:p>
          <a:p>
            <a:pPr marL="914400" indent="-914400">
              <a:buNone/>
              <a:tabLst>
                <a:tab pos="977900" algn="l"/>
              </a:tabLst>
            </a:pPr>
            <a:r>
              <a:rPr lang="en-US" sz="2400" b="1" dirty="0" smtClean="0">
                <a:solidFill>
                  <a:schemeClr val="tx2"/>
                </a:solidFill>
                <a:latin typeface="+mn-lt"/>
              </a:rPr>
              <a:t>18.6</a:t>
            </a:r>
            <a:r>
              <a:rPr lang="en-US" sz="2400" dirty="0" smtClean="0">
                <a:latin typeface="+mn-lt"/>
              </a:rPr>
              <a:t> Discuss </a:t>
            </a:r>
            <a:r>
              <a:rPr lang="en-US" sz="2400" dirty="0">
                <a:latin typeface="+mn-lt"/>
              </a:rPr>
              <a:t>how financially secure older people are in the United States today.</a:t>
            </a:r>
          </a:p>
          <a:p>
            <a:pPr marL="914400" indent="-914400">
              <a:buNone/>
              <a:tabLst>
                <a:tab pos="914400" algn="l"/>
              </a:tabLst>
            </a:pPr>
            <a:r>
              <a:rPr lang="en-US" sz="2400" b="1" dirty="0" smtClean="0">
                <a:solidFill>
                  <a:schemeClr val="tx2"/>
                </a:solidFill>
                <a:latin typeface="+mn-lt"/>
              </a:rPr>
              <a:t>18.7</a:t>
            </a:r>
            <a:r>
              <a:rPr lang="en-US" sz="2400" dirty="0" smtClean="0">
                <a:latin typeface="+mn-lt"/>
              </a:rPr>
              <a:t> Summarize </a:t>
            </a:r>
            <a:r>
              <a:rPr lang="en-US" sz="2400" dirty="0">
                <a:latin typeface="+mn-lt"/>
              </a:rPr>
              <a:t>the positives and negatives of retiring as well as typical stages retired people pass through.</a:t>
            </a:r>
          </a:p>
        </p:txBody>
      </p:sp>
    </p:spTree>
    <p:extLst>
      <p:ext uri="{BB962C8B-B14F-4D97-AF65-F5344CB8AC3E}">
        <p14:creationId xmlns:p14="http://schemas.microsoft.com/office/powerpoint/2010/main" val="649508547"/>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Places and Spaces</a:t>
            </a:r>
          </a:p>
        </p:txBody>
      </p:sp>
      <p:sp>
        <p:nvSpPr>
          <p:cNvPr id="65538" name="Content Placeholder 2"/>
          <p:cNvSpPr>
            <a:spLocks noGrp="1" noChangeArrowheads="1"/>
          </p:cNvSpPr>
          <p:nvPr>
            <p:ph type="body" idx="1"/>
          </p:nvPr>
        </p:nvSpPr>
        <p:spPr/>
        <p:txBody>
          <a:bodyPr>
            <a:normAutofit/>
          </a:bodyPr>
          <a:lstStyle/>
          <a:p>
            <a:pPr indent="-256032" eaLnBrk="1" hangingPunct="1"/>
            <a:r>
              <a:rPr lang="en-US" altLang="en-US" sz="2400" dirty="0" smtClean="0">
                <a:latin typeface="+mn-lt"/>
              </a:rPr>
              <a:t>Living at Home </a:t>
            </a:r>
          </a:p>
          <a:p>
            <a:pPr indent="-256032" eaLnBrk="1" hangingPunct="1"/>
            <a:r>
              <a:rPr lang="en-US" altLang="en-US" sz="2400" dirty="0" smtClean="0">
                <a:latin typeface="+mn-lt"/>
              </a:rPr>
              <a:t>Specialized Living Environments </a:t>
            </a:r>
          </a:p>
          <a:p>
            <a:pPr lvl="1" indent="-283464" eaLnBrk="1" hangingPunct="1"/>
            <a:r>
              <a:rPr lang="en-US" altLang="en-US" sz="2400" dirty="0" smtClean="0">
                <a:latin typeface="+mn-lt"/>
              </a:rPr>
              <a:t>Continuing-care community</a:t>
            </a:r>
          </a:p>
          <a:p>
            <a:pPr marL="1602000" lvl="2" indent="-230400"/>
            <a:r>
              <a:rPr lang="en-US" altLang="en-US" sz="2400" dirty="0" smtClean="0">
                <a:latin typeface="+mn-lt"/>
              </a:rPr>
              <a:t>Assisted living</a:t>
            </a:r>
          </a:p>
          <a:p>
            <a:pPr lvl="1" indent="-283464" eaLnBrk="1" hangingPunct="1"/>
            <a:r>
              <a:rPr lang="en-US" altLang="en-US" sz="2400" dirty="0" smtClean="0">
                <a:latin typeface="+mn-lt"/>
              </a:rPr>
              <a:t>Nursing institutions</a:t>
            </a:r>
          </a:p>
          <a:p>
            <a:pPr marL="1602000" lvl="2" indent="-230400"/>
            <a:r>
              <a:rPr lang="en-US" altLang="en-US" sz="2400" dirty="0" smtClean="0">
                <a:latin typeface="+mn-lt"/>
              </a:rPr>
              <a:t>Adult day-care facilities</a:t>
            </a:r>
          </a:p>
          <a:p>
            <a:pPr marL="1602000" lvl="2" indent="-230400"/>
            <a:r>
              <a:rPr lang="en-US" altLang="en-US" sz="2400" dirty="0" smtClean="0">
                <a:latin typeface="+mn-lt"/>
              </a:rPr>
              <a:t>Skilled-nursing facilities</a:t>
            </a:r>
          </a:p>
        </p:txBody>
      </p:sp>
    </p:spTree>
    <p:extLst>
      <p:ext uri="{BB962C8B-B14F-4D97-AF65-F5344CB8AC3E}">
        <p14:creationId xmlns:p14="http://schemas.microsoft.com/office/powerpoint/2010/main" val="247529321"/>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Living in Nursing Homes</a:t>
            </a:r>
          </a:p>
        </p:txBody>
      </p:sp>
      <p:sp>
        <p:nvSpPr>
          <p:cNvPr id="65538" name="Content Placeholder 2"/>
          <p:cNvSpPr>
            <a:spLocks noGrp="1" noChangeArrowheads="1"/>
          </p:cNvSpPr>
          <p:nvPr>
            <p:ph type="body" idx="1"/>
          </p:nvPr>
        </p:nvSpPr>
        <p:spPr/>
        <p:txBody>
          <a:bodyPr/>
          <a:lstStyle/>
          <a:p>
            <a:pPr indent="-256032" eaLnBrk="1" hangingPunct="1">
              <a:buFont typeface="Arial" charset="0"/>
              <a:buChar char="•"/>
              <a:defRPr/>
            </a:pPr>
            <a:r>
              <a:rPr lang="en-US" sz="2400" dirty="0">
                <a:latin typeface="+mn-lt"/>
              </a:rPr>
              <a:t>Greater the extent of nursing home </a:t>
            </a:r>
            <a:r>
              <a:rPr lang="en-US" sz="2400" dirty="0" smtClean="0">
                <a:latin typeface="+mn-lt"/>
              </a:rPr>
              <a:t>care, the </a:t>
            </a:r>
            <a:r>
              <a:rPr lang="en-US" sz="2400" dirty="0">
                <a:latin typeface="+mn-lt"/>
              </a:rPr>
              <a:t>greater adjustment required of </a:t>
            </a:r>
            <a:r>
              <a:rPr lang="en-US" sz="2400" dirty="0" smtClean="0">
                <a:latin typeface="+mn-lt"/>
              </a:rPr>
              <a:t>residents</a:t>
            </a:r>
            <a:endParaRPr lang="en-US" sz="2400" dirty="0">
              <a:latin typeface="+mn-lt"/>
            </a:endParaRPr>
          </a:p>
          <a:p>
            <a:pPr indent="-256032" eaLnBrk="1" hangingPunct="1">
              <a:buFont typeface="Arial" charset="0"/>
              <a:buChar char="•"/>
              <a:defRPr/>
            </a:pPr>
            <a:r>
              <a:rPr lang="en-US" sz="2400" dirty="0">
                <a:latin typeface="+mn-lt"/>
              </a:rPr>
              <a:t>Loss of independence brought about by institutional life may lead to </a:t>
            </a:r>
            <a:r>
              <a:rPr lang="en-US" sz="2400" dirty="0" smtClean="0">
                <a:latin typeface="+mn-lt"/>
              </a:rPr>
              <a:t>difficulties</a:t>
            </a:r>
            <a:endParaRPr lang="en-US" sz="2400" dirty="0">
              <a:latin typeface="+mn-lt"/>
            </a:endParaRPr>
          </a:p>
          <a:p>
            <a:pPr indent="-256032" eaLnBrk="1" hangingPunct="1">
              <a:buFont typeface="Arial" charset="0"/>
              <a:buChar char="•"/>
              <a:defRPr/>
            </a:pPr>
            <a:r>
              <a:rPr lang="en-US" sz="2400" dirty="0">
                <a:latin typeface="+mn-lt"/>
              </a:rPr>
              <a:t>Elderly people are as susceptible to </a:t>
            </a:r>
            <a:r>
              <a:rPr lang="en-US" sz="2400" dirty="0" smtClean="0">
                <a:latin typeface="+mn-lt"/>
              </a:rPr>
              <a:t>society</a:t>
            </a:r>
            <a:r>
              <a:rPr lang="en-US" altLang="ja-JP" sz="2400" dirty="0" smtClean="0">
                <a:latin typeface="+mn-lt"/>
              </a:rPr>
              <a:t>’s </a:t>
            </a:r>
            <a:r>
              <a:rPr lang="en-US" altLang="ja-JP" sz="2400" dirty="0">
                <a:latin typeface="+mn-lt"/>
              </a:rPr>
              <a:t>stereotypes about nursing homes </a:t>
            </a:r>
            <a:endParaRPr lang="en-US" sz="2400" dirty="0">
              <a:latin typeface="+mn-lt"/>
            </a:endParaRPr>
          </a:p>
        </p:txBody>
      </p:sp>
    </p:spTree>
    <p:extLst>
      <p:ext uri="{BB962C8B-B14F-4D97-AF65-F5344CB8AC3E}">
        <p14:creationId xmlns:p14="http://schemas.microsoft.com/office/powerpoint/2010/main" val="539879784"/>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noChangeArrowheads="1"/>
          </p:cNvSpPr>
          <p:nvPr>
            <p:ph type="title"/>
          </p:nvPr>
        </p:nvSpPr>
        <p:spPr/>
        <p:txBody>
          <a:bodyPr>
            <a:noAutofit/>
          </a:bodyPr>
          <a:lstStyle/>
          <a:p>
            <a:r>
              <a:rPr lang="en-US" altLang="en-US" dirty="0">
                <a:ea typeface="ＭＳ Ｐゴシック" panose="020B0600070205080204" pitchFamily="34" charset="-128"/>
              </a:rPr>
              <a:t>Institutionalism and </a:t>
            </a:r>
            <a:r>
              <a:rPr lang="en-US" altLang="en-US" dirty="0" smtClean="0">
                <a:ea typeface="ＭＳ Ｐゴシック" panose="020B0600070205080204" pitchFamily="34" charset="-128"/>
              </a:rPr>
              <a:t>Learned </a:t>
            </a:r>
            <a:r>
              <a:rPr lang="en-US" altLang="en-US" dirty="0">
                <a:ea typeface="ＭＳ Ｐゴシック" panose="020B0600070205080204" pitchFamily="34" charset="-128"/>
              </a:rPr>
              <a:t>Helplessness </a:t>
            </a:r>
          </a:p>
        </p:txBody>
      </p:sp>
      <p:sp>
        <p:nvSpPr>
          <p:cNvPr id="71682" name="Content Placeholder 2"/>
          <p:cNvSpPr>
            <a:spLocks noGrp="1" noChangeArrowheads="1"/>
          </p:cNvSpPr>
          <p:nvPr>
            <p:ph type="body" idx="1"/>
          </p:nvPr>
        </p:nvSpPr>
        <p:spPr/>
        <p:txBody>
          <a:bodyPr/>
          <a:lstStyle/>
          <a:p>
            <a:pPr marL="0" indent="0" eaLnBrk="1" hangingPunct="1">
              <a:buNone/>
            </a:pPr>
            <a:r>
              <a:rPr lang="en-US" altLang="en-US" sz="2400" dirty="0" smtClean="0">
                <a:latin typeface="+mn-lt"/>
              </a:rPr>
              <a:t>Institutionalism</a:t>
            </a:r>
          </a:p>
          <a:p>
            <a:pPr indent="-256032"/>
            <a:r>
              <a:rPr lang="en-US" sz="2400" dirty="0" smtClean="0">
                <a:latin typeface="+mn-lt"/>
              </a:rPr>
              <a:t>Psychological </a:t>
            </a:r>
            <a:r>
              <a:rPr lang="en-US" sz="2400" dirty="0">
                <a:latin typeface="+mn-lt"/>
              </a:rPr>
              <a:t>state in which people in nursing homes develop apathy, indifference, and a lack of caring about themselves</a:t>
            </a:r>
            <a:endParaRPr lang="en-US" altLang="en-US" sz="2400" dirty="0" smtClean="0">
              <a:latin typeface="+mn-lt"/>
            </a:endParaRPr>
          </a:p>
          <a:p>
            <a:pPr marL="0" indent="0" eaLnBrk="1" hangingPunct="1">
              <a:buNone/>
            </a:pPr>
            <a:r>
              <a:rPr lang="en-US" altLang="en-US" sz="2400" dirty="0" smtClean="0">
                <a:latin typeface="+mn-lt"/>
              </a:rPr>
              <a:t>Learned helplessness</a:t>
            </a:r>
          </a:p>
          <a:p>
            <a:pPr indent="-256032"/>
            <a:r>
              <a:rPr lang="en-US" sz="2400" dirty="0" smtClean="0">
                <a:latin typeface="+mn-lt"/>
              </a:rPr>
              <a:t>A </a:t>
            </a:r>
            <a:r>
              <a:rPr lang="en-US" sz="2400" dirty="0">
                <a:latin typeface="+mn-lt"/>
              </a:rPr>
              <a:t>belief that one has no control over one’s environment</a:t>
            </a:r>
            <a:endParaRPr lang="en-US" altLang="en-US" sz="2400" dirty="0" smtClean="0">
              <a:latin typeface="+mn-lt"/>
            </a:endParaRPr>
          </a:p>
        </p:txBody>
      </p:sp>
    </p:spTree>
    <p:extLst>
      <p:ext uri="{BB962C8B-B14F-4D97-AF65-F5344CB8AC3E}">
        <p14:creationId xmlns:p14="http://schemas.microsoft.com/office/powerpoint/2010/main" val="1810959589"/>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The Economics of Late Adulthood</a:t>
            </a:r>
          </a:p>
        </p:txBody>
      </p:sp>
      <p:sp>
        <p:nvSpPr>
          <p:cNvPr id="75778" name="Content Placeholder 2"/>
          <p:cNvSpPr>
            <a:spLocks noGrp="1" noChangeArrowheads="1"/>
          </p:cNvSpPr>
          <p:nvPr>
            <p:ph type="body" idx="1"/>
          </p:nvPr>
        </p:nvSpPr>
        <p:spPr/>
        <p:txBody>
          <a:bodyPr/>
          <a:lstStyle/>
          <a:p>
            <a:pPr indent="-256032" eaLnBrk="1" hangingPunct="1"/>
            <a:r>
              <a:rPr lang="en-US" altLang="en-US" sz="2400" dirty="0" smtClean="0">
                <a:latin typeface="+mn-lt"/>
              </a:rPr>
              <a:t>People who were well-off in young adulthood remain so in late adulthood</a:t>
            </a:r>
          </a:p>
          <a:p>
            <a:pPr indent="-256032" eaLnBrk="1" hangingPunct="1"/>
            <a:r>
              <a:rPr lang="en-US" altLang="en-US" sz="2400" dirty="0" smtClean="0">
                <a:latin typeface="+mn-lt"/>
              </a:rPr>
              <a:t>Those who were poor remain poor in late adulthood</a:t>
            </a:r>
          </a:p>
        </p:txBody>
      </p:sp>
    </p:spTree>
    <p:extLst>
      <p:ext uri="{BB962C8B-B14F-4D97-AF65-F5344CB8AC3E}">
        <p14:creationId xmlns:p14="http://schemas.microsoft.com/office/powerpoint/2010/main" val="3348849774"/>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noChangeArrowheads="1"/>
          </p:cNvSpPr>
          <p:nvPr>
            <p:ph type="title"/>
          </p:nvPr>
        </p:nvSpPr>
        <p:spPr/>
        <p:txBody>
          <a:bodyPr>
            <a:noAutofit/>
          </a:bodyPr>
          <a:lstStyle/>
          <a:p>
            <a:r>
              <a:rPr lang="en-US" dirty="0"/>
              <a:t>Figure </a:t>
            </a:r>
            <a:r>
              <a:rPr lang="en-US" dirty="0" smtClean="0"/>
              <a:t>18-2 </a:t>
            </a:r>
            <a:r>
              <a:rPr lang="en-US" altLang="en-US" dirty="0" smtClean="0">
                <a:ea typeface="ＭＳ Ｐゴシック" panose="020B0600070205080204" pitchFamily="34" charset="-128"/>
              </a:rPr>
              <a:t>Poverty and the Elderly</a:t>
            </a:r>
          </a:p>
        </p:txBody>
      </p:sp>
      <p:pic>
        <p:nvPicPr>
          <p:cNvPr id="2" name="Picture 2" descr="A bar graph compares the percent of elderly men and women from different age brackets living in poverty, showing that women are almost twice as likely as men to be living in poverty. The x axis lists ages of men and women, and the y axis shows the percentage of those living in poverty. 18 to 64 years. Men 11.8%, women 15.3%. 65 years and older. Men 6.8%, women 11.6%. 65 years and older living alone. Men 11.3%, women 19%."/>
          <p:cNvPicPr>
            <a:picLocks noChangeAspect="1"/>
          </p:cNvPicPr>
          <p:nvPr/>
        </p:nvPicPr>
        <p:blipFill>
          <a:blip r:embed="rId3"/>
          <a:stretch>
            <a:fillRect/>
          </a:stretch>
        </p:blipFill>
        <p:spPr>
          <a:xfrm>
            <a:off x="2874818" y="1498859"/>
            <a:ext cx="3394364" cy="3724180"/>
          </a:xfrm>
          <a:prstGeom prst="rect">
            <a:avLst/>
          </a:prstGeom>
        </p:spPr>
      </p:pic>
      <p:sp>
        <p:nvSpPr>
          <p:cNvPr id="3" name="Text Placeholder 3"/>
          <p:cNvSpPr>
            <a:spLocks noGrp="1"/>
          </p:cNvSpPr>
          <p:nvPr>
            <p:ph type="body" sz="quarter" idx="4294967295"/>
          </p:nvPr>
        </p:nvSpPr>
        <p:spPr>
          <a:xfrm>
            <a:off x="457200" y="5409248"/>
            <a:ext cx="8229600" cy="950912"/>
          </a:xfrm>
        </p:spPr>
        <p:txBody>
          <a:bodyPr anchor="b"/>
          <a:lstStyle/>
          <a:p>
            <a:pPr marL="101600" indent="0">
              <a:buNone/>
            </a:pPr>
            <a:r>
              <a:rPr lang="en-US" dirty="0">
                <a:latin typeface="+mn-lt"/>
              </a:rPr>
              <a:t>While 10 percent of those 65 years of </a:t>
            </a:r>
            <a:r>
              <a:rPr lang="en-US" dirty="0" smtClean="0">
                <a:latin typeface="+mn-lt"/>
              </a:rPr>
              <a:t>age and </a:t>
            </a:r>
            <a:r>
              <a:rPr lang="en-US" dirty="0">
                <a:latin typeface="+mn-lt"/>
              </a:rPr>
              <a:t>older live in poverty, women are </a:t>
            </a:r>
            <a:r>
              <a:rPr lang="en-US" dirty="0" smtClean="0">
                <a:latin typeface="+mn-lt"/>
              </a:rPr>
              <a:t>almost twice </a:t>
            </a:r>
            <a:r>
              <a:rPr lang="en-US" dirty="0">
                <a:latin typeface="+mn-lt"/>
              </a:rPr>
              <a:t>as likely as men to be living in poverty</a:t>
            </a:r>
            <a:r>
              <a:rPr lang="en-US" dirty="0" smtClean="0">
                <a:latin typeface="+mn-lt"/>
              </a:rPr>
              <a:t>.</a:t>
            </a:r>
            <a:endParaRPr lang="en-US" dirty="0">
              <a:latin typeface="+mn-lt"/>
            </a:endParaRPr>
          </a:p>
        </p:txBody>
      </p:sp>
    </p:spTree>
    <p:extLst>
      <p:ext uri="{BB962C8B-B14F-4D97-AF65-F5344CB8AC3E}">
        <p14:creationId xmlns:p14="http://schemas.microsoft.com/office/powerpoint/2010/main" val="2170888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Other Differences Related to Poverty</a:t>
            </a:r>
          </a:p>
        </p:txBody>
      </p:sp>
      <p:sp>
        <p:nvSpPr>
          <p:cNvPr id="77826"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Racial and marital variables</a:t>
            </a:r>
          </a:p>
          <a:p>
            <a:pPr indent="-256032" eaLnBrk="1" hangingPunct="1">
              <a:buFont typeface="Arial" charset="0"/>
              <a:buChar char="•"/>
              <a:defRPr/>
            </a:pPr>
            <a:r>
              <a:rPr lang="en-US" sz="2400" dirty="0">
                <a:latin typeface="+mn-lt"/>
              </a:rPr>
              <a:t>8 percent of whites in late adulthood live below the poverty </a:t>
            </a:r>
            <a:r>
              <a:rPr lang="en-US" sz="2400" dirty="0" smtClean="0">
                <a:latin typeface="+mn-lt"/>
              </a:rPr>
              <a:t>level</a:t>
            </a:r>
            <a:endParaRPr lang="en-US" sz="2400" dirty="0">
              <a:latin typeface="+mn-lt"/>
            </a:endParaRPr>
          </a:p>
          <a:p>
            <a:pPr indent="-256032" eaLnBrk="1" hangingPunct="1">
              <a:buFont typeface="Arial" charset="0"/>
              <a:buChar char="•"/>
              <a:defRPr/>
            </a:pPr>
            <a:r>
              <a:rPr lang="en-US" sz="2400" dirty="0">
                <a:latin typeface="+mn-lt"/>
              </a:rPr>
              <a:t>19 percent of Hispanics and 24 percent of African Americans live in </a:t>
            </a:r>
            <a:r>
              <a:rPr lang="en-US" sz="2400" dirty="0" smtClean="0">
                <a:latin typeface="+mn-lt"/>
              </a:rPr>
              <a:t>poverty</a:t>
            </a:r>
          </a:p>
          <a:p>
            <a:pPr indent="-256032" eaLnBrk="1" hangingPunct="1">
              <a:buFont typeface="Arial" charset="0"/>
              <a:buChar char="•"/>
              <a:defRPr/>
            </a:pPr>
            <a:r>
              <a:rPr lang="en-US" sz="2400" dirty="0" smtClean="0">
                <a:latin typeface="+mn-lt"/>
              </a:rPr>
              <a:t>Divorced black women aged 65 to 74 had a poverty rate of 47 percent </a:t>
            </a:r>
            <a:endParaRPr lang="en-US" sz="2400" dirty="0">
              <a:latin typeface="+mn-lt"/>
            </a:endParaRPr>
          </a:p>
        </p:txBody>
      </p:sp>
    </p:spTree>
    <p:extLst>
      <p:ext uri="{BB962C8B-B14F-4D97-AF65-F5344CB8AC3E}">
        <p14:creationId xmlns:p14="http://schemas.microsoft.com/office/powerpoint/2010/main" val="2681045356"/>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noChangeArrowheads="1"/>
          </p:cNvSpPr>
          <p:nvPr>
            <p:ph type="title"/>
          </p:nvPr>
        </p:nvSpPr>
        <p:spPr/>
        <p:txBody>
          <a:bodyPr>
            <a:noAutofit/>
          </a:bodyPr>
          <a:lstStyle/>
          <a:p>
            <a:pPr eaLnBrk="1" hangingPunct="1"/>
            <a:r>
              <a:rPr lang="en-US" altLang="en-US" dirty="0" smtClean="0">
                <a:ea typeface="ＭＳ Ｐゴシック" panose="020B0600070205080204" pitchFamily="34" charset="-128"/>
              </a:rPr>
              <a:t>Financial Vulnerability in Older Adulthood</a:t>
            </a:r>
          </a:p>
        </p:txBody>
      </p:sp>
      <p:sp>
        <p:nvSpPr>
          <p:cNvPr id="79874"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Reliance on a fixed income for support </a:t>
            </a:r>
          </a:p>
          <a:p>
            <a:pPr indent="-256032" eaLnBrk="1" hangingPunct="1">
              <a:buFont typeface="Arial" charset="0"/>
              <a:buChar char="•"/>
              <a:defRPr/>
            </a:pPr>
            <a:r>
              <a:rPr lang="en-US" sz="2400" dirty="0">
                <a:latin typeface="+mn-lt"/>
              </a:rPr>
              <a:t>Social Security </a:t>
            </a:r>
            <a:r>
              <a:rPr lang="en-US" sz="2400" dirty="0" smtClean="0">
                <a:latin typeface="+mn-lt"/>
              </a:rPr>
              <a:t>benefits</a:t>
            </a:r>
            <a:endParaRPr lang="en-US" sz="2400" dirty="0">
              <a:latin typeface="+mn-lt"/>
            </a:endParaRPr>
          </a:p>
          <a:p>
            <a:pPr indent="-256032" eaLnBrk="1" hangingPunct="1">
              <a:buFont typeface="Arial" charset="0"/>
              <a:buChar char="•"/>
              <a:defRPr/>
            </a:pPr>
            <a:r>
              <a:rPr lang="en-US" sz="2400" dirty="0" smtClean="0">
                <a:latin typeface="+mn-lt"/>
              </a:rPr>
              <a:t>Pensions</a:t>
            </a:r>
            <a:r>
              <a:rPr lang="en-US" sz="2400" dirty="0">
                <a:latin typeface="+mn-lt"/>
              </a:rPr>
              <a:t>, and savings, rarely </a:t>
            </a:r>
            <a:r>
              <a:rPr lang="en-US" sz="2400" dirty="0" smtClean="0">
                <a:latin typeface="+mn-lt"/>
              </a:rPr>
              <a:t>keep </a:t>
            </a:r>
            <a:r>
              <a:rPr lang="en-US" sz="2400" dirty="0">
                <a:latin typeface="+mn-lt"/>
              </a:rPr>
              <a:t>up with inflation </a:t>
            </a:r>
          </a:p>
          <a:p>
            <a:pPr marL="0" indent="0" eaLnBrk="1" hangingPunct="1">
              <a:buFont typeface="Arial" charset="0"/>
              <a:buNone/>
              <a:defRPr/>
            </a:pPr>
            <a:r>
              <a:rPr lang="en-US" sz="2400" b="1" dirty="0">
                <a:latin typeface="+mn-lt"/>
              </a:rPr>
              <a:t>Rising cost of health </a:t>
            </a:r>
            <a:r>
              <a:rPr lang="en-US" sz="2400" b="1" dirty="0" smtClean="0">
                <a:latin typeface="+mn-lt"/>
              </a:rPr>
              <a:t>care</a:t>
            </a:r>
            <a:endParaRPr lang="en-US" sz="2400" dirty="0">
              <a:latin typeface="+mn-lt"/>
            </a:endParaRPr>
          </a:p>
        </p:txBody>
      </p:sp>
    </p:spTree>
    <p:extLst>
      <p:ext uri="{BB962C8B-B14F-4D97-AF65-F5344CB8AC3E}">
        <p14:creationId xmlns:p14="http://schemas.microsoft.com/office/powerpoint/2010/main" val="1879410938"/>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Work and Retirement</a:t>
            </a:r>
          </a:p>
        </p:txBody>
      </p:sp>
      <p:sp>
        <p:nvSpPr>
          <p:cNvPr id="81922"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Retirement is </a:t>
            </a:r>
            <a:r>
              <a:rPr lang="en-US" sz="2400" b="1" dirty="0" smtClean="0">
                <a:latin typeface="+mn-lt"/>
              </a:rPr>
              <a:t>a major </a:t>
            </a:r>
            <a:r>
              <a:rPr lang="en-US" sz="2400" b="1" dirty="0">
                <a:latin typeface="+mn-lt"/>
              </a:rPr>
              <a:t>decision</a:t>
            </a:r>
          </a:p>
          <a:p>
            <a:pPr indent="-256032" eaLnBrk="1" hangingPunct="1">
              <a:buFont typeface="Arial" charset="0"/>
              <a:buChar char="•"/>
              <a:defRPr/>
            </a:pPr>
            <a:r>
              <a:rPr lang="en-US" sz="2400" dirty="0">
                <a:latin typeface="+mn-lt"/>
              </a:rPr>
              <a:t>Social </a:t>
            </a:r>
            <a:r>
              <a:rPr lang="en-US" sz="2400" dirty="0" smtClean="0">
                <a:latin typeface="+mn-lt"/>
              </a:rPr>
              <a:t>Security</a:t>
            </a:r>
            <a:endParaRPr lang="en-US" sz="2400" dirty="0">
              <a:latin typeface="+mn-lt"/>
            </a:endParaRPr>
          </a:p>
          <a:p>
            <a:pPr indent="-256032" eaLnBrk="1" hangingPunct="1">
              <a:buFont typeface="Arial" charset="0"/>
              <a:buChar char="•"/>
              <a:defRPr/>
            </a:pPr>
            <a:r>
              <a:rPr lang="en-US" sz="2400" dirty="0">
                <a:latin typeface="+mn-lt"/>
              </a:rPr>
              <a:t>Part-time </a:t>
            </a:r>
            <a:r>
              <a:rPr lang="en-US" sz="2400" dirty="0" smtClean="0">
                <a:latin typeface="+mn-lt"/>
              </a:rPr>
              <a:t>employment</a:t>
            </a:r>
            <a:endParaRPr lang="en-US" sz="2400" dirty="0">
              <a:latin typeface="+mn-lt"/>
            </a:endParaRPr>
          </a:p>
          <a:p>
            <a:pPr indent="-256032" eaLnBrk="1" hangingPunct="1">
              <a:buFont typeface="Arial" charset="0"/>
              <a:buChar char="•"/>
              <a:defRPr/>
            </a:pPr>
            <a:r>
              <a:rPr lang="en-US" sz="2400" dirty="0">
                <a:latin typeface="+mn-lt"/>
              </a:rPr>
              <a:t>Mandatory </a:t>
            </a:r>
            <a:r>
              <a:rPr lang="en-US" sz="2400" dirty="0" smtClean="0">
                <a:latin typeface="+mn-lt"/>
              </a:rPr>
              <a:t>retirement</a:t>
            </a:r>
            <a:endParaRPr lang="en-US" sz="2400" dirty="0">
              <a:latin typeface="+mn-lt"/>
            </a:endParaRPr>
          </a:p>
        </p:txBody>
      </p:sp>
    </p:spTree>
    <p:extLst>
      <p:ext uri="{BB962C8B-B14F-4D97-AF65-F5344CB8AC3E}">
        <p14:creationId xmlns:p14="http://schemas.microsoft.com/office/powerpoint/2010/main" val="3405527720"/>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noChangeArrowheads="1"/>
          </p:cNvSpPr>
          <p:nvPr>
            <p:ph type="title"/>
          </p:nvPr>
        </p:nvSpPr>
        <p:spPr/>
        <p:txBody>
          <a:bodyPr/>
          <a:lstStyle/>
          <a:p>
            <a:r>
              <a:rPr lang="en-US" altLang="en-US" dirty="0" smtClean="0"/>
              <a:t>Retirement </a:t>
            </a:r>
            <a:r>
              <a:rPr lang="en-US" altLang="en-US" sz="2000" b="0" dirty="0" smtClean="0"/>
              <a:t>(1 of 2)</a:t>
            </a:r>
            <a:endParaRPr lang="en-US" altLang="en-US" sz="2000" b="0" dirty="0" smtClean="0">
              <a:ea typeface="ＭＳ Ｐゴシック" panose="020B0600070205080204" pitchFamily="34" charset="-128"/>
            </a:endParaRPr>
          </a:p>
        </p:txBody>
      </p:sp>
      <p:sp>
        <p:nvSpPr>
          <p:cNvPr id="88066" name="Content Placeholder 2"/>
          <p:cNvSpPr>
            <a:spLocks noGrp="1" noChangeArrowheads="1"/>
          </p:cNvSpPr>
          <p:nvPr>
            <p:ph type="body" idx="1"/>
          </p:nvPr>
        </p:nvSpPr>
        <p:spPr/>
        <p:txBody>
          <a:bodyPr>
            <a:noAutofit/>
          </a:bodyPr>
          <a:lstStyle/>
          <a:p>
            <a:pPr marL="0" indent="0" eaLnBrk="1" hangingPunct="1">
              <a:buNone/>
            </a:pPr>
            <a:r>
              <a:rPr lang="en-US" altLang="en-US" sz="2400" dirty="0" smtClean="0">
                <a:latin typeface="+mn-lt"/>
              </a:rPr>
              <a:t>Discrimination</a:t>
            </a:r>
          </a:p>
          <a:p>
            <a:pPr indent="-256032" eaLnBrk="1" hangingPunct="1"/>
            <a:r>
              <a:rPr lang="en-US" altLang="en-US" sz="2400" dirty="0" smtClean="0">
                <a:latin typeface="+mn-lt"/>
              </a:rPr>
              <a:t>Encourage older workers to leave their jobs in order to replace them with younger employees whose salaries will be considerably lower</a:t>
            </a:r>
          </a:p>
          <a:p>
            <a:pPr indent="-256032" eaLnBrk="1" hangingPunct="1"/>
            <a:r>
              <a:rPr lang="en-US" altLang="en-US" sz="2400" dirty="0" smtClean="0">
                <a:latin typeface="+mn-lt"/>
              </a:rPr>
              <a:t>Believe older workers are not up to demands of the job or are less willing to adapt to a changing workplace</a:t>
            </a:r>
            <a:endParaRPr lang="en-US" altLang="en-US" sz="2400" dirty="0">
              <a:latin typeface="+mn-lt"/>
            </a:endParaRPr>
          </a:p>
        </p:txBody>
      </p:sp>
    </p:spTree>
    <p:extLst>
      <p:ext uri="{BB962C8B-B14F-4D97-AF65-F5344CB8AC3E}">
        <p14:creationId xmlns:p14="http://schemas.microsoft.com/office/powerpoint/2010/main" val="3624259276"/>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Retirement </a:t>
            </a:r>
            <a:r>
              <a:rPr lang="en-US" altLang="en-US" sz="2000" b="0" dirty="0" smtClean="0"/>
              <a:t>(2 </a:t>
            </a:r>
            <a:r>
              <a:rPr lang="en-US" altLang="en-US" sz="2000" b="0" dirty="0"/>
              <a:t>of 2)</a:t>
            </a:r>
            <a:endParaRPr lang="en-US" sz="2000" b="0" dirty="0"/>
          </a:p>
        </p:txBody>
      </p:sp>
      <p:sp>
        <p:nvSpPr>
          <p:cNvPr id="5" name="Content Placeholder 2"/>
          <p:cNvSpPr>
            <a:spLocks noGrp="1"/>
          </p:cNvSpPr>
          <p:nvPr>
            <p:ph type="body" idx="1"/>
          </p:nvPr>
        </p:nvSpPr>
        <p:spPr/>
        <p:txBody>
          <a:bodyPr/>
          <a:lstStyle/>
          <a:p>
            <a:pPr marL="0" lvl="0" indent="0">
              <a:buNone/>
            </a:pPr>
            <a:r>
              <a:rPr lang="en-US" sz="2400" dirty="0">
                <a:latin typeface="+mn-lt"/>
              </a:rPr>
              <a:t>Retirement decision based on variety of factors </a:t>
            </a:r>
          </a:p>
          <a:p>
            <a:pPr marL="256032" lvl="1" indent="-256032">
              <a:buFont typeface="Arial" panose="020B0604020202020204" pitchFamily="34" charset="0"/>
              <a:buChar char="•"/>
            </a:pPr>
            <a:r>
              <a:rPr lang="en-US" sz="2400" dirty="0" smtClean="0">
                <a:latin typeface="+mn-lt"/>
              </a:rPr>
              <a:t>Burnout</a:t>
            </a:r>
          </a:p>
          <a:p>
            <a:pPr marL="256032" lvl="1" indent="-256032">
              <a:buFont typeface="Arial" panose="020B0604020202020204" pitchFamily="34" charset="0"/>
              <a:buChar char="•"/>
            </a:pPr>
            <a:r>
              <a:rPr lang="en-US" sz="2400" dirty="0" smtClean="0">
                <a:latin typeface="+mn-lt"/>
              </a:rPr>
              <a:t>Health concerns</a:t>
            </a:r>
          </a:p>
          <a:p>
            <a:pPr marL="256032" lvl="1" indent="-256032">
              <a:buFont typeface="Arial" panose="020B0604020202020204" pitchFamily="34" charset="0"/>
              <a:buChar char="•"/>
            </a:pPr>
            <a:r>
              <a:rPr lang="en-US" sz="2400" dirty="0" smtClean="0">
                <a:latin typeface="+mn-lt"/>
              </a:rPr>
              <a:t>Employer </a:t>
            </a:r>
            <a:r>
              <a:rPr lang="en-US" sz="2400" dirty="0">
                <a:latin typeface="+mn-lt"/>
              </a:rPr>
              <a:t>incentives </a:t>
            </a:r>
            <a:endParaRPr lang="en-US" sz="2400" dirty="0" smtClean="0">
              <a:latin typeface="+mn-lt"/>
            </a:endParaRPr>
          </a:p>
          <a:p>
            <a:pPr marL="256032" lvl="1" indent="-256032">
              <a:buFont typeface="Arial" panose="020B0604020202020204" pitchFamily="34" charset="0"/>
              <a:buChar char="•"/>
            </a:pPr>
            <a:r>
              <a:rPr lang="en-US" sz="2400" dirty="0" smtClean="0">
                <a:latin typeface="+mn-lt"/>
              </a:rPr>
              <a:t>Desire </a:t>
            </a:r>
            <a:r>
              <a:rPr lang="en-US" sz="2400" dirty="0">
                <a:latin typeface="+mn-lt"/>
              </a:rPr>
              <a:t>to travel, study, or spend more time with </a:t>
            </a:r>
            <a:r>
              <a:rPr lang="en-US" sz="2400" dirty="0" smtClean="0">
                <a:latin typeface="+mn-lt"/>
              </a:rPr>
              <a:t>family</a:t>
            </a:r>
            <a:endParaRPr lang="en-US" altLang="en-US" sz="2400" dirty="0">
              <a:latin typeface="+mn-lt"/>
            </a:endParaRPr>
          </a:p>
        </p:txBody>
      </p:sp>
    </p:spTree>
    <p:extLst>
      <p:ext uri="{BB962C8B-B14F-4D97-AF65-F5344CB8AC3E}">
        <p14:creationId xmlns:p14="http://schemas.microsoft.com/office/powerpoint/2010/main" val="211843005"/>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noAutofit/>
          </a:bodyPr>
          <a:lstStyle/>
          <a:p>
            <a:r>
              <a:rPr lang="en-US" dirty="0"/>
              <a:t>Figure </a:t>
            </a:r>
            <a:r>
              <a:rPr lang="en-US" dirty="0" smtClean="0"/>
              <a:t>18-3 </a:t>
            </a:r>
            <a:r>
              <a:rPr lang="en-US" altLang="en-US" dirty="0" smtClean="0">
                <a:ea typeface="ＭＳ Ｐゴシック" panose="020B0600070205080204" pitchFamily="34" charset="-128"/>
              </a:rPr>
              <a:t>Stages of Retirement</a:t>
            </a:r>
          </a:p>
        </p:txBody>
      </p:sp>
      <p:pic>
        <p:nvPicPr>
          <p:cNvPr id="5" name="Picture 2" descr="A flow chart explains the stages of retirement as follows. Honeymoon phase. In this stage, retirees enjoy a variety of activities, such as travel or new hobbies, that their previous full-time work schedule did not allow. Disenchantment phase. In this phase, retirees may feel that retirement is not as exciting as they had envisioned. They may experience boredom or feel a lack of purpose. They may also miss the stimulation their former colleagues provided. Reorientation phase. At this point, retirees rethink their situation, look at new options, and take up new engaging activities. If successful, they move on to the next stage either Retirement routine, or Termination. Retirement routine. This is a phase in life where the retiree successfully adapts to the realities of retirement and experiences contentment. Not everyone reaches this stage, as some may feel discontented with retirement for years. Termination. Some people choose to terminate retirement by re-entering the work force. For most people, however, termination occurs when they suffer major physical deterioration and their health becomes too fragile to function independently."/>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2524125" y="1635277"/>
            <a:ext cx="4095750" cy="4066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21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noChangeArrowheads="1"/>
          </p:cNvSpPr>
          <p:nvPr>
            <p:ph type="title"/>
          </p:nvPr>
        </p:nvSpPr>
        <p:spPr/>
        <p:txBody>
          <a:bodyPr>
            <a:noAutofit/>
          </a:bodyPr>
          <a:lstStyle/>
          <a:p>
            <a:pPr eaLnBrk="1" hangingPunct="1"/>
            <a:r>
              <a:rPr lang="en-US" altLang="en-US" dirty="0" smtClean="0">
                <a:ea typeface="ＭＳ Ｐゴシック" panose="020B0600070205080204" pitchFamily="34" charset="-128"/>
              </a:rPr>
              <a:t>Relationships: Old and New</a:t>
            </a:r>
          </a:p>
        </p:txBody>
      </p:sp>
      <p:sp>
        <p:nvSpPr>
          <p:cNvPr id="3" name="Content Placeholder 2"/>
          <p:cNvSpPr>
            <a:spLocks noGrp="1"/>
          </p:cNvSpPr>
          <p:nvPr>
            <p:ph type="body" idx="1"/>
          </p:nvPr>
        </p:nvSpPr>
        <p:spPr/>
        <p:txBody>
          <a:bodyPr/>
          <a:lstStyle/>
          <a:p>
            <a:pPr marL="1027113" indent="-1027113">
              <a:buNone/>
            </a:pPr>
            <a:r>
              <a:rPr lang="en-US" sz="2400" b="1" dirty="0" smtClean="0">
                <a:solidFill>
                  <a:schemeClr val="tx2"/>
                </a:solidFill>
                <a:latin typeface="+mn-lt"/>
              </a:rPr>
              <a:t>18.8</a:t>
            </a:r>
            <a:r>
              <a:rPr lang="en-US" sz="2400" dirty="0" smtClean="0">
                <a:latin typeface="+mn-lt"/>
              </a:rPr>
              <a:t> Describe </a:t>
            </a:r>
            <a:r>
              <a:rPr lang="en-US" sz="2400" dirty="0">
                <a:latin typeface="+mn-lt"/>
              </a:rPr>
              <a:t>how marriages fare in late adulthood.</a:t>
            </a:r>
          </a:p>
          <a:p>
            <a:pPr marL="682625" indent="-682625">
              <a:buNone/>
            </a:pPr>
            <a:r>
              <a:rPr lang="en-US" sz="2400" b="1" dirty="0" smtClean="0">
                <a:solidFill>
                  <a:schemeClr val="tx2"/>
                </a:solidFill>
                <a:latin typeface="+mn-lt"/>
              </a:rPr>
              <a:t>18.9</a:t>
            </a:r>
            <a:r>
              <a:rPr lang="en-US" sz="2400" dirty="0" smtClean="0">
                <a:latin typeface="+mn-lt"/>
              </a:rPr>
              <a:t> Describe </a:t>
            </a:r>
            <a:r>
              <a:rPr lang="en-US" sz="2400" dirty="0">
                <a:latin typeface="+mn-lt"/>
              </a:rPr>
              <a:t>the typical reactions to the death of a spouse during late adulthood.</a:t>
            </a:r>
          </a:p>
          <a:p>
            <a:pPr marL="1027113" indent="-1027113">
              <a:buNone/>
            </a:pPr>
            <a:r>
              <a:rPr lang="en-US" sz="2400" b="1" dirty="0" smtClean="0">
                <a:solidFill>
                  <a:schemeClr val="tx2"/>
                </a:solidFill>
                <a:latin typeface="+mn-lt"/>
              </a:rPr>
              <a:t>18.10</a:t>
            </a:r>
            <a:r>
              <a:rPr lang="en-US" sz="2400" dirty="0" smtClean="0">
                <a:latin typeface="+mn-lt"/>
              </a:rPr>
              <a:t> Discuss </a:t>
            </a:r>
            <a:r>
              <a:rPr lang="en-US" sz="2400" dirty="0">
                <a:latin typeface="+mn-lt"/>
              </a:rPr>
              <a:t>the nature of relationships in late adulthood.</a:t>
            </a:r>
          </a:p>
          <a:p>
            <a:pPr marL="1427163" indent="-1427163">
              <a:buNone/>
            </a:pPr>
            <a:r>
              <a:rPr lang="en-US" sz="2400" b="1" dirty="0" smtClean="0">
                <a:solidFill>
                  <a:schemeClr val="tx2"/>
                </a:solidFill>
                <a:latin typeface="+mn-lt"/>
              </a:rPr>
              <a:t>18.11</a:t>
            </a:r>
            <a:r>
              <a:rPr lang="en-US" sz="2400" dirty="0" smtClean="0">
                <a:latin typeface="+mn-lt"/>
              </a:rPr>
              <a:t> Explain </a:t>
            </a:r>
            <a:r>
              <a:rPr lang="en-US" sz="2400" dirty="0">
                <a:latin typeface="+mn-lt"/>
              </a:rPr>
              <a:t>how aging affects family relationships.</a:t>
            </a:r>
          </a:p>
          <a:p>
            <a:pPr marL="862013" indent="-862013">
              <a:buNone/>
            </a:pPr>
            <a:r>
              <a:rPr lang="en-US" sz="2400" b="1" dirty="0" smtClean="0">
                <a:solidFill>
                  <a:schemeClr val="tx2"/>
                </a:solidFill>
                <a:latin typeface="+mn-lt"/>
              </a:rPr>
              <a:t>18.12</a:t>
            </a:r>
            <a:r>
              <a:rPr lang="en-US" sz="2400" dirty="0" smtClean="0">
                <a:latin typeface="+mn-lt"/>
              </a:rPr>
              <a:t> Discuss </a:t>
            </a:r>
            <a:r>
              <a:rPr lang="en-US" sz="2400" dirty="0">
                <a:latin typeface="+mn-lt"/>
              </a:rPr>
              <a:t>what causes elder abuse and how it can be prevented.</a:t>
            </a:r>
          </a:p>
        </p:txBody>
      </p:sp>
    </p:spTree>
    <p:extLst>
      <p:ext uri="{BB962C8B-B14F-4D97-AF65-F5344CB8AC3E}">
        <p14:creationId xmlns:p14="http://schemas.microsoft.com/office/powerpoint/2010/main" val="2223276100"/>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noChangeArrowheads="1"/>
          </p:cNvSpPr>
          <p:nvPr>
            <p:ph type="title"/>
          </p:nvPr>
        </p:nvSpPr>
        <p:spPr/>
        <p:txBody>
          <a:bodyPr>
            <a:noAutofit/>
          </a:bodyPr>
          <a:lstStyle/>
          <a:p>
            <a:r>
              <a:rPr lang="en-US" dirty="0"/>
              <a:t>Figure </a:t>
            </a:r>
            <a:r>
              <a:rPr lang="en-US" dirty="0" smtClean="0"/>
              <a:t>18-4 Living </a:t>
            </a:r>
            <a:r>
              <a:rPr lang="en-US" dirty="0"/>
              <a:t>Patterns of Older Americans</a:t>
            </a:r>
          </a:p>
        </p:txBody>
      </p:sp>
      <p:pic>
        <p:nvPicPr>
          <p:cNvPr id="103426" name="Picture 2" descr="2 pie charts compare the living patterns of older men and women in America. Data is as follows. Men. Living with spouse, 72%, living alone 9%, other 19%. Women. Living with spouse 42%, living alone 19%, other 40%."/>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tretch>
            <a:fillRect/>
          </a:stretch>
        </p:blipFill>
        <p:spPr>
          <a:xfrm>
            <a:off x="2014032" y="1680407"/>
            <a:ext cx="4847648" cy="3320762"/>
          </a:xfrm>
        </p:spPr>
      </p:pic>
      <p:sp>
        <p:nvSpPr>
          <p:cNvPr id="2" name="Text Placeholder 3"/>
          <p:cNvSpPr>
            <a:spLocks noGrp="1"/>
          </p:cNvSpPr>
          <p:nvPr>
            <p:ph type="body" sz="quarter" idx="4294967295"/>
          </p:nvPr>
        </p:nvSpPr>
        <p:spPr>
          <a:xfrm>
            <a:off x="323056" y="5368926"/>
            <a:ext cx="8229600" cy="915988"/>
          </a:xfrm>
        </p:spPr>
        <p:txBody>
          <a:bodyPr anchor="b"/>
          <a:lstStyle/>
          <a:p>
            <a:pPr marL="101600" indent="0">
              <a:buNone/>
            </a:pPr>
            <a:r>
              <a:rPr lang="en-US" dirty="0">
                <a:latin typeface="+mn-lt"/>
              </a:rPr>
              <a:t>What, if anything, do these patterns suggest about </a:t>
            </a:r>
            <a:r>
              <a:rPr lang="en-US" dirty="0" smtClean="0">
                <a:latin typeface="+mn-lt"/>
              </a:rPr>
              <a:t>the relative </a:t>
            </a:r>
            <a:r>
              <a:rPr lang="en-US" dirty="0">
                <a:latin typeface="+mn-lt"/>
              </a:rPr>
              <a:t>health and adjustment of older men and women</a:t>
            </a:r>
            <a:r>
              <a:rPr lang="en-US" dirty="0" smtClean="0">
                <a:latin typeface="+mn-lt"/>
              </a:rPr>
              <a:t>?</a:t>
            </a:r>
            <a:endParaRPr lang="en-US" dirty="0">
              <a:latin typeface="+mn-lt"/>
            </a:endParaRPr>
          </a:p>
        </p:txBody>
      </p:sp>
    </p:spTree>
    <p:extLst>
      <p:ext uri="{BB962C8B-B14F-4D97-AF65-F5344CB8AC3E}">
        <p14:creationId xmlns:p14="http://schemas.microsoft.com/office/powerpoint/2010/main" val="14522481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Stress and Its Consequences</a:t>
            </a:r>
          </a:p>
        </p:txBody>
      </p:sp>
      <p:sp>
        <p:nvSpPr>
          <p:cNvPr id="103426"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Stress of retirement or old age may change </a:t>
            </a:r>
            <a:r>
              <a:rPr lang="en-US" sz="2400" b="1" dirty="0" smtClean="0">
                <a:latin typeface="+mn-lt"/>
              </a:rPr>
              <a:t>relationships</a:t>
            </a:r>
            <a:endParaRPr lang="en-US" sz="2400" b="1" dirty="0">
              <a:latin typeface="+mn-lt"/>
            </a:endParaRPr>
          </a:p>
          <a:p>
            <a:pPr indent="-256032" eaLnBrk="1" hangingPunct="1">
              <a:buFont typeface="Arial" charset="0"/>
              <a:buChar char="•"/>
              <a:defRPr/>
            </a:pPr>
            <a:r>
              <a:rPr lang="en-US" sz="2400" dirty="0" smtClean="0">
                <a:latin typeface="+mn-lt"/>
              </a:rPr>
              <a:t>2 </a:t>
            </a:r>
            <a:r>
              <a:rPr lang="en-US" sz="2400" dirty="0">
                <a:latin typeface="+mn-lt"/>
              </a:rPr>
              <a:t>percent of divorces in the </a:t>
            </a:r>
            <a:r>
              <a:rPr lang="en-US" sz="2400" dirty="0" smtClean="0">
                <a:latin typeface="+mn-lt"/>
              </a:rPr>
              <a:t>U.S</a:t>
            </a:r>
            <a:r>
              <a:rPr lang="en-US" sz="2400" dirty="0">
                <a:latin typeface="+mn-lt"/>
              </a:rPr>
              <a:t>. involve women </a:t>
            </a:r>
            <a:br>
              <a:rPr lang="en-US" sz="2400" dirty="0">
                <a:latin typeface="+mn-lt"/>
              </a:rPr>
            </a:br>
            <a:r>
              <a:rPr lang="en-US" sz="2400" dirty="0">
                <a:latin typeface="+mn-lt"/>
              </a:rPr>
              <a:t>over 60</a:t>
            </a:r>
          </a:p>
          <a:p>
            <a:pPr marL="0" indent="0" eaLnBrk="1" hangingPunct="1">
              <a:buFont typeface="Arial" charset="0"/>
              <a:buNone/>
              <a:defRPr/>
            </a:pPr>
            <a:r>
              <a:rPr lang="en-US" sz="2400" b="1" dirty="0" smtClean="0">
                <a:latin typeface="+mn-lt"/>
              </a:rPr>
              <a:t>Divorce </a:t>
            </a:r>
            <a:r>
              <a:rPr lang="en-US" sz="2400" b="1" dirty="0">
                <a:latin typeface="+mn-lt"/>
              </a:rPr>
              <a:t>is harder on women </a:t>
            </a:r>
            <a:r>
              <a:rPr lang="en-US" sz="2400" b="1" dirty="0" smtClean="0">
                <a:latin typeface="+mn-lt"/>
              </a:rPr>
              <a:t>than on men</a:t>
            </a:r>
            <a:endParaRPr lang="en-US" sz="2400" b="1" dirty="0">
              <a:latin typeface="+mn-lt"/>
            </a:endParaRPr>
          </a:p>
        </p:txBody>
      </p:sp>
    </p:spTree>
    <p:extLst>
      <p:ext uri="{BB962C8B-B14F-4D97-AF65-F5344CB8AC3E}">
        <p14:creationId xmlns:p14="http://schemas.microsoft.com/office/powerpoint/2010/main" val="1074632261"/>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Refashioned Relationships</a:t>
            </a:r>
          </a:p>
        </p:txBody>
      </p:sp>
      <p:sp>
        <p:nvSpPr>
          <p:cNvPr id="105474"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For many couples, retirement means that relationships need to be renegotiated</a:t>
            </a:r>
          </a:p>
          <a:p>
            <a:pPr indent="-256032" eaLnBrk="1" hangingPunct="1">
              <a:buFont typeface="Arial" charset="0"/>
              <a:buChar char="•"/>
              <a:defRPr/>
            </a:pPr>
            <a:r>
              <a:rPr lang="en-US" sz="2400" dirty="0">
                <a:latin typeface="+mn-lt"/>
              </a:rPr>
              <a:t>More time </a:t>
            </a:r>
            <a:r>
              <a:rPr lang="en-US" sz="2400" dirty="0" smtClean="0">
                <a:latin typeface="+mn-lt"/>
              </a:rPr>
              <a:t>together</a:t>
            </a:r>
            <a:endParaRPr lang="en-US" sz="2400" dirty="0">
              <a:latin typeface="+mn-lt"/>
            </a:endParaRPr>
          </a:p>
          <a:p>
            <a:pPr indent="-256032" eaLnBrk="1" hangingPunct="1">
              <a:buFont typeface="Arial" charset="0"/>
              <a:buChar char="•"/>
              <a:defRPr/>
            </a:pPr>
            <a:r>
              <a:rPr lang="en-US" sz="2400" dirty="0">
                <a:latin typeface="+mn-lt"/>
              </a:rPr>
              <a:t>More sharing in household </a:t>
            </a:r>
            <a:r>
              <a:rPr lang="en-US" sz="2400" dirty="0" smtClean="0">
                <a:latin typeface="+mn-lt"/>
              </a:rPr>
              <a:t>chores</a:t>
            </a:r>
            <a:endParaRPr lang="en-US" sz="2400" dirty="0">
              <a:latin typeface="+mn-lt"/>
            </a:endParaRPr>
          </a:p>
          <a:p>
            <a:pPr indent="-256032" eaLnBrk="1" hangingPunct="1">
              <a:buFont typeface="Arial" charset="0"/>
              <a:buChar char="•"/>
              <a:defRPr/>
            </a:pPr>
            <a:r>
              <a:rPr lang="en-US" sz="2400" dirty="0">
                <a:latin typeface="+mn-lt"/>
              </a:rPr>
              <a:t>Role </a:t>
            </a:r>
            <a:r>
              <a:rPr lang="en-US" sz="2400" dirty="0" smtClean="0">
                <a:latin typeface="+mn-lt"/>
              </a:rPr>
              <a:t>reversals</a:t>
            </a:r>
            <a:endParaRPr lang="en-US" sz="2400" dirty="0">
              <a:latin typeface="+mn-lt"/>
            </a:endParaRPr>
          </a:p>
          <a:p>
            <a:pPr indent="-256032" eaLnBrk="1" hangingPunct="1">
              <a:buFont typeface="Arial" charset="0"/>
              <a:buChar char="•"/>
              <a:defRPr/>
            </a:pPr>
            <a:r>
              <a:rPr lang="en-US" sz="2400" dirty="0">
                <a:latin typeface="+mn-lt"/>
              </a:rPr>
              <a:t>Health </a:t>
            </a:r>
            <a:r>
              <a:rPr lang="en-US" sz="2400" dirty="0" smtClean="0">
                <a:latin typeface="+mn-lt"/>
              </a:rPr>
              <a:t>changes</a:t>
            </a:r>
            <a:endParaRPr lang="en-US" sz="2400" dirty="0">
              <a:latin typeface="+mn-lt"/>
            </a:endParaRPr>
          </a:p>
        </p:txBody>
      </p:sp>
    </p:spTree>
    <p:extLst>
      <p:ext uri="{BB962C8B-B14F-4D97-AF65-F5344CB8AC3E}">
        <p14:creationId xmlns:p14="http://schemas.microsoft.com/office/powerpoint/2010/main" val="2632783199"/>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Caring for an Aging Spouse </a:t>
            </a:r>
          </a:p>
        </p:txBody>
      </p:sp>
      <p:sp>
        <p:nvSpPr>
          <p:cNvPr id="107522" name="Content Placeholder 2"/>
          <p:cNvSpPr>
            <a:spLocks noGrp="1" noChangeArrowheads="1"/>
          </p:cNvSpPr>
          <p:nvPr>
            <p:ph type="body" idx="1"/>
          </p:nvPr>
        </p:nvSpPr>
        <p:spPr/>
        <p:txBody>
          <a:bodyPr>
            <a:normAutofit/>
          </a:bodyPr>
          <a:lstStyle/>
          <a:p>
            <a:pPr marL="0" indent="0">
              <a:buNone/>
            </a:pPr>
            <a:r>
              <a:rPr lang="en-US" altLang="en-US" sz="2400" dirty="0" smtClean="0">
                <a:latin typeface="+mn-lt"/>
              </a:rPr>
              <a:t>Women more likely to provide care</a:t>
            </a:r>
          </a:p>
          <a:p>
            <a:pPr indent="-256032"/>
            <a:r>
              <a:rPr lang="en-US" altLang="en-US" sz="2400" dirty="0" smtClean="0">
                <a:latin typeface="+mn-lt"/>
              </a:rPr>
              <a:t>Men die earlier</a:t>
            </a:r>
          </a:p>
          <a:p>
            <a:pPr indent="-256032"/>
            <a:r>
              <a:rPr lang="en-US" altLang="en-US" sz="2400" dirty="0" smtClean="0">
                <a:latin typeface="+mn-lt"/>
              </a:rPr>
              <a:t>Traditional gender role of “caregiver”</a:t>
            </a:r>
          </a:p>
        </p:txBody>
      </p:sp>
    </p:spTree>
    <p:extLst>
      <p:ext uri="{BB962C8B-B14F-4D97-AF65-F5344CB8AC3E}">
        <p14:creationId xmlns:p14="http://schemas.microsoft.com/office/powerpoint/2010/main" val="285966353"/>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The Death of a Spouse</a:t>
            </a:r>
          </a:p>
        </p:txBody>
      </p:sp>
      <p:sp>
        <p:nvSpPr>
          <p:cNvPr id="109570"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Few events are more painful than </a:t>
            </a:r>
            <a:r>
              <a:rPr lang="en-US" sz="2400" b="1" dirty="0" smtClean="0">
                <a:latin typeface="+mn-lt"/>
              </a:rPr>
              <a:t>the death </a:t>
            </a:r>
            <a:r>
              <a:rPr lang="en-US" sz="2400" b="1" dirty="0">
                <a:latin typeface="+mn-lt"/>
              </a:rPr>
              <a:t>of </a:t>
            </a:r>
            <a:r>
              <a:rPr lang="en-US" sz="2400" b="1" dirty="0" smtClean="0">
                <a:latin typeface="+mn-lt"/>
              </a:rPr>
              <a:t>a spouse</a:t>
            </a:r>
            <a:endParaRPr lang="en-US" sz="2400" b="1" dirty="0">
              <a:latin typeface="+mn-lt"/>
            </a:endParaRPr>
          </a:p>
          <a:p>
            <a:pPr indent="-256032" eaLnBrk="1" hangingPunct="1">
              <a:buFont typeface="Arial" charset="0"/>
              <a:buChar char="•"/>
              <a:defRPr/>
            </a:pPr>
            <a:r>
              <a:rPr lang="en-US" sz="2400" dirty="0">
                <a:latin typeface="+mn-lt"/>
              </a:rPr>
              <a:t>No longer part of a </a:t>
            </a:r>
            <a:r>
              <a:rPr lang="en-US" sz="2400" dirty="0" smtClean="0">
                <a:latin typeface="+mn-lt"/>
              </a:rPr>
              <a:t>couple</a:t>
            </a:r>
            <a:endParaRPr lang="en-US" sz="2400" dirty="0">
              <a:latin typeface="+mn-lt"/>
            </a:endParaRPr>
          </a:p>
          <a:p>
            <a:pPr indent="-256032" eaLnBrk="1" hangingPunct="1">
              <a:buFont typeface="Arial" charset="0"/>
              <a:buChar char="•"/>
              <a:defRPr/>
            </a:pPr>
            <a:r>
              <a:rPr lang="en-US" sz="2400" dirty="0">
                <a:latin typeface="+mn-lt"/>
              </a:rPr>
              <a:t>Must deal with profound </a:t>
            </a:r>
            <a:r>
              <a:rPr lang="en-US" sz="2400" dirty="0" smtClean="0">
                <a:latin typeface="+mn-lt"/>
              </a:rPr>
              <a:t>grief</a:t>
            </a:r>
            <a:endParaRPr lang="en-US" sz="2400" dirty="0">
              <a:latin typeface="+mn-lt"/>
            </a:endParaRPr>
          </a:p>
          <a:p>
            <a:pPr indent="-256032" eaLnBrk="1" hangingPunct="1">
              <a:buFont typeface="Arial" charset="0"/>
              <a:buChar char="•"/>
              <a:defRPr/>
            </a:pPr>
            <a:r>
              <a:rPr lang="en-US" sz="2400" dirty="0">
                <a:latin typeface="+mn-lt"/>
              </a:rPr>
              <a:t>No one to share life with and social life often </a:t>
            </a:r>
            <a:r>
              <a:rPr lang="en-US" sz="2400" dirty="0" smtClean="0">
                <a:latin typeface="+mn-lt"/>
              </a:rPr>
              <a:t>changes</a:t>
            </a:r>
            <a:endParaRPr lang="en-US" sz="2400" dirty="0">
              <a:latin typeface="+mn-lt"/>
            </a:endParaRPr>
          </a:p>
          <a:p>
            <a:pPr indent="-256032" eaLnBrk="1" hangingPunct="1">
              <a:buFont typeface="Arial" charset="0"/>
              <a:buChar char="•"/>
              <a:defRPr/>
            </a:pPr>
            <a:r>
              <a:rPr lang="en-US" sz="2400" dirty="0">
                <a:latin typeface="+mn-lt"/>
              </a:rPr>
              <a:t>Economic changes often occur</a:t>
            </a:r>
          </a:p>
        </p:txBody>
      </p:sp>
    </p:spTree>
    <p:extLst>
      <p:ext uri="{BB962C8B-B14F-4D97-AF65-F5344CB8AC3E}">
        <p14:creationId xmlns:p14="http://schemas.microsoft.com/office/powerpoint/2010/main" val="872270931"/>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p:cNvSpPr>
            <a:spLocks noGrp="1" noChangeArrowheads="1"/>
          </p:cNvSpPr>
          <p:nvPr>
            <p:ph type="title"/>
          </p:nvPr>
        </p:nvSpPr>
        <p:spPr/>
        <p:txBody>
          <a:bodyPr>
            <a:noAutofit/>
          </a:bodyPr>
          <a:lstStyle/>
          <a:p>
            <a:r>
              <a:rPr lang="en-US" dirty="0"/>
              <a:t>Figure </a:t>
            </a:r>
            <a:r>
              <a:rPr lang="en-US" dirty="0" smtClean="0"/>
              <a:t>18-5 </a:t>
            </a:r>
            <a:r>
              <a:rPr lang="en-US" altLang="en-US" dirty="0" smtClean="0">
                <a:ea typeface="ＭＳ Ｐゴシック" panose="020B0600070205080204" pitchFamily="34" charset="-128"/>
              </a:rPr>
              <a:t>Adjustment to Widowhood</a:t>
            </a:r>
          </a:p>
        </p:txBody>
      </p:sp>
      <p:pic>
        <p:nvPicPr>
          <p:cNvPr id="113666" name="Picture 2" descr="A flow chart describes the process of adjustment to widowhood. Phase 1, Preparation. Learning Adaptive Behavior, Developing Skills and Abilities, and Anticipatory Behavior lead to Loss: Phase 2, Grief and Mourning. Shock, Intense Pain, Grief Work, and Reality Testing lead to Acceptance of Loss, Ready to Rebuild. Phase 3, Adaptation. Developing and Utilizing Resources, Reorganizing Roles and Reference Groups, Reintegration, New Images, Attitudes, and Values, New Identity, New Lifestyle, Other Outcomes."/>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tretch>
            <a:fillRect/>
          </a:stretch>
        </p:blipFill>
        <p:spPr>
          <a:xfrm>
            <a:off x="2004163" y="1839719"/>
            <a:ext cx="5129789" cy="3555433"/>
          </a:xfrm>
        </p:spPr>
      </p:pic>
      <p:sp>
        <p:nvSpPr>
          <p:cNvPr id="2" name="Text Placeholder 3"/>
          <p:cNvSpPr>
            <a:spLocks noGrp="1"/>
          </p:cNvSpPr>
          <p:nvPr>
            <p:ph type="body" sz="quarter" idx="4294967295"/>
          </p:nvPr>
        </p:nvSpPr>
        <p:spPr>
          <a:xfrm>
            <a:off x="457200" y="5854261"/>
            <a:ext cx="8229600" cy="430651"/>
          </a:xfrm>
        </p:spPr>
        <p:txBody>
          <a:bodyPr anchor="b"/>
          <a:lstStyle/>
          <a:p>
            <a:pPr marL="101600" indent="0">
              <a:buNone/>
            </a:pPr>
            <a:r>
              <a:rPr lang="en-US" dirty="0">
                <a:latin typeface="+mn-lt"/>
              </a:rPr>
              <a:t>Do you think the process of adjustment is identical for men and women</a:t>
            </a:r>
            <a:r>
              <a:rPr lang="en-US" dirty="0" smtClean="0">
                <a:latin typeface="+mn-lt"/>
              </a:rPr>
              <a:t>?</a:t>
            </a:r>
            <a:endParaRPr lang="en-US" dirty="0">
              <a:latin typeface="+mn-lt"/>
            </a:endParaRPr>
          </a:p>
        </p:txBody>
      </p:sp>
    </p:spTree>
    <p:extLst>
      <p:ext uri="{BB962C8B-B14F-4D97-AF65-F5344CB8AC3E}">
        <p14:creationId xmlns:p14="http://schemas.microsoft.com/office/powerpoint/2010/main" val="2734066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p:cNvSpPr>
            <a:spLocks noGrp="1" noChangeArrowheads="1"/>
          </p:cNvSpPr>
          <p:nvPr>
            <p:ph type="title"/>
          </p:nvPr>
        </p:nvSpPr>
        <p:spPr/>
        <p:txBody>
          <a:bodyPr>
            <a:noAutofit/>
          </a:bodyPr>
          <a:lstStyle/>
          <a:p>
            <a:r>
              <a:rPr lang="en-US" dirty="0"/>
              <a:t>Figure </a:t>
            </a:r>
            <a:r>
              <a:rPr lang="en-US" dirty="0" smtClean="0"/>
              <a:t>18-6 </a:t>
            </a:r>
            <a:r>
              <a:rPr lang="en-US" altLang="en-US" dirty="0" smtClean="0">
                <a:ea typeface="ＭＳ Ｐゴシック" panose="020B0600070205080204" pitchFamily="34" charset="-128"/>
              </a:rPr>
              <a:t>Social Activity in Late Adulthood </a:t>
            </a:r>
          </a:p>
        </p:txBody>
      </p:sp>
      <p:pic>
        <p:nvPicPr>
          <p:cNvPr id="2" name="Picture 2" descr="A bar graph depicts Social Activity in Late Adulthood. The percentage of persons age 70 or older who reported engaging in social activity is plotted on the y axis and the type of social activity on the x axis. The approximate data is as follows. Contact with Family. Age 70 to 74 91%, Age 75 to 79 90%, Age 80 to 84 89%, Age 85 + 87%. Contact with Friends or Neighbors. Age 70 to 74 89%, Age 75 to 79 85%, Age 80 to 84 82%, Age 85 + 80%. Attend Church, Temple, or other. Age 70 to 74 51%, Age 75 to 79 45%, Age 80 to 84 43%, Age 85 + 38%. Attend Movie, Club, or Group Event. Age 70 to 74 32%, Age 75 to 79 28%, Age 80 to 84 25%, Age 85 + 17%."/>
          <p:cNvPicPr>
            <a:picLocks noChangeAspect="1"/>
          </p:cNvPicPr>
          <p:nvPr/>
        </p:nvPicPr>
        <p:blipFill>
          <a:blip r:embed="rId3"/>
          <a:stretch>
            <a:fillRect/>
          </a:stretch>
        </p:blipFill>
        <p:spPr>
          <a:xfrm>
            <a:off x="1314775" y="1612144"/>
            <a:ext cx="6483495" cy="3463636"/>
          </a:xfrm>
          <a:prstGeom prst="rect">
            <a:avLst/>
          </a:prstGeom>
        </p:spPr>
      </p:pic>
      <p:sp>
        <p:nvSpPr>
          <p:cNvPr id="3" name="Text Placeholder 3"/>
          <p:cNvSpPr>
            <a:spLocks noGrp="1"/>
          </p:cNvSpPr>
          <p:nvPr>
            <p:ph type="body" sz="quarter" idx="4294967295"/>
          </p:nvPr>
        </p:nvSpPr>
        <p:spPr>
          <a:xfrm>
            <a:off x="457200" y="5833241"/>
            <a:ext cx="8229600" cy="458022"/>
          </a:xfrm>
        </p:spPr>
        <p:txBody>
          <a:bodyPr anchor="b"/>
          <a:lstStyle/>
          <a:p>
            <a:pPr marL="101600" indent="0">
              <a:buNone/>
            </a:pPr>
            <a:r>
              <a:rPr lang="en-US" dirty="0">
                <a:latin typeface="+mn-lt"/>
              </a:rPr>
              <a:t>Friends and family play an important role in the social activities of the elderly</a:t>
            </a:r>
            <a:r>
              <a:rPr lang="en-US" dirty="0" smtClean="0">
                <a:latin typeface="+mn-lt"/>
              </a:rPr>
              <a:t>.</a:t>
            </a:r>
            <a:endParaRPr lang="en-US" dirty="0">
              <a:latin typeface="+mn-lt"/>
            </a:endParaRPr>
          </a:p>
        </p:txBody>
      </p:sp>
    </p:spTree>
    <p:extLst>
      <p:ext uri="{BB962C8B-B14F-4D97-AF65-F5344CB8AC3E}">
        <p14:creationId xmlns:p14="http://schemas.microsoft.com/office/powerpoint/2010/main" val="38698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p:cNvSpPr>
            <a:spLocks noGrp="1" noChangeArrowheads="1"/>
          </p:cNvSpPr>
          <p:nvPr>
            <p:ph type="title"/>
          </p:nvPr>
        </p:nvSpPr>
        <p:spPr/>
        <p:txBody>
          <a:bodyPr>
            <a:noAutofit/>
          </a:bodyPr>
          <a:lstStyle/>
          <a:p>
            <a:pPr eaLnBrk="1" hangingPunct="1"/>
            <a:r>
              <a:rPr lang="en-US" altLang="en-US" dirty="0" smtClean="0">
                <a:ea typeface="ＭＳ Ｐゴシック" panose="020B0600070205080204" pitchFamily="34" charset="-128"/>
              </a:rPr>
              <a:t>Social Support </a:t>
            </a:r>
            <a:r>
              <a:rPr lang="en-US" altLang="en-US" sz="2000" b="0" dirty="0" smtClean="0">
                <a:ea typeface="ＭＳ Ｐゴシック" panose="020B0600070205080204" pitchFamily="34" charset="-128"/>
              </a:rPr>
              <a:t>(1 of 2)</a:t>
            </a:r>
          </a:p>
        </p:txBody>
      </p:sp>
      <p:sp>
        <p:nvSpPr>
          <p:cNvPr id="117762" name="Content Placeholder 2"/>
          <p:cNvSpPr>
            <a:spLocks noGrp="1" noChangeArrowheads="1"/>
          </p:cNvSpPr>
          <p:nvPr>
            <p:ph type="body" idx="1"/>
          </p:nvPr>
        </p:nvSpPr>
        <p:spPr/>
        <p:txBody>
          <a:bodyPr>
            <a:normAutofit/>
          </a:bodyPr>
          <a:lstStyle/>
          <a:p>
            <a:pPr marL="0" indent="0" eaLnBrk="1" hangingPunct="1">
              <a:buFont typeface="Arial" charset="0"/>
              <a:buNone/>
              <a:defRPr/>
            </a:pPr>
            <a:r>
              <a:rPr lang="en-US" sz="2400" b="1" dirty="0">
                <a:latin typeface="+mn-lt"/>
              </a:rPr>
              <a:t>Social support is assistance and </a:t>
            </a:r>
            <a:r>
              <a:rPr lang="en-US" sz="2400" b="1" dirty="0" smtClean="0">
                <a:latin typeface="+mn-lt"/>
              </a:rPr>
              <a:t>comfort </a:t>
            </a:r>
            <a:r>
              <a:rPr lang="en-US" sz="2400" b="1" dirty="0">
                <a:latin typeface="+mn-lt"/>
              </a:rPr>
              <a:t>supplied by </a:t>
            </a:r>
            <a:r>
              <a:rPr lang="en-US" sz="2400" b="1" dirty="0" smtClean="0">
                <a:latin typeface="+mn-lt"/>
              </a:rPr>
              <a:t>a </a:t>
            </a:r>
            <a:r>
              <a:rPr lang="en-US" sz="2400" b="1" dirty="0">
                <a:latin typeface="+mn-lt"/>
              </a:rPr>
              <a:t>network of caring, interested people</a:t>
            </a:r>
          </a:p>
          <a:p>
            <a:pPr indent="-256032" eaLnBrk="1" hangingPunct="1">
              <a:buFont typeface="Arial" charset="0"/>
              <a:buChar char="•"/>
              <a:defRPr/>
            </a:pPr>
            <a:r>
              <a:rPr lang="en-US" sz="2400" dirty="0">
                <a:latin typeface="+mn-lt"/>
              </a:rPr>
              <a:t>Important for successful </a:t>
            </a:r>
            <a:r>
              <a:rPr lang="en-US" sz="2400" dirty="0" smtClean="0">
                <a:latin typeface="+mn-lt"/>
              </a:rPr>
              <a:t>aging</a:t>
            </a:r>
            <a:endParaRPr lang="en-US" sz="2400" dirty="0">
              <a:latin typeface="+mn-lt"/>
            </a:endParaRPr>
          </a:p>
          <a:p>
            <a:pPr indent="-256032" eaLnBrk="1" hangingPunct="1">
              <a:buFont typeface="Arial" charset="0"/>
              <a:buChar char="•"/>
              <a:defRPr/>
            </a:pPr>
            <a:r>
              <a:rPr lang="en-US" sz="2400" dirty="0" smtClean="0">
                <a:latin typeface="+mn-lt"/>
              </a:rPr>
              <a:t>Material and psychological support</a:t>
            </a:r>
          </a:p>
        </p:txBody>
      </p:sp>
    </p:spTree>
    <p:extLst>
      <p:ext uri="{BB962C8B-B14F-4D97-AF65-F5344CB8AC3E}">
        <p14:creationId xmlns:p14="http://schemas.microsoft.com/office/powerpoint/2010/main" val="1492271973"/>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Social Support </a:t>
            </a:r>
            <a:r>
              <a:rPr lang="en-US" altLang="en-US" sz="2000" b="0" dirty="0" smtClean="0">
                <a:ea typeface="ＭＳ Ｐゴシック" panose="020B0600070205080204" pitchFamily="34" charset="-128"/>
              </a:rPr>
              <a:t>(2 </a:t>
            </a:r>
            <a:r>
              <a:rPr lang="en-US" altLang="en-US" sz="2000" b="0" dirty="0">
                <a:ea typeface="ＭＳ Ｐゴシック" panose="020B0600070205080204" pitchFamily="34" charset="-128"/>
              </a:rPr>
              <a:t>of 2)</a:t>
            </a:r>
            <a:endParaRPr lang="en-US" sz="2000" b="0" dirty="0"/>
          </a:p>
        </p:txBody>
      </p:sp>
      <p:sp>
        <p:nvSpPr>
          <p:cNvPr id="3" name="Content Placeholder 2"/>
          <p:cNvSpPr>
            <a:spLocks noGrp="1"/>
          </p:cNvSpPr>
          <p:nvPr>
            <p:ph type="body" idx="1"/>
          </p:nvPr>
        </p:nvSpPr>
        <p:spPr/>
        <p:txBody>
          <a:bodyPr/>
          <a:lstStyle/>
          <a:p>
            <a:pPr marL="0" lvl="0" indent="0">
              <a:buNone/>
            </a:pPr>
            <a:r>
              <a:rPr lang="en-US" sz="2400" b="1" dirty="0">
                <a:latin typeface="+mn-lt"/>
              </a:rPr>
              <a:t>Benefits for Recipient</a:t>
            </a:r>
          </a:p>
          <a:p>
            <a:pPr marL="256032" lvl="1" indent="-256032">
              <a:spcBef>
                <a:spcPts val="1500"/>
              </a:spcBef>
              <a:buFont typeface="Arial" panose="020B0604020202020204" pitchFamily="34" charset="0"/>
              <a:buChar char="•"/>
            </a:pPr>
            <a:r>
              <a:rPr lang="en-US" sz="2400" dirty="0">
                <a:latin typeface="+mn-lt"/>
              </a:rPr>
              <a:t>Sympathetic ear and sounding board for one’s </a:t>
            </a:r>
            <a:r>
              <a:rPr lang="en-US" sz="2400" dirty="0" smtClean="0">
                <a:latin typeface="+mn-lt"/>
              </a:rPr>
              <a:t>concerns</a:t>
            </a:r>
          </a:p>
          <a:p>
            <a:pPr marL="256032" lvl="1" indent="-256032">
              <a:spcBef>
                <a:spcPts val="1500"/>
              </a:spcBef>
              <a:buFont typeface="Arial" panose="020B0604020202020204" pitchFamily="34" charset="0"/>
              <a:buChar char="•"/>
            </a:pPr>
            <a:r>
              <a:rPr lang="en-US" sz="2400" dirty="0" smtClean="0">
                <a:latin typeface="+mn-lt"/>
              </a:rPr>
              <a:t>Unmatched </a:t>
            </a:r>
            <a:r>
              <a:rPr lang="en-US" sz="2400" dirty="0">
                <a:latin typeface="+mn-lt"/>
              </a:rPr>
              <a:t>degree of understanding and a pool of helpful suggestions from like </a:t>
            </a:r>
            <a:r>
              <a:rPr lang="en-US" sz="2400" dirty="0" smtClean="0">
                <a:latin typeface="+mn-lt"/>
              </a:rPr>
              <a:t>other</a:t>
            </a:r>
          </a:p>
          <a:p>
            <a:pPr marL="256032" lvl="1" indent="-256032">
              <a:spcBef>
                <a:spcPts val="1500"/>
              </a:spcBef>
              <a:buFont typeface="Arial" panose="020B0604020202020204" pitchFamily="34" charset="0"/>
              <a:buChar char="•"/>
            </a:pPr>
            <a:r>
              <a:rPr lang="en-US" sz="2400" dirty="0" smtClean="0">
                <a:latin typeface="+mn-lt"/>
              </a:rPr>
              <a:t>Material </a:t>
            </a:r>
            <a:r>
              <a:rPr lang="en-US" sz="2400" dirty="0">
                <a:latin typeface="+mn-lt"/>
              </a:rPr>
              <a:t>support</a:t>
            </a:r>
          </a:p>
          <a:p>
            <a:pPr marL="0" lvl="0" indent="0">
              <a:buNone/>
            </a:pPr>
            <a:r>
              <a:rPr lang="en-US" sz="2400" b="1" dirty="0">
                <a:latin typeface="+mn-lt"/>
              </a:rPr>
              <a:t>Benefits for </a:t>
            </a:r>
            <a:r>
              <a:rPr lang="en-US" sz="2400" b="1" dirty="0" smtClean="0">
                <a:latin typeface="+mn-lt"/>
              </a:rPr>
              <a:t>Provider</a:t>
            </a:r>
          </a:p>
          <a:p>
            <a:pPr marL="256032" lvl="1" indent="-256032">
              <a:spcBef>
                <a:spcPts val="1500"/>
              </a:spcBef>
              <a:buFont typeface="Arial" panose="020B0604020202020204" pitchFamily="34" charset="0"/>
              <a:buChar char="•"/>
            </a:pPr>
            <a:r>
              <a:rPr lang="en-US" sz="2400" dirty="0" smtClean="0">
                <a:latin typeface="+mn-lt"/>
              </a:rPr>
              <a:t>Experience </a:t>
            </a:r>
            <a:r>
              <a:rPr lang="en-US" sz="2400" dirty="0">
                <a:latin typeface="+mn-lt"/>
              </a:rPr>
              <a:t>feelings of usefulness and heightened </a:t>
            </a:r>
            <a:r>
              <a:rPr lang="en-US" sz="2400" dirty="0" smtClean="0">
                <a:latin typeface="+mn-lt"/>
              </a:rPr>
              <a:t>self-esteem</a:t>
            </a:r>
            <a:endParaRPr lang="en-US" sz="2400" dirty="0">
              <a:latin typeface="+mn-lt"/>
            </a:endParaRPr>
          </a:p>
        </p:txBody>
      </p:sp>
    </p:spTree>
    <p:extLst>
      <p:ext uri="{BB962C8B-B14F-4D97-AF65-F5344CB8AC3E}">
        <p14:creationId xmlns:p14="http://schemas.microsoft.com/office/powerpoint/2010/main" val="2433371774"/>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noChangeArrowheads="1"/>
          </p:cNvSpPr>
          <p:nvPr>
            <p:ph type="title"/>
          </p:nvPr>
        </p:nvSpPr>
        <p:spPr/>
        <p:txBody>
          <a:bodyPr>
            <a:normAutofit/>
          </a:bodyPr>
          <a:lstStyle/>
          <a:p>
            <a:pPr eaLnBrk="1" hangingPunct="1"/>
            <a:r>
              <a:rPr lang="en-US" altLang="en-US" dirty="0" smtClean="0">
                <a:ea typeface="ＭＳ Ｐゴシック" panose="020B0600070205080204" pitchFamily="34" charset="-128"/>
              </a:rPr>
              <a:t>Family Relationships</a:t>
            </a:r>
          </a:p>
        </p:txBody>
      </p:sp>
      <p:sp>
        <p:nvSpPr>
          <p:cNvPr id="133122" name="Content Placeholder 2"/>
          <p:cNvSpPr>
            <a:spLocks noGrp="1" noChangeArrowheads="1"/>
          </p:cNvSpPr>
          <p:nvPr>
            <p:ph type="body" idx="1"/>
          </p:nvPr>
        </p:nvSpPr>
        <p:spPr/>
        <p:txBody>
          <a:bodyPr>
            <a:normAutofit/>
          </a:bodyPr>
          <a:lstStyle/>
          <a:p>
            <a:pPr marL="0" indent="0" eaLnBrk="1" hangingPunct="1">
              <a:buFont typeface="Arial" charset="0"/>
              <a:buNone/>
              <a:defRPr/>
            </a:pPr>
            <a:r>
              <a:rPr lang="en-US" sz="2400" b="1" dirty="0" smtClean="0">
                <a:latin typeface="+mn-lt"/>
              </a:rPr>
              <a:t>Important connections</a:t>
            </a:r>
          </a:p>
          <a:p>
            <a:pPr indent="-256032" eaLnBrk="1" hangingPunct="1">
              <a:buFont typeface="Arial" charset="0"/>
              <a:buChar char="•"/>
              <a:defRPr/>
            </a:pPr>
            <a:r>
              <a:rPr lang="en-US" sz="2400" dirty="0" smtClean="0">
                <a:latin typeface="+mn-lt"/>
              </a:rPr>
              <a:t>Siblings, children, grandchildren, and great-grandchildren provide an important source of comfort to adults during the last years of their lives</a:t>
            </a:r>
          </a:p>
          <a:p>
            <a:pPr lvl="1" indent="-283464" eaLnBrk="1" hangingPunct="1">
              <a:buFont typeface="Arial" charset="0"/>
              <a:buChar char="–"/>
              <a:defRPr/>
            </a:pPr>
            <a:r>
              <a:rPr lang="en-US" sz="2400" dirty="0" smtClean="0">
                <a:latin typeface="+mn-lt"/>
              </a:rPr>
              <a:t>Siblings are important because of shared life experiences</a:t>
            </a:r>
          </a:p>
          <a:p>
            <a:pPr lvl="1" indent="-283464" eaLnBrk="1" hangingPunct="1">
              <a:buFont typeface="Arial" charset="0"/>
              <a:buChar char="–"/>
              <a:defRPr/>
            </a:pPr>
            <a:r>
              <a:rPr lang="en-US" sz="2400" dirty="0" smtClean="0">
                <a:latin typeface="+mn-lt"/>
              </a:rPr>
              <a:t>Children often most important</a:t>
            </a:r>
            <a:endParaRPr lang="en-US" sz="2400" dirty="0">
              <a:latin typeface="+mn-lt"/>
            </a:endParaRPr>
          </a:p>
        </p:txBody>
      </p:sp>
    </p:spTree>
    <p:extLst>
      <p:ext uri="{BB962C8B-B14F-4D97-AF65-F5344CB8AC3E}">
        <p14:creationId xmlns:p14="http://schemas.microsoft.com/office/powerpoint/2010/main" val="101844903"/>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Developmental Stake</a:t>
            </a:r>
          </a:p>
        </p:txBody>
      </p:sp>
      <p:sp>
        <p:nvSpPr>
          <p:cNvPr id="123906" name="Content Placeholder 2"/>
          <p:cNvSpPr>
            <a:spLocks noGrp="1" noChangeArrowheads="1"/>
          </p:cNvSpPr>
          <p:nvPr>
            <p:ph type="body" idx="1"/>
          </p:nvPr>
        </p:nvSpPr>
        <p:spPr/>
        <p:txBody>
          <a:bodyPr/>
          <a:lstStyle/>
          <a:p>
            <a:pPr marL="0" indent="0" eaLnBrk="1" hangingPunct="1">
              <a:buFont typeface="Arial" charset="0"/>
              <a:buNone/>
              <a:defRPr/>
            </a:pPr>
            <a:r>
              <a:rPr lang="en-US" sz="2200" b="1" smtClean="0">
                <a:latin typeface="+mn-lt"/>
              </a:rPr>
              <a:t>Parents see their children as perpetuating their beliefs, values, and standards</a:t>
            </a:r>
          </a:p>
          <a:p>
            <a:pPr indent="-256032" eaLnBrk="1" hangingPunct="1">
              <a:buFont typeface="Arial" charset="0"/>
              <a:buChar char="•"/>
              <a:defRPr/>
            </a:pPr>
            <a:r>
              <a:rPr lang="en-US" sz="2200" smtClean="0">
                <a:latin typeface="+mn-lt"/>
              </a:rPr>
              <a:t>Most parents and children remain close</a:t>
            </a:r>
          </a:p>
          <a:p>
            <a:pPr lvl="1" indent="-283464" eaLnBrk="1" hangingPunct="1">
              <a:buFont typeface="Arial" charset="0"/>
              <a:buChar char="–"/>
              <a:defRPr/>
            </a:pPr>
            <a:r>
              <a:rPr lang="en-US" sz="2200" smtClean="0">
                <a:latin typeface="+mn-lt"/>
              </a:rPr>
              <a:t>75 percent of children live within a 30-minute drive to their parents</a:t>
            </a:r>
          </a:p>
          <a:p>
            <a:pPr lvl="1" indent="-283464" eaLnBrk="1" hangingPunct="1">
              <a:buFont typeface="Arial" charset="0"/>
              <a:buChar char="–"/>
              <a:defRPr/>
            </a:pPr>
            <a:r>
              <a:rPr lang="en-US" sz="2200" smtClean="0">
                <a:latin typeface="+mn-lt"/>
              </a:rPr>
              <a:t>Daughters tend to be in more frequent contact than sons</a:t>
            </a:r>
          </a:p>
          <a:p>
            <a:pPr lvl="1" indent="-283464" eaLnBrk="1" hangingPunct="1">
              <a:buFont typeface="Arial" charset="0"/>
              <a:buChar char="–"/>
              <a:defRPr/>
            </a:pPr>
            <a:r>
              <a:rPr lang="en-US" sz="2200" smtClean="0">
                <a:latin typeface="+mn-lt"/>
              </a:rPr>
              <a:t>Mothers tend to be the recipient of communication more than fathers</a:t>
            </a:r>
          </a:p>
          <a:p>
            <a:pPr lvl="1" indent="-283464" eaLnBrk="1" hangingPunct="1">
              <a:buFont typeface="Arial" charset="0"/>
              <a:buChar char="–"/>
              <a:defRPr/>
            </a:pPr>
            <a:r>
              <a:rPr lang="en-US" sz="2200" smtClean="0">
                <a:latin typeface="+mn-lt"/>
              </a:rPr>
              <a:t>Children may turn to their elderly parents for advice, information, and monetary help</a:t>
            </a:r>
            <a:endParaRPr lang="en-US" sz="2200" dirty="0">
              <a:latin typeface="+mn-lt"/>
            </a:endParaRPr>
          </a:p>
        </p:txBody>
      </p:sp>
    </p:spTree>
    <p:extLst>
      <p:ext uri="{BB962C8B-B14F-4D97-AF65-F5344CB8AC3E}">
        <p14:creationId xmlns:p14="http://schemas.microsoft.com/office/powerpoint/2010/main" val="1917441660"/>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p:txBody>
          <a:bodyPr>
            <a:noAutofit/>
          </a:bodyPr>
          <a:lstStyle/>
          <a:p>
            <a:r>
              <a:rPr lang="en-US" sz="2600" dirty="0" smtClean="0"/>
              <a:t>Table 18-1 Views </a:t>
            </a:r>
            <a:r>
              <a:rPr lang="en-US" sz="2600" dirty="0"/>
              <a:t>of Parents and Children R</a:t>
            </a:r>
            <a:r>
              <a:rPr lang="en-US" sz="2600" dirty="0" smtClean="0"/>
              <a:t>egarding Behavior </a:t>
            </a:r>
            <a:r>
              <a:rPr lang="en-US" sz="2600" dirty="0"/>
              <a:t>of Adult Children </a:t>
            </a:r>
            <a:r>
              <a:rPr lang="en-US" sz="2600" dirty="0" smtClean="0"/>
              <a:t>toward Parents </a:t>
            </a:r>
            <a:r>
              <a:rPr lang="en-US" sz="2000" b="0" dirty="0" smtClean="0"/>
              <a:t>(1 of 2)</a:t>
            </a:r>
            <a:endParaRPr lang="en-US" sz="2000" b="0" dirty="0"/>
          </a:p>
        </p:txBody>
      </p:sp>
      <p:graphicFrame>
        <p:nvGraphicFramePr>
          <p:cNvPr id="4" name="Table 2"/>
          <p:cNvGraphicFramePr>
            <a:graphicFrameLocks noGrp="1"/>
          </p:cNvGraphicFramePr>
          <p:nvPr>
            <p:extLst>
              <p:ext uri="{D42A27DB-BD31-4B8C-83A1-F6EECF244321}">
                <p14:modId xmlns:p14="http://schemas.microsoft.com/office/powerpoint/2010/main" val="1594408072"/>
              </p:ext>
            </p:extLst>
          </p:nvPr>
        </p:nvGraphicFramePr>
        <p:xfrm>
          <a:off x="495300" y="1981200"/>
          <a:ext cx="8153400" cy="3291840"/>
        </p:xfrm>
        <a:graphic>
          <a:graphicData uri="http://schemas.openxmlformats.org/drawingml/2006/table">
            <a:tbl>
              <a:tblPr firstRow="1" bandRow="1">
                <a:tableStyleId>{5940675A-B579-460E-94D1-54222C63F5DA}</a:tableStyleId>
              </a:tblPr>
              <a:tblGrid>
                <a:gridCol w="8382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274320">
                <a:tc>
                  <a:txBody>
                    <a:bodyPr/>
                    <a:lstStyle/>
                    <a:p>
                      <a:pPr algn="ctr"/>
                      <a:r>
                        <a:rPr lang="en-US" sz="1800" b="1" u="none" strike="noStrike" kern="1200" baseline="0" dirty="0" smtClean="0"/>
                        <a:t>Rank</a:t>
                      </a:r>
                      <a:endParaRPr lang="en-US" sz="18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dirty="0" smtClean="0"/>
                        <a:t>Children’s Ranking</a:t>
                      </a:r>
                      <a:endParaRPr lang="en-US" sz="1800" b="1" dirty="0" smtClean="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800" b="1" u="none" strike="noStrike" kern="1200" baseline="0" dirty="0" smtClean="0"/>
                        <a:t>Parent’s Ranking</a:t>
                      </a:r>
                      <a:endParaRPr lang="en-US" sz="18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274320">
                <a:tc>
                  <a:txBody>
                    <a:bodyPr/>
                    <a:lstStyle/>
                    <a:p>
                      <a:r>
                        <a:rPr lang="en-US" sz="1800" dirty="0" smtClean="0"/>
                        <a:t>1</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Help understand resources</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Discuss matters of importance</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r h="274320">
                <a:tc>
                  <a:txBody>
                    <a:bodyPr/>
                    <a:lstStyle/>
                    <a:p>
                      <a:r>
                        <a:rPr lang="en-US" sz="1800" dirty="0" smtClean="0"/>
                        <a:t>2</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Give emotional support</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Help understand resources</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2"/>
                  </a:ext>
                </a:extLst>
              </a:tr>
              <a:tr h="274320">
                <a:tc>
                  <a:txBody>
                    <a:bodyPr/>
                    <a:lstStyle/>
                    <a:p>
                      <a:r>
                        <a:rPr lang="en-US" sz="1800" dirty="0" smtClean="0"/>
                        <a:t>3</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Discuss matters of importance</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Give emotional support</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3"/>
                  </a:ext>
                </a:extLst>
              </a:tr>
              <a:tr h="274320">
                <a:tc>
                  <a:txBody>
                    <a:bodyPr/>
                    <a:lstStyle/>
                    <a:p>
                      <a:r>
                        <a:rPr lang="en-US" sz="1800" dirty="0" smtClean="0"/>
                        <a:t>4</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Make room in home in emergency</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Give parents advice</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4"/>
                  </a:ext>
                </a:extLst>
              </a:tr>
              <a:tr h="228600">
                <a:tc>
                  <a:txBody>
                    <a:bodyPr/>
                    <a:lstStyle/>
                    <a:p>
                      <a:r>
                        <a:rPr lang="en-US" sz="1800" dirty="0" smtClean="0"/>
                        <a:t>5</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Sacrifice personal freedom</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Be together on special occasions</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5"/>
                  </a:ext>
                </a:extLst>
              </a:tr>
              <a:tr h="274320">
                <a:tc>
                  <a:txBody>
                    <a:bodyPr/>
                    <a:lstStyle/>
                    <a:p>
                      <a:r>
                        <a:rPr lang="en-US" sz="1800" dirty="0" smtClean="0"/>
                        <a:t>6</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Care when sick</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Sacrifice personal freedom</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6"/>
                  </a:ext>
                </a:extLst>
              </a:tr>
              <a:tr h="274320">
                <a:tc>
                  <a:txBody>
                    <a:bodyPr/>
                    <a:lstStyle/>
                    <a:p>
                      <a:r>
                        <a:rPr lang="en-US" sz="1800" dirty="0" smtClean="0"/>
                        <a:t>7</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Be together on special occasions</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Make room in home in emergency</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7"/>
                  </a:ext>
                </a:extLst>
              </a:tr>
              <a:tr h="274320">
                <a:tc>
                  <a:txBody>
                    <a:bodyPr/>
                    <a:lstStyle/>
                    <a:p>
                      <a:r>
                        <a:rPr lang="en-US" sz="1800" dirty="0" smtClean="0"/>
                        <a:t>8</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Provide financial help</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Feel responsible for parent</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501429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p:cNvSpPr>
          <p:nvPr>
            <p:ph type="title"/>
          </p:nvPr>
        </p:nvSpPr>
        <p:spPr/>
        <p:txBody>
          <a:bodyPr>
            <a:noAutofit/>
          </a:bodyPr>
          <a:lstStyle/>
          <a:p>
            <a:r>
              <a:rPr lang="en-US" sz="2600" dirty="0"/>
              <a:t>Table 18-1 Views of Parents and Children Regarding Behavior of Adult Children toward Parents </a:t>
            </a:r>
            <a:r>
              <a:rPr lang="en-US" sz="2000" b="0" dirty="0" smtClean="0"/>
              <a:t>(2 </a:t>
            </a:r>
            <a:r>
              <a:rPr lang="en-US" sz="2000" b="0" dirty="0"/>
              <a:t>of 2)</a:t>
            </a:r>
            <a:endParaRPr lang="en-US" altLang="en-US" sz="2000" b="0" dirty="0" smtClean="0">
              <a:ea typeface="ＭＳ Ｐゴシック" panose="020B0600070205080204" pitchFamily="34" charset="-128"/>
            </a:endParaRPr>
          </a:p>
        </p:txBody>
      </p:sp>
      <p:graphicFrame>
        <p:nvGraphicFramePr>
          <p:cNvPr id="4" name="Table 2"/>
          <p:cNvGraphicFramePr>
            <a:graphicFrameLocks noGrp="1"/>
          </p:cNvGraphicFramePr>
          <p:nvPr>
            <p:extLst>
              <p:ext uri="{D42A27DB-BD31-4B8C-83A1-F6EECF244321}">
                <p14:modId xmlns:p14="http://schemas.microsoft.com/office/powerpoint/2010/main" val="4152536603"/>
              </p:ext>
            </p:extLst>
          </p:nvPr>
        </p:nvGraphicFramePr>
        <p:xfrm>
          <a:off x="533400" y="1600200"/>
          <a:ext cx="8153400" cy="3840480"/>
        </p:xfrm>
        <a:graphic>
          <a:graphicData uri="http://schemas.openxmlformats.org/drawingml/2006/table">
            <a:tbl>
              <a:tblPr firstRow="1" bandRow="1">
                <a:tableStyleId>{5940675A-B579-460E-94D1-54222C63F5DA}</a:tableStyleId>
              </a:tblPr>
              <a:tblGrid>
                <a:gridCol w="8382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274320">
                <a:tc>
                  <a:txBody>
                    <a:bodyPr/>
                    <a:lstStyle/>
                    <a:p>
                      <a:pPr algn="ctr"/>
                      <a:r>
                        <a:rPr lang="en-US" sz="1800" b="1" u="none" strike="noStrike" kern="1200" baseline="0" dirty="0" smtClean="0"/>
                        <a:t>Rank</a:t>
                      </a:r>
                      <a:endParaRPr lang="en-US" sz="18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dirty="0" smtClean="0"/>
                        <a:t>Children’s Ranking</a:t>
                      </a:r>
                      <a:endParaRPr lang="en-US" sz="1800" b="1" dirty="0" smtClean="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800" b="1" u="none" strike="noStrike" kern="1200" baseline="0" dirty="0" smtClean="0"/>
                        <a:t>Parent’s Ranking</a:t>
                      </a:r>
                      <a:endParaRPr lang="en-US" sz="18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274320">
                <a:tc>
                  <a:txBody>
                    <a:bodyPr/>
                    <a:lstStyle/>
                    <a:p>
                      <a:r>
                        <a:rPr lang="en-US" sz="1800" dirty="0" smtClean="0"/>
                        <a:t>9</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Give parents advice</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Care when sick</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r h="274320">
                <a:tc>
                  <a:txBody>
                    <a:bodyPr/>
                    <a:lstStyle/>
                    <a:p>
                      <a:r>
                        <a:rPr lang="en-US" sz="1800" dirty="0" smtClean="0"/>
                        <a:t>10</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Adjust family schedule to help</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Adjust family schedule to help</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2"/>
                  </a:ext>
                </a:extLst>
              </a:tr>
              <a:tr h="274320">
                <a:tc>
                  <a:txBody>
                    <a:bodyPr/>
                    <a:lstStyle/>
                    <a:p>
                      <a:r>
                        <a:rPr lang="en-US" sz="1800" dirty="0" smtClean="0"/>
                        <a:t>11</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Feel responsible for parent</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Visit once a week</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3"/>
                  </a:ext>
                </a:extLst>
              </a:tr>
              <a:tr h="274320">
                <a:tc>
                  <a:txBody>
                    <a:bodyPr/>
                    <a:lstStyle/>
                    <a:p>
                      <a:r>
                        <a:rPr lang="en-US" sz="1800" dirty="0" smtClean="0"/>
                        <a:t>12</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Adjust work schedule to help</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Adjust work schedule to help</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4"/>
                  </a:ext>
                </a:extLst>
              </a:tr>
              <a:tr h="274320">
                <a:tc>
                  <a:txBody>
                    <a:bodyPr/>
                    <a:lstStyle/>
                    <a:p>
                      <a:r>
                        <a:rPr lang="en-US" sz="1800" dirty="0" smtClean="0"/>
                        <a:t>13</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Believe that parent should live with child</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Provide financial help</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5"/>
                  </a:ext>
                </a:extLst>
              </a:tr>
              <a:tr h="274320">
                <a:tc>
                  <a:txBody>
                    <a:bodyPr/>
                    <a:lstStyle/>
                    <a:p>
                      <a:r>
                        <a:rPr lang="en-US" sz="1800" dirty="0" smtClean="0"/>
                        <a:t>14</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Visit once a week</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Visit once a week</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6"/>
                  </a:ext>
                </a:extLst>
              </a:tr>
              <a:tr h="274320">
                <a:tc>
                  <a:txBody>
                    <a:bodyPr/>
                    <a:lstStyle/>
                    <a:p>
                      <a:r>
                        <a:rPr lang="en-US" sz="1800" dirty="0" smtClean="0"/>
                        <a:t>15</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Live close to parent</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Believe that parent should live with child</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7"/>
                  </a:ext>
                </a:extLst>
              </a:tr>
              <a:tr h="274320">
                <a:tc>
                  <a:txBody>
                    <a:bodyPr/>
                    <a:lstStyle/>
                    <a:p>
                      <a:r>
                        <a:rPr lang="en-US" sz="1800" dirty="0" smtClean="0"/>
                        <a:t>16</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Write once a week</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800" u="none" strike="noStrike" kern="1200" baseline="0" dirty="0" smtClean="0"/>
                        <a:t>Live close to parent</a:t>
                      </a:r>
                      <a:endParaRPr 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329093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Grandchildren</a:t>
            </a:r>
          </a:p>
        </p:txBody>
      </p:sp>
      <p:sp>
        <p:nvSpPr>
          <p:cNvPr id="126978" name="Content Placeholder 2"/>
          <p:cNvSpPr>
            <a:spLocks noGrp="1" noChangeArrowheads="1"/>
          </p:cNvSpPr>
          <p:nvPr>
            <p:ph type="body" idx="1"/>
          </p:nvPr>
        </p:nvSpPr>
        <p:spPr/>
        <p:txBody>
          <a:bodyPr/>
          <a:lstStyle/>
          <a:p>
            <a:pPr indent="-256032" eaLnBrk="1" hangingPunct="1">
              <a:buFont typeface="Arial" charset="0"/>
              <a:buChar char="•"/>
              <a:defRPr/>
            </a:pPr>
            <a:r>
              <a:rPr lang="en-US" sz="2400" dirty="0" smtClean="0">
                <a:latin typeface="+mn-lt"/>
              </a:rPr>
              <a:t>Not </a:t>
            </a:r>
            <a:r>
              <a:rPr lang="en-US" sz="2400" dirty="0">
                <a:latin typeface="+mn-lt"/>
              </a:rPr>
              <a:t>all grandparents are equally involved with their </a:t>
            </a:r>
            <a:r>
              <a:rPr lang="en-US" sz="2400" dirty="0" smtClean="0">
                <a:latin typeface="+mn-lt"/>
              </a:rPr>
              <a:t>grandchildren</a:t>
            </a:r>
            <a:endParaRPr lang="en-US" sz="2400" dirty="0">
              <a:latin typeface="+mn-lt"/>
            </a:endParaRPr>
          </a:p>
          <a:p>
            <a:pPr indent="-256032" eaLnBrk="1" hangingPunct="1">
              <a:buFont typeface="Arial" charset="0"/>
              <a:buChar char="•"/>
              <a:defRPr/>
            </a:pPr>
            <a:r>
              <a:rPr lang="en-US" sz="2400" dirty="0">
                <a:latin typeface="+mn-lt"/>
              </a:rPr>
              <a:t>Gender differences in behaviors and reactions of grandparents and </a:t>
            </a:r>
            <a:r>
              <a:rPr lang="en-US" sz="2400" dirty="0" smtClean="0">
                <a:latin typeface="+mn-lt"/>
              </a:rPr>
              <a:t>grandchildren</a:t>
            </a:r>
            <a:endParaRPr lang="en-US" sz="2400" dirty="0">
              <a:latin typeface="+mn-lt"/>
            </a:endParaRPr>
          </a:p>
          <a:p>
            <a:pPr indent="-256032" eaLnBrk="1" hangingPunct="1">
              <a:buFont typeface="Arial" charset="0"/>
              <a:buChar char="•"/>
              <a:defRPr/>
            </a:pPr>
            <a:r>
              <a:rPr lang="en-US" sz="2400" dirty="0" smtClean="0">
                <a:latin typeface="+mn-lt"/>
              </a:rPr>
              <a:t>Cultural differences </a:t>
            </a:r>
            <a:r>
              <a:rPr lang="en-US" sz="2400" dirty="0">
                <a:latin typeface="+mn-lt"/>
              </a:rPr>
              <a:t>in </a:t>
            </a:r>
            <a:r>
              <a:rPr lang="en-US" sz="2400" dirty="0" smtClean="0">
                <a:latin typeface="+mn-lt"/>
              </a:rPr>
              <a:t>grandparenting</a:t>
            </a:r>
            <a:endParaRPr lang="en-US" sz="2400" dirty="0">
              <a:latin typeface="+mn-lt"/>
            </a:endParaRPr>
          </a:p>
        </p:txBody>
      </p:sp>
    </p:spTree>
    <p:extLst>
      <p:ext uri="{BB962C8B-B14F-4D97-AF65-F5344CB8AC3E}">
        <p14:creationId xmlns:p14="http://schemas.microsoft.com/office/powerpoint/2010/main" val="3322347124"/>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noChangeArrowheads="1"/>
          </p:cNvSpPr>
          <p:nvPr>
            <p:ph type="title"/>
          </p:nvPr>
        </p:nvSpPr>
        <p:spPr/>
        <p:txBody>
          <a:bodyPr/>
          <a:lstStyle/>
          <a:p>
            <a:pPr>
              <a:defRPr/>
            </a:pPr>
            <a:r>
              <a:rPr lang="en-US" dirty="0" smtClean="0"/>
              <a:t>Great-grandchildren</a:t>
            </a:r>
            <a:endParaRPr lang="en-US" dirty="0"/>
          </a:p>
        </p:txBody>
      </p:sp>
      <p:sp>
        <p:nvSpPr>
          <p:cNvPr id="129026" name="Content Placeholder 2"/>
          <p:cNvSpPr>
            <a:spLocks noGrp="1" noChangeArrowheads="1"/>
          </p:cNvSpPr>
          <p:nvPr>
            <p:ph type="body" idx="1"/>
          </p:nvPr>
        </p:nvSpPr>
        <p:spPr/>
        <p:txBody>
          <a:bodyPr/>
          <a:lstStyle/>
          <a:p>
            <a:pPr indent="-256032" eaLnBrk="1" hangingPunct="1">
              <a:buFont typeface="Arial" charset="0"/>
              <a:buChar char="•"/>
              <a:defRPr/>
            </a:pPr>
            <a:r>
              <a:rPr lang="en-US" sz="2400" dirty="0" smtClean="0">
                <a:latin typeface="+mn-lt"/>
              </a:rPr>
              <a:t>Play </a:t>
            </a:r>
            <a:r>
              <a:rPr lang="en-US" sz="2400" dirty="0">
                <a:latin typeface="+mn-lt"/>
              </a:rPr>
              <a:t>less of a role in the lives of both white and African American </a:t>
            </a:r>
            <a:r>
              <a:rPr lang="en-US" sz="2400" dirty="0" smtClean="0">
                <a:latin typeface="+mn-lt"/>
              </a:rPr>
              <a:t>grandchildren</a:t>
            </a:r>
            <a:endParaRPr lang="en-US" sz="2400" dirty="0">
              <a:latin typeface="+mn-lt"/>
            </a:endParaRPr>
          </a:p>
          <a:p>
            <a:pPr indent="-256032" eaLnBrk="1" hangingPunct="1">
              <a:buFont typeface="Arial" charset="0"/>
              <a:buChar char="•"/>
              <a:defRPr/>
            </a:pPr>
            <a:r>
              <a:rPr lang="en-US" sz="2400" dirty="0">
                <a:latin typeface="+mn-lt"/>
              </a:rPr>
              <a:t>Close relationships tend to occur only when the great-grandparents and great-grandchildren live relatively near one another </a:t>
            </a:r>
          </a:p>
        </p:txBody>
      </p:sp>
    </p:spTree>
    <p:extLst>
      <p:ext uri="{BB962C8B-B14F-4D97-AF65-F5344CB8AC3E}">
        <p14:creationId xmlns:p14="http://schemas.microsoft.com/office/powerpoint/2010/main" val="3268499627"/>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1"/>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Elder Abuse: Relationships Gone Wrong</a:t>
            </a:r>
          </a:p>
        </p:txBody>
      </p:sp>
      <p:sp>
        <p:nvSpPr>
          <p:cNvPr id="131074"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Physical or psychological mistreatment or neglect of elderly individuals</a:t>
            </a:r>
          </a:p>
          <a:p>
            <a:pPr indent="-256032" eaLnBrk="1" hangingPunct="1">
              <a:buFont typeface="Arial" charset="0"/>
              <a:buChar char="•"/>
              <a:defRPr/>
            </a:pPr>
            <a:r>
              <a:rPr lang="en-US" sz="2400" dirty="0">
                <a:latin typeface="+mn-lt"/>
              </a:rPr>
              <a:t>May affect as </a:t>
            </a:r>
            <a:r>
              <a:rPr lang="en-US" sz="2400" dirty="0" smtClean="0">
                <a:latin typeface="+mn-lt"/>
              </a:rPr>
              <a:t>much as </a:t>
            </a:r>
            <a:r>
              <a:rPr lang="en-US" sz="2400" dirty="0">
                <a:latin typeface="+mn-lt"/>
              </a:rPr>
              <a:t>11 percent of elderly </a:t>
            </a:r>
          </a:p>
          <a:p>
            <a:pPr indent="-256032" eaLnBrk="1" hangingPunct="1">
              <a:buFont typeface="Arial" charset="0"/>
              <a:buChar char="•"/>
              <a:defRPr/>
            </a:pPr>
            <a:r>
              <a:rPr lang="en-US" sz="2400" dirty="0">
                <a:latin typeface="+mn-lt"/>
              </a:rPr>
              <a:t>Is most frequently committed by </a:t>
            </a:r>
            <a:r>
              <a:rPr lang="en-US" sz="2400" dirty="0" smtClean="0">
                <a:latin typeface="+mn-lt"/>
              </a:rPr>
              <a:t>a family member</a:t>
            </a:r>
            <a:endParaRPr lang="en-US" sz="2400" dirty="0">
              <a:latin typeface="+mn-lt"/>
            </a:endParaRPr>
          </a:p>
          <a:p>
            <a:pPr indent="-256032" eaLnBrk="1" hangingPunct="1">
              <a:buFont typeface="Arial" charset="0"/>
              <a:buChar char="•"/>
              <a:defRPr/>
            </a:pPr>
            <a:r>
              <a:rPr lang="en-US" sz="2400" dirty="0">
                <a:latin typeface="+mn-lt"/>
              </a:rPr>
              <a:t>Often </a:t>
            </a:r>
            <a:r>
              <a:rPr lang="en-US" sz="2400" dirty="0" smtClean="0">
                <a:latin typeface="+mn-lt"/>
              </a:rPr>
              <a:t>the result </a:t>
            </a:r>
            <a:r>
              <a:rPr lang="en-US" sz="2400" dirty="0">
                <a:latin typeface="+mn-lt"/>
              </a:rPr>
              <a:t>of </a:t>
            </a:r>
            <a:r>
              <a:rPr lang="en-US" sz="2400" dirty="0" smtClean="0">
                <a:latin typeface="+mn-lt"/>
              </a:rPr>
              <a:t>a combination </a:t>
            </a:r>
            <a:r>
              <a:rPr lang="en-US" sz="2400" dirty="0">
                <a:latin typeface="+mn-lt"/>
              </a:rPr>
              <a:t>of economic, psychological, and social pressures on </a:t>
            </a:r>
            <a:r>
              <a:rPr lang="en-US" sz="2400" dirty="0" smtClean="0">
                <a:latin typeface="+mn-lt"/>
              </a:rPr>
              <a:t>caregivers</a:t>
            </a:r>
          </a:p>
          <a:p>
            <a:pPr indent="-256032" eaLnBrk="1" hangingPunct="1">
              <a:buFont typeface="Arial" charset="0"/>
              <a:buChar char="•"/>
              <a:defRPr/>
            </a:pPr>
            <a:r>
              <a:rPr lang="en-US" sz="2400" dirty="0" smtClean="0">
                <a:latin typeface="+mn-lt"/>
              </a:rPr>
              <a:t>Best approach for dealing with abuse is prevention</a:t>
            </a:r>
            <a:endParaRPr lang="en-US" sz="2400" dirty="0">
              <a:latin typeface="+mn-lt"/>
            </a:endParaRPr>
          </a:p>
        </p:txBody>
      </p:sp>
    </p:spTree>
    <p:extLst>
      <p:ext uri="{BB962C8B-B14F-4D97-AF65-F5344CB8AC3E}">
        <p14:creationId xmlns:p14="http://schemas.microsoft.com/office/powerpoint/2010/main" val="1481715747"/>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a:xfrm>
            <a:off x="457200" y="215371"/>
            <a:ext cx="8229600" cy="1097400"/>
          </a:xfrm>
          <a:prstGeom prst="rect">
            <a:avLst/>
          </a:prstGeom>
        </p:spPr>
        <p:txBody>
          <a:bodyPr lIns="91425" tIns="91425" rIns="91425" bIns="91425" anchor="b" anchorCtr="0">
            <a:noAutofit/>
          </a:bodyPr>
          <a:lstStyle/>
          <a:p>
            <a:pPr lvl="0">
              <a:spcBef>
                <a:spcPts val="0"/>
              </a:spcBef>
              <a:buClr>
                <a:schemeClr val="lt2"/>
              </a:buClr>
              <a:buSzPct val="25000"/>
              <a:buFont typeface="Times New Roman"/>
              <a:buNone/>
            </a:pPr>
            <a:r>
              <a:rPr lang="en-US" dirty="0">
                <a:solidFill>
                  <a:schemeClr val="lt2"/>
                </a:solidFill>
              </a:rPr>
              <a:t>Copyright</a:t>
            </a:r>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preferRelativeResize="0"/>
          <p:nvPr/>
        </p:nvPicPr>
        <p:blipFill>
          <a:blip r:embed="rId3">
            <a:alphaModFix/>
          </a:blip>
          <a:stretch>
            <a:fillRect/>
          </a:stretch>
        </p:blipFill>
        <p:spPr>
          <a:xfrm>
            <a:off x="715650" y="2310096"/>
            <a:ext cx="7419975" cy="2466975"/>
          </a:xfrm>
          <a:prstGeom prst="rect">
            <a:avLst/>
          </a:prstGeom>
          <a:noFill/>
          <a:ln>
            <a:noFill/>
          </a:ln>
        </p:spPr>
      </p:pic>
    </p:spTree>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5640</TotalTime>
  <Words>1905</Words>
  <Application>Microsoft Office PowerPoint</Application>
  <PresentationFormat>On-screen Show (4:3)</PresentationFormat>
  <Paragraphs>305</Paragraphs>
  <Slides>48</Slides>
  <Notes>40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ＭＳ Ｐゴシック</vt:lpstr>
      <vt:lpstr>Arial</vt:lpstr>
      <vt:lpstr>Calibri</vt:lpstr>
      <vt:lpstr>Noto Sans Symbols</vt:lpstr>
      <vt:lpstr>Times New Roman</vt:lpstr>
      <vt:lpstr>Verdana</vt:lpstr>
      <vt:lpstr>508 Lecture</vt:lpstr>
      <vt:lpstr>Development Across the Life Span</vt:lpstr>
      <vt:lpstr>Learning Objectives (1 of 3)</vt:lpstr>
      <vt:lpstr>Learning Objectives (2 of 3)</vt:lpstr>
      <vt:lpstr>Learning Objectives (3 of 3)</vt:lpstr>
      <vt:lpstr>Personality Development and Successful Aging</vt:lpstr>
      <vt:lpstr>Continuity and Change in Personality</vt:lpstr>
      <vt:lpstr>Erik Erikson</vt:lpstr>
      <vt:lpstr>Robert Peck</vt:lpstr>
      <vt:lpstr>Daniel Levinson</vt:lpstr>
      <vt:lpstr>Bernice Neugarten </vt:lpstr>
      <vt:lpstr>Life Review and Reminiscence</vt:lpstr>
      <vt:lpstr>Age Stratification Approaches  to Late Adulthood</vt:lpstr>
      <vt:lpstr>Does Age Bring Wisdom?</vt:lpstr>
      <vt:lpstr>Successful Aging: What is the Secret?</vt:lpstr>
      <vt:lpstr>Disengagement Theory</vt:lpstr>
      <vt:lpstr>Activity Theory</vt:lpstr>
      <vt:lpstr>Continuity Theory</vt:lpstr>
      <vt:lpstr>Figure 18-1 Selective Optimization with Compensation</vt:lpstr>
      <vt:lpstr>The Daily Life of Late Adulthood</vt:lpstr>
      <vt:lpstr>Places and Spaces</vt:lpstr>
      <vt:lpstr>Living in Nursing Homes</vt:lpstr>
      <vt:lpstr>Institutionalism and Learned Helplessness </vt:lpstr>
      <vt:lpstr>The Economics of Late Adulthood</vt:lpstr>
      <vt:lpstr>Figure 18-2 Poverty and the Elderly</vt:lpstr>
      <vt:lpstr>Other Differences Related to Poverty</vt:lpstr>
      <vt:lpstr>Financial Vulnerability in Older Adulthood</vt:lpstr>
      <vt:lpstr>Work and Retirement</vt:lpstr>
      <vt:lpstr>Retirement (1 of 2)</vt:lpstr>
      <vt:lpstr>Retirement (2 of 2)</vt:lpstr>
      <vt:lpstr>Figure 18-3 Stages of Retirement</vt:lpstr>
      <vt:lpstr>Relationships: Old and New</vt:lpstr>
      <vt:lpstr>Figure 18-4 Living Patterns of Older Americans</vt:lpstr>
      <vt:lpstr>Stress and Its Consequences</vt:lpstr>
      <vt:lpstr>Refashioned Relationships</vt:lpstr>
      <vt:lpstr>Caring for an Aging Spouse </vt:lpstr>
      <vt:lpstr>The Death of a Spouse</vt:lpstr>
      <vt:lpstr>Figure 18-5 Adjustment to Widowhood</vt:lpstr>
      <vt:lpstr>Figure 18-6 Social Activity in Late Adulthood </vt:lpstr>
      <vt:lpstr>Social Support (1 of 2)</vt:lpstr>
      <vt:lpstr>Social Support (2 of 2)</vt:lpstr>
      <vt:lpstr>Family Relationships</vt:lpstr>
      <vt:lpstr>Developmental Stake</vt:lpstr>
      <vt:lpstr>Table 18-1 Views of Parents and Children Regarding Behavior of Adult Children toward Parents (1 of 2)</vt:lpstr>
      <vt:lpstr>Table 18-1 Views of Parents and Children Regarding Behavior of Adult Children toward Parents (2 of 2)</vt:lpstr>
      <vt:lpstr>Grandchildren</vt:lpstr>
      <vt:lpstr>Great-grandchildren</vt:lpstr>
      <vt:lpstr>Elder Abuse: Relationships Gone Wrong</vt:lpstr>
      <vt:lpstr>Copyright</vt:lpstr>
    </vt:vector>
  </TitlesOfParts>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Across the Life Span, 8e</dc:title>
  <dc:subject>Humanity Science</dc:subject>
  <dc:creator>Feldman</dc:creator>
  <cp:keywords>Humanity Science</cp:keywords>
  <cp:lastModifiedBy>B, Priyanka (Cognizant)</cp:lastModifiedBy>
  <cp:revision>102</cp:revision>
  <dcterms:modified xsi:type="dcterms:W3CDTF">2017-12-13T05:56:54Z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