
<file path=[Content_Types].xml><?xml version="1.0" encoding="utf-8"?>
<Types xmlns="http://schemas.openxmlformats.org/package/2006/content-types">
  <Default Extension="jpe"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6"/>
  </p:notesMasterIdLst>
  <p:sldIdLst>
    <p:sldId id="256" r:id="rId2"/>
    <p:sldId id="344" r:id="rId3"/>
    <p:sldId id="343" r:id="rId4"/>
    <p:sldId id="345" r:id="rId5"/>
    <p:sldId id="346" r:id="rId6"/>
    <p:sldId id="348" r:id="rId7"/>
    <p:sldId id="330" r:id="rId8"/>
    <p:sldId id="347" r:id="rId9"/>
    <p:sldId id="267" r:id="rId10"/>
    <p:sldId id="265" r:id="rId11"/>
    <p:sldId id="270" r:id="rId12"/>
    <p:sldId id="268" r:id="rId13"/>
    <p:sldId id="269" r:id="rId14"/>
    <p:sldId id="271" r:id="rId15"/>
    <p:sldId id="273" r:id="rId16"/>
    <p:sldId id="272" r:id="rId17"/>
    <p:sldId id="274" r:id="rId18"/>
    <p:sldId id="275" r:id="rId19"/>
    <p:sldId id="276" r:id="rId20"/>
    <p:sldId id="277" r:id="rId21"/>
    <p:sldId id="278" r:id="rId22"/>
    <p:sldId id="279" r:id="rId23"/>
    <p:sldId id="280" r:id="rId24"/>
    <p:sldId id="281" r:id="rId25"/>
    <p:sldId id="282" r:id="rId26"/>
    <p:sldId id="285" r:id="rId27"/>
    <p:sldId id="283" r:id="rId28"/>
    <p:sldId id="284" r:id="rId29"/>
    <p:sldId id="286" r:id="rId30"/>
    <p:sldId id="287" r:id="rId31"/>
    <p:sldId id="293" r:id="rId32"/>
    <p:sldId id="288" r:id="rId33"/>
    <p:sldId id="289" r:id="rId34"/>
    <p:sldId id="290" r:id="rId35"/>
    <p:sldId id="292" r:id="rId36"/>
    <p:sldId id="291" r:id="rId37"/>
    <p:sldId id="296" r:id="rId38"/>
    <p:sldId id="295" r:id="rId39"/>
    <p:sldId id="294" r:id="rId40"/>
    <p:sldId id="297" r:id="rId41"/>
    <p:sldId id="302" r:id="rId42"/>
    <p:sldId id="305" r:id="rId43"/>
    <p:sldId id="306" r:id="rId44"/>
    <p:sldId id="307" r:id="rId45"/>
    <p:sldId id="310" r:id="rId46"/>
    <p:sldId id="311" r:id="rId47"/>
    <p:sldId id="308" r:id="rId48"/>
    <p:sldId id="309" r:id="rId49"/>
    <p:sldId id="317" r:id="rId50"/>
    <p:sldId id="320" r:id="rId51"/>
    <p:sldId id="323" r:id="rId52"/>
    <p:sldId id="322" r:id="rId53"/>
    <p:sldId id="321" r:id="rId54"/>
    <p:sldId id="326" r:id="rId55"/>
    <p:sldId id="328" r:id="rId56"/>
    <p:sldId id="324" r:id="rId57"/>
    <p:sldId id="325" r:id="rId58"/>
    <p:sldId id="335" r:id="rId59"/>
    <p:sldId id="336" r:id="rId60"/>
    <p:sldId id="349" r:id="rId61"/>
    <p:sldId id="350" r:id="rId62"/>
    <p:sldId id="351" r:id="rId63"/>
    <p:sldId id="352" r:id="rId64"/>
    <p:sldId id="342"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0F8"/>
    <a:srgbClr val="E561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Ramirez" userId="8cc4619388da1302" providerId="LiveId" clId="{BB573B82-2892-49FD-9C04-8F9410088A60}"/>
    <pc:docChg chg="custSel modSld">
      <pc:chgData name="Rebecca Ramirez" userId="8cc4619388da1302" providerId="LiveId" clId="{BB573B82-2892-49FD-9C04-8F9410088A60}" dt="2021-01-18T23:57:03.983" v="241" actId="113"/>
      <pc:docMkLst>
        <pc:docMk/>
      </pc:docMkLst>
      <pc:sldChg chg="modSp mod">
        <pc:chgData name="Rebecca Ramirez" userId="8cc4619388da1302" providerId="LiveId" clId="{BB573B82-2892-49FD-9C04-8F9410088A60}" dt="2021-01-18T23:57:03.983" v="241" actId="113"/>
        <pc:sldMkLst>
          <pc:docMk/>
          <pc:sldMk cId="1528544823" sldId="330"/>
        </pc:sldMkLst>
        <pc:spChg chg="mod">
          <ac:chgData name="Rebecca Ramirez" userId="8cc4619388da1302" providerId="LiveId" clId="{BB573B82-2892-49FD-9C04-8F9410088A60}" dt="2021-01-18T23:57:03.983" v="241" actId="113"/>
          <ac:spMkLst>
            <pc:docMk/>
            <pc:sldMk cId="1528544823" sldId="330"/>
            <ac:spMk id="3" creationId="{00000000-0000-0000-0000-000000000000}"/>
          </ac:spMkLst>
        </pc:spChg>
      </pc:sldChg>
      <pc:sldChg chg="modSp mod">
        <pc:chgData name="Rebecca Ramirez" userId="8cc4619388da1302" providerId="LiveId" clId="{BB573B82-2892-49FD-9C04-8F9410088A60}" dt="2021-01-18T21:43:44.876" v="14" actId="20577"/>
        <pc:sldMkLst>
          <pc:docMk/>
          <pc:sldMk cId="73430566" sldId="343"/>
        </pc:sldMkLst>
        <pc:spChg chg="mod">
          <ac:chgData name="Rebecca Ramirez" userId="8cc4619388da1302" providerId="LiveId" clId="{BB573B82-2892-49FD-9C04-8F9410088A60}" dt="2021-01-18T21:43:44.876" v="14" actId="20577"/>
          <ac:spMkLst>
            <pc:docMk/>
            <pc:sldMk cId="73430566" sldId="343"/>
            <ac:spMk id="3" creationId="{0788130D-10BF-4C6C-B2DB-20AC829E767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2A859-B1DC-4447-BE3B-01CA08E64A1B}" type="doc">
      <dgm:prSet loTypeId="urn:microsoft.com/office/officeart/2005/8/layout/hProcess9" loCatId="process" qsTypeId="urn:microsoft.com/office/officeart/2005/8/quickstyle/simple1" qsCatId="simple" csTypeId="urn:microsoft.com/office/officeart/2005/8/colors/accent1_2" csCatId="accent1" phldr="1"/>
      <dgm:spPr/>
    </dgm:pt>
    <dgm:pt modelId="{8338D114-A8C0-4196-9413-08ECFD9A7675}">
      <dgm:prSet phldrT="[Text]" custT="1"/>
      <dgm:spPr>
        <a:solidFill>
          <a:srgbClr val="009644"/>
        </a:solidFill>
      </dgm:spPr>
      <dgm:t>
        <a:bodyPr/>
        <a:lstStyle/>
        <a:p>
          <a:r>
            <a:rPr lang="en-US" sz="1800" dirty="0"/>
            <a:t>Intent to Defraud Government </a:t>
          </a:r>
        </a:p>
      </dgm:t>
    </dgm:pt>
    <dgm:pt modelId="{6E12BC73-ABBA-45E9-9A81-433830C63B02}" type="parTrans" cxnId="{C422913B-6ABC-4464-B1F7-15676E3F79A3}">
      <dgm:prSet/>
      <dgm:spPr/>
      <dgm:t>
        <a:bodyPr/>
        <a:lstStyle/>
        <a:p>
          <a:endParaRPr lang="en-US"/>
        </a:p>
      </dgm:t>
    </dgm:pt>
    <dgm:pt modelId="{760FD292-9B83-4EFD-B58D-B64DF9FE1768}" type="sibTrans" cxnId="{C422913B-6ABC-4464-B1F7-15676E3F79A3}">
      <dgm:prSet/>
      <dgm:spPr/>
      <dgm:t>
        <a:bodyPr/>
        <a:lstStyle/>
        <a:p>
          <a:endParaRPr lang="en-US"/>
        </a:p>
      </dgm:t>
    </dgm:pt>
    <dgm:pt modelId="{913BE5A1-8E65-4503-B03F-112CC356E2B6}">
      <dgm:prSet phldrT="[Text]" custT="1"/>
      <dgm:spPr>
        <a:solidFill>
          <a:srgbClr val="F2B800"/>
        </a:solidFill>
      </dgm:spPr>
      <dgm:t>
        <a:bodyPr/>
        <a:lstStyle/>
        <a:p>
          <a:r>
            <a:rPr lang="en-US" sz="1900" dirty="0"/>
            <a:t>Submission of a False Claim </a:t>
          </a:r>
        </a:p>
      </dgm:t>
    </dgm:pt>
    <dgm:pt modelId="{1A1E806D-FEF6-4D53-BD87-C40737BD6E0E}" type="sibTrans" cxnId="{C694156D-1A48-4459-9FC7-961116558774}">
      <dgm:prSet/>
      <dgm:spPr/>
      <dgm:t>
        <a:bodyPr/>
        <a:lstStyle/>
        <a:p>
          <a:endParaRPr lang="en-US"/>
        </a:p>
      </dgm:t>
    </dgm:pt>
    <dgm:pt modelId="{22B362A2-89F3-49C5-B0D4-CAD0DE64A234}" type="parTrans" cxnId="{C694156D-1A48-4459-9FC7-961116558774}">
      <dgm:prSet/>
      <dgm:spPr/>
      <dgm:t>
        <a:bodyPr/>
        <a:lstStyle/>
        <a:p>
          <a:endParaRPr lang="en-US"/>
        </a:p>
      </dgm:t>
    </dgm:pt>
    <dgm:pt modelId="{B2C77CA1-245F-4849-B713-8A457C14A8CC}">
      <dgm:prSet phldrT="[Text]" custT="1"/>
      <dgm:spPr>
        <a:solidFill>
          <a:srgbClr val="C00000"/>
        </a:solidFill>
      </dgm:spPr>
      <dgm:t>
        <a:bodyPr/>
        <a:lstStyle/>
        <a:p>
          <a:r>
            <a:rPr lang="en-US" sz="1800" dirty="0"/>
            <a:t>False Information was a Material Fact in the Government’s Decision to Grant Reimbursement </a:t>
          </a:r>
        </a:p>
      </dgm:t>
    </dgm:pt>
    <dgm:pt modelId="{2DE56235-36D5-4FF0-8330-1970B91DCD59}" type="sibTrans" cxnId="{EFDB6BD6-DBED-4707-B52B-0FD3168D8187}">
      <dgm:prSet/>
      <dgm:spPr/>
      <dgm:t>
        <a:bodyPr/>
        <a:lstStyle/>
        <a:p>
          <a:endParaRPr lang="en-US"/>
        </a:p>
      </dgm:t>
    </dgm:pt>
    <dgm:pt modelId="{E69BA71F-958E-4887-9D9E-BD4EBB54A4DA}" type="parTrans" cxnId="{EFDB6BD6-DBED-4707-B52B-0FD3168D8187}">
      <dgm:prSet/>
      <dgm:spPr/>
      <dgm:t>
        <a:bodyPr/>
        <a:lstStyle/>
        <a:p>
          <a:endParaRPr lang="en-US"/>
        </a:p>
      </dgm:t>
    </dgm:pt>
    <dgm:pt modelId="{B92718F2-8A5F-4049-B062-26ED889B8E3D}" type="pres">
      <dgm:prSet presAssocID="{CF32A859-B1DC-4447-BE3B-01CA08E64A1B}" presName="CompostProcess" presStyleCnt="0">
        <dgm:presLayoutVars>
          <dgm:dir/>
          <dgm:resizeHandles val="exact"/>
        </dgm:presLayoutVars>
      </dgm:prSet>
      <dgm:spPr/>
    </dgm:pt>
    <dgm:pt modelId="{5CC003BC-B02D-4272-A97B-21D52771727B}" type="pres">
      <dgm:prSet presAssocID="{CF32A859-B1DC-4447-BE3B-01CA08E64A1B}" presName="arrow" presStyleLbl="bgShp" presStyleIdx="0" presStyleCnt="1" custScaleX="117647"/>
      <dgm:spPr>
        <a:solidFill>
          <a:schemeClr val="accent3">
            <a:lumMod val="60000"/>
            <a:lumOff val="40000"/>
          </a:schemeClr>
        </a:solidFill>
        <a:ln>
          <a:solidFill>
            <a:schemeClr val="tx1"/>
          </a:solidFill>
        </a:ln>
      </dgm:spPr>
    </dgm:pt>
    <dgm:pt modelId="{C22AAFE2-6308-4B18-8B97-BF1AF226B7B6}" type="pres">
      <dgm:prSet presAssocID="{CF32A859-B1DC-4447-BE3B-01CA08E64A1B}" presName="linearProcess" presStyleCnt="0"/>
      <dgm:spPr/>
    </dgm:pt>
    <dgm:pt modelId="{928985B6-AE18-4867-B0C7-D62F325C6350}" type="pres">
      <dgm:prSet presAssocID="{8338D114-A8C0-4196-9413-08ECFD9A7675}" presName="textNode" presStyleLbl="node1" presStyleIdx="0" presStyleCnt="3" custLinFactNeighborX="40599" custLinFactNeighborY="763">
        <dgm:presLayoutVars>
          <dgm:bulletEnabled val="1"/>
        </dgm:presLayoutVars>
      </dgm:prSet>
      <dgm:spPr/>
    </dgm:pt>
    <dgm:pt modelId="{130D8B5C-6805-44A4-A9DB-082B5C44FE11}" type="pres">
      <dgm:prSet presAssocID="{760FD292-9B83-4EFD-B58D-B64DF9FE1768}" presName="sibTrans" presStyleCnt="0"/>
      <dgm:spPr/>
    </dgm:pt>
    <dgm:pt modelId="{441BF820-43E6-485B-944D-238FEA8AFB5A}" type="pres">
      <dgm:prSet presAssocID="{913BE5A1-8E65-4503-B03F-112CC356E2B6}" presName="textNode" presStyleLbl="node1" presStyleIdx="1" presStyleCnt="3" custLinFactNeighborX="-4093" custLinFactNeighborY="763">
        <dgm:presLayoutVars>
          <dgm:bulletEnabled val="1"/>
        </dgm:presLayoutVars>
      </dgm:prSet>
      <dgm:spPr/>
    </dgm:pt>
    <dgm:pt modelId="{E1EE21BC-4B64-46AA-B863-20FEA170AB54}" type="pres">
      <dgm:prSet presAssocID="{1A1E806D-FEF6-4D53-BD87-C40737BD6E0E}" presName="sibTrans" presStyleCnt="0"/>
      <dgm:spPr/>
    </dgm:pt>
    <dgm:pt modelId="{0A7C08B1-71A6-4CBC-8AF3-2849C8DA051B}" type="pres">
      <dgm:prSet presAssocID="{B2C77CA1-245F-4849-B713-8A457C14A8CC}" presName="textNode" presStyleLbl="node1" presStyleIdx="2" presStyleCnt="3" custScaleX="108212" custLinFactNeighborX="-69264" custLinFactNeighborY="763">
        <dgm:presLayoutVars>
          <dgm:bulletEnabled val="1"/>
        </dgm:presLayoutVars>
      </dgm:prSet>
      <dgm:spPr/>
    </dgm:pt>
  </dgm:ptLst>
  <dgm:cxnLst>
    <dgm:cxn modelId="{BD592D2A-52D7-45C3-8218-1E20A53575F2}" type="presOf" srcId="{8338D114-A8C0-4196-9413-08ECFD9A7675}" destId="{928985B6-AE18-4867-B0C7-D62F325C6350}" srcOrd="0" destOrd="0" presId="urn:microsoft.com/office/officeart/2005/8/layout/hProcess9"/>
    <dgm:cxn modelId="{C422913B-6ABC-4464-B1F7-15676E3F79A3}" srcId="{CF32A859-B1DC-4447-BE3B-01CA08E64A1B}" destId="{8338D114-A8C0-4196-9413-08ECFD9A7675}" srcOrd="0" destOrd="0" parTransId="{6E12BC73-ABBA-45E9-9A81-433830C63B02}" sibTransId="{760FD292-9B83-4EFD-B58D-B64DF9FE1768}"/>
    <dgm:cxn modelId="{C694156D-1A48-4459-9FC7-961116558774}" srcId="{CF32A859-B1DC-4447-BE3B-01CA08E64A1B}" destId="{913BE5A1-8E65-4503-B03F-112CC356E2B6}" srcOrd="1" destOrd="0" parTransId="{22B362A2-89F3-49C5-B0D4-CAD0DE64A234}" sibTransId="{1A1E806D-FEF6-4D53-BD87-C40737BD6E0E}"/>
    <dgm:cxn modelId="{50171A86-0843-4D2A-84E4-CAE0C417FE8B}" type="presOf" srcId="{913BE5A1-8E65-4503-B03F-112CC356E2B6}" destId="{441BF820-43E6-485B-944D-238FEA8AFB5A}" srcOrd="0" destOrd="0" presId="urn:microsoft.com/office/officeart/2005/8/layout/hProcess9"/>
    <dgm:cxn modelId="{3ECB078F-E661-4550-A7B4-B8D90429D092}" type="presOf" srcId="{B2C77CA1-245F-4849-B713-8A457C14A8CC}" destId="{0A7C08B1-71A6-4CBC-8AF3-2849C8DA051B}" srcOrd="0" destOrd="0" presId="urn:microsoft.com/office/officeart/2005/8/layout/hProcess9"/>
    <dgm:cxn modelId="{5BB932BC-2B54-4DB5-980E-F30AD0993AEC}" type="presOf" srcId="{CF32A859-B1DC-4447-BE3B-01CA08E64A1B}" destId="{B92718F2-8A5F-4049-B062-26ED889B8E3D}" srcOrd="0" destOrd="0" presId="urn:microsoft.com/office/officeart/2005/8/layout/hProcess9"/>
    <dgm:cxn modelId="{EFDB6BD6-DBED-4707-B52B-0FD3168D8187}" srcId="{CF32A859-B1DC-4447-BE3B-01CA08E64A1B}" destId="{B2C77CA1-245F-4849-B713-8A457C14A8CC}" srcOrd="2" destOrd="0" parTransId="{E69BA71F-958E-4887-9D9E-BD4EBB54A4DA}" sibTransId="{2DE56235-36D5-4FF0-8330-1970B91DCD59}"/>
    <dgm:cxn modelId="{3E8B6F5D-C081-4162-B3D1-29EAD8D2D4D5}" type="presParOf" srcId="{B92718F2-8A5F-4049-B062-26ED889B8E3D}" destId="{5CC003BC-B02D-4272-A97B-21D52771727B}" srcOrd="0" destOrd="0" presId="urn:microsoft.com/office/officeart/2005/8/layout/hProcess9"/>
    <dgm:cxn modelId="{F0A79020-A45E-40F4-95AD-7A54A4F4B71B}" type="presParOf" srcId="{B92718F2-8A5F-4049-B062-26ED889B8E3D}" destId="{C22AAFE2-6308-4B18-8B97-BF1AF226B7B6}" srcOrd="1" destOrd="0" presId="urn:microsoft.com/office/officeart/2005/8/layout/hProcess9"/>
    <dgm:cxn modelId="{44B1EA93-6A4A-45CE-8B3F-95913B80A094}" type="presParOf" srcId="{C22AAFE2-6308-4B18-8B97-BF1AF226B7B6}" destId="{928985B6-AE18-4867-B0C7-D62F325C6350}" srcOrd="0" destOrd="0" presId="urn:microsoft.com/office/officeart/2005/8/layout/hProcess9"/>
    <dgm:cxn modelId="{BEC9AA53-C640-45C8-B554-2A256FDEDAFC}" type="presParOf" srcId="{C22AAFE2-6308-4B18-8B97-BF1AF226B7B6}" destId="{130D8B5C-6805-44A4-A9DB-082B5C44FE11}" srcOrd="1" destOrd="0" presId="urn:microsoft.com/office/officeart/2005/8/layout/hProcess9"/>
    <dgm:cxn modelId="{54F77690-6522-47BE-816B-54197A4446B6}" type="presParOf" srcId="{C22AAFE2-6308-4B18-8B97-BF1AF226B7B6}" destId="{441BF820-43E6-485B-944D-238FEA8AFB5A}" srcOrd="2" destOrd="0" presId="urn:microsoft.com/office/officeart/2005/8/layout/hProcess9"/>
    <dgm:cxn modelId="{F9AFDE64-A5D6-4E1A-ABE3-EE4B81A5284C}" type="presParOf" srcId="{C22AAFE2-6308-4B18-8B97-BF1AF226B7B6}" destId="{E1EE21BC-4B64-46AA-B863-20FEA170AB54}" srcOrd="3" destOrd="0" presId="urn:microsoft.com/office/officeart/2005/8/layout/hProcess9"/>
    <dgm:cxn modelId="{CAFF71E7-57F4-429B-A107-26A7A78396B6}" type="presParOf" srcId="{C22AAFE2-6308-4B18-8B97-BF1AF226B7B6}" destId="{0A7C08B1-71A6-4CBC-8AF3-2849C8DA051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8FC403-2E0A-49EF-B1DA-531238603AD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2BA2E718-1B9E-4039-ABC4-1B7281897C64}">
      <dgm:prSet phldrT="[Text]"/>
      <dgm:spPr>
        <a:xfrm rot="16200000">
          <a:off x="424649" y="191105"/>
          <a:ext cx="1370056" cy="2055954"/>
        </a:xfrm>
        <a:solidFill>
          <a:srgbClr val="FFC000"/>
        </a:solidFill>
        <a:ln w="25400" cap="flat" cmpd="sng" algn="ctr">
          <a:solidFill>
            <a:sysClr val="window" lastClr="FFFFFF">
              <a:hueOff val="0"/>
              <a:satOff val="0"/>
              <a:lumOff val="0"/>
              <a:alphaOff val="0"/>
            </a:sysClr>
          </a:solidFill>
          <a:prstDash val="solid"/>
        </a:ln>
        <a:effectLst/>
      </dgm:spPr>
      <dgm:t>
        <a:bodyPr/>
        <a:lstStyle/>
        <a:p>
          <a:pPr algn="ctr"/>
          <a:r>
            <a:rPr lang="en-US" dirty="0">
              <a:solidFill>
                <a:sysClr val="window" lastClr="FFFFFF"/>
              </a:solidFill>
              <a:latin typeface="Book Antiqua"/>
              <a:ea typeface="+mn-ea"/>
              <a:cs typeface="+mn-cs"/>
            </a:rPr>
            <a:t>Remuneration</a:t>
          </a:r>
        </a:p>
      </dgm:t>
    </dgm:pt>
    <dgm:pt modelId="{B70CFC04-F71C-4A5B-9AB3-FCD1E752D3CD}" type="parTrans" cxnId="{401E2AB9-185D-4323-A295-093119ED5754}">
      <dgm:prSet/>
      <dgm:spPr/>
      <dgm:t>
        <a:bodyPr/>
        <a:lstStyle/>
        <a:p>
          <a:pPr algn="ctr"/>
          <a:endParaRPr lang="en-US"/>
        </a:p>
      </dgm:t>
    </dgm:pt>
    <dgm:pt modelId="{EE4606C7-F303-4386-8107-B402F4FBEA17}" type="sibTrans" cxnId="{401E2AB9-185D-4323-A295-093119ED5754}">
      <dgm:prSet/>
      <dgm:spPr/>
      <dgm:t>
        <a:bodyPr/>
        <a:lstStyle/>
        <a:p>
          <a:pPr algn="ctr"/>
          <a:endParaRPr lang="en-US"/>
        </a:p>
      </dgm:t>
    </dgm:pt>
    <dgm:pt modelId="{14D8F441-A46E-480A-A72A-C349565EACA3}">
      <dgm:prSet phldrT="[Text]"/>
      <dgm:spPr>
        <a:xfrm rot="5400000">
          <a:off x="2512660" y="163467"/>
          <a:ext cx="1295718" cy="2055954"/>
        </a:xfrm>
        <a:solidFill>
          <a:srgbClr val="C00000"/>
        </a:solidFill>
        <a:ln w="25400" cap="flat" cmpd="sng" algn="ctr">
          <a:solidFill>
            <a:sysClr val="window" lastClr="FFFFFF">
              <a:hueOff val="0"/>
              <a:satOff val="0"/>
              <a:lumOff val="0"/>
              <a:alphaOff val="0"/>
            </a:sysClr>
          </a:solidFill>
          <a:prstDash val="solid"/>
        </a:ln>
        <a:effectLst/>
      </dgm:spPr>
      <dgm:t>
        <a:bodyPr/>
        <a:lstStyle/>
        <a:p>
          <a:pPr algn="ctr"/>
          <a:r>
            <a:rPr lang="en-US" dirty="0">
              <a:solidFill>
                <a:sysClr val="window" lastClr="FFFFFF"/>
              </a:solidFill>
              <a:latin typeface="Book Antiqua"/>
              <a:ea typeface="+mn-ea"/>
              <a:cs typeface="+mn-cs"/>
            </a:rPr>
            <a:t>Referrals</a:t>
          </a:r>
        </a:p>
      </dgm:t>
    </dgm:pt>
    <dgm:pt modelId="{1D4B16BA-CE1B-405B-A9FD-D9B88A5A95BC}" type="parTrans" cxnId="{C0D8FD00-A142-4270-B0F4-C99699736093}">
      <dgm:prSet/>
      <dgm:spPr/>
      <dgm:t>
        <a:bodyPr/>
        <a:lstStyle/>
        <a:p>
          <a:pPr algn="ctr"/>
          <a:endParaRPr lang="en-US"/>
        </a:p>
      </dgm:t>
    </dgm:pt>
    <dgm:pt modelId="{5FA35934-A013-4EBD-A56F-E12D8576297B}" type="sibTrans" cxnId="{C0D8FD00-A142-4270-B0F4-C99699736093}">
      <dgm:prSet/>
      <dgm:spPr/>
      <dgm:t>
        <a:bodyPr/>
        <a:lstStyle/>
        <a:p>
          <a:pPr algn="ctr"/>
          <a:endParaRPr lang="en-US"/>
        </a:p>
      </dgm:t>
    </dgm:pt>
    <dgm:pt modelId="{FBC007FE-1DD5-4A1F-8339-3FE54BDACFC4}" type="pres">
      <dgm:prSet presAssocID="{C18FC403-2E0A-49EF-B1DA-531238603ADB}" presName="diagram" presStyleCnt="0">
        <dgm:presLayoutVars>
          <dgm:dir/>
          <dgm:resizeHandles val="exact"/>
        </dgm:presLayoutVars>
      </dgm:prSet>
      <dgm:spPr/>
    </dgm:pt>
    <dgm:pt modelId="{F76700B7-7A88-45C1-B879-7EDA46F9F796}" type="pres">
      <dgm:prSet presAssocID="{2BA2E718-1B9E-4039-ABC4-1B7281897C64}" presName="arrow" presStyleLbl="node1" presStyleIdx="0" presStyleCnt="2" custScaleX="73814" custScaleY="116959" custRadScaleRad="61641" custRadScaleInc="-6744">
        <dgm:presLayoutVars>
          <dgm:bulletEnabled val="1"/>
        </dgm:presLayoutVars>
      </dgm:prSet>
      <dgm:spPr>
        <a:prstGeom prst="downArrow">
          <a:avLst>
            <a:gd name="adj1" fmla="val 50000"/>
            <a:gd name="adj2" fmla="val 35000"/>
          </a:avLst>
        </a:prstGeom>
      </dgm:spPr>
    </dgm:pt>
    <dgm:pt modelId="{7DB9F518-18B2-4397-9828-7E605929C2FF}" type="pres">
      <dgm:prSet presAssocID="{14D8F441-A46E-480A-A72A-C349565EACA3}" presName="arrow" presStyleLbl="node1" presStyleIdx="1" presStyleCnt="2" custScaleX="73695" custScaleY="116959" custRadScaleRad="42920" custRadScaleInc="7635">
        <dgm:presLayoutVars>
          <dgm:bulletEnabled val="1"/>
        </dgm:presLayoutVars>
      </dgm:prSet>
      <dgm:spPr>
        <a:prstGeom prst="downArrow">
          <a:avLst>
            <a:gd name="adj1" fmla="val 50000"/>
            <a:gd name="adj2" fmla="val 35000"/>
          </a:avLst>
        </a:prstGeom>
      </dgm:spPr>
    </dgm:pt>
  </dgm:ptLst>
  <dgm:cxnLst>
    <dgm:cxn modelId="{C0D8FD00-A142-4270-B0F4-C99699736093}" srcId="{C18FC403-2E0A-49EF-B1DA-531238603ADB}" destId="{14D8F441-A46E-480A-A72A-C349565EACA3}" srcOrd="1" destOrd="0" parTransId="{1D4B16BA-CE1B-405B-A9FD-D9B88A5A95BC}" sibTransId="{5FA35934-A013-4EBD-A56F-E12D8576297B}"/>
    <dgm:cxn modelId="{D3AC1A06-0C52-4699-A2AF-0B1A8FA305AA}" type="presOf" srcId="{C18FC403-2E0A-49EF-B1DA-531238603ADB}" destId="{FBC007FE-1DD5-4A1F-8339-3FE54BDACFC4}" srcOrd="0" destOrd="0" presId="urn:microsoft.com/office/officeart/2005/8/layout/arrow5"/>
    <dgm:cxn modelId="{B5A0764F-7A44-451F-B150-1CC84CF9EA88}" type="presOf" srcId="{14D8F441-A46E-480A-A72A-C349565EACA3}" destId="{7DB9F518-18B2-4397-9828-7E605929C2FF}" srcOrd="0" destOrd="0" presId="urn:microsoft.com/office/officeart/2005/8/layout/arrow5"/>
    <dgm:cxn modelId="{401E2AB9-185D-4323-A295-093119ED5754}" srcId="{C18FC403-2E0A-49EF-B1DA-531238603ADB}" destId="{2BA2E718-1B9E-4039-ABC4-1B7281897C64}" srcOrd="0" destOrd="0" parTransId="{B70CFC04-F71C-4A5B-9AB3-FCD1E752D3CD}" sibTransId="{EE4606C7-F303-4386-8107-B402F4FBEA17}"/>
    <dgm:cxn modelId="{C2801AC8-69F7-4B40-AACA-5412DA35C3DE}" type="presOf" srcId="{2BA2E718-1B9E-4039-ABC4-1B7281897C64}" destId="{F76700B7-7A88-45C1-B879-7EDA46F9F796}" srcOrd="0" destOrd="0" presId="urn:microsoft.com/office/officeart/2005/8/layout/arrow5"/>
    <dgm:cxn modelId="{8B3BCFBD-FEFD-4753-BFDB-ADC019284E6F}" type="presParOf" srcId="{FBC007FE-1DD5-4A1F-8339-3FE54BDACFC4}" destId="{F76700B7-7A88-45C1-B879-7EDA46F9F796}" srcOrd="0" destOrd="0" presId="urn:microsoft.com/office/officeart/2005/8/layout/arrow5"/>
    <dgm:cxn modelId="{483A7887-C4C6-4C60-813D-225FC70A166D}" type="presParOf" srcId="{FBC007FE-1DD5-4A1F-8339-3FE54BDACFC4}" destId="{7DB9F518-18B2-4397-9828-7E605929C2FF}"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35C07-22AA-49A6-8AB4-B4BF1DB0A9CF}" type="doc">
      <dgm:prSet loTypeId="urn:microsoft.com/office/officeart/2005/8/layout/hProcess9" loCatId="process" qsTypeId="urn:microsoft.com/office/officeart/2005/8/quickstyle/simple1" qsCatId="simple" csTypeId="urn:microsoft.com/office/officeart/2005/8/colors/accent1_2" csCatId="accent1" phldr="1"/>
      <dgm:spPr/>
    </dgm:pt>
    <dgm:pt modelId="{77E7198A-C017-466B-87D8-75034DD518F6}">
      <dgm:prSet phldrT="[Text]" custT="1"/>
      <dgm:spPr>
        <a:solidFill>
          <a:srgbClr val="009644"/>
        </a:solidFill>
      </dgm:spPr>
      <dgm:t>
        <a:bodyPr/>
        <a:lstStyle/>
        <a:p>
          <a:r>
            <a:rPr lang="en-US" sz="1800" dirty="0">
              <a:solidFill>
                <a:schemeClr val="bg1"/>
              </a:solidFill>
              <a:latin typeface="Arial" pitchFamily="34" charset="0"/>
              <a:cs typeface="Arial" pitchFamily="34" charset="0"/>
            </a:rPr>
            <a:t>Knowingly &amp; Willfully</a:t>
          </a:r>
        </a:p>
        <a:p>
          <a:r>
            <a:rPr lang="en-US" sz="1800" dirty="0">
              <a:solidFill>
                <a:schemeClr val="bg1"/>
              </a:solidFill>
              <a:latin typeface="Arial" pitchFamily="34" charset="0"/>
              <a:cs typeface="Arial" pitchFamily="34" charset="0"/>
            </a:rPr>
            <a:t>PPACA of 2010  </a:t>
          </a:r>
        </a:p>
        <a:p>
          <a:r>
            <a:rPr lang="en-US" sz="1800" dirty="0">
              <a:solidFill>
                <a:schemeClr val="bg1"/>
              </a:solidFill>
              <a:latin typeface="Arial" pitchFamily="34" charset="0"/>
              <a:cs typeface="Arial" pitchFamily="34" charset="0"/>
            </a:rPr>
            <a:t>Intent to Violate “Some” Law </a:t>
          </a:r>
        </a:p>
      </dgm:t>
    </dgm:pt>
    <dgm:pt modelId="{C5B550A3-DF38-4A03-AAE7-94ECEE161308}" type="parTrans" cxnId="{96EE3140-1DA5-4E1A-BF9C-0A353DC8A0F7}">
      <dgm:prSet/>
      <dgm:spPr/>
      <dgm:t>
        <a:bodyPr/>
        <a:lstStyle/>
        <a:p>
          <a:endParaRPr lang="en-US"/>
        </a:p>
      </dgm:t>
    </dgm:pt>
    <dgm:pt modelId="{48C432B2-4048-458F-AA63-08F1EA3C866F}" type="sibTrans" cxnId="{96EE3140-1DA5-4E1A-BF9C-0A353DC8A0F7}">
      <dgm:prSet/>
      <dgm:spPr/>
      <dgm:t>
        <a:bodyPr/>
        <a:lstStyle/>
        <a:p>
          <a:endParaRPr lang="en-US"/>
        </a:p>
      </dgm:t>
    </dgm:pt>
    <dgm:pt modelId="{2C79B5C7-4A8E-47BA-8065-4E051EE4DDB8}">
      <dgm:prSet custT="1"/>
      <dgm:spPr>
        <a:solidFill>
          <a:srgbClr val="CC0000"/>
        </a:solidFill>
      </dgm:spPr>
      <dgm:t>
        <a:bodyPr/>
        <a:lstStyle/>
        <a:p>
          <a:r>
            <a:rPr lang="en-US" sz="1800" dirty="0">
              <a:solidFill>
                <a:schemeClr val="bg1"/>
              </a:solidFill>
              <a:latin typeface="Arial" pitchFamily="34" charset="0"/>
              <a:cs typeface="Arial" pitchFamily="34" charset="0"/>
            </a:rPr>
            <a:t>Induce the Referral of Services Reimbursed by a Federal Health Program</a:t>
          </a:r>
        </a:p>
      </dgm:t>
    </dgm:pt>
    <dgm:pt modelId="{AA468491-F2D7-40F4-9E4E-6323BAD4E26C}" type="parTrans" cxnId="{A05562BE-1932-47E8-86E0-3B42A4EFB244}">
      <dgm:prSet/>
      <dgm:spPr/>
      <dgm:t>
        <a:bodyPr/>
        <a:lstStyle/>
        <a:p>
          <a:endParaRPr lang="en-US"/>
        </a:p>
      </dgm:t>
    </dgm:pt>
    <dgm:pt modelId="{8E9B494A-E9E8-40F8-859C-D7158A5E44EF}" type="sibTrans" cxnId="{A05562BE-1932-47E8-86E0-3B42A4EFB244}">
      <dgm:prSet/>
      <dgm:spPr/>
      <dgm:t>
        <a:bodyPr/>
        <a:lstStyle/>
        <a:p>
          <a:endParaRPr lang="en-US"/>
        </a:p>
      </dgm:t>
    </dgm:pt>
    <dgm:pt modelId="{B162539B-2739-41BD-AD9C-1995D2CE5892}">
      <dgm:prSet custT="1"/>
      <dgm:spPr>
        <a:solidFill>
          <a:srgbClr val="F2B800"/>
        </a:solidFill>
      </dgm:spPr>
      <dgm:t>
        <a:bodyPr/>
        <a:lstStyle/>
        <a:p>
          <a:r>
            <a:rPr lang="en-US" sz="1800" dirty="0">
              <a:solidFill>
                <a:schemeClr val="bg1"/>
              </a:solidFill>
              <a:latin typeface="Arial" pitchFamily="34" charset="0"/>
              <a:cs typeface="Arial" pitchFamily="34" charset="0"/>
            </a:rPr>
            <a:t>Direct or Indirect Payments or Remuneration</a:t>
          </a:r>
        </a:p>
      </dgm:t>
    </dgm:pt>
    <dgm:pt modelId="{C26FEE05-F7C0-4989-9036-3650D768F64C}" type="parTrans" cxnId="{CB588385-787E-4512-8E7F-9E4CC122EBD2}">
      <dgm:prSet/>
      <dgm:spPr/>
      <dgm:t>
        <a:bodyPr/>
        <a:lstStyle/>
        <a:p>
          <a:endParaRPr lang="en-US"/>
        </a:p>
      </dgm:t>
    </dgm:pt>
    <dgm:pt modelId="{D75A301F-56A6-423F-B35F-F54635EBFD32}" type="sibTrans" cxnId="{CB588385-787E-4512-8E7F-9E4CC122EBD2}">
      <dgm:prSet/>
      <dgm:spPr/>
      <dgm:t>
        <a:bodyPr/>
        <a:lstStyle/>
        <a:p>
          <a:endParaRPr lang="en-US"/>
        </a:p>
      </dgm:t>
    </dgm:pt>
    <dgm:pt modelId="{B085500A-21E9-4419-A31E-B270EDD07A0B}" type="pres">
      <dgm:prSet presAssocID="{B8135C07-22AA-49A6-8AB4-B4BF1DB0A9CF}" presName="CompostProcess" presStyleCnt="0">
        <dgm:presLayoutVars>
          <dgm:dir/>
          <dgm:resizeHandles val="exact"/>
        </dgm:presLayoutVars>
      </dgm:prSet>
      <dgm:spPr/>
    </dgm:pt>
    <dgm:pt modelId="{BBA716F0-38FC-410E-821E-78B4A05FE8E2}" type="pres">
      <dgm:prSet presAssocID="{B8135C07-22AA-49A6-8AB4-B4BF1DB0A9CF}" presName="arrow" presStyleLbl="bgShp" presStyleIdx="0" presStyleCnt="1" custScaleX="117647"/>
      <dgm:spPr>
        <a:solidFill>
          <a:schemeClr val="bg1">
            <a:lumMod val="65000"/>
          </a:schemeClr>
        </a:solidFill>
        <a:ln>
          <a:solidFill>
            <a:schemeClr val="tx1"/>
          </a:solidFill>
        </a:ln>
      </dgm:spPr>
    </dgm:pt>
    <dgm:pt modelId="{B537EF38-7476-4071-A284-10B0720491B8}" type="pres">
      <dgm:prSet presAssocID="{B8135C07-22AA-49A6-8AB4-B4BF1DB0A9CF}" presName="linearProcess" presStyleCnt="0"/>
      <dgm:spPr/>
    </dgm:pt>
    <dgm:pt modelId="{8A0A85F9-DFFC-4EF7-8B84-9B66A0386F03}" type="pres">
      <dgm:prSet presAssocID="{77E7198A-C017-466B-87D8-75034DD518F6}" presName="textNode" presStyleLbl="node1" presStyleIdx="0" presStyleCnt="3" custScaleX="127049" custLinFactNeighborX="26507" custLinFactNeighborY="1734">
        <dgm:presLayoutVars>
          <dgm:bulletEnabled val="1"/>
        </dgm:presLayoutVars>
      </dgm:prSet>
      <dgm:spPr/>
    </dgm:pt>
    <dgm:pt modelId="{B345C09A-004F-4EFB-84E8-4AEE030D90A0}" type="pres">
      <dgm:prSet presAssocID="{48C432B2-4048-458F-AA63-08F1EA3C866F}" presName="sibTrans" presStyleCnt="0"/>
      <dgm:spPr/>
    </dgm:pt>
    <dgm:pt modelId="{E63FBCD8-4329-4742-822F-FF84AA5FC728}" type="pres">
      <dgm:prSet presAssocID="{B162539B-2739-41BD-AD9C-1995D2CE5892}" presName="textNode" presStyleLbl="node1" presStyleIdx="1" presStyleCnt="3" custScaleX="137323" custLinFactNeighborX="-20016" custLinFactNeighborY="763">
        <dgm:presLayoutVars>
          <dgm:bulletEnabled val="1"/>
        </dgm:presLayoutVars>
      </dgm:prSet>
      <dgm:spPr/>
    </dgm:pt>
    <dgm:pt modelId="{D85F441D-58AE-4184-ACC1-1E13F8FBA05A}" type="pres">
      <dgm:prSet presAssocID="{D75A301F-56A6-423F-B35F-F54635EBFD32}" presName="sibTrans" presStyleCnt="0"/>
      <dgm:spPr/>
    </dgm:pt>
    <dgm:pt modelId="{FF493ADE-574B-466F-9488-01FE7F7011D2}" type="pres">
      <dgm:prSet presAssocID="{2C79B5C7-4A8E-47BA-8065-4E051EE4DDB8}" presName="textNode" presStyleLbl="node1" presStyleIdx="2" presStyleCnt="3" custScaleX="123694" custLinFactNeighborX="-60458" custLinFactNeighborY="763">
        <dgm:presLayoutVars>
          <dgm:bulletEnabled val="1"/>
        </dgm:presLayoutVars>
      </dgm:prSet>
      <dgm:spPr/>
    </dgm:pt>
  </dgm:ptLst>
  <dgm:cxnLst>
    <dgm:cxn modelId="{8C97362E-54FF-4D11-A187-017043261114}" type="presOf" srcId="{2C79B5C7-4A8E-47BA-8065-4E051EE4DDB8}" destId="{FF493ADE-574B-466F-9488-01FE7F7011D2}" srcOrd="0" destOrd="0" presId="urn:microsoft.com/office/officeart/2005/8/layout/hProcess9"/>
    <dgm:cxn modelId="{96EE3140-1DA5-4E1A-BF9C-0A353DC8A0F7}" srcId="{B8135C07-22AA-49A6-8AB4-B4BF1DB0A9CF}" destId="{77E7198A-C017-466B-87D8-75034DD518F6}" srcOrd="0" destOrd="0" parTransId="{C5B550A3-DF38-4A03-AAE7-94ECEE161308}" sibTransId="{48C432B2-4048-458F-AA63-08F1EA3C866F}"/>
    <dgm:cxn modelId="{4357584D-9E6D-4391-8595-42F6D6D7A305}" type="presOf" srcId="{77E7198A-C017-466B-87D8-75034DD518F6}" destId="{8A0A85F9-DFFC-4EF7-8B84-9B66A0386F03}" srcOrd="0" destOrd="0" presId="urn:microsoft.com/office/officeart/2005/8/layout/hProcess9"/>
    <dgm:cxn modelId="{CB588385-787E-4512-8E7F-9E4CC122EBD2}" srcId="{B8135C07-22AA-49A6-8AB4-B4BF1DB0A9CF}" destId="{B162539B-2739-41BD-AD9C-1995D2CE5892}" srcOrd="1" destOrd="0" parTransId="{C26FEE05-F7C0-4989-9036-3650D768F64C}" sibTransId="{D75A301F-56A6-423F-B35F-F54635EBFD32}"/>
    <dgm:cxn modelId="{90EF8486-5AA6-4593-BF16-C9C416B178CA}" type="presOf" srcId="{B162539B-2739-41BD-AD9C-1995D2CE5892}" destId="{E63FBCD8-4329-4742-822F-FF84AA5FC728}" srcOrd="0" destOrd="0" presId="urn:microsoft.com/office/officeart/2005/8/layout/hProcess9"/>
    <dgm:cxn modelId="{781B7FB1-46C7-454E-967C-374CA9671672}" type="presOf" srcId="{B8135C07-22AA-49A6-8AB4-B4BF1DB0A9CF}" destId="{B085500A-21E9-4419-A31E-B270EDD07A0B}" srcOrd="0" destOrd="0" presId="urn:microsoft.com/office/officeart/2005/8/layout/hProcess9"/>
    <dgm:cxn modelId="{A05562BE-1932-47E8-86E0-3B42A4EFB244}" srcId="{B8135C07-22AA-49A6-8AB4-B4BF1DB0A9CF}" destId="{2C79B5C7-4A8E-47BA-8065-4E051EE4DDB8}" srcOrd="2" destOrd="0" parTransId="{AA468491-F2D7-40F4-9E4E-6323BAD4E26C}" sibTransId="{8E9B494A-E9E8-40F8-859C-D7158A5E44EF}"/>
    <dgm:cxn modelId="{F4C2CE14-2C67-4251-BF05-CA4469D0FF62}" type="presParOf" srcId="{B085500A-21E9-4419-A31E-B270EDD07A0B}" destId="{BBA716F0-38FC-410E-821E-78B4A05FE8E2}" srcOrd="0" destOrd="0" presId="urn:microsoft.com/office/officeart/2005/8/layout/hProcess9"/>
    <dgm:cxn modelId="{A227AA34-3A24-433B-B01D-BBE231FAC7FC}" type="presParOf" srcId="{B085500A-21E9-4419-A31E-B270EDD07A0B}" destId="{B537EF38-7476-4071-A284-10B0720491B8}" srcOrd="1" destOrd="0" presId="urn:microsoft.com/office/officeart/2005/8/layout/hProcess9"/>
    <dgm:cxn modelId="{5B311F27-B2DB-4791-95C4-2F8CE717817C}" type="presParOf" srcId="{B537EF38-7476-4071-A284-10B0720491B8}" destId="{8A0A85F9-DFFC-4EF7-8B84-9B66A0386F03}" srcOrd="0" destOrd="0" presId="urn:microsoft.com/office/officeart/2005/8/layout/hProcess9"/>
    <dgm:cxn modelId="{A483EFAB-CC34-4D41-B0CC-D4C86CC0ECF3}" type="presParOf" srcId="{B537EF38-7476-4071-A284-10B0720491B8}" destId="{B345C09A-004F-4EFB-84E8-4AEE030D90A0}" srcOrd="1" destOrd="0" presId="urn:microsoft.com/office/officeart/2005/8/layout/hProcess9"/>
    <dgm:cxn modelId="{41C951E0-034C-4EE4-A723-3589D1DCABAE}" type="presParOf" srcId="{B537EF38-7476-4071-A284-10B0720491B8}" destId="{E63FBCD8-4329-4742-822F-FF84AA5FC728}" srcOrd="2" destOrd="0" presId="urn:microsoft.com/office/officeart/2005/8/layout/hProcess9"/>
    <dgm:cxn modelId="{C29E9BB8-B300-4EA6-8CC5-296F19FBA3D7}" type="presParOf" srcId="{B537EF38-7476-4071-A284-10B0720491B8}" destId="{D85F441D-58AE-4184-ACC1-1E13F8FBA05A}" srcOrd="3" destOrd="0" presId="urn:microsoft.com/office/officeart/2005/8/layout/hProcess9"/>
    <dgm:cxn modelId="{43431B66-2ACD-4592-A106-CE9E24BC8CB3}" type="presParOf" srcId="{B537EF38-7476-4071-A284-10B0720491B8}" destId="{FF493ADE-574B-466F-9488-01FE7F7011D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4AC7B1-D458-4DC6-8CB9-2E807A738870}"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29951BF2-AB5B-4E1B-9444-1DF40601E448}">
      <dgm:prSet/>
      <dgm:spPr>
        <a:solidFill>
          <a:srgbClr val="FF0000"/>
        </a:solidFill>
      </dgm:spPr>
      <dgm:t>
        <a:bodyPr/>
        <a:lstStyle/>
        <a:p>
          <a:pPr rtl="0"/>
          <a:r>
            <a:rPr lang="en-US" dirty="0"/>
            <a:t>Administrative </a:t>
          </a:r>
          <a:r>
            <a:rPr lang="en-US" i="1" dirty="0"/>
            <a:t>(45 CFR 164.308)</a:t>
          </a:r>
          <a:endParaRPr lang="en-US" dirty="0"/>
        </a:p>
      </dgm:t>
    </dgm:pt>
    <dgm:pt modelId="{E19908EA-513D-4182-956E-890743B2F53E}" type="parTrans" cxnId="{638CB5F1-67CE-4B26-BA98-0758A75850D7}">
      <dgm:prSet/>
      <dgm:spPr/>
      <dgm:t>
        <a:bodyPr/>
        <a:lstStyle/>
        <a:p>
          <a:endParaRPr lang="en-US"/>
        </a:p>
      </dgm:t>
    </dgm:pt>
    <dgm:pt modelId="{83310A21-892C-40DB-B3CC-68032F708C70}" type="sibTrans" cxnId="{638CB5F1-67CE-4B26-BA98-0758A75850D7}">
      <dgm:prSet/>
      <dgm:spPr/>
      <dgm:t>
        <a:bodyPr/>
        <a:lstStyle/>
        <a:p>
          <a:endParaRPr lang="en-US"/>
        </a:p>
      </dgm:t>
    </dgm:pt>
    <dgm:pt modelId="{A5CA6AF0-1D9D-4241-A102-3C20BC771178}">
      <dgm:prSet custT="1"/>
      <dgm:spPr/>
      <dgm:t>
        <a:bodyPr/>
        <a:lstStyle/>
        <a:p>
          <a:pPr rtl="0"/>
          <a:endParaRPr lang="en-US" sz="1800" dirty="0"/>
        </a:p>
      </dgm:t>
    </dgm:pt>
    <dgm:pt modelId="{76B10ACC-430D-4CEF-A70A-8DBB8EA22239}" type="parTrans" cxnId="{539E7FD1-33DF-4293-9565-6300F1801C9B}">
      <dgm:prSet/>
      <dgm:spPr/>
      <dgm:t>
        <a:bodyPr/>
        <a:lstStyle/>
        <a:p>
          <a:endParaRPr lang="en-US"/>
        </a:p>
      </dgm:t>
    </dgm:pt>
    <dgm:pt modelId="{E075883C-F053-45B8-A939-C82419000F64}" type="sibTrans" cxnId="{539E7FD1-33DF-4293-9565-6300F1801C9B}">
      <dgm:prSet/>
      <dgm:spPr/>
      <dgm:t>
        <a:bodyPr/>
        <a:lstStyle/>
        <a:p>
          <a:endParaRPr lang="en-US"/>
        </a:p>
      </dgm:t>
    </dgm:pt>
    <dgm:pt modelId="{497AD816-B16D-40A2-B75A-8AC7677FC117}">
      <dgm:prSet/>
      <dgm:spPr>
        <a:solidFill>
          <a:schemeClr val="tx2">
            <a:lumMod val="75000"/>
          </a:schemeClr>
        </a:solidFill>
      </dgm:spPr>
      <dgm:t>
        <a:bodyPr/>
        <a:lstStyle/>
        <a:p>
          <a:pPr rtl="0"/>
          <a:r>
            <a:rPr lang="en-US" dirty="0"/>
            <a:t>Physical </a:t>
          </a:r>
          <a:r>
            <a:rPr lang="en-US" i="1" dirty="0"/>
            <a:t>(45 CFR 164.310)</a:t>
          </a:r>
          <a:endParaRPr lang="en-US" dirty="0"/>
        </a:p>
      </dgm:t>
    </dgm:pt>
    <dgm:pt modelId="{4717117D-8994-49CB-A459-3C0CC09F06F0}" type="parTrans" cxnId="{986D61E8-43F8-41EC-8470-6612C03AB746}">
      <dgm:prSet/>
      <dgm:spPr/>
      <dgm:t>
        <a:bodyPr/>
        <a:lstStyle/>
        <a:p>
          <a:endParaRPr lang="en-US"/>
        </a:p>
      </dgm:t>
    </dgm:pt>
    <dgm:pt modelId="{A99D5F24-FAAD-4326-B1F1-7C6260D49519}" type="sibTrans" cxnId="{986D61E8-43F8-41EC-8470-6612C03AB746}">
      <dgm:prSet/>
      <dgm:spPr/>
      <dgm:t>
        <a:bodyPr/>
        <a:lstStyle/>
        <a:p>
          <a:endParaRPr lang="en-US"/>
        </a:p>
      </dgm:t>
    </dgm:pt>
    <dgm:pt modelId="{15B93384-D9D6-43A5-AAF7-BC4B39964144}">
      <dgm:prSet/>
      <dgm:spPr>
        <a:solidFill>
          <a:srgbClr val="92D050"/>
        </a:solidFill>
      </dgm:spPr>
      <dgm:t>
        <a:bodyPr/>
        <a:lstStyle/>
        <a:p>
          <a:pPr rtl="0"/>
          <a:r>
            <a:rPr lang="en-US"/>
            <a:t>Technical </a:t>
          </a:r>
          <a:r>
            <a:rPr lang="en-US" i="1"/>
            <a:t>(45 CFR 164.312)</a:t>
          </a:r>
          <a:endParaRPr lang="en-US"/>
        </a:p>
      </dgm:t>
    </dgm:pt>
    <dgm:pt modelId="{47119502-C1D2-4B6E-8150-4B78B3544A58}" type="parTrans" cxnId="{69C98801-E74B-4275-B7C5-DFBCBC4E23AF}">
      <dgm:prSet/>
      <dgm:spPr/>
      <dgm:t>
        <a:bodyPr/>
        <a:lstStyle/>
        <a:p>
          <a:endParaRPr lang="en-US"/>
        </a:p>
      </dgm:t>
    </dgm:pt>
    <dgm:pt modelId="{2E674CE7-2F1A-4F28-B2DE-E34A14680E3C}" type="sibTrans" cxnId="{69C98801-E74B-4275-B7C5-DFBCBC4E23AF}">
      <dgm:prSet/>
      <dgm:spPr/>
      <dgm:t>
        <a:bodyPr/>
        <a:lstStyle/>
        <a:p>
          <a:endParaRPr lang="en-US"/>
        </a:p>
      </dgm:t>
    </dgm:pt>
    <dgm:pt modelId="{7FC5CB8D-54AC-4969-91DD-54CA96D423B3}">
      <dgm:prSet custT="1"/>
      <dgm:spPr/>
      <dgm:t>
        <a:bodyPr/>
        <a:lstStyle/>
        <a:p>
          <a:r>
            <a:rPr lang="en-US" sz="1800" dirty="0"/>
            <a:t>Develop, Implement, and Maintain Security Measures </a:t>
          </a:r>
        </a:p>
      </dgm:t>
    </dgm:pt>
    <dgm:pt modelId="{8F4CD0FA-1A8C-41AD-BA3D-C457242EA776}" type="parTrans" cxnId="{55B06C45-3646-49AE-998D-620585BE4AE0}">
      <dgm:prSet/>
      <dgm:spPr/>
      <dgm:t>
        <a:bodyPr/>
        <a:lstStyle/>
        <a:p>
          <a:endParaRPr lang="en-US"/>
        </a:p>
      </dgm:t>
    </dgm:pt>
    <dgm:pt modelId="{C459BF63-0E5B-4DD6-AC3D-D46BC5DE50F4}" type="sibTrans" cxnId="{55B06C45-3646-49AE-998D-620585BE4AE0}">
      <dgm:prSet/>
      <dgm:spPr/>
      <dgm:t>
        <a:bodyPr/>
        <a:lstStyle/>
        <a:p>
          <a:endParaRPr lang="en-US"/>
        </a:p>
      </dgm:t>
    </dgm:pt>
    <dgm:pt modelId="{54A3421B-9CCD-46AB-9680-4E4CAA3CF121}">
      <dgm:prSet custT="1"/>
      <dgm:spPr/>
      <dgm:t>
        <a:bodyPr/>
        <a:lstStyle/>
        <a:p>
          <a:endParaRPr lang="en-US" sz="1800" dirty="0"/>
        </a:p>
      </dgm:t>
    </dgm:pt>
    <dgm:pt modelId="{FB806FF0-C5AE-4C08-ACC5-A88BD1F6157B}" type="parTrans" cxnId="{A6D4CCDE-9864-4272-BB9D-33A1D81BDA8F}">
      <dgm:prSet/>
      <dgm:spPr/>
      <dgm:t>
        <a:bodyPr/>
        <a:lstStyle/>
        <a:p>
          <a:endParaRPr lang="en-US"/>
        </a:p>
      </dgm:t>
    </dgm:pt>
    <dgm:pt modelId="{045A2A62-9014-4C5C-835F-28B9CB2DD580}" type="sibTrans" cxnId="{A6D4CCDE-9864-4272-BB9D-33A1D81BDA8F}">
      <dgm:prSet/>
      <dgm:spPr/>
      <dgm:t>
        <a:bodyPr/>
        <a:lstStyle/>
        <a:p>
          <a:endParaRPr lang="en-US"/>
        </a:p>
      </dgm:t>
    </dgm:pt>
    <dgm:pt modelId="{B4E5F27D-D66F-410A-AD31-8F78D46A6D3B}">
      <dgm:prSet custT="1"/>
      <dgm:spPr/>
      <dgm:t>
        <a:bodyPr/>
        <a:lstStyle/>
        <a:p>
          <a:r>
            <a:rPr lang="en-US" sz="1800" dirty="0"/>
            <a:t>Policies / Procedures  (Compliance Program  / Contingency Plan)</a:t>
          </a:r>
        </a:p>
      </dgm:t>
    </dgm:pt>
    <dgm:pt modelId="{1D19D6F8-88D0-4DB7-9221-404F75AD84A5}" type="parTrans" cxnId="{DC8AD47C-5C8E-4A70-9191-DB5E4431A165}">
      <dgm:prSet/>
      <dgm:spPr/>
      <dgm:t>
        <a:bodyPr/>
        <a:lstStyle/>
        <a:p>
          <a:endParaRPr lang="en-US"/>
        </a:p>
      </dgm:t>
    </dgm:pt>
    <dgm:pt modelId="{9B16D7CD-B9F8-4B56-80BF-6AF9F9053C70}" type="sibTrans" cxnId="{DC8AD47C-5C8E-4A70-9191-DB5E4431A165}">
      <dgm:prSet/>
      <dgm:spPr/>
      <dgm:t>
        <a:bodyPr/>
        <a:lstStyle/>
        <a:p>
          <a:endParaRPr lang="en-US"/>
        </a:p>
      </dgm:t>
    </dgm:pt>
    <dgm:pt modelId="{1D19D4F0-C021-4720-A5C3-862006FF8287}">
      <dgm:prSet custT="1"/>
      <dgm:spPr/>
      <dgm:t>
        <a:bodyPr/>
        <a:lstStyle/>
        <a:p>
          <a:r>
            <a:rPr lang="en-US" sz="1800" dirty="0"/>
            <a:t>Educate and Train Employees</a:t>
          </a:r>
        </a:p>
      </dgm:t>
    </dgm:pt>
    <dgm:pt modelId="{807D3289-DFC4-4BE6-82B9-2D00FAECFC0E}" type="parTrans" cxnId="{188A41B4-E67F-49B1-A31F-A2ABEE3F3746}">
      <dgm:prSet/>
      <dgm:spPr/>
      <dgm:t>
        <a:bodyPr/>
        <a:lstStyle/>
        <a:p>
          <a:endParaRPr lang="en-US"/>
        </a:p>
      </dgm:t>
    </dgm:pt>
    <dgm:pt modelId="{082F2444-613F-4F79-9D53-4EB253218E3E}" type="sibTrans" cxnId="{188A41B4-E67F-49B1-A31F-A2ABEE3F3746}">
      <dgm:prSet/>
      <dgm:spPr/>
      <dgm:t>
        <a:bodyPr/>
        <a:lstStyle/>
        <a:p>
          <a:endParaRPr lang="en-US"/>
        </a:p>
      </dgm:t>
    </dgm:pt>
    <dgm:pt modelId="{8E72CB5A-7813-42AA-AE24-43E57B382B28}">
      <dgm:prSet custT="1"/>
      <dgm:spPr/>
      <dgm:t>
        <a:bodyPr/>
        <a:lstStyle/>
        <a:p>
          <a:r>
            <a:rPr lang="en-US" sz="1800" dirty="0"/>
            <a:t>Implement Facility Controls (Internal / External) </a:t>
          </a:r>
        </a:p>
      </dgm:t>
    </dgm:pt>
    <dgm:pt modelId="{CD9CC455-4EF5-4EAC-BDFE-EF8B355BA67A}" type="parTrans" cxnId="{F18FD293-C77A-4498-8D1F-F8B06A91D5C6}">
      <dgm:prSet/>
      <dgm:spPr/>
      <dgm:t>
        <a:bodyPr/>
        <a:lstStyle/>
        <a:p>
          <a:endParaRPr lang="en-US"/>
        </a:p>
      </dgm:t>
    </dgm:pt>
    <dgm:pt modelId="{D7904692-B688-48DF-9FC6-81527B9D4355}" type="sibTrans" cxnId="{F18FD293-C77A-4498-8D1F-F8B06A91D5C6}">
      <dgm:prSet/>
      <dgm:spPr/>
      <dgm:t>
        <a:bodyPr/>
        <a:lstStyle/>
        <a:p>
          <a:endParaRPr lang="en-US"/>
        </a:p>
      </dgm:t>
    </dgm:pt>
    <dgm:pt modelId="{D1B1F3D9-5F59-4BBF-BFB0-B592F8C3B975}">
      <dgm:prSet custT="1"/>
      <dgm:spPr/>
      <dgm:t>
        <a:bodyPr/>
        <a:lstStyle/>
        <a:p>
          <a:r>
            <a:rPr lang="en-US" sz="1800" dirty="0"/>
            <a:t>Workstation Use / Security</a:t>
          </a:r>
        </a:p>
      </dgm:t>
    </dgm:pt>
    <dgm:pt modelId="{EFED91C7-5F1E-4927-89EC-1F9C74347568}" type="parTrans" cxnId="{E5587A1F-8D62-464E-BA7A-50E796C650C6}">
      <dgm:prSet/>
      <dgm:spPr/>
      <dgm:t>
        <a:bodyPr/>
        <a:lstStyle/>
        <a:p>
          <a:endParaRPr lang="en-US"/>
        </a:p>
      </dgm:t>
    </dgm:pt>
    <dgm:pt modelId="{5AA12789-9515-4C3D-81AA-E9FBF5B47C3C}" type="sibTrans" cxnId="{E5587A1F-8D62-464E-BA7A-50E796C650C6}">
      <dgm:prSet/>
      <dgm:spPr/>
      <dgm:t>
        <a:bodyPr/>
        <a:lstStyle/>
        <a:p>
          <a:endParaRPr lang="en-US"/>
        </a:p>
      </dgm:t>
    </dgm:pt>
    <dgm:pt modelId="{574E8CAB-8871-4BD2-8C72-CAC2C45ACC3C}">
      <dgm:prSet custT="1"/>
      <dgm:spPr/>
      <dgm:t>
        <a:bodyPr/>
        <a:lstStyle/>
        <a:p>
          <a:r>
            <a:rPr lang="en-US" sz="1800" dirty="0"/>
            <a:t>Device / Media Controls </a:t>
          </a:r>
        </a:p>
      </dgm:t>
    </dgm:pt>
    <dgm:pt modelId="{8B3682D4-E514-471B-954B-49998A54D88C}" type="parTrans" cxnId="{A0D0AE9E-640A-41E2-97AC-8DBA669712E3}">
      <dgm:prSet/>
      <dgm:spPr/>
      <dgm:t>
        <a:bodyPr/>
        <a:lstStyle/>
        <a:p>
          <a:endParaRPr lang="en-US"/>
        </a:p>
      </dgm:t>
    </dgm:pt>
    <dgm:pt modelId="{11FA0876-24D1-4B5D-90BA-23DC7723D15D}" type="sibTrans" cxnId="{A0D0AE9E-640A-41E2-97AC-8DBA669712E3}">
      <dgm:prSet/>
      <dgm:spPr/>
      <dgm:t>
        <a:bodyPr/>
        <a:lstStyle/>
        <a:p>
          <a:endParaRPr lang="en-US"/>
        </a:p>
      </dgm:t>
    </dgm:pt>
    <dgm:pt modelId="{227B8E77-F25C-4651-B2C8-576250ED2E07}">
      <dgm:prSet/>
      <dgm:spPr/>
      <dgm:t>
        <a:bodyPr/>
        <a:lstStyle/>
        <a:p>
          <a:r>
            <a:rPr lang="en-US" dirty="0"/>
            <a:t>Access / Audit Controls</a:t>
          </a:r>
        </a:p>
      </dgm:t>
    </dgm:pt>
    <dgm:pt modelId="{E0C5FEA8-BE08-49F8-9F9A-902EC715AF5E}" type="parTrans" cxnId="{F51AE417-2374-4C27-9DB9-BD73D0D09210}">
      <dgm:prSet/>
      <dgm:spPr/>
      <dgm:t>
        <a:bodyPr/>
        <a:lstStyle/>
        <a:p>
          <a:endParaRPr lang="en-US"/>
        </a:p>
      </dgm:t>
    </dgm:pt>
    <dgm:pt modelId="{C6A3C39D-3658-47C1-A9CE-D62C632FD9E1}" type="sibTrans" cxnId="{F51AE417-2374-4C27-9DB9-BD73D0D09210}">
      <dgm:prSet/>
      <dgm:spPr/>
      <dgm:t>
        <a:bodyPr/>
        <a:lstStyle/>
        <a:p>
          <a:endParaRPr lang="en-US"/>
        </a:p>
      </dgm:t>
    </dgm:pt>
    <dgm:pt modelId="{4A18CECD-63B4-4F4C-ACA0-0154388B566D}">
      <dgm:prSet/>
      <dgm:spPr/>
      <dgm:t>
        <a:bodyPr/>
        <a:lstStyle/>
        <a:p>
          <a:r>
            <a:rPr lang="en-US" dirty="0"/>
            <a:t>Integrity (Mechanisms to Authenticate e-PHI)</a:t>
          </a:r>
        </a:p>
      </dgm:t>
    </dgm:pt>
    <dgm:pt modelId="{5871E29C-4758-43A0-A70A-D0E4F856D82C}" type="parTrans" cxnId="{D9F19311-C3CA-47D7-ADDB-C94C818EFBBB}">
      <dgm:prSet/>
      <dgm:spPr/>
      <dgm:t>
        <a:bodyPr/>
        <a:lstStyle/>
        <a:p>
          <a:endParaRPr lang="en-US"/>
        </a:p>
      </dgm:t>
    </dgm:pt>
    <dgm:pt modelId="{83398449-DD51-42F8-9B39-FDDBFDC4527D}" type="sibTrans" cxnId="{D9F19311-C3CA-47D7-ADDB-C94C818EFBBB}">
      <dgm:prSet/>
      <dgm:spPr/>
      <dgm:t>
        <a:bodyPr/>
        <a:lstStyle/>
        <a:p>
          <a:endParaRPr lang="en-US"/>
        </a:p>
      </dgm:t>
    </dgm:pt>
    <dgm:pt modelId="{3534FAD8-0A13-40C7-AB3F-689EF2471C98}">
      <dgm:prSet/>
      <dgm:spPr/>
      <dgm:t>
        <a:bodyPr/>
        <a:lstStyle/>
        <a:p>
          <a:r>
            <a:rPr lang="en-US" dirty="0"/>
            <a:t>Person / Entity Authentication</a:t>
          </a:r>
        </a:p>
      </dgm:t>
    </dgm:pt>
    <dgm:pt modelId="{1913FB86-AAFC-4CAB-B6F5-BAD68F949740}" type="parTrans" cxnId="{DB0F8326-3046-4602-8E62-21F69DF3FA91}">
      <dgm:prSet/>
      <dgm:spPr/>
      <dgm:t>
        <a:bodyPr/>
        <a:lstStyle/>
        <a:p>
          <a:endParaRPr lang="en-US"/>
        </a:p>
      </dgm:t>
    </dgm:pt>
    <dgm:pt modelId="{394AAA56-CF07-4007-8DE1-916D7E40EF5D}" type="sibTrans" cxnId="{DB0F8326-3046-4602-8E62-21F69DF3FA91}">
      <dgm:prSet/>
      <dgm:spPr/>
      <dgm:t>
        <a:bodyPr/>
        <a:lstStyle/>
        <a:p>
          <a:endParaRPr lang="en-US"/>
        </a:p>
      </dgm:t>
    </dgm:pt>
    <dgm:pt modelId="{C0FF9858-7D5F-49A7-8BCA-B54A4B7606C6}">
      <dgm:prSet/>
      <dgm:spPr/>
      <dgm:t>
        <a:bodyPr/>
        <a:lstStyle/>
        <a:p>
          <a:r>
            <a:rPr lang="en-US" dirty="0"/>
            <a:t>Transmission Security (Encryption / Decryption) </a:t>
          </a:r>
        </a:p>
      </dgm:t>
    </dgm:pt>
    <dgm:pt modelId="{B159CAC7-6515-4095-A65C-ED136E523215}" type="parTrans" cxnId="{C7C23BE4-0291-4B7B-B6F7-48A43919CCF3}">
      <dgm:prSet/>
      <dgm:spPr/>
      <dgm:t>
        <a:bodyPr/>
        <a:lstStyle/>
        <a:p>
          <a:endParaRPr lang="en-US"/>
        </a:p>
      </dgm:t>
    </dgm:pt>
    <dgm:pt modelId="{DDCC7A9E-99FB-453D-B4C2-2E3B266C1AB5}" type="sibTrans" cxnId="{C7C23BE4-0291-4B7B-B6F7-48A43919CCF3}">
      <dgm:prSet/>
      <dgm:spPr/>
      <dgm:t>
        <a:bodyPr/>
        <a:lstStyle/>
        <a:p>
          <a:endParaRPr lang="en-US"/>
        </a:p>
      </dgm:t>
    </dgm:pt>
    <dgm:pt modelId="{E9B3BF65-6578-4DC8-AFCB-CF059D926387}">
      <dgm:prSet custT="1"/>
      <dgm:spPr/>
      <dgm:t>
        <a:bodyPr/>
        <a:lstStyle/>
        <a:p>
          <a:r>
            <a:rPr lang="en-US" sz="1800" dirty="0"/>
            <a:t>Conduct Periodic Risk Assessments</a:t>
          </a:r>
        </a:p>
      </dgm:t>
    </dgm:pt>
    <dgm:pt modelId="{7AC123FD-1F5F-4F5D-8C8A-0A79165306A4}" type="parTrans" cxnId="{E7CE00D5-0A31-46BE-B05F-B3D620826B3B}">
      <dgm:prSet/>
      <dgm:spPr/>
      <dgm:t>
        <a:bodyPr/>
        <a:lstStyle/>
        <a:p>
          <a:endParaRPr lang="en-US"/>
        </a:p>
      </dgm:t>
    </dgm:pt>
    <dgm:pt modelId="{00539A63-6040-4E3E-98D7-54542F6280EC}" type="sibTrans" cxnId="{E7CE00D5-0A31-46BE-B05F-B3D620826B3B}">
      <dgm:prSet/>
      <dgm:spPr/>
      <dgm:t>
        <a:bodyPr/>
        <a:lstStyle/>
        <a:p>
          <a:endParaRPr lang="en-US"/>
        </a:p>
      </dgm:t>
    </dgm:pt>
    <dgm:pt modelId="{D5E2923B-1EB8-4F28-BF12-2D079D892A05}" type="pres">
      <dgm:prSet presAssocID="{D74AC7B1-D458-4DC6-8CB9-2E807A738870}" presName="linearFlow" presStyleCnt="0">
        <dgm:presLayoutVars>
          <dgm:dir/>
          <dgm:animLvl val="lvl"/>
          <dgm:resizeHandles val="exact"/>
        </dgm:presLayoutVars>
      </dgm:prSet>
      <dgm:spPr/>
    </dgm:pt>
    <dgm:pt modelId="{E660DA6D-6C3B-47C5-969E-DB44F21E3751}" type="pres">
      <dgm:prSet presAssocID="{29951BF2-AB5B-4E1B-9444-1DF40601E448}" presName="composite" presStyleCnt="0"/>
      <dgm:spPr/>
    </dgm:pt>
    <dgm:pt modelId="{4F8B8179-7378-4653-8B6D-D4990913BBAD}" type="pres">
      <dgm:prSet presAssocID="{29951BF2-AB5B-4E1B-9444-1DF40601E448}" presName="parentText" presStyleLbl="alignNode1" presStyleIdx="0" presStyleCnt="3">
        <dgm:presLayoutVars>
          <dgm:chMax val="1"/>
          <dgm:bulletEnabled val="1"/>
        </dgm:presLayoutVars>
      </dgm:prSet>
      <dgm:spPr/>
    </dgm:pt>
    <dgm:pt modelId="{21168854-091E-4D1F-A25C-B06E23B141B0}" type="pres">
      <dgm:prSet presAssocID="{29951BF2-AB5B-4E1B-9444-1DF40601E448}" presName="descendantText" presStyleLbl="alignAcc1" presStyleIdx="0" presStyleCnt="3">
        <dgm:presLayoutVars>
          <dgm:bulletEnabled val="1"/>
        </dgm:presLayoutVars>
      </dgm:prSet>
      <dgm:spPr/>
    </dgm:pt>
    <dgm:pt modelId="{E6B2CB4D-FCD1-4B63-89EF-520C8E4D1B7E}" type="pres">
      <dgm:prSet presAssocID="{83310A21-892C-40DB-B3CC-68032F708C70}" presName="sp" presStyleCnt="0"/>
      <dgm:spPr/>
    </dgm:pt>
    <dgm:pt modelId="{88A0D0DD-15F3-46F2-A5D9-6CA821D0A094}" type="pres">
      <dgm:prSet presAssocID="{497AD816-B16D-40A2-B75A-8AC7677FC117}" presName="composite" presStyleCnt="0"/>
      <dgm:spPr/>
    </dgm:pt>
    <dgm:pt modelId="{ABE41469-8012-4DAC-BBB7-EFFD80FC8491}" type="pres">
      <dgm:prSet presAssocID="{497AD816-B16D-40A2-B75A-8AC7677FC117}" presName="parentText" presStyleLbl="alignNode1" presStyleIdx="1" presStyleCnt="3">
        <dgm:presLayoutVars>
          <dgm:chMax val="1"/>
          <dgm:bulletEnabled val="1"/>
        </dgm:presLayoutVars>
      </dgm:prSet>
      <dgm:spPr/>
    </dgm:pt>
    <dgm:pt modelId="{79976FD0-A93D-4414-A2C1-77DE84F46D7A}" type="pres">
      <dgm:prSet presAssocID="{497AD816-B16D-40A2-B75A-8AC7677FC117}" presName="descendantText" presStyleLbl="alignAcc1" presStyleIdx="1" presStyleCnt="3">
        <dgm:presLayoutVars>
          <dgm:bulletEnabled val="1"/>
        </dgm:presLayoutVars>
      </dgm:prSet>
      <dgm:spPr/>
    </dgm:pt>
    <dgm:pt modelId="{03DAC322-F67B-4680-9764-0A00112A95E1}" type="pres">
      <dgm:prSet presAssocID="{A99D5F24-FAAD-4326-B1F1-7C6260D49519}" presName="sp" presStyleCnt="0"/>
      <dgm:spPr/>
    </dgm:pt>
    <dgm:pt modelId="{DB4A1166-1BEE-4A7D-A9A8-7A228BC321E6}" type="pres">
      <dgm:prSet presAssocID="{15B93384-D9D6-43A5-AAF7-BC4B39964144}" presName="composite" presStyleCnt="0"/>
      <dgm:spPr/>
    </dgm:pt>
    <dgm:pt modelId="{07FA7B0D-B333-4528-A50B-36CF6A360E8A}" type="pres">
      <dgm:prSet presAssocID="{15B93384-D9D6-43A5-AAF7-BC4B39964144}" presName="parentText" presStyleLbl="alignNode1" presStyleIdx="2" presStyleCnt="3">
        <dgm:presLayoutVars>
          <dgm:chMax val="1"/>
          <dgm:bulletEnabled val="1"/>
        </dgm:presLayoutVars>
      </dgm:prSet>
      <dgm:spPr/>
    </dgm:pt>
    <dgm:pt modelId="{BAA36F40-20A6-4906-B3B6-6E7F9D751352}" type="pres">
      <dgm:prSet presAssocID="{15B93384-D9D6-43A5-AAF7-BC4B39964144}" presName="descendantText" presStyleLbl="alignAcc1" presStyleIdx="2" presStyleCnt="3">
        <dgm:presLayoutVars>
          <dgm:bulletEnabled val="1"/>
        </dgm:presLayoutVars>
      </dgm:prSet>
      <dgm:spPr/>
    </dgm:pt>
  </dgm:ptLst>
  <dgm:cxnLst>
    <dgm:cxn modelId="{69C98801-E74B-4275-B7C5-DFBCBC4E23AF}" srcId="{D74AC7B1-D458-4DC6-8CB9-2E807A738870}" destId="{15B93384-D9D6-43A5-AAF7-BC4B39964144}" srcOrd="2" destOrd="0" parTransId="{47119502-C1D2-4B6E-8150-4B78B3544A58}" sibTransId="{2E674CE7-2F1A-4F28-B2DE-E34A14680E3C}"/>
    <dgm:cxn modelId="{3C6E3B03-CAB4-45F8-A8A3-202B55FFC3D7}" type="presOf" srcId="{B4E5F27D-D66F-410A-AD31-8F78D46A6D3B}" destId="{21168854-091E-4D1F-A25C-B06E23B141B0}" srcOrd="0" destOrd="2" presId="urn:microsoft.com/office/officeart/2005/8/layout/chevron2"/>
    <dgm:cxn modelId="{AD099707-AF7F-462D-9FCE-D18C00C6877C}" type="presOf" srcId="{3534FAD8-0A13-40C7-AB3F-689EF2471C98}" destId="{BAA36F40-20A6-4906-B3B6-6E7F9D751352}" srcOrd="0" destOrd="2" presId="urn:microsoft.com/office/officeart/2005/8/layout/chevron2"/>
    <dgm:cxn modelId="{C236A60E-DD24-49A9-8E6C-F9B0C2EF7551}" type="presOf" srcId="{A5CA6AF0-1D9D-4241-A102-3C20BC771178}" destId="{21168854-091E-4D1F-A25C-B06E23B141B0}" srcOrd="0" destOrd="0" presId="urn:microsoft.com/office/officeart/2005/8/layout/chevron2"/>
    <dgm:cxn modelId="{D9F19311-C3CA-47D7-ADDB-C94C818EFBBB}" srcId="{15B93384-D9D6-43A5-AAF7-BC4B39964144}" destId="{4A18CECD-63B4-4F4C-ACA0-0154388B566D}" srcOrd="1" destOrd="0" parTransId="{5871E29C-4758-43A0-A70A-D0E4F856D82C}" sibTransId="{83398449-DD51-42F8-9B39-FDDBFDC4527D}"/>
    <dgm:cxn modelId="{F51AE417-2374-4C27-9DB9-BD73D0D09210}" srcId="{15B93384-D9D6-43A5-AAF7-BC4B39964144}" destId="{227B8E77-F25C-4651-B2C8-576250ED2E07}" srcOrd="0" destOrd="0" parTransId="{E0C5FEA8-BE08-49F8-9F9A-902EC715AF5E}" sibTransId="{C6A3C39D-3658-47C1-A9CE-D62C632FD9E1}"/>
    <dgm:cxn modelId="{E5587A1F-8D62-464E-BA7A-50E796C650C6}" srcId="{497AD816-B16D-40A2-B75A-8AC7677FC117}" destId="{D1B1F3D9-5F59-4BBF-BFB0-B592F8C3B975}" srcOrd="1" destOrd="0" parTransId="{EFED91C7-5F1E-4927-89EC-1F9C74347568}" sibTransId="{5AA12789-9515-4C3D-81AA-E9FBF5B47C3C}"/>
    <dgm:cxn modelId="{DB0F8326-3046-4602-8E62-21F69DF3FA91}" srcId="{15B93384-D9D6-43A5-AAF7-BC4B39964144}" destId="{3534FAD8-0A13-40C7-AB3F-689EF2471C98}" srcOrd="2" destOrd="0" parTransId="{1913FB86-AAFC-4CAB-B6F5-BAD68F949740}" sibTransId="{394AAA56-CF07-4007-8DE1-916D7E40EF5D}"/>
    <dgm:cxn modelId="{C1739833-4549-4D74-996E-F329C8633228}" type="presOf" srcId="{E9B3BF65-6578-4DC8-AFCB-CF059D926387}" destId="{21168854-091E-4D1F-A25C-B06E23B141B0}" srcOrd="0" destOrd="3" presId="urn:microsoft.com/office/officeart/2005/8/layout/chevron2"/>
    <dgm:cxn modelId="{23898C5C-7287-462A-A39C-FD37F0259926}" type="presOf" srcId="{D1B1F3D9-5F59-4BBF-BFB0-B592F8C3B975}" destId="{79976FD0-A93D-4414-A2C1-77DE84F46D7A}" srcOrd="0" destOrd="1" presId="urn:microsoft.com/office/officeart/2005/8/layout/chevron2"/>
    <dgm:cxn modelId="{55B06C45-3646-49AE-998D-620585BE4AE0}" srcId="{29951BF2-AB5B-4E1B-9444-1DF40601E448}" destId="{7FC5CB8D-54AC-4969-91DD-54CA96D423B3}" srcOrd="1" destOrd="0" parTransId="{8F4CD0FA-1A8C-41AD-BA3D-C457242EA776}" sibTransId="{C459BF63-0E5B-4DD6-AC3D-D46BC5DE50F4}"/>
    <dgm:cxn modelId="{B1C54B6A-A475-4E29-9D77-0909474532B9}" type="presOf" srcId="{574E8CAB-8871-4BD2-8C72-CAC2C45ACC3C}" destId="{79976FD0-A93D-4414-A2C1-77DE84F46D7A}" srcOrd="0" destOrd="2" presId="urn:microsoft.com/office/officeart/2005/8/layout/chevron2"/>
    <dgm:cxn modelId="{DC8AD47C-5C8E-4A70-9191-DB5E4431A165}" srcId="{29951BF2-AB5B-4E1B-9444-1DF40601E448}" destId="{B4E5F27D-D66F-410A-AD31-8F78D46A6D3B}" srcOrd="2" destOrd="0" parTransId="{1D19D6F8-88D0-4DB7-9221-404F75AD84A5}" sibTransId="{9B16D7CD-B9F8-4B56-80BF-6AF9F9053C70}"/>
    <dgm:cxn modelId="{753E1B7E-D60F-41AD-BACA-531A3E0626BF}" type="presOf" srcId="{7FC5CB8D-54AC-4969-91DD-54CA96D423B3}" destId="{21168854-091E-4D1F-A25C-B06E23B141B0}" srcOrd="0" destOrd="1" presId="urn:microsoft.com/office/officeart/2005/8/layout/chevron2"/>
    <dgm:cxn modelId="{308C128C-7C9B-4051-83D6-067294840DB4}" type="presOf" srcId="{8E72CB5A-7813-42AA-AE24-43E57B382B28}" destId="{79976FD0-A93D-4414-A2C1-77DE84F46D7A}" srcOrd="0" destOrd="0" presId="urn:microsoft.com/office/officeart/2005/8/layout/chevron2"/>
    <dgm:cxn modelId="{2578378F-72DC-4B8A-8B04-E2B526C49678}" type="presOf" srcId="{D74AC7B1-D458-4DC6-8CB9-2E807A738870}" destId="{D5E2923B-1EB8-4F28-BF12-2D079D892A05}" srcOrd="0" destOrd="0" presId="urn:microsoft.com/office/officeart/2005/8/layout/chevron2"/>
    <dgm:cxn modelId="{F18FD293-C77A-4498-8D1F-F8B06A91D5C6}" srcId="{497AD816-B16D-40A2-B75A-8AC7677FC117}" destId="{8E72CB5A-7813-42AA-AE24-43E57B382B28}" srcOrd="0" destOrd="0" parTransId="{CD9CC455-4EF5-4EAC-BDFE-EF8B355BA67A}" sibTransId="{D7904692-B688-48DF-9FC6-81527B9D4355}"/>
    <dgm:cxn modelId="{7640189D-A0FC-4CFC-9485-8F5A96C37E4A}" type="presOf" srcId="{227B8E77-F25C-4651-B2C8-576250ED2E07}" destId="{BAA36F40-20A6-4906-B3B6-6E7F9D751352}" srcOrd="0" destOrd="0" presId="urn:microsoft.com/office/officeart/2005/8/layout/chevron2"/>
    <dgm:cxn modelId="{A0D0AE9E-640A-41E2-97AC-8DBA669712E3}" srcId="{497AD816-B16D-40A2-B75A-8AC7677FC117}" destId="{574E8CAB-8871-4BD2-8C72-CAC2C45ACC3C}" srcOrd="2" destOrd="0" parTransId="{8B3682D4-E514-471B-954B-49998A54D88C}" sibTransId="{11FA0876-24D1-4B5D-90BA-23DC7723D15D}"/>
    <dgm:cxn modelId="{83EAF1A4-D9BB-4F81-B3C0-7AA4DE779C5D}" type="presOf" srcId="{4A18CECD-63B4-4F4C-ACA0-0154388B566D}" destId="{BAA36F40-20A6-4906-B3B6-6E7F9D751352}" srcOrd="0" destOrd="1" presId="urn:microsoft.com/office/officeart/2005/8/layout/chevron2"/>
    <dgm:cxn modelId="{486508B2-79A5-48EB-ADF9-5D145F8D96DC}" type="presOf" srcId="{497AD816-B16D-40A2-B75A-8AC7677FC117}" destId="{ABE41469-8012-4DAC-BBB7-EFFD80FC8491}" srcOrd="0" destOrd="0" presId="urn:microsoft.com/office/officeart/2005/8/layout/chevron2"/>
    <dgm:cxn modelId="{2D38C4B2-0827-4F25-954D-6BD1F3B5543E}" type="presOf" srcId="{29951BF2-AB5B-4E1B-9444-1DF40601E448}" destId="{4F8B8179-7378-4653-8B6D-D4990913BBAD}" srcOrd="0" destOrd="0" presId="urn:microsoft.com/office/officeart/2005/8/layout/chevron2"/>
    <dgm:cxn modelId="{188A41B4-E67F-49B1-A31F-A2ABEE3F3746}" srcId="{29951BF2-AB5B-4E1B-9444-1DF40601E448}" destId="{1D19D4F0-C021-4720-A5C3-862006FF8287}" srcOrd="4" destOrd="0" parTransId="{807D3289-DFC4-4BE6-82B9-2D00FAECFC0E}" sibTransId="{082F2444-613F-4F79-9D53-4EB253218E3E}"/>
    <dgm:cxn modelId="{FDFC17C0-969C-4A28-BA62-77573D38F432}" type="presOf" srcId="{15B93384-D9D6-43A5-AAF7-BC4B39964144}" destId="{07FA7B0D-B333-4528-A50B-36CF6A360E8A}" srcOrd="0" destOrd="0" presId="urn:microsoft.com/office/officeart/2005/8/layout/chevron2"/>
    <dgm:cxn modelId="{0B6B9ECA-EB6A-4575-AA54-7D270680F25E}" type="presOf" srcId="{54A3421B-9CCD-46AB-9680-4E4CAA3CF121}" destId="{21168854-091E-4D1F-A25C-B06E23B141B0}" srcOrd="0" destOrd="5" presId="urn:microsoft.com/office/officeart/2005/8/layout/chevron2"/>
    <dgm:cxn modelId="{539E7FD1-33DF-4293-9565-6300F1801C9B}" srcId="{29951BF2-AB5B-4E1B-9444-1DF40601E448}" destId="{A5CA6AF0-1D9D-4241-A102-3C20BC771178}" srcOrd="0" destOrd="0" parTransId="{76B10ACC-430D-4CEF-A70A-8DBB8EA22239}" sibTransId="{E075883C-F053-45B8-A939-C82419000F64}"/>
    <dgm:cxn modelId="{E7CE00D5-0A31-46BE-B05F-B3D620826B3B}" srcId="{29951BF2-AB5B-4E1B-9444-1DF40601E448}" destId="{E9B3BF65-6578-4DC8-AFCB-CF059D926387}" srcOrd="3" destOrd="0" parTransId="{7AC123FD-1F5F-4F5D-8C8A-0A79165306A4}" sibTransId="{00539A63-6040-4E3E-98D7-54542F6280EC}"/>
    <dgm:cxn modelId="{35273FD5-662B-4DDC-A581-F86E9439ADE6}" type="presOf" srcId="{C0FF9858-7D5F-49A7-8BCA-B54A4B7606C6}" destId="{BAA36F40-20A6-4906-B3B6-6E7F9D751352}" srcOrd="0" destOrd="3" presId="urn:microsoft.com/office/officeart/2005/8/layout/chevron2"/>
    <dgm:cxn modelId="{598666D7-501F-4D6D-A338-4CA830BEAA6A}" type="presOf" srcId="{1D19D4F0-C021-4720-A5C3-862006FF8287}" destId="{21168854-091E-4D1F-A25C-B06E23B141B0}" srcOrd="0" destOrd="4" presId="urn:microsoft.com/office/officeart/2005/8/layout/chevron2"/>
    <dgm:cxn modelId="{A6D4CCDE-9864-4272-BB9D-33A1D81BDA8F}" srcId="{29951BF2-AB5B-4E1B-9444-1DF40601E448}" destId="{54A3421B-9CCD-46AB-9680-4E4CAA3CF121}" srcOrd="5" destOrd="0" parTransId="{FB806FF0-C5AE-4C08-ACC5-A88BD1F6157B}" sibTransId="{045A2A62-9014-4C5C-835F-28B9CB2DD580}"/>
    <dgm:cxn modelId="{C7C23BE4-0291-4B7B-B6F7-48A43919CCF3}" srcId="{15B93384-D9D6-43A5-AAF7-BC4B39964144}" destId="{C0FF9858-7D5F-49A7-8BCA-B54A4B7606C6}" srcOrd="3" destOrd="0" parTransId="{B159CAC7-6515-4095-A65C-ED136E523215}" sibTransId="{DDCC7A9E-99FB-453D-B4C2-2E3B266C1AB5}"/>
    <dgm:cxn modelId="{986D61E8-43F8-41EC-8470-6612C03AB746}" srcId="{D74AC7B1-D458-4DC6-8CB9-2E807A738870}" destId="{497AD816-B16D-40A2-B75A-8AC7677FC117}" srcOrd="1" destOrd="0" parTransId="{4717117D-8994-49CB-A459-3C0CC09F06F0}" sibTransId="{A99D5F24-FAAD-4326-B1F1-7C6260D49519}"/>
    <dgm:cxn modelId="{638CB5F1-67CE-4B26-BA98-0758A75850D7}" srcId="{D74AC7B1-D458-4DC6-8CB9-2E807A738870}" destId="{29951BF2-AB5B-4E1B-9444-1DF40601E448}" srcOrd="0" destOrd="0" parTransId="{E19908EA-513D-4182-956E-890743B2F53E}" sibTransId="{83310A21-892C-40DB-B3CC-68032F708C70}"/>
    <dgm:cxn modelId="{B0560EB1-B779-4590-AAE6-AA62523DC5DB}" type="presParOf" srcId="{D5E2923B-1EB8-4F28-BF12-2D079D892A05}" destId="{E660DA6D-6C3B-47C5-969E-DB44F21E3751}" srcOrd="0" destOrd="0" presId="urn:microsoft.com/office/officeart/2005/8/layout/chevron2"/>
    <dgm:cxn modelId="{48FA9089-1D19-46B1-8EE8-78AC1E221B6D}" type="presParOf" srcId="{E660DA6D-6C3B-47C5-969E-DB44F21E3751}" destId="{4F8B8179-7378-4653-8B6D-D4990913BBAD}" srcOrd="0" destOrd="0" presId="urn:microsoft.com/office/officeart/2005/8/layout/chevron2"/>
    <dgm:cxn modelId="{0D75083B-48A0-4AF4-9A79-3565C79AB6BC}" type="presParOf" srcId="{E660DA6D-6C3B-47C5-969E-DB44F21E3751}" destId="{21168854-091E-4D1F-A25C-B06E23B141B0}" srcOrd="1" destOrd="0" presId="urn:microsoft.com/office/officeart/2005/8/layout/chevron2"/>
    <dgm:cxn modelId="{6297D642-28B9-4045-AFA4-F90F4D327E1E}" type="presParOf" srcId="{D5E2923B-1EB8-4F28-BF12-2D079D892A05}" destId="{E6B2CB4D-FCD1-4B63-89EF-520C8E4D1B7E}" srcOrd="1" destOrd="0" presId="urn:microsoft.com/office/officeart/2005/8/layout/chevron2"/>
    <dgm:cxn modelId="{518D3619-D444-476C-B9AC-DDD49935C35E}" type="presParOf" srcId="{D5E2923B-1EB8-4F28-BF12-2D079D892A05}" destId="{88A0D0DD-15F3-46F2-A5D9-6CA821D0A094}" srcOrd="2" destOrd="0" presId="urn:microsoft.com/office/officeart/2005/8/layout/chevron2"/>
    <dgm:cxn modelId="{4F124F64-96B2-404D-945C-53828A0E3E95}" type="presParOf" srcId="{88A0D0DD-15F3-46F2-A5D9-6CA821D0A094}" destId="{ABE41469-8012-4DAC-BBB7-EFFD80FC8491}" srcOrd="0" destOrd="0" presId="urn:microsoft.com/office/officeart/2005/8/layout/chevron2"/>
    <dgm:cxn modelId="{FA61A47D-A576-4AFF-A77F-CF9C89D2AF40}" type="presParOf" srcId="{88A0D0DD-15F3-46F2-A5D9-6CA821D0A094}" destId="{79976FD0-A93D-4414-A2C1-77DE84F46D7A}" srcOrd="1" destOrd="0" presId="urn:microsoft.com/office/officeart/2005/8/layout/chevron2"/>
    <dgm:cxn modelId="{4F7A6205-9539-4DA2-8963-5AD756F0F653}" type="presParOf" srcId="{D5E2923B-1EB8-4F28-BF12-2D079D892A05}" destId="{03DAC322-F67B-4680-9764-0A00112A95E1}" srcOrd="3" destOrd="0" presId="urn:microsoft.com/office/officeart/2005/8/layout/chevron2"/>
    <dgm:cxn modelId="{D6194E28-61D1-4F9A-955D-A43A7D4BD17B}" type="presParOf" srcId="{D5E2923B-1EB8-4F28-BF12-2D079D892A05}" destId="{DB4A1166-1BEE-4A7D-A9A8-7A228BC321E6}" srcOrd="4" destOrd="0" presId="urn:microsoft.com/office/officeart/2005/8/layout/chevron2"/>
    <dgm:cxn modelId="{A77D8360-012E-432C-B66A-15F94B8C7211}" type="presParOf" srcId="{DB4A1166-1BEE-4A7D-A9A8-7A228BC321E6}" destId="{07FA7B0D-B333-4528-A50B-36CF6A360E8A}" srcOrd="0" destOrd="0" presId="urn:microsoft.com/office/officeart/2005/8/layout/chevron2"/>
    <dgm:cxn modelId="{D9E78A0B-D26D-4C50-886A-84E2CE3FFD59}" type="presParOf" srcId="{DB4A1166-1BEE-4A7D-A9A8-7A228BC321E6}" destId="{BAA36F40-20A6-4906-B3B6-6E7F9D7513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84A597-AD79-4B3A-B295-D1BC2176376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34B7A09-7B55-444F-84CB-1E734F5BA712}">
      <dgm:prSet custT="1"/>
      <dgm:spPr>
        <a:solidFill>
          <a:schemeClr val="accent6">
            <a:lumMod val="60000"/>
            <a:lumOff val="40000"/>
          </a:schemeClr>
        </a:solidFill>
      </dgm:spPr>
      <dgm:t>
        <a:bodyPr/>
        <a:lstStyle/>
        <a:p>
          <a:pPr algn="l" rtl="0"/>
          <a:r>
            <a:rPr lang="en-US" sz="2100" u="none" dirty="0"/>
            <a:t>Health Care Providers</a:t>
          </a:r>
        </a:p>
      </dgm:t>
    </dgm:pt>
    <dgm:pt modelId="{7CF8D6F7-FBC0-414D-85DC-59AA64EB81B6}" type="parTrans" cxnId="{CE75A320-CB6D-4C01-83D5-82AAD5823C42}">
      <dgm:prSet/>
      <dgm:spPr/>
      <dgm:t>
        <a:bodyPr/>
        <a:lstStyle/>
        <a:p>
          <a:endParaRPr lang="en-US"/>
        </a:p>
      </dgm:t>
    </dgm:pt>
    <dgm:pt modelId="{723B0570-9077-448A-9E99-8C74424E1674}" type="sibTrans" cxnId="{CE75A320-CB6D-4C01-83D5-82AAD5823C42}">
      <dgm:prSet/>
      <dgm:spPr/>
      <dgm:t>
        <a:bodyPr/>
        <a:lstStyle/>
        <a:p>
          <a:endParaRPr lang="en-US"/>
        </a:p>
      </dgm:t>
    </dgm:pt>
    <dgm:pt modelId="{99A18663-D0CF-4771-9681-00A36014AF20}">
      <dgm:prSet custT="1"/>
      <dgm:spPr>
        <a:solidFill>
          <a:schemeClr val="accent6">
            <a:lumMod val="20000"/>
            <a:lumOff val="80000"/>
            <a:alpha val="90000"/>
          </a:schemeClr>
        </a:solidFill>
      </dgm:spPr>
      <dgm:t>
        <a:bodyPr/>
        <a:lstStyle/>
        <a:p>
          <a:pPr marL="174625" indent="-53975" defTabSz="1425575" rtl="0"/>
          <a:r>
            <a:rPr lang="en-US" sz="1600" dirty="0"/>
            <a:t>  Doctors</a:t>
          </a:r>
        </a:p>
      </dgm:t>
    </dgm:pt>
    <dgm:pt modelId="{86194CD2-7248-456A-BABF-4B21D4B68645}" type="parTrans" cxnId="{7448F8D5-8E2D-4F68-A7C3-84C362C62A00}">
      <dgm:prSet/>
      <dgm:spPr/>
      <dgm:t>
        <a:bodyPr/>
        <a:lstStyle/>
        <a:p>
          <a:endParaRPr lang="en-US"/>
        </a:p>
      </dgm:t>
    </dgm:pt>
    <dgm:pt modelId="{434AC112-69DD-48C7-B1AC-7D40C58B247A}" type="sibTrans" cxnId="{7448F8D5-8E2D-4F68-A7C3-84C362C62A00}">
      <dgm:prSet/>
      <dgm:spPr/>
      <dgm:t>
        <a:bodyPr/>
        <a:lstStyle/>
        <a:p>
          <a:endParaRPr lang="en-US"/>
        </a:p>
      </dgm:t>
    </dgm:pt>
    <dgm:pt modelId="{F74C64B9-DD67-4502-87AC-F06EA40323EE}">
      <dgm:prSet custT="1"/>
      <dgm:spPr>
        <a:solidFill>
          <a:schemeClr val="accent6">
            <a:lumMod val="20000"/>
            <a:lumOff val="80000"/>
            <a:alpha val="90000"/>
          </a:schemeClr>
        </a:solidFill>
      </dgm:spPr>
      <dgm:t>
        <a:bodyPr/>
        <a:lstStyle/>
        <a:p>
          <a:pPr marL="174625" indent="-53975" defTabSz="1425575" rtl="0"/>
          <a:r>
            <a:rPr lang="en-US" sz="1600" dirty="0"/>
            <a:t>  Clinics</a:t>
          </a:r>
        </a:p>
      </dgm:t>
    </dgm:pt>
    <dgm:pt modelId="{33DBBCD6-7842-48C1-8ADB-D0E1C5111101}" type="parTrans" cxnId="{3939D403-3127-4607-913A-50AB857C72E3}">
      <dgm:prSet/>
      <dgm:spPr/>
      <dgm:t>
        <a:bodyPr/>
        <a:lstStyle/>
        <a:p>
          <a:endParaRPr lang="en-US"/>
        </a:p>
      </dgm:t>
    </dgm:pt>
    <dgm:pt modelId="{0845D09B-AF1E-4C46-A457-50F4A02487B1}" type="sibTrans" cxnId="{3939D403-3127-4607-913A-50AB857C72E3}">
      <dgm:prSet/>
      <dgm:spPr/>
      <dgm:t>
        <a:bodyPr/>
        <a:lstStyle/>
        <a:p>
          <a:endParaRPr lang="en-US"/>
        </a:p>
      </dgm:t>
    </dgm:pt>
    <dgm:pt modelId="{2BC5DA68-2F66-4367-BEBE-B75C091C322F}">
      <dgm:prSet custT="1"/>
      <dgm:spPr>
        <a:solidFill>
          <a:schemeClr val="accent6">
            <a:lumMod val="20000"/>
            <a:lumOff val="80000"/>
            <a:alpha val="90000"/>
          </a:schemeClr>
        </a:solidFill>
      </dgm:spPr>
      <dgm:t>
        <a:bodyPr/>
        <a:lstStyle/>
        <a:p>
          <a:pPr marL="174625" indent="-53975" defTabSz="1425575" rtl="0"/>
          <a:r>
            <a:rPr lang="en-US" sz="1600" dirty="0"/>
            <a:t>  Dentists</a:t>
          </a:r>
        </a:p>
      </dgm:t>
    </dgm:pt>
    <dgm:pt modelId="{0080EB68-9632-4ED2-86BF-CDA54780CFCD}" type="parTrans" cxnId="{BB1B9698-756A-4A27-A7BE-32095CEBD0B8}">
      <dgm:prSet/>
      <dgm:spPr/>
      <dgm:t>
        <a:bodyPr/>
        <a:lstStyle/>
        <a:p>
          <a:endParaRPr lang="en-US"/>
        </a:p>
      </dgm:t>
    </dgm:pt>
    <dgm:pt modelId="{4CD430EB-DADB-4021-9701-B9DBF5F0932C}" type="sibTrans" cxnId="{BB1B9698-756A-4A27-A7BE-32095CEBD0B8}">
      <dgm:prSet/>
      <dgm:spPr/>
      <dgm:t>
        <a:bodyPr/>
        <a:lstStyle/>
        <a:p>
          <a:endParaRPr lang="en-US"/>
        </a:p>
      </dgm:t>
    </dgm:pt>
    <dgm:pt modelId="{F6F12DDE-3021-47ED-B7FA-4C94B8CB7C95}">
      <dgm:prSet custT="1"/>
      <dgm:spPr>
        <a:solidFill>
          <a:schemeClr val="accent6">
            <a:lumMod val="20000"/>
            <a:lumOff val="80000"/>
            <a:alpha val="90000"/>
          </a:schemeClr>
        </a:solidFill>
      </dgm:spPr>
      <dgm:t>
        <a:bodyPr/>
        <a:lstStyle/>
        <a:p>
          <a:pPr marL="174625" indent="-53975" defTabSz="1425575" rtl="0"/>
          <a:r>
            <a:rPr lang="en-US" sz="1600" dirty="0"/>
            <a:t>  Chiropractors</a:t>
          </a:r>
        </a:p>
      </dgm:t>
    </dgm:pt>
    <dgm:pt modelId="{FCC66BA7-3464-4219-92C7-6151A060C0C9}" type="parTrans" cxnId="{CB61E591-6068-4A8E-A641-F9FBDB8E8DC1}">
      <dgm:prSet/>
      <dgm:spPr/>
      <dgm:t>
        <a:bodyPr/>
        <a:lstStyle/>
        <a:p>
          <a:endParaRPr lang="en-US"/>
        </a:p>
      </dgm:t>
    </dgm:pt>
    <dgm:pt modelId="{F9865AD9-4469-4347-8B53-6962061248CC}" type="sibTrans" cxnId="{CB61E591-6068-4A8E-A641-F9FBDB8E8DC1}">
      <dgm:prSet/>
      <dgm:spPr/>
      <dgm:t>
        <a:bodyPr/>
        <a:lstStyle/>
        <a:p>
          <a:endParaRPr lang="en-US"/>
        </a:p>
      </dgm:t>
    </dgm:pt>
    <dgm:pt modelId="{41F7B952-7323-41D1-992C-D66CE2C7E9A2}">
      <dgm:prSet custT="1"/>
      <dgm:spPr>
        <a:solidFill>
          <a:schemeClr val="accent6">
            <a:lumMod val="20000"/>
            <a:lumOff val="80000"/>
            <a:alpha val="90000"/>
          </a:schemeClr>
        </a:solidFill>
      </dgm:spPr>
      <dgm:t>
        <a:bodyPr/>
        <a:lstStyle/>
        <a:p>
          <a:pPr marL="174625" indent="-53975" defTabSz="1425575" rtl="0"/>
          <a:r>
            <a:rPr lang="en-US" sz="1600" dirty="0"/>
            <a:t>  </a:t>
          </a:r>
          <a:r>
            <a:rPr lang="en-US" sz="1400" dirty="0"/>
            <a:t>Nursing Homes</a:t>
          </a:r>
        </a:p>
      </dgm:t>
    </dgm:pt>
    <dgm:pt modelId="{55AD1284-9B60-4C3C-ADA5-17E43BA7546A}" type="parTrans" cxnId="{8A9C10CA-CB04-458C-92C2-869DE1FA457C}">
      <dgm:prSet/>
      <dgm:spPr/>
      <dgm:t>
        <a:bodyPr/>
        <a:lstStyle/>
        <a:p>
          <a:endParaRPr lang="en-US"/>
        </a:p>
      </dgm:t>
    </dgm:pt>
    <dgm:pt modelId="{11972202-441C-44F7-86E0-7300E8CFB41B}" type="sibTrans" cxnId="{8A9C10CA-CB04-458C-92C2-869DE1FA457C}">
      <dgm:prSet/>
      <dgm:spPr/>
      <dgm:t>
        <a:bodyPr/>
        <a:lstStyle/>
        <a:p>
          <a:endParaRPr lang="en-US"/>
        </a:p>
      </dgm:t>
    </dgm:pt>
    <dgm:pt modelId="{C3C93302-2A86-4AF0-938C-18DD956CF83F}">
      <dgm:prSet custT="1"/>
      <dgm:spPr>
        <a:solidFill>
          <a:schemeClr val="accent6">
            <a:lumMod val="20000"/>
            <a:lumOff val="80000"/>
            <a:alpha val="90000"/>
          </a:schemeClr>
        </a:solidFill>
      </dgm:spPr>
      <dgm:t>
        <a:bodyPr/>
        <a:lstStyle/>
        <a:p>
          <a:pPr marL="174625" indent="-53975" defTabSz="1425575" rtl="0"/>
          <a:r>
            <a:rPr lang="en-US" sz="1600" dirty="0"/>
            <a:t>  Pharmacies</a:t>
          </a:r>
        </a:p>
      </dgm:t>
    </dgm:pt>
    <dgm:pt modelId="{88A2FEFD-8D96-4FAA-B097-DC5EB21D00C5}" type="parTrans" cxnId="{A962B82C-BA07-4090-9FA6-CC38BE91EE81}">
      <dgm:prSet/>
      <dgm:spPr/>
      <dgm:t>
        <a:bodyPr/>
        <a:lstStyle/>
        <a:p>
          <a:endParaRPr lang="en-US"/>
        </a:p>
      </dgm:t>
    </dgm:pt>
    <dgm:pt modelId="{D2719CC4-62E4-4A5F-95DF-1D84B8096DF5}" type="sibTrans" cxnId="{A962B82C-BA07-4090-9FA6-CC38BE91EE81}">
      <dgm:prSet/>
      <dgm:spPr/>
      <dgm:t>
        <a:bodyPr/>
        <a:lstStyle/>
        <a:p>
          <a:endParaRPr lang="en-US"/>
        </a:p>
      </dgm:t>
    </dgm:pt>
    <dgm:pt modelId="{AABC39A2-253F-45C0-822A-DB6C61891C6B}">
      <dgm:prSet custT="1"/>
      <dgm:spPr>
        <a:solidFill>
          <a:schemeClr val="accent6">
            <a:lumMod val="20000"/>
            <a:lumOff val="80000"/>
            <a:alpha val="90000"/>
          </a:schemeClr>
        </a:solidFill>
      </dgm:spPr>
      <dgm:t>
        <a:bodyPr/>
        <a:lstStyle/>
        <a:p>
          <a:pPr marL="174625" indent="-53975" defTabSz="1425575" rtl="0"/>
          <a:endParaRPr lang="en-US" sz="1600" dirty="0"/>
        </a:p>
      </dgm:t>
    </dgm:pt>
    <dgm:pt modelId="{13427D22-2B8C-4014-8C8C-BC6D1F468CD8}" type="parTrans" cxnId="{AC114968-C058-46E5-A12C-3705A986EA6F}">
      <dgm:prSet/>
      <dgm:spPr/>
      <dgm:t>
        <a:bodyPr/>
        <a:lstStyle/>
        <a:p>
          <a:endParaRPr lang="en-US"/>
        </a:p>
      </dgm:t>
    </dgm:pt>
    <dgm:pt modelId="{0C65C43D-4ADA-4DFA-86EF-0E35D52EF7CB}" type="sibTrans" cxnId="{AC114968-C058-46E5-A12C-3705A986EA6F}">
      <dgm:prSet/>
      <dgm:spPr/>
      <dgm:t>
        <a:bodyPr/>
        <a:lstStyle/>
        <a:p>
          <a:endParaRPr lang="en-US"/>
        </a:p>
      </dgm:t>
    </dgm:pt>
    <dgm:pt modelId="{9C727F7A-C4ED-4673-BEFD-A73EFDCE96E2}" type="pres">
      <dgm:prSet presAssocID="{3784A597-AD79-4B3A-B295-D1BC21763760}" presName="Name0" presStyleCnt="0">
        <dgm:presLayoutVars>
          <dgm:dir/>
          <dgm:animLvl val="lvl"/>
          <dgm:resizeHandles/>
        </dgm:presLayoutVars>
      </dgm:prSet>
      <dgm:spPr/>
    </dgm:pt>
    <dgm:pt modelId="{38D5C95B-A06E-482B-B4FA-08CC283DBB74}" type="pres">
      <dgm:prSet presAssocID="{334B7A09-7B55-444F-84CB-1E734F5BA712}" presName="linNode" presStyleCnt="0"/>
      <dgm:spPr/>
    </dgm:pt>
    <dgm:pt modelId="{B50B32C4-9853-44ED-9E26-C1166116BCB9}" type="pres">
      <dgm:prSet presAssocID="{334B7A09-7B55-444F-84CB-1E734F5BA712}" presName="parentShp" presStyleLbl="node1" presStyleIdx="0" presStyleCnt="1" custLinFactNeighborX="641" custLinFactNeighborY="-1429">
        <dgm:presLayoutVars>
          <dgm:bulletEnabled val="1"/>
        </dgm:presLayoutVars>
      </dgm:prSet>
      <dgm:spPr/>
    </dgm:pt>
    <dgm:pt modelId="{2EF7C79E-5FD0-42B3-A6AC-753E34154D23}" type="pres">
      <dgm:prSet presAssocID="{334B7A09-7B55-444F-84CB-1E734F5BA712}" presName="childShp" presStyleLbl="bgAccFollowNode1" presStyleIdx="0" presStyleCnt="1">
        <dgm:presLayoutVars>
          <dgm:bulletEnabled val="1"/>
        </dgm:presLayoutVars>
      </dgm:prSet>
      <dgm:spPr/>
    </dgm:pt>
  </dgm:ptLst>
  <dgm:cxnLst>
    <dgm:cxn modelId="{3939D403-3127-4607-913A-50AB857C72E3}" srcId="{334B7A09-7B55-444F-84CB-1E734F5BA712}" destId="{F74C64B9-DD67-4502-87AC-F06EA40323EE}" srcOrd="2" destOrd="0" parTransId="{33DBBCD6-7842-48C1-8ADB-D0E1C5111101}" sibTransId="{0845D09B-AF1E-4C46-A457-50F4A02487B1}"/>
    <dgm:cxn modelId="{E3F6901A-C639-49AC-BB4A-C01008F5614A}" type="presOf" srcId="{C3C93302-2A86-4AF0-938C-18DD956CF83F}" destId="{2EF7C79E-5FD0-42B3-A6AC-753E34154D23}" srcOrd="0" destOrd="6" presId="urn:microsoft.com/office/officeart/2005/8/layout/vList6"/>
    <dgm:cxn modelId="{CE75A320-CB6D-4C01-83D5-82AAD5823C42}" srcId="{3784A597-AD79-4B3A-B295-D1BC21763760}" destId="{334B7A09-7B55-444F-84CB-1E734F5BA712}" srcOrd="0" destOrd="0" parTransId="{7CF8D6F7-FBC0-414D-85DC-59AA64EB81B6}" sibTransId="{723B0570-9077-448A-9E99-8C74424E1674}"/>
    <dgm:cxn modelId="{A962B82C-BA07-4090-9FA6-CC38BE91EE81}" srcId="{334B7A09-7B55-444F-84CB-1E734F5BA712}" destId="{C3C93302-2A86-4AF0-938C-18DD956CF83F}" srcOrd="6" destOrd="0" parTransId="{88A2FEFD-8D96-4FAA-B097-DC5EB21D00C5}" sibTransId="{D2719CC4-62E4-4A5F-95DF-1D84B8096DF5}"/>
    <dgm:cxn modelId="{E7CEBB3A-5DED-4D07-A23A-2108A6650E2D}" type="presOf" srcId="{F6F12DDE-3021-47ED-B7FA-4C94B8CB7C95}" destId="{2EF7C79E-5FD0-42B3-A6AC-753E34154D23}" srcOrd="0" destOrd="4" presId="urn:microsoft.com/office/officeart/2005/8/layout/vList6"/>
    <dgm:cxn modelId="{5ECD2D65-B272-4501-9188-BE6EF07AF915}" type="presOf" srcId="{334B7A09-7B55-444F-84CB-1E734F5BA712}" destId="{B50B32C4-9853-44ED-9E26-C1166116BCB9}" srcOrd="0" destOrd="0" presId="urn:microsoft.com/office/officeart/2005/8/layout/vList6"/>
    <dgm:cxn modelId="{AC114968-C058-46E5-A12C-3705A986EA6F}" srcId="{334B7A09-7B55-444F-84CB-1E734F5BA712}" destId="{AABC39A2-253F-45C0-822A-DB6C61891C6B}" srcOrd="0" destOrd="0" parTransId="{13427D22-2B8C-4014-8C8C-BC6D1F468CD8}" sibTransId="{0C65C43D-4ADA-4DFA-86EF-0E35D52EF7CB}"/>
    <dgm:cxn modelId="{F718CB49-FAFE-4F75-8DF5-00EB46C229DA}" type="presOf" srcId="{2BC5DA68-2F66-4367-BEBE-B75C091C322F}" destId="{2EF7C79E-5FD0-42B3-A6AC-753E34154D23}" srcOrd="0" destOrd="3" presId="urn:microsoft.com/office/officeart/2005/8/layout/vList6"/>
    <dgm:cxn modelId="{ACDA897F-66C2-49C2-9821-312BCB2781DD}" type="presOf" srcId="{AABC39A2-253F-45C0-822A-DB6C61891C6B}" destId="{2EF7C79E-5FD0-42B3-A6AC-753E34154D23}" srcOrd="0" destOrd="0" presId="urn:microsoft.com/office/officeart/2005/8/layout/vList6"/>
    <dgm:cxn modelId="{CB61E591-6068-4A8E-A641-F9FBDB8E8DC1}" srcId="{334B7A09-7B55-444F-84CB-1E734F5BA712}" destId="{F6F12DDE-3021-47ED-B7FA-4C94B8CB7C95}" srcOrd="4" destOrd="0" parTransId="{FCC66BA7-3464-4219-92C7-6151A060C0C9}" sibTransId="{F9865AD9-4469-4347-8B53-6962061248CC}"/>
    <dgm:cxn modelId="{484F6895-BAB1-49A4-AF52-1AA7832F443B}" type="presOf" srcId="{F74C64B9-DD67-4502-87AC-F06EA40323EE}" destId="{2EF7C79E-5FD0-42B3-A6AC-753E34154D23}" srcOrd="0" destOrd="2" presId="urn:microsoft.com/office/officeart/2005/8/layout/vList6"/>
    <dgm:cxn modelId="{BB1B9698-756A-4A27-A7BE-32095CEBD0B8}" srcId="{334B7A09-7B55-444F-84CB-1E734F5BA712}" destId="{2BC5DA68-2F66-4367-BEBE-B75C091C322F}" srcOrd="3" destOrd="0" parTransId="{0080EB68-9632-4ED2-86BF-CDA54780CFCD}" sibTransId="{4CD430EB-DADB-4021-9701-B9DBF5F0932C}"/>
    <dgm:cxn modelId="{BCBD559E-839E-4CCC-BCDF-C3D1B8706655}" type="presOf" srcId="{99A18663-D0CF-4771-9681-00A36014AF20}" destId="{2EF7C79E-5FD0-42B3-A6AC-753E34154D23}" srcOrd="0" destOrd="1" presId="urn:microsoft.com/office/officeart/2005/8/layout/vList6"/>
    <dgm:cxn modelId="{8A9C10CA-CB04-458C-92C2-869DE1FA457C}" srcId="{334B7A09-7B55-444F-84CB-1E734F5BA712}" destId="{41F7B952-7323-41D1-992C-D66CE2C7E9A2}" srcOrd="5" destOrd="0" parTransId="{55AD1284-9B60-4C3C-ADA5-17E43BA7546A}" sibTransId="{11972202-441C-44F7-86E0-7300E8CFB41B}"/>
    <dgm:cxn modelId="{7448F8D5-8E2D-4F68-A7C3-84C362C62A00}" srcId="{334B7A09-7B55-444F-84CB-1E734F5BA712}" destId="{99A18663-D0CF-4771-9681-00A36014AF20}" srcOrd="1" destOrd="0" parTransId="{86194CD2-7248-456A-BABF-4B21D4B68645}" sibTransId="{434AC112-69DD-48C7-B1AC-7D40C58B247A}"/>
    <dgm:cxn modelId="{5D94D6E3-64EE-465E-96C9-E9ED17FEAF3F}" type="presOf" srcId="{3784A597-AD79-4B3A-B295-D1BC21763760}" destId="{9C727F7A-C4ED-4673-BEFD-A73EFDCE96E2}" srcOrd="0" destOrd="0" presId="urn:microsoft.com/office/officeart/2005/8/layout/vList6"/>
    <dgm:cxn modelId="{FD5452E5-DE1C-424C-BDC0-5573C09A76C3}" type="presOf" srcId="{41F7B952-7323-41D1-992C-D66CE2C7E9A2}" destId="{2EF7C79E-5FD0-42B3-A6AC-753E34154D23}" srcOrd="0" destOrd="5" presId="urn:microsoft.com/office/officeart/2005/8/layout/vList6"/>
    <dgm:cxn modelId="{D11EFC15-41CF-48FC-89AC-54F30E2CEA28}" type="presParOf" srcId="{9C727F7A-C4ED-4673-BEFD-A73EFDCE96E2}" destId="{38D5C95B-A06E-482B-B4FA-08CC283DBB74}" srcOrd="0" destOrd="0" presId="urn:microsoft.com/office/officeart/2005/8/layout/vList6"/>
    <dgm:cxn modelId="{496AB8C2-4AFA-463F-AB6C-D9AB74712679}" type="presParOf" srcId="{38D5C95B-A06E-482B-B4FA-08CC283DBB74}" destId="{B50B32C4-9853-44ED-9E26-C1166116BCB9}" srcOrd="0" destOrd="0" presId="urn:microsoft.com/office/officeart/2005/8/layout/vList6"/>
    <dgm:cxn modelId="{018DF440-8E42-41CE-87D3-C76CF53FFC55}" type="presParOf" srcId="{38D5C95B-A06E-482B-B4FA-08CC283DBB74}" destId="{2EF7C79E-5FD0-42B3-A6AC-753E34154D2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5FE309-781C-405E-A266-C34FF1D4076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6D7CC09-2075-45BC-8EA8-EBDDD455ECCF}">
      <dgm:prSet custT="1"/>
      <dgm:spPr/>
      <dgm:t>
        <a:bodyPr/>
        <a:lstStyle/>
        <a:p>
          <a:pPr rtl="0"/>
          <a:r>
            <a:rPr lang="en-US" sz="2100" u="none" dirty="0"/>
            <a:t>Health Plans</a:t>
          </a:r>
        </a:p>
      </dgm:t>
    </dgm:pt>
    <dgm:pt modelId="{C9DA4D04-CEA7-42F3-B181-00320D3FFD6F}" type="parTrans" cxnId="{29C5C600-F0DE-4C86-B7EE-E9744B870937}">
      <dgm:prSet/>
      <dgm:spPr/>
      <dgm:t>
        <a:bodyPr/>
        <a:lstStyle/>
        <a:p>
          <a:endParaRPr lang="en-US"/>
        </a:p>
      </dgm:t>
    </dgm:pt>
    <dgm:pt modelId="{60C19660-4FD9-42A3-9B90-9D6F9CB3B7DF}" type="sibTrans" cxnId="{29C5C600-F0DE-4C86-B7EE-E9744B870937}">
      <dgm:prSet/>
      <dgm:spPr/>
      <dgm:t>
        <a:bodyPr/>
        <a:lstStyle/>
        <a:p>
          <a:endParaRPr lang="en-US"/>
        </a:p>
      </dgm:t>
    </dgm:pt>
    <dgm:pt modelId="{31A3FB5E-F552-488F-BCD8-84486D56216C}">
      <dgm:prSet custT="1"/>
      <dgm:spPr>
        <a:solidFill>
          <a:schemeClr val="accent1">
            <a:lumMod val="40000"/>
            <a:lumOff val="60000"/>
            <a:alpha val="90000"/>
          </a:schemeClr>
        </a:solidFill>
      </dgm:spPr>
      <dgm:t>
        <a:bodyPr/>
        <a:lstStyle/>
        <a:p>
          <a:pPr marL="114300" indent="0" defTabSz="666750" rtl="0"/>
          <a:endParaRPr lang="en-US" sz="1400" dirty="0"/>
        </a:p>
      </dgm:t>
    </dgm:pt>
    <dgm:pt modelId="{A5A6F91F-BDED-4A0C-BD3C-9F59195FB2CE}" type="parTrans" cxnId="{B71732B2-FB34-4F80-B095-5ADA2D3D93C1}">
      <dgm:prSet/>
      <dgm:spPr/>
      <dgm:t>
        <a:bodyPr/>
        <a:lstStyle/>
        <a:p>
          <a:endParaRPr lang="en-US"/>
        </a:p>
      </dgm:t>
    </dgm:pt>
    <dgm:pt modelId="{59FC11D2-11DA-4507-8DC6-8C2AF3DC66E5}" type="sibTrans" cxnId="{B71732B2-FB34-4F80-B095-5ADA2D3D93C1}">
      <dgm:prSet/>
      <dgm:spPr/>
      <dgm:t>
        <a:bodyPr/>
        <a:lstStyle/>
        <a:p>
          <a:endParaRPr lang="en-US"/>
        </a:p>
      </dgm:t>
    </dgm:pt>
    <dgm:pt modelId="{5CCFBC6F-3B47-4EB1-950B-300E3E213136}">
      <dgm:prSet custT="1"/>
      <dgm:spPr>
        <a:solidFill>
          <a:schemeClr val="accent1">
            <a:lumMod val="40000"/>
            <a:lumOff val="60000"/>
            <a:alpha val="90000"/>
          </a:schemeClr>
        </a:solidFill>
      </dgm:spPr>
      <dgm:t>
        <a:bodyPr/>
        <a:lstStyle/>
        <a:p>
          <a:pPr marL="174625" indent="0" defTabSz="666750" rtl="0"/>
          <a:r>
            <a:rPr lang="en-US" sz="1600" dirty="0"/>
            <a:t>  HMOs</a:t>
          </a:r>
        </a:p>
      </dgm:t>
    </dgm:pt>
    <dgm:pt modelId="{602A9873-5175-4F74-BFE9-3B124C991A64}" type="parTrans" cxnId="{A546BF61-0302-40C6-BB6F-56B0DEF96DF2}">
      <dgm:prSet/>
      <dgm:spPr/>
      <dgm:t>
        <a:bodyPr/>
        <a:lstStyle/>
        <a:p>
          <a:endParaRPr lang="en-US"/>
        </a:p>
      </dgm:t>
    </dgm:pt>
    <dgm:pt modelId="{FDCF65F5-302A-4055-B08A-0BF2420522FF}" type="sibTrans" cxnId="{A546BF61-0302-40C6-BB6F-56B0DEF96DF2}">
      <dgm:prSet/>
      <dgm:spPr/>
      <dgm:t>
        <a:bodyPr/>
        <a:lstStyle/>
        <a:p>
          <a:endParaRPr lang="en-US"/>
        </a:p>
      </dgm:t>
    </dgm:pt>
    <dgm:pt modelId="{2796F011-E6D6-4714-A8C6-A3C2DB1F87B1}">
      <dgm:prSet custT="1"/>
      <dgm:spPr>
        <a:solidFill>
          <a:schemeClr val="accent1">
            <a:lumMod val="40000"/>
            <a:lumOff val="60000"/>
            <a:alpha val="90000"/>
          </a:schemeClr>
        </a:solidFill>
      </dgm:spPr>
      <dgm:t>
        <a:bodyPr/>
        <a:lstStyle/>
        <a:p>
          <a:pPr marL="174625" indent="0" defTabSz="666750" rtl="0"/>
          <a:r>
            <a:rPr lang="en-US" sz="1600" dirty="0"/>
            <a:t> Government Health    Programs (</a:t>
          </a:r>
          <a:r>
            <a:rPr lang="en-US" sz="1600" i="1" dirty="0"/>
            <a:t>Medicare, Medicaid, Tricare, and VA/CHAMPVA)</a:t>
          </a:r>
        </a:p>
      </dgm:t>
    </dgm:pt>
    <dgm:pt modelId="{7FAFBBD6-274B-4EC2-9E9A-BC60233BB56F}" type="parTrans" cxnId="{B3A11481-4E95-4FC6-88E1-53D6A5A44071}">
      <dgm:prSet/>
      <dgm:spPr/>
      <dgm:t>
        <a:bodyPr/>
        <a:lstStyle/>
        <a:p>
          <a:endParaRPr lang="en-US"/>
        </a:p>
      </dgm:t>
    </dgm:pt>
    <dgm:pt modelId="{6FFAF6AB-793C-437B-99DE-26BF7DEBF54B}" type="sibTrans" cxnId="{B3A11481-4E95-4FC6-88E1-53D6A5A44071}">
      <dgm:prSet/>
      <dgm:spPr/>
      <dgm:t>
        <a:bodyPr/>
        <a:lstStyle/>
        <a:p>
          <a:endParaRPr lang="en-US"/>
        </a:p>
      </dgm:t>
    </dgm:pt>
    <dgm:pt modelId="{C7A9A357-397A-49A3-81F4-2A0383D196F1}">
      <dgm:prSet custT="1"/>
      <dgm:spPr>
        <a:solidFill>
          <a:schemeClr val="accent1">
            <a:lumMod val="40000"/>
            <a:lumOff val="60000"/>
            <a:alpha val="90000"/>
          </a:schemeClr>
        </a:solidFill>
      </dgm:spPr>
      <dgm:t>
        <a:bodyPr/>
        <a:lstStyle/>
        <a:p>
          <a:pPr marL="174625" indent="0" defTabSz="1600200" rtl="0"/>
          <a:r>
            <a:rPr lang="en-US" sz="1400" dirty="0"/>
            <a:t>  </a:t>
          </a:r>
          <a:r>
            <a:rPr lang="en-US" sz="1600" dirty="0"/>
            <a:t>Health Insurance</a:t>
          </a:r>
        </a:p>
      </dgm:t>
    </dgm:pt>
    <dgm:pt modelId="{F10402F4-42FE-4B45-982A-5058740139E5}" type="parTrans" cxnId="{DF3B1555-8132-4328-AEF7-5B8F800F01F1}">
      <dgm:prSet/>
      <dgm:spPr/>
      <dgm:t>
        <a:bodyPr/>
        <a:lstStyle/>
        <a:p>
          <a:endParaRPr lang="en-US"/>
        </a:p>
      </dgm:t>
    </dgm:pt>
    <dgm:pt modelId="{3E95F5A8-187C-4207-8596-EB99DCBE96D4}" type="sibTrans" cxnId="{DF3B1555-8132-4328-AEF7-5B8F800F01F1}">
      <dgm:prSet/>
      <dgm:spPr/>
      <dgm:t>
        <a:bodyPr/>
        <a:lstStyle/>
        <a:p>
          <a:endParaRPr lang="en-US"/>
        </a:p>
      </dgm:t>
    </dgm:pt>
    <dgm:pt modelId="{F63E831C-B2E0-46F4-B76C-2D407416D353}" type="pres">
      <dgm:prSet presAssocID="{695FE309-781C-405E-A266-C34FF1D4076A}" presName="Name0" presStyleCnt="0">
        <dgm:presLayoutVars>
          <dgm:dir/>
          <dgm:animLvl val="lvl"/>
          <dgm:resizeHandles/>
        </dgm:presLayoutVars>
      </dgm:prSet>
      <dgm:spPr/>
    </dgm:pt>
    <dgm:pt modelId="{B6FBD2E4-562B-4CEB-B43B-688AFC7C7E7F}" type="pres">
      <dgm:prSet presAssocID="{96D7CC09-2075-45BC-8EA8-EBDDD455ECCF}" presName="linNode" presStyleCnt="0"/>
      <dgm:spPr/>
    </dgm:pt>
    <dgm:pt modelId="{CF835A78-D456-483A-893F-88317BA68044}" type="pres">
      <dgm:prSet presAssocID="{96D7CC09-2075-45BC-8EA8-EBDDD455ECCF}" presName="parentShp" presStyleLbl="node1" presStyleIdx="0" presStyleCnt="1" custScaleX="80328">
        <dgm:presLayoutVars>
          <dgm:bulletEnabled val="1"/>
        </dgm:presLayoutVars>
      </dgm:prSet>
      <dgm:spPr/>
    </dgm:pt>
    <dgm:pt modelId="{16C4A84A-C1C9-4A71-BED4-13D49047305E}" type="pres">
      <dgm:prSet presAssocID="{96D7CC09-2075-45BC-8EA8-EBDDD455ECCF}" presName="childShp" presStyleLbl="bgAccFollowNode1" presStyleIdx="0" presStyleCnt="1" custScaleX="118579">
        <dgm:presLayoutVars>
          <dgm:bulletEnabled val="1"/>
        </dgm:presLayoutVars>
      </dgm:prSet>
      <dgm:spPr/>
    </dgm:pt>
  </dgm:ptLst>
  <dgm:cxnLst>
    <dgm:cxn modelId="{29C5C600-F0DE-4C86-B7EE-E9744B870937}" srcId="{695FE309-781C-405E-A266-C34FF1D4076A}" destId="{96D7CC09-2075-45BC-8EA8-EBDDD455ECCF}" srcOrd="0" destOrd="0" parTransId="{C9DA4D04-CEA7-42F3-B181-00320D3FFD6F}" sibTransId="{60C19660-4FD9-42A3-9B90-9D6F9CB3B7DF}"/>
    <dgm:cxn modelId="{A546BF61-0302-40C6-BB6F-56B0DEF96DF2}" srcId="{96D7CC09-2075-45BC-8EA8-EBDDD455ECCF}" destId="{5CCFBC6F-3B47-4EB1-950B-300E3E213136}" srcOrd="2" destOrd="0" parTransId="{602A9873-5175-4F74-BFE9-3B124C991A64}" sibTransId="{FDCF65F5-302A-4055-B08A-0BF2420522FF}"/>
    <dgm:cxn modelId="{8AA13749-9CC4-4E82-9AD0-36AD3349CA7A}" type="presOf" srcId="{C7A9A357-397A-49A3-81F4-2A0383D196F1}" destId="{16C4A84A-C1C9-4A71-BED4-13D49047305E}" srcOrd="0" destOrd="1" presId="urn:microsoft.com/office/officeart/2005/8/layout/vList6"/>
    <dgm:cxn modelId="{6025314A-4EF2-4B2C-B278-9E3754FE3710}" type="presOf" srcId="{31A3FB5E-F552-488F-BCD8-84486D56216C}" destId="{16C4A84A-C1C9-4A71-BED4-13D49047305E}" srcOrd="0" destOrd="0" presId="urn:microsoft.com/office/officeart/2005/8/layout/vList6"/>
    <dgm:cxn modelId="{15128C4B-EED3-4191-B79E-66EBD888B970}" type="presOf" srcId="{96D7CC09-2075-45BC-8EA8-EBDDD455ECCF}" destId="{CF835A78-D456-483A-893F-88317BA68044}" srcOrd="0" destOrd="0" presId="urn:microsoft.com/office/officeart/2005/8/layout/vList6"/>
    <dgm:cxn modelId="{DF3B1555-8132-4328-AEF7-5B8F800F01F1}" srcId="{96D7CC09-2075-45BC-8EA8-EBDDD455ECCF}" destId="{C7A9A357-397A-49A3-81F4-2A0383D196F1}" srcOrd="1" destOrd="0" parTransId="{F10402F4-42FE-4B45-982A-5058740139E5}" sibTransId="{3E95F5A8-187C-4207-8596-EB99DCBE96D4}"/>
    <dgm:cxn modelId="{B3A11481-4E95-4FC6-88E1-53D6A5A44071}" srcId="{96D7CC09-2075-45BC-8EA8-EBDDD455ECCF}" destId="{2796F011-E6D6-4714-A8C6-A3C2DB1F87B1}" srcOrd="3" destOrd="0" parTransId="{7FAFBBD6-274B-4EC2-9E9A-BC60233BB56F}" sibTransId="{6FFAF6AB-793C-437B-99DE-26BF7DEBF54B}"/>
    <dgm:cxn modelId="{A47D4788-35BE-444D-B843-2BC685465352}" type="presOf" srcId="{695FE309-781C-405E-A266-C34FF1D4076A}" destId="{F63E831C-B2E0-46F4-B76C-2D407416D353}" srcOrd="0" destOrd="0" presId="urn:microsoft.com/office/officeart/2005/8/layout/vList6"/>
    <dgm:cxn modelId="{B71732B2-FB34-4F80-B095-5ADA2D3D93C1}" srcId="{96D7CC09-2075-45BC-8EA8-EBDDD455ECCF}" destId="{31A3FB5E-F552-488F-BCD8-84486D56216C}" srcOrd="0" destOrd="0" parTransId="{A5A6F91F-BDED-4A0C-BD3C-9F59195FB2CE}" sibTransId="{59FC11D2-11DA-4507-8DC6-8C2AF3DC66E5}"/>
    <dgm:cxn modelId="{4578E3BA-0F62-4E21-BE0A-F6FB560E9B02}" type="presOf" srcId="{5CCFBC6F-3B47-4EB1-950B-300E3E213136}" destId="{16C4A84A-C1C9-4A71-BED4-13D49047305E}" srcOrd="0" destOrd="2" presId="urn:microsoft.com/office/officeart/2005/8/layout/vList6"/>
    <dgm:cxn modelId="{052DABE5-FB12-4F15-8737-148D2E8962D7}" type="presOf" srcId="{2796F011-E6D6-4714-A8C6-A3C2DB1F87B1}" destId="{16C4A84A-C1C9-4A71-BED4-13D49047305E}" srcOrd="0" destOrd="3" presId="urn:microsoft.com/office/officeart/2005/8/layout/vList6"/>
    <dgm:cxn modelId="{FD06EC70-12BB-42DB-8A35-AA2B4482388E}" type="presParOf" srcId="{F63E831C-B2E0-46F4-B76C-2D407416D353}" destId="{B6FBD2E4-562B-4CEB-B43B-688AFC7C7E7F}" srcOrd="0" destOrd="0" presId="urn:microsoft.com/office/officeart/2005/8/layout/vList6"/>
    <dgm:cxn modelId="{0628D7C8-D68E-43DC-BA23-D7B50D87B991}" type="presParOf" srcId="{B6FBD2E4-562B-4CEB-B43B-688AFC7C7E7F}" destId="{CF835A78-D456-483A-893F-88317BA68044}" srcOrd="0" destOrd="0" presId="urn:microsoft.com/office/officeart/2005/8/layout/vList6"/>
    <dgm:cxn modelId="{58604CCB-2F5B-4093-828F-0619A3DCACF2}" type="presParOf" srcId="{B6FBD2E4-562B-4CEB-B43B-688AFC7C7E7F}" destId="{16C4A84A-C1C9-4A71-BED4-13D49047305E}"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CE0A6F-A65E-4590-BD35-9F6E4374638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2B1748A-2306-433A-98B9-39460FE8B6C6}">
      <dgm:prSet custT="1"/>
      <dgm:spPr>
        <a:solidFill>
          <a:srgbClr val="00B050"/>
        </a:solidFill>
      </dgm:spPr>
      <dgm:t>
        <a:bodyPr/>
        <a:lstStyle/>
        <a:p>
          <a:pPr rtl="0"/>
          <a:r>
            <a:rPr lang="en-US" sz="2100" u="none" dirty="0"/>
            <a:t>Health Care Clearing Houses</a:t>
          </a:r>
        </a:p>
      </dgm:t>
    </dgm:pt>
    <dgm:pt modelId="{0ACB6396-2744-4F4D-9321-DC58C4C5EA04}" type="parTrans" cxnId="{0C22FC8D-8BEF-4AD7-99EE-BF8A2A0CB23B}">
      <dgm:prSet/>
      <dgm:spPr/>
      <dgm:t>
        <a:bodyPr/>
        <a:lstStyle/>
        <a:p>
          <a:endParaRPr lang="en-US"/>
        </a:p>
      </dgm:t>
    </dgm:pt>
    <dgm:pt modelId="{2FF5D53F-7BCF-496C-989C-9F2527E23DDD}" type="sibTrans" cxnId="{0C22FC8D-8BEF-4AD7-99EE-BF8A2A0CB23B}">
      <dgm:prSet/>
      <dgm:spPr/>
      <dgm:t>
        <a:bodyPr/>
        <a:lstStyle/>
        <a:p>
          <a:endParaRPr lang="en-US"/>
        </a:p>
      </dgm:t>
    </dgm:pt>
    <dgm:pt modelId="{C452A2CB-FDAC-4F86-B85D-E803F3859547}">
      <dgm:prSet custT="1"/>
      <dgm:spPr>
        <a:solidFill>
          <a:schemeClr val="accent4">
            <a:lumMod val="40000"/>
            <a:lumOff val="60000"/>
            <a:alpha val="90000"/>
          </a:schemeClr>
        </a:solidFill>
      </dgm:spPr>
      <dgm:t>
        <a:bodyPr/>
        <a:lstStyle/>
        <a:p>
          <a:pPr rtl="0"/>
          <a:r>
            <a:rPr lang="en-US" sz="1600" dirty="0"/>
            <a:t>A company that processes nonstandard health information, received from another entity, into a standardized electronic format </a:t>
          </a:r>
          <a:r>
            <a:rPr lang="en-US" sz="1600" i="1" dirty="0"/>
            <a:t>(Billing, Value-Added Networks)</a:t>
          </a:r>
        </a:p>
      </dgm:t>
    </dgm:pt>
    <dgm:pt modelId="{D535FBF1-73B7-4442-8B6E-90C0E04739B7}" type="parTrans" cxnId="{5416E4BE-465F-47D3-B868-5357DD4BB115}">
      <dgm:prSet/>
      <dgm:spPr/>
      <dgm:t>
        <a:bodyPr/>
        <a:lstStyle/>
        <a:p>
          <a:endParaRPr lang="en-US"/>
        </a:p>
      </dgm:t>
    </dgm:pt>
    <dgm:pt modelId="{E2ECD833-D87C-4970-932D-9F42AF53E86E}" type="sibTrans" cxnId="{5416E4BE-465F-47D3-B868-5357DD4BB115}">
      <dgm:prSet/>
      <dgm:spPr/>
      <dgm:t>
        <a:bodyPr/>
        <a:lstStyle/>
        <a:p>
          <a:endParaRPr lang="en-US"/>
        </a:p>
      </dgm:t>
    </dgm:pt>
    <dgm:pt modelId="{74F97F62-1D6B-4AFB-81FF-120E1FF091C2}">
      <dgm:prSet custT="1"/>
      <dgm:spPr>
        <a:solidFill>
          <a:schemeClr val="accent4">
            <a:lumMod val="40000"/>
            <a:lumOff val="60000"/>
            <a:alpha val="90000"/>
          </a:schemeClr>
        </a:solidFill>
      </dgm:spPr>
      <dgm:t>
        <a:bodyPr/>
        <a:lstStyle/>
        <a:p>
          <a:pPr rtl="0"/>
          <a:endParaRPr lang="en-US" sz="1600" dirty="0"/>
        </a:p>
      </dgm:t>
    </dgm:pt>
    <dgm:pt modelId="{F6B076BA-73C0-4CFA-B144-6EC2B60662D3}" type="parTrans" cxnId="{75E578FA-D2B9-45D1-8663-F896A3372E3F}">
      <dgm:prSet/>
      <dgm:spPr/>
      <dgm:t>
        <a:bodyPr/>
        <a:lstStyle/>
        <a:p>
          <a:endParaRPr lang="en-US"/>
        </a:p>
      </dgm:t>
    </dgm:pt>
    <dgm:pt modelId="{38D2D4A2-BFD6-4F11-A1B8-1B34F758161E}" type="sibTrans" cxnId="{75E578FA-D2B9-45D1-8663-F896A3372E3F}">
      <dgm:prSet/>
      <dgm:spPr/>
      <dgm:t>
        <a:bodyPr/>
        <a:lstStyle/>
        <a:p>
          <a:endParaRPr lang="en-US"/>
        </a:p>
      </dgm:t>
    </dgm:pt>
    <dgm:pt modelId="{A9AB996C-6A5C-4168-89B0-64C06380BD56}" type="pres">
      <dgm:prSet presAssocID="{4ECE0A6F-A65E-4590-BD35-9F6E43746384}" presName="Name0" presStyleCnt="0">
        <dgm:presLayoutVars>
          <dgm:dir/>
          <dgm:animLvl val="lvl"/>
          <dgm:resizeHandles/>
        </dgm:presLayoutVars>
      </dgm:prSet>
      <dgm:spPr/>
    </dgm:pt>
    <dgm:pt modelId="{B52E5FD8-747F-4635-9FF7-8EFB6C64E192}" type="pres">
      <dgm:prSet presAssocID="{C2B1748A-2306-433A-98B9-39460FE8B6C6}" presName="linNode" presStyleCnt="0"/>
      <dgm:spPr/>
    </dgm:pt>
    <dgm:pt modelId="{4186A443-7B84-406B-A1AC-C764B842637F}" type="pres">
      <dgm:prSet presAssocID="{C2B1748A-2306-433A-98B9-39460FE8B6C6}" presName="parentShp" presStyleLbl="node1" presStyleIdx="0" presStyleCnt="1" custScaleX="68289">
        <dgm:presLayoutVars>
          <dgm:bulletEnabled val="1"/>
        </dgm:presLayoutVars>
      </dgm:prSet>
      <dgm:spPr/>
    </dgm:pt>
    <dgm:pt modelId="{6A87F8EC-5533-4712-967B-0B55E1AE2D6C}" type="pres">
      <dgm:prSet presAssocID="{C2B1748A-2306-433A-98B9-39460FE8B6C6}" presName="childShp" presStyleLbl="bgAccFollowNode1" presStyleIdx="0" presStyleCnt="1">
        <dgm:presLayoutVars>
          <dgm:bulletEnabled val="1"/>
        </dgm:presLayoutVars>
      </dgm:prSet>
      <dgm:spPr/>
    </dgm:pt>
  </dgm:ptLst>
  <dgm:cxnLst>
    <dgm:cxn modelId="{D8166520-F79C-413A-A87D-CD517F0856C7}" type="presOf" srcId="{4ECE0A6F-A65E-4590-BD35-9F6E43746384}" destId="{A9AB996C-6A5C-4168-89B0-64C06380BD56}" srcOrd="0" destOrd="0" presId="urn:microsoft.com/office/officeart/2005/8/layout/vList6"/>
    <dgm:cxn modelId="{3D282C38-D45C-449F-9CF7-79A9FB914AE1}" type="presOf" srcId="{74F97F62-1D6B-4AFB-81FF-120E1FF091C2}" destId="{6A87F8EC-5533-4712-967B-0B55E1AE2D6C}" srcOrd="0" destOrd="0" presId="urn:microsoft.com/office/officeart/2005/8/layout/vList6"/>
    <dgm:cxn modelId="{0C22FC8D-8BEF-4AD7-99EE-BF8A2A0CB23B}" srcId="{4ECE0A6F-A65E-4590-BD35-9F6E43746384}" destId="{C2B1748A-2306-433A-98B9-39460FE8B6C6}" srcOrd="0" destOrd="0" parTransId="{0ACB6396-2744-4F4D-9321-DC58C4C5EA04}" sibTransId="{2FF5D53F-7BCF-496C-989C-9F2527E23DDD}"/>
    <dgm:cxn modelId="{2D71838E-82F4-4E8B-B8EF-28EC884B0536}" type="presOf" srcId="{C2B1748A-2306-433A-98B9-39460FE8B6C6}" destId="{4186A443-7B84-406B-A1AC-C764B842637F}" srcOrd="0" destOrd="0" presId="urn:microsoft.com/office/officeart/2005/8/layout/vList6"/>
    <dgm:cxn modelId="{5416E4BE-465F-47D3-B868-5357DD4BB115}" srcId="{C2B1748A-2306-433A-98B9-39460FE8B6C6}" destId="{C452A2CB-FDAC-4F86-B85D-E803F3859547}" srcOrd="1" destOrd="0" parTransId="{D535FBF1-73B7-4442-8B6E-90C0E04739B7}" sibTransId="{E2ECD833-D87C-4970-932D-9F42AF53E86E}"/>
    <dgm:cxn modelId="{63DE9CD9-35F6-4A50-B9DB-648F5715C70D}" type="presOf" srcId="{C452A2CB-FDAC-4F86-B85D-E803F3859547}" destId="{6A87F8EC-5533-4712-967B-0B55E1AE2D6C}" srcOrd="0" destOrd="1" presId="urn:microsoft.com/office/officeart/2005/8/layout/vList6"/>
    <dgm:cxn modelId="{75E578FA-D2B9-45D1-8663-F896A3372E3F}" srcId="{C2B1748A-2306-433A-98B9-39460FE8B6C6}" destId="{74F97F62-1D6B-4AFB-81FF-120E1FF091C2}" srcOrd="0" destOrd="0" parTransId="{F6B076BA-73C0-4CFA-B144-6EC2B60662D3}" sibTransId="{38D2D4A2-BFD6-4F11-A1B8-1B34F758161E}"/>
    <dgm:cxn modelId="{8A268724-3593-4F23-8C1A-8B96096ECA72}" type="presParOf" srcId="{A9AB996C-6A5C-4168-89B0-64C06380BD56}" destId="{B52E5FD8-747F-4635-9FF7-8EFB6C64E192}" srcOrd="0" destOrd="0" presId="urn:microsoft.com/office/officeart/2005/8/layout/vList6"/>
    <dgm:cxn modelId="{9519D861-508D-4EE1-99AF-2F86CFB88767}" type="presParOf" srcId="{B52E5FD8-747F-4635-9FF7-8EFB6C64E192}" destId="{4186A443-7B84-406B-A1AC-C764B842637F}" srcOrd="0" destOrd="0" presId="urn:microsoft.com/office/officeart/2005/8/layout/vList6"/>
    <dgm:cxn modelId="{84452294-FC50-4644-BB83-5FD850CEE437}" type="presParOf" srcId="{B52E5FD8-747F-4635-9FF7-8EFB6C64E192}" destId="{6A87F8EC-5533-4712-967B-0B55E1AE2D6C}" srcOrd="1" destOrd="0" presId="urn:microsoft.com/office/officeart/2005/8/layout/vList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5FE309-781C-405E-A266-C34FF1D4076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562E98C-432E-44C1-B3A3-E585DC294950}" type="pres">
      <dgm:prSet presAssocID="{695FE309-781C-405E-A266-C34FF1D4076A}" presName="Name0" presStyleCnt="0">
        <dgm:presLayoutVars>
          <dgm:dir/>
          <dgm:animLvl val="lvl"/>
          <dgm:resizeHandles val="exact"/>
        </dgm:presLayoutVars>
      </dgm:prSet>
      <dgm:spPr/>
    </dgm:pt>
  </dgm:ptLst>
  <dgm:cxnLst>
    <dgm:cxn modelId="{47A76D62-B98C-4331-971E-4C7FFDD04CD8}" type="presOf" srcId="{695FE309-781C-405E-A266-C34FF1D4076A}" destId="{4562E98C-432E-44C1-B3A3-E585DC294950}" srcOrd="0" destOrd="0" presId="urn:microsoft.com/office/officeart/2005/8/layout/vList5"/>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003BC-B02D-4272-A97B-21D52771727B}">
      <dsp:nvSpPr>
        <dsp:cNvPr id="0" name=""/>
        <dsp:cNvSpPr/>
      </dsp:nvSpPr>
      <dsp:spPr>
        <a:xfrm>
          <a:off x="2" y="0"/>
          <a:ext cx="9547407" cy="4525963"/>
        </a:xfrm>
        <a:prstGeom prst="rightArrow">
          <a:avLst/>
        </a:prstGeom>
        <a:solidFill>
          <a:schemeClr val="accent3">
            <a:lumMod val="60000"/>
            <a:lumOff val="40000"/>
          </a:schemeClr>
        </a:solidFill>
        <a:ln>
          <a:solidFill>
            <a:schemeClr val="tx1"/>
          </a:solidFill>
        </a:ln>
        <a:effectLst/>
      </dsp:spPr>
      <dsp:style>
        <a:lnRef idx="0">
          <a:scrgbClr r="0" g="0" b="0"/>
        </a:lnRef>
        <a:fillRef idx="1">
          <a:scrgbClr r="0" g="0" b="0"/>
        </a:fillRef>
        <a:effectRef idx="0">
          <a:scrgbClr r="0" g="0" b="0"/>
        </a:effectRef>
        <a:fontRef idx="minor"/>
      </dsp:style>
    </dsp:sp>
    <dsp:sp modelId="{928985B6-AE18-4867-B0C7-D62F325C6350}">
      <dsp:nvSpPr>
        <dsp:cNvPr id="0" name=""/>
        <dsp:cNvSpPr/>
      </dsp:nvSpPr>
      <dsp:spPr>
        <a:xfrm>
          <a:off x="190887" y="1371602"/>
          <a:ext cx="2794296" cy="1810385"/>
        </a:xfrm>
        <a:prstGeom prst="roundRect">
          <a:avLst/>
        </a:prstGeom>
        <a:solidFill>
          <a:srgbClr val="0096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Intent to Defraud Government </a:t>
          </a:r>
        </a:p>
      </dsp:txBody>
      <dsp:txXfrm>
        <a:off x="279263" y="1459978"/>
        <a:ext cx="2617544" cy="1633633"/>
      </dsp:txXfrm>
    </dsp:sp>
    <dsp:sp modelId="{441BF820-43E6-485B-944D-238FEA8AFB5A}">
      <dsp:nvSpPr>
        <dsp:cNvPr id="0" name=""/>
        <dsp:cNvSpPr/>
      </dsp:nvSpPr>
      <dsp:spPr>
        <a:xfrm>
          <a:off x="3242762" y="1371602"/>
          <a:ext cx="2794296" cy="1810385"/>
        </a:xfrm>
        <a:prstGeom prst="roundRect">
          <a:avLst/>
        </a:prstGeom>
        <a:solidFill>
          <a:srgbClr val="F2B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Submission of a False Claim </a:t>
          </a:r>
        </a:p>
      </dsp:txBody>
      <dsp:txXfrm>
        <a:off x="3331138" y="1459978"/>
        <a:ext cx="2617544" cy="1633633"/>
      </dsp:txXfrm>
    </dsp:sp>
    <dsp:sp modelId="{0A7C08B1-71A6-4CBC-8AF3-2849C8DA051B}">
      <dsp:nvSpPr>
        <dsp:cNvPr id="0" name=""/>
        <dsp:cNvSpPr/>
      </dsp:nvSpPr>
      <dsp:spPr>
        <a:xfrm>
          <a:off x="6199262" y="1371602"/>
          <a:ext cx="3023763" cy="1810385"/>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False Information was a Material Fact in the Government’s Decision to Grant Reimbursement </a:t>
          </a:r>
        </a:p>
      </dsp:txBody>
      <dsp:txXfrm>
        <a:off x="6287638" y="1459978"/>
        <a:ext cx="2847011" cy="163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700B7-7A88-45C1-B879-7EDA46F9F796}">
      <dsp:nvSpPr>
        <dsp:cNvPr id="0" name=""/>
        <dsp:cNvSpPr/>
      </dsp:nvSpPr>
      <dsp:spPr>
        <a:xfrm rot="16200000">
          <a:off x="1047201" y="266249"/>
          <a:ext cx="1298442" cy="2057395"/>
        </a:xfrm>
        <a:prstGeom prst="downArrow">
          <a:avLst>
            <a:gd name="adj1" fmla="val 50000"/>
            <a:gd name="adj2" fmla="val 35000"/>
          </a:avLst>
        </a:prstGeom>
        <a:solidFill>
          <a:srgbClr val="FFC00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 lastClr="FFFFFF"/>
              </a:solidFill>
              <a:latin typeface="Book Antiqua"/>
              <a:ea typeface="+mn-ea"/>
              <a:cs typeface="+mn-cs"/>
            </a:rPr>
            <a:t>Remuneration</a:t>
          </a:r>
        </a:p>
      </dsp:txBody>
      <dsp:txXfrm rot="5400000">
        <a:off x="667725" y="970335"/>
        <a:ext cx="1830168" cy="649221"/>
      </dsp:txXfrm>
    </dsp:sp>
    <dsp:sp modelId="{7DB9F518-18B2-4397-9828-7E605929C2FF}">
      <dsp:nvSpPr>
        <dsp:cNvPr id="0" name=""/>
        <dsp:cNvSpPr/>
      </dsp:nvSpPr>
      <dsp:spPr>
        <a:xfrm rot="5400000">
          <a:off x="3142390" y="209436"/>
          <a:ext cx="1296349" cy="2057395"/>
        </a:xfrm>
        <a:prstGeom prst="downArrow">
          <a:avLst>
            <a:gd name="adj1" fmla="val 50000"/>
            <a:gd name="adj2" fmla="val 35000"/>
          </a:avLst>
        </a:prstGeom>
        <a:solidFill>
          <a:srgbClr val="C00000"/>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 lastClr="FFFFFF"/>
              </a:solidFill>
              <a:latin typeface="Book Antiqua"/>
              <a:ea typeface="+mn-ea"/>
              <a:cs typeface="+mn-cs"/>
            </a:rPr>
            <a:t>Referrals</a:t>
          </a:r>
        </a:p>
      </dsp:txBody>
      <dsp:txXfrm rot="-5400000">
        <a:off x="2988729" y="914046"/>
        <a:ext cx="1830534" cy="648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716F0-38FC-410E-821E-78B4A05FE8E2}">
      <dsp:nvSpPr>
        <dsp:cNvPr id="0" name=""/>
        <dsp:cNvSpPr/>
      </dsp:nvSpPr>
      <dsp:spPr>
        <a:xfrm>
          <a:off x="2" y="0"/>
          <a:ext cx="9564684" cy="4525963"/>
        </a:xfrm>
        <a:prstGeom prst="rightArrow">
          <a:avLst/>
        </a:prstGeom>
        <a:solidFill>
          <a:schemeClr val="bg1">
            <a:lumMod val="65000"/>
          </a:schemeClr>
        </a:solidFill>
        <a:ln>
          <a:solidFill>
            <a:schemeClr val="tx1"/>
          </a:solidFill>
        </a:ln>
        <a:effectLst/>
      </dsp:spPr>
      <dsp:style>
        <a:lnRef idx="0">
          <a:scrgbClr r="0" g="0" b="0"/>
        </a:lnRef>
        <a:fillRef idx="1">
          <a:scrgbClr r="0" g="0" b="0"/>
        </a:fillRef>
        <a:effectRef idx="0">
          <a:scrgbClr r="0" g="0" b="0"/>
        </a:effectRef>
        <a:fontRef idx="minor"/>
      </dsp:style>
    </dsp:sp>
    <dsp:sp modelId="{8A0A85F9-DFFC-4EF7-8B84-9B66A0386F03}">
      <dsp:nvSpPr>
        <dsp:cNvPr id="0" name=""/>
        <dsp:cNvSpPr/>
      </dsp:nvSpPr>
      <dsp:spPr>
        <a:xfrm>
          <a:off x="106052" y="1389180"/>
          <a:ext cx="2880128" cy="1810385"/>
        </a:xfrm>
        <a:prstGeom prst="roundRect">
          <a:avLst/>
        </a:prstGeom>
        <a:solidFill>
          <a:srgbClr val="00964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Arial" pitchFamily="34" charset="0"/>
              <a:cs typeface="Arial" pitchFamily="34" charset="0"/>
            </a:rPr>
            <a:t>Knowingly &amp; Willfully</a:t>
          </a:r>
        </a:p>
        <a:p>
          <a:pPr marL="0" lvl="0" indent="0" algn="ctr" defTabSz="800100">
            <a:lnSpc>
              <a:spcPct val="90000"/>
            </a:lnSpc>
            <a:spcBef>
              <a:spcPct val="0"/>
            </a:spcBef>
            <a:spcAft>
              <a:spcPct val="35000"/>
            </a:spcAft>
            <a:buNone/>
          </a:pPr>
          <a:r>
            <a:rPr lang="en-US" sz="1800" kern="1200" dirty="0">
              <a:solidFill>
                <a:schemeClr val="bg1"/>
              </a:solidFill>
              <a:latin typeface="Arial" pitchFamily="34" charset="0"/>
              <a:cs typeface="Arial" pitchFamily="34" charset="0"/>
            </a:rPr>
            <a:t>PPACA of 2010  </a:t>
          </a:r>
        </a:p>
        <a:p>
          <a:pPr marL="0" lvl="0" indent="0" algn="ctr" defTabSz="800100">
            <a:lnSpc>
              <a:spcPct val="90000"/>
            </a:lnSpc>
            <a:spcBef>
              <a:spcPct val="0"/>
            </a:spcBef>
            <a:spcAft>
              <a:spcPct val="35000"/>
            </a:spcAft>
            <a:buNone/>
          </a:pPr>
          <a:r>
            <a:rPr lang="en-US" sz="1800" kern="1200" dirty="0">
              <a:solidFill>
                <a:schemeClr val="bg1"/>
              </a:solidFill>
              <a:latin typeface="Arial" pitchFamily="34" charset="0"/>
              <a:cs typeface="Arial" pitchFamily="34" charset="0"/>
            </a:rPr>
            <a:t>Intent to Violate “Some” Law </a:t>
          </a:r>
        </a:p>
      </dsp:txBody>
      <dsp:txXfrm>
        <a:off x="194428" y="1477556"/>
        <a:ext cx="2703376" cy="1633633"/>
      </dsp:txXfrm>
    </dsp:sp>
    <dsp:sp modelId="{E63FBCD8-4329-4742-822F-FF84AA5FC728}">
      <dsp:nvSpPr>
        <dsp:cNvPr id="0" name=""/>
        <dsp:cNvSpPr/>
      </dsp:nvSpPr>
      <dsp:spPr>
        <a:xfrm>
          <a:off x="3188229" y="1371602"/>
          <a:ext cx="3113034" cy="1810385"/>
        </a:xfrm>
        <a:prstGeom prst="roundRect">
          <a:avLst/>
        </a:prstGeom>
        <a:solidFill>
          <a:srgbClr val="F2B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Arial" pitchFamily="34" charset="0"/>
              <a:cs typeface="Arial" pitchFamily="34" charset="0"/>
            </a:rPr>
            <a:t>Direct or Indirect Payments or Remuneration</a:t>
          </a:r>
        </a:p>
      </dsp:txBody>
      <dsp:txXfrm>
        <a:off x="3276605" y="1459978"/>
        <a:ext cx="2936282" cy="1633633"/>
      </dsp:txXfrm>
    </dsp:sp>
    <dsp:sp modelId="{FF493ADE-574B-466F-9488-01FE7F7011D2}">
      <dsp:nvSpPr>
        <dsp:cNvPr id="0" name=""/>
        <dsp:cNvSpPr/>
      </dsp:nvSpPr>
      <dsp:spPr>
        <a:xfrm>
          <a:off x="6526288" y="1371602"/>
          <a:ext cx="2804072" cy="1810385"/>
        </a:xfrm>
        <a:prstGeom prst="roundRect">
          <a:avLst/>
        </a:prstGeom>
        <a:solidFill>
          <a:srgbClr val="CC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Arial" pitchFamily="34" charset="0"/>
              <a:cs typeface="Arial" pitchFamily="34" charset="0"/>
            </a:rPr>
            <a:t>Induce the Referral of Services Reimbursed by a Federal Health Program</a:t>
          </a:r>
        </a:p>
      </dsp:txBody>
      <dsp:txXfrm>
        <a:off x="6614664" y="1459978"/>
        <a:ext cx="2627320" cy="16336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B8179-7378-4653-8B6D-D4990913BBAD}">
      <dsp:nvSpPr>
        <dsp:cNvPr id="0" name=""/>
        <dsp:cNvSpPr/>
      </dsp:nvSpPr>
      <dsp:spPr>
        <a:xfrm rot="5400000">
          <a:off x="-293053" y="296470"/>
          <a:ext cx="1953691" cy="1367584"/>
        </a:xfrm>
        <a:prstGeom prst="chevron">
          <a:avLst/>
        </a:prstGeom>
        <a:solidFill>
          <a:srgbClr val="FF000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dirty="0"/>
            <a:t>Administrative </a:t>
          </a:r>
          <a:r>
            <a:rPr lang="en-US" sz="1500" i="1" kern="1200" dirty="0"/>
            <a:t>(45 CFR 164.308)</a:t>
          </a:r>
          <a:endParaRPr lang="en-US" sz="1500" kern="1200" dirty="0"/>
        </a:p>
      </dsp:txBody>
      <dsp:txXfrm rot="-5400000">
        <a:off x="1" y="687208"/>
        <a:ext cx="1367584" cy="586107"/>
      </dsp:txXfrm>
    </dsp:sp>
    <dsp:sp modelId="{21168854-091E-4D1F-A25C-B06E23B141B0}">
      <dsp:nvSpPr>
        <dsp:cNvPr id="0" name=""/>
        <dsp:cNvSpPr/>
      </dsp:nvSpPr>
      <dsp:spPr>
        <a:xfrm rot="5400000">
          <a:off x="4392242" y="-3021241"/>
          <a:ext cx="1269899" cy="731921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Develop, Implement, and Maintain Security Measures </a:t>
          </a:r>
        </a:p>
        <a:p>
          <a:pPr marL="171450" lvl="1" indent="-171450" algn="l" defTabSz="800100">
            <a:lnSpc>
              <a:spcPct val="90000"/>
            </a:lnSpc>
            <a:spcBef>
              <a:spcPct val="0"/>
            </a:spcBef>
            <a:spcAft>
              <a:spcPct val="15000"/>
            </a:spcAft>
            <a:buChar char="•"/>
          </a:pPr>
          <a:r>
            <a:rPr lang="en-US" sz="1800" kern="1200" dirty="0"/>
            <a:t>Policies / Procedures  (Compliance Program  / Contingency Plan)</a:t>
          </a:r>
        </a:p>
        <a:p>
          <a:pPr marL="171450" lvl="1" indent="-171450" algn="l" defTabSz="800100">
            <a:lnSpc>
              <a:spcPct val="90000"/>
            </a:lnSpc>
            <a:spcBef>
              <a:spcPct val="0"/>
            </a:spcBef>
            <a:spcAft>
              <a:spcPct val="15000"/>
            </a:spcAft>
            <a:buChar char="•"/>
          </a:pPr>
          <a:r>
            <a:rPr lang="en-US" sz="1800" kern="1200" dirty="0"/>
            <a:t>Conduct Periodic Risk Assessments</a:t>
          </a:r>
        </a:p>
        <a:p>
          <a:pPr marL="171450" lvl="1" indent="-171450" algn="l" defTabSz="800100">
            <a:lnSpc>
              <a:spcPct val="90000"/>
            </a:lnSpc>
            <a:spcBef>
              <a:spcPct val="0"/>
            </a:spcBef>
            <a:spcAft>
              <a:spcPct val="15000"/>
            </a:spcAft>
            <a:buChar char="•"/>
          </a:pPr>
          <a:r>
            <a:rPr lang="en-US" sz="1800" kern="1200" dirty="0"/>
            <a:t>Educate and Train Employees</a:t>
          </a:r>
        </a:p>
        <a:p>
          <a:pPr marL="171450" lvl="1" indent="-171450" algn="l" defTabSz="800100">
            <a:lnSpc>
              <a:spcPct val="90000"/>
            </a:lnSpc>
            <a:spcBef>
              <a:spcPct val="0"/>
            </a:spcBef>
            <a:spcAft>
              <a:spcPct val="15000"/>
            </a:spcAft>
            <a:buChar char="•"/>
          </a:pPr>
          <a:endParaRPr lang="en-US" sz="1800" kern="1200" dirty="0"/>
        </a:p>
      </dsp:txBody>
      <dsp:txXfrm rot="-5400000">
        <a:off x="1367585" y="65407"/>
        <a:ext cx="7257224" cy="1145917"/>
      </dsp:txXfrm>
    </dsp:sp>
    <dsp:sp modelId="{ABE41469-8012-4DAC-BBB7-EFFD80FC8491}">
      <dsp:nvSpPr>
        <dsp:cNvPr id="0" name=""/>
        <dsp:cNvSpPr/>
      </dsp:nvSpPr>
      <dsp:spPr>
        <a:xfrm rot="5400000">
          <a:off x="-293053" y="2059407"/>
          <a:ext cx="1953691" cy="1367584"/>
        </a:xfrm>
        <a:prstGeom prst="chevron">
          <a:avLst/>
        </a:prstGeom>
        <a:solidFill>
          <a:schemeClr val="tx2">
            <a:lumMod val="75000"/>
          </a:schemeClr>
        </a:solidFill>
        <a:ln w="12700" cap="flat" cmpd="sng" algn="ctr">
          <a:solidFill>
            <a:schemeClr val="accent5">
              <a:hueOff val="-389766"/>
              <a:satOff val="3984"/>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dirty="0"/>
            <a:t>Physical </a:t>
          </a:r>
          <a:r>
            <a:rPr lang="en-US" sz="1500" i="1" kern="1200" dirty="0"/>
            <a:t>(45 CFR 164.310)</a:t>
          </a:r>
          <a:endParaRPr lang="en-US" sz="1500" kern="1200" dirty="0"/>
        </a:p>
      </dsp:txBody>
      <dsp:txXfrm rot="-5400000">
        <a:off x="1" y="2450145"/>
        <a:ext cx="1367584" cy="586107"/>
      </dsp:txXfrm>
    </dsp:sp>
    <dsp:sp modelId="{79976FD0-A93D-4414-A2C1-77DE84F46D7A}">
      <dsp:nvSpPr>
        <dsp:cNvPr id="0" name=""/>
        <dsp:cNvSpPr/>
      </dsp:nvSpPr>
      <dsp:spPr>
        <a:xfrm rot="5400000">
          <a:off x="4392242" y="-1258303"/>
          <a:ext cx="1269899" cy="7319215"/>
        </a:xfrm>
        <a:prstGeom prst="round2SameRect">
          <a:avLst/>
        </a:prstGeom>
        <a:solidFill>
          <a:schemeClr val="lt1">
            <a:alpha val="90000"/>
            <a:hueOff val="0"/>
            <a:satOff val="0"/>
            <a:lumOff val="0"/>
            <a:alphaOff val="0"/>
          </a:schemeClr>
        </a:solidFill>
        <a:ln w="12700" cap="flat" cmpd="sng" algn="ctr">
          <a:solidFill>
            <a:schemeClr val="accent5">
              <a:hueOff val="-389766"/>
              <a:satOff val="3984"/>
              <a:lumOff val="-21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Implement Facility Controls (Internal / External) </a:t>
          </a:r>
        </a:p>
        <a:p>
          <a:pPr marL="171450" lvl="1" indent="-171450" algn="l" defTabSz="800100">
            <a:lnSpc>
              <a:spcPct val="90000"/>
            </a:lnSpc>
            <a:spcBef>
              <a:spcPct val="0"/>
            </a:spcBef>
            <a:spcAft>
              <a:spcPct val="15000"/>
            </a:spcAft>
            <a:buChar char="•"/>
          </a:pPr>
          <a:r>
            <a:rPr lang="en-US" sz="1800" kern="1200" dirty="0"/>
            <a:t>Workstation Use / Security</a:t>
          </a:r>
        </a:p>
        <a:p>
          <a:pPr marL="171450" lvl="1" indent="-171450" algn="l" defTabSz="800100">
            <a:lnSpc>
              <a:spcPct val="90000"/>
            </a:lnSpc>
            <a:spcBef>
              <a:spcPct val="0"/>
            </a:spcBef>
            <a:spcAft>
              <a:spcPct val="15000"/>
            </a:spcAft>
            <a:buChar char="•"/>
          </a:pPr>
          <a:r>
            <a:rPr lang="en-US" sz="1800" kern="1200" dirty="0"/>
            <a:t>Device / Media Controls </a:t>
          </a:r>
        </a:p>
      </dsp:txBody>
      <dsp:txXfrm rot="-5400000">
        <a:off x="1367585" y="1828345"/>
        <a:ext cx="7257224" cy="1145917"/>
      </dsp:txXfrm>
    </dsp:sp>
    <dsp:sp modelId="{07FA7B0D-B333-4528-A50B-36CF6A360E8A}">
      <dsp:nvSpPr>
        <dsp:cNvPr id="0" name=""/>
        <dsp:cNvSpPr/>
      </dsp:nvSpPr>
      <dsp:spPr>
        <a:xfrm rot="5400000">
          <a:off x="-293053" y="3822345"/>
          <a:ext cx="1953691" cy="1367584"/>
        </a:xfrm>
        <a:prstGeom prst="chevron">
          <a:avLst/>
        </a:prstGeom>
        <a:solidFill>
          <a:srgbClr val="92D050"/>
        </a:solidFill>
        <a:ln w="12700" cap="flat" cmpd="sng" algn="ctr">
          <a:solidFill>
            <a:schemeClr val="accent5">
              <a:hueOff val="-779532"/>
              <a:satOff val="7969"/>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a:t>Technical </a:t>
          </a:r>
          <a:r>
            <a:rPr lang="en-US" sz="1500" i="1" kern="1200"/>
            <a:t>(45 CFR 164.312)</a:t>
          </a:r>
          <a:endParaRPr lang="en-US" sz="1500" kern="1200"/>
        </a:p>
      </dsp:txBody>
      <dsp:txXfrm rot="-5400000">
        <a:off x="1" y="4213083"/>
        <a:ext cx="1367584" cy="586107"/>
      </dsp:txXfrm>
    </dsp:sp>
    <dsp:sp modelId="{BAA36F40-20A6-4906-B3B6-6E7F9D751352}">
      <dsp:nvSpPr>
        <dsp:cNvPr id="0" name=""/>
        <dsp:cNvSpPr/>
      </dsp:nvSpPr>
      <dsp:spPr>
        <a:xfrm rot="5400000">
          <a:off x="4392242" y="504633"/>
          <a:ext cx="1269899" cy="7319215"/>
        </a:xfrm>
        <a:prstGeom prst="round2SameRect">
          <a:avLst/>
        </a:prstGeom>
        <a:solidFill>
          <a:schemeClr val="lt1">
            <a:alpha val="90000"/>
            <a:hueOff val="0"/>
            <a:satOff val="0"/>
            <a:lumOff val="0"/>
            <a:alphaOff val="0"/>
          </a:schemeClr>
        </a:solidFill>
        <a:ln w="12700" cap="flat" cmpd="sng" algn="ctr">
          <a:solidFill>
            <a:schemeClr val="accent5">
              <a:hueOff val="-779532"/>
              <a:satOff val="7969"/>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Access / Audit Controls</a:t>
          </a:r>
        </a:p>
        <a:p>
          <a:pPr marL="171450" lvl="1" indent="-171450" algn="l" defTabSz="755650">
            <a:lnSpc>
              <a:spcPct val="90000"/>
            </a:lnSpc>
            <a:spcBef>
              <a:spcPct val="0"/>
            </a:spcBef>
            <a:spcAft>
              <a:spcPct val="15000"/>
            </a:spcAft>
            <a:buChar char="•"/>
          </a:pPr>
          <a:r>
            <a:rPr lang="en-US" sz="1700" kern="1200" dirty="0"/>
            <a:t>Integrity (Mechanisms to Authenticate e-PHI)</a:t>
          </a:r>
        </a:p>
        <a:p>
          <a:pPr marL="171450" lvl="1" indent="-171450" algn="l" defTabSz="755650">
            <a:lnSpc>
              <a:spcPct val="90000"/>
            </a:lnSpc>
            <a:spcBef>
              <a:spcPct val="0"/>
            </a:spcBef>
            <a:spcAft>
              <a:spcPct val="15000"/>
            </a:spcAft>
            <a:buChar char="•"/>
          </a:pPr>
          <a:r>
            <a:rPr lang="en-US" sz="1700" kern="1200" dirty="0"/>
            <a:t>Person / Entity Authentication</a:t>
          </a:r>
        </a:p>
        <a:p>
          <a:pPr marL="171450" lvl="1" indent="-171450" algn="l" defTabSz="755650">
            <a:lnSpc>
              <a:spcPct val="90000"/>
            </a:lnSpc>
            <a:spcBef>
              <a:spcPct val="0"/>
            </a:spcBef>
            <a:spcAft>
              <a:spcPct val="15000"/>
            </a:spcAft>
            <a:buChar char="•"/>
          </a:pPr>
          <a:r>
            <a:rPr lang="en-US" sz="1700" kern="1200" dirty="0"/>
            <a:t>Transmission Security (Encryption / Decryption) </a:t>
          </a:r>
        </a:p>
      </dsp:txBody>
      <dsp:txXfrm rot="-5400000">
        <a:off x="1367585" y="3591282"/>
        <a:ext cx="7257224" cy="11459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7C79E-5FD0-42B3-A6AC-753E34154D23}">
      <dsp:nvSpPr>
        <dsp:cNvPr id="0" name=""/>
        <dsp:cNvSpPr/>
      </dsp:nvSpPr>
      <dsp:spPr>
        <a:xfrm>
          <a:off x="1584959" y="0"/>
          <a:ext cx="2377440" cy="2666999"/>
        </a:xfrm>
        <a:prstGeom prst="rightArrow">
          <a:avLst>
            <a:gd name="adj1" fmla="val 75000"/>
            <a:gd name="adj2" fmla="val 50000"/>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4625" lvl="1" indent="-53975" algn="l" defTabSz="1425575" rtl="0">
            <a:lnSpc>
              <a:spcPct val="90000"/>
            </a:lnSpc>
            <a:spcBef>
              <a:spcPct val="0"/>
            </a:spcBef>
            <a:spcAft>
              <a:spcPct val="15000"/>
            </a:spcAft>
            <a:buChar char="•"/>
          </a:pPr>
          <a:endParaRPr lang="en-US" sz="1600" kern="1200" dirty="0"/>
        </a:p>
        <a:p>
          <a:pPr marL="174625" lvl="1" indent="-53975" algn="l" defTabSz="1425575" rtl="0">
            <a:lnSpc>
              <a:spcPct val="90000"/>
            </a:lnSpc>
            <a:spcBef>
              <a:spcPct val="0"/>
            </a:spcBef>
            <a:spcAft>
              <a:spcPct val="15000"/>
            </a:spcAft>
            <a:buChar char="•"/>
          </a:pPr>
          <a:r>
            <a:rPr lang="en-US" sz="1600" kern="1200" dirty="0"/>
            <a:t>  Doctors</a:t>
          </a:r>
        </a:p>
        <a:p>
          <a:pPr marL="174625" lvl="1" indent="-53975" algn="l" defTabSz="1425575" rtl="0">
            <a:lnSpc>
              <a:spcPct val="90000"/>
            </a:lnSpc>
            <a:spcBef>
              <a:spcPct val="0"/>
            </a:spcBef>
            <a:spcAft>
              <a:spcPct val="15000"/>
            </a:spcAft>
            <a:buChar char="•"/>
          </a:pPr>
          <a:r>
            <a:rPr lang="en-US" sz="1600" kern="1200" dirty="0"/>
            <a:t>  Clinics</a:t>
          </a:r>
        </a:p>
        <a:p>
          <a:pPr marL="174625" lvl="1" indent="-53975" algn="l" defTabSz="1425575" rtl="0">
            <a:lnSpc>
              <a:spcPct val="90000"/>
            </a:lnSpc>
            <a:spcBef>
              <a:spcPct val="0"/>
            </a:spcBef>
            <a:spcAft>
              <a:spcPct val="15000"/>
            </a:spcAft>
            <a:buChar char="•"/>
          </a:pPr>
          <a:r>
            <a:rPr lang="en-US" sz="1600" kern="1200" dirty="0"/>
            <a:t>  Dentists</a:t>
          </a:r>
        </a:p>
        <a:p>
          <a:pPr marL="174625" lvl="1" indent="-53975" algn="l" defTabSz="1425575" rtl="0">
            <a:lnSpc>
              <a:spcPct val="90000"/>
            </a:lnSpc>
            <a:spcBef>
              <a:spcPct val="0"/>
            </a:spcBef>
            <a:spcAft>
              <a:spcPct val="15000"/>
            </a:spcAft>
            <a:buChar char="•"/>
          </a:pPr>
          <a:r>
            <a:rPr lang="en-US" sz="1600" kern="1200" dirty="0"/>
            <a:t>  Chiropractors</a:t>
          </a:r>
        </a:p>
        <a:p>
          <a:pPr marL="174625" lvl="1" indent="-53975" algn="l" defTabSz="1425575" rtl="0">
            <a:lnSpc>
              <a:spcPct val="90000"/>
            </a:lnSpc>
            <a:spcBef>
              <a:spcPct val="0"/>
            </a:spcBef>
            <a:spcAft>
              <a:spcPct val="15000"/>
            </a:spcAft>
            <a:buChar char="•"/>
          </a:pPr>
          <a:r>
            <a:rPr lang="en-US" sz="1600" kern="1200" dirty="0"/>
            <a:t>  </a:t>
          </a:r>
          <a:r>
            <a:rPr lang="en-US" sz="1400" kern="1200" dirty="0"/>
            <a:t>Nursing Homes</a:t>
          </a:r>
        </a:p>
        <a:p>
          <a:pPr marL="174625" lvl="1" indent="-53975" algn="l" defTabSz="1425575" rtl="0">
            <a:lnSpc>
              <a:spcPct val="90000"/>
            </a:lnSpc>
            <a:spcBef>
              <a:spcPct val="0"/>
            </a:spcBef>
            <a:spcAft>
              <a:spcPct val="15000"/>
            </a:spcAft>
            <a:buChar char="•"/>
          </a:pPr>
          <a:r>
            <a:rPr lang="en-US" sz="1600" kern="1200" dirty="0"/>
            <a:t>  Pharmacies</a:t>
          </a:r>
        </a:p>
      </dsp:txBody>
      <dsp:txXfrm>
        <a:off x="1584959" y="333375"/>
        <a:ext cx="1485900" cy="2000249"/>
      </dsp:txXfrm>
    </dsp:sp>
    <dsp:sp modelId="{B50B32C4-9853-44ED-9E26-C1166116BCB9}">
      <dsp:nvSpPr>
        <dsp:cNvPr id="0" name=""/>
        <dsp:cNvSpPr/>
      </dsp:nvSpPr>
      <dsp:spPr>
        <a:xfrm>
          <a:off x="15239" y="0"/>
          <a:ext cx="1584960" cy="2666999"/>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l" defTabSz="933450" rtl="0">
            <a:lnSpc>
              <a:spcPct val="90000"/>
            </a:lnSpc>
            <a:spcBef>
              <a:spcPct val="0"/>
            </a:spcBef>
            <a:spcAft>
              <a:spcPct val="35000"/>
            </a:spcAft>
            <a:buNone/>
          </a:pPr>
          <a:r>
            <a:rPr lang="en-US" sz="2100" u="none" kern="1200" dirty="0"/>
            <a:t>Health Care Providers</a:t>
          </a:r>
        </a:p>
      </dsp:txBody>
      <dsp:txXfrm>
        <a:off x="92610" y="77371"/>
        <a:ext cx="1430218" cy="25122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4A84A-C1C9-4A71-BED4-13D49047305E}">
      <dsp:nvSpPr>
        <dsp:cNvPr id="0" name=""/>
        <dsp:cNvSpPr/>
      </dsp:nvSpPr>
      <dsp:spPr>
        <a:xfrm>
          <a:off x="1446546" y="0"/>
          <a:ext cx="3200497" cy="2667000"/>
        </a:xfrm>
        <a:prstGeom prst="rightArrow">
          <a:avLst>
            <a:gd name="adj1" fmla="val 75000"/>
            <a:gd name="adj2" fmla="val 50000"/>
          </a:avLst>
        </a:prstGeom>
        <a:solidFill>
          <a:schemeClr val="accent1">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0" algn="l" defTabSz="666750" rtl="0">
            <a:lnSpc>
              <a:spcPct val="90000"/>
            </a:lnSpc>
            <a:spcBef>
              <a:spcPct val="0"/>
            </a:spcBef>
            <a:spcAft>
              <a:spcPct val="15000"/>
            </a:spcAft>
            <a:buChar char="•"/>
          </a:pPr>
          <a:endParaRPr lang="en-US" sz="1400" kern="1200" dirty="0"/>
        </a:p>
        <a:p>
          <a:pPr marL="174625" lvl="1" indent="0" algn="l" defTabSz="1600200" rtl="0">
            <a:lnSpc>
              <a:spcPct val="90000"/>
            </a:lnSpc>
            <a:spcBef>
              <a:spcPct val="0"/>
            </a:spcBef>
            <a:spcAft>
              <a:spcPct val="15000"/>
            </a:spcAft>
            <a:buChar char="•"/>
          </a:pPr>
          <a:r>
            <a:rPr lang="en-US" sz="1400" kern="1200" dirty="0"/>
            <a:t>  </a:t>
          </a:r>
          <a:r>
            <a:rPr lang="en-US" sz="1600" kern="1200" dirty="0"/>
            <a:t>Health Insurance</a:t>
          </a:r>
        </a:p>
        <a:p>
          <a:pPr marL="174625" lvl="1" indent="0" algn="l" defTabSz="666750" rtl="0">
            <a:lnSpc>
              <a:spcPct val="90000"/>
            </a:lnSpc>
            <a:spcBef>
              <a:spcPct val="0"/>
            </a:spcBef>
            <a:spcAft>
              <a:spcPct val="15000"/>
            </a:spcAft>
            <a:buChar char="•"/>
          </a:pPr>
          <a:r>
            <a:rPr lang="en-US" sz="1600" kern="1200" dirty="0"/>
            <a:t>  HMOs</a:t>
          </a:r>
        </a:p>
        <a:p>
          <a:pPr marL="174625" lvl="1" indent="0" algn="l" defTabSz="666750" rtl="0">
            <a:lnSpc>
              <a:spcPct val="90000"/>
            </a:lnSpc>
            <a:spcBef>
              <a:spcPct val="0"/>
            </a:spcBef>
            <a:spcAft>
              <a:spcPct val="15000"/>
            </a:spcAft>
            <a:buChar char="•"/>
          </a:pPr>
          <a:r>
            <a:rPr lang="en-US" sz="1600" kern="1200" dirty="0"/>
            <a:t> Government Health    Programs (</a:t>
          </a:r>
          <a:r>
            <a:rPr lang="en-US" sz="1600" i="1" kern="1200" dirty="0"/>
            <a:t>Medicare, Medicaid, Tricare, and VA/CHAMPVA)</a:t>
          </a:r>
        </a:p>
      </dsp:txBody>
      <dsp:txXfrm>
        <a:off x="1446546" y="333375"/>
        <a:ext cx="2200372" cy="2000250"/>
      </dsp:txXfrm>
    </dsp:sp>
    <dsp:sp modelId="{CF835A78-D456-483A-893F-88317BA68044}">
      <dsp:nvSpPr>
        <dsp:cNvPr id="0" name=""/>
        <dsp:cNvSpPr/>
      </dsp:nvSpPr>
      <dsp:spPr>
        <a:xfrm>
          <a:off x="1155" y="0"/>
          <a:ext cx="1445391" cy="2667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u="none" kern="1200" dirty="0"/>
            <a:t>Health Plans</a:t>
          </a:r>
        </a:p>
      </dsp:txBody>
      <dsp:txXfrm>
        <a:off x="71713" y="70558"/>
        <a:ext cx="1304275" cy="25258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7F8EC-5533-4712-967B-0B55E1AE2D6C}">
      <dsp:nvSpPr>
        <dsp:cNvPr id="0" name=""/>
        <dsp:cNvSpPr/>
      </dsp:nvSpPr>
      <dsp:spPr>
        <a:xfrm>
          <a:off x="1949190" y="0"/>
          <a:ext cx="3474720" cy="2514599"/>
        </a:xfrm>
        <a:prstGeom prst="rightArrow">
          <a:avLst>
            <a:gd name="adj1" fmla="val 75000"/>
            <a:gd name="adj2" fmla="val 50000"/>
          </a:avLst>
        </a:prstGeom>
        <a:solidFill>
          <a:schemeClr val="accent4">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rtl="0">
            <a:lnSpc>
              <a:spcPct val="90000"/>
            </a:lnSpc>
            <a:spcBef>
              <a:spcPct val="0"/>
            </a:spcBef>
            <a:spcAft>
              <a:spcPct val="15000"/>
            </a:spcAft>
            <a:buChar char="•"/>
          </a:pPr>
          <a:endParaRPr lang="en-US" sz="1600" kern="1200" dirty="0"/>
        </a:p>
        <a:p>
          <a:pPr marL="171450" lvl="1" indent="-171450" algn="l" defTabSz="711200" rtl="0">
            <a:lnSpc>
              <a:spcPct val="90000"/>
            </a:lnSpc>
            <a:spcBef>
              <a:spcPct val="0"/>
            </a:spcBef>
            <a:spcAft>
              <a:spcPct val="15000"/>
            </a:spcAft>
            <a:buChar char="•"/>
          </a:pPr>
          <a:r>
            <a:rPr lang="en-US" sz="1600" kern="1200" dirty="0"/>
            <a:t>A company that processes nonstandard health information, received from another entity, into a standardized electronic format </a:t>
          </a:r>
          <a:r>
            <a:rPr lang="en-US" sz="1600" i="1" kern="1200" dirty="0"/>
            <a:t>(Billing, Value-Added Networks)</a:t>
          </a:r>
        </a:p>
      </dsp:txBody>
      <dsp:txXfrm>
        <a:off x="1949190" y="314325"/>
        <a:ext cx="2531745" cy="1885949"/>
      </dsp:txXfrm>
    </dsp:sp>
    <dsp:sp modelId="{4186A443-7B84-406B-A1AC-C764B842637F}">
      <dsp:nvSpPr>
        <dsp:cNvPr id="0" name=""/>
        <dsp:cNvSpPr/>
      </dsp:nvSpPr>
      <dsp:spPr>
        <a:xfrm>
          <a:off x="367289" y="0"/>
          <a:ext cx="1581901" cy="2514599"/>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US" sz="2100" u="none" kern="1200" dirty="0"/>
            <a:t>Health Care Clearing Houses</a:t>
          </a:r>
        </a:p>
      </dsp:txBody>
      <dsp:txXfrm>
        <a:off x="444511" y="77222"/>
        <a:ext cx="1427457" cy="23601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F0568-EA3D-4DA6-8E39-436D7939AEF3}" type="datetimeFigureOut">
              <a:rPr lang="en-US" smtClean="0"/>
              <a:t>3/9/2021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4C7E1-E338-42CF-9A68-298305A102E9}" type="slidenum">
              <a:rPr lang="en-US" smtClean="0"/>
              <a:t>‹#›</a:t>
            </a:fld>
            <a:endParaRPr lang="en-US"/>
          </a:p>
        </p:txBody>
      </p:sp>
    </p:spTree>
    <p:extLst>
      <p:ext uri="{BB962C8B-B14F-4D97-AF65-F5344CB8AC3E}">
        <p14:creationId xmlns:p14="http://schemas.microsoft.com/office/powerpoint/2010/main" val="3604777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6E5F4-33BA-4EBD-9282-223F121F7227}" type="slidenum">
              <a:rPr lang="en-US" smtClean="0"/>
              <a:t>9</a:t>
            </a:fld>
            <a:endParaRPr lang="en-US" dirty="0"/>
          </a:p>
        </p:txBody>
      </p:sp>
    </p:spTree>
    <p:extLst>
      <p:ext uri="{BB962C8B-B14F-4D97-AF65-F5344CB8AC3E}">
        <p14:creationId xmlns:p14="http://schemas.microsoft.com/office/powerpoint/2010/main" val="11202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4B3BEF-8EE3-4CCF-BD5C-42E4202D9C00}" type="slidenum">
              <a:rPr lang="en-US" smtClean="0"/>
              <a:t>15</a:t>
            </a:fld>
            <a:endParaRPr lang="en-US" dirty="0"/>
          </a:p>
        </p:txBody>
      </p:sp>
    </p:spTree>
    <p:extLst>
      <p:ext uri="{BB962C8B-B14F-4D97-AF65-F5344CB8AC3E}">
        <p14:creationId xmlns:p14="http://schemas.microsoft.com/office/powerpoint/2010/main" val="1067641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4B3BEF-8EE3-4CCF-BD5C-42E4202D9C00}"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948589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E01FD-62BB-4B2C-AFCF-21ACFDA91745}" type="slidenum">
              <a:rPr lang="en-US" smtClean="0"/>
              <a:t>29</a:t>
            </a:fld>
            <a:endParaRPr lang="en-US"/>
          </a:p>
        </p:txBody>
      </p:sp>
    </p:spTree>
    <p:extLst>
      <p:ext uri="{BB962C8B-B14F-4D97-AF65-F5344CB8AC3E}">
        <p14:creationId xmlns:p14="http://schemas.microsoft.com/office/powerpoint/2010/main" val="3240655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E01FD-62BB-4B2C-AFCF-21ACFDA91745}" type="slidenum">
              <a:rPr lang="en-US" smtClean="0"/>
              <a:t>30</a:t>
            </a:fld>
            <a:endParaRPr lang="en-US"/>
          </a:p>
        </p:txBody>
      </p:sp>
    </p:spTree>
    <p:extLst>
      <p:ext uri="{BB962C8B-B14F-4D97-AF65-F5344CB8AC3E}">
        <p14:creationId xmlns:p14="http://schemas.microsoft.com/office/powerpoint/2010/main" val="401736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8E01FD-62BB-4B2C-AFCF-21ACFDA91745}" type="slidenum">
              <a:rPr lang="en-US" smtClean="0"/>
              <a:t>37</a:t>
            </a:fld>
            <a:endParaRPr lang="en-US"/>
          </a:p>
        </p:txBody>
      </p:sp>
    </p:spTree>
    <p:extLst>
      <p:ext uri="{BB962C8B-B14F-4D97-AF65-F5344CB8AC3E}">
        <p14:creationId xmlns:p14="http://schemas.microsoft.com/office/powerpoint/2010/main" val="208776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3/9/2021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3/9/2021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3/9/2021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3/9/2021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3/9/2021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3/9/2021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3/9/2021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3/9/2021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3/9/2021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905009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3/9/2021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3/9/2021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3/9/2021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3/9/2021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3/9/2021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3/9/2021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3/9/2021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3/9/2021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3/9/2021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18" Type="http://schemas.openxmlformats.org/officeDocument/2006/relationships/diagramLayout" Target="../diagrams/layout8.xml"/><Relationship Id="rId3" Type="http://schemas.openxmlformats.org/officeDocument/2006/relationships/diagramLayout" Target="../diagrams/layout5.xml"/><Relationship Id="rId21" Type="http://schemas.microsoft.com/office/2007/relationships/diagramDrawing" Target="../diagrams/drawing8.xml"/><Relationship Id="rId7" Type="http://schemas.openxmlformats.org/officeDocument/2006/relationships/diagramData" Target="../diagrams/data6.xml"/><Relationship Id="rId12" Type="http://schemas.openxmlformats.org/officeDocument/2006/relationships/diagramData" Target="../diagrams/data7.xml"/><Relationship Id="rId17" Type="http://schemas.openxmlformats.org/officeDocument/2006/relationships/diagramData" Target="../diagrams/data8.xml"/><Relationship Id="rId2" Type="http://schemas.openxmlformats.org/officeDocument/2006/relationships/diagramData" Target="../diagrams/data5.xml"/><Relationship Id="rId16" Type="http://schemas.microsoft.com/office/2007/relationships/diagramDrawing" Target="../diagrams/drawing7.xml"/><Relationship Id="rId20" Type="http://schemas.openxmlformats.org/officeDocument/2006/relationships/diagramColors" Target="../diagrams/colors8.xml"/><Relationship Id="rId1" Type="http://schemas.openxmlformats.org/officeDocument/2006/relationships/slideLayout" Target="../slideLayouts/slideLayout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19" Type="http://schemas.openxmlformats.org/officeDocument/2006/relationships/diagramQuickStyle" Target="../diagrams/quickStyle8.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Final Examination Review</a:t>
            </a:r>
            <a:br>
              <a:rPr lang="en-US" sz="4400" dirty="0"/>
            </a:br>
            <a:endParaRPr lang="en-US" sz="1200" dirty="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191" y="988078"/>
            <a:ext cx="2857500" cy="2219325"/>
          </a:xfrm>
          <a:prstGeom prst="rect">
            <a:avLst/>
          </a:prstGeom>
        </p:spPr>
      </p:pic>
    </p:spTree>
    <p:extLst>
      <p:ext uri="{BB962C8B-B14F-4D97-AF65-F5344CB8AC3E}">
        <p14:creationId xmlns:p14="http://schemas.microsoft.com/office/powerpoint/2010/main" val="1918796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57575" y="1684185"/>
            <a:ext cx="7814733" cy="4698459"/>
          </a:xfrm>
        </p:spPr>
        <p:txBody>
          <a:bodyPr>
            <a:normAutofit/>
          </a:bodyPr>
          <a:lstStyle/>
          <a:p>
            <a:r>
              <a:rPr lang="en-US" altLang="en-US" sz="2200" dirty="0"/>
              <a:t>Enacted in 1863 to combat fraud by government contractors.  </a:t>
            </a:r>
          </a:p>
          <a:p>
            <a:pPr marL="0" indent="0">
              <a:buNone/>
            </a:pPr>
            <a:endParaRPr lang="en-US" altLang="en-US" sz="2200" dirty="0"/>
          </a:p>
          <a:p>
            <a:r>
              <a:rPr lang="en-US" altLang="en-US" sz="2200" dirty="0"/>
              <a:t>K</a:t>
            </a:r>
            <a:r>
              <a:rPr lang="en-US" sz="2200" dirty="0"/>
              <a:t>nown as “informer’s Act” or “Lincoln Laws”</a:t>
            </a:r>
          </a:p>
          <a:p>
            <a:pPr marL="0" indent="0">
              <a:buNone/>
            </a:pPr>
            <a:endParaRPr lang="en-US" sz="2200" dirty="0"/>
          </a:p>
          <a:p>
            <a:r>
              <a:rPr lang="en-US" sz="2200" dirty="0"/>
              <a:t>Used extensively to combat fraud in government health care programs.</a:t>
            </a:r>
          </a:p>
          <a:p>
            <a:pPr marL="0" indent="0">
              <a:buNone/>
            </a:pPr>
            <a:endParaRPr lang="en-US" sz="2200" dirty="0"/>
          </a:p>
          <a:p>
            <a:r>
              <a:rPr lang="en-US" sz="2200" dirty="0"/>
              <a:t>Amended in 1986 to include non-retaliation (whistleblower) protections.</a:t>
            </a:r>
          </a:p>
          <a:p>
            <a:endParaRPr lang="en-US" sz="2200" dirty="0"/>
          </a:p>
          <a:p>
            <a:r>
              <a:rPr lang="en-US" sz="2200" dirty="0"/>
              <a:t> More than $13 billion has been recovered since 1986 </a:t>
            </a:r>
          </a:p>
          <a:p>
            <a:endParaRPr lang="en-US" dirty="0"/>
          </a:p>
          <a:p>
            <a:pPr marL="0" indent="0">
              <a:buNone/>
            </a:pPr>
            <a:endParaRPr lang="en-US" dirty="0"/>
          </a:p>
          <a:p>
            <a:endParaRPr lang="en-US" dirty="0"/>
          </a:p>
          <a:p>
            <a:endParaRPr lang="en-US" dirty="0"/>
          </a:p>
          <a:p>
            <a:endParaRPr lang="en-US" dirty="0"/>
          </a:p>
        </p:txBody>
      </p:sp>
      <p:sp>
        <p:nvSpPr>
          <p:cNvPr id="3" name="Title 2"/>
          <p:cNvSpPr>
            <a:spLocks noGrp="1"/>
          </p:cNvSpPr>
          <p:nvPr>
            <p:ph type="title"/>
          </p:nvPr>
        </p:nvSpPr>
        <p:spPr>
          <a:xfrm>
            <a:off x="1443317" y="358622"/>
            <a:ext cx="10515600" cy="1325563"/>
          </a:xfrm>
        </p:spPr>
        <p:txBody>
          <a:bodyPr>
            <a:normAutofit fontScale="90000"/>
          </a:bodyPr>
          <a:lstStyle/>
          <a:p>
            <a:br>
              <a:rPr lang="en-US" sz="4000" dirty="0"/>
            </a:br>
            <a:r>
              <a:rPr lang="en-US" sz="4000" dirty="0"/>
              <a:t>     </a:t>
            </a:r>
            <a:r>
              <a:rPr lang="en-US" sz="3100" dirty="0"/>
              <a:t>False Claims Act - 31 U.S.C. §§ 3729-3731</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85950" cy="2042809"/>
          </a:xfrm>
          <a:prstGeom prst="rect">
            <a:avLst/>
          </a:prstGeom>
        </p:spPr>
      </p:pic>
    </p:spTree>
    <p:extLst>
      <p:ext uri="{BB962C8B-B14F-4D97-AF65-F5344CB8AC3E}">
        <p14:creationId xmlns:p14="http://schemas.microsoft.com/office/powerpoint/2010/main" val="4222543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New Roman" pitchFamily="18" charset="0"/>
                <a:cs typeface="Times New Roman" pitchFamily="18" charset="0"/>
              </a:rPr>
              <a:t>False Claims Act – Three Elements </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12591027"/>
              </p:ext>
            </p:extLst>
          </p:nvPr>
        </p:nvGraphicFramePr>
        <p:xfrm>
          <a:off x="1331259" y="1600201"/>
          <a:ext cx="954741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a:solidFill>
                  <a:srgbClr val="55554A"/>
                </a:solidFill>
              </a:rPr>
              <a:t>www.physicianslegalgroup.com</a:t>
            </a:r>
            <a:endParaRPr lang="en-US" dirty="0">
              <a:solidFill>
                <a:srgbClr val="55554A"/>
              </a:solidFill>
            </a:endParaRPr>
          </a:p>
        </p:txBody>
      </p:sp>
      <p:sp>
        <p:nvSpPr>
          <p:cNvPr id="5" name="Slide Number Placeholder 4"/>
          <p:cNvSpPr>
            <a:spLocks noGrp="1"/>
          </p:cNvSpPr>
          <p:nvPr>
            <p:ph type="sldNum" sz="quarter" idx="12"/>
          </p:nvPr>
        </p:nvSpPr>
        <p:spPr/>
        <p:txBody>
          <a:bodyPr/>
          <a:lstStyle/>
          <a:p>
            <a:pPr>
              <a:defRPr/>
            </a:pPr>
            <a:fld id="{F4218216-6D81-4D1C-90CF-7B7180D24A62}" type="slidenum">
              <a:rPr lang="en-US" smtClean="0">
                <a:solidFill>
                  <a:srgbClr val="55554A"/>
                </a:solidFill>
              </a:rPr>
              <a:pPr>
                <a:defRPr/>
              </a:pPr>
              <a:t>11</a:t>
            </a:fld>
            <a:endParaRPr lang="en-US" dirty="0">
              <a:solidFill>
                <a:srgbClr val="55554A"/>
              </a:solidFill>
            </a:endParaRPr>
          </a:p>
        </p:txBody>
      </p:sp>
    </p:spTree>
    <p:extLst>
      <p:ext uri="{BB962C8B-B14F-4D97-AF65-F5344CB8AC3E}">
        <p14:creationId xmlns:p14="http://schemas.microsoft.com/office/powerpoint/2010/main" val="2842140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817355"/>
            <a:ext cx="9229165" cy="5040645"/>
          </a:xfrm>
        </p:spPr>
        <p:txBody>
          <a:bodyPr>
            <a:normAutofit/>
          </a:bodyPr>
          <a:lstStyle/>
          <a:p>
            <a:r>
              <a:rPr lang="en-US" sz="2400" dirty="0"/>
              <a:t>The False Claims Act establishes liability for any individual or entity that  </a:t>
            </a:r>
            <a:r>
              <a:rPr lang="en-US" sz="2400" b="1" dirty="0">
                <a:solidFill>
                  <a:srgbClr val="FF0000"/>
                </a:solidFill>
              </a:rPr>
              <a:t>KNOWINGLY</a:t>
            </a:r>
            <a:r>
              <a:rPr lang="en-US" sz="2400" dirty="0"/>
              <a:t> presents false or fraudulent claims to the US government for payment</a:t>
            </a:r>
          </a:p>
          <a:p>
            <a:pPr marL="301943" lvl="1" indent="0">
              <a:buNone/>
            </a:pPr>
            <a:endParaRPr lang="en-US" dirty="0"/>
          </a:p>
          <a:p>
            <a:r>
              <a:rPr lang="en-US" sz="2400" dirty="0"/>
              <a:t>Covers claims presented to any health care program funded in whole or in part by federal funds</a:t>
            </a:r>
          </a:p>
          <a:p>
            <a:pPr marL="0" indent="0">
              <a:buNone/>
            </a:pPr>
            <a:endParaRPr lang="en-US" sz="2400" dirty="0"/>
          </a:p>
          <a:p>
            <a:r>
              <a:rPr lang="en-US" sz="2400" dirty="0"/>
              <a:t>“Knowing” includes actual knowledge, deliberate ignorance and reckless disregard for the truth or falsity of the information</a:t>
            </a:r>
          </a:p>
          <a:p>
            <a:endParaRPr lang="en-US" sz="2400" dirty="0"/>
          </a:p>
          <a:p>
            <a:r>
              <a:rPr lang="en-US" sz="2400" dirty="0"/>
              <a:t>Applies to individuals and corporate entities</a:t>
            </a:r>
          </a:p>
          <a:p>
            <a:pPr marL="0" indent="0">
              <a:buNone/>
            </a:pPr>
            <a:endParaRPr lang="en-US" dirty="0"/>
          </a:p>
        </p:txBody>
      </p:sp>
      <p:sp>
        <p:nvSpPr>
          <p:cNvPr id="3" name="Title 2"/>
          <p:cNvSpPr>
            <a:spLocks noGrp="1"/>
          </p:cNvSpPr>
          <p:nvPr>
            <p:ph type="title"/>
          </p:nvPr>
        </p:nvSpPr>
        <p:spPr>
          <a:xfrm>
            <a:off x="699247" y="0"/>
            <a:ext cx="10515600" cy="1325563"/>
          </a:xfrm>
        </p:spPr>
        <p:txBody>
          <a:bodyPr>
            <a:normAutofit/>
          </a:bodyPr>
          <a:lstStyle/>
          <a:p>
            <a:pPr algn="l"/>
            <a:r>
              <a:rPr lang="en-US" sz="3600" dirty="0"/>
              <a:t>Liability and the FCA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0376" y="84323"/>
            <a:ext cx="1838528" cy="1887166"/>
          </a:xfrm>
          <a:prstGeom prst="rect">
            <a:avLst/>
          </a:prstGeom>
        </p:spPr>
      </p:pic>
    </p:spTree>
    <p:extLst>
      <p:ext uri="{BB962C8B-B14F-4D97-AF65-F5344CB8AC3E}">
        <p14:creationId xmlns:p14="http://schemas.microsoft.com/office/powerpoint/2010/main" val="2641569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 </a:t>
            </a:r>
            <a:r>
              <a:rPr lang="en-US" sz="4000" dirty="0"/>
              <a:t>What is Knowing Under the FCA? </a:t>
            </a:r>
          </a:p>
        </p:txBody>
      </p:sp>
      <p:sp>
        <p:nvSpPr>
          <p:cNvPr id="5" name="Content Placeholder 4"/>
          <p:cNvSpPr>
            <a:spLocks noGrp="1"/>
          </p:cNvSpPr>
          <p:nvPr>
            <p:ph idx="1"/>
          </p:nvPr>
        </p:nvSpPr>
        <p:spPr>
          <a:xfrm>
            <a:off x="1156447" y="1971719"/>
            <a:ext cx="7705165" cy="3904646"/>
          </a:xfrm>
        </p:spPr>
        <p:txBody>
          <a:bodyPr>
            <a:normAutofit fontScale="92500" lnSpcReduction="10000"/>
          </a:bodyPr>
          <a:lstStyle/>
          <a:p>
            <a:r>
              <a:rPr lang="en-US" dirty="0"/>
              <a:t>Has actual knowledge.</a:t>
            </a:r>
          </a:p>
          <a:p>
            <a:pPr marL="0" indent="0">
              <a:buNone/>
            </a:pPr>
            <a:endParaRPr lang="en-US" dirty="0"/>
          </a:p>
          <a:p>
            <a:r>
              <a:rPr lang="en-US" dirty="0"/>
              <a:t>Acts in deliberate ignorance of the truth or falsity of the information.</a:t>
            </a:r>
          </a:p>
          <a:p>
            <a:pPr marL="0" indent="0">
              <a:buNone/>
            </a:pPr>
            <a:endParaRPr lang="en-US" dirty="0"/>
          </a:p>
          <a:p>
            <a:r>
              <a:rPr lang="en-US" dirty="0"/>
              <a:t>Acts in reckless disregard of the truth or falsity of the information.</a:t>
            </a:r>
          </a:p>
          <a:p>
            <a:pPr marL="0" indent="0">
              <a:buNone/>
            </a:pPr>
            <a:endParaRPr lang="en-US" dirty="0"/>
          </a:p>
          <a:p>
            <a:r>
              <a:rPr lang="en-US" dirty="0"/>
              <a:t>Proof of specific intent to defraud is not required.</a:t>
            </a:r>
          </a:p>
          <a:p>
            <a:endParaRPr lang="en-US" dirty="0"/>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3966" y="1971720"/>
            <a:ext cx="2186642" cy="3183445"/>
          </a:xfrm>
          <a:prstGeom prst="rect">
            <a:avLst/>
          </a:prstGeom>
        </p:spPr>
      </p:pic>
    </p:spTree>
    <p:extLst>
      <p:ext uri="{BB962C8B-B14F-4D97-AF65-F5344CB8AC3E}">
        <p14:creationId xmlns:p14="http://schemas.microsoft.com/office/powerpoint/2010/main" val="3626629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Anti-Kickback &amp; STARK                   </a:t>
            </a:r>
          </a:p>
        </p:txBody>
      </p:sp>
      <p:sp>
        <p:nvSpPr>
          <p:cNvPr id="3" name="Content Placeholder 2"/>
          <p:cNvSpPr>
            <a:spLocks noGrp="1"/>
          </p:cNvSpPr>
          <p:nvPr>
            <p:ph idx="1"/>
          </p:nvPr>
        </p:nvSpPr>
        <p:spPr>
          <a:xfrm>
            <a:off x="1057836" y="1600200"/>
            <a:ext cx="9052670" cy="4756150"/>
          </a:xfrm>
        </p:spPr>
        <p:txBody>
          <a:bodyPr>
            <a:normAutofit fontScale="92500"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sz="1900" b="1" dirty="0">
                <a:latin typeface="Arial" panose="020B0604020202020204" pitchFamily="34" charset="0"/>
                <a:cs typeface="Arial" panose="020B0604020202020204" pitchFamily="34" charset="0"/>
              </a:rPr>
              <a:t>Purpose:</a:t>
            </a:r>
          </a:p>
          <a:p>
            <a:pPr marL="0" indent="0">
              <a:buNone/>
            </a:pPr>
            <a:r>
              <a:rPr lang="en-US" sz="1900" dirty="0">
                <a:latin typeface="Arial" panose="020B0604020202020204" pitchFamily="34" charset="0"/>
                <a:cs typeface="Arial" panose="020B0604020202020204" pitchFamily="34" charset="0"/>
              </a:rPr>
              <a:t>To prevent payments and/or incentives to physicians designed to induce referrals that impact clinical judgment.</a:t>
            </a:r>
          </a:p>
          <a:p>
            <a:pPr marL="0" indent="0">
              <a:buNone/>
            </a:pPr>
            <a:endParaRPr lang="en-US" sz="1900" dirty="0">
              <a:latin typeface="Arial" panose="020B0604020202020204" pitchFamily="34" charset="0"/>
              <a:cs typeface="Arial" panose="020B0604020202020204" pitchFamily="34" charset="0"/>
            </a:endParaRPr>
          </a:p>
          <a:p>
            <a:pPr marL="0" indent="0">
              <a:buNone/>
            </a:pPr>
            <a:r>
              <a:rPr lang="en-US" sz="1900" b="1" dirty="0">
                <a:latin typeface="Arial" panose="020B0604020202020204" pitchFamily="34" charset="0"/>
                <a:cs typeface="Arial" panose="020B0604020202020204" pitchFamily="34" charset="0"/>
              </a:rPr>
              <a:t>Basic Rules:</a:t>
            </a:r>
          </a:p>
          <a:p>
            <a:pPr>
              <a:buFont typeface="Wingdings" panose="05000000000000000000" pitchFamily="2" charset="2"/>
              <a:buChar char="ü"/>
            </a:pPr>
            <a:r>
              <a:rPr lang="en-US" sz="1900" dirty="0">
                <a:latin typeface="Arial" panose="020B0604020202020204" pitchFamily="34" charset="0"/>
                <a:cs typeface="Arial" panose="020B0604020202020204" pitchFamily="34" charset="0"/>
              </a:rPr>
              <a:t>Never offer anything of value to induce referrals for the delivery of healthcare or the furnishing of designated health services for payment by a federal healthcare program (MEDICARE, MEDICAID, TRICARE, VA, CHIP, or FEHB)</a:t>
            </a:r>
          </a:p>
          <a:p>
            <a:pPr>
              <a:buFont typeface="Wingdings" panose="05000000000000000000" pitchFamily="2" charset="2"/>
              <a:buChar char="ü"/>
            </a:pPr>
            <a:r>
              <a:rPr lang="en-US" sz="1900" dirty="0">
                <a:latin typeface="Arial" panose="020B0604020202020204" pitchFamily="34" charset="0"/>
                <a:cs typeface="Arial" panose="020B0604020202020204" pitchFamily="34" charset="0"/>
              </a:rPr>
              <a:t>Never compensate a physician without a signed, written agreement, or for more than FMV. </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a:solidFill>
                  <a:srgbClr val="55554A"/>
                </a:solidFill>
              </a:rPr>
              <a:t>www.physicianslegalgroup.com</a:t>
            </a:r>
            <a:endParaRPr lang="en-US" dirty="0">
              <a:solidFill>
                <a:srgbClr val="55554A"/>
              </a:solidFill>
            </a:endParaRPr>
          </a:p>
        </p:txBody>
      </p:sp>
      <p:sp>
        <p:nvSpPr>
          <p:cNvPr id="5" name="Slide Number Placeholder 4"/>
          <p:cNvSpPr>
            <a:spLocks noGrp="1"/>
          </p:cNvSpPr>
          <p:nvPr>
            <p:ph type="sldNum" sz="quarter" idx="12"/>
          </p:nvPr>
        </p:nvSpPr>
        <p:spPr/>
        <p:txBody>
          <a:bodyPr/>
          <a:lstStyle/>
          <a:p>
            <a:pPr>
              <a:defRPr/>
            </a:pPr>
            <a:fld id="{F4218216-6D81-4D1C-90CF-7B7180D24A62}" type="slidenum">
              <a:rPr lang="en-US" smtClean="0">
                <a:solidFill>
                  <a:srgbClr val="55554A"/>
                </a:solidFill>
              </a:rPr>
              <a:pPr>
                <a:defRPr/>
              </a:pPr>
              <a:t>14</a:t>
            </a:fld>
            <a:endParaRPr lang="en-US" dirty="0">
              <a:solidFill>
                <a:srgbClr val="55554A"/>
              </a:solidFill>
            </a:endParaRPr>
          </a:p>
        </p:txBody>
      </p:sp>
      <p:graphicFrame>
        <p:nvGraphicFramePr>
          <p:cNvPr id="17" name="Diagram 16"/>
          <p:cNvGraphicFramePr/>
          <p:nvPr>
            <p:extLst>
              <p:ext uri="{D42A27DB-BD31-4B8C-83A1-F6EECF244321}">
                <p14:modId xmlns:p14="http://schemas.microsoft.com/office/powerpoint/2010/main" val="987880751"/>
              </p:ext>
            </p:extLst>
          </p:nvPr>
        </p:nvGraphicFramePr>
        <p:xfrm>
          <a:off x="2877671" y="1235075"/>
          <a:ext cx="5867400" cy="205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074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329" y="0"/>
            <a:ext cx="10515600" cy="1325563"/>
          </a:xfrm>
        </p:spPr>
        <p:txBody>
          <a:bodyPr>
            <a:normAutofit/>
          </a:bodyPr>
          <a:lstStyle/>
          <a:p>
            <a:r>
              <a:rPr lang="en-US" sz="4400" dirty="0">
                <a:latin typeface="Times New Roman" pitchFamily="18" charset="0"/>
                <a:cs typeface="Times New Roman" pitchFamily="18" charset="0"/>
              </a:rPr>
              <a:t>Anti-Kickback Statute</a:t>
            </a:r>
          </a:p>
        </p:txBody>
      </p:sp>
      <p:sp>
        <p:nvSpPr>
          <p:cNvPr id="4" name="Footer Placeholder 3"/>
          <p:cNvSpPr>
            <a:spLocks noGrp="1"/>
          </p:cNvSpPr>
          <p:nvPr>
            <p:ph type="ftr" sz="quarter" idx="11"/>
          </p:nvPr>
        </p:nvSpPr>
        <p:spPr/>
        <p:txBody>
          <a:bodyPr/>
          <a:lstStyle/>
          <a:p>
            <a:pPr>
              <a:defRPr/>
            </a:pPr>
            <a:r>
              <a:rPr lang="en-US" dirty="0">
                <a:solidFill>
                  <a:srgbClr val="55554A"/>
                </a:solidFill>
              </a:rPr>
              <a:t>www.physicianslegalgroup.com</a:t>
            </a:r>
          </a:p>
        </p:txBody>
      </p:sp>
      <p:sp>
        <p:nvSpPr>
          <p:cNvPr id="5" name="Slide Number Placeholder 4"/>
          <p:cNvSpPr>
            <a:spLocks noGrp="1"/>
          </p:cNvSpPr>
          <p:nvPr>
            <p:ph type="sldNum" sz="quarter" idx="12"/>
          </p:nvPr>
        </p:nvSpPr>
        <p:spPr/>
        <p:txBody>
          <a:bodyPr/>
          <a:lstStyle/>
          <a:p>
            <a:pPr>
              <a:defRPr/>
            </a:pPr>
            <a:fld id="{F4218216-6D81-4D1C-90CF-7B7180D24A62}" type="slidenum">
              <a:rPr lang="en-US" smtClean="0">
                <a:solidFill>
                  <a:srgbClr val="55554A"/>
                </a:solidFill>
              </a:rPr>
              <a:pPr>
                <a:defRPr/>
              </a:pPr>
              <a:t>15</a:t>
            </a:fld>
            <a:endParaRPr lang="en-US" dirty="0">
              <a:solidFill>
                <a:srgbClr val="55554A"/>
              </a:solidFill>
            </a:endParaRPr>
          </a:p>
        </p:txBody>
      </p:sp>
      <p:sp>
        <p:nvSpPr>
          <p:cNvPr id="9" name="TextBox 8"/>
          <p:cNvSpPr txBox="1"/>
          <p:nvPr/>
        </p:nvSpPr>
        <p:spPr>
          <a:xfrm>
            <a:off x="812800" y="1447800"/>
            <a:ext cx="5715000" cy="5501506"/>
          </a:xfrm>
          <a:prstGeom prst="rect">
            <a:avLst/>
          </a:prstGeom>
          <a:noFill/>
        </p:spPr>
        <p:txBody>
          <a:bodyPr wrap="square" rtlCol="0">
            <a:spAutoFit/>
          </a:bodyPr>
          <a:lstStyle/>
          <a:p>
            <a:r>
              <a:rPr lang="en-US" sz="1750" b="1" dirty="0">
                <a:latin typeface="Arial" pitchFamily="34" charset="0"/>
                <a:cs typeface="Arial" pitchFamily="34" charset="0"/>
              </a:rPr>
              <a:t>(</a:t>
            </a:r>
            <a:r>
              <a:rPr lang="en-US" sz="1600" b="1" dirty="0">
                <a:latin typeface="Arial" pitchFamily="34" charset="0"/>
                <a:cs typeface="Arial" pitchFamily="34" charset="0"/>
              </a:rPr>
              <a:t>42 USC § 1320a-7b(b)) – Criminal Statute</a:t>
            </a:r>
          </a:p>
          <a:p>
            <a:endParaRPr lang="en-US" sz="1600" dirty="0">
              <a:latin typeface="Arial" pitchFamily="34" charset="0"/>
              <a:cs typeface="Arial" pitchFamily="34" charset="0"/>
            </a:endParaRPr>
          </a:p>
          <a:p>
            <a:pPr marL="285750" indent="-285750">
              <a:buFont typeface="Wingdings" pitchFamily="2" charset="2"/>
              <a:buChar char="§"/>
            </a:pPr>
            <a:r>
              <a:rPr lang="en-US" sz="1600" dirty="0">
                <a:latin typeface="Arial" pitchFamily="34" charset="0"/>
                <a:cs typeface="Arial" pitchFamily="34" charset="0"/>
              </a:rPr>
              <a:t>Prohibits offering, paying, soliciting or receiving remuneration </a:t>
            </a:r>
            <a:r>
              <a:rPr lang="en-US" sz="1600" i="1" dirty="0">
                <a:latin typeface="Arial" pitchFamily="34" charset="0"/>
                <a:cs typeface="Arial" pitchFamily="34" charset="0"/>
              </a:rPr>
              <a:t>(anything of value) </a:t>
            </a:r>
            <a:r>
              <a:rPr lang="en-US" sz="1600" dirty="0">
                <a:latin typeface="Arial" pitchFamily="34" charset="0"/>
                <a:cs typeface="Arial" pitchFamily="34" charset="0"/>
              </a:rPr>
              <a:t>to induce or reward referrals or generate Federal Government healthcare business.   </a:t>
            </a:r>
            <a:endParaRPr lang="en-US" sz="1600" i="1" dirty="0">
              <a:latin typeface="Arial" pitchFamily="34" charset="0"/>
              <a:cs typeface="Arial" pitchFamily="34" charset="0"/>
            </a:endParaRPr>
          </a:p>
          <a:p>
            <a:pPr>
              <a:lnSpc>
                <a:spcPct val="150000"/>
              </a:lnSpc>
            </a:pPr>
            <a:endParaRPr lang="en-US" sz="1600" b="1" dirty="0">
              <a:latin typeface="Arial" pitchFamily="34" charset="0"/>
              <a:cs typeface="Arial" pitchFamily="34" charset="0"/>
            </a:endParaRPr>
          </a:p>
          <a:p>
            <a:r>
              <a:rPr lang="en-US" sz="1600" b="1" dirty="0">
                <a:latin typeface="Arial" pitchFamily="34" charset="0"/>
                <a:cs typeface="Arial" pitchFamily="34" charset="0"/>
              </a:rPr>
              <a:t>Penalties</a:t>
            </a:r>
          </a:p>
          <a:p>
            <a:pPr marL="285750" indent="-285750">
              <a:buFont typeface="Wingdings" pitchFamily="2" charset="2"/>
              <a:buChar char="§"/>
            </a:pPr>
            <a:r>
              <a:rPr lang="en-US" sz="1600" dirty="0">
                <a:latin typeface="Arial" pitchFamily="34" charset="0"/>
                <a:cs typeface="Arial" pitchFamily="34" charset="0"/>
              </a:rPr>
              <a:t>Fines up to $25,000 per violation</a:t>
            </a:r>
          </a:p>
          <a:p>
            <a:pPr marL="285750" indent="-285750">
              <a:buFont typeface="Wingdings" pitchFamily="2" charset="2"/>
              <a:buChar char="§"/>
            </a:pPr>
            <a:r>
              <a:rPr lang="en-US" sz="1600" dirty="0">
                <a:latin typeface="Arial" pitchFamily="34" charset="0"/>
                <a:cs typeface="Arial" pitchFamily="34" charset="0"/>
              </a:rPr>
              <a:t>Up to 5 years in prison, per violation</a:t>
            </a:r>
          </a:p>
          <a:p>
            <a:pPr marL="285750" indent="-285750">
              <a:buFont typeface="Wingdings" pitchFamily="2" charset="2"/>
              <a:buChar char="§"/>
            </a:pPr>
            <a:r>
              <a:rPr lang="en-US" sz="1600" dirty="0">
                <a:latin typeface="Arial" pitchFamily="34" charset="0"/>
                <a:cs typeface="Arial" pitchFamily="34" charset="0"/>
              </a:rPr>
              <a:t>Exclusion from Federal Government programs</a:t>
            </a:r>
          </a:p>
          <a:p>
            <a:pPr>
              <a:lnSpc>
                <a:spcPct val="150000"/>
              </a:lnSpc>
            </a:pPr>
            <a:endParaRPr lang="en-US" sz="1600" b="1" dirty="0">
              <a:latin typeface="Arial" pitchFamily="34" charset="0"/>
              <a:cs typeface="Arial" pitchFamily="34" charset="0"/>
            </a:endParaRPr>
          </a:p>
          <a:p>
            <a:pPr>
              <a:lnSpc>
                <a:spcPct val="150000"/>
              </a:lnSpc>
            </a:pPr>
            <a:r>
              <a:rPr lang="en-US" sz="1600" b="1" dirty="0">
                <a:latin typeface="Arial" pitchFamily="34" charset="0"/>
                <a:cs typeface="Arial" pitchFamily="34" charset="0"/>
              </a:rPr>
              <a:t>Example of Kickbacks Include: </a:t>
            </a:r>
          </a:p>
          <a:p>
            <a:pPr marL="285750" indent="-285750">
              <a:buFont typeface="Wingdings" panose="05000000000000000000" pitchFamily="2" charset="2"/>
              <a:buChar char="§"/>
            </a:pPr>
            <a:r>
              <a:rPr lang="en-US" sz="1600" dirty="0">
                <a:latin typeface="Arial" pitchFamily="34" charset="0"/>
                <a:cs typeface="Arial" pitchFamily="34" charset="0"/>
              </a:rPr>
              <a:t>Offering or Acceptance of </a:t>
            </a:r>
            <a:r>
              <a:rPr lang="en-US" sz="1600" i="1" dirty="0">
                <a:latin typeface="Arial" pitchFamily="34" charset="0"/>
                <a:cs typeface="Arial" pitchFamily="34" charset="0"/>
              </a:rPr>
              <a:t>Professional Courtesy </a:t>
            </a:r>
          </a:p>
          <a:p>
            <a:pPr marL="285750" indent="-285750">
              <a:buFont typeface="Wingdings" panose="05000000000000000000" pitchFamily="2" charset="2"/>
              <a:buChar char="§"/>
            </a:pPr>
            <a:r>
              <a:rPr lang="en-US" sz="1600" dirty="0">
                <a:latin typeface="Arial" pitchFamily="34" charset="0"/>
                <a:cs typeface="Arial" pitchFamily="34" charset="0"/>
              </a:rPr>
              <a:t>Cash for referrals</a:t>
            </a:r>
          </a:p>
          <a:p>
            <a:pPr marL="285750" indent="-285750">
              <a:buFont typeface="Wingdings" panose="05000000000000000000" pitchFamily="2" charset="2"/>
              <a:buChar char="§"/>
            </a:pPr>
            <a:r>
              <a:rPr lang="en-US" sz="1600" dirty="0">
                <a:latin typeface="Arial" pitchFamily="34" charset="0"/>
                <a:cs typeface="Arial" pitchFamily="34" charset="0"/>
              </a:rPr>
              <a:t>Discounted or free rent for medical offices</a:t>
            </a:r>
          </a:p>
          <a:p>
            <a:pPr marL="285750" indent="-285750">
              <a:buFont typeface="Wingdings" panose="05000000000000000000" pitchFamily="2" charset="2"/>
              <a:buChar char="§"/>
            </a:pPr>
            <a:r>
              <a:rPr lang="en-US" sz="1600" dirty="0">
                <a:latin typeface="Arial" pitchFamily="34" charset="0"/>
                <a:cs typeface="Arial" pitchFamily="34" charset="0"/>
              </a:rPr>
              <a:t>Excessive compensation (v) Fair Market Value</a:t>
            </a:r>
          </a:p>
          <a:p>
            <a:endParaRPr lang="en-US" dirty="0">
              <a:latin typeface="Arial" pitchFamily="34" charset="0"/>
              <a:cs typeface="Arial" pitchFamily="34" charset="0"/>
            </a:endParaRPr>
          </a:p>
          <a:p>
            <a:r>
              <a:rPr lang="en-US" dirty="0">
                <a:latin typeface="Arial" pitchFamily="34" charset="0"/>
                <a:cs typeface="Arial" pitchFamily="34" charset="0"/>
              </a:rPr>
              <a:t> </a:t>
            </a:r>
          </a:p>
          <a:p>
            <a:pPr marL="285750" indent="-285750">
              <a:buFont typeface="Wingdings" pitchFamily="2" charset="2"/>
              <a:buChar char="§"/>
            </a:pP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06036" y="2082800"/>
            <a:ext cx="2970897" cy="3403600"/>
          </a:xfrm>
        </p:spPr>
      </p:pic>
    </p:spTree>
    <p:extLst>
      <p:ext uri="{BB962C8B-B14F-4D97-AF65-F5344CB8AC3E}">
        <p14:creationId xmlns:p14="http://schemas.microsoft.com/office/powerpoint/2010/main" val="3855315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latin typeface="Times New Roman" pitchFamily="18" charset="0"/>
                <a:cs typeface="Times New Roman" pitchFamily="18" charset="0"/>
              </a:rPr>
              <a:t>Anti-Kickback – Three Elements </a:t>
            </a:r>
            <a:endParaRPr lang="en-US" dirty="0"/>
          </a:p>
        </p:txBody>
      </p:sp>
      <p:graphicFrame>
        <p:nvGraphicFramePr>
          <p:cNvPr id="6" name="Content Placeholder 5"/>
          <p:cNvGraphicFramePr>
            <a:graphicFrameLocks noGrp="1"/>
          </p:cNvGraphicFramePr>
          <p:nvPr>
            <p:ph idx="1"/>
          </p:nvPr>
        </p:nvGraphicFramePr>
        <p:xfrm>
          <a:off x="646111" y="1600201"/>
          <a:ext cx="9564689"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en-US">
                <a:solidFill>
                  <a:srgbClr val="55554A"/>
                </a:solidFill>
              </a:rPr>
              <a:t>www.physicianslegalgroup.com</a:t>
            </a:r>
            <a:endParaRPr lang="en-US" dirty="0">
              <a:solidFill>
                <a:srgbClr val="55554A"/>
              </a:solidFill>
            </a:endParaRPr>
          </a:p>
        </p:txBody>
      </p:sp>
      <p:sp>
        <p:nvSpPr>
          <p:cNvPr id="5" name="Slide Number Placeholder 4"/>
          <p:cNvSpPr>
            <a:spLocks noGrp="1"/>
          </p:cNvSpPr>
          <p:nvPr>
            <p:ph type="sldNum" sz="quarter" idx="12"/>
          </p:nvPr>
        </p:nvSpPr>
        <p:spPr/>
        <p:txBody>
          <a:bodyPr/>
          <a:lstStyle/>
          <a:p>
            <a:pPr>
              <a:defRPr/>
            </a:pPr>
            <a:fld id="{F4218216-6D81-4D1C-90CF-7B7180D24A62}" type="slidenum">
              <a:rPr lang="en-US" smtClean="0">
                <a:solidFill>
                  <a:srgbClr val="55554A"/>
                </a:solidFill>
              </a:rPr>
              <a:pPr>
                <a:defRPr/>
              </a:pPr>
              <a:t>16</a:t>
            </a:fld>
            <a:endParaRPr lang="en-US" dirty="0">
              <a:solidFill>
                <a:srgbClr val="55554A"/>
              </a:solidFill>
            </a:endParaRPr>
          </a:p>
        </p:txBody>
      </p:sp>
    </p:spTree>
    <p:extLst>
      <p:ext uri="{BB962C8B-B14F-4D97-AF65-F5344CB8AC3E}">
        <p14:creationId xmlns:p14="http://schemas.microsoft.com/office/powerpoint/2010/main" val="3502424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38231"/>
            <a:ext cx="10515600" cy="1325563"/>
          </a:xfrm>
        </p:spPr>
        <p:txBody>
          <a:bodyPr>
            <a:normAutofit/>
          </a:bodyPr>
          <a:lstStyle/>
          <a:p>
            <a:r>
              <a:rPr lang="en-US" sz="4000" dirty="0">
                <a:latin typeface="Times New Roman" pitchFamily="18" charset="0"/>
                <a:cs typeface="Times New Roman" pitchFamily="18" charset="0"/>
              </a:rPr>
              <a:t>Anti-Kickback Safe Harbors</a:t>
            </a:r>
          </a:p>
        </p:txBody>
      </p:sp>
      <p:graphicFrame>
        <p:nvGraphicFramePr>
          <p:cNvPr id="6" name="Content Placeholder 5"/>
          <p:cNvGraphicFramePr>
            <a:graphicFrameLocks noGrp="1"/>
          </p:cNvGraphicFramePr>
          <p:nvPr>
            <p:ph idx="1"/>
          </p:nvPr>
        </p:nvGraphicFramePr>
        <p:xfrm>
          <a:off x="646111" y="1539981"/>
          <a:ext cx="9717088" cy="5013326"/>
        </p:xfrm>
        <a:graphic>
          <a:graphicData uri="http://schemas.openxmlformats.org/drawingml/2006/table">
            <a:tbl>
              <a:tblPr firstRow="1" bandRow="1">
                <a:tableStyleId>{5C22544A-7EE6-4342-B048-85BDC9FD1C3A}</a:tableStyleId>
              </a:tblPr>
              <a:tblGrid>
                <a:gridCol w="2642366">
                  <a:extLst>
                    <a:ext uri="{9D8B030D-6E8A-4147-A177-3AD203B41FA5}">
                      <a16:colId xmlns:a16="http://schemas.microsoft.com/office/drawing/2014/main" val="20000"/>
                    </a:ext>
                  </a:extLst>
                </a:gridCol>
                <a:gridCol w="2491190">
                  <a:extLst>
                    <a:ext uri="{9D8B030D-6E8A-4147-A177-3AD203B41FA5}">
                      <a16:colId xmlns:a16="http://schemas.microsoft.com/office/drawing/2014/main" val="20001"/>
                    </a:ext>
                  </a:extLst>
                </a:gridCol>
                <a:gridCol w="2475107">
                  <a:extLst>
                    <a:ext uri="{9D8B030D-6E8A-4147-A177-3AD203B41FA5}">
                      <a16:colId xmlns:a16="http://schemas.microsoft.com/office/drawing/2014/main" val="20002"/>
                    </a:ext>
                  </a:extLst>
                </a:gridCol>
                <a:gridCol w="2108425">
                  <a:extLst>
                    <a:ext uri="{9D8B030D-6E8A-4147-A177-3AD203B41FA5}">
                      <a16:colId xmlns:a16="http://schemas.microsoft.com/office/drawing/2014/main" val="20003"/>
                    </a:ext>
                  </a:extLst>
                </a:gridCol>
              </a:tblGrid>
              <a:tr h="852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lt1"/>
                          </a:solidFill>
                          <a:effectLst/>
                          <a:latin typeface="Arial" pitchFamily="34" charset="0"/>
                          <a:ea typeface="+mn-ea"/>
                          <a:cs typeface="Arial" pitchFamily="34" charset="0"/>
                        </a:rPr>
                        <a:t>Investments in large publicly held healthcare companies and joint ventures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itchFamily="34" charset="0"/>
                          <a:ea typeface="Calibri"/>
                          <a:cs typeface="Arial" pitchFamily="34" charset="0"/>
                        </a:rPr>
                        <a:t> </a:t>
                      </a:r>
                      <a:r>
                        <a:rPr kumimoji="0" lang="en-US" sz="1200" b="0" i="0" u="none" strike="noStrike" kern="1200" cap="none" spc="0" normalizeH="0" baseline="0" noProof="0" dirty="0">
                          <a:ln>
                            <a:noFill/>
                          </a:ln>
                          <a:solidFill>
                            <a:prstClr val="white"/>
                          </a:solidFill>
                          <a:effectLst/>
                          <a:uLnTx/>
                          <a:uFillTx/>
                          <a:latin typeface="Arial" pitchFamily="34" charset="0"/>
                          <a:ea typeface="Calibri"/>
                          <a:cs typeface="Arial" pitchFamily="34" charset="0"/>
                        </a:rPr>
                        <a:t>Space rental</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endParaRPr lang="en-US" sz="1200" b="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Calibri"/>
                          <a:cs typeface="Arial" pitchFamily="34" charset="0"/>
                        </a:rPr>
                        <a:t>Equipment rental</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endParaRPr lang="en-US" sz="12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pitchFamily="34" charset="0"/>
                          <a:ea typeface="Calibri"/>
                          <a:cs typeface="Arial" pitchFamily="34" charset="0"/>
                        </a:rPr>
                        <a:t>Personal services and management contracts</a:t>
                      </a:r>
                      <a:endParaRPr kumimoji="0" lang="en-US" sz="12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a:p>
                      <a:endParaRPr lang="en-US" sz="1200" dirty="0">
                        <a:latin typeface="Arial" pitchFamily="34" charset="0"/>
                        <a:cs typeface="Arial" pitchFamily="34" charset="0"/>
                      </a:endParaRPr>
                    </a:p>
                  </a:txBody>
                  <a:tcPr/>
                </a:tc>
                <a:extLst>
                  <a:ext uri="{0D108BD9-81ED-4DB2-BD59-A6C34878D82A}">
                    <a16:rowId xmlns:a16="http://schemas.microsoft.com/office/drawing/2014/main" val="10000"/>
                  </a:ext>
                </a:extLst>
              </a:tr>
              <a:tr h="716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Sales of retiring physicians' practices to other physicians</a:t>
                      </a: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endParaRPr lang="en-US" sz="12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Referral services</a:t>
                      </a: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endParaRPr lang="en-US" sz="12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Warranties</a:t>
                      </a: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endParaRPr lang="en-US" sz="12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Discounts</a:t>
                      </a: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endParaRPr lang="en-US" sz="1200" dirty="0">
                        <a:latin typeface="Arial" pitchFamily="34" charset="0"/>
                        <a:cs typeface="Arial" pitchFamily="34" charset="0"/>
                      </a:endParaRPr>
                    </a:p>
                  </a:txBody>
                  <a:tcPr/>
                </a:tc>
                <a:extLst>
                  <a:ext uri="{0D108BD9-81ED-4DB2-BD59-A6C34878D82A}">
                    <a16:rowId xmlns:a16="http://schemas.microsoft.com/office/drawing/2014/main" val="10001"/>
                  </a:ext>
                </a:extLst>
              </a:tr>
              <a:tr h="1125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Increased coverage, reduced cost-sharing amounts, or reduced premium amounts offered by health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Group purchasing organization</a:t>
                      </a:r>
                    </a:p>
                    <a:p>
                      <a:endParaRPr lang="en-US" sz="12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Waiver of beneficiary coinsurance and deductible amounts</a:t>
                      </a:r>
                    </a:p>
                    <a:p>
                      <a:endParaRPr lang="en-US" sz="1200" b="0" dirty="0">
                        <a:latin typeface="Arial" pitchFamily="34" charset="0"/>
                        <a:cs typeface="Arial" pitchFamily="34" charset="0"/>
                      </a:endParaRPr>
                    </a:p>
                  </a:txBody>
                  <a:tcPr/>
                </a:tc>
                <a:tc>
                  <a:txBody>
                    <a:bodyPr/>
                    <a:lstStyle/>
                    <a:p>
                      <a:r>
                        <a:rPr lang="en-US" sz="1200" b="0" dirty="0">
                          <a:latin typeface="Arial" pitchFamily="34" charset="0"/>
                          <a:cs typeface="Arial" pitchFamily="34" charset="0"/>
                        </a:rPr>
                        <a:t>Employee Compensation</a:t>
                      </a:r>
                    </a:p>
                  </a:txBody>
                  <a:tcPr/>
                </a:tc>
                <a:extLst>
                  <a:ext uri="{0D108BD9-81ED-4DB2-BD59-A6C34878D82A}">
                    <a16:rowId xmlns:a16="http://schemas.microsoft.com/office/drawing/2014/main" val="10002"/>
                  </a:ext>
                </a:extLst>
              </a:tr>
              <a:tr h="630929">
                <a:tc>
                  <a:txBody>
                    <a:bodyPr/>
                    <a:lstStyle/>
                    <a:p>
                      <a:r>
                        <a:rPr lang="en-US" sz="1200" b="0" dirty="0">
                          <a:latin typeface="Arial" pitchFamily="34" charset="0"/>
                          <a:cs typeface="Arial" pitchFamily="34" charset="0"/>
                        </a:rPr>
                        <a:t>Price reductions offered to health plans</a:t>
                      </a:r>
                    </a:p>
                  </a:txBody>
                  <a:tcPr/>
                </a:tc>
                <a:tc>
                  <a:txBody>
                    <a:bodyPr/>
                    <a:lstStyle/>
                    <a:p>
                      <a:r>
                        <a:rPr lang="en-US" sz="1200" b="0" dirty="0">
                          <a:latin typeface="Arial" pitchFamily="34" charset="0"/>
                          <a:cs typeface="Arial" pitchFamily="34" charset="0"/>
                        </a:rPr>
                        <a:t>Practitioner recruitment</a:t>
                      </a:r>
                    </a:p>
                  </a:txBody>
                  <a:tcPr/>
                </a:tc>
                <a:tc>
                  <a:txBody>
                    <a:bodyPr/>
                    <a:lstStyle/>
                    <a:p>
                      <a:r>
                        <a:rPr lang="en-US" sz="1200" b="0" dirty="0">
                          <a:latin typeface="Arial" pitchFamily="34" charset="0"/>
                          <a:cs typeface="Arial" pitchFamily="34" charset="0"/>
                        </a:rPr>
                        <a:t>Obstetrical malpractice insurance subsidies</a:t>
                      </a:r>
                    </a:p>
                  </a:txBody>
                  <a:tcPr/>
                </a:tc>
                <a:tc>
                  <a:txBody>
                    <a:bodyPr/>
                    <a:lstStyle/>
                    <a:p>
                      <a:r>
                        <a:rPr lang="en-US" sz="1200" b="0" dirty="0">
                          <a:latin typeface="Arial" pitchFamily="34" charset="0"/>
                          <a:cs typeface="Arial" pitchFamily="34" charset="0"/>
                        </a:rPr>
                        <a:t>Investments in group practices</a:t>
                      </a:r>
                    </a:p>
                  </a:txBody>
                  <a:tcPr/>
                </a:tc>
                <a:extLst>
                  <a:ext uri="{0D108BD9-81ED-4DB2-BD59-A6C34878D82A}">
                    <a16:rowId xmlns:a16="http://schemas.microsoft.com/office/drawing/2014/main" val="10003"/>
                  </a:ext>
                </a:extLst>
              </a:tr>
              <a:tr h="767346">
                <a:tc>
                  <a:txBody>
                    <a:bodyPr/>
                    <a:lstStyle/>
                    <a:p>
                      <a:r>
                        <a:rPr lang="en-US" sz="1200" b="0" dirty="0">
                          <a:latin typeface="Arial" pitchFamily="34" charset="0"/>
                          <a:cs typeface="Arial" pitchFamily="34" charset="0"/>
                        </a:rPr>
                        <a:t>Cooperative hospital service organizations</a:t>
                      </a:r>
                    </a:p>
                  </a:txBody>
                  <a:tcPr/>
                </a:tc>
                <a:tc>
                  <a:txBody>
                    <a:bodyPr/>
                    <a:lstStyle/>
                    <a:p>
                      <a:r>
                        <a:rPr lang="en-US" sz="1200" b="0" dirty="0">
                          <a:latin typeface="Arial" pitchFamily="34" charset="0"/>
                          <a:cs typeface="Arial" pitchFamily="34" charset="0"/>
                        </a:rPr>
                        <a:t>Ambulatory surgical centers</a:t>
                      </a:r>
                    </a:p>
                  </a:txBody>
                  <a:tcPr/>
                </a:tc>
                <a:tc>
                  <a:txBody>
                    <a:bodyPr/>
                    <a:lstStyle/>
                    <a:p>
                      <a:r>
                        <a:rPr lang="en-US" sz="1200" b="0" dirty="0">
                          <a:latin typeface="Arial" pitchFamily="34" charset="0"/>
                          <a:cs typeface="Arial" pitchFamily="34" charset="0"/>
                        </a:rPr>
                        <a:t>Referral arrangements for specialty services.</a:t>
                      </a:r>
                    </a:p>
                  </a:txBody>
                  <a:tcPr/>
                </a:tc>
                <a:tc>
                  <a:txBody>
                    <a:bodyPr/>
                    <a:lstStyle/>
                    <a:p>
                      <a:r>
                        <a:rPr lang="en-US" sz="1200" b="0" dirty="0">
                          <a:latin typeface="Arial" pitchFamily="34" charset="0"/>
                          <a:cs typeface="Arial" pitchFamily="34" charset="0"/>
                        </a:rPr>
                        <a:t>Price reductions offered to eligible managed care organizations</a:t>
                      </a:r>
                    </a:p>
                  </a:txBody>
                  <a:tcPr/>
                </a:tc>
                <a:extLst>
                  <a:ext uri="{0D108BD9-81ED-4DB2-BD59-A6C34878D82A}">
                    <a16:rowId xmlns:a16="http://schemas.microsoft.com/office/drawing/2014/main" val="10004"/>
                  </a:ext>
                </a:extLst>
              </a:tr>
              <a:tr h="920815">
                <a:tc>
                  <a:txBody>
                    <a:bodyPr/>
                    <a:lstStyle/>
                    <a:p>
                      <a:r>
                        <a:rPr lang="en-US" sz="1200" b="0" dirty="0">
                          <a:latin typeface="Arial" pitchFamily="34" charset="0"/>
                          <a:cs typeface="Arial" pitchFamily="34" charset="0"/>
                        </a:rPr>
                        <a:t>Price reductions offered by contractors with substantial financial risk to managed care organizations</a:t>
                      </a:r>
                    </a:p>
                  </a:txBody>
                  <a:tcPr/>
                </a:tc>
                <a:tc>
                  <a:txBody>
                    <a:bodyPr/>
                    <a:lstStyle/>
                    <a:p>
                      <a:r>
                        <a:rPr lang="en-US" sz="1200" b="0" dirty="0">
                          <a:latin typeface="Arial" pitchFamily="34" charset="0"/>
                          <a:cs typeface="Arial" pitchFamily="34" charset="0"/>
                        </a:rPr>
                        <a:t>Ambulance replenishing</a:t>
                      </a:r>
                    </a:p>
                  </a:txBody>
                  <a:tcPr/>
                </a:tc>
                <a:tc>
                  <a:txBody>
                    <a:bodyPr/>
                    <a:lstStyle/>
                    <a:p>
                      <a:r>
                        <a:rPr lang="en-US" sz="1200" dirty="0">
                          <a:latin typeface="Arial" pitchFamily="34" charset="0"/>
                          <a:cs typeface="Arial" pitchFamily="34" charset="0"/>
                        </a:rPr>
                        <a:t>Health centers</a:t>
                      </a:r>
                    </a:p>
                  </a:txBody>
                  <a:tcPr/>
                </a:tc>
                <a:tc>
                  <a:txBody>
                    <a:bodyPr/>
                    <a:lstStyle/>
                    <a:p>
                      <a:r>
                        <a:rPr lang="en-US" sz="1200" b="0" dirty="0">
                          <a:latin typeface="Arial" pitchFamily="34" charset="0"/>
                          <a:cs typeface="Arial" pitchFamily="34" charset="0"/>
                        </a:rPr>
                        <a:t>Electronic prescribing items and services and </a:t>
                      </a:r>
                    </a:p>
                    <a:p>
                      <a:r>
                        <a:rPr lang="en-US" sz="1200" b="0" dirty="0"/>
                        <a:t>Electronic health records items and services</a:t>
                      </a:r>
                      <a:endParaRPr lang="en-US" sz="1200" b="0" u="sng" dirty="0">
                        <a:solidFill>
                          <a:schemeClr val="tx1"/>
                        </a:solidFill>
                        <a:latin typeface="Arial" pitchFamily="34" charset="0"/>
                        <a:cs typeface="Arial" pitchFamily="34" charset="0"/>
                      </a:endParaRPr>
                    </a:p>
                  </a:txBody>
                  <a:tcPr/>
                </a:tc>
                <a:extLst>
                  <a:ext uri="{0D108BD9-81ED-4DB2-BD59-A6C34878D82A}">
                    <a16:rowId xmlns:a16="http://schemas.microsoft.com/office/drawing/2014/main" val="10005"/>
                  </a:ext>
                </a:extLst>
              </a:tr>
            </a:tbl>
          </a:graphicData>
        </a:graphic>
      </p:graphicFrame>
      <p:sp>
        <p:nvSpPr>
          <p:cNvPr id="3" name="Footer Placeholder 2"/>
          <p:cNvSpPr>
            <a:spLocks noGrp="1"/>
          </p:cNvSpPr>
          <p:nvPr>
            <p:ph type="ftr" sz="quarter" idx="11"/>
          </p:nvPr>
        </p:nvSpPr>
        <p:spPr/>
        <p:txBody>
          <a:bodyPr/>
          <a:lstStyle/>
          <a:p>
            <a:pPr>
              <a:defRPr/>
            </a:pPr>
            <a:r>
              <a:rPr lang="en-US">
                <a:solidFill>
                  <a:srgbClr val="55554A"/>
                </a:solidFill>
              </a:rPr>
              <a:t>www.physicianslegalgroup.com</a:t>
            </a:r>
            <a:endParaRPr lang="en-US" dirty="0">
              <a:solidFill>
                <a:srgbClr val="55554A"/>
              </a:solidFill>
            </a:endParaRPr>
          </a:p>
        </p:txBody>
      </p:sp>
      <p:sp>
        <p:nvSpPr>
          <p:cNvPr id="5" name="Slide Number Placeholder 4"/>
          <p:cNvSpPr>
            <a:spLocks noGrp="1"/>
          </p:cNvSpPr>
          <p:nvPr>
            <p:ph type="sldNum" sz="quarter" idx="12"/>
          </p:nvPr>
        </p:nvSpPr>
        <p:spPr>
          <a:xfrm>
            <a:off x="8153400" y="6400801"/>
            <a:ext cx="2133600" cy="365125"/>
          </a:xfrm>
        </p:spPr>
        <p:txBody>
          <a:bodyPr/>
          <a:lstStyle/>
          <a:p>
            <a:pPr>
              <a:defRPr/>
            </a:pPr>
            <a:fld id="{F4218216-6D81-4D1C-90CF-7B7180D24A62}" type="slidenum">
              <a:rPr lang="en-US" smtClean="0">
                <a:solidFill>
                  <a:srgbClr val="55554A"/>
                </a:solidFill>
              </a:rPr>
              <a:pPr>
                <a:defRPr/>
              </a:pPr>
              <a:t>17</a:t>
            </a:fld>
            <a:endParaRPr lang="en-US" dirty="0">
              <a:solidFill>
                <a:srgbClr val="55554A"/>
              </a:solidFill>
            </a:endParaRPr>
          </a:p>
        </p:txBody>
      </p:sp>
    </p:spTree>
    <p:extLst>
      <p:ext uri="{BB962C8B-B14F-4D97-AF65-F5344CB8AC3E}">
        <p14:creationId xmlns:p14="http://schemas.microsoft.com/office/powerpoint/2010/main" val="852212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344" y="435262"/>
            <a:ext cx="11368491" cy="730034"/>
          </a:xfrm>
        </p:spPr>
        <p:txBody>
          <a:bodyPr>
            <a:normAutofit fontScale="90000"/>
          </a:bodyPr>
          <a:lstStyle/>
          <a:p>
            <a:br>
              <a:rPr lang="en-US" sz="44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Physician Self-Referral Law (STARK Law)</a:t>
            </a:r>
            <a:br>
              <a:rPr lang="en-US" sz="4400" dirty="0">
                <a:solidFill>
                  <a:srgbClr val="000000"/>
                </a:solidFill>
                <a:latin typeface="Arial" panose="020B0604020202020204" pitchFamily="34" charset="0"/>
              </a:rPr>
            </a:b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7540" y="1734671"/>
            <a:ext cx="9484659" cy="5246386"/>
          </a:xfrm>
        </p:spPr>
        <p:txBody>
          <a:bodyPr/>
          <a:lstStyle/>
          <a:p>
            <a:pPr marL="0" indent="0" algn="just">
              <a:buNone/>
            </a:pPr>
            <a:r>
              <a:rPr lang="en-US" sz="2200" b="1" dirty="0">
                <a:latin typeface="Arial" panose="020B0604020202020204" pitchFamily="34" charset="0"/>
                <a:cs typeface="Arial" panose="020B0604020202020204" pitchFamily="34" charset="0"/>
              </a:rPr>
              <a:t>The Physician Self-Referral Law  (42 U.S.C. Section 1395nn</a:t>
            </a:r>
            <a:r>
              <a:rPr lang="en-US" sz="2200" dirty="0">
                <a:latin typeface="Arial" panose="020B0604020202020204" pitchFamily="34" charset="0"/>
                <a:cs typeface="Arial" panose="020B0604020202020204" pitchFamily="34" charset="0"/>
              </a:rPr>
              <a:t>)</a:t>
            </a:r>
          </a:p>
          <a:p>
            <a:pPr marL="0" indent="0" algn="just">
              <a:buNone/>
            </a:pPr>
            <a:r>
              <a:rPr lang="en-US" sz="2200" dirty="0">
                <a:latin typeface="Arial" panose="020B0604020202020204" pitchFamily="34" charset="0"/>
                <a:cs typeface="Arial" panose="020B0604020202020204" pitchFamily="34" charset="0"/>
              </a:rPr>
              <a:t> </a:t>
            </a:r>
          </a:p>
          <a:p>
            <a:pPr marL="0" indent="0" algn="just">
              <a:buNone/>
            </a:pPr>
            <a:r>
              <a:rPr lang="en-US" sz="2200" dirty="0">
                <a:latin typeface="Arial" panose="020B0604020202020204" pitchFamily="34" charset="0"/>
                <a:cs typeface="Arial" panose="020B0604020202020204" pitchFamily="34" charset="0"/>
              </a:rPr>
              <a:t>Prohibits a physician from making a referral for certain designated health services (DHS) to an entity in which the physician (or an immediate member of his or her family) has an ownership or investment interest or a compensation arrangement exists, unless an exception applies. </a:t>
            </a:r>
            <a:endParaRPr lang="en-US" sz="1800" b="1" dirty="0">
              <a:latin typeface="Arial" panose="020B0604020202020204" pitchFamily="34" charset="0"/>
              <a:cs typeface="Arial" panose="020B0604020202020204" pitchFamily="34" charset="0"/>
            </a:endParaRPr>
          </a:p>
          <a:p>
            <a:pPr marL="0" indent="0">
              <a:buNone/>
            </a:pPr>
            <a:endParaRPr lang="en-US" sz="1800"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a:solidFill>
                  <a:srgbClr val="55554A"/>
                </a:solidFill>
              </a:rPr>
              <a:t>www.physicianslegalgroup.com</a:t>
            </a:r>
            <a:endParaRPr lang="en-US" dirty="0">
              <a:solidFill>
                <a:srgbClr val="55554A"/>
              </a:solidFill>
            </a:endParaRPr>
          </a:p>
        </p:txBody>
      </p:sp>
      <p:sp>
        <p:nvSpPr>
          <p:cNvPr id="5" name="Slide Number Placeholder 4"/>
          <p:cNvSpPr>
            <a:spLocks noGrp="1"/>
          </p:cNvSpPr>
          <p:nvPr>
            <p:ph type="sldNum" sz="quarter" idx="12"/>
          </p:nvPr>
        </p:nvSpPr>
        <p:spPr/>
        <p:txBody>
          <a:bodyPr/>
          <a:lstStyle/>
          <a:p>
            <a:pPr>
              <a:defRPr/>
            </a:pPr>
            <a:fld id="{F4218216-6D81-4D1C-90CF-7B7180D24A62}" type="slidenum">
              <a:rPr lang="en-US" smtClean="0">
                <a:solidFill>
                  <a:srgbClr val="55554A"/>
                </a:solidFill>
              </a:rPr>
              <a:pPr>
                <a:defRPr/>
              </a:pPr>
              <a:t>18</a:t>
            </a:fld>
            <a:endParaRPr lang="en-US" dirty="0">
              <a:solidFill>
                <a:srgbClr val="55554A"/>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0364" y="4509127"/>
            <a:ext cx="2138070" cy="1847223"/>
          </a:xfrm>
          <a:prstGeom prst="rect">
            <a:avLst/>
          </a:prstGeom>
        </p:spPr>
      </p:pic>
    </p:spTree>
    <p:extLst>
      <p:ext uri="{BB962C8B-B14F-4D97-AF65-F5344CB8AC3E}">
        <p14:creationId xmlns:p14="http://schemas.microsoft.com/office/powerpoint/2010/main" val="3362803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328015"/>
            <a:ext cx="10515600" cy="1325563"/>
          </a:xfrm>
        </p:spPr>
        <p:txBody>
          <a:bodyPr>
            <a:normAutofit/>
          </a:bodyPr>
          <a:lstStyle/>
          <a:p>
            <a:r>
              <a:rPr lang="en-US" sz="4000" dirty="0"/>
              <a:t>Key Language of STARK Law</a:t>
            </a:r>
          </a:p>
        </p:txBody>
      </p:sp>
      <p:sp>
        <p:nvSpPr>
          <p:cNvPr id="3" name="Content Placeholder 2"/>
          <p:cNvSpPr>
            <a:spLocks noGrp="1"/>
          </p:cNvSpPr>
          <p:nvPr>
            <p:ph idx="1"/>
          </p:nvPr>
        </p:nvSpPr>
        <p:spPr>
          <a:xfrm>
            <a:off x="646112" y="1853248"/>
            <a:ext cx="9403742" cy="4395151"/>
          </a:xfrm>
        </p:spPr>
        <p:txBody>
          <a:bodyPr>
            <a:normAutofit/>
          </a:bodyPr>
          <a:lstStyle/>
          <a:p>
            <a:pPr marL="0" indent="0">
              <a:buNone/>
            </a:pPr>
            <a:r>
              <a:rPr lang="en-US" sz="2200" dirty="0"/>
              <a:t>[I]f a physician (or an immediate family member of such a physician) has a financial relationship with an entity…., then the physician may not make a referral to the entity for the furnishing of designated health services for which payment otherwise may be made [under Medicare or Medicaid]</a:t>
            </a:r>
          </a:p>
          <a:p>
            <a:pPr marL="0" indent="0">
              <a:buNone/>
            </a:pPr>
            <a:endParaRPr lang="en-US" sz="2200" dirty="0"/>
          </a:p>
          <a:p>
            <a:pPr marL="0" indent="0">
              <a:buNone/>
            </a:pPr>
            <a:r>
              <a:rPr lang="en-US" sz="2200" dirty="0"/>
              <a:t>[T]he entity may not present a claim….or  bill any individual, third party </a:t>
            </a:r>
            <a:r>
              <a:rPr lang="en-US" sz="2200" dirty="0" err="1"/>
              <a:t>payor</a:t>
            </a:r>
            <a:r>
              <a:rPr lang="en-US" sz="2200" dirty="0"/>
              <a:t>, or other entity for designated health services furnished pursuant to a referral prohibited under this law.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7723" y="4304944"/>
            <a:ext cx="2133600" cy="2143125"/>
          </a:xfrm>
          <a:prstGeom prst="rect">
            <a:avLst/>
          </a:prstGeom>
        </p:spPr>
      </p:pic>
    </p:spTree>
    <p:extLst>
      <p:ext uri="{BB962C8B-B14F-4D97-AF65-F5344CB8AC3E}">
        <p14:creationId xmlns:p14="http://schemas.microsoft.com/office/powerpoint/2010/main" val="43216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CCADE4C-376A-4C1C-A33E-996FE90774EC}"/>
              </a:ext>
            </a:extLst>
          </p:cNvPr>
          <p:cNvSpPr>
            <a:spLocks noGrp="1"/>
          </p:cNvSpPr>
          <p:nvPr>
            <p:ph type="title"/>
          </p:nvPr>
        </p:nvSpPr>
        <p:spPr>
          <a:xfrm>
            <a:off x="838200" y="1115786"/>
            <a:ext cx="3473851" cy="4626428"/>
          </a:xfrm>
          <a:effectLst/>
        </p:spPr>
        <p:txBody>
          <a:bodyPr anchor="ctr">
            <a:normAutofit/>
          </a:bodyPr>
          <a:lstStyle/>
          <a:p>
            <a:pPr algn="r"/>
            <a:r>
              <a:rPr lang="en-US" sz="4000">
                <a:solidFill>
                  <a:schemeClr val="tx1">
                    <a:lumMod val="95000"/>
                  </a:schemeClr>
                </a:solidFill>
              </a:rPr>
              <a:t>Your Choice	</a:t>
            </a: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65684EE-DBFD-44EB-9AD4-EAD1F6A3E6FD}"/>
              </a:ext>
            </a:extLst>
          </p:cNvPr>
          <p:cNvSpPr>
            <a:spLocks noGrp="1"/>
          </p:cNvSpPr>
          <p:nvPr>
            <p:ph idx="1"/>
          </p:nvPr>
        </p:nvSpPr>
        <p:spPr>
          <a:xfrm>
            <a:off x="4996543" y="1115786"/>
            <a:ext cx="5713790" cy="4626428"/>
          </a:xfrm>
        </p:spPr>
        <p:txBody>
          <a:bodyPr anchor="ctr">
            <a:normAutofit/>
          </a:bodyPr>
          <a:lstStyle/>
          <a:p>
            <a:r>
              <a:rPr lang="en-US" sz="2000">
                <a:solidFill>
                  <a:schemeClr val="tx1">
                    <a:lumMod val="95000"/>
                  </a:schemeClr>
                </a:solidFill>
              </a:rPr>
              <a:t>You may choose to take either the final paper or final exam.</a:t>
            </a:r>
          </a:p>
        </p:txBody>
      </p:sp>
    </p:spTree>
    <p:extLst>
      <p:ext uri="{BB962C8B-B14F-4D97-AF65-F5344CB8AC3E}">
        <p14:creationId xmlns:p14="http://schemas.microsoft.com/office/powerpoint/2010/main" val="993865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is a “Financial” Relationship?</a:t>
            </a:r>
          </a:p>
        </p:txBody>
      </p:sp>
      <p:sp>
        <p:nvSpPr>
          <p:cNvPr id="5" name="Content Placeholder 4"/>
          <p:cNvSpPr>
            <a:spLocks noGrp="1"/>
          </p:cNvSpPr>
          <p:nvPr>
            <p:ph idx="1"/>
          </p:nvPr>
        </p:nvSpPr>
        <p:spPr>
          <a:xfrm>
            <a:off x="967154" y="1600200"/>
            <a:ext cx="8560663" cy="4648199"/>
          </a:xfrm>
        </p:spPr>
        <p:txBody>
          <a:bodyPr>
            <a:normAutofit/>
          </a:bodyPr>
          <a:lstStyle/>
          <a:p>
            <a:r>
              <a:rPr lang="en-US" sz="2200" dirty="0"/>
              <a:t>A prohibited “financial” relationship may take TWO forms:</a:t>
            </a:r>
          </a:p>
          <a:p>
            <a:endParaRPr lang="en-US" sz="2200" dirty="0"/>
          </a:p>
          <a:p>
            <a:pPr marL="457200" indent="-457200">
              <a:buFont typeface="+mj-lt"/>
              <a:buAutoNum type="arabicPeriod"/>
            </a:pPr>
            <a:r>
              <a:rPr lang="en-US" sz="2200" dirty="0"/>
              <a:t>Direct or Indirect Ownership of an Entity – This includes equity stocks, interests in a Limited Liability Company (LLC), holding debt in the entity, and making loans to the entity.</a:t>
            </a:r>
          </a:p>
          <a:p>
            <a:pPr marL="457200" indent="-457200">
              <a:buFont typeface="+mj-lt"/>
              <a:buAutoNum type="arabicPeriod"/>
            </a:pPr>
            <a:endParaRPr lang="en-US" sz="2200" dirty="0"/>
          </a:p>
          <a:p>
            <a:pPr marL="457200" indent="-457200">
              <a:buFont typeface="+mj-lt"/>
              <a:buAutoNum type="arabicPeriod"/>
            </a:pPr>
            <a:r>
              <a:rPr lang="en-US" sz="2200" dirty="0"/>
              <a:t>Direct or Indirect Compensation – This includes compensation from the entity for employment, leases between healthcare facilities and physicians / physician practice groups, medical director agreements,  and independent contracts with physicians.  </a:t>
            </a:r>
          </a:p>
          <a:p>
            <a:pPr marL="457200" indent="-457200">
              <a:buFont typeface="+mj-lt"/>
              <a:buAutoNum type="arabicPeriod"/>
            </a:pPr>
            <a:endParaRPr lang="en-US" dirty="0"/>
          </a:p>
        </p:txBody>
      </p:sp>
      <p:pic>
        <p:nvPicPr>
          <p:cNvPr id="6" name="Picture 5"/>
          <p:cNvPicPr>
            <a:picLocks noChangeAspect="1"/>
          </p:cNvPicPr>
          <p:nvPr/>
        </p:nvPicPr>
        <p:blipFill>
          <a:blip r:embed="rId2"/>
          <a:stretch>
            <a:fillRect/>
          </a:stretch>
        </p:blipFill>
        <p:spPr>
          <a:xfrm>
            <a:off x="8909252" y="5017333"/>
            <a:ext cx="2664183" cy="1713124"/>
          </a:xfrm>
          <a:prstGeom prst="rect">
            <a:avLst/>
          </a:prstGeom>
        </p:spPr>
      </p:pic>
    </p:spTree>
    <p:extLst>
      <p:ext uri="{BB962C8B-B14F-4D97-AF65-F5344CB8AC3E}">
        <p14:creationId xmlns:p14="http://schemas.microsoft.com/office/powerpoint/2010/main" val="998254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2" y="113771"/>
            <a:ext cx="10515600" cy="1325563"/>
          </a:xfrm>
        </p:spPr>
        <p:txBody>
          <a:bodyPr>
            <a:normAutofit/>
          </a:bodyPr>
          <a:lstStyle/>
          <a:p>
            <a:r>
              <a:rPr lang="en-US" sz="3200" dirty="0">
                <a:latin typeface="Times New Roman" pitchFamily="18" charset="0"/>
                <a:cs typeface="Times New Roman" pitchFamily="18" charset="0"/>
              </a:rPr>
              <a:t>STARK Exceptions </a:t>
            </a:r>
          </a:p>
        </p:txBody>
      </p:sp>
      <p:graphicFrame>
        <p:nvGraphicFramePr>
          <p:cNvPr id="8" name="Content Placeholder 7"/>
          <p:cNvGraphicFramePr>
            <a:graphicFrameLocks noGrp="1"/>
          </p:cNvGraphicFramePr>
          <p:nvPr>
            <p:ph idx="1"/>
          </p:nvPr>
        </p:nvGraphicFramePr>
        <p:xfrm>
          <a:off x="812802" y="1439334"/>
          <a:ext cx="9367135" cy="5041040"/>
        </p:xfrm>
        <a:graphic>
          <a:graphicData uri="http://schemas.openxmlformats.org/drawingml/2006/table">
            <a:tbl>
              <a:tblPr firstRow="1" bandRow="1">
                <a:tableStyleId>{5C22544A-7EE6-4342-B048-85BDC9FD1C3A}</a:tableStyleId>
              </a:tblPr>
              <a:tblGrid>
                <a:gridCol w="1873427">
                  <a:extLst>
                    <a:ext uri="{9D8B030D-6E8A-4147-A177-3AD203B41FA5}">
                      <a16:colId xmlns:a16="http://schemas.microsoft.com/office/drawing/2014/main" val="20000"/>
                    </a:ext>
                  </a:extLst>
                </a:gridCol>
                <a:gridCol w="1873427">
                  <a:extLst>
                    <a:ext uri="{9D8B030D-6E8A-4147-A177-3AD203B41FA5}">
                      <a16:colId xmlns:a16="http://schemas.microsoft.com/office/drawing/2014/main" val="20001"/>
                    </a:ext>
                  </a:extLst>
                </a:gridCol>
                <a:gridCol w="1873427">
                  <a:extLst>
                    <a:ext uri="{9D8B030D-6E8A-4147-A177-3AD203B41FA5}">
                      <a16:colId xmlns:a16="http://schemas.microsoft.com/office/drawing/2014/main" val="20002"/>
                    </a:ext>
                  </a:extLst>
                </a:gridCol>
                <a:gridCol w="1833138">
                  <a:extLst>
                    <a:ext uri="{9D8B030D-6E8A-4147-A177-3AD203B41FA5}">
                      <a16:colId xmlns:a16="http://schemas.microsoft.com/office/drawing/2014/main" val="20003"/>
                    </a:ext>
                  </a:extLst>
                </a:gridCol>
                <a:gridCol w="1913716">
                  <a:extLst>
                    <a:ext uri="{9D8B030D-6E8A-4147-A177-3AD203B41FA5}">
                      <a16:colId xmlns:a16="http://schemas.microsoft.com/office/drawing/2014/main" val="20004"/>
                    </a:ext>
                  </a:extLst>
                </a:gridCol>
              </a:tblGrid>
              <a:tr h="613952">
                <a:tc>
                  <a:txBody>
                    <a:bodyPr/>
                    <a:lstStyle/>
                    <a:p>
                      <a:r>
                        <a:rPr lang="en-US" sz="1100" b="0" dirty="0">
                          <a:solidFill>
                            <a:schemeClr val="tx1"/>
                          </a:solidFill>
                          <a:latin typeface="Arial" pitchFamily="34" charset="0"/>
                          <a:cs typeface="Arial" pitchFamily="34" charset="0"/>
                        </a:rPr>
                        <a:t>Publicly traded securities</a:t>
                      </a:r>
                    </a:p>
                    <a:p>
                      <a:endParaRPr lang="en-US" sz="1100" b="0" dirty="0">
                        <a:solidFill>
                          <a:schemeClr val="tx1"/>
                        </a:solidFill>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Arial" pitchFamily="34" charset="0"/>
                          <a:ea typeface="+mn-ea"/>
                          <a:cs typeface="Arial" pitchFamily="34" charset="0"/>
                        </a:rPr>
                        <a:t>Mutual funds</a:t>
                      </a:r>
                    </a:p>
                    <a:p>
                      <a:endParaRPr lang="en-US" sz="1100" b="0" dirty="0">
                        <a:solidFill>
                          <a:schemeClr val="tx1"/>
                        </a:solidFill>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Arial" pitchFamily="34" charset="0"/>
                          <a:ea typeface="+mn-ea"/>
                          <a:cs typeface="Arial" pitchFamily="34" charset="0"/>
                        </a:rPr>
                        <a:t>Specific providers</a:t>
                      </a:r>
                    </a:p>
                    <a:p>
                      <a:endParaRPr lang="en-US" sz="1100" b="0" dirty="0">
                        <a:solidFill>
                          <a:schemeClr val="tx1"/>
                        </a:solidFill>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Arial" pitchFamily="34" charset="0"/>
                          <a:ea typeface="+mn-ea"/>
                          <a:cs typeface="Arial" pitchFamily="34" charset="0"/>
                        </a:rPr>
                        <a:t>Rental of office space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Arial" pitchFamily="34" charset="0"/>
                          <a:ea typeface="+mn-ea"/>
                          <a:cs typeface="Arial" pitchFamily="34" charset="0"/>
                        </a:rPr>
                        <a:t>Rental of equipment</a:t>
                      </a:r>
                    </a:p>
                    <a:p>
                      <a:endParaRPr lang="en-US" sz="1100" b="0" dirty="0">
                        <a:solidFill>
                          <a:schemeClr val="tx1"/>
                        </a:solidFill>
                      </a:endParaRPr>
                    </a:p>
                  </a:txBody>
                  <a:tcPr/>
                </a:tc>
                <a:extLst>
                  <a:ext uri="{0D108BD9-81ED-4DB2-BD59-A6C34878D82A}">
                    <a16:rowId xmlns:a16="http://schemas.microsoft.com/office/drawing/2014/main" val="10000"/>
                  </a:ext>
                </a:extLst>
              </a:tr>
              <a:tr h="613952">
                <a:tc>
                  <a:txBody>
                    <a:bodyPr/>
                    <a:lstStyle/>
                    <a:p>
                      <a:r>
                        <a:rPr lang="en-US" sz="1100" dirty="0">
                          <a:latin typeface="Arial" pitchFamily="34" charset="0"/>
                          <a:cs typeface="Arial" pitchFamily="34" charset="0"/>
                        </a:rPr>
                        <a:t>Bona fide employment relationships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Personal service arrangements</a:t>
                      </a:r>
                    </a:p>
                    <a:p>
                      <a:endParaRPr lang="en-US" sz="11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Physician recruitment</a:t>
                      </a:r>
                    </a:p>
                    <a:p>
                      <a:endParaRPr lang="en-US" sz="11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Physician recruitment</a:t>
                      </a:r>
                    </a:p>
                    <a:p>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Remuneration unrelated to DHS</a:t>
                      </a:r>
                    </a:p>
                    <a:p>
                      <a:endParaRPr lang="en-US" sz="1100" dirty="0"/>
                    </a:p>
                  </a:txBody>
                  <a:tcPr/>
                </a:tc>
                <a:extLst>
                  <a:ext uri="{0D108BD9-81ED-4DB2-BD59-A6C34878D82A}">
                    <a16:rowId xmlns:a16="http://schemas.microsoft.com/office/drawing/2014/main" val="10001"/>
                  </a:ext>
                </a:extLst>
              </a:tr>
              <a:tr h="892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Certain group practice arrangements with hospitals</a:t>
                      </a:r>
                    </a:p>
                    <a:p>
                      <a:endParaRPr lang="en-US" sz="11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Payments by a physician</a:t>
                      </a:r>
                    </a:p>
                    <a:p>
                      <a:endParaRPr lang="en-US" sz="11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Fair market value compensation</a:t>
                      </a:r>
                    </a:p>
                    <a:p>
                      <a:endParaRPr lang="en-US" sz="11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Implants (in ambulatory surgery centers)</a:t>
                      </a:r>
                      <a:endParaRPr kumimoji="0" lang="en-US" sz="1100" b="0" i="0" u="none" strike="noStrike" kern="1200" cap="none" spc="0" normalizeH="0" baseline="0" noProof="0" dirty="0">
                        <a:ln>
                          <a:noFill/>
                        </a:ln>
                        <a:solidFill>
                          <a:prstClr val="black"/>
                        </a:solidFill>
                        <a:effectLst/>
                        <a:uLnTx/>
                        <a:uFillTx/>
                        <a:latin typeface="Arial" pitchFamily="34" charset="0"/>
                        <a:cs typeface="Arial" pitchFamily="34" charset="0"/>
                      </a:endParaRPr>
                    </a:p>
                    <a:p>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Risk-sharing arrangements</a:t>
                      </a:r>
                    </a:p>
                    <a:p>
                      <a:endParaRPr lang="en-US" sz="1100" dirty="0"/>
                    </a:p>
                  </a:txBody>
                  <a:tcPr/>
                </a:tc>
                <a:extLst>
                  <a:ext uri="{0D108BD9-81ED-4DB2-BD59-A6C34878D82A}">
                    <a16:rowId xmlns:a16="http://schemas.microsoft.com/office/drawing/2014/main" val="10002"/>
                  </a:ext>
                </a:extLst>
              </a:tr>
              <a:tr h="7323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Compliance training</a:t>
                      </a:r>
                    </a:p>
                    <a:p>
                      <a:endParaRPr lang="en-US" sz="11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Indirect compensation arrangements</a:t>
                      </a:r>
                    </a:p>
                    <a:p>
                      <a:endParaRPr lang="en-US" sz="11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Charitable donations by physicians</a:t>
                      </a:r>
                    </a:p>
                    <a:p>
                      <a:endParaRPr lang="en-US" sz="11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Referral services</a:t>
                      </a:r>
                    </a:p>
                    <a:p>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Obstetrical malpractice insurance subsidies</a:t>
                      </a:r>
                    </a:p>
                    <a:p>
                      <a:endParaRPr lang="en-US" sz="1100" dirty="0"/>
                    </a:p>
                  </a:txBody>
                  <a:tcPr/>
                </a:tc>
                <a:extLst>
                  <a:ext uri="{0D108BD9-81ED-4DB2-BD59-A6C34878D82A}">
                    <a16:rowId xmlns:a16="http://schemas.microsoft.com/office/drawing/2014/main" val="10003"/>
                  </a:ext>
                </a:extLst>
              </a:tr>
              <a:tr h="787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Professional courtesy</a:t>
                      </a:r>
                    </a:p>
                    <a:p>
                      <a:endParaRPr lang="en-US" sz="11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Retention payments in underserved areas</a:t>
                      </a:r>
                    </a:p>
                    <a:p>
                      <a:endParaRPr lang="en-US" sz="11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Communitywide health information systems</a:t>
                      </a:r>
                    </a:p>
                    <a:p>
                      <a:endParaRPr lang="en-US" sz="11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Electronic prescribing items and services</a:t>
                      </a:r>
                    </a:p>
                    <a:p>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Electronic health records items and services</a:t>
                      </a:r>
                    </a:p>
                    <a:p>
                      <a:endParaRPr lang="en-US" sz="1100" dirty="0"/>
                    </a:p>
                  </a:txBody>
                  <a:tcPr/>
                </a:tc>
                <a:extLst>
                  <a:ext uri="{0D108BD9-81ED-4DB2-BD59-A6C34878D82A}">
                    <a16:rowId xmlns:a16="http://schemas.microsoft.com/office/drawing/2014/main" val="10004"/>
                  </a:ext>
                </a:extLst>
              </a:tr>
              <a:tr h="613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Physician services</a:t>
                      </a:r>
                    </a:p>
                    <a:p>
                      <a:endParaRPr lang="en-US" sz="11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In-office ancillary services</a:t>
                      </a:r>
                    </a:p>
                    <a:p>
                      <a:endParaRPr lang="en-US" sz="11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Prepaid health plan services</a:t>
                      </a:r>
                    </a:p>
                    <a:p>
                      <a:endParaRPr lang="en-US" sz="11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Academic medical center services</a:t>
                      </a:r>
                    </a:p>
                    <a:p>
                      <a:endParaRPr lang="en-US" sz="1100" dirty="0"/>
                    </a:p>
                  </a:txBody>
                  <a:tcPr/>
                </a:tc>
                <a:tc>
                  <a:txBody>
                    <a:bodyPr/>
                    <a:lstStyle/>
                    <a:p>
                      <a:endParaRPr lang="en-US" sz="1100" dirty="0">
                        <a:latin typeface="Arial" pitchFamily="34" charset="0"/>
                        <a:cs typeface="Arial" pitchFamily="34" charset="0"/>
                      </a:endParaRPr>
                    </a:p>
                  </a:txBody>
                  <a:tcPr/>
                </a:tc>
                <a:extLst>
                  <a:ext uri="{0D108BD9-81ED-4DB2-BD59-A6C34878D82A}">
                    <a16:rowId xmlns:a16="http://schemas.microsoft.com/office/drawing/2014/main" val="10005"/>
                  </a:ext>
                </a:extLst>
              </a:tr>
              <a:tr h="787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Dialysis-related drugs (end-stage renal disease)</a:t>
                      </a:r>
                    </a:p>
                    <a:p>
                      <a:endParaRPr lang="en-US" sz="11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Preventive screening tests and immunizations</a:t>
                      </a:r>
                    </a:p>
                    <a:p>
                      <a:endParaRPr lang="en-US" sz="11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Post-cataract surgery eyeglasses and contact lenses</a:t>
                      </a:r>
                    </a:p>
                    <a:p>
                      <a:endParaRPr lang="en-US" sz="11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Arial" pitchFamily="34" charset="0"/>
                          <a:ea typeface="+mn-ea"/>
                          <a:cs typeface="Arial" pitchFamily="34" charset="0"/>
                        </a:rPr>
                        <a:t>Intra-family rural referrals</a:t>
                      </a:r>
                    </a:p>
                    <a:p>
                      <a:endParaRPr lang="en-US" sz="1100" dirty="0"/>
                    </a:p>
                  </a:txBody>
                  <a:tcPr/>
                </a:tc>
                <a:tc>
                  <a:txBody>
                    <a:bodyPr/>
                    <a:lstStyle/>
                    <a:p>
                      <a:endParaRPr lang="en-US" sz="1100" dirty="0">
                        <a:latin typeface="Arial" pitchFamily="34" charset="0"/>
                        <a:cs typeface="Arial" pitchFamily="34" charset="0"/>
                      </a:endParaRPr>
                    </a:p>
                  </a:txBody>
                  <a:tcPr/>
                </a:tc>
                <a:extLst>
                  <a:ext uri="{0D108BD9-81ED-4DB2-BD59-A6C34878D82A}">
                    <a16:rowId xmlns:a16="http://schemas.microsoft.com/office/drawing/2014/main" val="10006"/>
                  </a:ext>
                </a:extLst>
              </a:tr>
            </a:tbl>
          </a:graphicData>
        </a:graphic>
      </p:graphicFrame>
      <p:sp>
        <p:nvSpPr>
          <p:cNvPr id="5" name="Slide Number Placeholder 4"/>
          <p:cNvSpPr>
            <a:spLocks noGrp="1"/>
          </p:cNvSpPr>
          <p:nvPr>
            <p:ph type="sldNum" sz="quarter" idx="12"/>
          </p:nvPr>
        </p:nvSpPr>
        <p:spPr>
          <a:xfrm>
            <a:off x="8077200" y="6477001"/>
            <a:ext cx="2133600" cy="244475"/>
          </a:xfrm>
        </p:spPr>
        <p:txBody>
          <a:bodyPr/>
          <a:lstStyle/>
          <a:p>
            <a:pPr>
              <a:defRPr/>
            </a:pPr>
            <a:fld id="{F4218216-6D81-4D1C-90CF-7B7180D24A62}" type="slidenum">
              <a:rPr lang="en-US" smtClean="0">
                <a:solidFill>
                  <a:srgbClr val="55554A"/>
                </a:solidFill>
              </a:rPr>
              <a:pPr>
                <a:defRPr/>
              </a:pPr>
              <a:t>21</a:t>
            </a:fld>
            <a:endParaRPr lang="en-US" dirty="0">
              <a:solidFill>
                <a:srgbClr val="55554A"/>
              </a:solidFill>
            </a:endParaRPr>
          </a:p>
        </p:txBody>
      </p:sp>
    </p:spTree>
    <p:extLst>
      <p:ext uri="{BB962C8B-B14F-4D97-AF65-F5344CB8AC3E}">
        <p14:creationId xmlns:p14="http://schemas.microsoft.com/office/powerpoint/2010/main" val="1643867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90" y="122237"/>
            <a:ext cx="10515600" cy="1325563"/>
          </a:xfrm>
        </p:spPr>
        <p:txBody>
          <a:bodyPr>
            <a:noAutofit/>
          </a:bodyPr>
          <a:lstStyle/>
          <a:p>
            <a:r>
              <a:rPr lang="en-US" sz="4000" dirty="0">
                <a:latin typeface="Times New Roman" pitchFamily="18" charset="0"/>
                <a:cs typeface="Times New Roman" pitchFamily="18" charset="0"/>
              </a:rPr>
              <a:t>How to Analyze STARK Issues</a:t>
            </a:r>
          </a:p>
        </p:txBody>
      </p:sp>
      <p:sp>
        <p:nvSpPr>
          <p:cNvPr id="3" name="Content Placeholder 2"/>
          <p:cNvSpPr>
            <a:spLocks noGrp="1"/>
          </p:cNvSpPr>
          <p:nvPr>
            <p:ph idx="1"/>
          </p:nvPr>
        </p:nvSpPr>
        <p:spPr>
          <a:xfrm>
            <a:off x="609490" y="1447800"/>
            <a:ext cx="7620000" cy="4800600"/>
          </a:xfrm>
        </p:spPr>
        <p:txBody>
          <a:bodyPr>
            <a:normAutofit lnSpcReduction="10000"/>
          </a:bodyPr>
          <a:lstStyle/>
          <a:p>
            <a:pPr>
              <a:buClr>
                <a:srgbClr val="FF0000"/>
              </a:buClr>
              <a:buFont typeface="Wingdings" panose="05000000000000000000" pitchFamily="2" charset="2"/>
              <a:buChar char="§"/>
            </a:pPr>
            <a:r>
              <a:rPr lang="en-US" sz="2000" dirty="0">
                <a:latin typeface="Arial" pitchFamily="34" charset="0"/>
                <a:cs typeface="Arial" pitchFamily="34" charset="0"/>
              </a:rPr>
              <a:t>Is there a referral from a physician for a designated health service? </a:t>
            </a:r>
          </a:p>
          <a:p>
            <a:pPr marL="0" indent="0">
              <a:buClr>
                <a:srgbClr val="FF0000"/>
              </a:buClr>
              <a:buNone/>
            </a:pPr>
            <a:r>
              <a:rPr lang="en-US" sz="2000" dirty="0">
                <a:latin typeface="Arial" pitchFamily="34" charset="0"/>
                <a:cs typeface="Arial" pitchFamily="34" charset="0"/>
              </a:rPr>
              <a:t>      If yes….</a:t>
            </a:r>
          </a:p>
          <a:p>
            <a:pPr>
              <a:buClr>
                <a:srgbClr val="FF0000"/>
              </a:buClr>
              <a:buFont typeface="Wingdings" panose="05000000000000000000" pitchFamily="2" charset="2"/>
              <a:buChar char="§"/>
            </a:pPr>
            <a:endParaRPr lang="en-US" sz="2000" dirty="0">
              <a:latin typeface="Arial" pitchFamily="34" charset="0"/>
              <a:cs typeface="Arial" pitchFamily="34" charset="0"/>
            </a:endParaRPr>
          </a:p>
          <a:p>
            <a:pPr>
              <a:buClr>
                <a:srgbClr val="FF0000"/>
              </a:buClr>
              <a:buFont typeface="Wingdings" panose="05000000000000000000" pitchFamily="2" charset="2"/>
              <a:buChar char="§"/>
            </a:pPr>
            <a:r>
              <a:rPr lang="en-US" sz="2000" dirty="0">
                <a:latin typeface="Arial" pitchFamily="34" charset="0"/>
                <a:cs typeface="Arial" pitchFamily="34" charset="0"/>
              </a:rPr>
              <a:t>Does the physician </a:t>
            </a:r>
            <a:r>
              <a:rPr lang="en-US" sz="2000" i="1" dirty="0">
                <a:latin typeface="Arial" pitchFamily="34" charset="0"/>
                <a:cs typeface="Arial" pitchFamily="34" charset="0"/>
              </a:rPr>
              <a:t>(or an immediate family member) </a:t>
            </a:r>
            <a:r>
              <a:rPr lang="en-US" sz="2000" dirty="0">
                <a:latin typeface="Arial" pitchFamily="34" charset="0"/>
                <a:cs typeface="Arial" pitchFamily="34" charset="0"/>
              </a:rPr>
              <a:t>have a direct or indirect financial relationship with the entity providing the DHS service? </a:t>
            </a:r>
          </a:p>
          <a:p>
            <a:pPr marL="0" indent="0">
              <a:buClr>
                <a:srgbClr val="FF0000"/>
              </a:buClr>
              <a:buNone/>
            </a:pPr>
            <a:r>
              <a:rPr lang="en-US" sz="2000" dirty="0">
                <a:latin typeface="Arial" pitchFamily="34" charset="0"/>
                <a:cs typeface="Arial" pitchFamily="34" charset="0"/>
              </a:rPr>
              <a:t>     If yes…</a:t>
            </a:r>
          </a:p>
          <a:p>
            <a:pPr>
              <a:buClr>
                <a:srgbClr val="FF0000"/>
              </a:buClr>
              <a:buFont typeface="Wingdings" panose="05000000000000000000" pitchFamily="2" charset="2"/>
              <a:buChar char="§"/>
            </a:pPr>
            <a:endParaRPr lang="en-US" sz="2000" dirty="0">
              <a:latin typeface="Arial" pitchFamily="34" charset="0"/>
              <a:cs typeface="Arial" pitchFamily="34" charset="0"/>
            </a:endParaRPr>
          </a:p>
          <a:p>
            <a:pPr>
              <a:buClr>
                <a:srgbClr val="FF0000"/>
              </a:buClr>
              <a:buFont typeface="Wingdings" panose="05000000000000000000" pitchFamily="2" charset="2"/>
              <a:buChar char="§"/>
            </a:pPr>
            <a:r>
              <a:rPr lang="en-US" sz="2000" dirty="0">
                <a:latin typeface="Arial" pitchFamily="34" charset="0"/>
                <a:cs typeface="Arial" pitchFamily="34" charset="0"/>
              </a:rPr>
              <a:t>Does the financial relationship fit into an exception? </a:t>
            </a:r>
          </a:p>
          <a:p>
            <a:pPr marL="0" indent="0">
              <a:buClr>
                <a:srgbClr val="FF0000"/>
              </a:buClr>
              <a:buNone/>
            </a:pPr>
            <a:r>
              <a:rPr lang="en-US" sz="2000" dirty="0">
                <a:latin typeface="Arial" pitchFamily="34" charset="0"/>
                <a:cs typeface="Arial" pitchFamily="34" charset="0"/>
              </a:rPr>
              <a:t>     If </a:t>
            </a:r>
            <a:r>
              <a:rPr lang="en-US" sz="2000" b="1" dirty="0">
                <a:solidFill>
                  <a:srgbClr val="FF0000"/>
                </a:solidFill>
                <a:latin typeface="Arial" pitchFamily="34" charset="0"/>
                <a:cs typeface="Arial" pitchFamily="34" charset="0"/>
              </a:rPr>
              <a:t>NO</a:t>
            </a:r>
            <a:r>
              <a:rPr lang="en-US" sz="2000" dirty="0">
                <a:latin typeface="Arial" pitchFamily="34" charset="0"/>
                <a:cs typeface="Arial" pitchFamily="34" charset="0"/>
              </a:rPr>
              <a:t>….</a:t>
            </a:r>
          </a:p>
          <a:p>
            <a:pPr marL="0" indent="0">
              <a:buClr>
                <a:srgbClr val="0070C0"/>
              </a:buClr>
              <a:buNone/>
            </a:pPr>
            <a:endParaRPr lang="en-US" sz="2200" dirty="0">
              <a:latin typeface="Arial" pitchFamily="34" charset="0"/>
              <a:cs typeface="Arial" pitchFamily="34" charset="0"/>
            </a:endParaRPr>
          </a:p>
          <a:p>
            <a:pPr marL="0" indent="0">
              <a:buNone/>
            </a:pPr>
            <a:r>
              <a:rPr lang="en-US" sz="2800" b="1" dirty="0">
                <a:latin typeface="Garamond"/>
              </a:rPr>
              <a:t>There’s a Stark Violation</a:t>
            </a:r>
          </a:p>
        </p:txBody>
      </p:sp>
      <p:sp>
        <p:nvSpPr>
          <p:cNvPr id="4" name="Footer Placeholder 3"/>
          <p:cNvSpPr>
            <a:spLocks noGrp="1"/>
          </p:cNvSpPr>
          <p:nvPr>
            <p:ph type="ftr" sz="quarter" idx="11"/>
          </p:nvPr>
        </p:nvSpPr>
        <p:spPr/>
        <p:txBody>
          <a:bodyPr/>
          <a:lstStyle/>
          <a:p>
            <a:pPr>
              <a:defRPr/>
            </a:pPr>
            <a:r>
              <a:rPr lang="en-US" dirty="0">
                <a:solidFill>
                  <a:srgbClr val="55554A"/>
                </a:solidFill>
              </a:rPr>
              <a:t>www.physicianslegalgroup.com</a:t>
            </a:r>
          </a:p>
        </p:txBody>
      </p:sp>
      <p:sp>
        <p:nvSpPr>
          <p:cNvPr id="5" name="Slide Number Placeholder 4"/>
          <p:cNvSpPr>
            <a:spLocks noGrp="1"/>
          </p:cNvSpPr>
          <p:nvPr>
            <p:ph type="sldNum" sz="quarter" idx="12"/>
          </p:nvPr>
        </p:nvSpPr>
        <p:spPr/>
        <p:txBody>
          <a:bodyPr/>
          <a:lstStyle/>
          <a:p>
            <a:pPr>
              <a:defRPr/>
            </a:pPr>
            <a:fld id="{F4218216-6D81-4D1C-90CF-7B7180D24A62}" type="slidenum">
              <a:rPr lang="en-US" smtClean="0">
                <a:solidFill>
                  <a:srgbClr val="55554A"/>
                </a:solidFill>
              </a:rPr>
              <a:pPr>
                <a:defRPr/>
              </a:pPr>
              <a:t>22</a:t>
            </a:fld>
            <a:endParaRPr lang="en-US" dirty="0">
              <a:solidFill>
                <a:srgbClr val="55554A"/>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3480" y="2362200"/>
            <a:ext cx="2377440" cy="2971800"/>
          </a:xfrm>
          <a:prstGeom prst="rect">
            <a:avLst/>
          </a:prstGeom>
        </p:spPr>
      </p:pic>
    </p:spTree>
    <p:extLst>
      <p:ext uri="{BB962C8B-B14F-4D97-AF65-F5344CB8AC3E}">
        <p14:creationId xmlns:p14="http://schemas.microsoft.com/office/powerpoint/2010/main" val="3802286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363" y="371351"/>
            <a:ext cx="10060641" cy="1143000"/>
          </a:xfrm>
        </p:spPr>
        <p:txBody>
          <a:bodyPr>
            <a:noAutofit/>
          </a:bodyPr>
          <a:lstStyle/>
          <a:p>
            <a:r>
              <a:rPr lang="en-US" sz="3600" dirty="0"/>
              <a:t>Emergency Medical Treatment and Labor Act  (EMTALA)</a:t>
            </a:r>
          </a:p>
        </p:txBody>
      </p:sp>
      <p:sp>
        <p:nvSpPr>
          <p:cNvPr id="3" name="Content Placeholder 2"/>
          <p:cNvSpPr>
            <a:spLocks noGrp="1"/>
          </p:cNvSpPr>
          <p:nvPr>
            <p:ph idx="1"/>
          </p:nvPr>
        </p:nvSpPr>
        <p:spPr>
          <a:xfrm>
            <a:off x="531604" y="1683572"/>
            <a:ext cx="9688157" cy="4069080"/>
          </a:xfrm>
        </p:spPr>
        <p:txBody>
          <a:bodyPr>
            <a:noAutofit/>
          </a:bodyPr>
          <a:lstStyle/>
          <a:p>
            <a:pPr marL="0" indent="0">
              <a:buNone/>
            </a:pPr>
            <a:r>
              <a:rPr lang="en-US" sz="2400" dirty="0"/>
              <a:t>In 1986, Congress enacted the Emergency Medical Treatment &amp; Labor Act (EMTALA) to ensure public access to emergency services regardless of ability to pay.</a:t>
            </a:r>
          </a:p>
          <a:p>
            <a:pPr marL="0" indent="0">
              <a:buNone/>
            </a:pPr>
            <a:endParaRPr lang="en-US" sz="2400" dirty="0"/>
          </a:p>
          <a:p>
            <a:pPr marL="0" indent="0">
              <a:buNone/>
            </a:pPr>
            <a:r>
              <a:rPr lang="en-US" sz="2400" dirty="0"/>
              <a:t>Emergency Medical Treatment must be available to all persons regardless of diagnosis, financial status, race, color, national origin, handicap.</a:t>
            </a:r>
          </a:p>
          <a:p>
            <a:pPr marL="0" indent="0">
              <a:buNone/>
            </a:pPr>
            <a:endParaRPr lang="en-US" sz="2400" dirty="0"/>
          </a:p>
          <a:p>
            <a:pPr marL="0" indent="0">
              <a:buNone/>
            </a:pPr>
            <a:r>
              <a:rPr lang="en-US" sz="2400" dirty="0"/>
              <a:t>Section 1867 of the Social Security Act imposes obligations on Medicare-participating hospitals to provide medical screening examinations (MSE) or treatment for emergency medical conditions (EMC) regardless of an individual's ability to pay.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5328" y="5407610"/>
            <a:ext cx="2362947" cy="1374048"/>
          </a:xfrm>
          <a:prstGeom prst="rect">
            <a:avLst/>
          </a:prstGeom>
        </p:spPr>
      </p:pic>
    </p:spTree>
    <p:extLst>
      <p:ext uri="{BB962C8B-B14F-4D97-AF65-F5344CB8AC3E}">
        <p14:creationId xmlns:p14="http://schemas.microsoft.com/office/powerpoint/2010/main" val="2707025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8377"/>
          </a:xfrm>
        </p:spPr>
        <p:txBody>
          <a:bodyPr>
            <a:normAutofit/>
          </a:bodyPr>
          <a:lstStyle/>
          <a:p>
            <a:r>
              <a:rPr lang="en-US" sz="3600" dirty="0"/>
              <a:t>EMTALA Oversight and Enforcement</a:t>
            </a:r>
          </a:p>
        </p:txBody>
      </p:sp>
      <p:sp>
        <p:nvSpPr>
          <p:cNvPr id="3" name="Content Placeholder 2"/>
          <p:cNvSpPr>
            <a:spLocks noGrp="1"/>
          </p:cNvSpPr>
          <p:nvPr>
            <p:ph idx="1"/>
          </p:nvPr>
        </p:nvSpPr>
        <p:spPr>
          <a:xfrm>
            <a:off x="1824430" y="2426970"/>
            <a:ext cx="7955280" cy="4069080"/>
          </a:xfrm>
        </p:spPr>
        <p:txBody>
          <a:bodyPr>
            <a:normAutofit lnSpcReduction="10000"/>
          </a:bodyPr>
          <a:lstStyle/>
          <a:p>
            <a:pPr marL="0" indent="0">
              <a:buNone/>
            </a:pPr>
            <a:r>
              <a:rPr lang="en-US" sz="2000" b="1" u="sng" dirty="0"/>
              <a:t>CMS</a:t>
            </a:r>
            <a:r>
              <a:rPr lang="en-US" sz="2000" dirty="0"/>
              <a:t> is responsible for promulgating and interpreting guidelines.  Hospitals must report an inappropriate transfer.  Failure to report could result in Medicare exclusion.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u="sng" dirty="0"/>
              <a:t>OIG</a:t>
            </a:r>
            <a:r>
              <a:rPr lang="en-US" dirty="0"/>
              <a:t> </a:t>
            </a:r>
            <a:r>
              <a:rPr lang="en-US" sz="2000" dirty="0"/>
              <a:t>administers sanctions for EMTALA violations. Hospitals face CMPs of $25,000 if under 100 beds and up to $50,000 for larger hospitals.  Physicians may receive CMP of up to $50,000 for refusal of on-call request/negligence</a:t>
            </a:r>
            <a:r>
              <a:rPr lang="en-US" dirty="0"/>
              <a: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780" y="1518286"/>
            <a:ext cx="1466850" cy="7239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570" y="3930745"/>
            <a:ext cx="1053412" cy="1058115"/>
          </a:xfrm>
          <a:prstGeom prst="rect">
            <a:avLst/>
          </a:prstGeom>
        </p:spPr>
      </p:pic>
    </p:spTree>
    <p:extLst>
      <p:ext uri="{BB962C8B-B14F-4D97-AF65-F5344CB8AC3E}">
        <p14:creationId xmlns:p14="http://schemas.microsoft.com/office/powerpoint/2010/main" val="4143561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035" y="508878"/>
            <a:ext cx="9779094" cy="1293028"/>
          </a:xfrm>
        </p:spPr>
        <p:txBody>
          <a:bodyPr>
            <a:normAutofit/>
          </a:bodyPr>
          <a:lstStyle/>
          <a:p>
            <a:pPr algn="l"/>
            <a:r>
              <a:rPr lang="en-US" sz="4000" dirty="0"/>
              <a:t>EMTALA – Two Basic Duties</a:t>
            </a:r>
          </a:p>
        </p:txBody>
      </p:sp>
      <p:sp>
        <p:nvSpPr>
          <p:cNvPr id="3" name="Content Placeholder 2"/>
          <p:cNvSpPr>
            <a:spLocks noGrp="1"/>
          </p:cNvSpPr>
          <p:nvPr>
            <p:ph idx="1"/>
          </p:nvPr>
        </p:nvSpPr>
        <p:spPr>
          <a:xfrm>
            <a:off x="602035" y="1801906"/>
            <a:ext cx="11204778" cy="4880248"/>
          </a:xfrm>
        </p:spPr>
        <p:txBody>
          <a:bodyPr>
            <a:normAutofit fontScale="92500" lnSpcReduction="20000"/>
          </a:bodyPr>
          <a:lstStyle/>
          <a:p>
            <a:pPr marL="0" indent="0">
              <a:buNone/>
            </a:pPr>
            <a:endParaRPr lang="en-US" dirty="0"/>
          </a:p>
          <a:p>
            <a:pPr marL="457200" indent="0">
              <a:buNone/>
            </a:pPr>
            <a:r>
              <a:rPr lang="en-US" dirty="0"/>
              <a:t>1.  Duty to Screen</a:t>
            </a:r>
          </a:p>
          <a:p>
            <a:pPr marL="457200" indent="0">
              <a:buNone/>
            </a:pPr>
            <a:r>
              <a:rPr lang="en-US" dirty="0">
                <a:solidFill>
                  <a:srgbClr val="FF0000"/>
                </a:solidFill>
              </a:rPr>
              <a:t>Medical Screening Examination (MSE)</a:t>
            </a:r>
          </a:p>
          <a:p>
            <a:pPr marL="457200" lvl="1" indent="0">
              <a:spcBef>
                <a:spcPts val="1000"/>
              </a:spcBef>
              <a:buNone/>
            </a:pPr>
            <a:r>
              <a:rPr lang="en-US" altLang="en-US" dirty="0"/>
              <a:t>A physical exam whereby a physician or other licensed practitioner is able to reach, within reasonable degree of clinical certainty, that an emergency medical condition does or does not exist. </a:t>
            </a:r>
          </a:p>
          <a:p>
            <a:pPr marL="457200" indent="0">
              <a:buNone/>
            </a:pPr>
            <a:endParaRPr lang="en-US" dirty="0"/>
          </a:p>
          <a:p>
            <a:pPr marL="971550" indent="-514350">
              <a:buAutoNum type="arabicPeriod" startAt="2"/>
            </a:pPr>
            <a:r>
              <a:rPr lang="en-US" dirty="0"/>
              <a:t>Duty to Stabilize </a:t>
            </a:r>
          </a:p>
          <a:p>
            <a:pPr marL="971550" indent="-514350">
              <a:buAutoNum type="arabicPeriod" startAt="2"/>
            </a:pPr>
            <a:endParaRPr lang="en-US" dirty="0"/>
          </a:p>
          <a:p>
            <a:pPr marL="457200" indent="0">
              <a:buNone/>
            </a:pPr>
            <a:r>
              <a:rPr lang="en-US" dirty="0"/>
              <a:t>*Remember, duties are present as soon as </a:t>
            </a:r>
          </a:p>
          <a:p>
            <a:pPr marL="457200" indent="0">
              <a:buNone/>
            </a:pPr>
            <a:r>
              <a:rPr lang="en-US" dirty="0"/>
              <a:t>patient arrives at the hospital, even if arrives</a:t>
            </a:r>
          </a:p>
          <a:p>
            <a:pPr marL="457200" indent="0">
              <a:buNone/>
            </a:pPr>
            <a:r>
              <a:rPr lang="en-US" dirty="0"/>
              <a:t>mistakenly.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9805" y="4313144"/>
            <a:ext cx="2981324" cy="1748790"/>
          </a:xfrm>
          <a:prstGeom prst="rect">
            <a:avLst/>
          </a:prstGeom>
        </p:spPr>
      </p:pic>
    </p:spTree>
    <p:extLst>
      <p:ext uri="{BB962C8B-B14F-4D97-AF65-F5344CB8AC3E}">
        <p14:creationId xmlns:p14="http://schemas.microsoft.com/office/powerpoint/2010/main" val="3738317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894" y="441643"/>
            <a:ext cx="8104163" cy="841689"/>
          </a:xfrm>
        </p:spPr>
        <p:txBody>
          <a:bodyPr>
            <a:normAutofit/>
          </a:bodyPr>
          <a:lstStyle/>
          <a:p>
            <a:pPr algn="l"/>
            <a:r>
              <a:rPr lang="en-US" sz="3600" dirty="0"/>
              <a:t>How Far Does EMTALA Reach?</a:t>
            </a:r>
          </a:p>
        </p:txBody>
      </p:sp>
      <p:sp>
        <p:nvSpPr>
          <p:cNvPr id="3" name="Content Placeholder 2"/>
          <p:cNvSpPr>
            <a:spLocks noGrp="1"/>
          </p:cNvSpPr>
          <p:nvPr>
            <p:ph idx="1"/>
          </p:nvPr>
        </p:nvSpPr>
        <p:spPr/>
        <p:txBody>
          <a:bodyPr/>
          <a:lstStyle/>
          <a:p>
            <a:pPr marL="0" indent="0">
              <a:buNone/>
            </a:pPr>
            <a:r>
              <a:rPr lang="en-US" dirty="0"/>
              <a:t>EMTALA extends to </a:t>
            </a:r>
            <a:r>
              <a:rPr lang="en-US" dirty="0">
                <a:solidFill>
                  <a:srgbClr val="FF0000"/>
                </a:solidFill>
              </a:rPr>
              <a:t>250 yards </a:t>
            </a:r>
            <a:r>
              <a:rPr lang="en-US" dirty="0"/>
              <a:t>around the main hospital campus buildings  (250 yards is the distance of two and a half football fields in length!). </a:t>
            </a:r>
          </a:p>
          <a:p>
            <a:pPr marL="0" indent="0">
              <a:buNone/>
            </a:pPr>
            <a:endParaRPr lang="en-US" dirty="0"/>
          </a:p>
          <a:p>
            <a:pPr marL="0" indent="0">
              <a:buNone/>
            </a:pPr>
            <a:r>
              <a:rPr lang="en-US" dirty="0"/>
              <a:t> For example, if a person collapses on the sidewalk outside of the ED, EMTALA is triggered.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1342" y="4652683"/>
            <a:ext cx="3183418" cy="1914548"/>
          </a:xfrm>
          <a:prstGeom prst="rect">
            <a:avLst/>
          </a:prstGeom>
        </p:spPr>
      </p:pic>
    </p:spTree>
    <p:extLst>
      <p:ext uri="{BB962C8B-B14F-4D97-AF65-F5344CB8AC3E}">
        <p14:creationId xmlns:p14="http://schemas.microsoft.com/office/powerpoint/2010/main" val="763514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459" y="532597"/>
            <a:ext cx="10542494" cy="1293028"/>
          </a:xfrm>
        </p:spPr>
        <p:txBody>
          <a:bodyPr>
            <a:normAutofit/>
          </a:bodyPr>
          <a:lstStyle/>
          <a:p>
            <a:r>
              <a:rPr lang="en-US" sz="4000" dirty="0"/>
              <a:t>EMTALA No Right of Refusal</a:t>
            </a:r>
          </a:p>
        </p:txBody>
      </p:sp>
      <p:sp>
        <p:nvSpPr>
          <p:cNvPr id="3" name="Content Placeholder 2"/>
          <p:cNvSpPr>
            <a:spLocks noGrp="1"/>
          </p:cNvSpPr>
          <p:nvPr>
            <p:ph idx="1"/>
          </p:nvPr>
        </p:nvSpPr>
        <p:spPr/>
        <p:txBody>
          <a:bodyPr/>
          <a:lstStyle/>
          <a:p>
            <a:endParaRPr lang="en-US" dirty="0"/>
          </a:p>
          <a:p>
            <a:r>
              <a:rPr lang="en-US" dirty="0"/>
              <a:t>Hospitals cannot be influenced by a person’s ability to pay, and the medical screening cannot be delayed to determine if the person has insurance coverage.</a:t>
            </a:r>
          </a:p>
          <a:p>
            <a:endParaRPr lang="en-US" dirty="0"/>
          </a:p>
          <a:p>
            <a:r>
              <a:rPr lang="en-US" dirty="0"/>
              <a:t>Hospitals with specialty units or regional referral centers identified by CMS </a:t>
            </a:r>
            <a:r>
              <a:rPr lang="en-US" u="sng" dirty="0"/>
              <a:t>cannot</a:t>
            </a:r>
            <a:r>
              <a:rPr lang="en-US" dirty="0"/>
              <a:t> refuse to accept appropriately transferred patient who requires care within their specialty.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755" y="5148565"/>
            <a:ext cx="1945157" cy="1592205"/>
          </a:xfrm>
          <a:prstGeom prst="rect">
            <a:avLst/>
          </a:prstGeom>
        </p:spPr>
      </p:pic>
    </p:spTree>
    <p:extLst>
      <p:ext uri="{BB962C8B-B14F-4D97-AF65-F5344CB8AC3E}">
        <p14:creationId xmlns:p14="http://schemas.microsoft.com/office/powerpoint/2010/main" val="1847515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111" y="449993"/>
            <a:ext cx="10071348" cy="928960"/>
          </a:xfrm>
        </p:spPr>
        <p:txBody>
          <a:bodyPr>
            <a:noAutofit/>
          </a:bodyPr>
          <a:lstStyle/>
          <a:p>
            <a:r>
              <a:rPr lang="en-US" sz="4000" dirty="0"/>
              <a:t>When EMTALA </a:t>
            </a:r>
            <a:r>
              <a:rPr lang="en-US" sz="4000" dirty="0">
                <a:solidFill>
                  <a:srgbClr val="FF0000"/>
                </a:solidFill>
              </a:rPr>
              <a:t>Doesn’t</a:t>
            </a:r>
            <a:r>
              <a:rPr lang="en-US" sz="4000" dirty="0"/>
              <a:t> Apply</a:t>
            </a:r>
          </a:p>
        </p:txBody>
      </p:sp>
      <p:sp>
        <p:nvSpPr>
          <p:cNvPr id="3" name="Content Placeholder 2"/>
          <p:cNvSpPr>
            <a:spLocks noGrp="1"/>
          </p:cNvSpPr>
          <p:nvPr>
            <p:ph idx="1"/>
          </p:nvPr>
        </p:nvSpPr>
        <p:spPr>
          <a:xfrm>
            <a:off x="1076264" y="1694828"/>
            <a:ext cx="9573807" cy="4367107"/>
          </a:xfrm>
        </p:spPr>
        <p:txBody>
          <a:bodyPr>
            <a:normAutofit/>
          </a:bodyPr>
          <a:lstStyle/>
          <a:p>
            <a:r>
              <a:rPr lang="en-US" dirty="0"/>
              <a:t>EMTALA does </a:t>
            </a:r>
            <a:r>
              <a:rPr lang="en-US" dirty="0">
                <a:solidFill>
                  <a:srgbClr val="FF0000"/>
                </a:solidFill>
              </a:rPr>
              <a:t>not </a:t>
            </a:r>
            <a:r>
              <a:rPr lang="en-US" dirty="0"/>
              <a:t>apply to visitors or hospital employees who experience an emergency medical condition</a:t>
            </a:r>
          </a:p>
          <a:p>
            <a:pPr marL="0" indent="0">
              <a:buNone/>
            </a:pPr>
            <a:endParaRPr lang="en-US" dirty="0"/>
          </a:p>
          <a:p>
            <a:r>
              <a:rPr lang="en-US" dirty="0"/>
              <a:t>EMTALA does </a:t>
            </a:r>
            <a:r>
              <a:rPr lang="en-US" dirty="0">
                <a:solidFill>
                  <a:srgbClr val="FF0000"/>
                </a:solidFill>
              </a:rPr>
              <a:t>not</a:t>
            </a:r>
            <a:r>
              <a:rPr lang="en-US" dirty="0"/>
              <a:t> apply to anyone who has begun to receive services during routine outpatient visit and develops emergency medical condition</a:t>
            </a:r>
          </a:p>
          <a:p>
            <a:endParaRPr lang="en-US" dirty="0"/>
          </a:p>
          <a:p>
            <a:r>
              <a:rPr lang="en-US" dirty="0"/>
              <a:t>EMTALA is </a:t>
            </a:r>
            <a:r>
              <a:rPr lang="en-US" dirty="0">
                <a:solidFill>
                  <a:srgbClr val="FF0000"/>
                </a:solidFill>
              </a:rPr>
              <a:t>no</a:t>
            </a:r>
            <a:r>
              <a:rPr lang="en-US" dirty="0"/>
              <a:t> longer applicable once the patient has been admitted (even if overnight for observation) </a:t>
            </a:r>
          </a:p>
        </p:txBody>
      </p:sp>
    </p:spTree>
    <p:extLst>
      <p:ext uri="{BB962C8B-B14F-4D97-AF65-F5344CB8AC3E}">
        <p14:creationId xmlns:p14="http://schemas.microsoft.com/office/powerpoint/2010/main" val="1396898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165" y="376697"/>
            <a:ext cx="8382000" cy="664797"/>
          </a:xfrm>
        </p:spPr>
        <p:txBody>
          <a:bodyPr>
            <a:normAutofit fontScale="90000"/>
          </a:bodyPr>
          <a:lstStyle/>
          <a:p>
            <a:r>
              <a:rPr lang="en-US" dirty="0"/>
              <a:t>What is HIPAA?</a:t>
            </a:r>
          </a:p>
        </p:txBody>
      </p:sp>
      <p:sp>
        <p:nvSpPr>
          <p:cNvPr id="3" name="Content Placeholder 2"/>
          <p:cNvSpPr>
            <a:spLocks noGrp="1"/>
          </p:cNvSpPr>
          <p:nvPr>
            <p:ph sz="half" idx="1"/>
          </p:nvPr>
        </p:nvSpPr>
        <p:spPr>
          <a:xfrm>
            <a:off x="1905000" y="2012710"/>
            <a:ext cx="3962400" cy="4351961"/>
          </a:xfrm>
        </p:spPr>
        <p:txBody>
          <a:bodyPr/>
          <a:lstStyle/>
          <a:p>
            <a:pPr marL="274320" indent="-256032">
              <a:defRPr/>
            </a:pPr>
            <a:r>
              <a:rPr lang="en-US" sz="2400" dirty="0"/>
              <a:t>HIPAA is the Health Insurance Portability and Accountability Act of 1996</a:t>
            </a:r>
          </a:p>
          <a:p>
            <a:pPr marL="18288" indent="0">
              <a:buNone/>
              <a:defRPr/>
            </a:pPr>
            <a:endParaRPr lang="en-US" sz="2400" dirty="0"/>
          </a:p>
          <a:p>
            <a:pPr marL="274320" indent="-256032">
              <a:defRPr/>
            </a:pPr>
            <a:r>
              <a:rPr lang="en-US" sz="2400" dirty="0"/>
              <a:t>HIPAA was a response, by Congress, to govern the healthcare industry, and secure the privacy of protected health information (PHI)</a:t>
            </a:r>
          </a:p>
          <a:p>
            <a:pPr marL="274320" indent="-256032">
              <a:defRPr/>
            </a:pPr>
            <a:endParaRPr lang="en-US" sz="2600" dirty="0"/>
          </a:p>
          <a:p>
            <a:pPr marL="18288" indent="0">
              <a:buNone/>
              <a:defRPr/>
            </a:pPr>
            <a:endParaRPr lang="en-US" sz="2600" dirty="0"/>
          </a:p>
        </p:txBody>
      </p:sp>
      <p:sp>
        <p:nvSpPr>
          <p:cNvPr id="4" name="Content Placeholder 3"/>
          <p:cNvSpPr>
            <a:spLocks noGrp="1"/>
          </p:cNvSpPr>
          <p:nvPr>
            <p:ph sz="half" idx="2"/>
          </p:nvPr>
        </p:nvSpPr>
        <p:spPr>
          <a:xfrm>
            <a:off x="6172200" y="1600200"/>
            <a:ext cx="4114800" cy="3517886"/>
          </a:xfrm>
        </p:spPr>
        <p:txBody>
          <a:bodyPr/>
          <a:lstStyle/>
          <a:p>
            <a:pPr marL="0" indent="0">
              <a:buNone/>
            </a:pPr>
            <a:endParaRPr lang="en-US" sz="2600" dirty="0"/>
          </a:p>
          <a:p>
            <a:r>
              <a:rPr lang="en-US" sz="2400" dirty="0"/>
              <a:t>HIPAA is a Federal Law applicable to Covered Entities, Business Associates (BAs), and sub-contractors, acting on behalf of BAs</a:t>
            </a:r>
          </a:p>
          <a:p>
            <a:endParaRPr lang="en-US" dirty="0"/>
          </a:p>
          <a:p>
            <a:pPr marL="0" indent="0">
              <a:buNone/>
            </a:pPr>
            <a:endParaRPr lang="en-US" dirty="0"/>
          </a:p>
          <a:p>
            <a:endParaRPr lang="en-US" dirty="0"/>
          </a:p>
        </p:txBody>
      </p:sp>
      <p:pic>
        <p:nvPicPr>
          <p:cNvPr id="5" name="Picture 4"/>
          <p:cNvPicPr>
            <a:picLocks noChangeAspect="1"/>
          </p:cNvPicPr>
          <p:nvPr/>
        </p:nvPicPr>
        <p:blipFill>
          <a:blip r:embed="rId3"/>
          <a:stretch>
            <a:fillRect/>
          </a:stretch>
        </p:blipFill>
        <p:spPr>
          <a:xfrm>
            <a:off x="9758082" y="207776"/>
            <a:ext cx="1667435" cy="1667435"/>
          </a:xfrm>
          <a:prstGeom prst="rect">
            <a:avLst/>
          </a:prstGeom>
        </p:spPr>
      </p:pic>
    </p:spTree>
    <p:extLst>
      <p:ext uri="{BB962C8B-B14F-4D97-AF65-F5344CB8AC3E}">
        <p14:creationId xmlns:p14="http://schemas.microsoft.com/office/powerpoint/2010/main" val="337650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76363-ED41-4517-98D2-6DA9187B0428}"/>
              </a:ext>
            </a:extLst>
          </p:cNvPr>
          <p:cNvSpPr>
            <a:spLocks noGrp="1"/>
          </p:cNvSpPr>
          <p:nvPr>
            <p:ph type="title"/>
          </p:nvPr>
        </p:nvSpPr>
        <p:spPr>
          <a:xfrm>
            <a:off x="838200" y="205991"/>
            <a:ext cx="10515600" cy="1325563"/>
          </a:xfrm>
        </p:spPr>
        <p:txBody>
          <a:bodyPr/>
          <a:lstStyle/>
          <a:p>
            <a:r>
              <a:rPr lang="en-US" dirty="0"/>
              <a:t>Final Paper</a:t>
            </a:r>
          </a:p>
        </p:txBody>
      </p:sp>
      <p:sp>
        <p:nvSpPr>
          <p:cNvPr id="3" name="Content Placeholder 2">
            <a:extLst>
              <a:ext uri="{FF2B5EF4-FFF2-40B4-BE49-F238E27FC236}">
                <a16:creationId xmlns:a16="http://schemas.microsoft.com/office/drawing/2014/main" id="{0788130D-10BF-4C6C-B2DB-20AC829E7671}"/>
              </a:ext>
            </a:extLst>
          </p:cNvPr>
          <p:cNvSpPr>
            <a:spLocks noGrp="1"/>
          </p:cNvSpPr>
          <p:nvPr>
            <p:ph idx="1"/>
          </p:nvPr>
        </p:nvSpPr>
        <p:spPr>
          <a:xfrm>
            <a:off x="211015" y="1446963"/>
            <a:ext cx="11980985" cy="5205046"/>
          </a:xfrm>
        </p:spPr>
        <p:txBody>
          <a:bodyPr>
            <a:normAutofit fontScale="70000" lnSpcReduction="20000"/>
          </a:bodyPr>
          <a:lstStyle/>
          <a:p>
            <a:pPr marL="0" indent="0">
              <a:buNone/>
            </a:pPr>
            <a:r>
              <a:rPr lang="en-US" dirty="0"/>
              <a:t>Non-traditional synthesis of the information we have covered in this course. This paper should be between 8-10 pages long. With this paper I am asking you to explore what your ideal healthcare system would like and support why you feel this is the way we should administer healthcare in this country. You should explore topics like whether in your system patients would have a right to privacy, would your system include HIPAA or something else entirely different. Does your system include EMTALA? How does your system combat fraud, waste and abuse?  What about informed consent. What system would you use when patients were harmed by healthcare providers?  How is your system regulated? While you do not have to tackle every aspect of healthcare we have covered this semester, you need to provide a framework for how your ideal healthcare system would function. Your paper should prove that you have an understanding of what is needed for a functioning healthcare system in this country.  </a:t>
            </a:r>
          </a:p>
          <a:p>
            <a:pPr marL="0" indent="0">
              <a:buNone/>
            </a:pPr>
            <a:r>
              <a:rPr lang="en-US" dirty="0"/>
              <a:t>Key Areas to Address</a:t>
            </a:r>
          </a:p>
          <a:p>
            <a:pPr lvl="0"/>
            <a:r>
              <a:rPr lang="en-US" dirty="0"/>
              <a:t>Regulatory</a:t>
            </a:r>
          </a:p>
          <a:p>
            <a:pPr lvl="0"/>
            <a:r>
              <a:rPr lang="en-US" dirty="0"/>
              <a:t>Privacy</a:t>
            </a:r>
          </a:p>
          <a:p>
            <a:pPr lvl="0"/>
            <a:r>
              <a:rPr lang="en-US" dirty="0"/>
              <a:t>EMTALA</a:t>
            </a:r>
          </a:p>
          <a:p>
            <a:pPr lvl="0"/>
            <a:r>
              <a:rPr lang="en-US" dirty="0"/>
              <a:t>Payor-Who pays and how?</a:t>
            </a:r>
          </a:p>
          <a:p>
            <a:pPr lvl="0"/>
            <a:r>
              <a:rPr lang="en-US" dirty="0"/>
              <a:t>Malpractice, i.e. who pays when a patient is harmed?</a:t>
            </a:r>
          </a:p>
          <a:p>
            <a:pPr lvl="0"/>
            <a:r>
              <a:rPr lang="en-US" dirty="0"/>
              <a:t>End of Life Decision Making-Who gets to decide.</a:t>
            </a:r>
          </a:p>
          <a:p>
            <a:r>
              <a:rPr lang="en-US" b="1" i="1" dirty="0"/>
              <a:t>Final Paper: 300 points Plus Extra Credit – Due March 12</a:t>
            </a:r>
            <a:r>
              <a:rPr lang="en-US" b="1" i="1" baseline="30000" dirty="0"/>
              <a:t>th</a:t>
            </a:r>
            <a:r>
              <a:rPr lang="en-US" b="1" i="1" dirty="0"/>
              <a:t> </a:t>
            </a:r>
            <a:endParaRPr lang="en-US" dirty="0"/>
          </a:p>
        </p:txBody>
      </p:sp>
    </p:spTree>
    <p:extLst>
      <p:ext uri="{BB962C8B-B14F-4D97-AF65-F5344CB8AC3E}">
        <p14:creationId xmlns:p14="http://schemas.microsoft.com/office/powerpoint/2010/main" val="73430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99" y="464405"/>
            <a:ext cx="10849536" cy="553998"/>
          </a:xfrm>
        </p:spPr>
        <p:txBody>
          <a:bodyPr>
            <a:normAutofit fontScale="90000"/>
          </a:bodyPr>
          <a:lstStyle/>
          <a:p>
            <a:r>
              <a:rPr lang="en-US" sz="4000" dirty="0"/>
              <a:t>HIPAA Privacy Rule </a:t>
            </a:r>
            <a:r>
              <a:rPr lang="en-US" sz="3200" dirty="0"/>
              <a:t>v. </a:t>
            </a:r>
            <a:r>
              <a:rPr lang="en-US" sz="4000" dirty="0"/>
              <a:t>HIPAA Security Rule</a:t>
            </a:r>
          </a:p>
        </p:txBody>
      </p:sp>
      <p:sp>
        <p:nvSpPr>
          <p:cNvPr id="3" name="Text Placeholder 2"/>
          <p:cNvSpPr>
            <a:spLocks noGrp="1"/>
          </p:cNvSpPr>
          <p:nvPr>
            <p:ph type="body" sz="quarter" idx="10"/>
          </p:nvPr>
        </p:nvSpPr>
        <p:spPr>
          <a:xfrm>
            <a:off x="1905000" y="1600201"/>
            <a:ext cx="8382000" cy="3237809"/>
          </a:xfrm>
        </p:spPr>
        <p:txBody>
          <a:bodyPr>
            <a:normAutofit fontScale="92500" lnSpcReduction="10000"/>
          </a:bodyPr>
          <a:lstStyle/>
          <a:p>
            <a:pPr marL="0" indent="0">
              <a:buClr>
                <a:srgbClr val="FFC000"/>
              </a:buClr>
              <a:buNone/>
            </a:pPr>
            <a:r>
              <a:rPr lang="en-US" sz="2400" b="1" dirty="0"/>
              <a:t>HIPAA Privacy Rule </a:t>
            </a:r>
            <a:r>
              <a:rPr lang="en-US" sz="2400" dirty="0"/>
              <a:t>- Established national standards for the protection of certain health information (PHI). </a:t>
            </a:r>
          </a:p>
          <a:p>
            <a:pPr>
              <a:buClr>
                <a:srgbClr val="FFC000"/>
              </a:buClr>
              <a:buFont typeface="Arial" panose="020B0604020202020204" pitchFamily="34" charset="0"/>
              <a:buChar char="•"/>
            </a:pPr>
            <a:endParaRPr lang="en-US" sz="2400" dirty="0"/>
          </a:p>
          <a:p>
            <a:pPr marL="0" indent="0">
              <a:buClr>
                <a:srgbClr val="FFC000"/>
              </a:buClr>
              <a:buNone/>
            </a:pPr>
            <a:endParaRPr lang="en-US" sz="2400" dirty="0"/>
          </a:p>
          <a:p>
            <a:pPr>
              <a:buClr>
                <a:srgbClr val="FFC000"/>
              </a:buClr>
              <a:buFont typeface="Arial" panose="020B0604020202020204" pitchFamily="34" charset="0"/>
              <a:buChar char="•"/>
            </a:pPr>
            <a:endParaRPr lang="en-US" sz="2400" dirty="0"/>
          </a:p>
          <a:p>
            <a:pPr>
              <a:buClr>
                <a:srgbClr val="FFC000"/>
              </a:buClr>
              <a:buFont typeface="Arial" panose="020B0604020202020204" pitchFamily="34" charset="0"/>
              <a:buChar char="•"/>
            </a:pPr>
            <a:endParaRPr lang="en-US" sz="2400" dirty="0"/>
          </a:p>
          <a:p>
            <a:pPr>
              <a:buClr>
                <a:srgbClr val="FFC000"/>
              </a:buClr>
              <a:buFont typeface="Arial" panose="020B0604020202020204" pitchFamily="34" charset="0"/>
              <a:buChar char="•"/>
            </a:pPr>
            <a:endParaRPr lang="en-US" dirty="0"/>
          </a:p>
          <a:p>
            <a:pPr marL="0" indent="0">
              <a:buClr>
                <a:srgbClr val="FFC000"/>
              </a:buClr>
              <a:buNone/>
            </a:pPr>
            <a:r>
              <a:rPr lang="en-US" sz="2400"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2209800"/>
            <a:ext cx="2514600" cy="1840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4602928"/>
            <a:ext cx="2130552" cy="16311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4491318" y="4695227"/>
            <a:ext cx="5795682" cy="1477328"/>
          </a:xfrm>
          <a:prstGeom prst="rect">
            <a:avLst/>
          </a:prstGeom>
          <a:noFill/>
        </p:spPr>
        <p:txBody>
          <a:bodyPr wrap="square" rtlCol="0">
            <a:spAutoFit/>
          </a:bodyPr>
          <a:lstStyle/>
          <a:p>
            <a:r>
              <a:rPr lang="en-US" sz="2400" b="1" dirty="0"/>
              <a:t>HIPAA Security Rule </a:t>
            </a:r>
            <a:r>
              <a:rPr lang="en-US" sz="2200" dirty="0"/>
              <a:t>- Established security standards </a:t>
            </a:r>
            <a:r>
              <a:rPr lang="en-US" sz="2200" i="1" dirty="0">
                <a:solidFill>
                  <a:srgbClr val="FFC000"/>
                </a:solidFill>
              </a:rPr>
              <a:t>(Administrative, Physical and Technical) </a:t>
            </a:r>
            <a:r>
              <a:rPr lang="en-US" sz="2200" dirty="0"/>
              <a:t>for the protection of electronic protected health information (e-PHI).  </a:t>
            </a:r>
          </a:p>
        </p:txBody>
      </p:sp>
    </p:spTree>
    <p:extLst>
      <p:ext uri="{BB962C8B-B14F-4D97-AF65-F5344CB8AC3E}">
        <p14:creationId xmlns:p14="http://schemas.microsoft.com/office/powerpoint/2010/main" val="418051289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188" y="230188"/>
            <a:ext cx="10663518" cy="609398"/>
          </a:xfrm>
        </p:spPr>
        <p:txBody>
          <a:bodyPr>
            <a:normAutofit fontScale="90000"/>
          </a:bodyPr>
          <a:lstStyle/>
          <a:p>
            <a:r>
              <a:rPr lang="en-US" sz="4400" dirty="0"/>
              <a:t>HITECH Required Safeguards</a:t>
            </a:r>
          </a:p>
        </p:txBody>
      </p:sp>
      <p:graphicFrame>
        <p:nvGraphicFramePr>
          <p:cNvPr id="6" name="Diagram 5"/>
          <p:cNvGraphicFramePr/>
          <p:nvPr>
            <p:extLst>
              <p:ext uri="{D42A27DB-BD31-4B8C-83A1-F6EECF244321}">
                <p14:modId xmlns:p14="http://schemas.microsoft.com/office/powerpoint/2010/main" val="2256759648"/>
              </p:ext>
            </p:extLst>
          </p:nvPr>
        </p:nvGraphicFramePr>
        <p:xfrm>
          <a:off x="1752600" y="1143000"/>
          <a:ext cx="8686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214424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2725"/>
            <a:ext cx="10515600" cy="777875"/>
          </a:xfrm>
        </p:spPr>
        <p:txBody>
          <a:bodyPr>
            <a:normAutofit/>
          </a:bodyPr>
          <a:lstStyle/>
          <a:p>
            <a:r>
              <a:rPr lang="en-US" sz="4000" dirty="0"/>
              <a:t>Who is a Covered Entity?</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139301278"/>
              </p:ext>
            </p:extLst>
          </p:nvPr>
        </p:nvGraphicFramePr>
        <p:xfrm>
          <a:off x="1134035" y="1205753"/>
          <a:ext cx="3962400" cy="2666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1074001812"/>
              </p:ext>
            </p:extLst>
          </p:nvPr>
        </p:nvGraphicFramePr>
        <p:xfrm>
          <a:off x="6405282" y="1151965"/>
          <a:ext cx="4648200" cy="2667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nvGraphicFramePr>
        <p:xfrm>
          <a:off x="3276600" y="4114800"/>
          <a:ext cx="5791200" cy="2514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Content Placeholder 6"/>
          <p:cNvGraphicFramePr>
            <a:graphicFrameLocks/>
          </p:cNvGraphicFramePr>
          <p:nvPr/>
        </p:nvGraphicFramePr>
        <p:xfrm>
          <a:off x="5943600" y="1143000"/>
          <a:ext cx="1581912" cy="2667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938629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0097"/>
          </a:xfrm>
        </p:spPr>
        <p:txBody>
          <a:bodyPr>
            <a:normAutofit/>
          </a:bodyPr>
          <a:lstStyle/>
          <a:p>
            <a:pPr algn="ctr"/>
            <a:r>
              <a:rPr lang="en-US" sz="4000" dirty="0"/>
              <a:t>Minimum Necessary Requirement </a:t>
            </a:r>
          </a:p>
        </p:txBody>
      </p:sp>
      <p:sp>
        <p:nvSpPr>
          <p:cNvPr id="3" name="Content Placeholder 2"/>
          <p:cNvSpPr>
            <a:spLocks noGrp="1"/>
          </p:cNvSpPr>
          <p:nvPr>
            <p:ph sz="half" idx="1"/>
          </p:nvPr>
        </p:nvSpPr>
        <p:spPr>
          <a:xfrm>
            <a:off x="1057836" y="1085222"/>
            <a:ext cx="9403976" cy="6595014"/>
          </a:xfrm>
        </p:spPr>
        <p:txBody>
          <a:bodyPr>
            <a:normAutofit/>
          </a:bodyPr>
          <a:lstStyle/>
          <a:p>
            <a:pPr marL="0" indent="0">
              <a:buNone/>
            </a:pPr>
            <a:r>
              <a:rPr lang="en-US" b="1" dirty="0"/>
              <a:t>Standard:</a:t>
            </a:r>
          </a:p>
          <a:p>
            <a:pPr marL="0" indent="0">
              <a:buNone/>
            </a:pPr>
            <a:r>
              <a:rPr lang="en-US" dirty="0"/>
              <a:t>The minimum necessary standard requires covered entities to evaluate their practices and enhance safeguards as needed to limit unnecessary or inappropriate access to and disclosure of protected health information.</a:t>
            </a:r>
          </a:p>
          <a:p>
            <a:pPr marL="0" indent="0">
              <a:buNone/>
            </a:pPr>
            <a:endParaRPr lang="en-US" dirty="0"/>
          </a:p>
          <a:p>
            <a:pPr marL="0" indent="0">
              <a:buNone/>
            </a:pPr>
            <a:r>
              <a:rPr lang="en-US" b="1" dirty="0"/>
              <a:t>Exceptions:</a:t>
            </a:r>
          </a:p>
          <a:p>
            <a:pPr>
              <a:buFont typeface="Arial" panose="020B0604020202020204" pitchFamily="34" charset="0"/>
              <a:buChar char="•"/>
            </a:pPr>
            <a:r>
              <a:rPr lang="en-US" dirty="0"/>
              <a:t>Treatment</a:t>
            </a:r>
          </a:p>
          <a:p>
            <a:pPr>
              <a:buFont typeface="Arial" panose="020B0604020202020204" pitchFamily="34" charset="0"/>
              <a:buChar char="•"/>
            </a:pPr>
            <a:r>
              <a:rPr lang="en-US" dirty="0"/>
              <a:t>Authorization for Specific Purpose</a:t>
            </a:r>
          </a:p>
          <a:p>
            <a:pPr>
              <a:buFont typeface="Arial" panose="020B0604020202020204" pitchFamily="34" charset="0"/>
              <a:buChar char="•"/>
            </a:pPr>
            <a:r>
              <a:rPr lang="en-US" dirty="0"/>
              <a:t>Disclosures Required By Law</a:t>
            </a:r>
          </a:p>
          <a:p>
            <a:pPr>
              <a:buFont typeface="Arial" panose="020B0604020202020204" pitchFamily="34" charset="0"/>
              <a:buChar char="•"/>
            </a:pPr>
            <a:r>
              <a:rPr lang="en-US" dirty="0"/>
              <a:t>Disclosing Information with the Patient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845228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Role Based Access</a:t>
            </a:r>
          </a:p>
        </p:txBody>
      </p:sp>
      <p:sp>
        <p:nvSpPr>
          <p:cNvPr id="3" name="Text Placeholder 2"/>
          <p:cNvSpPr>
            <a:spLocks noGrp="1"/>
          </p:cNvSpPr>
          <p:nvPr>
            <p:ph type="body" sz="quarter" idx="10"/>
          </p:nvPr>
        </p:nvSpPr>
        <p:spPr>
          <a:xfrm>
            <a:off x="735106" y="1690688"/>
            <a:ext cx="9861176" cy="2856167"/>
          </a:xfrm>
        </p:spPr>
        <p:txBody>
          <a:bodyPr/>
          <a:lstStyle/>
          <a:p>
            <a:r>
              <a:rPr lang="en-US" dirty="0"/>
              <a:t>Defines the flow of Protected Health Information</a:t>
            </a:r>
          </a:p>
          <a:p>
            <a:pPr marL="0" indent="0">
              <a:buNone/>
            </a:pPr>
            <a:endParaRPr lang="en-US" dirty="0"/>
          </a:p>
          <a:p>
            <a:r>
              <a:rPr lang="en-US" dirty="0"/>
              <a:t>Role Based Access ensures that employees and healthcare workers use or disclose only the minimum amount of PHI to perform his/her job.</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8635" y="4337797"/>
            <a:ext cx="4038600" cy="2305050"/>
          </a:xfrm>
          <a:prstGeom prst="rect">
            <a:avLst/>
          </a:prstGeom>
        </p:spPr>
      </p:pic>
    </p:spTree>
    <p:extLst>
      <p:ext uri="{BB962C8B-B14F-4D97-AF65-F5344CB8AC3E}">
        <p14:creationId xmlns:p14="http://schemas.microsoft.com/office/powerpoint/2010/main" val="235001339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HIPAA-Compliant Authorizations</a:t>
            </a:r>
          </a:p>
        </p:txBody>
      </p:sp>
      <p:sp>
        <p:nvSpPr>
          <p:cNvPr id="3" name="Text Placeholder 2"/>
          <p:cNvSpPr>
            <a:spLocks noGrp="1"/>
          </p:cNvSpPr>
          <p:nvPr>
            <p:ph type="body" sz="quarter" idx="10"/>
          </p:nvPr>
        </p:nvSpPr>
        <p:spPr>
          <a:xfrm>
            <a:off x="1169336" y="1546022"/>
            <a:ext cx="8382000" cy="3674852"/>
          </a:xfrm>
        </p:spPr>
        <p:txBody>
          <a:bodyPr>
            <a:normAutofit lnSpcReduction="10000"/>
          </a:bodyPr>
          <a:lstStyle/>
          <a:p>
            <a:pPr marL="0" indent="0">
              <a:buNone/>
            </a:pPr>
            <a:endParaRPr lang="en-US" sz="2500" dirty="0"/>
          </a:p>
          <a:p>
            <a:pPr marL="0" indent="0">
              <a:buNone/>
            </a:pPr>
            <a:r>
              <a:rPr lang="en-US" sz="2500" dirty="0"/>
              <a:t>Authorizations </a:t>
            </a:r>
            <a:r>
              <a:rPr lang="en-US" sz="2500" b="1" i="1" u="sng" dirty="0">
                <a:solidFill>
                  <a:srgbClr val="FF0000"/>
                </a:solidFill>
              </a:rPr>
              <a:t>must</a:t>
            </a:r>
            <a:r>
              <a:rPr lang="en-US" sz="2500" dirty="0"/>
              <a:t> meet HIPAA Privacy Rule requirements:</a:t>
            </a:r>
          </a:p>
          <a:p>
            <a:pPr marL="0" indent="0">
              <a:buNone/>
            </a:pPr>
            <a:endParaRPr lang="en-US" sz="2400" dirty="0"/>
          </a:p>
          <a:p>
            <a:pPr marL="457200" indent="-457200">
              <a:buFont typeface="+mj-lt"/>
              <a:buAutoNum type="arabicPeriod"/>
            </a:pPr>
            <a:r>
              <a:rPr lang="en-US" sz="2400" dirty="0"/>
              <a:t>Identification of the specific information to be used or disclosed</a:t>
            </a:r>
          </a:p>
          <a:p>
            <a:pPr marL="457200" indent="-457200">
              <a:buFont typeface="+mj-lt"/>
              <a:buAutoNum type="arabicPeriod"/>
            </a:pPr>
            <a:r>
              <a:rPr lang="en-US" sz="2400" dirty="0"/>
              <a:t>Expiration date </a:t>
            </a:r>
            <a:r>
              <a:rPr lang="en-US" sz="2400" b="1" i="1" u="sng" dirty="0">
                <a:solidFill>
                  <a:srgbClr val="FF0000"/>
                </a:solidFill>
              </a:rPr>
              <a:t>or</a:t>
            </a:r>
            <a:r>
              <a:rPr lang="en-US" sz="2400" dirty="0"/>
              <a:t> the expiration of the event</a:t>
            </a:r>
          </a:p>
          <a:p>
            <a:pPr marL="457200" indent="-457200">
              <a:buFont typeface="+mj-lt"/>
              <a:buAutoNum type="arabicPeriod"/>
            </a:pPr>
            <a:r>
              <a:rPr lang="en-US" sz="2400" dirty="0"/>
              <a:t>Signature of the patient and date</a:t>
            </a:r>
          </a:p>
          <a:p>
            <a:pPr marL="457200" indent="-457200">
              <a:buFont typeface="+mj-lt"/>
              <a:buAutoNum type="arabicPeriod"/>
            </a:pPr>
            <a:r>
              <a:rPr lang="en-US" sz="2400" dirty="0"/>
              <a:t>Expressed language allowing the individual to revoke authorization, in writing</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1336" y="4446844"/>
            <a:ext cx="2143125" cy="2143125"/>
          </a:xfrm>
          <a:prstGeom prst="rect">
            <a:avLst/>
          </a:prstGeom>
        </p:spPr>
      </p:pic>
    </p:spTree>
    <p:extLst>
      <p:ext uri="{BB962C8B-B14F-4D97-AF65-F5344CB8AC3E}">
        <p14:creationId xmlns:p14="http://schemas.microsoft.com/office/powerpoint/2010/main" val="19136990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467117"/>
            <a:ext cx="9816353" cy="664797"/>
          </a:xfrm>
        </p:spPr>
        <p:txBody>
          <a:bodyPr>
            <a:normAutofit/>
          </a:bodyPr>
          <a:lstStyle/>
          <a:p>
            <a:r>
              <a:rPr lang="en-US" sz="4000" dirty="0"/>
              <a:t>Omnibus Rule </a:t>
            </a:r>
          </a:p>
        </p:txBody>
      </p:sp>
      <p:sp>
        <p:nvSpPr>
          <p:cNvPr id="3" name="Text Placeholder 2"/>
          <p:cNvSpPr>
            <a:spLocks noGrp="1"/>
          </p:cNvSpPr>
          <p:nvPr>
            <p:ph type="body" sz="quarter" idx="10"/>
          </p:nvPr>
        </p:nvSpPr>
        <p:spPr>
          <a:xfrm>
            <a:off x="977153" y="1572487"/>
            <a:ext cx="8382000" cy="3853363"/>
          </a:xfrm>
        </p:spPr>
        <p:txBody>
          <a:bodyPr/>
          <a:lstStyle/>
          <a:p>
            <a:pPr marL="0" lvl="2" indent="0">
              <a:buNone/>
            </a:pPr>
            <a:r>
              <a:rPr lang="en-US" altLang="en-US" dirty="0"/>
              <a:t>Omnibus - </a:t>
            </a:r>
            <a:r>
              <a:rPr lang="en-US" altLang="en-US" i="1" dirty="0"/>
              <a:t>Adjective: </a:t>
            </a:r>
            <a:r>
              <a:rPr lang="en-US" altLang="en-US" dirty="0"/>
              <a:t>C</a:t>
            </a:r>
            <a:r>
              <a:rPr lang="en-US" i="1" dirty="0"/>
              <a:t>ontaining or including “many” items</a:t>
            </a:r>
          </a:p>
          <a:p>
            <a:pPr marL="0" lvl="2" indent="0">
              <a:buNone/>
            </a:pPr>
            <a:r>
              <a:rPr lang="en-US" sz="1600" i="1" dirty="0"/>
              <a:t>http://www.merriam-webster.com/dictionary/omnibus</a:t>
            </a:r>
          </a:p>
          <a:p>
            <a:pPr marL="0" lvl="2" indent="0">
              <a:buNone/>
            </a:pPr>
            <a:endParaRPr lang="en-US" i="1" dirty="0"/>
          </a:p>
          <a:p>
            <a:pPr marL="0" lvl="2" indent="0">
              <a:buNone/>
            </a:pPr>
            <a:endParaRPr lang="en-US" i="1" dirty="0"/>
          </a:p>
          <a:p>
            <a:pPr marL="0" lvl="2" indent="0">
              <a:buNone/>
            </a:pPr>
            <a:endParaRPr lang="en-US" i="1" dirty="0"/>
          </a:p>
          <a:p>
            <a:pPr marL="631825" lvl="2" indent="-282575">
              <a:buClr>
                <a:srgbClr val="FFC000"/>
              </a:buClr>
            </a:pPr>
            <a:r>
              <a:rPr lang="en-US" altLang="en-US" sz="2200" dirty="0"/>
              <a:t>Privacy Rule</a:t>
            </a:r>
          </a:p>
          <a:p>
            <a:pPr marL="631825" lvl="2" indent="-282575">
              <a:buClr>
                <a:srgbClr val="FFC000"/>
              </a:buClr>
            </a:pPr>
            <a:r>
              <a:rPr lang="en-US" altLang="en-US" sz="2200" dirty="0"/>
              <a:t>Security Rule</a:t>
            </a:r>
          </a:p>
          <a:p>
            <a:pPr marL="631825" lvl="2" indent="-282575">
              <a:buClr>
                <a:srgbClr val="FFC000"/>
              </a:buClr>
            </a:pPr>
            <a:r>
              <a:rPr lang="en-US" altLang="en-US" sz="2200" dirty="0"/>
              <a:t>Breach Notification Rule</a:t>
            </a:r>
          </a:p>
          <a:p>
            <a:pPr marL="631825" lvl="2" indent="-282575">
              <a:buClr>
                <a:srgbClr val="FFC000"/>
              </a:buClr>
            </a:pPr>
            <a:r>
              <a:rPr lang="en-US" altLang="en-US" sz="2200" dirty="0"/>
              <a:t>Enforcement Rule</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3144434"/>
            <a:ext cx="3119284" cy="2057400"/>
          </a:xfrm>
          <a:prstGeom prst="rect">
            <a:avLst/>
          </a:prstGeom>
        </p:spPr>
      </p:pic>
      <p:sp>
        <p:nvSpPr>
          <p:cNvPr id="7" name="TextBox 6"/>
          <p:cNvSpPr txBox="1"/>
          <p:nvPr/>
        </p:nvSpPr>
        <p:spPr>
          <a:xfrm>
            <a:off x="1726140" y="2438400"/>
            <a:ext cx="8560860" cy="707886"/>
          </a:xfrm>
          <a:prstGeom prst="rect">
            <a:avLst/>
          </a:prstGeom>
          <a:noFill/>
        </p:spPr>
        <p:txBody>
          <a:bodyPr wrap="square" rtlCol="0">
            <a:spAutoFit/>
          </a:bodyPr>
          <a:lstStyle/>
          <a:p>
            <a:pPr algn="ctr"/>
            <a:r>
              <a:rPr lang="en-US" sz="40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So how </a:t>
            </a:r>
            <a:r>
              <a:rPr lang="en-US" sz="4000"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“many” </a:t>
            </a:r>
            <a:r>
              <a:rPr lang="en-US" sz="40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Items are we talking about?</a:t>
            </a:r>
            <a:endParaRPr lang="en-US" sz="40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p:txBody>
      </p:sp>
      <p:sp>
        <p:nvSpPr>
          <p:cNvPr id="8" name="TextBox 7"/>
          <p:cNvSpPr txBox="1"/>
          <p:nvPr/>
        </p:nvSpPr>
        <p:spPr>
          <a:xfrm>
            <a:off x="1302123" y="5425850"/>
            <a:ext cx="8153400" cy="1107996"/>
          </a:xfrm>
          <a:prstGeom prst="rect">
            <a:avLst/>
          </a:prstGeom>
          <a:noFill/>
        </p:spPr>
        <p:txBody>
          <a:bodyPr wrap="square" rtlCol="0">
            <a:spAutoFit/>
          </a:bodyPr>
          <a:lstStyle/>
          <a:p>
            <a:pPr>
              <a:defRPr/>
            </a:pPr>
            <a:r>
              <a:rPr lang="en-US" altLang="en-US" dirty="0"/>
              <a:t>“. . . the most sweeping changes to the HIPAA Privacy and Security Rules since they were first implemented.”</a:t>
            </a:r>
          </a:p>
          <a:p>
            <a:pPr>
              <a:defRPr/>
            </a:pPr>
            <a:endParaRPr lang="en-US" altLang="en-US" dirty="0"/>
          </a:p>
          <a:p>
            <a:pPr algn="r"/>
            <a:r>
              <a:rPr lang="en-US" altLang="en-US" sz="1200" i="1" dirty="0"/>
              <a:t>Leon Rodriguez, Director, HHS Office for Civil Rights</a:t>
            </a:r>
          </a:p>
        </p:txBody>
      </p:sp>
    </p:spTree>
    <p:extLst>
      <p:ext uri="{BB962C8B-B14F-4D97-AF65-F5344CB8AC3E}">
        <p14:creationId xmlns:p14="http://schemas.microsoft.com/office/powerpoint/2010/main" val="269525995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4" y="381086"/>
            <a:ext cx="10515600" cy="761914"/>
          </a:xfrm>
        </p:spPr>
        <p:txBody>
          <a:bodyPr>
            <a:normAutofit/>
          </a:bodyPr>
          <a:lstStyle/>
          <a:p>
            <a:r>
              <a:rPr lang="en-US" sz="4000" dirty="0"/>
              <a:t>OMNIBUS RULE  </a:t>
            </a:r>
          </a:p>
        </p:txBody>
      </p:sp>
      <p:sp>
        <p:nvSpPr>
          <p:cNvPr id="3" name="Text Placeholder 2"/>
          <p:cNvSpPr>
            <a:spLocks noGrp="1"/>
          </p:cNvSpPr>
          <p:nvPr>
            <p:ph type="body" sz="quarter" idx="10"/>
          </p:nvPr>
        </p:nvSpPr>
        <p:spPr>
          <a:xfrm>
            <a:off x="578224" y="1411941"/>
            <a:ext cx="8382000" cy="8026813"/>
          </a:xfrm>
        </p:spPr>
        <p:txBody>
          <a:bodyPr/>
          <a:lstStyle/>
          <a:p>
            <a:pPr marL="0" indent="0">
              <a:buNone/>
            </a:pPr>
            <a:r>
              <a:rPr lang="en-US" b="1" dirty="0"/>
              <a:t>Business Associates (BA)</a:t>
            </a:r>
          </a:p>
          <a:p>
            <a:pPr marL="0" indent="0">
              <a:buNone/>
            </a:pPr>
            <a:endParaRPr lang="en-US" sz="2400" dirty="0"/>
          </a:p>
          <a:p>
            <a:pPr marL="854075" indent="-457200">
              <a:buClr>
                <a:srgbClr val="FFC000"/>
              </a:buClr>
            </a:pPr>
            <a:r>
              <a:rPr lang="en-US" sz="2400" dirty="0"/>
              <a:t>Expanded Definition of BA under OMNIBUS RULE</a:t>
            </a:r>
          </a:p>
          <a:p>
            <a:pPr marL="854075" indent="-457200">
              <a:buClr>
                <a:srgbClr val="FFC000"/>
              </a:buClr>
            </a:pPr>
            <a:r>
              <a:rPr lang="en-US" sz="2400" dirty="0"/>
              <a:t>BAs now include: </a:t>
            </a:r>
          </a:p>
          <a:p>
            <a:pPr marL="1317625" indent="0">
              <a:buClr>
                <a:srgbClr val="FFC000"/>
              </a:buClr>
            </a:pPr>
            <a:r>
              <a:rPr lang="en-US" sz="2000" dirty="0">
                <a:solidFill>
                  <a:srgbClr val="FFC000"/>
                </a:solidFill>
              </a:rPr>
              <a:t>    Health Information Organizations (HIOs)</a:t>
            </a:r>
          </a:p>
          <a:p>
            <a:pPr marL="1317625" indent="0">
              <a:buClr>
                <a:srgbClr val="FFC000"/>
              </a:buClr>
            </a:pPr>
            <a:r>
              <a:rPr lang="en-US" sz="2000" dirty="0">
                <a:solidFill>
                  <a:srgbClr val="FFC000"/>
                </a:solidFill>
              </a:rPr>
              <a:t>    E-Prescribing Gateways</a:t>
            </a:r>
          </a:p>
          <a:p>
            <a:pPr marL="1317625" indent="0">
              <a:buClr>
                <a:srgbClr val="FFC000"/>
              </a:buClr>
            </a:pPr>
            <a:r>
              <a:rPr lang="en-US" sz="2000" dirty="0">
                <a:solidFill>
                  <a:srgbClr val="FFC000"/>
                </a:solidFill>
              </a:rPr>
              <a:t>    Patient Safety Organizations</a:t>
            </a:r>
          </a:p>
          <a:p>
            <a:pPr marL="1317625" indent="0">
              <a:buClr>
                <a:srgbClr val="FFC000"/>
              </a:buClr>
            </a:pPr>
            <a:r>
              <a:rPr lang="en-US" sz="2000" dirty="0">
                <a:solidFill>
                  <a:srgbClr val="FFC000"/>
                </a:solidFill>
              </a:rPr>
              <a:t>    Vendors of PHI</a:t>
            </a:r>
          </a:p>
          <a:p>
            <a:pPr marL="1317625" indent="0">
              <a:buClr>
                <a:srgbClr val="FFC000"/>
              </a:buClr>
            </a:pPr>
            <a:r>
              <a:rPr lang="en-US" sz="2000" dirty="0">
                <a:solidFill>
                  <a:srgbClr val="FFC000"/>
                </a:solidFill>
              </a:rPr>
              <a:t>    Data Storage Vendors</a:t>
            </a:r>
          </a:p>
          <a:p>
            <a:pPr marL="1600200" indent="-282575">
              <a:buClr>
                <a:srgbClr val="FFC000"/>
              </a:buClr>
            </a:pPr>
            <a:r>
              <a:rPr lang="en-US" sz="2000" dirty="0">
                <a:solidFill>
                  <a:srgbClr val="FFC000"/>
                </a:solidFill>
              </a:rPr>
              <a:t>Attorneys  (WOW……………………)</a:t>
            </a:r>
          </a:p>
          <a:p>
            <a:pPr marL="1600200" indent="-282575">
              <a:buClr>
                <a:srgbClr val="FFC000"/>
              </a:buClr>
            </a:pPr>
            <a:endParaRPr lang="en-US" sz="2000" dirty="0">
              <a:solidFill>
                <a:srgbClr val="FFC000"/>
              </a:solidFill>
            </a:endParaRPr>
          </a:p>
          <a:p>
            <a:pPr marL="1600200" indent="-282575">
              <a:buClr>
                <a:srgbClr val="FFC000"/>
              </a:buClr>
            </a:pPr>
            <a:endParaRPr lang="en-US" sz="2000" dirty="0">
              <a:solidFill>
                <a:srgbClr val="FFC000"/>
              </a:solidFill>
            </a:endParaRPr>
          </a:p>
          <a:p>
            <a:pPr marL="1600200" indent="-282575">
              <a:buClr>
                <a:srgbClr val="FFC000"/>
              </a:buClr>
            </a:pPr>
            <a:endParaRPr lang="en-US" sz="2000" dirty="0">
              <a:solidFill>
                <a:srgbClr val="FFC000"/>
              </a:solidFill>
            </a:endParaRPr>
          </a:p>
          <a:p>
            <a:pPr marL="1317625" indent="0">
              <a:buClr>
                <a:srgbClr val="FFC000"/>
              </a:buClr>
              <a:buNone/>
            </a:pPr>
            <a:endParaRPr lang="en-US" sz="2000" dirty="0">
              <a:solidFill>
                <a:srgbClr val="FFC000"/>
              </a:solidFill>
            </a:endParaRPr>
          </a:p>
          <a:p>
            <a:pPr marL="1317625" indent="0">
              <a:buClr>
                <a:srgbClr val="FFC000"/>
              </a:buClr>
              <a:buNone/>
            </a:pPr>
            <a:endParaRPr lang="en-US" sz="1800" dirty="0"/>
          </a:p>
          <a:p>
            <a:pPr marL="1317625" indent="0">
              <a:buClr>
                <a:srgbClr val="FFC000"/>
              </a:buClr>
              <a:buNone/>
            </a:pPr>
            <a:endParaRPr lang="en-US" sz="1800" dirty="0">
              <a:solidFill>
                <a:srgbClr val="FFC000"/>
              </a:solidFill>
            </a:endParaRPr>
          </a:p>
          <a:p>
            <a:pPr indent="0">
              <a:buClr>
                <a:srgbClr val="FFC000"/>
              </a:buClr>
              <a:buNone/>
            </a:pPr>
            <a:endParaRPr lang="en-US" sz="2400" dirty="0"/>
          </a:p>
          <a:p>
            <a:pPr indent="0">
              <a:buClr>
                <a:srgbClr val="FFC000"/>
              </a:buClr>
              <a:buNone/>
            </a:pPr>
            <a:endParaRPr lang="en-US" sz="2400" dirty="0"/>
          </a:p>
          <a:p>
            <a:pPr indent="0">
              <a:buClr>
                <a:srgbClr val="FFC000"/>
              </a:buClr>
              <a:buNone/>
            </a:pPr>
            <a:endParaRPr lang="en-US" sz="2400" dirty="0"/>
          </a:p>
          <a:p>
            <a:pPr indent="0">
              <a:buClr>
                <a:srgbClr val="FFC000"/>
              </a:buClr>
              <a:buNone/>
            </a:pPr>
            <a:endParaRPr lang="en-US" sz="2400" dirty="0"/>
          </a:p>
          <a:p>
            <a:pPr marL="0" indent="0">
              <a:buNone/>
            </a:pPr>
            <a:endParaRPr lang="en-US" sz="1000" dirty="0"/>
          </a:p>
          <a:p>
            <a:pPr marL="0" indent="0">
              <a:buNone/>
            </a:pPr>
            <a:endParaRPr lang="en-US" sz="1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026" y="301611"/>
            <a:ext cx="2525096" cy="1682777"/>
          </a:xfrm>
          <a:prstGeom prst="rect">
            <a:avLst/>
          </a:prstGeom>
        </p:spPr>
      </p:pic>
      <p:sp>
        <p:nvSpPr>
          <p:cNvPr id="5" name="TextBox 4"/>
          <p:cNvSpPr txBox="1"/>
          <p:nvPr/>
        </p:nvSpPr>
        <p:spPr>
          <a:xfrm>
            <a:off x="1062318" y="5719473"/>
            <a:ext cx="8690516" cy="769441"/>
          </a:xfrm>
          <a:prstGeom prst="rect">
            <a:avLst/>
          </a:prstGeom>
          <a:noFill/>
        </p:spPr>
        <p:txBody>
          <a:bodyPr wrap="square" rtlCol="0">
            <a:spAutoFit/>
          </a:bodyPr>
          <a:lstStyle/>
          <a:p>
            <a:pPr marL="342900" indent="-342900">
              <a:buClr>
                <a:srgbClr val="FFC000"/>
              </a:buClr>
              <a:buFont typeface="Arial" panose="020B0604020202020204" pitchFamily="34" charset="0"/>
              <a:buChar char="•"/>
            </a:pPr>
            <a:r>
              <a:rPr lang="en-US" sz="2200" dirty="0"/>
              <a:t>Direct liability of BAs for HIPAA violations</a:t>
            </a:r>
          </a:p>
          <a:p>
            <a:pPr marL="342900" indent="-342900">
              <a:buClr>
                <a:srgbClr val="FFC000"/>
              </a:buClr>
              <a:buFont typeface="Arial" panose="020B0604020202020204" pitchFamily="34" charset="0"/>
              <a:buChar char="•"/>
            </a:pPr>
            <a:r>
              <a:rPr lang="en-US" sz="2200" dirty="0"/>
              <a:t>New requirements for Business Associate Agreements (BAAs)</a:t>
            </a:r>
          </a:p>
        </p:txBody>
      </p:sp>
    </p:spTree>
    <p:extLst>
      <p:ext uri="{BB962C8B-B14F-4D97-AF65-F5344CB8AC3E}">
        <p14:creationId xmlns:p14="http://schemas.microsoft.com/office/powerpoint/2010/main" val="247987070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926" y="0"/>
            <a:ext cx="10958567" cy="1218795"/>
          </a:xfrm>
        </p:spPr>
        <p:txBody>
          <a:bodyPr>
            <a:noAutofit/>
          </a:bodyPr>
          <a:lstStyle/>
          <a:p>
            <a:br>
              <a:rPr lang="en-US" sz="3600" dirty="0"/>
            </a:br>
            <a:r>
              <a:rPr lang="en-US" sz="3600" dirty="0"/>
              <a:t>OMNIBUS RULE ….. Business Associates</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869715710"/>
              </p:ext>
            </p:extLst>
          </p:nvPr>
        </p:nvGraphicFramePr>
        <p:xfrm>
          <a:off x="1219200" y="1691641"/>
          <a:ext cx="4191000" cy="387096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tblGrid>
              <a:tr h="370840">
                <a:tc>
                  <a:txBody>
                    <a:bodyPr/>
                    <a:lstStyle/>
                    <a:p>
                      <a:pPr algn="ctr"/>
                      <a:r>
                        <a:rPr lang="en-US" sz="2400" b="0" dirty="0"/>
                        <a:t>Old Rule  </a:t>
                      </a:r>
                    </a:p>
                    <a:p>
                      <a:pPr algn="ctr"/>
                      <a:r>
                        <a:rPr lang="en-US" sz="2400" b="0" dirty="0"/>
                        <a:t>45 CFR Section 160.103</a:t>
                      </a:r>
                    </a:p>
                  </a:txBody>
                  <a:tcPr>
                    <a:solidFill>
                      <a:schemeClr val="accent4">
                        <a:lumMod val="75000"/>
                      </a:schemeClr>
                    </a:solid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A person, other than a workforce member, who performs a function or activity on behalf of a CE involving the use or disclosure of PHI, or who provides services to or for the CE involving the disclosure of PHI.</a:t>
                      </a:r>
                    </a:p>
                    <a:p>
                      <a:pPr marL="285750" indent="-285750">
                        <a:buFont typeface="Arial" panose="020B0604020202020204" pitchFamily="34" charset="0"/>
                        <a:buChar char="•"/>
                      </a:pPr>
                      <a:endParaRPr lang="en-US" dirty="0"/>
                    </a:p>
                    <a:p>
                      <a:endParaRPr lang="en-US" dirty="0"/>
                    </a:p>
                  </a:txBody>
                  <a:tcPr>
                    <a:solidFill>
                      <a:schemeClr val="accent4">
                        <a:lumMod val="60000"/>
                        <a:lumOff val="40000"/>
                      </a:schemeClr>
                    </a:solidFill>
                  </a:tcPr>
                </a:tc>
                <a:extLst>
                  <a:ext uri="{0D108BD9-81ED-4DB2-BD59-A6C34878D82A}">
                    <a16:rowId xmlns:a16="http://schemas.microsoft.com/office/drawing/2014/main" val="10001"/>
                  </a:ext>
                </a:extLst>
              </a:tr>
            </a:tbl>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561242250"/>
              </p:ext>
            </p:extLst>
          </p:nvPr>
        </p:nvGraphicFramePr>
        <p:xfrm>
          <a:off x="7007490" y="1691641"/>
          <a:ext cx="4038600" cy="387096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tblGrid>
              <a:tr h="370840">
                <a:tc>
                  <a:txBody>
                    <a:bodyPr/>
                    <a:lstStyle/>
                    <a:p>
                      <a:pPr algn="ctr"/>
                      <a:r>
                        <a:rPr lang="en-US" sz="2400" b="0" dirty="0"/>
                        <a:t>New Rule </a:t>
                      </a:r>
                    </a:p>
                    <a:p>
                      <a:pPr algn="ctr"/>
                      <a:r>
                        <a:rPr lang="en-US" sz="2400" b="0" dirty="0"/>
                        <a:t>45 CFR Section 160.103 </a:t>
                      </a:r>
                    </a:p>
                  </a:txBody>
                  <a:tcPr>
                    <a:solidFill>
                      <a:schemeClr val="accent6">
                        <a:lumMod val="75000"/>
                      </a:schemeClr>
                    </a:solidFill>
                  </a:tcPr>
                </a:tc>
                <a:extLst>
                  <a:ext uri="{0D108BD9-81ED-4DB2-BD59-A6C34878D82A}">
                    <a16:rowId xmlns:a16="http://schemas.microsoft.com/office/drawing/2014/main" val="10000"/>
                  </a:ext>
                </a:extLst>
              </a:tr>
              <a:tr h="370840">
                <a:tc>
                  <a: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A person, other than a workforce member, </a:t>
                      </a:r>
                      <a:r>
                        <a:rPr lang="en-US" sz="2000" b="0" i="0" u="none" dirty="0">
                          <a:solidFill>
                            <a:schemeClr val="bg1"/>
                          </a:solidFill>
                        </a:rPr>
                        <a:t>who </a:t>
                      </a:r>
                      <a:r>
                        <a:rPr lang="en-US" sz="2000" b="0" i="0" u="sng" dirty="0">
                          <a:solidFill>
                            <a:schemeClr val="bg1"/>
                          </a:solidFill>
                        </a:rPr>
                        <a:t>creates</a:t>
                      </a:r>
                      <a:r>
                        <a:rPr lang="en-US" sz="2000" b="0" i="0" u="none" dirty="0">
                          <a:solidFill>
                            <a:schemeClr val="bg1"/>
                          </a:solidFill>
                        </a:rPr>
                        <a:t>, </a:t>
                      </a:r>
                      <a:r>
                        <a:rPr lang="en-US" sz="2000" b="0" i="0" u="sng" dirty="0">
                          <a:solidFill>
                            <a:schemeClr val="bg1"/>
                          </a:solidFill>
                        </a:rPr>
                        <a:t>receives</a:t>
                      </a:r>
                      <a:r>
                        <a:rPr lang="en-US" sz="2000" b="0" i="0" u="none" dirty="0">
                          <a:solidFill>
                            <a:schemeClr val="bg1"/>
                          </a:solidFill>
                        </a:rPr>
                        <a:t>, </a:t>
                      </a:r>
                      <a:r>
                        <a:rPr lang="en-US" sz="2000" b="0" i="0" u="sng" dirty="0">
                          <a:solidFill>
                            <a:schemeClr val="bg1"/>
                          </a:solidFill>
                        </a:rPr>
                        <a:t>maintains</a:t>
                      </a:r>
                      <a:r>
                        <a:rPr lang="en-US" sz="2000" b="0" i="0" u="none" dirty="0">
                          <a:solidFill>
                            <a:schemeClr val="bg1"/>
                          </a:solidFill>
                        </a:rPr>
                        <a:t>, or </a:t>
                      </a:r>
                      <a:r>
                        <a:rPr lang="en-US" sz="2000" b="0" i="0" u="sng" dirty="0">
                          <a:solidFill>
                            <a:schemeClr val="bg1"/>
                          </a:solidFill>
                        </a:rPr>
                        <a:t>transmits</a:t>
                      </a:r>
                      <a:r>
                        <a:rPr lang="en-US" sz="2000" b="0" i="0" u="none" dirty="0">
                          <a:solidFill>
                            <a:schemeClr val="bg1"/>
                          </a:solidFill>
                        </a:rPr>
                        <a:t> PHI on behalf of a CE</a:t>
                      </a:r>
                      <a:r>
                        <a:rPr lang="en-US" sz="2000" b="0" i="1" u="none" dirty="0">
                          <a:solidFill>
                            <a:srgbClr val="C00000"/>
                          </a:solidFill>
                        </a:rPr>
                        <a:t> </a:t>
                      </a:r>
                      <a:r>
                        <a:rPr lang="en-US" sz="1800" b="0" i="1" u="none" dirty="0">
                          <a:solidFill>
                            <a:srgbClr val="C00000"/>
                          </a:solidFill>
                        </a:rPr>
                        <a:t> </a:t>
                      </a:r>
                      <a:r>
                        <a:rPr lang="en-US" sz="1800" i="1" dirty="0"/>
                        <a:t>(including patient safety activities), </a:t>
                      </a:r>
                      <a:r>
                        <a:rPr lang="en-US" sz="2000" dirty="0"/>
                        <a:t>or who provides services  to or for the CE involving the disclosure of PHI</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txBody>
                  <a:tcPr>
                    <a:solidFill>
                      <a:schemeClr val="accent5">
                        <a:lumMod val="75000"/>
                      </a:schemeClr>
                    </a:solidFill>
                  </a:tcPr>
                </a:tc>
                <a:extLst>
                  <a:ext uri="{0D108BD9-81ED-4DB2-BD59-A6C34878D82A}">
                    <a16:rowId xmlns:a16="http://schemas.microsoft.com/office/drawing/2014/main" val="10001"/>
                  </a:ext>
                </a:extLst>
              </a:tr>
            </a:tbl>
          </a:graphicData>
        </a:graphic>
      </p:graphicFrame>
      <p:pic>
        <p:nvPicPr>
          <p:cNvPr id="9" name="Picture 8"/>
          <p:cNvPicPr>
            <a:picLocks noChangeAspect="1"/>
          </p:cNvPicPr>
          <p:nvPr/>
        </p:nvPicPr>
        <p:blipFill>
          <a:blip r:embed="rId2"/>
          <a:stretch>
            <a:fillRect/>
          </a:stretch>
        </p:blipFill>
        <p:spPr>
          <a:xfrm>
            <a:off x="5410200" y="5562601"/>
            <a:ext cx="1597290" cy="1091279"/>
          </a:xfrm>
          <a:prstGeom prst="rect">
            <a:avLst/>
          </a:prstGeom>
        </p:spPr>
      </p:pic>
    </p:spTree>
    <p:extLst>
      <p:ext uri="{BB962C8B-B14F-4D97-AF65-F5344CB8AC3E}">
        <p14:creationId xmlns:p14="http://schemas.microsoft.com/office/powerpoint/2010/main" val="4026113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06106"/>
            <a:ext cx="10425953" cy="952687"/>
          </a:xfrm>
        </p:spPr>
        <p:txBody>
          <a:bodyPr/>
          <a:lstStyle/>
          <a:p>
            <a:r>
              <a:rPr lang="en-US" b="1" dirty="0">
                <a:solidFill>
                  <a:schemeClr val="tx2">
                    <a:lumMod val="75000"/>
                  </a:schemeClr>
                </a:solidFill>
              </a:rPr>
              <a:t> </a:t>
            </a:r>
            <a:r>
              <a:rPr lang="en-US" sz="4000" dirty="0"/>
              <a:t>OMNIBUS RULE</a:t>
            </a:r>
          </a:p>
        </p:txBody>
      </p:sp>
      <p:sp>
        <p:nvSpPr>
          <p:cNvPr id="3" name="Text Placeholder 2"/>
          <p:cNvSpPr>
            <a:spLocks noGrp="1"/>
          </p:cNvSpPr>
          <p:nvPr>
            <p:ph type="body" sz="quarter" idx="10"/>
          </p:nvPr>
        </p:nvSpPr>
        <p:spPr>
          <a:xfrm>
            <a:off x="735180" y="974509"/>
            <a:ext cx="8382000" cy="5081391"/>
          </a:xfrm>
        </p:spPr>
        <p:txBody>
          <a:bodyPr>
            <a:normAutofit lnSpcReduction="10000"/>
          </a:bodyPr>
          <a:lstStyle/>
          <a:p>
            <a:pPr marL="0" indent="0">
              <a:buNone/>
            </a:pPr>
            <a:endParaRPr lang="en-US" dirty="0"/>
          </a:p>
          <a:p>
            <a:pPr marL="0" indent="0">
              <a:buNone/>
            </a:pPr>
            <a:r>
              <a:rPr lang="en-US" b="1" dirty="0"/>
              <a:t>Breach Notification Rule</a:t>
            </a:r>
          </a:p>
          <a:p>
            <a:pPr marL="0" indent="0">
              <a:buNone/>
            </a:pPr>
            <a:endParaRPr lang="en-US" dirty="0"/>
          </a:p>
          <a:p>
            <a:pPr marL="692150" indent="-342900">
              <a:buClr>
                <a:srgbClr val="FFC000"/>
              </a:buClr>
            </a:pPr>
            <a:r>
              <a:rPr lang="en-US" sz="2200" dirty="0"/>
              <a:t>Omnibus Rule changed the definition of “breach” by removing the “risk of harm” safe harbor.</a:t>
            </a:r>
          </a:p>
          <a:p>
            <a:pPr marL="692150" indent="-342900">
              <a:buClr>
                <a:srgbClr val="FFC000"/>
              </a:buClr>
            </a:pPr>
            <a:endParaRPr lang="en-US" sz="2200" dirty="0"/>
          </a:p>
          <a:p>
            <a:pPr marL="692150" indent="-342900">
              <a:buClr>
                <a:srgbClr val="FFC000"/>
              </a:buClr>
            </a:pPr>
            <a:r>
              <a:rPr lang="en-US" sz="2200" dirty="0"/>
              <a:t>New Standard – Is there a </a:t>
            </a:r>
            <a:r>
              <a:rPr lang="en-US" sz="2200" b="1" i="1" dirty="0">
                <a:solidFill>
                  <a:srgbClr val="FF0000"/>
                </a:solidFill>
              </a:rPr>
              <a:t>“significant risk” </a:t>
            </a:r>
            <a:r>
              <a:rPr lang="en-US" sz="2200" dirty="0"/>
              <a:t>that PHI “has been compromised” based on the four-factor risk assessment?</a:t>
            </a:r>
          </a:p>
          <a:p>
            <a:pPr marL="349250" indent="0">
              <a:buClr>
                <a:srgbClr val="FFC000"/>
              </a:buClr>
              <a:buNone/>
            </a:pPr>
            <a:endParaRPr lang="en-US" sz="2200" dirty="0"/>
          </a:p>
          <a:p>
            <a:pPr marL="692150" indent="-342900">
              <a:buClr>
                <a:srgbClr val="FFC000"/>
              </a:buClr>
            </a:pPr>
            <a:r>
              <a:rPr lang="en-US" sz="2200" dirty="0"/>
              <a:t>A breach affecting more the </a:t>
            </a:r>
            <a:r>
              <a:rPr lang="en-US" sz="2200" b="1" i="1" dirty="0">
                <a:solidFill>
                  <a:srgbClr val="FF0000"/>
                </a:solidFill>
              </a:rPr>
              <a:t>500</a:t>
            </a:r>
            <a:r>
              <a:rPr lang="en-US" sz="2200" dirty="0"/>
              <a:t> individuals must be reported to the media, and DHHS, no later than </a:t>
            </a:r>
            <a:r>
              <a:rPr lang="en-US" sz="2200" b="1" i="1" dirty="0">
                <a:solidFill>
                  <a:srgbClr val="FF0000"/>
                </a:solidFill>
              </a:rPr>
              <a:t>60</a:t>
            </a:r>
            <a:r>
              <a:rPr lang="en-US" sz="2200" dirty="0"/>
              <a:t> days after discovery.</a:t>
            </a:r>
          </a:p>
          <a:p>
            <a:pPr marL="349250" indent="0">
              <a:buClr>
                <a:srgbClr val="FFC000"/>
              </a:buClr>
              <a:buNone/>
            </a:pPr>
            <a:endParaRPr lang="en-US" sz="2200" dirty="0"/>
          </a:p>
          <a:p>
            <a:pPr marL="0" indent="0">
              <a:buNone/>
            </a:pPr>
            <a:r>
              <a:rPr lang="en-US" sz="2400" dirty="0" err="1"/>
              <a:t>i</a:t>
            </a:r>
            <a:endParaRPr lang="en-US" sz="2400" dirty="0"/>
          </a:p>
          <a:p>
            <a:pPr marL="0" indent="0">
              <a:buNone/>
            </a:pPr>
            <a:endParaRPr lang="en-US" dirty="0"/>
          </a:p>
        </p:txBody>
      </p:sp>
      <p:sp>
        <p:nvSpPr>
          <p:cNvPr id="7" name="TextBox 6"/>
          <p:cNvSpPr txBox="1"/>
          <p:nvPr/>
        </p:nvSpPr>
        <p:spPr>
          <a:xfrm>
            <a:off x="1559859" y="5348014"/>
            <a:ext cx="7082267" cy="1415772"/>
          </a:xfrm>
          <a:prstGeom prst="rect">
            <a:avLst/>
          </a:prstGeom>
          <a:noFill/>
        </p:spPr>
        <p:txBody>
          <a:bodyPr wrap="square" rtlCol="0">
            <a:spAutoFit/>
          </a:bodyPr>
          <a:lstStyle/>
          <a:p>
            <a:pPr algn="ctr"/>
            <a:r>
              <a:rPr lang="en-US" sz="2400" dirty="0">
                <a:solidFill>
                  <a:srgbClr val="FFC000"/>
                </a:solidFill>
              </a:rPr>
              <a:t>……………   CHANGES …………….</a:t>
            </a:r>
          </a:p>
          <a:p>
            <a:endParaRPr lang="en-US" dirty="0"/>
          </a:p>
          <a:p>
            <a:pPr marL="577850" indent="-295275">
              <a:buClr>
                <a:srgbClr val="FFC000"/>
              </a:buClr>
              <a:buFont typeface="Arial" panose="020B0604020202020204" pitchFamily="34" charset="0"/>
              <a:buChar char="•"/>
            </a:pPr>
            <a:r>
              <a:rPr lang="en-US" sz="2200" dirty="0"/>
              <a:t>Presumption of a Breach Standard</a:t>
            </a:r>
          </a:p>
          <a:p>
            <a:pPr marL="577850" indent="-295275">
              <a:buClr>
                <a:srgbClr val="FFC000"/>
              </a:buClr>
              <a:buFont typeface="Arial" panose="020B0604020202020204" pitchFamily="34" charset="0"/>
              <a:buChar char="•"/>
            </a:pPr>
            <a:r>
              <a:rPr lang="en-US" sz="2200" dirty="0"/>
              <a:t>Four Factor Risk Assessment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2794" y="210226"/>
            <a:ext cx="2278194" cy="1528565"/>
          </a:xfrm>
          <a:prstGeom prst="rect">
            <a:avLst/>
          </a:prstGeom>
        </p:spPr>
      </p:pic>
    </p:spTree>
    <p:extLst>
      <p:ext uri="{BB962C8B-B14F-4D97-AF65-F5344CB8AC3E}">
        <p14:creationId xmlns:p14="http://schemas.microsoft.com/office/powerpoint/2010/main" val="373564446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142CB-56B3-43E3-BABA-20839A24813B}"/>
              </a:ext>
            </a:extLst>
          </p:cNvPr>
          <p:cNvSpPr>
            <a:spLocks noGrp="1"/>
          </p:cNvSpPr>
          <p:nvPr>
            <p:ph type="title"/>
          </p:nvPr>
        </p:nvSpPr>
        <p:spPr>
          <a:xfrm>
            <a:off x="838200" y="214654"/>
            <a:ext cx="10515600" cy="931240"/>
          </a:xfrm>
        </p:spPr>
        <p:txBody>
          <a:bodyPr/>
          <a:lstStyle/>
          <a:p>
            <a:r>
              <a:rPr lang="en-US" dirty="0"/>
              <a:t>Final Paper Rubric</a:t>
            </a:r>
          </a:p>
        </p:txBody>
      </p:sp>
      <p:pic>
        <p:nvPicPr>
          <p:cNvPr id="4" name="Content Placeholder 3">
            <a:extLst>
              <a:ext uri="{FF2B5EF4-FFF2-40B4-BE49-F238E27FC236}">
                <a16:creationId xmlns:a16="http://schemas.microsoft.com/office/drawing/2014/main" id="{3A675B82-12F7-4E03-A25A-61011D78D186}"/>
              </a:ext>
            </a:extLst>
          </p:cNvPr>
          <p:cNvPicPr>
            <a:picLocks noGrp="1" noChangeAspect="1"/>
          </p:cNvPicPr>
          <p:nvPr>
            <p:ph idx="1"/>
          </p:nvPr>
        </p:nvPicPr>
        <p:blipFill rotWithShape="1">
          <a:blip r:embed="rId2"/>
          <a:srcRect l="19217" t="24545" r="18260" b="4964"/>
          <a:stretch/>
        </p:blipFill>
        <p:spPr>
          <a:xfrm>
            <a:off x="173620" y="1053297"/>
            <a:ext cx="9007048" cy="5712106"/>
          </a:xfrm>
          <a:prstGeom prst="rect">
            <a:avLst/>
          </a:prstGeom>
        </p:spPr>
      </p:pic>
    </p:spTree>
    <p:extLst>
      <p:ext uri="{BB962C8B-B14F-4D97-AF65-F5344CB8AC3E}">
        <p14:creationId xmlns:p14="http://schemas.microsoft.com/office/powerpoint/2010/main" val="3008100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432" y="345448"/>
            <a:ext cx="8382000" cy="664797"/>
          </a:xfrm>
        </p:spPr>
        <p:txBody>
          <a:bodyPr>
            <a:normAutofit/>
          </a:bodyPr>
          <a:lstStyle/>
          <a:p>
            <a:r>
              <a:rPr lang="en-US" sz="4000" dirty="0"/>
              <a:t>OMNIBUS RULE  </a:t>
            </a:r>
          </a:p>
        </p:txBody>
      </p:sp>
      <p:sp>
        <p:nvSpPr>
          <p:cNvPr id="3" name="Text Placeholder 2"/>
          <p:cNvSpPr>
            <a:spLocks noGrp="1"/>
          </p:cNvSpPr>
          <p:nvPr>
            <p:ph type="body" sz="quarter" idx="10"/>
          </p:nvPr>
        </p:nvSpPr>
        <p:spPr>
          <a:xfrm>
            <a:off x="654424" y="1303976"/>
            <a:ext cx="8382000" cy="5847755"/>
          </a:xfrm>
        </p:spPr>
        <p:txBody>
          <a:bodyPr/>
          <a:lstStyle/>
          <a:p>
            <a:pPr marL="0" indent="0">
              <a:buNone/>
            </a:pPr>
            <a:r>
              <a:rPr lang="en-US" b="1" dirty="0"/>
              <a:t>Enforcement Changes</a:t>
            </a:r>
          </a:p>
          <a:p>
            <a:pPr marL="0" indent="0">
              <a:buNone/>
            </a:pPr>
            <a:endParaRPr lang="en-US" dirty="0"/>
          </a:p>
          <a:p>
            <a:pPr>
              <a:buClr>
                <a:srgbClr val="FFC000"/>
              </a:buClr>
              <a:buFont typeface="Arial" panose="020B0604020202020204" pitchFamily="34" charset="0"/>
              <a:buChar char="•"/>
            </a:pPr>
            <a:r>
              <a:rPr lang="en-US" sz="2400" dirty="0"/>
              <a:t>State Attorney General can pursue HIPAA violations, not just HHS Office of Inspector General.  </a:t>
            </a:r>
            <a:r>
              <a:rPr lang="en-US" sz="2400" i="1" dirty="0">
                <a:solidFill>
                  <a:srgbClr val="FF0000"/>
                </a:solidFill>
              </a:rPr>
              <a:t>(Expansive Enforcement!)</a:t>
            </a:r>
          </a:p>
          <a:p>
            <a:pPr>
              <a:buClr>
                <a:srgbClr val="FFC000"/>
              </a:buClr>
              <a:buFont typeface="Arial" panose="020B0604020202020204" pitchFamily="34" charset="0"/>
              <a:buChar char="•"/>
            </a:pPr>
            <a:endParaRPr lang="en-US" sz="2400" dirty="0"/>
          </a:p>
          <a:p>
            <a:pPr>
              <a:buClr>
                <a:srgbClr val="FFC000"/>
              </a:buClr>
              <a:buFont typeface="Arial" panose="020B0604020202020204" pitchFamily="34" charset="0"/>
              <a:buChar char="•"/>
            </a:pPr>
            <a:r>
              <a:rPr lang="en-US" sz="2400" dirty="0"/>
              <a:t>Individual victims of HIPAA violations may participate in the recovery of penalty funds.</a:t>
            </a:r>
          </a:p>
          <a:p>
            <a:pPr>
              <a:buClr>
                <a:srgbClr val="FFC000"/>
              </a:buClr>
              <a:buFont typeface="Arial" panose="020B0604020202020204" pitchFamily="34" charset="0"/>
              <a:buChar char="•"/>
            </a:pPr>
            <a:endParaRPr lang="en-US" sz="2400" dirty="0"/>
          </a:p>
          <a:p>
            <a:pPr>
              <a:buClr>
                <a:srgbClr val="FFC000"/>
              </a:buClr>
              <a:buFont typeface="Arial" panose="020B0604020202020204" pitchFamily="34" charset="0"/>
              <a:buChar char="•"/>
            </a:pPr>
            <a:r>
              <a:rPr lang="en-US" sz="2400" dirty="0"/>
              <a:t>Increased Penalties for:</a:t>
            </a:r>
          </a:p>
          <a:p>
            <a:pPr marL="1320800" indent="-514350">
              <a:buClr>
                <a:srgbClr val="FFC000"/>
              </a:buClr>
              <a:buFont typeface="+mj-lt"/>
              <a:buAutoNum type="romanUcPeriod"/>
            </a:pPr>
            <a:r>
              <a:rPr lang="en-US" sz="2400" dirty="0"/>
              <a:t>Level of </a:t>
            </a:r>
            <a:r>
              <a:rPr lang="en-US" sz="2400" i="1" dirty="0" err="1"/>
              <a:t>mens</a:t>
            </a:r>
            <a:r>
              <a:rPr lang="en-US" sz="2400" i="1" dirty="0"/>
              <a:t> rea </a:t>
            </a:r>
            <a:r>
              <a:rPr lang="en-US" sz="1800" i="1" dirty="0"/>
              <a:t>(knowledge)</a:t>
            </a:r>
          </a:p>
          <a:p>
            <a:pPr marL="1320800" indent="-514350">
              <a:buClr>
                <a:srgbClr val="FFC000"/>
              </a:buClr>
              <a:buFont typeface="+mj-lt"/>
              <a:buAutoNum type="romanUcPeriod"/>
            </a:pPr>
            <a:r>
              <a:rPr lang="en-US" sz="2400" dirty="0"/>
              <a:t>Reasonable Cause</a:t>
            </a:r>
          </a:p>
          <a:p>
            <a:pPr marL="1320800" indent="-514350">
              <a:buClr>
                <a:srgbClr val="FFC000"/>
              </a:buClr>
              <a:buFont typeface="+mj-lt"/>
              <a:buAutoNum type="romanUcPeriod"/>
            </a:pPr>
            <a:r>
              <a:rPr lang="en-US" sz="2400" dirty="0"/>
              <a:t>Willful Neglect</a:t>
            </a:r>
          </a:p>
          <a:p>
            <a:pPr marL="0" indent="0">
              <a:buClr>
                <a:srgbClr val="FFC000"/>
              </a:buClr>
              <a:buNone/>
            </a:pPr>
            <a:endParaRPr lang="en-US" sz="2400" dirty="0"/>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3075" y="0"/>
            <a:ext cx="2828925" cy="2857500"/>
          </a:xfrm>
          <a:prstGeom prst="rect">
            <a:avLst/>
          </a:prstGeom>
        </p:spPr>
      </p:pic>
    </p:spTree>
    <p:extLst>
      <p:ext uri="{BB962C8B-B14F-4D97-AF65-F5344CB8AC3E}">
        <p14:creationId xmlns:p14="http://schemas.microsoft.com/office/powerpoint/2010/main" val="216804628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685" y="469362"/>
            <a:ext cx="8869961" cy="693502"/>
          </a:xfrm>
        </p:spPr>
        <p:txBody>
          <a:bodyPr>
            <a:noAutofit/>
          </a:bodyPr>
          <a:lstStyle/>
          <a:p>
            <a:r>
              <a:rPr lang="en-US" sz="4000" dirty="0"/>
              <a:t>Informed Consent</a:t>
            </a:r>
          </a:p>
        </p:txBody>
      </p:sp>
      <p:sp>
        <p:nvSpPr>
          <p:cNvPr id="3" name="Content Placeholder 2"/>
          <p:cNvSpPr>
            <a:spLocks noGrp="1"/>
          </p:cNvSpPr>
          <p:nvPr>
            <p:ph idx="1"/>
          </p:nvPr>
        </p:nvSpPr>
        <p:spPr>
          <a:xfrm>
            <a:off x="744684" y="1402810"/>
            <a:ext cx="9461633" cy="4469291"/>
          </a:xfrm>
        </p:spPr>
        <p:txBody>
          <a:bodyPr>
            <a:normAutofit/>
          </a:bodyPr>
          <a:lstStyle/>
          <a:p>
            <a:pPr marL="0" indent="0">
              <a:buNone/>
            </a:pPr>
            <a:endParaRPr lang="en-US" dirty="0"/>
          </a:p>
          <a:p>
            <a:r>
              <a:rPr lang="en-US" dirty="0"/>
              <a:t>Informed consent is based upon a clear appreciation and understanding of the facts, implications, and consequences.</a:t>
            </a:r>
          </a:p>
          <a:p>
            <a:pPr marL="0" indent="0">
              <a:buNone/>
            </a:pPr>
            <a:endParaRPr lang="en-US" dirty="0"/>
          </a:p>
          <a:p>
            <a:r>
              <a:rPr lang="en-US" dirty="0"/>
              <a:t>The person involved should have the legal capacity to give consent; the ability to exercise free power of choice, without force, fraud, deceit, or duress, and should have sufficient knowledge and comprehension of the subject matter involved, sufficient to make an enlightened decision.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4531" y="5645322"/>
            <a:ext cx="4152900" cy="933450"/>
          </a:xfrm>
          <a:prstGeom prst="rect">
            <a:avLst/>
          </a:prstGeom>
        </p:spPr>
      </p:pic>
    </p:spTree>
    <p:extLst>
      <p:ext uri="{BB962C8B-B14F-4D97-AF65-F5344CB8AC3E}">
        <p14:creationId xmlns:p14="http://schemas.microsoft.com/office/powerpoint/2010/main" val="599891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Antitrust Laws</a:t>
            </a:r>
          </a:p>
        </p:txBody>
      </p:sp>
      <p:sp>
        <p:nvSpPr>
          <p:cNvPr id="3" name="Content Placeholder 2"/>
          <p:cNvSpPr>
            <a:spLocks noGrp="1"/>
          </p:cNvSpPr>
          <p:nvPr>
            <p:ph idx="1"/>
          </p:nvPr>
        </p:nvSpPr>
        <p:spPr/>
        <p:txBody>
          <a:bodyPr>
            <a:normAutofit/>
          </a:bodyPr>
          <a:lstStyle/>
          <a:p>
            <a:r>
              <a:rPr lang="en-US" sz="2400" i="1" dirty="0"/>
              <a:t>Antitrust</a:t>
            </a:r>
            <a:r>
              <a:rPr lang="en-US" sz="2400" dirty="0"/>
              <a:t> laws are designed to prohibit unfair business practices and to promote competition in the marketplace. </a:t>
            </a:r>
          </a:p>
          <a:p>
            <a:endParaRPr lang="en-US" sz="2400" dirty="0"/>
          </a:p>
          <a:p>
            <a:r>
              <a:rPr lang="en-US" sz="2400" dirty="0"/>
              <a:t>Under antitrust laws, there are a number of practices that are considered illegal. These include </a:t>
            </a:r>
            <a:r>
              <a:rPr lang="en-US" sz="2400" i="1" dirty="0"/>
              <a:t>price fixing</a:t>
            </a:r>
            <a:r>
              <a:rPr lang="en-US" sz="2400" dirty="0"/>
              <a:t>, creating an illegal monopoly, geographic market allocation and bid rigging. </a:t>
            </a:r>
          </a:p>
          <a:p>
            <a:pPr marL="0" indent="0">
              <a:buNone/>
            </a:pPr>
            <a:endParaRPr lang="en-US" sz="2400" dirty="0"/>
          </a:p>
          <a:p>
            <a:r>
              <a:rPr lang="en-US" sz="2400" dirty="0"/>
              <a:t>Companies found guilty of violating antitrust laws can face stiff fines and company officials could face jail time for their part in breaking antitrust regulations. </a:t>
            </a:r>
          </a:p>
        </p:txBody>
      </p:sp>
    </p:spTree>
    <p:extLst>
      <p:ext uri="{BB962C8B-B14F-4D97-AF65-F5344CB8AC3E}">
        <p14:creationId xmlns:p14="http://schemas.microsoft.com/office/powerpoint/2010/main" val="594812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Antitrust Laws</a:t>
            </a:r>
          </a:p>
        </p:txBody>
      </p:sp>
      <p:sp>
        <p:nvSpPr>
          <p:cNvPr id="3" name="Content Placeholder 2"/>
          <p:cNvSpPr>
            <a:spLocks noGrp="1"/>
          </p:cNvSpPr>
          <p:nvPr>
            <p:ph idx="1"/>
          </p:nvPr>
        </p:nvSpPr>
        <p:spPr>
          <a:xfrm>
            <a:off x="6194612" y="1633258"/>
            <a:ext cx="3733800" cy="4884929"/>
          </a:xfrm>
        </p:spPr>
        <p:txBody>
          <a:bodyPr>
            <a:normAutofit/>
          </a:bodyPr>
          <a:lstStyle/>
          <a:p>
            <a:r>
              <a:rPr lang="en-US" dirty="0"/>
              <a:t>Federal antitrust laws</a:t>
            </a:r>
          </a:p>
          <a:p>
            <a:pPr lvl="1"/>
            <a:r>
              <a:rPr lang="en-US" dirty="0"/>
              <a:t>Sherman Act</a:t>
            </a:r>
          </a:p>
          <a:p>
            <a:pPr lvl="1"/>
            <a:r>
              <a:rPr lang="en-US" dirty="0"/>
              <a:t>Clayton Act</a:t>
            </a:r>
          </a:p>
          <a:p>
            <a:pPr lvl="1"/>
            <a:r>
              <a:rPr lang="en-US" dirty="0"/>
              <a:t>Federal Trade </a:t>
            </a:r>
            <a:r>
              <a:rPr lang="en-US" dirty="0" err="1"/>
              <a:t>Comm’n</a:t>
            </a:r>
            <a:r>
              <a:rPr lang="en-US" dirty="0"/>
              <a:t> Act</a:t>
            </a:r>
          </a:p>
          <a:p>
            <a:pPr lvl="1"/>
            <a:r>
              <a:rPr lang="en-US" dirty="0"/>
              <a:t>Robinson-</a:t>
            </a:r>
            <a:r>
              <a:rPr lang="en-US" dirty="0" err="1"/>
              <a:t>Patman</a:t>
            </a:r>
            <a:r>
              <a:rPr lang="en-US" dirty="0"/>
              <a:t> Act</a:t>
            </a:r>
          </a:p>
          <a:p>
            <a:pPr lvl="1"/>
            <a:r>
              <a:rPr lang="en-US" dirty="0"/>
              <a:t>Hart–Scott–</a:t>
            </a:r>
            <a:r>
              <a:rPr lang="en-US" dirty="0" err="1"/>
              <a:t>Rodino</a:t>
            </a:r>
            <a:r>
              <a:rPr lang="en-US" dirty="0"/>
              <a:t> Antitrust Improvements Act</a:t>
            </a:r>
          </a:p>
          <a:p>
            <a:r>
              <a:rPr lang="en-US" dirty="0"/>
              <a:t>State antitrust laws</a:t>
            </a:r>
          </a:p>
          <a:p>
            <a:pPr lvl="1"/>
            <a:r>
              <a:rPr lang="en-US" dirty="0"/>
              <a:t>IC 48-101 et seq.</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979" y="1807227"/>
            <a:ext cx="3818346" cy="406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6485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20"/>
            <a:ext cx="10515600" cy="1325563"/>
          </a:xfrm>
        </p:spPr>
        <p:txBody>
          <a:bodyPr>
            <a:normAutofit/>
          </a:bodyPr>
          <a:lstStyle/>
          <a:p>
            <a:r>
              <a:rPr lang="en-US" sz="4000" dirty="0"/>
              <a:t>Sherman Antitrust Act</a:t>
            </a:r>
          </a:p>
        </p:txBody>
      </p:sp>
      <p:sp>
        <p:nvSpPr>
          <p:cNvPr id="3" name="Content Placeholder 2"/>
          <p:cNvSpPr>
            <a:spLocks noGrp="1"/>
          </p:cNvSpPr>
          <p:nvPr>
            <p:ph idx="1"/>
          </p:nvPr>
        </p:nvSpPr>
        <p:spPr/>
        <p:txBody>
          <a:bodyPr>
            <a:normAutofit/>
          </a:bodyPr>
          <a:lstStyle/>
          <a:p>
            <a:r>
              <a:rPr lang="en-US" dirty="0"/>
              <a:t>The Sherman Antitrust Act prohibits all contracts, combinations and conspiracies that </a:t>
            </a:r>
            <a:r>
              <a:rPr lang="en-US" dirty="0">
                <a:solidFill>
                  <a:srgbClr val="FF0000"/>
                </a:solidFill>
              </a:rPr>
              <a:t>unreasonably</a:t>
            </a:r>
            <a:r>
              <a:rPr lang="en-US" dirty="0"/>
              <a:t> restrict interstate and foreign trade. </a:t>
            </a:r>
          </a:p>
          <a:p>
            <a:r>
              <a:rPr lang="en-US" dirty="0"/>
              <a:t>This includes price fixing, bid rigging and customer allocation. </a:t>
            </a:r>
          </a:p>
          <a:p>
            <a:r>
              <a:rPr lang="en-US" dirty="0"/>
              <a:t>Under the Sherman Act, it is a crime to monopolize any part of interstate commerce. </a:t>
            </a:r>
          </a:p>
          <a:p>
            <a:r>
              <a:rPr lang="en-US" dirty="0"/>
              <a:t>Provisions in the Sherman Act are primarily enforced by the Antitrust Division of the Justice Department</a:t>
            </a:r>
          </a:p>
        </p:txBody>
      </p:sp>
    </p:spTree>
    <p:extLst>
      <p:ext uri="{BB962C8B-B14F-4D97-AF65-F5344CB8AC3E}">
        <p14:creationId xmlns:p14="http://schemas.microsoft.com/office/powerpoint/2010/main" val="3509564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012" y="363071"/>
            <a:ext cx="10295964" cy="563562"/>
          </a:xfrm>
        </p:spPr>
        <p:txBody>
          <a:bodyPr>
            <a:noAutofit/>
          </a:bodyPr>
          <a:lstStyle/>
          <a:p>
            <a:r>
              <a:rPr lang="en-US" sz="4000" dirty="0"/>
              <a:t>Express Language: Sherman Act § 1</a:t>
            </a:r>
          </a:p>
        </p:txBody>
      </p:sp>
      <p:sp>
        <p:nvSpPr>
          <p:cNvPr id="3" name="Content Placeholder 2"/>
          <p:cNvSpPr>
            <a:spLocks noGrp="1"/>
          </p:cNvSpPr>
          <p:nvPr>
            <p:ph idx="1"/>
          </p:nvPr>
        </p:nvSpPr>
        <p:spPr>
          <a:xfrm>
            <a:off x="1013012" y="1506071"/>
            <a:ext cx="8964706" cy="4953000"/>
          </a:xfrm>
        </p:spPr>
        <p:txBody>
          <a:bodyPr>
            <a:normAutofit lnSpcReduction="10000"/>
          </a:bodyPr>
          <a:lstStyle/>
          <a:p>
            <a:r>
              <a:rPr lang="en-US" dirty="0">
                <a:solidFill>
                  <a:schemeClr val="tx1"/>
                </a:solidFill>
              </a:rPr>
              <a:t>“Every </a:t>
            </a:r>
            <a:r>
              <a:rPr lang="en-US" u="sng" dirty="0">
                <a:solidFill>
                  <a:schemeClr val="tx1"/>
                </a:solidFill>
              </a:rPr>
              <a:t>contract, combination</a:t>
            </a:r>
            <a:r>
              <a:rPr lang="en-US" dirty="0">
                <a:solidFill>
                  <a:schemeClr val="tx1"/>
                </a:solidFill>
              </a:rPr>
              <a:t> in the form of trust or otherwise, </a:t>
            </a:r>
            <a:r>
              <a:rPr lang="en-US" u="sng" dirty="0">
                <a:solidFill>
                  <a:schemeClr val="tx1"/>
                </a:solidFill>
              </a:rPr>
              <a:t>or conspiracy, in restraint of trade</a:t>
            </a:r>
            <a:r>
              <a:rPr lang="en-US" dirty="0">
                <a:solidFill>
                  <a:schemeClr val="tx1"/>
                </a:solidFill>
              </a:rPr>
              <a:t> … is declared to be illegal. </a:t>
            </a:r>
          </a:p>
          <a:p>
            <a:pPr marL="0" indent="0">
              <a:buNone/>
            </a:pPr>
            <a:endParaRPr lang="en-US" dirty="0">
              <a:solidFill>
                <a:srgbClr val="C00000"/>
              </a:solidFill>
            </a:endParaRPr>
          </a:p>
          <a:p>
            <a:r>
              <a:rPr lang="en-US" dirty="0">
                <a:solidFill>
                  <a:schemeClr val="tx1"/>
                </a:solidFill>
              </a:rPr>
              <a:t>Every person who shall make any contract or engage in any combination or conspiracy hereby declared to be illegal shall be deemed guilty of a felony, and, on conviction thereof, shall be punished by fine not exceeding $100,000,000 if a corporation, or, if any other person, $1,000,000, or by imprisonment not exceeding 10 years, or by both said punishments, in the discretion of the court.”</a:t>
            </a:r>
          </a:p>
          <a:p>
            <a:pPr marL="0" indent="0">
              <a:buNone/>
            </a:pPr>
            <a:r>
              <a:rPr lang="en-US" sz="2200" dirty="0">
                <a:solidFill>
                  <a:schemeClr val="tx2">
                    <a:lumMod val="75000"/>
                  </a:schemeClr>
                </a:solidFill>
              </a:rPr>
              <a:t>(15 USC § 1)</a:t>
            </a:r>
          </a:p>
        </p:txBody>
      </p:sp>
    </p:spTree>
    <p:extLst>
      <p:ext uri="{BB962C8B-B14F-4D97-AF65-F5344CB8AC3E}">
        <p14:creationId xmlns:p14="http://schemas.microsoft.com/office/powerpoint/2010/main" val="1861892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282389"/>
            <a:ext cx="10287000" cy="563562"/>
          </a:xfrm>
        </p:spPr>
        <p:txBody>
          <a:bodyPr>
            <a:noAutofit/>
          </a:bodyPr>
          <a:lstStyle/>
          <a:p>
            <a:r>
              <a:rPr lang="en-US" sz="4000" dirty="0"/>
              <a:t>Express Language: Sherman Act § 2</a:t>
            </a:r>
          </a:p>
        </p:txBody>
      </p:sp>
      <p:sp>
        <p:nvSpPr>
          <p:cNvPr id="3" name="Content Placeholder 2"/>
          <p:cNvSpPr>
            <a:spLocks noGrp="1"/>
          </p:cNvSpPr>
          <p:nvPr>
            <p:ph idx="1"/>
          </p:nvPr>
        </p:nvSpPr>
        <p:spPr>
          <a:xfrm>
            <a:off x="986117" y="1317813"/>
            <a:ext cx="9542930" cy="4724401"/>
          </a:xfrm>
        </p:spPr>
        <p:txBody>
          <a:bodyPr>
            <a:normAutofit/>
          </a:bodyPr>
          <a:lstStyle/>
          <a:p>
            <a:r>
              <a:rPr lang="en-US" sz="2400" dirty="0">
                <a:solidFill>
                  <a:schemeClr val="tx1"/>
                </a:solidFill>
              </a:rPr>
              <a:t>“Every person who shall “monopolize”, or attempt to monopolize, or </a:t>
            </a:r>
            <a:r>
              <a:rPr lang="en-US" sz="2400" u="sng" dirty="0">
                <a:solidFill>
                  <a:srgbClr val="FF0000"/>
                </a:solidFill>
              </a:rPr>
              <a:t>combine or conspire with any other person or persons, to monopolize</a:t>
            </a:r>
            <a:r>
              <a:rPr lang="en-US" sz="2400" dirty="0">
                <a:solidFill>
                  <a:srgbClr val="FF0000"/>
                </a:solidFill>
              </a:rPr>
              <a:t> </a:t>
            </a:r>
            <a:r>
              <a:rPr lang="en-US" sz="2400" dirty="0">
                <a:solidFill>
                  <a:schemeClr val="tx1"/>
                </a:solidFill>
              </a:rPr>
              <a:t>any part of the trade or commerce among the several States, or with foreign nations, shall be deemed guilty of a felony, and, on conviction thereof, shall be punished by fine not exceeding $100,000,000 if a corporation, or, if any other person, $1,000,000, or by imprisonment not exceeding 10 years, or by both said punishments, in the discretion of the court.”</a:t>
            </a:r>
          </a:p>
          <a:p>
            <a:pPr marL="0" indent="0">
              <a:buNone/>
            </a:pPr>
            <a:r>
              <a:rPr lang="en-US" sz="2200" dirty="0"/>
              <a:t>(15 USC § 2)</a:t>
            </a:r>
          </a:p>
        </p:txBody>
      </p:sp>
    </p:spTree>
    <p:extLst>
      <p:ext uri="{BB962C8B-B14F-4D97-AF65-F5344CB8AC3E}">
        <p14:creationId xmlns:p14="http://schemas.microsoft.com/office/powerpoint/2010/main" val="2684754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5064"/>
          </a:xfrm>
        </p:spPr>
        <p:txBody>
          <a:bodyPr>
            <a:normAutofit/>
          </a:bodyPr>
          <a:lstStyle/>
          <a:p>
            <a:r>
              <a:rPr lang="en-US" sz="4000" dirty="0"/>
              <a:t>Clayton Act</a:t>
            </a:r>
          </a:p>
        </p:txBody>
      </p:sp>
      <p:sp>
        <p:nvSpPr>
          <p:cNvPr id="3" name="Content Placeholder 2"/>
          <p:cNvSpPr>
            <a:spLocks noGrp="1"/>
          </p:cNvSpPr>
          <p:nvPr>
            <p:ph idx="1"/>
          </p:nvPr>
        </p:nvSpPr>
        <p:spPr>
          <a:xfrm>
            <a:off x="838200" y="1690688"/>
            <a:ext cx="8229600" cy="4572001"/>
          </a:xfrm>
        </p:spPr>
        <p:txBody>
          <a:bodyPr/>
          <a:lstStyle/>
          <a:p>
            <a:r>
              <a:rPr lang="en-US" dirty="0"/>
              <a:t>The Clayton Act prohibits mergers or acquisitions that are likely to </a:t>
            </a:r>
            <a:r>
              <a:rPr lang="en-US" u="sng" dirty="0"/>
              <a:t>restrict</a:t>
            </a:r>
            <a:r>
              <a:rPr lang="en-US" dirty="0"/>
              <a:t> competition resulting in increased prices for consumers.</a:t>
            </a:r>
          </a:p>
          <a:p>
            <a:pPr marL="0" indent="0">
              <a:buNone/>
            </a:pPr>
            <a:r>
              <a:rPr lang="en-US" dirty="0"/>
              <a:t> </a:t>
            </a:r>
          </a:p>
          <a:p>
            <a:r>
              <a:rPr lang="en-US" dirty="0"/>
              <a:t>The Clayton Act is enforced by both the Antitrust Division and the Federal Trade Commission.</a:t>
            </a:r>
          </a:p>
        </p:txBody>
      </p:sp>
      <p:pic>
        <p:nvPicPr>
          <p:cNvPr id="4" name="Picture 3"/>
          <p:cNvPicPr>
            <a:picLocks noChangeAspect="1"/>
          </p:cNvPicPr>
          <p:nvPr/>
        </p:nvPicPr>
        <p:blipFill>
          <a:blip r:embed="rId2"/>
          <a:stretch>
            <a:fillRect/>
          </a:stretch>
        </p:blipFill>
        <p:spPr>
          <a:xfrm>
            <a:off x="9067800" y="1919288"/>
            <a:ext cx="3124200" cy="2057400"/>
          </a:xfrm>
          <a:prstGeom prst="rect">
            <a:avLst/>
          </a:prstGeom>
        </p:spPr>
      </p:pic>
    </p:spTree>
    <p:extLst>
      <p:ext uri="{BB962C8B-B14F-4D97-AF65-F5344CB8AC3E}">
        <p14:creationId xmlns:p14="http://schemas.microsoft.com/office/powerpoint/2010/main" val="23263076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6494" y="322729"/>
            <a:ext cx="11026588" cy="563562"/>
          </a:xfrm>
        </p:spPr>
        <p:txBody>
          <a:bodyPr>
            <a:normAutofit fontScale="90000"/>
          </a:bodyPr>
          <a:lstStyle/>
          <a:p>
            <a:br>
              <a:rPr lang="en-US" dirty="0"/>
            </a:br>
            <a:r>
              <a:rPr lang="en-US" sz="4400" dirty="0"/>
              <a:t>Express Language: Clayton Act § 7 </a:t>
            </a:r>
          </a:p>
        </p:txBody>
      </p:sp>
      <p:sp>
        <p:nvSpPr>
          <p:cNvPr id="6" name="Content Placeholder 5"/>
          <p:cNvSpPr>
            <a:spLocks noGrp="1"/>
          </p:cNvSpPr>
          <p:nvPr>
            <p:ph idx="1"/>
          </p:nvPr>
        </p:nvSpPr>
        <p:spPr>
          <a:xfrm>
            <a:off x="918882" y="1734671"/>
            <a:ext cx="8229600" cy="4953000"/>
          </a:xfrm>
        </p:spPr>
        <p:txBody>
          <a:bodyPr>
            <a:normAutofit/>
          </a:bodyPr>
          <a:lstStyle/>
          <a:p>
            <a:r>
              <a:rPr lang="en-US" dirty="0">
                <a:solidFill>
                  <a:schemeClr val="tx1"/>
                </a:solidFill>
              </a:rPr>
              <a:t>“No person … shall acquire the whole or any part of the assets of another person engaged also in commerce or in any activity affecting commerce, where … </a:t>
            </a:r>
            <a:r>
              <a:rPr lang="en-US" dirty="0">
                <a:solidFill>
                  <a:srgbClr val="FF0000"/>
                </a:solidFill>
              </a:rPr>
              <a:t>the effect of such acquisition may be substantially to lessen competition</a:t>
            </a:r>
            <a:r>
              <a:rPr lang="en-US" dirty="0">
                <a:solidFill>
                  <a:schemeClr val="tx1"/>
                </a:solidFill>
              </a:rPr>
              <a:t>, or to tend to create a </a:t>
            </a:r>
            <a:r>
              <a:rPr lang="en-US" dirty="0">
                <a:solidFill>
                  <a:srgbClr val="FF0000"/>
                </a:solidFill>
              </a:rPr>
              <a:t>monopoly</a:t>
            </a:r>
            <a:r>
              <a:rPr lang="en-US" dirty="0">
                <a:solidFill>
                  <a:schemeClr val="tx1"/>
                </a:solidFill>
              </a:rPr>
              <a:t>.”</a:t>
            </a:r>
          </a:p>
          <a:p>
            <a:pPr marL="0" indent="0">
              <a:buNone/>
            </a:pPr>
            <a:r>
              <a:rPr lang="en-US" sz="2000" dirty="0"/>
              <a:t>(15 USC § 18)</a:t>
            </a:r>
          </a:p>
        </p:txBody>
      </p:sp>
    </p:spTree>
    <p:extLst>
      <p:ext uri="{BB962C8B-B14F-4D97-AF65-F5344CB8AC3E}">
        <p14:creationId xmlns:p14="http://schemas.microsoft.com/office/powerpoint/2010/main" val="11948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9178" y="530353"/>
            <a:ext cx="9418320" cy="639542"/>
          </a:xfrm>
        </p:spPr>
        <p:txBody>
          <a:bodyPr>
            <a:normAutofit/>
          </a:bodyPr>
          <a:lstStyle/>
          <a:p>
            <a:pPr algn="l"/>
            <a:r>
              <a:rPr lang="en-US" sz="3600" b="1" dirty="0"/>
              <a:t>Sarbanes-Oxley Act</a:t>
            </a:r>
            <a:endParaRPr lang="en-US" sz="3600" dirty="0"/>
          </a:p>
        </p:txBody>
      </p:sp>
      <p:sp>
        <p:nvSpPr>
          <p:cNvPr id="3" name="Subtitle 2"/>
          <p:cNvSpPr>
            <a:spLocks noGrp="1"/>
          </p:cNvSpPr>
          <p:nvPr>
            <p:ph type="subTitle" idx="1"/>
          </p:nvPr>
        </p:nvSpPr>
        <p:spPr>
          <a:xfrm>
            <a:off x="389965" y="1966196"/>
            <a:ext cx="10290227" cy="4526044"/>
          </a:xfrm>
        </p:spPr>
        <p:txBody>
          <a:bodyPr>
            <a:normAutofit fontScale="92500"/>
          </a:bodyPr>
          <a:lstStyle/>
          <a:p>
            <a:pPr marL="457200" indent="-457200" algn="l">
              <a:buFont typeface="Arial" panose="020B0604020202020204" pitchFamily="34" charset="0"/>
              <a:buChar char="•"/>
            </a:pPr>
            <a:br>
              <a:rPr lang="en-US" sz="2600" dirty="0"/>
            </a:br>
            <a:r>
              <a:rPr lang="en-US" sz="2600" dirty="0">
                <a:solidFill>
                  <a:schemeClr val="tx1">
                    <a:lumMod val="85000"/>
                  </a:schemeClr>
                </a:solidFill>
              </a:rPr>
              <a:t>The Sarbanes-Oxley Act (SOA) came into force in July 2002</a:t>
            </a:r>
          </a:p>
          <a:p>
            <a:pPr marL="342900" indent="-342900" algn="l">
              <a:buFont typeface="Arial" panose="020B0604020202020204" pitchFamily="34" charset="0"/>
              <a:buChar char="•"/>
            </a:pPr>
            <a:r>
              <a:rPr lang="en-US" sz="2600" dirty="0">
                <a:solidFill>
                  <a:schemeClr val="tx1">
                    <a:lumMod val="85000"/>
                  </a:schemeClr>
                </a:solidFill>
              </a:rPr>
              <a:t>SOA introduced major changes to the regulation of corporate governance and financial practice. </a:t>
            </a:r>
          </a:p>
          <a:p>
            <a:pPr marL="342900" indent="-342900" algn="l">
              <a:buFont typeface="Arial" panose="020B0604020202020204" pitchFamily="34" charset="0"/>
              <a:buChar char="•"/>
            </a:pPr>
            <a:r>
              <a:rPr lang="en-US" sz="2600" dirty="0">
                <a:solidFill>
                  <a:schemeClr val="tx1">
                    <a:lumMod val="85000"/>
                  </a:schemeClr>
                </a:solidFill>
              </a:rPr>
              <a:t>SOA is named after Senator Paul Sarbanes and Representative Michael Oxley</a:t>
            </a:r>
          </a:p>
          <a:p>
            <a:pPr marL="342900" indent="-342900" algn="l">
              <a:buFont typeface="Arial" panose="020B0604020202020204" pitchFamily="34" charset="0"/>
              <a:buChar char="•"/>
            </a:pPr>
            <a:r>
              <a:rPr lang="en-US" sz="2600" dirty="0">
                <a:solidFill>
                  <a:schemeClr val="tx1">
                    <a:lumMod val="85000"/>
                  </a:schemeClr>
                </a:solidFill>
              </a:rPr>
              <a:t>SOA is arranged into eleven </a:t>
            </a:r>
            <a:r>
              <a:rPr lang="en-US" sz="2600" dirty="0">
                <a:solidFill>
                  <a:schemeClr val="accent1"/>
                </a:solidFill>
              </a:rPr>
              <a:t>(11) </a:t>
            </a:r>
            <a:r>
              <a:rPr lang="en-US" sz="2600" dirty="0">
                <a:solidFill>
                  <a:schemeClr val="tx1">
                    <a:lumMod val="85000"/>
                  </a:schemeClr>
                </a:solidFill>
              </a:rPr>
              <a:t>titles which mandate the Securities and Exchange Commission (SEC) to implement rulings consistent with the law, establish corporate responsibilities, set non-negotiable deadlines for compliance, and impose criminal penalties for violations </a:t>
            </a:r>
          </a:p>
          <a:p>
            <a:pPr marL="342900" indent="-342900" algn="l">
              <a:buFont typeface="Arial" panose="020B0604020202020204" pitchFamily="34" charset="0"/>
              <a:buChar char="•"/>
            </a:pPr>
            <a:r>
              <a:rPr lang="en-US" sz="2600" dirty="0">
                <a:solidFill>
                  <a:schemeClr val="tx1">
                    <a:lumMod val="85000"/>
                  </a:schemeClr>
                </a:solidFill>
              </a:rPr>
              <a:t>From a compliance perspective, the most important sections within the eleven titles are </a:t>
            </a:r>
            <a:r>
              <a:rPr lang="en-US" sz="2600" u="sng" dirty="0">
                <a:solidFill>
                  <a:schemeClr val="tx1">
                    <a:lumMod val="85000"/>
                  </a:schemeClr>
                </a:solidFill>
              </a:rPr>
              <a:t>usually</a:t>
            </a:r>
            <a:r>
              <a:rPr lang="en-US" sz="2600" dirty="0">
                <a:solidFill>
                  <a:schemeClr val="tx1">
                    <a:lumMod val="85000"/>
                  </a:schemeClr>
                </a:solidFill>
              </a:rPr>
              <a:t> considered to be </a:t>
            </a:r>
            <a:r>
              <a:rPr lang="en-US" sz="2600" dirty="0">
                <a:solidFill>
                  <a:schemeClr val="accent1"/>
                </a:solidFill>
              </a:rPr>
              <a:t>302, 401, 404, 409, 802, 806 </a:t>
            </a:r>
            <a:r>
              <a:rPr lang="en-US" sz="2600" dirty="0">
                <a:solidFill>
                  <a:schemeClr val="tx1">
                    <a:lumMod val="85000"/>
                  </a:schemeClr>
                </a:solidFill>
              </a:rPr>
              <a:t>and </a:t>
            </a:r>
            <a:r>
              <a:rPr lang="en-US" sz="2600" dirty="0">
                <a:solidFill>
                  <a:schemeClr val="accent1"/>
                </a:solidFill>
              </a:rPr>
              <a:t>807</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2224" y="0"/>
            <a:ext cx="2469776" cy="1966196"/>
          </a:xfrm>
          <a:prstGeom prst="rect">
            <a:avLst/>
          </a:prstGeom>
        </p:spPr>
      </p:pic>
    </p:spTree>
    <p:extLst>
      <p:ext uri="{BB962C8B-B14F-4D97-AF65-F5344CB8AC3E}">
        <p14:creationId xmlns:p14="http://schemas.microsoft.com/office/powerpoint/2010/main" val="2743561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9557C-12BC-4AD4-83E6-985C485D21AD}"/>
              </a:ext>
            </a:extLst>
          </p:cNvPr>
          <p:cNvSpPr>
            <a:spLocks noGrp="1"/>
          </p:cNvSpPr>
          <p:nvPr>
            <p:ph type="title"/>
          </p:nvPr>
        </p:nvSpPr>
        <p:spPr/>
        <p:txBody>
          <a:bodyPr/>
          <a:lstStyle/>
          <a:p>
            <a:r>
              <a:rPr lang="en-US" dirty="0"/>
              <a:t>Final Paper Continued…</a:t>
            </a:r>
          </a:p>
        </p:txBody>
      </p:sp>
      <p:sp>
        <p:nvSpPr>
          <p:cNvPr id="3" name="Content Placeholder 2">
            <a:extLst>
              <a:ext uri="{FF2B5EF4-FFF2-40B4-BE49-F238E27FC236}">
                <a16:creationId xmlns:a16="http://schemas.microsoft.com/office/drawing/2014/main" id="{09EB9418-1811-49D8-8F48-8A914521BACC}"/>
              </a:ext>
            </a:extLst>
          </p:cNvPr>
          <p:cNvSpPr>
            <a:spLocks noGrp="1"/>
          </p:cNvSpPr>
          <p:nvPr>
            <p:ph idx="1"/>
          </p:nvPr>
        </p:nvSpPr>
        <p:spPr>
          <a:xfrm>
            <a:off x="211015" y="1825624"/>
            <a:ext cx="11980985" cy="5032375"/>
          </a:xfrm>
        </p:spPr>
        <p:txBody>
          <a:bodyPr>
            <a:normAutofit fontScale="92500" lnSpcReduction="10000"/>
          </a:bodyPr>
          <a:lstStyle/>
          <a:p>
            <a:r>
              <a:rPr lang="en-US" b="1" dirty="0"/>
              <a:t>Comments:</a:t>
            </a:r>
            <a:r>
              <a:rPr lang="en-US" dirty="0"/>
              <a:t> Remember I am looking for upper level thought when conceptualizing the topics we have discussed this semester. Ask yourself what does my ideal health system look like and how do I get there. What needs to be in place to achieve an ideal state and why. Your “why” statements should be persuasive. To get a top grade on this paper you are essentially writing 5 or more mini papers. Top grades will be awarded to those students who weave the 5 topics together to show why together those issues help form an ideal healthcare system. For example if you decide an ideal system needs to include some type of patient privacy rules, some type of anti-dumping statute, some type of informed consent, some type of regulatory oversight and structure and some type of malpractice system. You would review each of those issues separately, but extra points will be awarded for those students who show that together those issues form an ideal system.  </a:t>
            </a:r>
          </a:p>
          <a:p>
            <a:r>
              <a:rPr lang="en-US" b="1" dirty="0"/>
              <a:t>EXTRA CREDIT: </a:t>
            </a:r>
            <a:r>
              <a:rPr lang="en-US" dirty="0"/>
              <a:t>For an additional 5 points extra credit, you can submit a paragraph or two on what you liked about this class and what could have been better. I am looking for honest feedback, to improve the class moving forward. </a:t>
            </a:r>
          </a:p>
          <a:p>
            <a:endParaRPr lang="en-US" dirty="0"/>
          </a:p>
        </p:txBody>
      </p:sp>
    </p:spTree>
    <p:extLst>
      <p:ext uri="{BB962C8B-B14F-4D97-AF65-F5344CB8AC3E}">
        <p14:creationId xmlns:p14="http://schemas.microsoft.com/office/powerpoint/2010/main" val="3246795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400" b="1" dirty="0"/>
            </a:br>
            <a:r>
              <a:rPr lang="en-US" sz="4400" dirty="0"/>
              <a:t>Sarbanes-Oxley Act Section 302 </a:t>
            </a:r>
            <a:br>
              <a:rPr lang="en-US" dirty="0"/>
            </a:br>
            <a:r>
              <a:rPr lang="en-US" sz="4800" dirty="0"/>
              <a:t>Disclosure Controls</a:t>
            </a:r>
            <a:endParaRPr lang="en-US" dirty="0"/>
          </a:p>
        </p:txBody>
      </p:sp>
      <p:sp>
        <p:nvSpPr>
          <p:cNvPr id="3" name="Content Placeholder 2"/>
          <p:cNvSpPr>
            <a:spLocks noGrp="1"/>
          </p:cNvSpPr>
          <p:nvPr>
            <p:ph idx="1"/>
          </p:nvPr>
        </p:nvSpPr>
        <p:spPr>
          <a:xfrm>
            <a:off x="979100" y="2506662"/>
            <a:ext cx="10233800" cy="4351338"/>
          </a:xfrm>
        </p:spPr>
        <p:txBody>
          <a:bodyPr/>
          <a:lstStyle/>
          <a:p>
            <a:r>
              <a:rPr lang="en-US" dirty="0">
                <a:solidFill>
                  <a:schemeClr val="tx1">
                    <a:lumMod val="85000"/>
                  </a:schemeClr>
                </a:solidFill>
              </a:rPr>
              <a:t>Section 302 of the SOA requires that an issuers annual and quarterly financial reports are certified by the organization’s principal officers for:</a:t>
            </a:r>
          </a:p>
          <a:p>
            <a:endParaRPr lang="en-US" dirty="0">
              <a:solidFill>
                <a:schemeClr val="tx1">
                  <a:lumMod val="85000"/>
                </a:schemeClr>
              </a:solidFill>
            </a:endParaRPr>
          </a:p>
          <a:p>
            <a:pPr marL="342900" indent="-342900"/>
            <a:r>
              <a:rPr lang="en-US" dirty="0">
                <a:solidFill>
                  <a:schemeClr val="tx1">
                    <a:lumMod val="85000"/>
                  </a:schemeClr>
                </a:solidFill>
              </a:rPr>
              <a:t>Correctness</a:t>
            </a:r>
          </a:p>
          <a:p>
            <a:pPr marL="342900" indent="-342900"/>
            <a:r>
              <a:rPr lang="en-US" dirty="0">
                <a:solidFill>
                  <a:schemeClr val="tx1">
                    <a:lumMod val="85000"/>
                  </a:schemeClr>
                </a:solidFill>
              </a:rPr>
              <a:t>Completeness</a:t>
            </a:r>
          </a:p>
          <a:p>
            <a:pPr marL="342900" indent="-342900"/>
            <a:r>
              <a:rPr lang="en-US" dirty="0">
                <a:solidFill>
                  <a:schemeClr val="tx1">
                    <a:lumMod val="85000"/>
                  </a:schemeClr>
                </a:solidFill>
              </a:rPr>
              <a:t>Effectiveness of Internal Controls</a:t>
            </a:r>
          </a:p>
          <a:p>
            <a:endParaRPr lang="en-US" dirty="0"/>
          </a:p>
        </p:txBody>
      </p:sp>
      <p:pic>
        <p:nvPicPr>
          <p:cNvPr id="4" name="Picture 3"/>
          <p:cNvPicPr>
            <a:picLocks noChangeAspect="1"/>
          </p:cNvPicPr>
          <p:nvPr/>
        </p:nvPicPr>
        <p:blipFill>
          <a:blip r:embed="rId2"/>
          <a:stretch>
            <a:fillRect/>
          </a:stretch>
        </p:blipFill>
        <p:spPr>
          <a:xfrm>
            <a:off x="8438371" y="3917317"/>
            <a:ext cx="2469094" cy="1847248"/>
          </a:xfrm>
          <a:prstGeom prst="rect">
            <a:avLst/>
          </a:prstGeom>
        </p:spPr>
      </p:pic>
    </p:spTree>
    <p:extLst>
      <p:ext uri="{BB962C8B-B14F-4D97-AF65-F5344CB8AC3E}">
        <p14:creationId xmlns:p14="http://schemas.microsoft.com/office/powerpoint/2010/main" val="6451633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2826" y="368987"/>
            <a:ext cx="9418320" cy="652989"/>
          </a:xfrm>
        </p:spPr>
        <p:txBody>
          <a:bodyPr>
            <a:normAutofit/>
          </a:bodyPr>
          <a:lstStyle/>
          <a:p>
            <a:pPr algn="l"/>
            <a:r>
              <a:rPr lang="en-US" sz="3600" dirty="0"/>
              <a:t>Sarbanes-Oxley Act Section 302</a:t>
            </a:r>
          </a:p>
        </p:txBody>
      </p:sp>
      <p:sp>
        <p:nvSpPr>
          <p:cNvPr id="3" name="Subtitle 2"/>
          <p:cNvSpPr>
            <a:spLocks noGrp="1"/>
          </p:cNvSpPr>
          <p:nvPr>
            <p:ph type="subTitle" idx="1"/>
          </p:nvPr>
        </p:nvSpPr>
        <p:spPr>
          <a:xfrm>
            <a:off x="1261871" y="1559859"/>
            <a:ext cx="9926081" cy="5109882"/>
          </a:xfrm>
        </p:spPr>
        <p:txBody>
          <a:bodyPr>
            <a:normAutofit fontScale="55000" lnSpcReduction="20000"/>
          </a:bodyPr>
          <a:lstStyle/>
          <a:p>
            <a:pPr algn="l"/>
            <a:r>
              <a:rPr lang="en-US" b="1" dirty="0">
                <a:solidFill>
                  <a:schemeClr val="tx1">
                    <a:lumMod val="85000"/>
                  </a:schemeClr>
                </a:solidFill>
              </a:rPr>
              <a:t>Statutory financial reports shall include certifications that:</a:t>
            </a:r>
          </a:p>
          <a:p>
            <a:pPr algn="l"/>
            <a:r>
              <a:rPr lang="en-US" dirty="0">
                <a:solidFill>
                  <a:schemeClr val="tx1">
                    <a:lumMod val="85000"/>
                  </a:schemeClr>
                </a:solidFill>
              </a:rPr>
              <a:t> </a:t>
            </a:r>
          </a:p>
          <a:p>
            <a:pPr marL="342900" indent="-342900" algn="l">
              <a:buFont typeface="Arial" panose="020B0604020202020204" pitchFamily="34" charset="0"/>
              <a:buChar char="•"/>
            </a:pPr>
            <a:r>
              <a:rPr lang="en-US" dirty="0">
                <a:solidFill>
                  <a:schemeClr val="tx1">
                    <a:lumMod val="85000"/>
                  </a:schemeClr>
                </a:solidFill>
              </a:rPr>
              <a:t>Signing officers have reviewed the report </a:t>
            </a:r>
          </a:p>
          <a:p>
            <a:pPr algn="l"/>
            <a:endParaRPr lang="en-US" dirty="0">
              <a:solidFill>
                <a:schemeClr val="tx1">
                  <a:lumMod val="85000"/>
                </a:schemeClr>
              </a:solidFill>
            </a:endParaRPr>
          </a:p>
          <a:p>
            <a:pPr marL="342900" indent="-342900" algn="l">
              <a:buFont typeface="Arial" panose="020B0604020202020204" pitchFamily="34" charset="0"/>
              <a:buChar char="•"/>
            </a:pPr>
            <a:r>
              <a:rPr lang="en-US" dirty="0">
                <a:solidFill>
                  <a:schemeClr val="tx1">
                    <a:lumMod val="85000"/>
                  </a:schemeClr>
                </a:solidFill>
              </a:rPr>
              <a:t>The reports do not contain any material untrue statements or material omission or be considered misleading </a:t>
            </a:r>
          </a:p>
          <a:p>
            <a:pPr algn="l"/>
            <a:endParaRPr lang="en-US" dirty="0">
              <a:solidFill>
                <a:schemeClr val="tx1">
                  <a:lumMod val="85000"/>
                </a:schemeClr>
              </a:solidFill>
            </a:endParaRPr>
          </a:p>
          <a:p>
            <a:pPr marL="342900" indent="-342900" algn="l">
              <a:buFont typeface="Arial" panose="020B0604020202020204" pitchFamily="34" charset="0"/>
              <a:buChar char="•"/>
            </a:pPr>
            <a:r>
              <a:rPr lang="en-US" dirty="0">
                <a:solidFill>
                  <a:schemeClr val="tx1">
                    <a:lumMod val="85000"/>
                  </a:schemeClr>
                </a:solidFill>
              </a:rPr>
              <a:t>The financial statements and related information fairly present the financial condition and the results in all material respects </a:t>
            </a:r>
          </a:p>
          <a:p>
            <a:pPr algn="l"/>
            <a:endParaRPr lang="en-US" dirty="0">
              <a:solidFill>
                <a:schemeClr val="tx1">
                  <a:lumMod val="85000"/>
                </a:schemeClr>
              </a:solidFill>
            </a:endParaRPr>
          </a:p>
          <a:p>
            <a:pPr marL="342900" indent="-342900" algn="l">
              <a:buFont typeface="Arial" panose="020B0604020202020204" pitchFamily="34" charset="0"/>
              <a:buChar char="•"/>
            </a:pPr>
            <a:r>
              <a:rPr lang="en-US" dirty="0">
                <a:solidFill>
                  <a:schemeClr val="tx1">
                    <a:lumMod val="85000"/>
                  </a:schemeClr>
                </a:solidFill>
              </a:rPr>
              <a:t>The signing officers are responsible for internal controls and have evaluated these internal controls within the previous ninety days (90) and have reported on their findings</a:t>
            </a:r>
          </a:p>
          <a:p>
            <a:pPr algn="l"/>
            <a:endParaRPr lang="en-US" dirty="0">
              <a:solidFill>
                <a:schemeClr val="tx1">
                  <a:lumMod val="85000"/>
                </a:schemeClr>
              </a:solidFill>
            </a:endParaRPr>
          </a:p>
          <a:p>
            <a:pPr marL="342900" indent="-342900" algn="l">
              <a:buFont typeface="Arial" panose="020B0604020202020204" pitchFamily="34" charset="0"/>
              <a:buChar char="•"/>
            </a:pPr>
            <a:r>
              <a:rPr lang="en-US" dirty="0">
                <a:solidFill>
                  <a:schemeClr val="tx1">
                    <a:lumMod val="85000"/>
                  </a:schemeClr>
                </a:solidFill>
              </a:rPr>
              <a:t> A list of all deficiencies in the internal controls and information regarding fraud that involves employees involved with internal activities </a:t>
            </a:r>
            <a:br>
              <a:rPr lang="en-US" dirty="0">
                <a:solidFill>
                  <a:schemeClr val="tx1">
                    <a:lumMod val="85000"/>
                  </a:schemeClr>
                </a:solidFill>
              </a:rPr>
            </a:br>
            <a:endParaRPr lang="en-US" dirty="0">
              <a:solidFill>
                <a:schemeClr val="tx1">
                  <a:lumMod val="85000"/>
                </a:schemeClr>
              </a:solidFill>
            </a:endParaRPr>
          </a:p>
          <a:p>
            <a:pPr marL="342900" indent="-342900" algn="l">
              <a:buFont typeface="Arial" panose="020B0604020202020204" pitchFamily="34" charset="0"/>
              <a:buChar char="•"/>
            </a:pPr>
            <a:r>
              <a:rPr lang="en-US" dirty="0">
                <a:solidFill>
                  <a:schemeClr val="tx1">
                    <a:lumMod val="85000"/>
                  </a:schemeClr>
                </a:solidFill>
              </a:rPr>
              <a:t>Any significant changes in internal controls or related factors that could have a negative impact on the internal controls </a:t>
            </a:r>
          </a:p>
          <a:p>
            <a:pPr marL="342900" indent="-342900">
              <a:buFont typeface="Arial" panose="020B0604020202020204" pitchFamily="34" charset="0"/>
              <a:buChar char="•"/>
            </a:pPr>
            <a:endParaRPr lang="en-US" dirty="0">
              <a:solidFill>
                <a:schemeClr val="tx1">
                  <a:lumMod val="85000"/>
                </a:schemeClr>
              </a:solidFill>
            </a:endParaRPr>
          </a:p>
        </p:txBody>
      </p:sp>
    </p:spTree>
    <p:extLst>
      <p:ext uri="{BB962C8B-B14F-4D97-AF65-F5344CB8AC3E}">
        <p14:creationId xmlns:p14="http://schemas.microsoft.com/office/powerpoint/2010/main" val="3743291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939" y="442923"/>
            <a:ext cx="9418320" cy="1101438"/>
          </a:xfrm>
        </p:spPr>
        <p:txBody>
          <a:bodyPr>
            <a:normAutofit/>
          </a:bodyPr>
          <a:lstStyle/>
          <a:p>
            <a:pPr algn="l"/>
            <a:r>
              <a:rPr lang="en-US" sz="3600" dirty="0">
                <a:effectLst/>
              </a:rPr>
              <a:t>Sarbanes-Oxley Act Section 401</a:t>
            </a:r>
            <a:br>
              <a:rPr lang="en-US" sz="3600" dirty="0">
                <a:effectLst/>
              </a:rPr>
            </a:br>
            <a:r>
              <a:rPr lang="en-US" sz="3600" dirty="0">
                <a:effectLst/>
              </a:rPr>
              <a:t>Disclosure in Public Reports </a:t>
            </a:r>
          </a:p>
        </p:txBody>
      </p:sp>
      <p:sp>
        <p:nvSpPr>
          <p:cNvPr id="3" name="Subtitle 2"/>
          <p:cNvSpPr>
            <a:spLocks noGrp="1"/>
          </p:cNvSpPr>
          <p:nvPr>
            <p:ph type="subTitle" idx="1"/>
          </p:nvPr>
        </p:nvSpPr>
        <p:spPr>
          <a:xfrm>
            <a:off x="810939" y="1544361"/>
            <a:ext cx="9418320" cy="4982753"/>
          </a:xfrm>
        </p:spPr>
        <p:txBody>
          <a:bodyPr>
            <a:normAutofit/>
          </a:bodyPr>
          <a:lstStyle/>
          <a:p>
            <a:pPr marL="342900" indent="-342900">
              <a:buFont typeface="Arial" panose="020B0604020202020204" pitchFamily="34" charset="0"/>
              <a:buChar char="•"/>
            </a:pPr>
            <a:endParaRPr lang="en-US" sz="2400" dirty="0">
              <a:solidFill>
                <a:schemeClr val="tx1"/>
              </a:solidFill>
            </a:endParaRPr>
          </a:p>
          <a:p>
            <a:pPr marL="342900" indent="-342900" algn="l">
              <a:buFont typeface="Arial" panose="020B0604020202020204" pitchFamily="34" charset="0"/>
              <a:buChar char="•"/>
            </a:pPr>
            <a:r>
              <a:rPr lang="en-US" sz="2400" dirty="0">
                <a:solidFill>
                  <a:schemeClr val="tx1"/>
                </a:solidFill>
              </a:rPr>
              <a:t>Mandates Accuracy of Financial Reports: Financial statements, are required to be prepared in accordance with (or reconciled to) generally accepted accounting principles (“GAAP”)</a:t>
            </a:r>
          </a:p>
          <a:p>
            <a:endParaRPr lang="en-US" sz="2400" dirty="0">
              <a:solidFill>
                <a:schemeClr val="tx1"/>
              </a:solidFill>
            </a:endParaRPr>
          </a:p>
          <a:p>
            <a:pPr marL="342900" indent="-342900" algn="l">
              <a:buFont typeface="Arial" panose="020B0604020202020204" pitchFamily="34" charset="0"/>
              <a:buChar char="•"/>
            </a:pPr>
            <a:r>
              <a:rPr lang="en-US" sz="2400" dirty="0">
                <a:solidFill>
                  <a:schemeClr val="tx1"/>
                </a:solidFill>
              </a:rPr>
              <a:t>Financial statements are required to be accurate and presented in a manner that does not contain incorrect statements or admit to state “material” information </a:t>
            </a:r>
          </a:p>
          <a:p>
            <a:endParaRPr lang="en-US" sz="2400" dirty="0">
              <a:solidFill>
                <a:schemeClr val="tx1"/>
              </a:solidFill>
            </a:endParaRPr>
          </a:p>
          <a:p>
            <a:pPr marL="342900" indent="-342900" algn="l">
              <a:buFont typeface="Arial" panose="020B0604020202020204" pitchFamily="34" charset="0"/>
              <a:buChar char="•"/>
            </a:pPr>
            <a:r>
              <a:rPr lang="en-US" sz="2400" dirty="0">
                <a:solidFill>
                  <a:schemeClr val="tx1"/>
                </a:solidFill>
              </a:rPr>
              <a:t>Financial statements shall include all “material” off-balance sheet liabilities, obligations or transactions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629" y="231055"/>
            <a:ext cx="2162629" cy="1877870"/>
          </a:xfrm>
          <a:prstGeom prst="rect">
            <a:avLst/>
          </a:prstGeom>
        </p:spPr>
      </p:pic>
    </p:spTree>
    <p:extLst>
      <p:ext uri="{BB962C8B-B14F-4D97-AF65-F5344CB8AC3E}">
        <p14:creationId xmlns:p14="http://schemas.microsoft.com/office/powerpoint/2010/main" val="35707197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406" y="352552"/>
            <a:ext cx="11030857" cy="895677"/>
          </a:xfrm>
        </p:spPr>
        <p:txBody>
          <a:bodyPr>
            <a:noAutofit/>
          </a:bodyPr>
          <a:lstStyle/>
          <a:p>
            <a:pPr algn="l"/>
            <a:r>
              <a:rPr lang="en-US" sz="3200" dirty="0">
                <a:effectLst/>
              </a:rPr>
              <a:t>Sarbanes-Oxley Act Section 806</a:t>
            </a:r>
            <a:br>
              <a:rPr lang="en-US" sz="3200" dirty="0">
                <a:effectLst/>
              </a:rPr>
            </a:br>
            <a:r>
              <a:rPr lang="en-US" sz="3200" dirty="0">
                <a:effectLst/>
              </a:rPr>
              <a:t>Whistleblower Protection for Employees of Publically  Traded Companies</a:t>
            </a:r>
          </a:p>
        </p:txBody>
      </p:sp>
      <p:sp>
        <p:nvSpPr>
          <p:cNvPr id="3" name="Subtitle 2"/>
          <p:cNvSpPr>
            <a:spLocks noGrp="1"/>
          </p:cNvSpPr>
          <p:nvPr>
            <p:ph type="subTitle" idx="1"/>
          </p:nvPr>
        </p:nvSpPr>
        <p:spPr>
          <a:xfrm>
            <a:off x="495406" y="1757510"/>
            <a:ext cx="9418320" cy="3248296"/>
          </a:xfrm>
        </p:spPr>
        <p:txBody>
          <a:bodyPr>
            <a:normAutofit lnSpcReduction="10000"/>
          </a:bodyPr>
          <a:lstStyle/>
          <a:p>
            <a:endParaRPr lang="en-US" dirty="0"/>
          </a:p>
          <a:p>
            <a:pPr algn="just"/>
            <a:r>
              <a:rPr lang="en-US" sz="2400" dirty="0">
                <a:solidFill>
                  <a:schemeClr val="tx1"/>
                </a:solidFill>
              </a:rPr>
              <a:t>“No company with a class of securities registered under section 12 of the Securities Exchange Act of 1934 (15 U.S.C. 78l), or that is required to file reports under section 15(d) of the Securities Exchange Act of 1934 (15 U.S.C. 78o(d)), or any officer, employee, contractor, subcontractor, or agent of such company, </a:t>
            </a:r>
            <a:r>
              <a:rPr lang="en-US" sz="2400" i="1" dirty="0">
                <a:solidFill>
                  <a:schemeClr val="tx1"/>
                </a:solidFill>
              </a:rPr>
              <a:t>may discharge, demote, suspend, threaten, harass, or in any other manner discriminate against an employee in the terms and conditions of employment because of any lawful act done by the employee”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2204" y="4656182"/>
            <a:ext cx="2467429" cy="2133601"/>
          </a:xfrm>
          <a:prstGeom prst="rect">
            <a:avLst/>
          </a:prstGeom>
        </p:spPr>
      </p:pic>
    </p:spTree>
    <p:extLst>
      <p:ext uri="{BB962C8B-B14F-4D97-AF65-F5344CB8AC3E}">
        <p14:creationId xmlns:p14="http://schemas.microsoft.com/office/powerpoint/2010/main" val="38954142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740" y="525053"/>
            <a:ext cx="10582835" cy="907265"/>
          </a:xfrm>
        </p:spPr>
        <p:txBody>
          <a:bodyPr>
            <a:normAutofit/>
          </a:bodyPr>
          <a:lstStyle/>
          <a:p>
            <a:r>
              <a:rPr lang="en-US" sz="4000" dirty="0"/>
              <a:t>Exclusions </a:t>
            </a:r>
          </a:p>
        </p:txBody>
      </p:sp>
      <p:sp>
        <p:nvSpPr>
          <p:cNvPr id="3" name="Content Placeholder 2"/>
          <p:cNvSpPr>
            <a:spLocks noGrp="1"/>
          </p:cNvSpPr>
          <p:nvPr>
            <p:ph idx="1"/>
          </p:nvPr>
        </p:nvSpPr>
        <p:spPr>
          <a:xfrm>
            <a:off x="954739" y="1432318"/>
            <a:ext cx="9870143" cy="4620577"/>
          </a:xfrm>
        </p:spPr>
        <p:txBody>
          <a:bodyPr>
            <a:normAutofit fontScale="70000" lnSpcReduction="20000"/>
          </a:bodyPr>
          <a:lstStyle/>
          <a:p>
            <a:pPr>
              <a:buFontTx/>
              <a:buChar char="-"/>
            </a:pPr>
            <a:endParaRPr lang="en-US" dirty="0"/>
          </a:p>
          <a:p>
            <a:pPr>
              <a:buFontTx/>
              <a:buChar char="-"/>
            </a:pPr>
            <a:endParaRPr lang="en-US" dirty="0"/>
          </a:p>
          <a:p>
            <a:pPr>
              <a:buFontTx/>
              <a:buChar char="-"/>
            </a:pPr>
            <a:r>
              <a:rPr lang="en-US" dirty="0"/>
              <a:t>The authority of OIG to preside over excluded individuals and entities is derived from the </a:t>
            </a:r>
            <a:r>
              <a:rPr lang="en-US" dirty="0">
                <a:solidFill>
                  <a:srgbClr val="FF0000"/>
                </a:solidFill>
              </a:rPr>
              <a:t>Social Security Act</a:t>
            </a:r>
          </a:p>
          <a:p>
            <a:pPr marL="0" indent="0">
              <a:buNone/>
            </a:pPr>
            <a:endParaRPr lang="en-US" dirty="0"/>
          </a:p>
          <a:p>
            <a:pPr>
              <a:buFontTx/>
              <a:buChar char="-"/>
            </a:pPr>
            <a:r>
              <a:rPr lang="en-US" dirty="0"/>
              <a:t>Congress first mandated the exclusion of physicians and other practitioners convicted of program-related crimes from participation in Medicare and Medicaid in 1977 through the Medicare-Medicaid Anti-Fraud and Abuse Amendments, Public Law 95-142</a:t>
            </a:r>
          </a:p>
          <a:p>
            <a:pPr marL="0" indent="0">
              <a:buNone/>
            </a:pPr>
            <a:endParaRPr lang="en-US" dirty="0"/>
          </a:p>
          <a:p>
            <a:pPr>
              <a:buFontTx/>
              <a:buChar char="-"/>
            </a:pPr>
            <a:r>
              <a:rPr lang="en-US" dirty="0"/>
              <a:t>The Civil Monetary Penalties Law (CMPL), 42 U.S.C. § 1320a-7, enacted in 1981, modified penalties for excluded individuals and entities </a:t>
            </a:r>
          </a:p>
          <a:p>
            <a:pPr>
              <a:buFontTx/>
              <a:buChar char="-"/>
            </a:pPr>
            <a:endParaRPr lang="en-US" dirty="0"/>
          </a:p>
          <a:p>
            <a:pPr>
              <a:buFontTx/>
              <a:buChar char="-"/>
            </a:pPr>
            <a:r>
              <a:rPr lang="en-US" dirty="0"/>
              <a:t>CMPL authorizes OIG to impose penalties, assessments and program exclusions against any person that submits false or fraudulent claims for Medicare or Medicaid payment</a:t>
            </a:r>
          </a:p>
          <a:p>
            <a:pPr>
              <a:buFontTx/>
              <a:buChar char="-"/>
            </a:pPr>
            <a:endParaRPr lang="en-US" dirty="0"/>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2148341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Exclusions </a:t>
            </a:r>
            <a:br>
              <a:rPr lang="en-US" sz="4000" dirty="0"/>
            </a:br>
            <a:r>
              <a:rPr lang="en-US" sz="4000" dirty="0"/>
              <a:t>Basis for Civil Penalties &amp; Assessments  </a:t>
            </a:r>
          </a:p>
        </p:txBody>
      </p:sp>
      <p:sp>
        <p:nvSpPr>
          <p:cNvPr id="3" name="Content Placeholder 2"/>
          <p:cNvSpPr>
            <a:spLocks noGrp="1"/>
          </p:cNvSpPr>
          <p:nvPr>
            <p:ph idx="1"/>
          </p:nvPr>
        </p:nvSpPr>
        <p:spPr/>
        <p:txBody>
          <a:bodyPr/>
          <a:lstStyle/>
          <a:p>
            <a:pPr marL="0" indent="0">
              <a:buNone/>
            </a:pPr>
            <a:r>
              <a:rPr lang="en-US" dirty="0"/>
              <a:t>The OIG may impose a penalty against any person who “knowingly: presented or caused to be presented, as claim for the following:</a:t>
            </a:r>
          </a:p>
          <a:p>
            <a:endParaRPr lang="en-US" dirty="0"/>
          </a:p>
          <a:p>
            <a:pPr marL="457200" indent="-457200">
              <a:buFont typeface="+mj-lt"/>
              <a:buAutoNum type="arabicPeriod"/>
            </a:pPr>
            <a:r>
              <a:rPr lang="en-US" dirty="0"/>
              <a:t>Any item or service which the person “knew” or should have known was false or fraudulent </a:t>
            </a:r>
            <a:r>
              <a:rPr lang="en-US" dirty="0">
                <a:solidFill>
                  <a:srgbClr val="FF0000"/>
                </a:solidFill>
              </a:rPr>
              <a:t>or </a:t>
            </a:r>
            <a:r>
              <a:rPr lang="en-US" dirty="0"/>
              <a:t>furnished by an excluded individual employed by or otherwise under contract with that person; AND</a:t>
            </a:r>
          </a:p>
          <a:p>
            <a:pPr marL="457200" indent="-457200">
              <a:buFont typeface="+mj-lt"/>
              <a:buAutoNum type="arabicPeriod"/>
            </a:pPr>
            <a:r>
              <a:rPr lang="en-US" dirty="0"/>
              <a:t>The item or service was furnished</a:t>
            </a:r>
            <a:r>
              <a:rPr lang="en-US" dirty="0">
                <a:solidFill>
                  <a:srgbClr val="FF0000"/>
                </a:solidFill>
              </a:rPr>
              <a:t> during </a:t>
            </a:r>
            <a:r>
              <a:rPr lang="en-US" dirty="0"/>
              <a:t>a period of time in which the person was excluded </a:t>
            </a:r>
          </a:p>
          <a:p>
            <a:pPr marL="457200" indent="-457200">
              <a:buFont typeface="+mj-lt"/>
              <a:buAutoNum type="arabicPeriod"/>
            </a:pPr>
            <a:endParaRPr lang="en-US" dirty="0"/>
          </a:p>
        </p:txBody>
      </p:sp>
    </p:spTree>
    <p:extLst>
      <p:ext uri="{BB962C8B-B14F-4D97-AF65-F5344CB8AC3E}">
        <p14:creationId xmlns:p14="http://schemas.microsoft.com/office/powerpoint/2010/main" val="1385468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53" y="282166"/>
            <a:ext cx="9887062" cy="964415"/>
          </a:xfrm>
        </p:spPr>
        <p:txBody>
          <a:bodyPr>
            <a:normAutofit/>
          </a:bodyPr>
          <a:lstStyle/>
          <a:p>
            <a:r>
              <a:rPr lang="en-US" sz="4000" dirty="0"/>
              <a:t>Exclusions</a:t>
            </a:r>
          </a:p>
        </p:txBody>
      </p:sp>
      <p:sp>
        <p:nvSpPr>
          <p:cNvPr id="3" name="Content Placeholder 2"/>
          <p:cNvSpPr>
            <a:spLocks noGrp="1"/>
          </p:cNvSpPr>
          <p:nvPr>
            <p:ph idx="1"/>
          </p:nvPr>
        </p:nvSpPr>
        <p:spPr>
          <a:xfrm>
            <a:off x="624896" y="1436316"/>
            <a:ext cx="8455343" cy="4943475"/>
          </a:xfrm>
        </p:spPr>
        <p:txBody>
          <a:bodyPr>
            <a:normAutofit/>
          </a:bodyPr>
          <a:lstStyle/>
          <a:p>
            <a:pPr marL="0" indent="0">
              <a:buNone/>
            </a:pPr>
            <a:r>
              <a:rPr lang="en-US" b="1" dirty="0">
                <a:solidFill>
                  <a:srgbClr val="FF0000"/>
                </a:solidFill>
              </a:rPr>
              <a:t>Mandatory Exclusion</a:t>
            </a:r>
          </a:p>
          <a:p>
            <a:pPr marL="0" indent="0">
              <a:buNone/>
            </a:pPr>
            <a:r>
              <a:rPr lang="en-US" sz="2000" dirty="0"/>
              <a:t>The OIG is required by law to exclude from participation in all federal healthcare programs individuals and entities for the following reasons:</a:t>
            </a:r>
          </a:p>
          <a:p>
            <a:pPr marL="0" indent="0">
              <a:buNone/>
            </a:pPr>
            <a:endParaRPr lang="en-US" sz="2000" dirty="0"/>
          </a:p>
          <a:p>
            <a:r>
              <a:rPr lang="en-US" sz="2000" dirty="0"/>
              <a:t>Conviction of program-related crimes /  5 year exclusion</a:t>
            </a:r>
          </a:p>
          <a:p>
            <a:r>
              <a:rPr lang="en-US" sz="2000" dirty="0"/>
              <a:t>Conviction relating to patient abuse or neglect / 5 year exclusion</a:t>
            </a:r>
          </a:p>
          <a:p>
            <a:r>
              <a:rPr lang="en-US" sz="2000" dirty="0"/>
              <a:t>Felony conviction relating to healthcare / 5 year exclusion</a:t>
            </a:r>
          </a:p>
          <a:p>
            <a:r>
              <a:rPr lang="en-US" sz="2000" dirty="0"/>
              <a:t>Felony conviction relating to controlled substance / 5 year exclusion </a:t>
            </a:r>
          </a:p>
          <a:p>
            <a:r>
              <a:rPr lang="en-US" sz="2000" dirty="0"/>
              <a:t>Conviction of two (2) mandatory exclusion offenses / Minimum10 years exclusion</a:t>
            </a:r>
          </a:p>
          <a:p>
            <a:r>
              <a:rPr lang="en-US" sz="2000" dirty="0"/>
              <a:t>Conviction on three (3) or more occasions of mandatory exclusion offenses. </a:t>
            </a:r>
            <a:r>
              <a:rPr lang="en-US" sz="2000" dirty="0">
                <a:solidFill>
                  <a:srgbClr val="FF0000"/>
                </a:solidFill>
              </a:rPr>
              <a:t>Permanent exclusion.</a:t>
            </a:r>
          </a:p>
          <a:p>
            <a:pPr marL="0" indent="0">
              <a:buNone/>
            </a:pPr>
            <a:endParaRPr lang="en-US" dirty="0"/>
          </a:p>
        </p:txBody>
      </p:sp>
    </p:spTree>
    <p:extLst>
      <p:ext uri="{BB962C8B-B14F-4D97-AF65-F5344CB8AC3E}">
        <p14:creationId xmlns:p14="http://schemas.microsoft.com/office/powerpoint/2010/main" val="21587768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53" y="314326"/>
            <a:ext cx="9401287" cy="1057275"/>
          </a:xfrm>
        </p:spPr>
        <p:txBody>
          <a:bodyPr>
            <a:normAutofit/>
          </a:bodyPr>
          <a:lstStyle/>
          <a:p>
            <a:r>
              <a:rPr lang="en-US" sz="4000" dirty="0"/>
              <a:t>Exclusions</a:t>
            </a:r>
          </a:p>
        </p:txBody>
      </p:sp>
      <p:sp>
        <p:nvSpPr>
          <p:cNvPr id="3" name="Content Placeholder 2"/>
          <p:cNvSpPr>
            <a:spLocks noGrp="1"/>
          </p:cNvSpPr>
          <p:nvPr>
            <p:ph idx="1"/>
          </p:nvPr>
        </p:nvSpPr>
        <p:spPr>
          <a:xfrm>
            <a:off x="672352" y="1371601"/>
            <a:ext cx="9401287" cy="5057775"/>
          </a:xfrm>
        </p:spPr>
        <p:txBody>
          <a:bodyPr>
            <a:normAutofit lnSpcReduction="10000"/>
          </a:bodyPr>
          <a:lstStyle/>
          <a:p>
            <a:pPr marL="0" indent="0">
              <a:buNone/>
            </a:pPr>
            <a:r>
              <a:rPr lang="en-US" sz="2600" b="1" dirty="0">
                <a:solidFill>
                  <a:srgbClr val="FF0000"/>
                </a:solidFill>
              </a:rPr>
              <a:t>Permissive</a:t>
            </a:r>
          </a:p>
          <a:p>
            <a:pPr marL="0" indent="0">
              <a:buNone/>
            </a:pPr>
            <a:r>
              <a:rPr lang="en-US" sz="2600" dirty="0"/>
              <a:t>The OIG can, at their discretion, can exclude individuals and entities for a number of reasons, including:</a:t>
            </a:r>
          </a:p>
          <a:p>
            <a:pPr marL="0" indent="0">
              <a:buNone/>
            </a:pPr>
            <a:endParaRPr lang="en-US" sz="2600" dirty="0"/>
          </a:p>
          <a:p>
            <a:r>
              <a:rPr lang="en-US" sz="2400" dirty="0"/>
              <a:t>Misdemeanor conviction relating to healthcare fraud /  3 years.</a:t>
            </a:r>
          </a:p>
          <a:p>
            <a:r>
              <a:rPr lang="en-US" sz="2400" dirty="0"/>
              <a:t>Conviction relating to fraud in non-healthcare programs / 3 years.</a:t>
            </a:r>
          </a:p>
          <a:p>
            <a:r>
              <a:rPr lang="en-US" sz="2400" dirty="0"/>
              <a:t>Conviction relating to obstruction of an investigation /  3 years.</a:t>
            </a:r>
          </a:p>
          <a:p>
            <a:r>
              <a:rPr lang="en-US" sz="2400" dirty="0"/>
              <a:t>Misdemeanor conviction relating to controlled substance / 3 years.</a:t>
            </a:r>
          </a:p>
          <a:p>
            <a:r>
              <a:rPr lang="en-US" sz="2400" dirty="0"/>
              <a:t>License revocation or suspension / period of exclusion is  imposed by state licensing authority.</a:t>
            </a:r>
          </a:p>
          <a:p>
            <a:r>
              <a:rPr lang="en-US" sz="2400" dirty="0"/>
              <a:t>Claims for excessive charges, unnecessary services or services which fail to meet professionally recognized standards of healthcare / 1 year.</a:t>
            </a:r>
          </a:p>
          <a:p>
            <a:pPr marL="0" indent="0">
              <a:buNone/>
            </a:pPr>
            <a:endParaRPr lang="en-US" dirty="0"/>
          </a:p>
          <a:p>
            <a:endParaRPr lang="en-US" dirty="0"/>
          </a:p>
        </p:txBody>
      </p:sp>
    </p:spTree>
    <p:extLst>
      <p:ext uri="{BB962C8B-B14F-4D97-AF65-F5344CB8AC3E}">
        <p14:creationId xmlns:p14="http://schemas.microsoft.com/office/powerpoint/2010/main" val="41532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Investigation and  Prosecution of Medicare &amp; Medicaid Fraud</a:t>
            </a:r>
            <a:br>
              <a:rPr lang="en-US" sz="7200" dirty="0"/>
            </a:br>
            <a:endParaRPr lang="en-US" dirty="0"/>
          </a:p>
        </p:txBody>
      </p:sp>
      <p:sp>
        <p:nvSpPr>
          <p:cNvPr id="3" name="Content Placeholder 2"/>
          <p:cNvSpPr>
            <a:spLocks noGrp="1"/>
          </p:cNvSpPr>
          <p:nvPr>
            <p:ph idx="1"/>
          </p:nvPr>
        </p:nvSpPr>
        <p:spPr>
          <a:xfrm>
            <a:off x="838200" y="1263192"/>
            <a:ext cx="10233800" cy="4913771"/>
          </a:xfrm>
        </p:spPr>
        <p:txBody>
          <a:bodyPr/>
          <a:lstStyle/>
          <a:p>
            <a:pPr marL="0" indent="0">
              <a:buNone/>
            </a:pPr>
            <a:r>
              <a:rPr lang="en-US" dirty="0"/>
              <a:t>Medicaid is medical coverage for indigent; especially pregnant women and children. </a:t>
            </a:r>
          </a:p>
          <a:p>
            <a:pPr marL="0" indent="0">
              <a:buNone/>
            </a:pPr>
            <a:r>
              <a:rPr lang="en-US" dirty="0"/>
              <a:t>Enforcement of Medicaid and Medicare Fraud is a coordinated effort of three federal agencies: </a:t>
            </a:r>
          </a:p>
          <a:p>
            <a:pPr marL="0" indent="0">
              <a:buNone/>
            </a:pPr>
            <a:r>
              <a:rPr lang="en-US" dirty="0"/>
              <a:t>Medicare is federally-funded, not state-funded. </a:t>
            </a:r>
          </a:p>
          <a:p>
            <a:pPr marL="0" indent="0">
              <a:buNone/>
            </a:pPr>
            <a:endParaRPr lang="en-US" dirty="0"/>
          </a:p>
          <a:p>
            <a:pPr>
              <a:buClr>
                <a:srgbClr val="FFC000"/>
              </a:buClr>
              <a:buFont typeface="Wingdings" panose="05000000000000000000" pitchFamily="2" charset="2"/>
              <a:buChar char="Ø"/>
            </a:pPr>
            <a:r>
              <a:rPr lang="en-US" dirty="0"/>
              <a:t>The Office of the Inspector General;</a:t>
            </a:r>
          </a:p>
          <a:p>
            <a:pPr>
              <a:buClr>
                <a:srgbClr val="FFC000"/>
              </a:buClr>
              <a:buFont typeface="Wingdings" panose="05000000000000000000" pitchFamily="2" charset="2"/>
              <a:buChar char="Ø"/>
            </a:pPr>
            <a:r>
              <a:rPr lang="en-US" dirty="0"/>
              <a:t>Department of Justice; and </a:t>
            </a:r>
          </a:p>
          <a:p>
            <a:pPr>
              <a:buClr>
                <a:srgbClr val="FFC000"/>
              </a:buClr>
              <a:buFont typeface="Wingdings" panose="05000000000000000000" pitchFamily="2" charset="2"/>
              <a:buChar char="Ø"/>
            </a:pPr>
            <a:r>
              <a:rPr lang="en-US" dirty="0"/>
              <a:t>Federal Bureau of Investigation.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0173" y="3164221"/>
            <a:ext cx="2633627" cy="3200400"/>
          </a:xfrm>
          <a:prstGeom prst="rect">
            <a:avLst/>
          </a:prstGeom>
          <a:solidFill>
            <a:srgbClr val="FFC000"/>
          </a:solidFill>
          <a:ln>
            <a:noFill/>
          </a:ln>
          <a:effectLst>
            <a:softEdge rad="112500"/>
          </a:effectLst>
        </p:spPr>
      </p:pic>
    </p:spTree>
    <p:extLst>
      <p:ext uri="{BB962C8B-B14F-4D97-AF65-F5344CB8AC3E}">
        <p14:creationId xmlns:p14="http://schemas.microsoft.com/office/powerpoint/2010/main" val="9880759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25" y="-129127"/>
            <a:ext cx="10515600" cy="1325563"/>
          </a:xfrm>
        </p:spPr>
        <p:txBody>
          <a:bodyPr>
            <a:normAutofit/>
          </a:bodyPr>
          <a:lstStyle/>
          <a:p>
            <a:r>
              <a:rPr lang="en-US" sz="3600" dirty="0"/>
              <a:t>Office of Inspector General </a:t>
            </a:r>
          </a:p>
        </p:txBody>
      </p:sp>
      <p:sp>
        <p:nvSpPr>
          <p:cNvPr id="3" name="Text Placeholder 2"/>
          <p:cNvSpPr>
            <a:spLocks noGrp="1"/>
          </p:cNvSpPr>
          <p:nvPr>
            <p:ph type="body" sz="quarter" idx="10"/>
          </p:nvPr>
        </p:nvSpPr>
        <p:spPr>
          <a:xfrm>
            <a:off x="753037" y="1653636"/>
            <a:ext cx="10264588" cy="3299365"/>
          </a:xfrm>
        </p:spPr>
        <p:txBody>
          <a:bodyPr/>
          <a:lstStyle/>
          <a:p>
            <a:r>
              <a:rPr lang="en-US" dirty="0"/>
              <a:t>Investigations into Medicare and Medicaid Fraud begin with the Office of the Inspector General</a:t>
            </a:r>
          </a:p>
          <a:p>
            <a:pPr marL="0" indent="0">
              <a:buNone/>
            </a:pPr>
            <a:endParaRPr lang="en-US" dirty="0"/>
          </a:p>
          <a:p>
            <a:r>
              <a:rPr lang="en-US" dirty="0"/>
              <a:t>OIG investigators have the power to execute search warrants and serve subpoenas in connection with their investigation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7459" y="4374777"/>
            <a:ext cx="1951630" cy="1960343"/>
          </a:xfrm>
          <a:prstGeom prst="rect">
            <a:avLst/>
          </a:prstGeom>
        </p:spPr>
      </p:pic>
    </p:spTree>
    <p:extLst>
      <p:ext uri="{BB962C8B-B14F-4D97-AF65-F5344CB8AC3E}">
        <p14:creationId xmlns:p14="http://schemas.microsoft.com/office/powerpoint/2010/main" val="24565834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866AA-ED52-4B7D-AC90-EF6E08908C75}"/>
              </a:ext>
            </a:extLst>
          </p:cNvPr>
          <p:cNvSpPr>
            <a:spLocks noGrp="1"/>
          </p:cNvSpPr>
          <p:nvPr>
            <p:ph type="title"/>
          </p:nvPr>
        </p:nvSpPr>
        <p:spPr/>
        <p:txBody>
          <a:bodyPr/>
          <a:lstStyle/>
          <a:p>
            <a:r>
              <a:rPr lang="en-US" dirty="0"/>
              <a:t>Key Areas to Address</a:t>
            </a:r>
          </a:p>
        </p:txBody>
      </p:sp>
      <p:sp>
        <p:nvSpPr>
          <p:cNvPr id="3" name="Content Placeholder 2">
            <a:extLst>
              <a:ext uri="{FF2B5EF4-FFF2-40B4-BE49-F238E27FC236}">
                <a16:creationId xmlns:a16="http://schemas.microsoft.com/office/drawing/2014/main" id="{F4DBA016-BAB2-4F00-B8C0-4D0D01C70CF0}"/>
              </a:ext>
            </a:extLst>
          </p:cNvPr>
          <p:cNvSpPr>
            <a:spLocks noGrp="1"/>
          </p:cNvSpPr>
          <p:nvPr>
            <p:ph idx="1"/>
          </p:nvPr>
        </p:nvSpPr>
        <p:spPr/>
        <p:txBody>
          <a:bodyPr/>
          <a:lstStyle/>
          <a:p>
            <a:pPr lvl="0"/>
            <a:r>
              <a:rPr lang="en-US" dirty="0"/>
              <a:t>Regulatory</a:t>
            </a:r>
          </a:p>
          <a:p>
            <a:pPr lvl="0"/>
            <a:r>
              <a:rPr lang="en-US" dirty="0"/>
              <a:t>Privacy</a:t>
            </a:r>
          </a:p>
          <a:p>
            <a:pPr lvl="0"/>
            <a:r>
              <a:rPr lang="en-US" dirty="0"/>
              <a:t>EMTALA</a:t>
            </a:r>
          </a:p>
          <a:p>
            <a:pPr lvl="0"/>
            <a:r>
              <a:rPr lang="en-US" dirty="0"/>
              <a:t>Payor-Who pays and how?</a:t>
            </a:r>
          </a:p>
          <a:p>
            <a:pPr lvl="0"/>
            <a:r>
              <a:rPr lang="en-US" dirty="0"/>
              <a:t>Malpractice, i.e. who pays when a patient is harmed?</a:t>
            </a:r>
          </a:p>
          <a:p>
            <a:pPr lvl="0"/>
            <a:r>
              <a:rPr lang="en-US" dirty="0"/>
              <a:t>End of Life Decision Making-Who gets to decide.</a:t>
            </a:r>
          </a:p>
          <a:p>
            <a:endParaRPr lang="en-US" dirty="0"/>
          </a:p>
        </p:txBody>
      </p:sp>
    </p:spTree>
    <p:extLst>
      <p:ext uri="{BB962C8B-B14F-4D97-AF65-F5344CB8AC3E}">
        <p14:creationId xmlns:p14="http://schemas.microsoft.com/office/powerpoint/2010/main" val="5061534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25" y="-129127"/>
            <a:ext cx="10515600" cy="1325563"/>
          </a:xfrm>
        </p:spPr>
        <p:txBody>
          <a:bodyPr>
            <a:normAutofit/>
          </a:bodyPr>
          <a:lstStyle/>
          <a:p>
            <a:r>
              <a:rPr lang="en-US" sz="3600" dirty="0"/>
              <a:t>End of Life Decisions </a:t>
            </a:r>
          </a:p>
        </p:txBody>
      </p:sp>
      <p:sp>
        <p:nvSpPr>
          <p:cNvPr id="3" name="Text Placeholder 2"/>
          <p:cNvSpPr>
            <a:spLocks noGrp="1"/>
          </p:cNvSpPr>
          <p:nvPr>
            <p:ph type="body" sz="quarter" idx="10"/>
          </p:nvPr>
        </p:nvSpPr>
        <p:spPr>
          <a:xfrm>
            <a:off x="753037" y="961534"/>
            <a:ext cx="10264588" cy="5896466"/>
          </a:xfrm>
        </p:spPr>
        <p:txBody>
          <a:bodyPr>
            <a:normAutofit lnSpcReduction="10000"/>
          </a:bodyPr>
          <a:lstStyle/>
          <a:p>
            <a:r>
              <a:rPr lang="en-US" dirty="0"/>
              <a:t>Patients have the right to end treatment, even if it will bring death sooner.</a:t>
            </a:r>
          </a:p>
          <a:p>
            <a:r>
              <a:rPr lang="en-US" dirty="0"/>
              <a:t>Patients may begin treatment and change their minds, even if it will bring death sooner.</a:t>
            </a:r>
          </a:p>
          <a:p>
            <a:r>
              <a:rPr lang="en-US" dirty="0"/>
              <a:t>If a patient has an advanced directive and names an individual as their duly appointed agent to make medical decisions, that agent may make decisions on the behalf of the patient if they become incapacitated and unable to make medical decisions.</a:t>
            </a:r>
          </a:p>
          <a:p>
            <a:r>
              <a:rPr lang="en-US" dirty="0"/>
              <a:t>In most states, including Texas, if a patient does not have an advanced directive, the spouse becomes the agent to make medical decisions if the patient is incapacitated and unable to make medical decisions.</a:t>
            </a:r>
          </a:p>
          <a:p>
            <a:r>
              <a:rPr lang="en-US" dirty="0"/>
              <a:t>Euthanasia is the administration of a lethal agent by another person to a patient for the purpose of relieving intolerable and incurable suffering.</a:t>
            </a:r>
          </a:p>
        </p:txBody>
      </p:sp>
    </p:spTree>
    <p:extLst>
      <p:ext uri="{BB962C8B-B14F-4D97-AF65-F5344CB8AC3E}">
        <p14:creationId xmlns:p14="http://schemas.microsoft.com/office/powerpoint/2010/main" val="1143836795"/>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25" y="-129127"/>
            <a:ext cx="10515600" cy="1325563"/>
          </a:xfrm>
        </p:spPr>
        <p:txBody>
          <a:bodyPr>
            <a:normAutofit/>
          </a:bodyPr>
          <a:lstStyle/>
          <a:p>
            <a:r>
              <a:rPr lang="en-US" sz="3600" dirty="0"/>
              <a:t>Medical Malpractice</a:t>
            </a:r>
          </a:p>
        </p:txBody>
      </p:sp>
      <p:sp>
        <p:nvSpPr>
          <p:cNvPr id="3" name="Text Placeholder 2"/>
          <p:cNvSpPr>
            <a:spLocks noGrp="1"/>
          </p:cNvSpPr>
          <p:nvPr>
            <p:ph type="body" sz="quarter" idx="10"/>
          </p:nvPr>
        </p:nvSpPr>
        <p:spPr>
          <a:xfrm>
            <a:off x="1" y="999240"/>
            <a:ext cx="12019174" cy="5858759"/>
          </a:xfrm>
        </p:spPr>
        <p:txBody>
          <a:bodyPr>
            <a:normAutofit fontScale="92500" lnSpcReduction="20000"/>
          </a:bodyPr>
          <a:lstStyle/>
          <a:p>
            <a:r>
              <a:rPr lang="en-US" dirty="0"/>
              <a:t>Physicians ALWAYS have the duty to disclose the truth to patients.</a:t>
            </a:r>
          </a:p>
          <a:p>
            <a:r>
              <a:rPr lang="en-US" dirty="0"/>
              <a:t>Should ALWAYS fully inform patients of benefits and risks.</a:t>
            </a:r>
          </a:p>
          <a:p>
            <a:endParaRPr lang="en-US" dirty="0"/>
          </a:p>
          <a:p>
            <a:r>
              <a:rPr lang="en-US" dirty="0"/>
              <a:t>To prove medical malpractice, the plaintiff MUST establish that: </a:t>
            </a:r>
          </a:p>
          <a:p>
            <a:pPr lvl="1"/>
            <a:r>
              <a:rPr lang="en-US" dirty="0"/>
              <a:t>The negligent person had a duty to the injured individual </a:t>
            </a:r>
          </a:p>
          <a:p>
            <a:pPr lvl="1"/>
            <a:r>
              <a:rPr lang="en-US" dirty="0"/>
              <a:t>The negligent person's actions or lack of action was not something a prudent practitioner would have done </a:t>
            </a:r>
          </a:p>
          <a:p>
            <a:pPr lvl="1"/>
            <a:r>
              <a:rPr lang="en-US" dirty="0"/>
              <a:t>Actual harm (injury) occurred </a:t>
            </a:r>
          </a:p>
          <a:p>
            <a:pPr lvl="1"/>
            <a:endParaRPr lang="en-US" dirty="0"/>
          </a:p>
          <a:p>
            <a:r>
              <a:rPr lang="en-US" dirty="0"/>
              <a:t>Possible examples of medical malpractice:</a:t>
            </a:r>
          </a:p>
          <a:p>
            <a:pPr lvl="1"/>
            <a:r>
              <a:rPr lang="en-US" dirty="0"/>
              <a:t>A doctor neither monitors nor diagnoses cerebral bleeding in a patient with a head injury, resulting in the patient's death. </a:t>
            </a:r>
          </a:p>
          <a:p>
            <a:pPr lvl="1"/>
            <a:r>
              <a:rPr lang="en-US" dirty="0"/>
              <a:t>A doctor does not examine a person with an eye injury, resulting in vision loss. </a:t>
            </a:r>
          </a:p>
          <a:p>
            <a:pPr lvl="1"/>
            <a:r>
              <a:rPr lang="en-US" dirty="0"/>
              <a:t>An incorrect diagnosis of cancer on a biopsy (pathology) inspection, leading to unnecessary surgery. </a:t>
            </a:r>
          </a:p>
          <a:p>
            <a:r>
              <a:rPr lang="en-US" dirty="0"/>
              <a:t>Probably not medical malpractice:</a:t>
            </a:r>
          </a:p>
          <a:p>
            <a:pPr lvl="1"/>
            <a:r>
              <a:rPr lang="en-US" dirty="0"/>
              <a:t>A nurse develops a fever and cold after caring for sick patients without wearing a mask. </a:t>
            </a:r>
          </a:p>
          <a:p>
            <a:pPr lvl="1"/>
            <a:endParaRPr lang="en-US" dirty="0"/>
          </a:p>
        </p:txBody>
      </p:sp>
    </p:spTree>
    <p:extLst>
      <p:ext uri="{BB962C8B-B14F-4D97-AF65-F5344CB8AC3E}">
        <p14:creationId xmlns:p14="http://schemas.microsoft.com/office/powerpoint/2010/main" val="2782079522"/>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25" y="-129127"/>
            <a:ext cx="10515600" cy="1325563"/>
          </a:xfrm>
        </p:spPr>
        <p:txBody>
          <a:bodyPr>
            <a:normAutofit/>
          </a:bodyPr>
          <a:lstStyle/>
          <a:p>
            <a:r>
              <a:rPr lang="en-US" sz="3600" dirty="0"/>
              <a:t>Nursing Malpractice</a:t>
            </a:r>
          </a:p>
        </p:txBody>
      </p:sp>
      <p:sp>
        <p:nvSpPr>
          <p:cNvPr id="3" name="Text Placeholder 2"/>
          <p:cNvSpPr>
            <a:spLocks noGrp="1"/>
          </p:cNvSpPr>
          <p:nvPr>
            <p:ph type="body" sz="quarter" idx="10"/>
          </p:nvPr>
        </p:nvSpPr>
        <p:spPr>
          <a:xfrm>
            <a:off x="432526" y="836628"/>
            <a:ext cx="10264588" cy="5752707"/>
          </a:xfrm>
        </p:spPr>
        <p:txBody>
          <a:bodyPr>
            <a:normAutofit lnSpcReduction="10000"/>
          </a:bodyPr>
          <a:lstStyle/>
          <a:p>
            <a:r>
              <a:rPr lang="en-US" dirty="0"/>
              <a:t>Possible example:</a:t>
            </a:r>
          </a:p>
          <a:p>
            <a:pPr lvl="1"/>
            <a:r>
              <a:rPr lang="en-US" dirty="0"/>
              <a:t>The nurse administers penicillin to a patient with a documented history of allergy to the drug. The patient experiences an allergic reaction and has cerebral damage resulting from anoxia. </a:t>
            </a:r>
          </a:p>
          <a:p>
            <a:pPr lvl="1"/>
            <a:endParaRPr lang="en-US" dirty="0"/>
          </a:p>
          <a:p>
            <a:r>
              <a:rPr lang="en-US" dirty="0"/>
              <a:t>The Prudent Person Rule asks, "What would other reasonable people have done in the same situation?</a:t>
            </a:r>
          </a:p>
          <a:p>
            <a:endParaRPr lang="en-US" dirty="0"/>
          </a:p>
          <a:p>
            <a:r>
              <a:rPr lang="en-US" dirty="0"/>
              <a:t>Sentinel Event is a patient safety event that results in the death, permanent harm, or severe temporary harm.  Sentinel events are debilitating to patients and health care providers involved in the event.  The Joint Commission works closely with its organizations to address sentinel events and to prevent these types of events from occurring in the </a:t>
            </a:r>
            <a:r>
              <a:rPr lang="en-US"/>
              <a:t>first place.</a:t>
            </a:r>
            <a:endParaRPr lang="en-US" dirty="0"/>
          </a:p>
        </p:txBody>
      </p:sp>
    </p:spTree>
    <p:extLst>
      <p:ext uri="{BB962C8B-B14F-4D97-AF65-F5344CB8AC3E}">
        <p14:creationId xmlns:p14="http://schemas.microsoft.com/office/powerpoint/2010/main" val="3549376579"/>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25" y="-129127"/>
            <a:ext cx="10515600" cy="1325563"/>
          </a:xfrm>
        </p:spPr>
        <p:txBody>
          <a:bodyPr>
            <a:normAutofit/>
          </a:bodyPr>
          <a:lstStyle/>
          <a:p>
            <a:r>
              <a:rPr lang="en-US" sz="3600" dirty="0"/>
              <a:t>Other notes:</a:t>
            </a:r>
          </a:p>
        </p:txBody>
      </p:sp>
      <p:sp>
        <p:nvSpPr>
          <p:cNvPr id="3" name="Text Placeholder 2"/>
          <p:cNvSpPr>
            <a:spLocks noGrp="1"/>
          </p:cNvSpPr>
          <p:nvPr>
            <p:ph type="body" sz="quarter" idx="10"/>
          </p:nvPr>
        </p:nvSpPr>
        <p:spPr>
          <a:xfrm>
            <a:off x="432526" y="836628"/>
            <a:ext cx="10264588" cy="5752707"/>
          </a:xfrm>
        </p:spPr>
        <p:txBody>
          <a:bodyPr>
            <a:normAutofit/>
          </a:bodyPr>
          <a:lstStyle/>
          <a:p>
            <a:r>
              <a:rPr lang="en-US" dirty="0"/>
              <a:t>Informed consent is granted by a person after the patient has received knowledge and understanding of potential risks and benefits.</a:t>
            </a:r>
          </a:p>
          <a:p>
            <a:pPr marL="0" indent="0">
              <a:buNone/>
            </a:pPr>
            <a:endParaRPr lang="en-US" dirty="0"/>
          </a:p>
          <a:p>
            <a:r>
              <a:rPr lang="en-US" dirty="0"/>
              <a:t>Credentialing includes verifying experience, professional training, licensing and education.</a:t>
            </a:r>
          </a:p>
          <a:p>
            <a:pPr lvl="1"/>
            <a:endParaRPr lang="en-US" dirty="0"/>
          </a:p>
          <a:p>
            <a:pPr lvl="1"/>
            <a:endParaRPr lang="en-US" dirty="0"/>
          </a:p>
        </p:txBody>
      </p:sp>
    </p:spTree>
    <p:extLst>
      <p:ext uri="{BB962C8B-B14F-4D97-AF65-F5344CB8AC3E}">
        <p14:creationId xmlns:p14="http://schemas.microsoft.com/office/powerpoint/2010/main" val="3056213831"/>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rPr>
              <a:t>Final Exam TIPS</a:t>
            </a:r>
          </a:p>
        </p:txBody>
      </p:sp>
      <p:sp>
        <p:nvSpPr>
          <p:cNvPr id="3" name="Content Placeholder 2"/>
          <p:cNvSpPr>
            <a:spLocks noGrp="1"/>
          </p:cNvSpPr>
          <p:nvPr>
            <p:ph idx="1"/>
          </p:nvPr>
        </p:nvSpPr>
        <p:spPr>
          <a:xfrm>
            <a:off x="838200" y="1839072"/>
            <a:ext cx="10233800" cy="4351338"/>
          </a:xfrm>
        </p:spPr>
        <p:txBody>
          <a:bodyPr>
            <a:normAutofit lnSpcReduction="10000"/>
          </a:bodyPr>
          <a:lstStyle/>
          <a:p>
            <a:r>
              <a:rPr lang="en-US" dirty="0"/>
              <a:t>Outline your responses prior to inputting.</a:t>
            </a:r>
          </a:p>
          <a:p>
            <a:r>
              <a:rPr lang="en-US" dirty="0"/>
              <a:t>Read the question thoroughly BEFORE answering</a:t>
            </a:r>
          </a:p>
          <a:p>
            <a:r>
              <a:rPr lang="en-US" dirty="0"/>
              <a:t>Make the BEST selection possible</a:t>
            </a:r>
          </a:p>
          <a:p>
            <a:r>
              <a:rPr lang="en-US" dirty="0"/>
              <a:t>Do NOT second guess yourself</a:t>
            </a:r>
          </a:p>
          <a:p>
            <a:r>
              <a:rPr lang="en-US" dirty="0"/>
              <a:t>Do NOT read more into the question than what is being asked</a:t>
            </a:r>
          </a:p>
          <a:p>
            <a:r>
              <a:rPr lang="en-US" dirty="0"/>
              <a:t>Pace yourself </a:t>
            </a:r>
          </a:p>
          <a:p>
            <a:r>
              <a:rPr lang="en-US" dirty="0"/>
              <a:t>Review prior to submission.</a:t>
            </a:r>
          </a:p>
          <a:p>
            <a:r>
              <a:rPr lang="en-US" dirty="0"/>
              <a:t>Have CONFIDENCE in yourself &amp; Remember, you have done well all semester long….This exam is NO exception </a:t>
            </a:r>
            <a:r>
              <a:rPr lang="en-US" dirty="0">
                <a:sym typeface="Wingdings" panose="05000000000000000000" pitchFamily="2" charset="2"/>
              </a:rPr>
              <a:t></a:t>
            </a:r>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0840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152400"/>
            <a:ext cx="9144001" cy="762000"/>
          </a:xfrm>
        </p:spPr>
        <p:txBody>
          <a:bodyPr>
            <a:normAutofit fontScale="90000"/>
          </a:bodyPr>
          <a:lstStyle/>
          <a:p>
            <a:r>
              <a:rPr lang="en-US" dirty="0"/>
              <a:t>Final Exam Preparation </a:t>
            </a:r>
          </a:p>
        </p:txBody>
      </p:sp>
      <p:sp>
        <p:nvSpPr>
          <p:cNvPr id="3" name="Content Placeholder 2"/>
          <p:cNvSpPr>
            <a:spLocks noGrp="1"/>
          </p:cNvSpPr>
          <p:nvPr>
            <p:ph idx="1"/>
          </p:nvPr>
        </p:nvSpPr>
        <p:spPr>
          <a:xfrm>
            <a:off x="1" y="914400"/>
            <a:ext cx="12192000" cy="5943600"/>
          </a:xfrm>
        </p:spPr>
        <p:txBody>
          <a:bodyPr>
            <a:normAutofit fontScale="85000" lnSpcReduction="20000"/>
          </a:bodyPr>
          <a:lstStyle/>
          <a:p>
            <a:r>
              <a:rPr lang="en-US" sz="2200" dirty="0"/>
              <a:t>Final exam period begins on Monday, March 8</a:t>
            </a:r>
            <a:r>
              <a:rPr lang="en-US" sz="2200" baseline="30000" dirty="0"/>
              <a:t>th</a:t>
            </a:r>
            <a:r>
              <a:rPr lang="en-US" sz="2200" dirty="0"/>
              <a:t> at 8am and must be </a:t>
            </a:r>
            <a:r>
              <a:rPr lang="en-US" sz="2200" u="sng" dirty="0"/>
              <a:t>completed</a:t>
            </a:r>
            <a:r>
              <a:rPr lang="en-US" sz="2200" dirty="0"/>
              <a:t> by </a:t>
            </a:r>
            <a:r>
              <a:rPr lang="en-US" sz="2200" dirty="0">
                <a:solidFill>
                  <a:srgbClr val="FF0000"/>
                </a:solidFill>
              </a:rPr>
              <a:t>Friday, March 12</a:t>
            </a:r>
            <a:r>
              <a:rPr lang="en-US" sz="2200" baseline="30000" dirty="0">
                <a:solidFill>
                  <a:srgbClr val="FF0000"/>
                </a:solidFill>
              </a:rPr>
              <a:t>th</a:t>
            </a:r>
            <a:r>
              <a:rPr lang="en-US" sz="2200" dirty="0">
                <a:solidFill>
                  <a:srgbClr val="FF0000"/>
                </a:solidFill>
              </a:rPr>
              <a:t> </a:t>
            </a:r>
            <a:r>
              <a:rPr lang="en-US" sz="2200" dirty="0"/>
              <a:t>at 11:55 p.m. CST</a:t>
            </a:r>
          </a:p>
          <a:p>
            <a:pPr marL="0" indent="0">
              <a:buNone/>
            </a:pPr>
            <a:endParaRPr lang="en-US" sz="2200" dirty="0"/>
          </a:p>
          <a:p>
            <a:r>
              <a:rPr lang="en-US" sz="2200" dirty="0"/>
              <a:t>There will be a </a:t>
            </a:r>
            <a:r>
              <a:rPr lang="en-US" sz="2200" u="sng" dirty="0">
                <a:solidFill>
                  <a:srgbClr val="FF0000"/>
                </a:solidFill>
              </a:rPr>
              <a:t>cumulative</a:t>
            </a:r>
            <a:r>
              <a:rPr lang="en-US" sz="2200" dirty="0"/>
              <a:t> final in this class.  Grading is anonymous.</a:t>
            </a:r>
          </a:p>
          <a:p>
            <a:pPr marL="0" indent="0">
              <a:buNone/>
            </a:pPr>
            <a:endParaRPr lang="en-US" sz="2200" dirty="0"/>
          </a:p>
          <a:p>
            <a:r>
              <a:rPr lang="en-US" sz="2200" dirty="0"/>
              <a:t>You will be able to start and stop the final…. </a:t>
            </a:r>
            <a:r>
              <a:rPr lang="en-US" sz="2200" u="sng" dirty="0"/>
              <a:t>Open book is permissible</a:t>
            </a:r>
            <a:r>
              <a:rPr lang="en-US" sz="2200" dirty="0"/>
              <a:t>.</a:t>
            </a:r>
          </a:p>
          <a:p>
            <a:pPr marL="0" indent="0">
              <a:buNone/>
            </a:pPr>
            <a:endParaRPr lang="en-US" sz="2200" dirty="0"/>
          </a:p>
          <a:p>
            <a:r>
              <a:rPr lang="en-US" sz="2200" dirty="0"/>
              <a:t>The questions will be comprised of the following:</a:t>
            </a:r>
          </a:p>
          <a:p>
            <a:pPr marL="0" indent="0">
              <a:buNone/>
            </a:pPr>
            <a:endParaRPr lang="en-US" sz="2200" dirty="0"/>
          </a:p>
          <a:p>
            <a:pPr marL="1255713" indent="0">
              <a:buClr>
                <a:srgbClr val="FF0000"/>
              </a:buClr>
              <a:buFont typeface="Wingdings" panose="05000000000000000000" pitchFamily="2" charset="2"/>
              <a:buChar char="ü"/>
            </a:pPr>
            <a:r>
              <a:rPr lang="en-US" sz="2200" dirty="0"/>
              <a:t> </a:t>
            </a:r>
            <a:r>
              <a:rPr lang="en-US" sz="2200" dirty="0">
                <a:solidFill>
                  <a:srgbClr val="FF0000"/>
                </a:solidFill>
              </a:rPr>
              <a:t>25</a:t>
            </a:r>
            <a:r>
              <a:rPr lang="en-US" sz="2200" dirty="0"/>
              <a:t> Multiple Choice questions, worth </a:t>
            </a:r>
            <a:r>
              <a:rPr lang="en-US" sz="2200" dirty="0">
                <a:solidFill>
                  <a:srgbClr val="FF0000"/>
                </a:solidFill>
              </a:rPr>
              <a:t>2</a:t>
            </a:r>
            <a:r>
              <a:rPr lang="en-US" sz="2200" dirty="0"/>
              <a:t> points each.    (Total Point Value:  50)</a:t>
            </a:r>
          </a:p>
          <a:p>
            <a:pPr marL="1255713" indent="0">
              <a:buClr>
                <a:srgbClr val="FF0000"/>
              </a:buClr>
              <a:buFont typeface="Wingdings" panose="05000000000000000000" pitchFamily="2" charset="2"/>
              <a:buChar char="ü"/>
            </a:pPr>
            <a:r>
              <a:rPr lang="en-US" sz="2200" dirty="0"/>
              <a:t> </a:t>
            </a:r>
            <a:r>
              <a:rPr lang="en-US" sz="2200" dirty="0">
                <a:solidFill>
                  <a:srgbClr val="FF0000"/>
                </a:solidFill>
              </a:rPr>
              <a:t>4</a:t>
            </a:r>
            <a:r>
              <a:rPr lang="en-US" sz="2200" dirty="0"/>
              <a:t>   Short Answer questions, worth </a:t>
            </a:r>
            <a:r>
              <a:rPr lang="en-US" sz="2200" dirty="0">
                <a:solidFill>
                  <a:srgbClr val="FF0000"/>
                </a:solidFill>
              </a:rPr>
              <a:t>25</a:t>
            </a:r>
            <a:r>
              <a:rPr lang="en-US" sz="2200" dirty="0"/>
              <a:t> points each.    (Total Point Value:  100)</a:t>
            </a:r>
          </a:p>
          <a:p>
            <a:pPr marL="1255713" indent="0">
              <a:buClr>
                <a:srgbClr val="FF0000"/>
              </a:buClr>
              <a:buFont typeface="Wingdings" panose="05000000000000000000" pitchFamily="2" charset="2"/>
              <a:buChar char="ü"/>
            </a:pPr>
            <a:r>
              <a:rPr lang="en-US" sz="2200" dirty="0">
                <a:solidFill>
                  <a:srgbClr val="FF0000"/>
                </a:solidFill>
              </a:rPr>
              <a:t> 2   </a:t>
            </a:r>
            <a:r>
              <a:rPr lang="en-US" sz="2200" dirty="0"/>
              <a:t>Long Essay questions, worth </a:t>
            </a:r>
            <a:r>
              <a:rPr lang="en-US" sz="2200" dirty="0">
                <a:solidFill>
                  <a:srgbClr val="FF0000"/>
                </a:solidFill>
              </a:rPr>
              <a:t>75</a:t>
            </a:r>
            <a:r>
              <a:rPr lang="en-US" sz="2200" dirty="0"/>
              <a:t> points each.    (Total Point Value:  150)</a:t>
            </a:r>
          </a:p>
          <a:p>
            <a:pPr marL="1255713" indent="0">
              <a:buClr>
                <a:srgbClr val="FF0000"/>
              </a:buClr>
              <a:buNone/>
            </a:pPr>
            <a:r>
              <a:rPr lang="en-US" sz="2200" dirty="0"/>
              <a:t>           TOTAL POINTS:  300 Plus Extra Credit</a:t>
            </a:r>
          </a:p>
          <a:p>
            <a:pPr marL="1255713" indent="0">
              <a:buClr>
                <a:srgbClr val="FF0000"/>
              </a:buClr>
              <a:buNone/>
            </a:pPr>
            <a:r>
              <a:rPr lang="en-US" sz="2200" dirty="0"/>
              <a:t>Extra Credit:  5 points – What did you like about the class and what would you change?</a:t>
            </a:r>
          </a:p>
          <a:p>
            <a:endParaRPr lang="en-US" sz="2200" dirty="0"/>
          </a:p>
          <a:p>
            <a:r>
              <a:rPr lang="en-US" sz="2200" b="1" dirty="0"/>
              <a:t>If you access the final exam, you have to complete it.  You cannot switch and do the final paper once the exam is accessed.</a:t>
            </a:r>
          </a:p>
          <a:p>
            <a:r>
              <a:rPr lang="en-US" sz="2200" dirty="0"/>
              <a:t>Use section headers.</a:t>
            </a:r>
          </a:p>
          <a:p>
            <a:r>
              <a:rPr lang="en-US" sz="2200" dirty="0"/>
              <a:t>This review is not cumulative and should serve only as a supplemental study resource.</a:t>
            </a:r>
          </a:p>
          <a:p>
            <a:pPr marL="1255713" indent="0">
              <a:buClr>
                <a:srgbClr val="FF0000"/>
              </a:buClr>
              <a:buFont typeface="Wingdings" panose="05000000000000000000" pitchFamily="2" charset="2"/>
              <a:buChar char="ü"/>
            </a:pPr>
            <a:endParaRPr lang="en-US" dirty="0"/>
          </a:p>
          <a:p>
            <a:pPr marL="1255713" indent="0">
              <a:buClr>
                <a:srgbClr val="FF0000"/>
              </a:buClr>
              <a:buFont typeface="Wingdings" panose="05000000000000000000" pitchFamily="2" charset="2"/>
              <a:buChar char="ü"/>
            </a:pPr>
            <a:endParaRPr lang="en-US" dirty="0"/>
          </a:p>
        </p:txBody>
      </p:sp>
    </p:spTree>
    <p:extLst>
      <p:ext uri="{BB962C8B-B14F-4D97-AF65-F5344CB8AC3E}">
        <p14:creationId xmlns:p14="http://schemas.microsoft.com/office/powerpoint/2010/main" val="152854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2A43-9B08-4815-A814-C0640100F7E4}"/>
              </a:ext>
            </a:extLst>
          </p:cNvPr>
          <p:cNvSpPr>
            <a:spLocks noGrp="1"/>
          </p:cNvSpPr>
          <p:nvPr>
            <p:ph type="title"/>
          </p:nvPr>
        </p:nvSpPr>
        <p:spPr/>
        <p:txBody>
          <a:bodyPr/>
          <a:lstStyle/>
          <a:p>
            <a:r>
              <a:rPr lang="en-US" dirty="0"/>
              <a:t>Areas to Review </a:t>
            </a:r>
          </a:p>
        </p:txBody>
      </p:sp>
      <p:sp>
        <p:nvSpPr>
          <p:cNvPr id="3" name="Content Placeholder 2">
            <a:extLst>
              <a:ext uri="{FF2B5EF4-FFF2-40B4-BE49-F238E27FC236}">
                <a16:creationId xmlns:a16="http://schemas.microsoft.com/office/drawing/2014/main" id="{3CB60479-3884-44C4-B487-FC5F860EC22C}"/>
              </a:ext>
            </a:extLst>
          </p:cNvPr>
          <p:cNvSpPr>
            <a:spLocks noGrp="1"/>
          </p:cNvSpPr>
          <p:nvPr>
            <p:ph idx="1"/>
          </p:nvPr>
        </p:nvSpPr>
        <p:spPr>
          <a:xfrm>
            <a:off x="1120000" y="1507253"/>
            <a:ext cx="10233800" cy="5215094"/>
          </a:xfrm>
        </p:spPr>
        <p:txBody>
          <a:bodyPr>
            <a:normAutofit fontScale="70000" lnSpcReduction="20000"/>
          </a:bodyPr>
          <a:lstStyle/>
          <a:p>
            <a:r>
              <a:rPr lang="en-US" dirty="0"/>
              <a:t>EMTALA</a:t>
            </a:r>
          </a:p>
          <a:p>
            <a:r>
              <a:rPr lang="en-US" dirty="0"/>
              <a:t>Informed Consent </a:t>
            </a:r>
          </a:p>
          <a:p>
            <a:r>
              <a:rPr lang="en-US" dirty="0"/>
              <a:t>HIPAA</a:t>
            </a:r>
          </a:p>
          <a:p>
            <a:r>
              <a:rPr lang="en-US" dirty="0"/>
              <a:t>Medicare </a:t>
            </a:r>
          </a:p>
          <a:p>
            <a:r>
              <a:rPr lang="en-US" dirty="0"/>
              <a:t>End of life </a:t>
            </a:r>
          </a:p>
          <a:p>
            <a:r>
              <a:rPr lang="en-US" dirty="0"/>
              <a:t>Medicaid (General)</a:t>
            </a:r>
          </a:p>
          <a:p>
            <a:r>
              <a:rPr lang="en-US" dirty="0"/>
              <a:t>Fraud, Waste, and Abuse</a:t>
            </a:r>
          </a:p>
          <a:p>
            <a:r>
              <a:rPr lang="en-US" dirty="0"/>
              <a:t>Anti kickback</a:t>
            </a:r>
          </a:p>
          <a:p>
            <a:r>
              <a:rPr lang="en-US" dirty="0"/>
              <a:t>Stark</a:t>
            </a:r>
          </a:p>
          <a:p>
            <a:r>
              <a:rPr lang="en-US" dirty="0"/>
              <a:t>Community benefit </a:t>
            </a:r>
          </a:p>
          <a:p>
            <a:r>
              <a:rPr lang="en-US" dirty="0"/>
              <a:t>Malpractice</a:t>
            </a:r>
          </a:p>
          <a:p>
            <a:r>
              <a:rPr lang="en-US" dirty="0"/>
              <a:t>Physician and hospital agreements </a:t>
            </a:r>
          </a:p>
          <a:p>
            <a:r>
              <a:rPr lang="en-US" dirty="0"/>
              <a:t>Healthcare transactions </a:t>
            </a:r>
          </a:p>
          <a:p>
            <a:r>
              <a:rPr lang="en-US" dirty="0"/>
              <a:t>Risk management </a:t>
            </a:r>
          </a:p>
          <a:p>
            <a:r>
              <a:rPr lang="en-US" dirty="0"/>
              <a:t>Medical errors </a:t>
            </a:r>
          </a:p>
          <a:p>
            <a:endParaRPr lang="en-US" dirty="0"/>
          </a:p>
        </p:txBody>
      </p:sp>
    </p:spTree>
    <p:extLst>
      <p:ext uri="{BB962C8B-B14F-4D97-AF65-F5344CB8AC3E}">
        <p14:creationId xmlns:p14="http://schemas.microsoft.com/office/powerpoint/2010/main" val="1140191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536" y="1231694"/>
            <a:ext cx="9038587" cy="5295359"/>
          </a:xfrm>
        </p:spPr>
        <p:txBody>
          <a:bodyPr>
            <a:normAutofit/>
          </a:bodyPr>
          <a:lstStyle/>
          <a:p>
            <a:pPr marL="0" indent="0">
              <a:buNone/>
            </a:pPr>
            <a:r>
              <a:rPr lang="en-US" sz="2000" b="1" dirty="0"/>
              <a:t>Fraud and Abuse:  </a:t>
            </a:r>
          </a:p>
          <a:p>
            <a:pPr marL="615950" indent="-342900">
              <a:buFont typeface="Wingdings" panose="05000000000000000000" pitchFamily="2" charset="2"/>
              <a:buChar char="§"/>
            </a:pPr>
            <a:r>
              <a:rPr lang="en-US" sz="2000" dirty="0"/>
              <a:t>False Claims Act</a:t>
            </a:r>
          </a:p>
          <a:p>
            <a:pPr marL="615950" indent="-342900">
              <a:buFont typeface="Wingdings" panose="05000000000000000000" pitchFamily="2" charset="2"/>
              <a:buChar char="§"/>
            </a:pPr>
            <a:r>
              <a:rPr lang="en-US" sz="2000" dirty="0"/>
              <a:t>STARK  (Physician Self-Referral Law)</a:t>
            </a:r>
          </a:p>
          <a:p>
            <a:pPr marL="615950" indent="-342900">
              <a:buFont typeface="Wingdings" panose="05000000000000000000" pitchFamily="2" charset="2"/>
              <a:buChar char="§"/>
            </a:pPr>
            <a:r>
              <a:rPr lang="en-US" sz="2000" dirty="0"/>
              <a:t>Anti-Kickback</a:t>
            </a:r>
          </a:p>
          <a:p>
            <a:pPr marL="615950" indent="-342900">
              <a:buFont typeface="Wingdings" panose="05000000000000000000" pitchFamily="2" charset="2"/>
              <a:buChar char="§"/>
            </a:pPr>
            <a:r>
              <a:rPr lang="en-US" sz="2000" dirty="0"/>
              <a:t>Civil Monetary Penalties  Law  </a:t>
            </a:r>
          </a:p>
          <a:p>
            <a:pPr marL="0" indent="0">
              <a:buNone/>
            </a:pPr>
            <a:endParaRPr lang="en-US" sz="2000" b="1" dirty="0"/>
          </a:p>
          <a:p>
            <a:pPr marL="0" indent="0">
              <a:buNone/>
            </a:pPr>
            <a:r>
              <a:rPr lang="en-US" sz="2000" b="1" dirty="0"/>
              <a:t>Privacy and Security:</a:t>
            </a:r>
          </a:p>
          <a:p>
            <a:pPr>
              <a:buFont typeface="Wingdings" panose="05000000000000000000" pitchFamily="2" charset="2"/>
              <a:buChar char="§"/>
            </a:pPr>
            <a:r>
              <a:rPr lang="en-US" sz="2000" dirty="0"/>
              <a:t>HIPAA, HITECH, and the OMNIBUS Rule</a:t>
            </a:r>
          </a:p>
          <a:p>
            <a:pPr marL="0" indent="0">
              <a:buNone/>
            </a:pPr>
            <a:endParaRPr lang="en-US" sz="2000" b="1" dirty="0"/>
          </a:p>
          <a:p>
            <a:pPr marL="0" indent="0">
              <a:buNone/>
            </a:pPr>
            <a:r>
              <a:rPr lang="en-US" sz="2000" b="1" dirty="0"/>
              <a:t>Regulatory:</a:t>
            </a:r>
          </a:p>
          <a:p>
            <a:pPr>
              <a:buFont typeface="Wingdings" panose="05000000000000000000" pitchFamily="2" charset="2"/>
              <a:buChar char="§"/>
            </a:pPr>
            <a:r>
              <a:rPr lang="en-US" sz="2000" dirty="0"/>
              <a:t>Deficit Reduction Act (2005, Medicaid Integrity Program) </a:t>
            </a:r>
          </a:p>
          <a:p>
            <a:pPr>
              <a:buFont typeface="Wingdings" panose="05000000000000000000" pitchFamily="2" charset="2"/>
              <a:buChar char="§"/>
            </a:pPr>
            <a:r>
              <a:rPr lang="en-US" sz="2000" dirty="0"/>
              <a:t>Affordable Care Act (ACA) of 2010 </a:t>
            </a:r>
          </a:p>
          <a:p>
            <a:pPr>
              <a:buFont typeface="Wingdings" panose="05000000000000000000" pitchFamily="2" charset="2"/>
              <a:buChar char="§"/>
            </a:pPr>
            <a:endParaRPr lang="en-US" dirty="0"/>
          </a:p>
        </p:txBody>
      </p:sp>
      <p:sp>
        <p:nvSpPr>
          <p:cNvPr id="2" name="Title 1"/>
          <p:cNvSpPr>
            <a:spLocks noGrp="1"/>
          </p:cNvSpPr>
          <p:nvPr>
            <p:ph type="title"/>
          </p:nvPr>
        </p:nvSpPr>
        <p:spPr>
          <a:xfrm>
            <a:off x="479536" y="371842"/>
            <a:ext cx="8915400" cy="859852"/>
          </a:xfrm>
        </p:spPr>
        <p:txBody>
          <a:bodyPr>
            <a:normAutofit fontScale="90000"/>
          </a:bodyPr>
          <a:lstStyle/>
          <a:p>
            <a:pPr algn="l"/>
            <a:r>
              <a:rPr lang="en-US" sz="4000" dirty="0"/>
              <a:t>Regulatory Schemes</a:t>
            </a:r>
            <a:br>
              <a:rPr lang="en-US" sz="2800" dirty="0"/>
            </a:br>
            <a:r>
              <a:rPr lang="en-US" sz="2800" dirty="0"/>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296" y="89839"/>
            <a:ext cx="2532335" cy="1894604"/>
          </a:xfrm>
          <a:prstGeom prst="rect">
            <a:avLst/>
          </a:prstGeom>
        </p:spPr>
      </p:pic>
    </p:spTree>
    <p:extLst>
      <p:ext uri="{BB962C8B-B14F-4D97-AF65-F5344CB8AC3E}">
        <p14:creationId xmlns:p14="http://schemas.microsoft.com/office/powerpoint/2010/main" val="142687199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5112</Words>
  <Application>Microsoft Office PowerPoint</Application>
  <PresentationFormat>Widescreen</PresentationFormat>
  <Paragraphs>589</Paragraphs>
  <Slides>64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Arial</vt:lpstr>
      <vt:lpstr>Book Antiqua</vt:lpstr>
      <vt:lpstr>Calibri</vt:lpstr>
      <vt:lpstr>Corbel</vt:lpstr>
      <vt:lpstr>Garamond</vt:lpstr>
      <vt:lpstr>Times New Roman</vt:lpstr>
      <vt:lpstr>Wingdings</vt:lpstr>
      <vt:lpstr>Depth</vt:lpstr>
      <vt:lpstr>Final Examination Review </vt:lpstr>
      <vt:lpstr>Your Choice </vt:lpstr>
      <vt:lpstr>Final Paper</vt:lpstr>
      <vt:lpstr>Final Paper Rubric</vt:lpstr>
      <vt:lpstr>Final Paper Continued…</vt:lpstr>
      <vt:lpstr>Key Areas to Address</vt:lpstr>
      <vt:lpstr>Final Exam Preparation </vt:lpstr>
      <vt:lpstr>Areas to Review </vt:lpstr>
      <vt:lpstr>Regulatory Schemes  </vt:lpstr>
      <vt:lpstr>      False Claims Act - 31 U.S.C. §§ 3729-3731 </vt:lpstr>
      <vt:lpstr>False Claims Act – Three Elements </vt:lpstr>
      <vt:lpstr>Liability and the FCA</vt:lpstr>
      <vt:lpstr> What is Knowing Under the FCA? </vt:lpstr>
      <vt:lpstr>Anti-Kickback &amp; STARK                   </vt:lpstr>
      <vt:lpstr>Anti-Kickback Statute</vt:lpstr>
      <vt:lpstr>Anti-Kickback – Three Elements </vt:lpstr>
      <vt:lpstr>Anti-Kickback Safe Harbors</vt:lpstr>
      <vt:lpstr> Physician Self-Referral Law (STARK Law)  </vt:lpstr>
      <vt:lpstr>Key Language of STARK Law</vt:lpstr>
      <vt:lpstr>What is a “Financial” Relationship?</vt:lpstr>
      <vt:lpstr>STARK Exceptions </vt:lpstr>
      <vt:lpstr>How to Analyze STARK Issues</vt:lpstr>
      <vt:lpstr>Emergency Medical Treatment and Labor Act  (EMTALA)</vt:lpstr>
      <vt:lpstr>EMTALA Oversight and Enforcement</vt:lpstr>
      <vt:lpstr>EMTALA – Two Basic Duties</vt:lpstr>
      <vt:lpstr>How Far Does EMTALA Reach?</vt:lpstr>
      <vt:lpstr>EMTALA No Right of Refusal</vt:lpstr>
      <vt:lpstr>When EMTALA Doesn’t Apply</vt:lpstr>
      <vt:lpstr>What is HIPAA?</vt:lpstr>
      <vt:lpstr>HIPAA Privacy Rule v. HIPAA Security Rule</vt:lpstr>
      <vt:lpstr>HITECH Required Safeguards</vt:lpstr>
      <vt:lpstr>Who is a Covered Entity?</vt:lpstr>
      <vt:lpstr>Minimum Necessary Requirement </vt:lpstr>
      <vt:lpstr>Role Based Access</vt:lpstr>
      <vt:lpstr>HIPAA-Compliant Authorizations</vt:lpstr>
      <vt:lpstr>Omnibus Rule </vt:lpstr>
      <vt:lpstr>OMNIBUS RULE  </vt:lpstr>
      <vt:lpstr> OMNIBUS RULE ….. Business Associates</vt:lpstr>
      <vt:lpstr> OMNIBUS RULE</vt:lpstr>
      <vt:lpstr>OMNIBUS RULE  </vt:lpstr>
      <vt:lpstr>Informed Consent</vt:lpstr>
      <vt:lpstr>Antitrust Laws</vt:lpstr>
      <vt:lpstr>Antitrust Laws</vt:lpstr>
      <vt:lpstr>Sherman Antitrust Act</vt:lpstr>
      <vt:lpstr>Express Language: Sherman Act § 1</vt:lpstr>
      <vt:lpstr>Express Language: Sherman Act § 2</vt:lpstr>
      <vt:lpstr>Clayton Act</vt:lpstr>
      <vt:lpstr> Express Language: Clayton Act § 7 </vt:lpstr>
      <vt:lpstr>Sarbanes-Oxley Act</vt:lpstr>
      <vt:lpstr> Sarbanes-Oxley Act Section 302  Disclosure Controls</vt:lpstr>
      <vt:lpstr>Sarbanes-Oxley Act Section 302</vt:lpstr>
      <vt:lpstr>Sarbanes-Oxley Act Section 401 Disclosure in Public Reports </vt:lpstr>
      <vt:lpstr>Sarbanes-Oxley Act Section 806 Whistleblower Protection for Employees of Publically  Traded Companies</vt:lpstr>
      <vt:lpstr>Exclusions </vt:lpstr>
      <vt:lpstr>Exclusions  Basis for Civil Penalties &amp; Assessments  </vt:lpstr>
      <vt:lpstr>Exclusions</vt:lpstr>
      <vt:lpstr>Exclusions</vt:lpstr>
      <vt:lpstr>Investigation and  Prosecution of Medicare &amp; Medicaid Fraud </vt:lpstr>
      <vt:lpstr>Office of Inspector General </vt:lpstr>
      <vt:lpstr>End of Life Decisions </vt:lpstr>
      <vt:lpstr>Medical Malpractice</vt:lpstr>
      <vt:lpstr>Nursing Malpractice</vt:lpstr>
      <vt:lpstr>Other notes:</vt:lpstr>
      <vt:lpstr>Final Exam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Examination Review</dc:title>
  <dc:creator>Rebecca Ramirez</dc:creator>
  <cp:lastModifiedBy>Thomas, Keondra (PHS)</cp:lastModifiedBy>
  <cp:revision>4</cp:revision>
  <dcterms:created xsi:type="dcterms:W3CDTF">2019-10-01T02:52:54Z</dcterms:created>
  <dcterms:modified xsi:type="dcterms:W3CDTF">2021-03-09T14:45:17Z</dcterms:modified>
</cp:coreProperties>
</file>