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68" r:id="rId2"/>
    <p:sldId id="271" r:id="rId3"/>
    <p:sldId id="272" r:id="rId4"/>
    <p:sldId id="273" r:id="rId5"/>
    <p:sldId id="274" r:id="rId6"/>
    <p:sldId id="276" r:id="rId7"/>
    <p:sldId id="277" r:id="rId8"/>
    <p:sldId id="275" r:id="rId9"/>
    <p:sldId id="279" r:id="rId10"/>
    <p:sldId id="280" r:id="rId11"/>
    <p:sldId id="286" r:id="rId12"/>
    <p:sldId id="287"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2453" autoAdjust="0"/>
  </p:normalViewPr>
  <p:slideViewPr>
    <p:cSldViewPr snapToObjects="1">
      <p:cViewPr varScale="1">
        <p:scale>
          <a:sx n="101" d="100"/>
          <a:sy n="101" d="100"/>
        </p:scale>
        <p:origin x="200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D:\Stuff%20050817\School%20Work\FIN%20Strategic%20Project\Financial%20Strategy_Excel_Group%203.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Liquidity Ratio</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'[Financial Strategy_Excel_Group 3.xlsx]Ratio Calculations - NK'!$L$10</c:f>
              <c:strCache>
                <c:ptCount val="1"/>
                <c:pt idx="0">
                  <c:v>Current Ratio</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5100000"/>
              </a:lightRig>
            </a:scene3d>
            <a:sp3d contourW="6350">
              <a:bevelT w="29210" h="12700"/>
              <a:contourClr>
                <a:scrgbClr r="0" g="0" b="0">
                  <a:shade val="30000"/>
                  <a:satMod val="130000"/>
                </a:scrgbClr>
              </a:contourClr>
            </a:sp3d>
          </c:spPr>
          <c:invertIfNegative val="0"/>
          <c:cat>
            <c:strRef>
              <c:f>'[Financial Strategy_Excel_Group 3.xlsx]Ratio Calculations - NK'!$M$9:$T$9</c:f>
              <c:strCache>
                <c:ptCount val="8"/>
                <c:pt idx="0">
                  <c:v>2011</c:v>
                </c:pt>
                <c:pt idx="1">
                  <c:v>2012</c:v>
                </c:pt>
                <c:pt idx="2">
                  <c:v>2013</c:v>
                </c:pt>
                <c:pt idx="3">
                  <c:v>2014</c:v>
                </c:pt>
                <c:pt idx="4">
                  <c:v>2015</c:v>
                </c:pt>
                <c:pt idx="5">
                  <c:v>2016</c:v>
                </c:pt>
                <c:pt idx="7">
                  <c:v>Industry</c:v>
                </c:pt>
              </c:strCache>
            </c:strRef>
          </c:cat>
          <c:val>
            <c:numRef>
              <c:f>'[Financial Strategy_Excel_Group 3.xlsx]Ratio Calculations - NK'!$M$10:$T$10</c:f>
              <c:numCache>
                <c:formatCode>0.00</c:formatCode>
                <c:ptCount val="8"/>
                <c:pt idx="0">
                  <c:v>1.4892726321297749</c:v>
                </c:pt>
                <c:pt idx="1">
                  <c:v>1.5954269715352309</c:v>
                </c:pt>
                <c:pt idx="2">
                  <c:v>1.5244100895036614</c:v>
                </c:pt>
                <c:pt idx="3">
                  <c:v>1.550849818891056</c:v>
                </c:pt>
                <c:pt idx="4">
                  <c:v>1.681640625</c:v>
                </c:pt>
                <c:pt idx="5">
                  <c:v>1.6162105992379632</c:v>
                </c:pt>
                <c:pt idx="7" formatCode="General">
                  <c:v>2.09</c:v>
                </c:pt>
              </c:numCache>
            </c:numRef>
          </c:val>
          <c:extLst>
            <c:ext xmlns:c16="http://schemas.microsoft.com/office/drawing/2014/chart" uri="{C3380CC4-5D6E-409C-BE32-E72D297353CC}">
              <c16:uniqueId val="{00000000-57C8-4A2B-8EDB-0F9FDA289C13}"/>
            </c:ext>
          </c:extLst>
        </c:ser>
        <c:ser>
          <c:idx val="1"/>
          <c:order val="1"/>
          <c:tx>
            <c:strRef>
              <c:f>'[Financial Strategy_Excel_Group 3.xlsx]Ratio Calculations - NK'!$L$11</c:f>
              <c:strCache>
                <c:ptCount val="1"/>
                <c:pt idx="0">
                  <c:v>Day Cash on Hand</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5100000"/>
              </a:lightRig>
            </a:scene3d>
            <a:sp3d contourW="6350">
              <a:bevelT w="29210" h="12700"/>
              <a:contourClr>
                <a:scrgbClr r="0" g="0" b="0">
                  <a:shade val="30000"/>
                  <a:satMod val="130000"/>
                </a:scrgbClr>
              </a:contourClr>
            </a:sp3d>
          </c:spPr>
          <c:invertIfNegative val="0"/>
          <c:cat>
            <c:strRef>
              <c:f>'[Financial Strategy_Excel_Group 3.xlsx]Ratio Calculations - NK'!$M$9:$T$9</c:f>
              <c:strCache>
                <c:ptCount val="8"/>
                <c:pt idx="0">
                  <c:v>2011</c:v>
                </c:pt>
                <c:pt idx="1">
                  <c:v>2012</c:v>
                </c:pt>
                <c:pt idx="2">
                  <c:v>2013</c:v>
                </c:pt>
                <c:pt idx="3">
                  <c:v>2014</c:v>
                </c:pt>
                <c:pt idx="4">
                  <c:v>2015</c:v>
                </c:pt>
                <c:pt idx="5">
                  <c:v>2016</c:v>
                </c:pt>
                <c:pt idx="7">
                  <c:v>Industry</c:v>
                </c:pt>
              </c:strCache>
            </c:strRef>
          </c:cat>
          <c:val>
            <c:numRef>
              <c:f>'[Financial Strategy_Excel_Group 3.xlsx]Ratio Calculations - NK'!$M$11:$T$11</c:f>
              <c:numCache>
                <c:formatCode>0.00</c:formatCode>
                <c:ptCount val="8"/>
                <c:pt idx="0">
                  <c:v>6.32</c:v>
                </c:pt>
                <c:pt idx="1">
                  <c:v>7.23</c:v>
                </c:pt>
                <c:pt idx="2">
                  <c:v>7.37</c:v>
                </c:pt>
                <c:pt idx="3">
                  <c:v>2.7</c:v>
                </c:pt>
                <c:pt idx="4">
                  <c:v>6.41</c:v>
                </c:pt>
                <c:pt idx="5">
                  <c:v>2.2000000000000002</c:v>
                </c:pt>
                <c:pt idx="7" formatCode="General">
                  <c:v>211.8</c:v>
                </c:pt>
              </c:numCache>
            </c:numRef>
          </c:val>
          <c:extLst>
            <c:ext xmlns:c16="http://schemas.microsoft.com/office/drawing/2014/chart" uri="{C3380CC4-5D6E-409C-BE32-E72D297353CC}">
              <c16:uniqueId val="{00000001-57C8-4A2B-8EDB-0F9FDA289C13}"/>
            </c:ext>
          </c:extLst>
        </c:ser>
        <c:ser>
          <c:idx val="2"/>
          <c:order val="2"/>
          <c:tx>
            <c:strRef>
              <c:f>'[Financial Strategy_Excel_Group 3.xlsx]Ratio Calculations - NK'!$L$12</c:f>
              <c:strCache>
                <c:ptCount val="1"/>
                <c:pt idx="0">
                  <c:v>Average Payment Period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16200000" scaled="0"/>
            </a:gradFill>
            <a:ln>
              <a:noFill/>
            </a:ln>
            <a:effectLst>
              <a:outerShdw blurRad="57150" dist="19050" dir="5400000" algn="ctr" rotWithShape="0">
                <a:srgbClr val="000000">
                  <a:alpha val="63000"/>
                </a:srgbClr>
              </a:outerShdw>
            </a:effectLst>
            <a:scene3d>
              <a:camera prst="orthographicFront">
                <a:rot lat="0" lon="0" rev="0"/>
              </a:camera>
              <a:lightRig rig="balanced" dir="t">
                <a:rot lat="0" lon="0" rev="5100000"/>
              </a:lightRig>
            </a:scene3d>
            <a:sp3d contourW="6350">
              <a:bevelT w="29210" h="12700"/>
              <a:contourClr>
                <a:scrgbClr r="0" g="0" b="0">
                  <a:shade val="30000"/>
                  <a:satMod val="130000"/>
                </a:scrgbClr>
              </a:contourClr>
            </a:sp3d>
          </c:spPr>
          <c:invertIfNegative val="0"/>
          <c:cat>
            <c:strRef>
              <c:f>'[Financial Strategy_Excel_Group 3.xlsx]Ratio Calculations - NK'!$M$9:$T$9</c:f>
              <c:strCache>
                <c:ptCount val="8"/>
                <c:pt idx="0">
                  <c:v>2011</c:v>
                </c:pt>
                <c:pt idx="1">
                  <c:v>2012</c:v>
                </c:pt>
                <c:pt idx="2">
                  <c:v>2013</c:v>
                </c:pt>
                <c:pt idx="3">
                  <c:v>2014</c:v>
                </c:pt>
                <c:pt idx="4">
                  <c:v>2015</c:v>
                </c:pt>
                <c:pt idx="5">
                  <c:v>2016</c:v>
                </c:pt>
                <c:pt idx="7">
                  <c:v>Industry</c:v>
                </c:pt>
              </c:strCache>
            </c:strRef>
          </c:cat>
          <c:val>
            <c:numRef>
              <c:f>'[Financial Strategy_Excel_Group 3.xlsx]Ratio Calculations - NK'!$M$12:$T$12</c:f>
              <c:numCache>
                <c:formatCode>0.00</c:formatCode>
                <c:ptCount val="8"/>
                <c:pt idx="0">
                  <c:v>36.762396171522539</c:v>
                </c:pt>
                <c:pt idx="1">
                  <c:v>37.618612165404066</c:v>
                </c:pt>
                <c:pt idx="2">
                  <c:v>42.2393518387303</c:v>
                </c:pt>
                <c:pt idx="3">
                  <c:v>42.446654475156663</c:v>
                </c:pt>
                <c:pt idx="4">
                  <c:v>34.912066912802217</c:v>
                </c:pt>
                <c:pt idx="5">
                  <c:v>31.847517800373481</c:v>
                </c:pt>
                <c:pt idx="7" formatCode="General">
                  <c:v>64.400000000000006</c:v>
                </c:pt>
              </c:numCache>
            </c:numRef>
          </c:val>
          <c:extLst>
            <c:ext xmlns:c16="http://schemas.microsoft.com/office/drawing/2014/chart" uri="{C3380CC4-5D6E-409C-BE32-E72D297353CC}">
              <c16:uniqueId val="{00000002-57C8-4A2B-8EDB-0F9FDA289C13}"/>
            </c:ext>
          </c:extLst>
        </c:ser>
        <c:dLbls>
          <c:showLegendKey val="0"/>
          <c:showVal val="0"/>
          <c:showCatName val="0"/>
          <c:showSerName val="0"/>
          <c:showPercent val="0"/>
          <c:showBubbleSize val="0"/>
        </c:dLbls>
        <c:gapWidth val="100"/>
        <c:overlap val="-24"/>
        <c:axId val="203532144"/>
        <c:axId val="269878568"/>
      </c:barChart>
      <c:catAx>
        <c:axId val="20353214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69878568"/>
        <c:crosses val="autoZero"/>
        <c:auto val="1"/>
        <c:lblAlgn val="ctr"/>
        <c:lblOffset val="100"/>
        <c:noMultiLvlLbl val="0"/>
      </c:catAx>
      <c:valAx>
        <c:axId val="269878568"/>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0353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04DD620-D41A-9047-A666-FE7EB8B7BC92}" type="datetimeFigureOut">
              <a:rPr lang="en-US" smtClean="0"/>
              <a:pPr/>
              <a:t>11/14/20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36C46D-9360-7A4A-AAE8-3B3F4889F64D}"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EF8369-1A6C-0446-934E-26E6BB94326A}" type="datetimeFigureOut">
              <a:rPr lang="en-US" smtClean="0"/>
              <a:pPr/>
              <a:t>11/14/20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5B3FA9-ADEC-2F43-A0E0-07E950210B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dirty="0"/>
              <a:t>GAAP Standards</a:t>
            </a:r>
            <a:r>
              <a:rPr lang="en-US" dirty="0"/>
              <a:t>:</a:t>
            </a:r>
            <a:r>
              <a:rPr lang="en-US" baseline="0" dirty="0"/>
              <a:t> Generally Accepted Accounting Principles – a common set of accounting principles, standards, and procedures used to compile the financial statements. All companies are audited against these standards if an audit occurs. These standards are maintained by the federal government.</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B31AA09B-0486-4190-9AE9-B8CCCE9C383A}" type="slidenum">
              <a:rPr lang="en-US" smtClean="0"/>
              <a:t>2</a:t>
            </a:fld>
            <a:endParaRPr lang="en-US"/>
          </a:p>
        </p:txBody>
      </p:sp>
    </p:spTree>
    <p:extLst>
      <p:ext uri="{BB962C8B-B14F-4D97-AF65-F5344CB8AC3E}">
        <p14:creationId xmlns:p14="http://schemas.microsoft.com/office/powerpoint/2010/main" val="2398694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dirty="0"/>
              <a:t>Balance Sheet</a:t>
            </a:r>
            <a:r>
              <a:rPr lang="en-US" dirty="0"/>
              <a:t>:</a:t>
            </a:r>
            <a:r>
              <a:rPr lang="en-US" baseline="0" dirty="0"/>
              <a:t> this financial statement is a snapshot of the financial viability of an organization at any given time. </a:t>
            </a:r>
          </a:p>
          <a:p>
            <a:pPr marL="628650" lvl="1" indent="-171450">
              <a:buFontTx/>
              <a:buChar char="•"/>
            </a:pPr>
            <a:r>
              <a:rPr lang="en-US" baseline="0" dirty="0"/>
              <a:t>Statement of the assets, liabilities, and capital of a business/organization at any particular time, detailing the balance of income and expenditures over the preceding period.</a:t>
            </a:r>
          </a:p>
          <a:p>
            <a:endParaRPr lang="en-US" dirty="0"/>
          </a:p>
        </p:txBody>
      </p:sp>
      <p:sp>
        <p:nvSpPr>
          <p:cNvPr id="4" name="Slide Number Placeholder 3"/>
          <p:cNvSpPr>
            <a:spLocks noGrp="1"/>
          </p:cNvSpPr>
          <p:nvPr>
            <p:ph type="sldNum" sz="quarter" idx="10"/>
          </p:nvPr>
        </p:nvSpPr>
        <p:spPr/>
        <p:txBody>
          <a:bodyPr/>
          <a:lstStyle/>
          <a:p>
            <a:fld id="{B31AA09B-0486-4190-9AE9-B8CCCE9C383A}" type="slidenum">
              <a:rPr lang="en-US" smtClean="0"/>
              <a:t>3</a:t>
            </a:fld>
            <a:endParaRPr lang="en-US"/>
          </a:p>
        </p:txBody>
      </p:sp>
    </p:spTree>
    <p:extLst>
      <p:ext uri="{BB962C8B-B14F-4D97-AF65-F5344CB8AC3E}">
        <p14:creationId xmlns:p14="http://schemas.microsoft.com/office/powerpoint/2010/main" val="879613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baseline="0" dirty="0"/>
              <a:t>Profit and Loss</a:t>
            </a:r>
            <a:r>
              <a:rPr lang="en-US" baseline="0" dirty="0"/>
              <a:t>: This statement shows the year to year statement of profitability</a:t>
            </a:r>
          </a:p>
          <a:p>
            <a:pPr marL="628650" lvl="1" indent="-171450">
              <a:buFontTx/>
              <a:buChar char="•"/>
            </a:pPr>
            <a:r>
              <a:rPr lang="en-US" baseline="0" dirty="0"/>
              <a:t>Summarizes the revenues, cost, and expenses incurred during a specific period of time, usually a fiscal quarter or a fiscal year</a:t>
            </a:r>
          </a:p>
          <a:p>
            <a:endParaRPr lang="en-US" dirty="0"/>
          </a:p>
        </p:txBody>
      </p:sp>
      <p:sp>
        <p:nvSpPr>
          <p:cNvPr id="4" name="Slide Number Placeholder 3"/>
          <p:cNvSpPr>
            <a:spLocks noGrp="1"/>
          </p:cNvSpPr>
          <p:nvPr>
            <p:ph type="sldNum" sz="quarter" idx="10"/>
          </p:nvPr>
        </p:nvSpPr>
        <p:spPr/>
        <p:txBody>
          <a:bodyPr/>
          <a:lstStyle/>
          <a:p>
            <a:fld id="{B31AA09B-0486-4190-9AE9-B8CCCE9C383A}" type="slidenum">
              <a:rPr lang="en-US" smtClean="0"/>
              <a:t>4</a:t>
            </a:fld>
            <a:endParaRPr lang="en-US"/>
          </a:p>
        </p:txBody>
      </p:sp>
    </p:spTree>
    <p:extLst>
      <p:ext uri="{BB962C8B-B14F-4D97-AF65-F5344CB8AC3E}">
        <p14:creationId xmlns:p14="http://schemas.microsoft.com/office/powerpoint/2010/main" val="182962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1" baseline="0" dirty="0"/>
              <a:t>Cash Flow</a:t>
            </a:r>
            <a:r>
              <a:rPr lang="en-US" baseline="0" dirty="0"/>
              <a:t>: This statement shows how much cash is on hand, where the cash came from, and where the cash is going</a:t>
            </a:r>
          </a:p>
          <a:p>
            <a:pPr marL="628650" lvl="1" indent="-171450">
              <a:buFontTx/>
              <a:buChar char="•"/>
            </a:pPr>
            <a:r>
              <a:rPr lang="en-US" baseline="0" dirty="0"/>
              <a:t>Reports the cash generated and used during a specific time interval. The report is organized into operating activities, investing activities, and financing activities.</a:t>
            </a:r>
          </a:p>
          <a:p>
            <a:endParaRPr lang="en-US" dirty="0"/>
          </a:p>
        </p:txBody>
      </p:sp>
      <p:sp>
        <p:nvSpPr>
          <p:cNvPr id="4" name="Slide Number Placeholder 3"/>
          <p:cNvSpPr>
            <a:spLocks noGrp="1"/>
          </p:cNvSpPr>
          <p:nvPr>
            <p:ph type="sldNum" sz="quarter" idx="10"/>
          </p:nvPr>
        </p:nvSpPr>
        <p:spPr/>
        <p:txBody>
          <a:bodyPr/>
          <a:lstStyle/>
          <a:p>
            <a:fld id="{B31AA09B-0486-4190-9AE9-B8CCCE9C383A}" type="slidenum">
              <a:rPr lang="en-US" smtClean="0"/>
              <a:t>5</a:t>
            </a:fld>
            <a:endParaRPr lang="en-US"/>
          </a:p>
        </p:txBody>
      </p:sp>
    </p:spTree>
    <p:extLst>
      <p:ext uri="{BB962C8B-B14F-4D97-AF65-F5344CB8AC3E}">
        <p14:creationId xmlns:p14="http://schemas.microsoft.com/office/powerpoint/2010/main" val="3380715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Profitability: looks at the bottom line of the organization </a:t>
            </a:r>
          </a:p>
          <a:p>
            <a:pPr marL="628650" lvl="1" indent="-171450">
              <a:buFontTx/>
              <a:buChar char="•"/>
            </a:pPr>
            <a:r>
              <a:rPr lang="en-US" dirty="0"/>
              <a:t>Revenues – Expenses =</a:t>
            </a:r>
            <a:r>
              <a:rPr lang="en-US" baseline="0" dirty="0"/>
              <a:t> Net Profit/Loss</a:t>
            </a:r>
          </a:p>
          <a:p>
            <a:pPr marL="628650" lvl="1" indent="-171450">
              <a:buFontTx/>
              <a:buChar char="•"/>
            </a:pPr>
            <a:r>
              <a:rPr lang="en-US" baseline="0" dirty="0"/>
              <a:t>Return on Assets = net income/total assets</a:t>
            </a:r>
          </a:p>
          <a:p>
            <a:pPr marL="628650" lvl="1" indent="-171450">
              <a:buFontTx/>
              <a:buChar char="•"/>
            </a:pPr>
            <a:r>
              <a:rPr lang="en-US" baseline="0" dirty="0"/>
              <a:t>Return on Equity = net income/total equity</a:t>
            </a:r>
          </a:p>
          <a:p>
            <a:pPr marL="171450" indent="-171450">
              <a:buFontTx/>
              <a:buChar char="•"/>
            </a:pPr>
            <a:r>
              <a:rPr lang="en-US" baseline="0" dirty="0"/>
              <a:t>Cash/Investments: measures liquidity of an organization, such as Days Cash on Hand</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Long-term debt to equity: measures how leveraged an organization is. If they have too much leverage then they have too much debt in relation to the companies equity and they likely have a negative fund balance.</a:t>
            </a:r>
          </a:p>
          <a:p>
            <a:pPr marL="0" indent="0">
              <a:buFontTx/>
              <a:buNone/>
            </a:pPr>
            <a:endParaRPr lang="en-US" baseline="0" dirty="0"/>
          </a:p>
        </p:txBody>
      </p:sp>
      <p:sp>
        <p:nvSpPr>
          <p:cNvPr id="4" name="Slide Number Placeholder 3"/>
          <p:cNvSpPr>
            <a:spLocks noGrp="1"/>
          </p:cNvSpPr>
          <p:nvPr>
            <p:ph type="sldNum" sz="quarter" idx="10"/>
          </p:nvPr>
        </p:nvSpPr>
        <p:spPr/>
        <p:txBody>
          <a:bodyPr/>
          <a:lstStyle/>
          <a:p>
            <a:fld id="{B31AA09B-0486-4190-9AE9-B8CCCE9C383A}" type="slidenum">
              <a:rPr lang="en-US" smtClean="0"/>
              <a:t>6</a:t>
            </a:fld>
            <a:endParaRPr lang="en-US"/>
          </a:p>
        </p:txBody>
      </p:sp>
    </p:spTree>
    <p:extLst>
      <p:ext uri="{BB962C8B-B14F-4D97-AF65-F5344CB8AC3E}">
        <p14:creationId xmlns:p14="http://schemas.microsoft.com/office/powerpoint/2010/main" val="1860764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Average Length of Stay = Inpatient days/total discharges </a:t>
            </a:r>
          </a:p>
          <a:p>
            <a:pPr marL="628650" lvl="1" indent="-171450">
              <a:buFontTx/>
              <a:buChar char="•"/>
            </a:pPr>
            <a:r>
              <a:rPr lang="en-US" baseline="0" dirty="0">
                <a:solidFill>
                  <a:schemeClr val="accent5"/>
                </a:solidFill>
              </a:rPr>
              <a:t>Industry Average 4.1 days</a:t>
            </a:r>
          </a:p>
          <a:p>
            <a:pPr marL="171450" lvl="0" indent="-171450">
              <a:buFontTx/>
              <a:buChar char="•"/>
            </a:pPr>
            <a:r>
              <a:rPr lang="en-US" baseline="0" dirty="0">
                <a:solidFill>
                  <a:schemeClr val="accent5"/>
                </a:solidFill>
              </a:rPr>
              <a:t>Occupancy Rate = Inpatient days/[number of staffed beds x 365]</a:t>
            </a:r>
          </a:p>
          <a:p>
            <a:pPr marL="628650" lvl="1" indent="-171450">
              <a:buFontTx/>
              <a:buChar char="•"/>
            </a:pPr>
            <a:r>
              <a:rPr lang="en-US" baseline="0" dirty="0">
                <a:solidFill>
                  <a:schemeClr val="accent5"/>
                </a:solidFill>
              </a:rPr>
              <a:t>Industry Average 44.9%</a:t>
            </a:r>
          </a:p>
          <a:p>
            <a:pPr marL="171450" lvl="0" indent="-171450">
              <a:buFontTx/>
              <a:buChar char="•"/>
            </a:pPr>
            <a:endParaRPr lang="en-US" baseline="0" dirty="0">
              <a:solidFill>
                <a:schemeClr val="accent5"/>
              </a:solidFill>
            </a:endParaRPr>
          </a:p>
        </p:txBody>
      </p:sp>
      <p:sp>
        <p:nvSpPr>
          <p:cNvPr id="4" name="Slide Number Placeholder 3"/>
          <p:cNvSpPr>
            <a:spLocks noGrp="1"/>
          </p:cNvSpPr>
          <p:nvPr>
            <p:ph type="sldNum" sz="quarter" idx="10"/>
          </p:nvPr>
        </p:nvSpPr>
        <p:spPr/>
        <p:txBody>
          <a:bodyPr/>
          <a:lstStyle/>
          <a:p>
            <a:fld id="{B31AA09B-0486-4190-9AE9-B8CCCE9C383A}" type="slidenum">
              <a:rPr lang="en-US" smtClean="0"/>
              <a:t>7</a:t>
            </a:fld>
            <a:endParaRPr lang="en-US"/>
          </a:p>
        </p:txBody>
      </p:sp>
    </p:spTree>
    <p:extLst>
      <p:ext uri="{BB962C8B-B14F-4D97-AF65-F5344CB8AC3E}">
        <p14:creationId xmlns:p14="http://schemas.microsoft.com/office/powerpoint/2010/main" val="725707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Capital budget: funding the future of property, plant, and equipment. This is equal to a providers Christmas wish list. To calculate the capital budget, it uses depreciation and cost amortization to justify the costs over a five year period. This budget is used in planning for capital expenditures, such as new building ventures.</a:t>
            </a:r>
          </a:p>
          <a:p>
            <a:pPr marL="171450" indent="-171450">
              <a:buFontTx/>
              <a:buChar char="•"/>
            </a:pPr>
            <a:r>
              <a:rPr lang="en-US" baseline="0" dirty="0"/>
              <a:t>Working Capital (operating budget): this budget includes personnel, utilities, and normal operating liabilities. This budget contains the organization’s most controllable costs.</a:t>
            </a:r>
          </a:p>
          <a:p>
            <a:pPr marL="171450" indent="-171450">
              <a:buFontTx/>
              <a:buChar char="•"/>
            </a:pPr>
            <a:r>
              <a:rPr lang="en-US" baseline="0" dirty="0"/>
              <a:t>Flexible vs. Fixed Budgets: flexible budgets are adjustable to the environment and they predict the average, but can be adjusted according to other factors. A flexible budget change that is explainable, an explainable variance, is a good variance to have. An explainable variance is a justifiable variance in the budget de to environmental factors. Flexible and Fixed budgets both look at historical, current, and future prediction data..</a:t>
            </a:r>
          </a:p>
          <a:p>
            <a:r>
              <a:rPr lang="en-US" dirty="0"/>
              <a:t>End of the day the main objective of a budget is to keep costs as</a:t>
            </a:r>
            <a:r>
              <a:rPr lang="en-US" baseline="0" dirty="0"/>
              <a:t> low as possible. </a:t>
            </a:r>
          </a:p>
          <a:p>
            <a:r>
              <a:rPr lang="en-US" baseline="0" dirty="0"/>
              <a:t>The industry is moving towards a Volume based to a value based approach. It is not about how many patients come in any more. It is about how efficiently patients are treated. </a:t>
            </a:r>
          </a:p>
          <a:p>
            <a:r>
              <a:rPr lang="en-US" baseline="0" dirty="0"/>
              <a:t>This causes a struggle to keep numbers up. Fixed cost is based on volume. In order to keep fixed costs manageable, volume has to be raised. </a:t>
            </a:r>
            <a:endParaRPr lang="en-US" dirty="0"/>
          </a:p>
          <a:p>
            <a:pPr marL="171450" indent="-171450">
              <a:buFontTx/>
              <a:buChar char="•"/>
            </a:pPr>
            <a:endParaRPr lang="en-US" baseline="0" dirty="0"/>
          </a:p>
        </p:txBody>
      </p:sp>
      <p:sp>
        <p:nvSpPr>
          <p:cNvPr id="4" name="Slide Number Placeholder 3"/>
          <p:cNvSpPr>
            <a:spLocks noGrp="1"/>
          </p:cNvSpPr>
          <p:nvPr>
            <p:ph type="sldNum" sz="quarter" idx="10"/>
          </p:nvPr>
        </p:nvSpPr>
        <p:spPr/>
        <p:txBody>
          <a:bodyPr/>
          <a:lstStyle/>
          <a:p>
            <a:fld id="{B31AA09B-0486-4190-9AE9-B8CCCE9C383A}" type="slidenum">
              <a:rPr lang="en-US" smtClean="0"/>
              <a:t>9</a:t>
            </a:fld>
            <a:endParaRPr lang="en-US"/>
          </a:p>
        </p:txBody>
      </p:sp>
    </p:spTree>
    <p:extLst>
      <p:ext uri="{BB962C8B-B14F-4D97-AF65-F5344CB8AC3E}">
        <p14:creationId xmlns:p14="http://schemas.microsoft.com/office/powerpoint/2010/main" val="2068396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a:t>
            </a:r>
            <a:r>
              <a:rPr kumimoji="0" lang="en-US" alt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r>
              <a:rPr lang="en-US" dirty="0"/>
              <a:t> Fixed Costs per  Year: Labor, other fixed costs (employees on salary, property,</a:t>
            </a:r>
            <a:r>
              <a:rPr lang="en-US" baseline="0" dirty="0"/>
              <a:t> plant and equipment (</a:t>
            </a:r>
            <a:r>
              <a:rPr lang="en-US" dirty="0"/>
              <a:t>PPE)  </a:t>
            </a:r>
          </a:p>
          <a:p>
            <a:endParaRPr lang="en-US" dirty="0"/>
          </a:p>
          <a:p>
            <a:r>
              <a:rPr lang="en-US" dirty="0"/>
              <a:t>Fixed Cost: Fixed remain unchanged as the volume varies. </a:t>
            </a:r>
          </a:p>
          <a:p>
            <a:endParaRPr lang="en-US" dirty="0"/>
          </a:p>
          <a:p>
            <a:r>
              <a:rPr lang="en-US" dirty="0"/>
              <a:t>Total variable costs : Volume * lab supplies (10)  </a:t>
            </a:r>
          </a:p>
          <a:p>
            <a:r>
              <a:rPr lang="en-US" dirty="0"/>
              <a:t>         Total variable costs =50 * 10=    $500</a:t>
            </a:r>
          </a:p>
          <a:p>
            <a:endParaRPr lang="en-US" dirty="0"/>
          </a:p>
          <a:p>
            <a:endParaRPr lang="en-US" dirty="0"/>
          </a:p>
          <a:p>
            <a:r>
              <a:rPr lang="en-US" dirty="0"/>
              <a:t>Total Costs: Fixed Costs + Total Variable Costs </a:t>
            </a:r>
          </a:p>
          <a:p>
            <a:endParaRPr lang="en-US" dirty="0"/>
          </a:p>
          <a:p>
            <a:r>
              <a:rPr lang="en-US" dirty="0"/>
              <a:t>Average cost Per Test: Total Costs/ Volume e.g.  $150,500/50= $3010  :</a:t>
            </a:r>
            <a:r>
              <a:rPr lang="en-US" baseline="0" dirty="0"/>
              <a:t> This is an example of economics of scale (</a:t>
            </a:r>
            <a:r>
              <a:rPr lang="en-US" dirty="0"/>
              <a:t>EOS)</a:t>
            </a:r>
          </a:p>
          <a:p>
            <a:endParaRPr lang="en-US" altLang="en-US" dirty="0"/>
          </a:p>
        </p:txBody>
      </p:sp>
      <p:sp>
        <p:nvSpPr>
          <p:cNvPr id="19460" name="Slide Number Placeholder 3"/>
          <p:cNvSpPr>
            <a:spLocks noGrp="1"/>
          </p:cNvSpPr>
          <p:nvPr>
            <p:ph type="sldNum" sz="quarter" idx="5"/>
          </p:nvPr>
        </p:nvSpPr>
        <p:spPr>
          <a:noFill/>
        </p:spPr>
        <p:txBody>
          <a:bodyPr/>
          <a:lstStyle/>
          <a:p>
            <a:fld id="{9A0E4EF3-C450-4DCC-9A78-47D2BE31C41D}" type="slidenum">
              <a:rPr lang="en-US" altLang="en-US"/>
              <a:pPr/>
              <a:t>10</a:t>
            </a:fld>
            <a:endParaRPr lang="en-US" altLang="en-US"/>
          </a:p>
        </p:txBody>
      </p:sp>
    </p:spTree>
    <p:extLst>
      <p:ext uri="{BB962C8B-B14F-4D97-AF65-F5344CB8AC3E}">
        <p14:creationId xmlns:p14="http://schemas.microsoft.com/office/powerpoint/2010/main" val="1687179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76B195-6462-F74E-92D7-118680E0AB98}" type="datetimeFigureOut">
              <a:rPr lang="en-US" smtClean="0"/>
              <a:pPr/>
              <a:t>11/14/20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76B195-6462-F74E-92D7-118680E0AB98}" type="datetimeFigureOut">
              <a:rPr lang="en-US" smtClean="0"/>
              <a:pPr/>
              <a:t>11/14/20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76B195-6462-F74E-92D7-118680E0AB98}" type="datetimeFigureOut">
              <a:rPr lang="en-US" smtClean="0"/>
              <a:pPr/>
              <a:t>11/14/20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76B195-6462-F74E-92D7-118680E0AB98}" type="datetimeFigureOut">
              <a:rPr lang="en-US" smtClean="0"/>
              <a:pPr/>
              <a:t>11/14/20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76B195-6462-F74E-92D7-118680E0AB98}" type="datetimeFigureOut">
              <a:rPr lang="en-US" smtClean="0"/>
              <a:pPr/>
              <a:t>11/14/20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76B195-6462-F74E-92D7-118680E0AB98}" type="datetimeFigureOut">
              <a:rPr lang="en-US" smtClean="0"/>
              <a:pPr/>
              <a:t>11/14/20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6B195-6462-F74E-92D7-118680E0AB98}" type="datetimeFigureOut">
              <a:rPr lang="en-US" smtClean="0"/>
              <a:pPr/>
              <a:t>11/14/20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76B195-6462-F74E-92D7-118680E0AB98}" type="datetimeFigureOut">
              <a:rPr lang="en-US" smtClean="0"/>
              <a:pPr/>
              <a:t>11/14/20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76B195-6462-F74E-92D7-118680E0AB98}" type="datetimeFigureOut">
              <a:rPr lang="en-US" smtClean="0"/>
              <a:pPr/>
              <a:t>11/14/20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76B195-6462-F74E-92D7-118680E0AB98}" type="datetimeFigureOut">
              <a:rPr lang="en-US" smtClean="0"/>
              <a:pPr/>
              <a:t>11/14/20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76B195-6462-F74E-92D7-118680E0AB98}" type="datetimeFigureOut">
              <a:rPr lang="en-US" smtClean="0"/>
              <a:pPr/>
              <a:t>11/14/20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365FB-FF98-8240-9530-30584A11E4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6B195-6462-F74E-92D7-118680E0AB98}" type="datetimeFigureOut">
              <a:rPr lang="en-US" smtClean="0"/>
              <a:pPr/>
              <a:t>11/14/20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6365FB-FF98-8240-9530-30584A11E4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152400" y="2222500"/>
            <a:ext cx="9144000" cy="1219200"/>
          </a:xfrm>
          <a:prstGeom prst="rect">
            <a:avLst/>
          </a:prstGeom>
        </p:spPr>
        <p:txBody>
          <a:bodyPr vert="horz" lIns="91440" tIns="45720" rIns="91440" bIns="45720" rtlCol="0" anchor="ctr">
            <a:normAutofit fontScale="90000" lnSpcReduction="10000"/>
          </a:bodyPr>
          <a:lstStyle/>
          <a:p>
            <a:pPr lvl="0" algn="ctr">
              <a:spcBef>
                <a:spcPct val="0"/>
              </a:spcBef>
              <a:defRPr/>
            </a:pPr>
            <a:r>
              <a:rPr lang="en-US" sz="4400" b="1" dirty="0">
                <a:solidFill>
                  <a:schemeClr val="tx1">
                    <a:lumMod val="95000"/>
                    <a:lumOff val="5000"/>
                  </a:schemeClr>
                </a:solidFill>
                <a:latin typeface="Gill Sans MT"/>
                <a:cs typeface="Gill Sans MT"/>
              </a:rPr>
              <a:t>HCA 383</a:t>
            </a:r>
          </a:p>
          <a:p>
            <a:pPr lvl="0" algn="ctr">
              <a:spcBef>
                <a:spcPct val="0"/>
              </a:spcBef>
              <a:defRPr/>
            </a:pPr>
            <a:r>
              <a:rPr lang="en-US" sz="4400" b="1" dirty="0">
                <a:solidFill>
                  <a:schemeClr val="tx1">
                    <a:lumMod val="95000"/>
                    <a:lumOff val="5000"/>
                  </a:schemeClr>
                </a:solidFill>
                <a:latin typeface="Gill Sans MT"/>
                <a:ea typeface="+mj-ea"/>
                <a:cs typeface="Gill Sans MT"/>
              </a:rPr>
              <a:t>Finance on Excel</a:t>
            </a:r>
            <a:endParaRPr kumimoji="0" lang="en-US" sz="4300" b="1" u="none" strike="noStrike" kern="1200" cap="none" spc="0" normalizeH="0" baseline="0" noProof="0" dirty="0">
              <a:ln>
                <a:noFill/>
              </a:ln>
              <a:solidFill>
                <a:schemeClr val="tx1">
                  <a:lumMod val="95000"/>
                  <a:lumOff val="5000"/>
                </a:schemeClr>
              </a:solidFill>
              <a:uLnTx/>
              <a:uFillTx/>
              <a:latin typeface="Gill Sans MT"/>
              <a:ea typeface="+mj-ea"/>
              <a:cs typeface="Gill Sans M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latin typeface="Calibri" panose="020F0502020204030204" pitchFamily="34" charset="0"/>
              </a:rPr>
              <a:t>Types of Financial Statements</a:t>
            </a:r>
          </a:p>
        </p:txBody>
      </p:sp>
      <p:sp>
        <p:nvSpPr>
          <p:cNvPr id="2" name="Content Placeholder 1"/>
          <p:cNvSpPr>
            <a:spLocks noGrp="1"/>
          </p:cNvSpPr>
          <p:nvPr>
            <p:ph idx="1"/>
          </p:nvPr>
        </p:nvSpPr>
        <p:spPr/>
        <p:txBody>
          <a:bodyPr>
            <a:normAutofit/>
          </a:bodyPr>
          <a:lstStyle/>
          <a:p>
            <a:pPr marL="0" indent="0">
              <a:buNone/>
            </a:pPr>
            <a:endParaRPr lang="en-US" sz="2800" dirty="0">
              <a:latin typeface="Calibri" panose="020F0502020204030204" pitchFamily="34" charset="0"/>
            </a:endParaRPr>
          </a:p>
          <a:p>
            <a:pPr lvl="1"/>
            <a:r>
              <a:rPr lang="en-US" sz="2400" dirty="0">
                <a:latin typeface="Calibri" panose="020F0502020204030204" pitchFamily="34" charset="0"/>
              </a:rPr>
              <a:t>Balance Sheet</a:t>
            </a:r>
          </a:p>
          <a:p>
            <a:pPr lvl="1"/>
            <a:r>
              <a:rPr lang="en-US" sz="2400" dirty="0">
                <a:latin typeface="Calibri" panose="020F0502020204030204" pitchFamily="34" charset="0"/>
              </a:rPr>
              <a:t>Profit &amp; Loss – Income Statement</a:t>
            </a:r>
          </a:p>
          <a:p>
            <a:pPr lvl="1"/>
            <a:r>
              <a:rPr lang="en-US" sz="2400" dirty="0">
                <a:latin typeface="Calibri" panose="020F0502020204030204" pitchFamily="34" charset="0"/>
              </a:rPr>
              <a:t>Statement of Cash Flow</a:t>
            </a:r>
          </a:p>
          <a:p>
            <a:pPr marL="301943" lvl="1" indent="0">
              <a:buNone/>
            </a:pPr>
            <a:endParaRPr lang="en-US" dirty="0"/>
          </a:p>
          <a:p>
            <a:pPr lvl="1"/>
            <a:endParaRPr lang="en-US" dirty="0"/>
          </a:p>
        </p:txBody>
      </p:sp>
      <p:sp>
        <p:nvSpPr>
          <p:cNvPr id="4" name="Slide Number Placeholder 3"/>
          <p:cNvSpPr>
            <a:spLocks noGrp="1"/>
          </p:cNvSpPr>
          <p:nvPr>
            <p:ph type="sldNum" sz="quarter" idx="12"/>
          </p:nvPr>
        </p:nvSpPr>
        <p:spPr/>
        <p:txBody>
          <a:bodyPr/>
          <a:lstStyle/>
          <a:p>
            <a:fld id="{B4525842-2944-4416-85DE-A2257FE1BD78}" type="slidenum">
              <a:rPr lang="en-US" smtClean="0"/>
              <a:t>2</a:t>
            </a:fld>
            <a:endParaRPr lang="en-US"/>
          </a:p>
        </p:txBody>
      </p:sp>
    </p:spTree>
    <p:extLst>
      <p:ext uri="{BB962C8B-B14F-4D97-AF65-F5344CB8AC3E}">
        <p14:creationId xmlns:p14="http://schemas.microsoft.com/office/powerpoint/2010/main" val="341659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8" y="0"/>
            <a:ext cx="6347713" cy="685800"/>
          </a:xfrm>
        </p:spPr>
        <p:txBody>
          <a:bodyPr>
            <a:normAutofit fontScale="90000"/>
          </a:bodyPr>
          <a:lstStyle/>
          <a:p>
            <a:r>
              <a:rPr lang="en-US" dirty="0"/>
              <a:t>Balance Sheet Example</a:t>
            </a:r>
          </a:p>
        </p:txBody>
      </p:sp>
      <p:sp>
        <p:nvSpPr>
          <p:cNvPr id="4" name="Slide Number Placeholder 3"/>
          <p:cNvSpPr>
            <a:spLocks noGrp="1"/>
          </p:cNvSpPr>
          <p:nvPr>
            <p:ph type="sldNum" sz="quarter" idx="12"/>
          </p:nvPr>
        </p:nvSpPr>
        <p:spPr/>
        <p:txBody>
          <a:bodyPr/>
          <a:lstStyle/>
          <a:p>
            <a:fld id="{B4525842-2944-4416-85DE-A2257FE1BD78}" type="slidenum">
              <a:rPr lang="en-US" smtClean="0"/>
              <a:t>3</a:t>
            </a:fld>
            <a:endParaRPr lang="en-US"/>
          </a:p>
        </p:txBody>
      </p:sp>
      <p:pic>
        <p:nvPicPr>
          <p:cNvPr id="5" name="Picture 4"/>
          <p:cNvPicPr>
            <a:picLocks noChangeAspect="1"/>
          </p:cNvPicPr>
          <p:nvPr/>
        </p:nvPicPr>
        <p:blipFill rotWithShape="1">
          <a:blip r:embed="rId3"/>
          <a:srcRect t="4826" b="2765"/>
          <a:stretch/>
        </p:blipFill>
        <p:spPr>
          <a:xfrm>
            <a:off x="525560" y="685800"/>
            <a:ext cx="6175435" cy="5867401"/>
          </a:xfrm>
          <a:prstGeom prst="rect">
            <a:avLst/>
          </a:prstGeom>
        </p:spPr>
      </p:pic>
    </p:spTree>
    <p:extLst>
      <p:ext uri="{BB962C8B-B14F-4D97-AF65-F5344CB8AC3E}">
        <p14:creationId xmlns:p14="http://schemas.microsoft.com/office/powerpoint/2010/main" val="1317614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609600"/>
          </a:xfrm>
        </p:spPr>
        <p:txBody>
          <a:bodyPr>
            <a:normAutofit/>
          </a:bodyPr>
          <a:lstStyle/>
          <a:p>
            <a:r>
              <a:rPr lang="en-US" sz="3200" dirty="0" err="1"/>
              <a:t>IncomeStatement</a:t>
            </a:r>
            <a:r>
              <a:rPr lang="en-US" sz="3200" dirty="0"/>
              <a:t> Example</a:t>
            </a:r>
          </a:p>
        </p:txBody>
      </p:sp>
      <p:sp>
        <p:nvSpPr>
          <p:cNvPr id="4" name="Slide Number Placeholder 3"/>
          <p:cNvSpPr>
            <a:spLocks noGrp="1"/>
          </p:cNvSpPr>
          <p:nvPr>
            <p:ph type="sldNum" sz="quarter" idx="12"/>
          </p:nvPr>
        </p:nvSpPr>
        <p:spPr/>
        <p:txBody>
          <a:bodyPr/>
          <a:lstStyle/>
          <a:p>
            <a:fld id="{B4525842-2944-4416-85DE-A2257FE1BD78}" type="slidenum">
              <a:rPr lang="en-US" smtClean="0"/>
              <a:t>4</a:t>
            </a:fld>
            <a:endParaRPr lang="en-US"/>
          </a:p>
        </p:txBody>
      </p:sp>
      <p:graphicFrame>
        <p:nvGraphicFramePr>
          <p:cNvPr id="6" name="Table 5"/>
          <p:cNvGraphicFramePr>
            <a:graphicFrameLocks noGrp="1"/>
          </p:cNvGraphicFramePr>
          <p:nvPr/>
        </p:nvGraphicFramePr>
        <p:xfrm>
          <a:off x="1981621" y="634621"/>
          <a:ext cx="4692078" cy="5867403"/>
        </p:xfrm>
        <a:graphic>
          <a:graphicData uri="http://schemas.openxmlformats.org/drawingml/2006/table">
            <a:tbl>
              <a:tblPr/>
              <a:tblGrid>
                <a:gridCol w="333165">
                  <a:extLst>
                    <a:ext uri="{9D8B030D-6E8A-4147-A177-3AD203B41FA5}">
                      <a16:colId xmlns:a16="http://schemas.microsoft.com/office/drawing/2014/main" val="4206359194"/>
                    </a:ext>
                  </a:extLst>
                </a:gridCol>
                <a:gridCol w="2582031">
                  <a:extLst>
                    <a:ext uri="{9D8B030D-6E8A-4147-A177-3AD203B41FA5}">
                      <a16:colId xmlns:a16="http://schemas.microsoft.com/office/drawing/2014/main" val="1007924461"/>
                    </a:ext>
                  </a:extLst>
                </a:gridCol>
                <a:gridCol w="888441">
                  <a:extLst>
                    <a:ext uri="{9D8B030D-6E8A-4147-A177-3AD203B41FA5}">
                      <a16:colId xmlns:a16="http://schemas.microsoft.com/office/drawing/2014/main" val="338016098"/>
                    </a:ext>
                  </a:extLst>
                </a:gridCol>
                <a:gridCol w="888441">
                  <a:extLst>
                    <a:ext uri="{9D8B030D-6E8A-4147-A177-3AD203B41FA5}">
                      <a16:colId xmlns:a16="http://schemas.microsoft.com/office/drawing/2014/main" val="3450593931"/>
                    </a:ext>
                  </a:extLst>
                </a:gridCol>
              </a:tblGrid>
              <a:tr h="903628">
                <a:tc gridSpan="4">
                  <a:txBody>
                    <a:bodyPr/>
                    <a:lstStyle/>
                    <a:p>
                      <a:pPr algn="ctr" fontAlgn="ctr"/>
                      <a:r>
                        <a:rPr lang="en-US" sz="1400" b="1" i="0" u="none" strike="noStrike">
                          <a:solidFill>
                            <a:srgbClr val="000000"/>
                          </a:solidFill>
                          <a:effectLst/>
                          <a:latin typeface="Calibri" panose="020F0502020204030204" pitchFamily="34" charset="0"/>
                        </a:rPr>
                        <a:t>Table 25-3. ABC Hospital: Income Statement for the Year Ended December 31, 2009 (in Thousands of Dollars)</a:t>
                      </a:r>
                    </a:p>
                  </a:txBody>
                  <a:tcPr marL="8189" marR="8189" marT="8189"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53304223"/>
                  </a:ext>
                </a:extLst>
              </a:tr>
              <a:tr h="247570">
                <a:tc gridSpan="2">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0" i="0" u="none" strike="noStrike">
                          <a:solidFill>
                            <a:srgbClr val="000000"/>
                          </a:solidFill>
                          <a:effectLst/>
                          <a:latin typeface="Calibri" panose="020F0502020204030204" pitchFamily="34" charset="0"/>
                        </a:rPr>
                        <a:t>2009</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2008</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4161294"/>
                  </a:ext>
                </a:extLst>
              </a:tr>
              <a:tr h="247570">
                <a:tc gridSpan="2">
                  <a:txBody>
                    <a:bodyPr/>
                    <a:lstStyle/>
                    <a:p>
                      <a:pPr algn="l" fontAlgn="ctr"/>
                      <a:r>
                        <a:rPr lang="en-US" sz="1400" b="1" i="0" u="none" strike="noStrike">
                          <a:solidFill>
                            <a:srgbClr val="000000"/>
                          </a:solidFill>
                          <a:effectLst/>
                          <a:latin typeface="Calibri" panose="020F0502020204030204" pitchFamily="34" charset="0"/>
                        </a:rPr>
                        <a:t>Revenues</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75595094"/>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Netpatient service revenue</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dirty="0">
                          <a:solidFill>
                            <a:srgbClr val="000000"/>
                          </a:solidFill>
                          <a:effectLst/>
                          <a:latin typeface="Calibri" panose="020F0502020204030204" pitchFamily="34" charset="0"/>
                        </a:rPr>
                        <a:t>93000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94000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56667005"/>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Facilities rental revenue</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5000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5000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94054780"/>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Other revenue</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3300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25000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64088621"/>
                  </a:ext>
                </a:extLst>
              </a:tr>
              <a:tr h="358975">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1" i="0" u="none" strike="noStrike">
                          <a:solidFill>
                            <a:srgbClr val="000000"/>
                          </a:solidFill>
                          <a:effectLst/>
                          <a:latin typeface="Calibri" panose="020F0502020204030204" pitchFamily="34" charset="0"/>
                        </a:rPr>
                        <a:t>Total revenue</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sng" strike="noStrike">
                          <a:solidFill>
                            <a:srgbClr val="FF0000"/>
                          </a:solidFill>
                          <a:effectLst/>
                          <a:latin typeface="Calibri" panose="020F0502020204030204" pitchFamily="34" charset="0"/>
                        </a:rPr>
                        <a:t>101300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sng" strike="noStrike">
                          <a:solidFill>
                            <a:srgbClr val="FF0000"/>
                          </a:solidFill>
                          <a:effectLst/>
                          <a:latin typeface="Calibri" panose="020F0502020204030204" pitchFamily="34" charset="0"/>
                        </a:rPr>
                        <a:t>101500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773913"/>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400" b="0" i="0" u="none" strike="noStrike">
                        <a:solidFill>
                          <a:srgbClr val="000000"/>
                        </a:solidFill>
                        <a:effectLst/>
                        <a:latin typeface="Calibri" panose="020F0502020204030204" pitchFamily="34" charset="0"/>
                      </a:endParaRP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43499637"/>
                  </a:ext>
                </a:extLst>
              </a:tr>
              <a:tr h="247570">
                <a:tc gridSpan="2">
                  <a:txBody>
                    <a:bodyPr/>
                    <a:lstStyle/>
                    <a:p>
                      <a:pPr algn="l" fontAlgn="ctr"/>
                      <a:r>
                        <a:rPr lang="en-US" sz="1400" b="1" i="0" u="none" strike="noStrike">
                          <a:solidFill>
                            <a:srgbClr val="000000"/>
                          </a:solidFill>
                          <a:effectLst/>
                          <a:latin typeface="Calibri" panose="020F0502020204030204" pitchFamily="34" charset="0"/>
                        </a:rPr>
                        <a:t>Expenses</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92025075"/>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Salaries and benefits</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44000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42300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66833178"/>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Supplies</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14500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15600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99898573"/>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Insurance</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4500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3900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092679224"/>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Leases</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3100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4600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78774500"/>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Depreciation</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11000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12500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33042222"/>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Interest</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38000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1700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59838995"/>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0" i="0" u="none" strike="noStrike">
                          <a:solidFill>
                            <a:srgbClr val="000000"/>
                          </a:solidFill>
                          <a:effectLst/>
                          <a:latin typeface="Calibri" panose="020F0502020204030204" pitchFamily="34" charset="0"/>
                        </a:rPr>
                        <a:t>Other expenses</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5900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7200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47535930"/>
                  </a:ext>
                </a:extLst>
              </a:tr>
              <a:tr h="40849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r>
                        <a:rPr lang="en-US" sz="1400" b="1" i="0" u="none" strike="noStrike">
                          <a:solidFill>
                            <a:srgbClr val="000000"/>
                          </a:solidFill>
                          <a:effectLst/>
                          <a:latin typeface="Calibri" panose="020F0502020204030204" pitchFamily="34" charset="0"/>
                        </a:rPr>
                        <a:t>Total expenses</a:t>
                      </a: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sng" strike="noStrike">
                          <a:solidFill>
                            <a:srgbClr val="FF0000"/>
                          </a:solidFill>
                          <a:effectLst/>
                          <a:latin typeface="Calibri" panose="020F0502020204030204" pitchFamily="34" charset="0"/>
                        </a:rPr>
                        <a:t>86800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sng" strike="noStrike">
                          <a:solidFill>
                            <a:srgbClr val="FF0000"/>
                          </a:solidFill>
                          <a:effectLst/>
                          <a:latin typeface="Calibri" panose="020F0502020204030204" pitchFamily="34" charset="0"/>
                        </a:rPr>
                        <a:t>87800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4377116"/>
                  </a:ext>
                </a:extLst>
              </a:tr>
              <a:tr h="247570">
                <a:tc>
                  <a:txBody>
                    <a:bodyPr/>
                    <a:lstStyle/>
                    <a:p>
                      <a:pPr algn="l" fontAlgn="ctr"/>
                      <a:r>
                        <a:rPr lang="en-US" sz="1400" b="1"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1400" b="0" i="0" u="none" strike="noStrike">
                        <a:solidFill>
                          <a:srgbClr val="000000"/>
                        </a:solidFill>
                        <a:effectLst/>
                        <a:latin typeface="Calibri" panose="020F0502020204030204" pitchFamily="34" charset="0"/>
                      </a:endParaRPr>
                    </a:p>
                  </a:txBody>
                  <a:tcPr marL="8189" marR="8189" marT="818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 </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400" b="0" i="0" u="none" strike="noStrike">
                          <a:solidFill>
                            <a:srgbClr val="000000"/>
                          </a:solidFill>
                          <a:effectLst/>
                          <a:latin typeface="Calibri" panose="020F0502020204030204" pitchFamily="34" charset="0"/>
                        </a:rPr>
                        <a:t>13700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3795057"/>
                  </a:ext>
                </a:extLst>
              </a:tr>
              <a:tr h="482760">
                <a:tc gridSpan="2">
                  <a:txBody>
                    <a:bodyPr/>
                    <a:lstStyle/>
                    <a:p>
                      <a:pPr algn="l" fontAlgn="ctr"/>
                      <a:r>
                        <a:rPr lang="en-US" sz="1400" b="1" i="0" u="none" strike="noStrike">
                          <a:solidFill>
                            <a:srgbClr val="000000"/>
                          </a:solidFill>
                          <a:effectLst/>
                          <a:latin typeface="Calibri" panose="020F0502020204030204" pitchFamily="34" charset="0"/>
                        </a:rPr>
                        <a:t>Total Income</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400" b="1" i="0" u="dbl" strike="noStrike">
                          <a:solidFill>
                            <a:srgbClr val="FF0000"/>
                          </a:solidFill>
                          <a:effectLst/>
                          <a:latin typeface="Calibri" panose="020F0502020204030204" pitchFamily="34" charset="0"/>
                        </a:rPr>
                        <a:t>14500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400" b="1" i="0" u="dbl" strike="noStrike" dirty="0">
                          <a:solidFill>
                            <a:srgbClr val="FF0000"/>
                          </a:solidFill>
                          <a:effectLst/>
                          <a:latin typeface="Calibri" panose="020F0502020204030204" pitchFamily="34" charset="0"/>
                        </a:rPr>
                        <a:t>13700</a:t>
                      </a:r>
                    </a:p>
                  </a:txBody>
                  <a:tcPr marL="8189" marR="8189" marT="81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6602197"/>
                  </a:ext>
                </a:extLst>
              </a:tr>
            </a:tbl>
          </a:graphicData>
        </a:graphic>
      </p:graphicFrame>
    </p:spTree>
    <p:extLst>
      <p:ext uri="{BB962C8B-B14F-4D97-AF65-F5344CB8AC3E}">
        <p14:creationId xmlns:p14="http://schemas.microsoft.com/office/powerpoint/2010/main" val="256536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47713" cy="533400"/>
          </a:xfrm>
        </p:spPr>
        <p:txBody>
          <a:bodyPr>
            <a:normAutofit fontScale="90000"/>
          </a:bodyPr>
          <a:lstStyle/>
          <a:p>
            <a:r>
              <a:rPr lang="en-US" sz="3200" dirty="0"/>
              <a:t>Statement of Cash Flows Example</a:t>
            </a:r>
          </a:p>
        </p:txBody>
      </p:sp>
      <p:sp>
        <p:nvSpPr>
          <p:cNvPr id="4" name="Slide Number Placeholder 3"/>
          <p:cNvSpPr>
            <a:spLocks noGrp="1"/>
          </p:cNvSpPr>
          <p:nvPr>
            <p:ph type="sldNum" sz="quarter" idx="12"/>
          </p:nvPr>
        </p:nvSpPr>
        <p:spPr/>
        <p:txBody>
          <a:bodyPr/>
          <a:lstStyle/>
          <a:p>
            <a:fld id="{B4525842-2944-4416-85DE-A2257FE1BD78}" type="slidenum">
              <a:rPr lang="en-US" smtClean="0"/>
              <a:t>5</a:t>
            </a:fld>
            <a:endParaRPr lang="en-US"/>
          </a:p>
        </p:txBody>
      </p:sp>
      <p:pic>
        <p:nvPicPr>
          <p:cNvPr id="5" name="Picture 4"/>
          <p:cNvPicPr>
            <a:picLocks noChangeAspect="1"/>
          </p:cNvPicPr>
          <p:nvPr/>
        </p:nvPicPr>
        <p:blipFill rotWithShape="1">
          <a:blip r:embed="rId3"/>
          <a:srcRect b="2855"/>
          <a:stretch/>
        </p:blipFill>
        <p:spPr>
          <a:xfrm>
            <a:off x="1418789" y="434010"/>
            <a:ext cx="5029200" cy="6400800"/>
          </a:xfrm>
          <a:prstGeom prst="rect">
            <a:avLst/>
          </a:prstGeom>
        </p:spPr>
      </p:pic>
    </p:spTree>
    <p:extLst>
      <p:ext uri="{BB962C8B-B14F-4D97-AF65-F5344CB8AC3E}">
        <p14:creationId xmlns:p14="http://schemas.microsoft.com/office/powerpoint/2010/main" val="3867165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Key Performance Indicators</a:t>
            </a:r>
          </a:p>
        </p:txBody>
      </p:sp>
      <p:sp>
        <p:nvSpPr>
          <p:cNvPr id="2" name="Content Placeholder 1"/>
          <p:cNvSpPr>
            <a:spLocks noGrp="1"/>
          </p:cNvSpPr>
          <p:nvPr>
            <p:ph idx="1"/>
          </p:nvPr>
        </p:nvSpPr>
        <p:spPr>
          <a:xfrm>
            <a:off x="762000" y="1371600"/>
            <a:ext cx="6347714" cy="3880773"/>
          </a:xfrm>
        </p:spPr>
        <p:txBody>
          <a:bodyPr>
            <a:noAutofit/>
          </a:bodyPr>
          <a:lstStyle/>
          <a:p>
            <a:r>
              <a:rPr lang="en-US" sz="2800" dirty="0">
                <a:latin typeface="Calibri" panose="020F0502020204030204" pitchFamily="34" charset="0"/>
              </a:rPr>
              <a:t>Profitability – Asset Management</a:t>
            </a:r>
          </a:p>
          <a:p>
            <a:pPr lvl="1"/>
            <a:r>
              <a:rPr lang="en-US" sz="2000" dirty="0">
                <a:solidFill>
                  <a:srgbClr val="FF0000"/>
                </a:solidFill>
                <a:latin typeface="Calibri" panose="020F0502020204030204" pitchFamily="34" charset="0"/>
              </a:rPr>
              <a:t>Revenues – Expenses = Net Profit/Loss</a:t>
            </a:r>
          </a:p>
          <a:p>
            <a:pPr lvl="1"/>
            <a:r>
              <a:rPr lang="en-US" sz="2000" dirty="0">
                <a:solidFill>
                  <a:srgbClr val="FF0000"/>
                </a:solidFill>
                <a:latin typeface="Calibri" panose="020F0502020204030204" pitchFamily="34" charset="0"/>
              </a:rPr>
              <a:t>ROA = Net income/total assets</a:t>
            </a:r>
          </a:p>
          <a:p>
            <a:pPr lvl="1"/>
            <a:r>
              <a:rPr lang="en-US" sz="2000" dirty="0">
                <a:solidFill>
                  <a:srgbClr val="FF0000"/>
                </a:solidFill>
                <a:latin typeface="Calibri" panose="020F0502020204030204" pitchFamily="34" charset="0"/>
              </a:rPr>
              <a:t>ROE = Net income/total Equity</a:t>
            </a:r>
          </a:p>
          <a:p>
            <a:r>
              <a:rPr lang="en-US" sz="2800" dirty="0">
                <a:latin typeface="Calibri" panose="020F0502020204030204" pitchFamily="34" charset="0"/>
              </a:rPr>
              <a:t>Cash / Investments – Measures of Liquidity</a:t>
            </a:r>
          </a:p>
          <a:p>
            <a:pPr lvl="1"/>
            <a:r>
              <a:rPr lang="en-US" sz="2000" dirty="0">
                <a:solidFill>
                  <a:srgbClr val="FF0000"/>
                </a:solidFill>
                <a:latin typeface="Calibri" panose="020F0502020204030204" pitchFamily="34" charset="0"/>
              </a:rPr>
              <a:t>DCOH = [cash + marketable securities]/[expenses-depreciation-provision for bad debt]/365</a:t>
            </a:r>
          </a:p>
          <a:p>
            <a:r>
              <a:rPr lang="en-US" sz="2600" dirty="0">
                <a:solidFill>
                  <a:schemeClr val="tx1"/>
                </a:solidFill>
                <a:latin typeface="Calibri" panose="020F0502020204030204" pitchFamily="34" charset="0"/>
              </a:rPr>
              <a:t>Debt to Equity – Debt Management</a:t>
            </a:r>
          </a:p>
          <a:p>
            <a:pPr lvl="1"/>
            <a:r>
              <a:rPr lang="en-US" sz="2000" dirty="0">
                <a:solidFill>
                  <a:srgbClr val="FF0000"/>
                </a:solidFill>
                <a:latin typeface="Calibri" panose="020F0502020204030204" pitchFamily="34" charset="0"/>
              </a:rPr>
              <a:t>Total Debt to Equity = total debt/total equity</a:t>
            </a:r>
          </a:p>
          <a:p>
            <a:endParaRPr lang="en-US" sz="2600" dirty="0">
              <a:solidFill>
                <a:srgbClr val="FF0000"/>
              </a:solidFill>
            </a:endParaRPr>
          </a:p>
        </p:txBody>
      </p:sp>
      <p:sp>
        <p:nvSpPr>
          <p:cNvPr id="4" name="Slide Number Placeholder 3"/>
          <p:cNvSpPr>
            <a:spLocks noGrp="1"/>
          </p:cNvSpPr>
          <p:nvPr>
            <p:ph type="sldNum" sz="quarter" idx="12"/>
          </p:nvPr>
        </p:nvSpPr>
        <p:spPr/>
        <p:txBody>
          <a:bodyPr/>
          <a:lstStyle/>
          <a:p>
            <a:fld id="{B4525842-2944-4416-85DE-A2257FE1BD78}" type="slidenum">
              <a:rPr lang="en-US" smtClean="0"/>
              <a:t>6</a:t>
            </a:fld>
            <a:endParaRPr lang="en-US"/>
          </a:p>
        </p:txBody>
      </p:sp>
    </p:spTree>
    <p:extLst>
      <p:ext uri="{BB962C8B-B14F-4D97-AF65-F5344CB8AC3E}">
        <p14:creationId xmlns:p14="http://schemas.microsoft.com/office/powerpoint/2010/main" val="145924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Performance Indicators (2)</a:t>
            </a:r>
          </a:p>
        </p:txBody>
      </p:sp>
      <p:sp>
        <p:nvSpPr>
          <p:cNvPr id="3" name="Content Placeholder 2"/>
          <p:cNvSpPr>
            <a:spLocks noGrp="1"/>
          </p:cNvSpPr>
          <p:nvPr>
            <p:ph idx="1"/>
          </p:nvPr>
        </p:nvSpPr>
        <p:spPr/>
        <p:txBody>
          <a:bodyPr>
            <a:noAutofit/>
          </a:bodyPr>
          <a:lstStyle/>
          <a:p>
            <a:r>
              <a:rPr lang="en-US" sz="2000" dirty="0">
                <a:latin typeface="Calibri" panose="020F0502020204030204" pitchFamily="34" charset="0"/>
              </a:rPr>
              <a:t>Operational Management</a:t>
            </a:r>
            <a:endParaRPr lang="en-US" sz="2000" b="1" dirty="0">
              <a:solidFill>
                <a:srgbClr val="FF0000"/>
              </a:solidFill>
              <a:latin typeface="Calibri" panose="020F0502020204030204" pitchFamily="34" charset="0"/>
            </a:endParaRPr>
          </a:p>
          <a:p>
            <a:pPr lvl="1"/>
            <a:r>
              <a:rPr lang="en-US" sz="2000" dirty="0">
                <a:latin typeface="Calibri" panose="020F0502020204030204" pitchFamily="34" charset="0"/>
              </a:rPr>
              <a:t>Average Length of Stay</a:t>
            </a:r>
          </a:p>
          <a:p>
            <a:pPr lvl="2"/>
            <a:r>
              <a:rPr lang="en-US" sz="1800" dirty="0">
                <a:solidFill>
                  <a:srgbClr val="FF0000"/>
                </a:solidFill>
                <a:latin typeface="Calibri" panose="020F0502020204030204" pitchFamily="34" charset="0"/>
              </a:rPr>
              <a:t>ALOS = Inpatient days/total discharges</a:t>
            </a:r>
          </a:p>
          <a:p>
            <a:pPr lvl="1"/>
            <a:r>
              <a:rPr lang="en-US" sz="2000" dirty="0">
                <a:latin typeface="Calibri" panose="020F0502020204030204" pitchFamily="34" charset="0"/>
              </a:rPr>
              <a:t>Occupancy Rate</a:t>
            </a:r>
          </a:p>
          <a:p>
            <a:pPr lvl="2"/>
            <a:r>
              <a:rPr lang="en-US" sz="1800" dirty="0">
                <a:solidFill>
                  <a:srgbClr val="FF0000"/>
                </a:solidFill>
                <a:latin typeface="Calibri" panose="020F0502020204030204" pitchFamily="34" charset="0"/>
              </a:rPr>
              <a:t>OR=Inpatient days/[number of staffed beds x 365]</a:t>
            </a:r>
          </a:p>
        </p:txBody>
      </p:sp>
      <p:sp>
        <p:nvSpPr>
          <p:cNvPr id="4" name="Slide Number Placeholder 3"/>
          <p:cNvSpPr>
            <a:spLocks noGrp="1"/>
          </p:cNvSpPr>
          <p:nvPr>
            <p:ph type="sldNum" sz="quarter" idx="12"/>
          </p:nvPr>
        </p:nvSpPr>
        <p:spPr/>
        <p:txBody>
          <a:bodyPr/>
          <a:lstStyle/>
          <a:p>
            <a:fld id="{B4525842-2944-4416-85DE-A2257FE1BD78}" type="slidenum">
              <a:rPr lang="en-US" smtClean="0"/>
              <a:t>7</a:t>
            </a:fld>
            <a:endParaRPr lang="en-US"/>
          </a:p>
        </p:txBody>
      </p:sp>
    </p:spTree>
    <p:extLst>
      <p:ext uri="{BB962C8B-B14F-4D97-AF65-F5344CB8AC3E}">
        <p14:creationId xmlns:p14="http://schemas.microsoft.com/office/powerpoint/2010/main" val="229346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 and Trend Analysis</a:t>
            </a:r>
          </a:p>
        </p:txBody>
      </p:sp>
      <p:sp>
        <p:nvSpPr>
          <p:cNvPr id="4" name="Slide Number Placeholder 3"/>
          <p:cNvSpPr>
            <a:spLocks noGrp="1"/>
          </p:cNvSpPr>
          <p:nvPr>
            <p:ph type="sldNum" sz="quarter" idx="12"/>
          </p:nvPr>
        </p:nvSpPr>
        <p:spPr/>
        <p:txBody>
          <a:bodyPr/>
          <a:lstStyle/>
          <a:p>
            <a:fld id="{B4525842-2944-4416-85DE-A2257FE1BD78}" type="slidenum">
              <a:rPr lang="en-US" smtClean="0"/>
              <a:t>8</a:t>
            </a:fld>
            <a:endParaRPr lang="en-US"/>
          </a:p>
        </p:txBody>
      </p:sp>
      <p:graphicFrame>
        <p:nvGraphicFramePr>
          <p:cNvPr id="10" name="Chart 9"/>
          <p:cNvGraphicFramePr>
            <a:graphicFrameLocks/>
          </p:cNvGraphicFramePr>
          <p:nvPr/>
        </p:nvGraphicFramePr>
        <p:xfrm>
          <a:off x="838200" y="1752600"/>
          <a:ext cx="7102027" cy="4037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3753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Budgets – Forecasting the Future</a:t>
            </a:r>
          </a:p>
        </p:txBody>
      </p:sp>
      <p:sp>
        <p:nvSpPr>
          <p:cNvPr id="2" name="Content Placeholder 1"/>
          <p:cNvSpPr>
            <a:spLocks noGrp="1"/>
          </p:cNvSpPr>
          <p:nvPr>
            <p:ph idx="1"/>
          </p:nvPr>
        </p:nvSpPr>
        <p:spPr/>
        <p:txBody>
          <a:bodyPr/>
          <a:lstStyle/>
          <a:p>
            <a:r>
              <a:rPr lang="en-US" sz="2800" dirty="0">
                <a:latin typeface="Calibri" panose="020F0502020204030204" pitchFamily="34" charset="0"/>
              </a:rPr>
              <a:t>Capital Budget</a:t>
            </a:r>
          </a:p>
          <a:p>
            <a:r>
              <a:rPr lang="en-US" sz="2800" dirty="0">
                <a:latin typeface="Calibri" panose="020F0502020204030204" pitchFamily="34" charset="0"/>
              </a:rPr>
              <a:t>Working Capital (Operating Budget)</a:t>
            </a:r>
          </a:p>
          <a:p>
            <a:r>
              <a:rPr lang="en-US" sz="2800" dirty="0">
                <a:latin typeface="Calibri" panose="020F0502020204030204" pitchFamily="34" charset="0"/>
              </a:rPr>
              <a:t>Flexible v. Fixed Budgets</a:t>
            </a:r>
          </a:p>
          <a:p>
            <a:pPr lvl="1"/>
            <a:endParaRPr lang="en-US" dirty="0"/>
          </a:p>
          <a:p>
            <a:pPr marL="301943" lvl="1" indent="0">
              <a:buNone/>
            </a:pPr>
            <a:endParaRPr lang="en-US" dirty="0"/>
          </a:p>
        </p:txBody>
      </p:sp>
      <p:sp>
        <p:nvSpPr>
          <p:cNvPr id="4" name="Slide Number Placeholder 3"/>
          <p:cNvSpPr>
            <a:spLocks noGrp="1"/>
          </p:cNvSpPr>
          <p:nvPr>
            <p:ph type="sldNum" sz="quarter" idx="12"/>
          </p:nvPr>
        </p:nvSpPr>
        <p:spPr/>
        <p:txBody>
          <a:bodyPr/>
          <a:lstStyle/>
          <a:p>
            <a:fld id="{B4525842-2944-4416-85DE-A2257FE1BD78}" type="slidenum">
              <a:rPr lang="en-US" smtClean="0"/>
              <a:t>9</a:t>
            </a:fld>
            <a:endParaRPr lang="en-US"/>
          </a:p>
        </p:txBody>
      </p:sp>
    </p:spTree>
    <p:extLst>
      <p:ext uri="{BB962C8B-B14F-4D97-AF65-F5344CB8AC3E}">
        <p14:creationId xmlns:p14="http://schemas.microsoft.com/office/powerpoint/2010/main" val="809558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2"/>
          </p:nvPr>
        </p:nvSpPr>
        <p:spPr>
          <a:noFill/>
        </p:spPr>
        <p:txBody>
          <a:bodyPr/>
          <a:lstStyle/>
          <a:p>
            <a:fld id="{C1FD98BD-22ED-4496-A482-01F22415F763}" type="slidenum">
              <a:rPr lang="en-US" altLang="en-US"/>
              <a:pPr/>
              <a:t>10</a:t>
            </a:fld>
            <a:endParaRPr lang="en-US" altLang="en-US"/>
          </a:p>
        </p:txBody>
      </p:sp>
      <p:graphicFrame>
        <p:nvGraphicFramePr>
          <p:cNvPr id="3" name="Table 2"/>
          <p:cNvGraphicFramePr>
            <a:graphicFrameLocks noGrp="1"/>
          </p:cNvGraphicFramePr>
          <p:nvPr/>
        </p:nvGraphicFramePr>
        <p:xfrm>
          <a:off x="304800" y="1143000"/>
          <a:ext cx="8381999" cy="5273594"/>
        </p:xfrm>
        <a:graphic>
          <a:graphicData uri="http://schemas.openxmlformats.org/drawingml/2006/table">
            <a:tbl>
              <a:tblPr/>
              <a:tblGrid>
                <a:gridCol w="2139235">
                  <a:extLst>
                    <a:ext uri="{9D8B030D-6E8A-4147-A177-3AD203B41FA5}">
                      <a16:colId xmlns:a16="http://schemas.microsoft.com/office/drawing/2014/main" val="20000"/>
                    </a:ext>
                  </a:extLst>
                </a:gridCol>
                <a:gridCol w="1559441">
                  <a:extLst>
                    <a:ext uri="{9D8B030D-6E8A-4147-A177-3AD203B41FA5}">
                      <a16:colId xmlns:a16="http://schemas.microsoft.com/office/drawing/2014/main" val="20001"/>
                    </a:ext>
                  </a:extLst>
                </a:gridCol>
                <a:gridCol w="1544447">
                  <a:extLst>
                    <a:ext uri="{9D8B030D-6E8A-4147-A177-3AD203B41FA5}">
                      <a16:colId xmlns:a16="http://schemas.microsoft.com/office/drawing/2014/main" val="20002"/>
                    </a:ext>
                  </a:extLst>
                </a:gridCol>
                <a:gridCol w="1919313">
                  <a:extLst>
                    <a:ext uri="{9D8B030D-6E8A-4147-A177-3AD203B41FA5}">
                      <a16:colId xmlns:a16="http://schemas.microsoft.com/office/drawing/2014/main" val="20003"/>
                    </a:ext>
                  </a:extLst>
                </a:gridCol>
                <a:gridCol w="1219563">
                  <a:extLst>
                    <a:ext uri="{9D8B030D-6E8A-4147-A177-3AD203B41FA5}">
                      <a16:colId xmlns:a16="http://schemas.microsoft.com/office/drawing/2014/main" val="20004"/>
                    </a:ext>
                  </a:extLst>
                </a:gridCol>
              </a:tblGrid>
              <a:tr h="604338">
                <a:tc>
                  <a:txBody>
                    <a:bodyPr/>
                    <a:lstStyle/>
                    <a:p>
                      <a:pPr algn="l" fontAlgn="b"/>
                      <a:r>
                        <a:rPr lang="en-US" sz="1600" b="0" i="0" u="none" strike="noStrike" dirty="0">
                          <a:solidFill>
                            <a:srgbClr val="000000"/>
                          </a:solidFill>
                          <a:latin typeface="+mn-lt"/>
                        </a:rPr>
                        <a:t>Variable Cost per Test </a:t>
                      </a: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r>
                        <a:rPr lang="en-US" sz="1600" b="0" i="0" u="none" strike="noStrike" dirty="0">
                          <a:solidFill>
                            <a:srgbClr val="000000"/>
                          </a:solidFill>
                          <a:latin typeface="+mn-lt"/>
                        </a:rPr>
                        <a:t>Fixed Costs per </a:t>
                      </a:r>
                      <a:r>
                        <a:rPr lang="en-US" sz="1600" b="0" i="0" u="none" strike="noStrike" baseline="0" dirty="0">
                          <a:solidFill>
                            <a:srgbClr val="000000"/>
                          </a:solidFill>
                          <a:latin typeface="+mn-lt"/>
                        </a:rPr>
                        <a:t> Year </a:t>
                      </a:r>
                      <a:r>
                        <a:rPr lang="en-US" sz="1600" b="0" i="0" u="none" strike="noStrike" dirty="0">
                          <a:solidFill>
                            <a:srgbClr val="000000"/>
                          </a:solidFill>
                          <a:latin typeface="+mn-lt"/>
                        </a:rPr>
                        <a:t> </a:t>
                      </a: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extLst>
                  <a:ext uri="{0D108BD9-81ED-4DB2-BD59-A6C34878D82A}">
                    <a16:rowId xmlns:a16="http://schemas.microsoft.com/office/drawing/2014/main" val="10000"/>
                  </a:ext>
                </a:extLst>
              </a:tr>
              <a:tr h="302170">
                <a:tc>
                  <a:txBody>
                    <a:bodyPr/>
                    <a:lstStyle/>
                    <a:p>
                      <a:pPr algn="l" fontAlgn="b"/>
                      <a:r>
                        <a:rPr lang="en-US" sz="1600" b="0" i="0" u="none" strike="noStrike" dirty="0">
                          <a:solidFill>
                            <a:srgbClr val="000000"/>
                          </a:solidFill>
                          <a:latin typeface="+mn-lt"/>
                        </a:rPr>
                        <a:t>Lab Supplies            $10</a:t>
                      </a:r>
                    </a:p>
                  </a:txBody>
                  <a:tcPr marL="9525" marR="9525" marT="9526" marB="0" anchor="b">
                    <a:lnL>
                      <a:noFill/>
                    </a:lnL>
                    <a:lnR>
                      <a:noFill/>
                    </a:lnR>
                    <a:lnT>
                      <a:noFill/>
                    </a:lnT>
                    <a:lnB>
                      <a:noFill/>
                    </a:lnB>
                  </a:tcPr>
                </a:tc>
                <a:tc>
                  <a:txBody>
                    <a:bodyPr/>
                    <a:lstStyle/>
                    <a:p>
                      <a:pPr algn="r" fontAlgn="b"/>
                      <a:r>
                        <a:rPr lang="en-US" sz="1600" b="0" i="0" u="none" strike="noStrike" dirty="0">
                          <a:solidFill>
                            <a:srgbClr val="000000"/>
                          </a:solidFill>
                          <a:latin typeface="+mn-lt"/>
                        </a:rPr>
                        <a:t> </a:t>
                      </a: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r>
                        <a:rPr lang="en-US" sz="1600" b="0" i="0" u="none" strike="noStrike" dirty="0">
                          <a:solidFill>
                            <a:srgbClr val="000000"/>
                          </a:solidFill>
                          <a:latin typeface="+mn-lt"/>
                        </a:rPr>
                        <a:t>Labor</a:t>
                      </a:r>
                    </a:p>
                  </a:txBody>
                  <a:tcPr marL="9525" marR="9525" marT="9526" marB="0" anchor="b">
                    <a:lnL>
                      <a:noFill/>
                    </a:lnL>
                    <a:lnR>
                      <a:noFill/>
                    </a:lnR>
                    <a:lnT>
                      <a:noFill/>
                    </a:lnT>
                    <a:lnB>
                      <a:noFill/>
                    </a:lnB>
                  </a:tcPr>
                </a:tc>
                <a:tc>
                  <a:txBody>
                    <a:bodyPr/>
                    <a:lstStyle/>
                    <a:p>
                      <a:pPr algn="r" fontAlgn="b"/>
                      <a:r>
                        <a:rPr lang="en-US" sz="1600" b="0" i="0" u="none" strike="noStrike" dirty="0">
                          <a:solidFill>
                            <a:srgbClr val="000000"/>
                          </a:solidFill>
                          <a:latin typeface="+mn-lt"/>
                        </a:rPr>
                        <a:t>$100,000 </a:t>
                      </a:r>
                    </a:p>
                  </a:txBody>
                  <a:tcPr marL="9525" marR="9525" marT="9526" marB="0" anchor="b">
                    <a:lnL>
                      <a:noFill/>
                    </a:lnL>
                    <a:lnR>
                      <a:noFill/>
                    </a:lnR>
                    <a:lnT>
                      <a:noFill/>
                    </a:lnT>
                    <a:lnB>
                      <a:noFill/>
                    </a:lnB>
                  </a:tcPr>
                </a:tc>
                <a:extLst>
                  <a:ext uri="{0D108BD9-81ED-4DB2-BD59-A6C34878D82A}">
                    <a16:rowId xmlns:a16="http://schemas.microsoft.com/office/drawing/2014/main" val="10001"/>
                  </a:ext>
                </a:extLst>
              </a:tr>
              <a:tr h="302170">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a:noFill/>
                    </a:lnB>
                  </a:tcPr>
                </a:tc>
                <a:tc>
                  <a:txBody>
                    <a:bodyPr/>
                    <a:lstStyle/>
                    <a:p>
                      <a:pPr algn="l" fontAlgn="b"/>
                      <a:r>
                        <a:rPr lang="en-US" sz="1600" b="0" i="0" u="none" strike="noStrike" dirty="0">
                          <a:solidFill>
                            <a:srgbClr val="000000"/>
                          </a:solidFill>
                          <a:latin typeface="+mn-lt"/>
                        </a:rPr>
                        <a:t>Other fixed costs </a:t>
                      </a:r>
                    </a:p>
                  </a:txBody>
                  <a:tcPr marL="9525" marR="9525" marT="9526" marB="0" anchor="b">
                    <a:lnL>
                      <a:noFill/>
                    </a:lnL>
                    <a:lnR>
                      <a:noFill/>
                    </a:lnR>
                    <a:lnT>
                      <a:noFill/>
                    </a:lnT>
                    <a:lnB>
                      <a:noFill/>
                    </a:lnB>
                  </a:tcPr>
                </a:tc>
                <a:tc>
                  <a:txBody>
                    <a:bodyPr/>
                    <a:lstStyle/>
                    <a:p>
                      <a:pPr algn="r" fontAlgn="b"/>
                      <a:r>
                        <a:rPr lang="en-US" sz="1600" b="0" i="0" u="none" strike="noStrike" dirty="0">
                          <a:solidFill>
                            <a:srgbClr val="000000"/>
                          </a:solidFill>
                          <a:latin typeface="+mn-lt"/>
                        </a:rPr>
                        <a:t>$50,000</a:t>
                      </a:r>
                    </a:p>
                  </a:txBody>
                  <a:tcPr marL="9525" marR="9525" marT="9526" marB="0" anchor="b">
                    <a:lnL>
                      <a:noFill/>
                    </a:lnL>
                    <a:lnR>
                      <a:noFill/>
                    </a:lnR>
                    <a:lnT>
                      <a:noFill/>
                    </a:lnT>
                    <a:lnB>
                      <a:noFill/>
                    </a:lnB>
                  </a:tcPr>
                </a:tc>
                <a:extLst>
                  <a:ext uri="{0D108BD9-81ED-4DB2-BD59-A6C34878D82A}">
                    <a16:rowId xmlns:a16="http://schemas.microsoft.com/office/drawing/2014/main" val="10002"/>
                  </a:ext>
                </a:extLst>
              </a:tr>
              <a:tr h="302170">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latin typeface="+mn-lt"/>
                      </a:endParaRP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32516">
                <a:tc>
                  <a:txBody>
                    <a:bodyPr/>
                    <a:lstStyle/>
                    <a:p>
                      <a:pPr algn="ctr" fontAlgn="b"/>
                      <a:r>
                        <a:rPr lang="en-US" sz="1600" b="0" i="0" u="none" strike="noStrike" dirty="0">
                          <a:solidFill>
                            <a:srgbClr val="000000"/>
                          </a:solidFill>
                          <a:latin typeface="+mn-lt"/>
                        </a:rPr>
                        <a:t>‘Volume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mn-lt"/>
                        </a:rPr>
                        <a:t>Fixed Costs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mn-lt"/>
                        </a:rPr>
                        <a:t>Total Variable Costs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latin typeface="+mn-lt"/>
                        </a:rPr>
                        <a:t>‘Total Costs </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latin typeface="+mn-lt"/>
                        </a:rPr>
                        <a:t>‘Average (Total</a:t>
                      </a:r>
                      <a:r>
                        <a:rPr lang="en-US" sz="1600" b="0" i="0" u="none" strike="noStrike" baseline="0" dirty="0">
                          <a:solidFill>
                            <a:srgbClr val="000000"/>
                          </a:solidFill>
                          <a:latin typeface="+mn-lt"/>
                        </a:rPr>
                        <a:t>)</a:t>
                      </a:r>
                      <a:r>
                        <a:rPr lang="en-US" sz="1600" b="0" i="0" u="none" strike="noStrike" dirty="0">
                          <a:solidFill>
                            <a:srgbClr val="000000"/>
                          </a:solidFill>
                          <a:latin typeface="+mn-lt"/>
                        </a:rPr>
                        <a:t> Cost Per Tests </a:t>
                      </a:r>
                    </a:p>
                  </a:txBody>
                  <a:tcPr marL="9525" marR="9525" marT="95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2170">
                <a:tc>
                  <a:txBody>
                    <a:bodyPr/>
                    <a:lstStyle/>
                    <a:p>
                      <a:pPr algn="r" fontAlgn="b"/>
                      <a:r>
                        <a:rPr lang="en-US" sz="1600" b="0" i="0" u="none" strike="noStrike" dirty="0">
                          <a:solidFill>
                            <a:srgbClr val="000000"/>
                          </a:solidFill>
                          <a:latin typeface="+mn-lt"/>
                        </a:rPr>
                        <a:t>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latin typeface="+mn-lt"/>
                        </a:rPr>
                        <a:t>_</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2170">
                <a:tc>
                  <a:txBody>
                    <a:bodyPr/>
                    <a:lstStyle/>
                    <a:p>
                      <a:pPr algn="r" fontAlgn="b"/>
                      <a:r>
                        <a:rPr lang="en-US" sz="1600" b="0" i="0" u="none" strike="noStrike" dirty="0">
                          <a:solidFill>
                            <a:srgbClr val="000000"/>
                          </a:solidFill>
                          <a:latin typeface="+mn-lt"/>
                        </a:rPr>
                        <a:t>1</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$150,010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2170">
                <a:tc>
                  <a:txBody>
                    <a:bodyPr/>
                    <a:lstStyle/>
                    <a:p>
                      <a:pPr algn="r" fontAlgn="b"/>
                      <a:r>
                        <a:rPr lang="en-US" sz="1600" b="0" i="0" u="none" strike="noStrike" dirty="0">
                          <a:solidFill>
                            <a:srgbClr val="00B050"/>
                          </a:solidFill>
                          <a:latin typeface="+mn-lt"/>
                        </a:rPr>
                        <a:t>50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B05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B050"/>
                          </a:solidFill>
                          <a:latin typeface="+mn-lt"/>
                        </a:rPr>
                        <a:t>$500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B050"/>
                          </a:solidFill>
                          <a:latin typeface="+mn-lt"/>
                        </a:rPr>
                        <a:t>$150,500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B050"/>
                          </a:solidFill>
                          <a:latin typeface="+mn-lt"/>
                        </a:rPr>
                        <a:t>$3,010.00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2170">
                <a:tc>
                  <a:txBody>
                    <a:bodyPr/>
                    <a:lstStyle/>
                    <a:p>
                      <a:pPr algn="r" fontAlgn="b"/>
                      <a:r>
                        <a:rPr lang="en-US" sz="1600" b="0" i="0" u="none" strike="noStrike" dirty="0">
                          <a:solidFill>
                            <a:srgbClr val="000000"/>
                          </a:solidFill>
                          <a:latin typeface="+mn-lt"/>
                        </a:rPr>
                        <a:t>100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2170">
                <a:tc>
                  <a:txBody>
                    <a:bodyPr/>
                    <a:lstStyle/>
                    <a:p>
                      <a:pPr algn="r" fontAlgn="b"/>
                      <a:r>
                        <a:rPr lang="en-US" sz="1600" b="0" i="0" u="none" strike="noStrike" dirty="0">
                          <a:solidFill>
                            <a:srgbClr val="000000"/>
                          </a:solidFill>
                          <a:latin typeface="+mn-lt"/>
                        </a:rPr>
                        <a:t>500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$5,000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$155,000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$310.00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2170">
                <a:tc>
                  <a:txBody>
                    <a:bodyPr/>
                    <a:lstStyle/>
                    <a:p>
                      <a:pPr algn="r" fontAlgn="b"/>
                      <a:r>
                        <a:rPr lang="en-US" sz="1600" b="0" i="0" u="none" strike="noStrike" dirty="0">
                          <a:solidFill>
                            <a:srgbClr val="000000"/>
                          </a:solidFill>
                          <a:latin typeface="+mn-lt"/>
                        </a:rPr>
                        <a:t>1,000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$160,000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$160.00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2170">
                <a:tc>
                  <a:txBody>
                    <a:bodyPr/>
                    <a:lstStyle/>
                    <a:p>
                      <a:pPr algn="r" fontAlgn="b"/>
                      <a:r>
                        <a:rPr lang="en-US" sz="1600" b="0" i="0" u="none" strike="noStrike" dirty="0">
                          <a:solidFill>
                            <a:srgbClr val="000000"/>
                          </a:solidFill>
                          <a:latin typeface="+mn-lt"/>
                        </a:rPr>
                        <a:t>5,000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$200,000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$40.00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2170">
                <a:tc>
                  <a:txBody>
                    <a:bodyPr/>
                    <a:lstStyle/>
                    <a:p>
                      <a:pPr algn="r" fontAlgn="b"/>
                      <a:r>
                        <a:rPr lang="en-US" sz="1600" b="0" i="0" u="none" strike="noStrike" dirty="0">
                          <a:solidFill>
                            <a:srgbClr val="000000"/>
                          </a:solidFill>
                          <a:latin typeface="+mn-lt"/>
                        </a:rPr>
                        <a:t>10,000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$100,000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$250,000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latin typeface="+mn-lt"/>
                        </a:rPr>
                        <a:t>$25.00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2170">
                <a:tc>
                  <a:txBody>
                    <a:bodyPr/>
                    <a:lstStyle/>
                    <a:p>
                      <a:pPr algn="r" fontAlgn="b"/>
                      <a:r>
                        <a:rPr lang="en-US" sz="1600" b="0" i="0" u="none" strike="noStrike" dirty="0">
                          <a:solidFill>
                            <a:srgbClr val="FF0000"/>
                          </a:solidFill>
                          <a:latin typeface="+mn-lt"/>
                        </a:rPr>
                        <a:t>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$500,000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$650,000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$13.00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02170">
                <a:tc>
                  <a:txBody>
                    <a:bodyPr/>
                    <a:lstStyle/>
                    <a:p>
                      <a:pPr algn="r" fontAlgn="b"/>
                      <a:r>
                        <a:rPr lang="en-US" sz="1600" b="0" i="0" u="none" strike="noStrike" dirty="0">
                          <a:solidFill>
                            <a:srgbClr val="FF0000"/>
                          </a:solidFill>
                          <a:latin typeface="+mn-lt"/>
                        </a:rPr>
                        <a:t>75,000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$150,000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$750,000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$900,000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mn-lt"/>
                        </a:rPr>
                        <a:t>$12.00</a:t>
                      </a:r>
                    </a:p>
                  </a:txBody>
                  <a:tcPr marL="9525" marR="9525" marT="95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5" name="TextBox 4"/>
          <p:cNvSpPr txBox="1"/>
          <p:nvPr/>
        </p:nvSpPr>
        <p:spPr>
          <a:xfrm>
            <a:off x="457200" y="457200"/>
            <a:ext cx="7772400" cy="523875"/>
          </a:xfrm>
          <a:prstGeom prst="rect">
            <a:avLst/>
          </a:prstGeom>
          <a:noFill/>
        </p:spPr>
        <p:txBody>
          <a:bodyPr>
            <a:spAutoFit/>
          </a:bodyPr>
          <a:lstStyle/>
          <a:p>
            <a:pPr algn="ctr" eaLnBrk="1" hangingPunct="1">
              <a:defRPr/>
            </a:pPr>
            <a:r>
              <a:rPr lang="en-US" sz="2800" dirty="0">
                <a:latin typeface="+mn-lt"/>
                <a:cs typeface="+mn-cs"/>
              </a:rPr>
              <a:t>Variable Vs. Fixed Cost</a:t>
            </a:r>
            <a:endParaRPr lang="en-US" sz="2800" dirty="0">
              <a:solidFill>
                <a:srgbClr val="FF0000"/>
              </a:solidFill>
              <a:latin typeface="+mn-lt"/>
              <a:cs typeface="+mn-cs"/>
            </a:endParaRPr>
          </a:p>
        </p:txBody>
      </p:sp>
    </p:spTree>
    <p:extLst>
      <p:ext uri="{BB962C8B-B14F-4D97-AF65-F5344CB8AC3E}">
        <p14:creationId xmlns:p14="http://schemas.microsoft.com/office/powerpoint/2010/main" val="242839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701675"/>
          </a:xfrm>
        </p:spPr>
        <p:txBody>
          <a:bodyPr>
            <a:normAutofit fontScale="90000"/>
          </a:bodyPr>
          <a:lstStyle/>
          <a:p>
            <a:r>
              <a:rPr lang="en-US" dirty="0"/>
              <a:t>Time Value of Money</a:t>
            </a:r>
          </a:p>
        </p:txBody>
      </p:sp>
      <p:sp>
        <p:nvSpPr>
          <p:cNvPr id="3" name="Content Placeholder 2"/>
          <p:cNvSpPr>
            <a:spLocks noGrp="1"/>
          </p:cNvSpPr>
          <p:nvPr>
            <p:ph idx="1"/>
          </p:nvPr>
        </p:nvSpPr>
        <p:spPr>
          <a:xfrm>
            <a:off x="609599" y="1263319"/>
            <a:ext cx="7696201" cy="2590800"/>
          </a:xfrm>
        </p:spPr>
        <p:txBody>
          <a:bodyPr>
            <a:normAutofit fontScale="70000" lnSpcReduction="20000"/>
          </a:bodyPr>
          <a:lstStyle/>
          <a:p>
            <a:r>
              <a:rPr lang="en-US" dirty="0"/>
              <a:t>Value of money is more in the future than in the present</a:t>
            </a:r>
          </a:p>
          <a:p>
            <a:r>
              <a:rPr lang="en-US" dirty="0"/>
              <a:t>Used in daily consumer, business and banking decision making</a:t>
            </a:r>
          </a:p>
          <a:p>
            <a:pPr lvl="1"/>
            <a:r>
              <a:rPr lang="en-US" dirty="0"/>
              <a:t>driven by the idea that lenders and investors earn interest paid by borrowers in an effort to maximize the time value of their money</a:t>
            </a:r>
          </a:p>
          <a:p>
            <a:r>
              <a:rPr lang="en-US" dirty="0"/>
              <a:t>Used to calculate loan/mortgage/annuity payments</a:t>
            </a:r>
          </a:p>
          <a:p>
            <a:pPr marL="0" indent="0">
              <a:buNone/>
            </a:pPr>
            <a:endParaRPr lang="en-US" dirty="0"/>
          </a:p>
        </p:txBody>
      </p:sp>
      <p:sp>
        <p:nvSpPr>
          <p:cNvPr id="4" name="Slide Number Placeholder 3"/>
          <p:cNvSpPr>
            <a:spLocks noGrp="1"/>
          </p:cNvSpPr>
          <p:nvPr>
            <p:ph type="sldNum" sz="quarter" idx="12"/>
          </p:nvPr>
        </p:nvSpPr>
        <p:spPr/>
        <p:txBody>
          <a:bodyPr/>
          <a:lstStyle/>
          <a:p>
            <a:fld id="{B4525842-2944-4416-85DE-A2257FE1BD78}" type="slidenum">
              <a:rPr lang="en-US" smtClean="0"/>
              <a:t>11</a:t>
            </a:fld>
            <a:endParaRPr lang="en-US"/>
          </a:p>
        </p:txBody>
      </p:sp>
      <p:pic>
        <p:nvPicPr>
          <p:cNvPr id="6" name="Picture 5"/>
          <p:cNvPicPr>
            <a:picLocks noChangeAspect="1"/>
          </p:cNvPicPr>
          <p:nvPr/>
        </p:nvPicPr>
        <p:blipFill>
          <a:blip r:embed="rId2"/>
          <a:stretch>
            <a:fillRect/>
          </a:stretch>
        </p:blipFill>
        <p:spPr>
          <a:xfrm>
            <a:off x="2286000" y="3200400"/>
            <a:ext cx="4947246" cy="3298164"/>
          </a:xfrm>
          <a:prstGeom prst="rect">
            <a:avLst/>
          </a:prstGeom>
        </p:spPr>
      </p:pic>
    </p:spTree>
    <p:extLst>
      <p:ext uri="{BB962C8B-B14F-4D97-AF65-F5344CB8AC3E}">
        <p14:creationId xmlns:p14="http://schemas.microsoft.com/office/powerpoint/2010/main" val="3119150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685800"/>
          </a:xfrm>
        </p:spPr>
        <p:txBody>
          <a:bodyPr>
            <a:normAutofit fontScale="90000"/>
          </a:bodyPr>
          <a:lstStyle/>
          <a:p>
            <a:r>
              <a:rPr lang="en-US" dirty="0"/>
              <a:t>Interest</a:t>
            </a:r>
          </a:p>
        </p:txBody>
      </p:sp>
      <p:sp>
        <p:nvSpPr>
          <p:cNvPr id="3" name="Content Placeholder 2"/>
          <p:cNvSpPr>
            <a:spLocks noGrp="1"/>
          </p:cNvSpPr>
          <p:nvPr>
            <p:ph idx="1"/>
          </p:nvPr>
        </p:nvSpPr>
        <p:spPr>
          <a:xfrm>
            <a:off x="609599" y="1447800"/>
            <a:ext cx="6347714" cy="4593563"/>
          </a:xfrm>
        </p:spPr>
        <p:txBody>
          <a:bodyPr>
            <a:normAutofit fontScale="92500" lnSpcReduction="20000"/>
          </a:bodyPr>
          <a:lstStyle/>
          <a:p>
            <a:r>
              <a:rPr lang="en-US" dirty="0"/>
              <a:t>Compensation to a party for time money lent to another party</a:t>
            </a:r>
          </a:p>
          <a:p>
            <a:r>
              <a:rPr lang="en-US" dirty="0"/>
              <a:t>The longer it takes to repay, the higher the interest rate charged</a:t>
            </a:r>
          </a:p>
          <a:p>
            <a:r>
              <a:rPr lang="en-US" dirty="0"/>
              <a:t>Interest: compensates a party for time she spends apart from her money</a:t>
            </a:r>
          </a:p>
          <a:p>
            <a:pPr lvl="1"/>
            <a:r>
              <a:rPr lang="en-US" dirty="0"/>
              <a:t>Simple Interest</a:t>
            </a:r>
          </a:p>
          <a:p>
            <a:pPr lvl="1"/>
            <a:r>
              <a:rPr lang="en-US" dirty="0"/>
              <a:t>Compound Interest</a:t>
            </a:r>
          </a:p>
          <a:p>
            <a:pPr lvl="1"/>
            <a:r>
              <a:rPr lang="en-US" dirty="0"/>
              <a:t>Fixed Interest Rate</a:t>
            </a:r>
          </a:p>
          <a:p>
            <a:pPr lvl="1"/>
            <a:r>
              <a:rPr lang="en-US" dirty="0"/>
              <a:t>Variable Interest Rate</a:t>
            </a:r>
          </a:p>
          <a:p>
            <a:endParaRPr lang="en-US" dirty="0"/>
          </a:p>
        </p:txBody>
      </p:sp>
      <p:sp>
        <p:nvSpPr>
          <p:cNvPr id="4" name="Slide Number Placeholder 3"/>
          <p:cNvSpPr>
            <a:spLocks noGrp="1"/>
          </p:cNvSpPr>
          <p:nvPr>
            <p:ph type="sldNum" sz="quarter" idx="12"/>
          </p:nvPr>
        </p:nvSpPr>
        <p:spPr/>
        <p:txBody>
          <a:bodyPr/>
          <a:lstStyle/>
          <a:p>
            <a:fld id="{B4525842-2944-4416-85DE-A2257FE1BD78}" type="slidenum">
              <a:rPr lang="en-US" smtClean="0"/>
              <a:t>12</a:t>
            </a:fld>
            <a:endParaRPr lang="en-US"/>
          </a:p>
        </p:txBody>
      </p:sp>
    </p:spTree>
    <p:extLst>
      <p:ext uri="{BB962C8B-B14F-4D97-AF65-F5344CB8AC3E}">
        <p14:creationId xmlns:p14="http://schemas.microsoft.com/office/powerpoint/2010/main" val="2700284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609599" y="609600"/>
            <a:ext cx="6347713" cy="685800"/>
          </a:xfrm>
          <a:prstGeom prst="rect">
            <a:avLst/>
          </a:prstGeom>
        </p:spPr>
        <p:txBody>
          <a:bodyP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Materials Management</a:t>
            </a:r>
          </a:p>
        </p:txBody>
      </p:sp>
      <p:sp>
        <p:nvSpPr>
          <p:cNvPr id="4" name="Content Placeholder 2"/>
          <p:cNvSpPr txBox="1">
            <a:spLocks/>
          </p:cNvSpPr>
          <p:nvPr/>
        </p:nvSpPr>
        <p:spPr>
          <a:xfrm>
            <a:off x="609599" y="1447800"/>
            <a:ext cx="6347714" cy="4593563"/>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Inventory Management</a:t>
            </a:r>
          </a:p>
          <a:p>
            <a:pPr lvl="1"/>
            <a:r>
              <a:rPr lang="en-US" dirty="0"/>
              <a:t>Systematic approach to sourcing, procuring, storing, allocating, and managing supplies and equipment in a healthcare facility</a:t>
            </a:r>
          </a:p>
          <a:p>
            <a:r>
              <a:rPr lang="en-US" dirty="0"/>
              <a:t>Product Value Analysis</a:t>
            </a:r>
          </a:p>
          <a:p>
            <a:pPr lvl="1"/>
            <a:r>
              <a:rPr lang="en-US" dirty="0"/>
              <a:t>Process to ensure that the highest quality supplies and services are delivered at the most efficient cost and effective manner</a:t>
            </a:r>
          </a:p>
          <a:p>
            <a:pPr lvl="1"/>
            <a:r>
              <a:rPr lang="en-US" dirty="0"/>
              <a:t>Safety and outcomes are considered first, then total cost is factored in </a:t>
            </a:r>
          </a:p>
          <a:p>
            <a:r>
              <a:rPr lang="en-US" dirty="0"/>
              <a:t>Par Level</a:t>
            </a:r>
          </a:p>
          <a:p>
            <a:pPr lvl="1"/>
            <a:r>
              <a:rPr lang="en-US" dirty="0"/>
              <a:t>When to order restock</a:t>
            </a:r>
          </a:p>
          <a:p>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wkugraystarburst (1)</Template>
  <TotalTime>148</TotalTime>
  <Words>1240</Words>
  <Application>Microsoft Macintosh PowerPoint</Application>
  <PresentationFormat>On-screen Show (4:3)</PresentationFormat>
  <Paragraphs>239</Paragraphs>
  <Slides>13</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MT</vt:lpstr>
      <vt:lpstr>Office Theme</vt:lpstr>
      <vt:lpstr>PowerPoint Presentation</vt:lpstr>
      <vt:lpstr>Types of Financial Statements</vt:lpstr>
      <vt:lpstr>Balance Sheet Example</vt:lpstr>
      <vt:lpstr>IncomeStatement Example</vt:lpstr>
      <vt:lpstr>Statement of Cash Flows Example</vt:lpstr>
      <vt:lpstr>Key Performance Indicators</vt:lpstr>
      <vt:lpstr>Key Performance Indicators (2)</vt:lpstr>
      <vt:lpstr>Ratio and Trend Analysis</vt:lpstr>
      <vt:lpstr>Budgets – Forecasting the Future</vt:lpstr>
      <vt:lpstr>PowerPoint Presentation</vt:lpstr>
      <vt:lpstr>Time Value of Money</vt:lpstr>
      <vt:lpstr>Interest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Houchens, Nadia</dc:creator>
  <cp:lastModifiedBy>Almarhoon, Bayan</cp:lastModifiedBy>
  <cp:revision>8</cp:revision>
  <dcterms:created xsi:type="dcterms:W3CDTF">2020-05-05T04:04:03Z</dcterms:created>
  <dcterms:modified xsi:type="dcterms:W3CDTF">2020-11-15T01:21:30Z</dcterms:modified>
</cp:coreProperties>
</file>