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57" r:id="rId3"/>
    <p:sldId id="258" r:id="rId4"/>
    <p:sldId id="259" r:id="rId5"/>
    <p:sldId id="264" r:id="rId6"/>
    <p:sldId id="260"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370" autoAdjust="0"/>
  </p:normalViewPr>
  <p:slideViewPr>
    <p:cSldViewPr>
      <p:cViewPr varScale="1">
        <p:scale>
          <a:sx n="47" d="100"/>
          <a:sy n="47" d="100"/>
        </p:scale>
        <p:origin x="-201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2C0A9-FE4B-4CAF-A68C-24960F6E1638}" type="datetimeFigureOut">
              <a:rPr lang="en-US" smtClean="0"/>
              <a:t>6/23/2020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8D9391-925D-4395-9CDA-37237EFF7046}" type="slidenum">
              <a:rPr lang="en-US" smtClean="0"/>
              <a:t>‹#›</a:t>
            </a:fld>
            <a:endParaRPr lang="en-US"/>
          </a:p>
        </p:txBody>
      </p:sp>
    </p:spTree>
    <p:extLst>
      <p:ext uri="{BB962C8B-B14F-4D97-AF65-F5344CB8AC3E}">
        <p14:creationId xmlns:p14="http://schemas.microsoft.com/office/powerpoint/2010/main" val="599480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Ratio analysis help in the determination of any firm’s financial performance as well as for assessment of the business portfolios. In the case of my firm and anywhere else, not all ratios hold in most financial determination for firms or for assessment of portfolio. Every firm in a particular industry has a way of dealing with its ratios courtesy of the prevailing factors in the industry as well as in the company. In the case of the company in question. The ratios in as much as show the ability of the company to meet its financial obligations, they are also important in the determination of the business solvency.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8D9391-925D-4395-9CDA-37237EFF7046}" type="slidenum">
              <a:rPr lang="en-US" smtClean="0"/>
              <a:t>2</a:t>
            </a:fld>
            <a:endParaRPr lang="en-US"/>
          </a:p>
        </p:txBody>
      </p:sp>
    </p:spTree>
    <p:extLst>
      <p:ext uri="{BB962C8B-B14F-4D97-AF65-F5344CB8AC3E}">
        <p14:creationId xmlns:p14="http://schemas.microsoft.com/office/powerpoint/2010/main" val="2802695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ratios for instance in the case of the business in point offer a framework for determination of the company’s stock flow. The lower the sales volume, the lower the firm should buy fresh fruit products. The focus is help control on the damage cost as fruits are perishables despite the preservation done through the refrigeration process. The budget variance ratio for instance works in favor of the firm in the determination of the costs of purchase of products since the business should maximize on revenue and minimize on expenses to avoid making losses. The ratio in that case is helpful for the business as it offers a prediction over what the business need to consider in order to cut down on expenses.</a:t>
            </a:r>
          </a:p>
          <a:p>
            <a:endParaRPr lang="en-US" dirty="0"/>
          </a:p>
        </p:txBody>
      </p:sp>
      <p:sp>
        <p:nvSpPr>
          <p:cNvPr id="4" name="Slide Number Placeholder 3"/>
          <p:cNvSpPr>
            <a:spLocks noGrp="1"/>
          </p:cNvSpPr>
          <p:nvPr>
            <p:ph type="sldNum" sz="quarter" idx="10"/>
          </p:nvPr>
        </p:nvSpPr>
        <p:spPr/>
        <p:txBody>
          <a:bodyPr/>
          <a:lstStyle/>
          <a:p>
            <a:fld id="{8F8D9391-925D-4395-9CDA-37237EFF7046}" type="slidenum">
              <a:rPr lang="en-US" smtClean="0"/>
              <a:t>3</a:t>
            </a:fld>
            <a:endParaRPr lang="en-US"/>
          </a:p>
        </p:txBody>
      </p:sp>
    </p:spTree>
    <p:extLst>
      <p:ext uri="{BB962C8B-B14F-4D97-AF65-F5344CB8AC3E}">
        <p14:creationId xmlns:p14="http://schemas.microsoft.com/office/powerpoint/2010/main" val="104232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firm from the onset has been keen on maximizing revenue, something that is common to all businesses in any industry. The revenue accumulation amounts to profit which on proper planning improves on the company assets. In reference to the budget variance ratio, the firm need to experience a favorable variance all to harness the a relatively higher revenue compared to the expenses. The revenue should not in all cases fall below the budgeted amount for expenses as set out in the prediction by the business. The firm as a distributor firm focus more on inflow and outflow of commodities hence the need for other ratios for instance liquidity ratios does not hold in the event of operation.</a:t>
            </a:r>
          </a:p>
          <a:p>
            <a:endParaRPr lang="en-US" dirty="0"/>
          </a:p>
        </p:txBody>
      </p:sp>
      <p:sp>
        <p:nvSpPr>
          <p:cNvPr id="4" name="Slide Number Placeholder 3"/>
          <p:cNvSpPr>
            <a:spLocks noGrp="1"/>
          </p:cNvSpPr>
          <p:nvPr>
            <p:ph type="sldNum" sz="quarter" idx="10"/>
          </p:nvPr>
        </p:nvSpPr>
        <p:spPr/>
        <p:txBody>
          <a:bodyPr/>
          <a:lstStyle/>
          <a:p>
            <a:fld id="{8F8D9391-925D-4395-9CDA-37237EFF7046}" type="slidenum">
              <a:rPr lang="en-US" smtClean="0"/>
              <a:t>4</a:t>
            </a:fld>
            <a:endParaRPr lang="en-US"/>
          </a:p>
        </p:txBody>
      </p:sp>
    </p:spTree>
    <p:extLst>
      <p:ext uri="{BB962C8B-B14F-4D97-AF65-F5344CB8AC3E}">
        <p14:creationId xmlns:p14="http://schemas.microsoft.com/office/powerpoint/2010/main" val="749374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liquidity ratios for this case are not worth as the firm at the time is not focused on issues liquidity or matters concerning the financial obligations. The company would in this case would experience a boom in its business if there is an understanding that it is on the right track. The minimization of the expenses gives the business a better ground for planning for other related administrative issues. Hiring of more un-skilled or semi-skilled labor should lead to a favorable labor rate variance. This can also be improved by the high setting of the standard cost of direct labor. Can be successfully achieved with the help of production managers and supervisors. The company in this case would focus on improving the inflow of inventory and at the same time minimize on the essential items that are on demand on the market all to ensure that all things falls in place for its success.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F8D9391-925D-4395-9CDA-37237EFF7046}" type="slidenum">
              <a:rPr lang="en-US" smtClean="0"/>
              <a:t>5</a:t>
            </a:fld>
            <a:endParaRPr lang="en-US"/>
          </a:p>
        </p:txBody>
      </p:sp>
    </p:spTree>
    <p:extLst>
      <p:ext uri="{BB962C8B-B14F-4D97-AF65-F5344CB8AC3E}">
        <p14:creationId xmlns:p14="http://schemas.microsoft.com/office/powerpoint/2010/main" val="787529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Strength – Opportunity Strategy</a:t>
            </a:r>
          </a:p>
          <a:p>
            <a:r>
              <a:rPr lang="en-US" sz="1200" kern="1200" dirty="0" smtClean="0">
                <a:solidFill>
                  <a:schemeClr val="tx1"/>
                </a:solidFill>
                <a:effectLst/>
                <a:latin typeface="+mn-lt"/>
                <a:ea typeface="+mn-ea"/>
                <a:cs typeface="+mn-cs"/>
              </a:rPr>
              <a:t>	The capacity to earn profits enhances the firm’s performance, regardless of financial distress threat. Companies experiencing a negative cash flow might increase their debt ratio, thus respond to lack of internal funds. Therefore, companies will low reported accruals, tend to exhibit a higher corporate performance, leading to abnormal returns.  </a:t>
            </a:r>
          </a:p>
          <a:p>
            <a:r>
              <a:rPr lang="en-US" sz="1200" kern="1200" dirty="0" smtClean="0">
                <a:solidFill>
                  <a:schemeClr val="tx1"/>
                </a:solidFill>
                <a:effectLst/>
                <a:latin typeface="+mn-lt"/>
                <a:ea typeface="+mn-ea"/>
                <a:cs typeface="+mn-cs"/>
              </a:rPr>
              <a:t>Weakness – Opportunity Strategy</a:t>
            </a:r>
          </a:p>
          <a:p>
            <a:r>
              <a:rPr lang="en-US" sz="1200" kern="1200" dirty="0" smtClean="0">
                <a:solidFill>
                  <a:schemeClr val="tx1"/>
                </a:solidFill>
                <a:effectLst/>
                <a:latin typeface="+mn-lt"/>
                <a:ea typeface="+mn-ea"/>
                <a:cs typeface="+mn-cs"/>
              </a:rPr>
              <a:t>The Weakness and Opportunity Strategy shows how the firm is availing its opportunities to overcome the weaknesses it is experiencing. This includes the expansion of men’s items and clothing line to encourage more male shoppers and sales. It is also introducing this new product line to boost its stock prices.</a:t>
            </a:r>
          </a:p>
          <a:p>
            <a:endParaRPr lang="en-US" dirty="0"/>
          </a:p>
        </p:txBody>
      </p:sp>
      <p:sp>
        <p:nvSpPr>
          <p:cNvPr id="4" name="Slide Number Placeholder 3"/>
          <p:cNvSpPr>
            <a:spLocks noGrp="1"/>
          </p:cNvSpPr>
          <p:nvPr>
            <p:ph type="sldNum" sz="quarter" idx="10"/>
          </p:nvPr>
        </p:nvSpPr>
        <p:spPr/>
        <p:txBody>
          <a:bodyPr/>
          <a:lstStyle/>
          <a:p>
            <a:fld id="{8F8D9391-925D-4395-9CDA-37237EFF7046}" type="slidenum">
              <a:rPr lang="en-US" smtClean="0"/>
              <a:t>6</a:t>
            </a:fld>
            <a:endParaRPr lang="en-US"/>
          </a:p>
        </p:txBody>
      </p:sp>
    </p:spTree>
    <p:extLst>
      <p:ext uri="{BB962C8B-B14F-4D97-AF65-F5344CB8AC3E}">
        <p14:creationId xmlns:p14="http://schemas.microsoft.com/office/powerpoint/2010/main" val="2676643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Strength – Threat Strategy</a:t>
            </a:r>
          </a:p>
          <a:p>
            <a:r>
              <a:rPr lang="en-US" sz="1200" kern="1200" dirty="0" smtClean="0">
                <a:solidFill>
                  <a:schemeClr val="tx1"/>
                </a:solidFill>
                <a:effectLst/>
                <a:latin typeface="+mn-lt"/>
                <a:ea typeface="+mn-ea"/>
                <a:cs typeface="+mn-cs"/>
              </a:rPr>
              <a:t>The strengths and threat strategy mean that how the firm can take advantage of its strengths to avoid real and potential threats. It is doing so by continuing to be more innovative and creative by introducing unique designs and by embracing the power to combat its competitors.</a:t>
            </a:r>
          </a:p>
          <a:p>
            <a:r>
              <a:rPr lang="en-US" sz="1200" kern="1200" dirty="0" smtClean="0">
                <a:solidFill>
                  <a:schemeClr val="tx1"/>
                </a:solidFill>
                <a:effectLst/>
                <a:latin typeface="+mn-lt"/>
                <a:ea typeface="+mn-ea"/>
                <a:cs typeface="+mn-cs"/>
              </a:rPr>
              <a:t>Weakness – Threat Strategy</a:t>
            </a:r>
          </a:p>
          <a:p>
            <a:r>
              <a:rPr lang="en-US" sz="1200" kern="1200" dirty="0" smtClean="0">
                <a:solidFill>
                  <a:schemeClr val="tx1"/>
                </a:solidFill>
                <a:effectLst/>
                <a:latin typeface="+mn-lt"/>
                <a:ea typeface="+mn-ea"/>
                <a:cs typeface="+mn-cs"/>
              </a:rPr>
              <a:t>Similarly, the Weaknesses and Threats strategy shows how the company can minimize its weaknesses and avoid threats. The business is doing so by keeping up with the fashion trends by introducing new trendy men’s items. It is offering only higher priced items, in doing so, the company maintains the luxury image of the products, as well as pleases investors at the same time. </a:t>
            </a:r>
          </a:p>
          <a:p>
            <a:endParaRPr lang="en-US" dirty="0"/>
          </a:p>
        </p:txBody>
      </p:sp>
      <p:sp>
        <p:nvSpPr>
          <p:cNvPr id="4" name="Slide Number Placeholder 3"/>
          <p:cNvSpPr>
            <a:spLocks noGrp="1"/>
          </p:cNvSpPr>
          <p:nvPr>
            <p:ph type="sldNum" sz="quarter" idx="10"/>
          </p:nvPr>
        </p:nvSpPr>
        <p:spPr/>
        <p:txBody>
          <a:bodyPr/>
          <a:lstStyle/>
          <a:p>
            <a:fld id="{8F8D9391-925D-4395-9CDA-37237EFF7046}" type="slidenum">
              <a:rPr lang="en-US" smtClean="0"/>
              <a:t>7</a:t>
            </a:fld>
            <a:endParaRPr lang="en-US"/>
          </a:p>
        </p:txBody>
      </p:sp>
    </p:spTree>
    <p:extLst>
      <p:ext uri="{BB962C8B-B14F-4D97-AF65-F5344CB8AC3E}">
        <p14:creationId xmlns:p14="http://schemas.microsoft.com/office/powerpoint/2010/main" val="4132910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9ACD7E3-7AD1-4119-8C03-2C25B63274F6}" type="datetimeFigureOut">
              <a:rPr lang="en-US" smtClean="0"/>
              <a:t>6/23/2020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07C4F4F-1CB5-487B-94A3-6CA4D716315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ACD7E3-7AD1-4119-8C03-2C25B63274F6}"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4F4F-1CB5-487B-94A3-6CA4D716315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ACD7E3-7AD1-4119-8C03-2C25B63274F6}"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4F4F-1CB5-487B-94A3-6CA4D716315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ACD7E3-7AD1-4119-8C03-2C25B63274F6}" type="datetimeFigureOut">
              <a:rPr lang="en-US" smtClean="0"/>
              <a:t>6/23/2020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7C4F4F-1CB5-487B-94A3-6CA4D716315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ACD7E3-7AD1-4119-8C03-2C25B63274F6}" type="datetimeFigureOut">
              <a:rPr lang="en-US" smtClean="0"/>
              <a:t>6/23/2020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7C4F4F-1CB5-487B-94A3-6CA4D716315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9ACD7E3-7AD1-4119-8C03-2C25B63274F6}" type="datetimeFigureOut">
              <a:rPr lang="en-US" smtClean="0"/>
              <a:t>6/23/2020</a:t>
            </a:fld>
            <a:endParaRPr lang="en-US"/>
          </a:p>
        </p:txBody>
      </p:sp>
      <p:sp>
        <p:nvSpPr>
          <p:cNvPr id="8" name="Slide Number Placeholder 7"/>
          <p:cNvSpPr>
            <a:spLocks noGrp="1"/>
          </p:cNvSpPr>
          <p:nvPr>
            <p:ph type="sldNum" sz="quarter" idx="11"/>
          </p:nvPr>
        </p:nvSpPr>
        <p:spPr/>
        <p:txBody>
          <a:bodyPr/>
          <a:lstStyle/>
          <a:p>
            <a:fld id="{407C4F4F-1CB5-487B-94A3-6CA4D7163150}"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ACD7E3-7AD1-4119-8C03-2C25B63274F6}" type="datetimeFigureOut">
              <a:rPr lang="en-US" smtClean="0"/>
              <a:t>6/23/2020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7C4F4F-1CB5-487B-94A3-6CA4D716315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ACD7E3-7AD1-4119-8C03-2C25B63274F6}" type="datetimeFigureOut">
              <a:rPr lang="en-US" smtClean="0"/>
              <a:t>6/23/2020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407C4F4F-1CB5-487B-94A3-6CA4D716315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D9ACD7E3-7AD1-4119-8C03-2C25B63274F6}" type="datetimeFigureOut">
              <a:rPr lang="en-US" smtClean="0"/>
              <a:t>6/23/2020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7C4F4F-1CB5-487B-94A3-6CA4D716315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ACD7E3-7AD1-4119-8C03-2C25B63274F6}"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4F4F-1CB5-487B-94A3-6CA4D716315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ACD7E3-7AD1-4119-8C03-2C25B63274F6}"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7C4F4F-1CB5-487B-94A3-6CA4D716315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D9ACD7E3-7AD1-4119-8C03-2C25B63274F6}" type="datetimeFigureOut">
              <a:rPr lang="en-US" smtClean="0"/>
              <a:t>6/23/2020</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07C4F4F-1CB5-487B-94A3-6CA4D7163150}"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GB" sz="4000" dirty="0">
                <a:latin typeface="Times New Roman" pitchFamily="18" charset="0"/>
                <a:cs typeface="Times New Roman" pitchFamily="18" charset="0"/>
              </a:rPr>
              <a:t>Financial Analysis</a:t>
            </a:r>
            <a:r>
              <a:rPr lang="en-US" sz="4800" dirty="0">
                <a:latin typeface="Times New Roman" pitchFamily="18" charset="0"/>
                <a:cs typeface="Times New Roman" pitchFamily="18" charset="0"/>
              </a:rPr>
              <a:t/>
            </a:r>
            <a:br>
              <a:rPr lang="en-US" sz="4800" dirty="0">
                <a:latin typeface="Times New Roman" pitchFamily="18" charset="0"/>
                <a:cs typeface="Times New Roman" pitchFamily="18" charset="0"/>
              </a:rPr>
            </a:br>
            <a:endParaRPr lang="en-US" dirty="0"/>
          </a:p>
        </p:txBody>
      </p:sp>
      <p:sp>
        <p:nvSpPr>
          <p:cNvPr id="5" name="Content Placeholder 4"/>
          <p:cNvSpPr>
            <a:spLocks noGrp="1"/>
          </p:cNvSpPr>
          <p:nvPr>
            <p:ph idx="1"/>
          </p:nvPr>
        </p:nvSpPr>
        <p:spPr/>
        <p:txBody>
          <a:bodyPr>
            <a:normAutofit/>
          </a:bodyPr>
          <a:lstStyle/>
          <a:p>
            <a:pPr marL="36576" indent="0" algn="ctr">
              <a:buNone/>
            </a:pPr>
            <a:endParaRPr lang="en-GB" sz="2800" dirty="0" smtClean="0">
              <a:latin typeface="Times New Roman" pitchFamily="18" charset="0"/>
              <a:cs typeface="Times New Roman" pitchFamily="18" charset="0"/>
            </a:endParaRPr>
          </a:p>
          <a:p>
            <a:pPr marL="36576" indent="0" algn="ctr">
              <a:buNone/>
            </a:pPr>
            <a:r>
              <a:rPr lang="en-GB" sz="2800" dirty="0" err="1" smtClean="0">
                <a:latin typeface="Times New Roman" pitchFamily="18" charset="0"/>
                <a:cs typeface="Times New Roman" pitchFamily="18" charset="0"/>
              </a:rPr>
              <a:t>Kenzie</a:t>
            </a:r>
            <a:r>
              <a:rPr lang="en-GB" sz="2800" dirty="0" smtClean="0">
                <a:latin typeface="Times New Roman" pitchFamily="18" charset="0"/>
                <a:cs typeface="Times New Roman" pitchFamily="18" charset="0"/>
              </a:rPr>
              <a:t> </a:t>
            </a:r>
            <a:r>
              <a:rPr lang="en-GB" sz="2800" dirty="0">
                <a:latin typeface="Times New Roman" pitchFamily="18" charset="0"/>
                <a:cs typeface="Times New Roman" pitchFamily="18" charset="0"/>
              </a:rPr>
              <a:t>Piper</a:t>
            </a:r>
            <a:endParaRPr lang="en-US" sz="2800" dirty="0">
              <a:latin typeface="Times New Roman" pitchFamily="18" charset="0"/>
              <a:cs typeface="Times New Roman" pitchFamily="18" charset="0"/>
            </a:endParaRPr>
          </a:p>
          <a:p>
            <a:pPr marL="36576" indent="0" algn="ctr">
              <a:buNone/>
            </a:pPr>
            <a:r>
              <a:rPr lang="en-GB" sz="2800" dirty="0">
                <a:latin typeface="Times New Roman" pitchFamily="18" charset="0"/>
                <a:cs typeface="Times New Roman" pitchFamily="18" charset="0"/>
              </a:rPr>
              <a:t>SEU</a:t>
            </a:r>
            <a:endParaRPr lang="en-US" sz="2800" dirty="0">
              <a:latin typeface="Times New Roman" pitchFamily="18" charset="0"/>
              <a:cs typeface="Times New Roman" pitchFamily="18" charset="0"/>
            </a:endParaRPr>
          </a:p>
          <a:p>
            <a:pPr marL="36576" indent="0" algn="ctr">
              <a:buNone/>
            </a:pPr>
            <a:r>
              <a:rPr lang="en-GB" sz="2800" dirty="0">
                <a:latin typeface="Times New Roman" pitchFamily="18" charset="0"/>
                <a:cs typeface="Times New Roman" pitchFamily="18" charset="0"/>
              </a:rPr>
              <a:t>Finance</a:t>
            </a:r>
            <a:endParaRPr lang="en-US" sz="2800" dirty="0">
              <a:latin typeface="Times New Roman" pitchFamily="18" charset="0"/>
              <a:cs typeface="Times New Roman" pitchFamily="18" charset="0"/>
            </a:endParaRPr>
          </a:p>
          <a:p>
            <a:pPr marL="36576" indent="0" algn="ctr">
              <a:buNone/>
            </a:pPr>
            <a:r>
              <a:rPr lang="en-US" sz="2800" dirty="0" smtClean="0">
                <a:latin typeface="Times New Roman" pitchFamily="18" charset="0"/>
                <a:cs typeface="Times New Roman" pitchFamily="18" charset="0"/>
              </a:rPr>
              <a:t>Date</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141342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54000" contrast="-73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pPr algn="ctr"/>
            <a:r>
              <a:rPr lang="en-GB" sz="4400" dirty="0">
                <a:latin typeface="Times New Roman" pitchFamily="18" charset="0"/>
                <a:cs typeface="Times New Roman" pitchFamily="18" charset="0"/>
              </a:rPr>
              <a:t>Financial Analysis</a:t>
            </a:r>
            <a:endParaRPr lang="en-US" sz="4400" dirty="0"/>
          </a:p>
        </p:txBody>
      </p:sp>
      <p:sp>
        <p:nvSpPr>
          <p:cNvPr id="3" name="Content Placeholder 2"/>
          <p:cNvSpPr>
            <a:spLocks noGrp="1"/>
          </p:cNvSpPr>
          <p:nvPr>
            <p:ph idx="1"/>
          </p:nvPr>
        </p:nvSpPr>
        <p:spPr/>
        <p:txBody>
          <a:bodyPr>
            <a:normAutofit fontScale="77500" lnSpcReduction="20000"/>
          </a:bodyPr>
          <a:lstStyle/>
          <a:p>
            <a:pPr marL="36576" indent="0">
              <a:buNone/>
            </a:pPr>
            <a:r>
              <a:rPr lang="en-GB" dirty="0">
                <a:latin typeface="Times New Roman" pitchFamily="18" charset="0"/>
                <a:cs typeface="Times New Roman" pitchFamily="18" charset="0"/>
              </a:rPr>
              <a:t>Mitigating Variance</a:t>
            </a:r>
            <a:endParaRPr lang="en-US" dirty="0">
              <a:latin typeface="Times New Roman" pitchFamily="18" charset="0"/>
              <a:cs typeface="Times New Roman" pitchFamily="18" charset="0"/>
            </a:endParaRPr>
          </a:p>
          <a:p>
            <a:pPr>
              <a:buFont typeface="Arial" pitchFamily="34" charset="0"/>
              <a:buChar char="•"/>
            </a:pPr>
            <a:r>
              <a:rPr lang="en-US" sz="3200" dirty="0">
                <a:latin typeface="Times New Roman" pitchFamily="18" charset="0"/>
                <a:cs typeface="Times New Roman" pitchFamily="18" charset="0"/>
              </a:rPr>
              <a:t>Ratio analysis help in the determination of any firm’s financial </a:t>
            </a:r>
            <a:r>
              <a:rPr lang="en-US" sz="3200" dirty="0" smtClean="0">
                <a:latin typeface="Times New Roman" pitchFamily="18" charset="0"/>
                <a:cs typeface="Times New Roman" pitchFamily="18" charset="0"/>
              </a:rPr>
              <a:t>performance</a:t>
            </a:r>
          </a:p>
          <a:p>
            <a:pPr>
              <a:buFont typeface="Arial" pitchFamily="34" charset="0"/>
              <a:buChar char="•"/>
            </a:pPr>
            <a:r>
              <a:rPr lang="en-US" sz="3200" dirty="0" smtClean="0">
                <a:latin typeface="Times New Roman" pitchFamily="18" charset="0"/>
                <a:cs typeface="Times New Roman" pitchFamily="18" charset="0"/>
              </a:rPr>
              <a:t>Not </a:t>
            </a:r>
            <a:r>
              <a:rPr lang="en-US" sz="3200" dirty="0">
                <a:latin typeface="Times New Roman" pitchFamily="18" charset="0"/>
                <a:cs typeface="Times New Roman" pitchFamily="18" charset="0"/>
              </a:rPr>
              <a:t>all ratios hold in most financial determination for firms or for assessment of portfolio</a:t>
            </a:r>
            <a:r>
              <a:rPr lang="en-US" sz="3200" dirty="0" smtClean="0">
                <a:latin typeface="Times New Roman" pitchFamily="18" charset="0"/>
                <a:cs typeface="Times New Roman" pitchFamily="18" charset="0"/>
              </a:rPr>
              <a:t>.</a:t>
            </a:r>
          </a:p>
          <a:p>
            <a:pPr>
              <a:buFont typeface="Arial" pitchFamily="34" charset="0"/>
              <a:buChar char="•"/>
            </a:pPr>
            <a:r>
              <a:rPr lang="en-US" sz="3200" dirty="0">
                <a:latin typeface="Times New Roman" pitchFamily="18" charset="0"/>
                <a:cs typeface="Times New Roman" pitchFamily="18" charset="0"/>
              </a:rPr>
              <a:t>Every firm in a particular industry has a way of dealing with its ratios courtesy of the prevailing </a:t>
            </a:r>
            <a:r>
              <a:rPr lang="en-US" sz="3200" dirty="0" smtClean="0">
                <a:latin typeface="Times New Roman" pitchFamily="18" charset="0"/>
                <a:cs typeface="Times New Roman" pitchFamily="18" charset="0"/>
              </a:rPr>
              <a:t>factors</a:t>
            </a:r>
          </a:p>
          <a:p>
            <a:pPr>
              <a:buFont typeface="Arial" pitchFamily="34" charset="0"/>
              <a:buChar char="•"/>
            </a:pPr>
            <a:r>
              <a:rPr lang="en-US" sz="3200" dirty="0">
                <a:latin typeface="Times New Roman" pitchFamily="18" charset="0"/>
                <a:cs typeface="Times New Roman" pitchFamily="18" charset="0"/>
              </a:rPr>
              <a:t>In the case of the company in question. The ratios </a:t>
            </a:r>
            <a:r>
              <a:rPr lang="en-US" sz="3200" dirty="0" smtClean="0">
                <a:latin typeface="Times New Roman" pitchFamily="18" charset="0"/>
                <a:cs typeface="Times New Roman" pitchFamily="18" charset="0"/>
              </a:rPr>
              <a:t>show </a:t>
            </a:r>
            <a:r>
              <a:rPr lang="en-US" sz="3200" dirty="0">
                <a:latin typeface="Times New Roman" pitchFamily="18" charset="0"/>
                <a:cs typeface="Times New Roman" pitchFamily="18" charset="0"/>
              </a:rPr>
              <a:t>the ability of the company to meet its financial </a:t>
            </a:r>
            <a:r>
              <a:rPr lang="en-US" sz="3200" dirty="0" smtClean="0">
                <a:latin typeface="Times New Roman" pitchFamily="18" charset="0"/>
                <a:cs typeface="Times New Roman" pitchFamily="18" charset="0"/>
              </a:rPr>
              <a:t>obligations  and also help in the determination </a:t>
            </a:r>
            <a:r>
              <a:rPr lang="en-US" sz="3200" dirty="0">
                <a:latin typeface="Times New Roman" pitchFamily="18" charset="0"/>
                <a:cs typeface="Times New Roman" pitchFamily="18" charset="0"/>
              </a:rPr>
              <a:t>of the business solvency.</a:t>
            </a:r>
            <a:endParaRPr lang="en-US" sz="3200" dirty="0" smtClean="0">
              <a:latin typeface="Times New Roman" pitchFamily="18" charset="0"/>
              <a:cs typeface="Times New Roman" pitchFamily="18" charset="0"/>
            </a:endParaRPr>
          </a:p>
          <a:p>
            <a:pPr>
              <a:buFont typeface="Arial" pitchFamily="34" charset="0"/>
              <a:buChar cha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649227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55000" contrast="-84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pPr algn="ctr"/>
            <a:r>
              <a:rPr lang="en-GB" sz="3600" dirty="0">
                <a:latin typeface="Times New Roman" pitchFamily="18" charset="0"/>
                <a:cs typeface="Times New Roman" pitchFamily="18" charset="0"/>
              </a:rPr>
              <a:t>Financial Analysis</a:t>
            </a:r>
            <a:endParaRPr lang="en-US" sz="3600" dirty="0"/>
          </a:p>
        </p:txBody>
      </p:sp>
      <p:sp>
        <p:nvSpPr>
          <p:cNvPr id="3" name="Content Placeholder 2"/>
          <p:cNvSpPr>
            <a:spLocks noGrp="1"/>
          </p:cNvSpPr>
          <p:nvPr>
            <p:ph idx="1"/>
          </p:nvPr>
        </p:nvSpPr>
        <p:spPr/>
        <p:txBody>
          <a:bodyPr>
            <a:noAutofit/>
          </a:bodyPr>
          <a:lstStyle/>
          <a:p>
            <a:pPr marL="36576" indent="0">
              <a:buNone/>
            </a:pPr>
            <a:r>
              <a:rPr lang="en-US" sz="2800" dirty="0" smtClean="0">
                <a:latin typeface="Times New Roman" pitchFamily="18" charset="0"/>
                <a:cs typeface="Times New Roman" pitchFamily="18" charset="0"/>
              </a:rPr>
              <a:t>In the business in reference;</a:t>
            </a:r>
          </a:p>
          <a:p>
            <a:pPr>
              <a:buFont typeface="Arial" pitchFamily="34" charset="0"/>
              <a:buChar char="•"/>
            </a:pPr>
            <a:r>
              <a:rPr lang="en-US" sz="2800" dirty="0" smtClean="0">
                <a:latin typeface="Times New Roman" pitchFamily="18" charset="0"/>
                <a:cs typeface="Times New Roman" pitchFamily="18" charset="0"/>
              </a:rPr>
              <a:t>The ratios offer </a:t>
            </a:r>
            <a:r>
              <a:rPr lang="en-US" sz="2800" dirty="0">
                <a:latin typeface="Times New Roman" pitchFamily="18" charset="0"/>
                <a:cs typeface="Times New Roman" pitchFamily="18" charset="0"/>
              </a:rPr>
              <a:t>a framework for determination of the company’s stock flow</a:t>
            </a:r>
            <a:r>
              <a:rPr lang="en-US" sz="2800" dirty="0" smtClean="0">
                <a:latin typeface="Times New Roman" pitchFamily="18" charset="0"/>
                <a:cs typeface="Times New Roman" pitchFamily="18" charset="0"/>
              </a:rPr>
              <a:t>.</a:t>
            </a:r>
          </a:p>
          <a:p>
            <a:pPr>
              <a:buFont typeface="Arial" pitchFamily="34" charset="0"/>
              <a:buChar char="•"/>
            </a:pP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The lower the sales volume, the lower the firm should buy fresh fruit products. </a:t>
            </a:r>
            <a:endParaRPr lang="en-US" sz="2800" dirty="0" smtClean="0">
              <a:latin typeface="Times New Roman" pitchFamily="18" charset="0"/>
              <a:cs typeface="Times New Roman" pitchFamily="18" charset="0"/>
            </a:endParaRPr>
          </a:p>
          <a:p>
            <a:pPr>
              <a:buFont typeface="Arial" pitchFamily="34" charset="0"/>
              <a:buChar char="•"/>
            </a:pPr>
            <a:r>
              <a:rPr lang="en-US" sz="2800" dirty="0">
                <a:latin typeface="Times New Roman" pitchFamily="18" charset="0"/>
                <a:cs typeface="Times New Roman" pitchFamily="18" charset="0"/>
              </a:rPr>
              <a:t>The budget variance ratio for instance works in favor of the firm in the determination of the costs of purchase of products since the business should maximize on revenue and minimize on expenses to avoid making </a:t>
            </a:r>
            <a:r>
              <a:rPr lang="en-US" sz="2800" dirty="0" smtClean="0">
                <a:latin typeface="Times New Roman" pitchFamily="18" charset="0"/>
                <a:cs typeface="Times New Roman" pitchFamily="18" charset="0"/>
              </a:rPr>
              <a:t>losses</a:t>
            </a:r>
          </a:p>
          <a:p>
            <a:pPr>
              <a:buFont typeface="Arial" pitchFamily="34" charset="0"/>
              <a:buChar char="•"/>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051167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latin typeface="Times New Roman" pitchFamily="18" charset="0"/>
                <a:cs typeface="Times New Roman" pitchFamily="18" charset="0"/>
              </a:rPr>
              <a:t>Financial Analysis</a:t>
            </a:r>
            <a:endParaRPr lang="en-US" sz="3600" dirty="0"/>
          </a:p>
        </p:txBody>
      </p:sp>
      <p:sp>
        <p:nvSpPr>
          <p:cNvPr id="3" name="Content Placeholder 2"/>
          <p:cNvSpPr>
            <a:spLocks noGrp="1"/>
          </p:cNvSpPr>
          <p:nvPr>
            <p:ph idx="1"/>
          </p:nvPr>
        </p:nvSpPr>
        <p:spPr/>
        <p:txBody>
          <a:bodyPr>
            <a:normAutofit fontScale="85000" lnSpcReduction="20000"/>
          </a:bodyPr>
          <a:lstStyle/>
          <a:p>
            <a:r>
              <a:rPr lang="en-US" sz="3200" dirty="0">
                <a:latin typeface="Times New Roman" pitchFamily="18" charset="0"/>
                <a:cs typeface="Times New Roman" pitchFamily="18" charset="0"/>
              </a:rPr>
              <a:t>The firm from the onset has been keen on maximizing </a:t>
            </a:r>
            <a:r>
              <a:rPr lang="en-US" sz="3200" dirty="0" smtClean="0">
                <a:latin typeface="Times New Roman" pitchFamily="18" charset="0"/>
                <a:cs typeface="Times New Roman" pitchFamily="18" charset="0"/>
              </a:rPr>
              <a:t>revenue.</a:t>
            </a:r>
          </a:p>
          <a:p>
            <a:r>
              <a:rPr lang="en-US" sz="3200" dirty="0">
                <a:latin typeface="Times New Roman" pitchFamily="18" charset="0"/>
                <a:cs typeface="Times New Roman" pitchFamily="18" charset="0"/>
              </a:rPr>
              <a:t>The revenue accumulation amounts to profit which on proper planning improves on the company assets</a:t>
            </a:r>
            <a:r>
              <a:rPr lang="en-US" sz="3200" dirty="0" smtClean="0">
                <a:latin typeface="Times New Roman" pitchFamily="18" charset="0"/>
                <a:cs typeface="Times New Roman" pitchFamily="18" charset="0"/>
              </a:rPr>
              <a:t>.</a:t>
            </a:r>
          </a:p>
          <a:p>
            <a:r>
              <a:rPr lang="en-US" sz="3200" dirty="0">
                <a:latin typeface="Times New Roman" pitchFamily="18" charset="0"/>
                <a:cs typeface="Times New Roman" pitchFamily="18" charset="0"/>
              </a:rPr>
              <a:t>In reference to the budget variance </a:t>
            </a:r>
            <a:r>
              <a:rPr lang="en-US" sz="3200" dirty="0" smtClean="0">
                <a:latin typeface="Times New Roman" pitchFamily="18" charset="0"/>
                <a:cs typeface="Times New Roman" pitchFamily="18" charset="0"/>
              </a:rPr>
              <a:t>ratio;</a:t>
            </a:r>
            <a:r>
              <a:rPr lang="en-US" sz="3200" dirty="0">
                <a:latin typeface="Times New Roman" pitchFamily="18" charset="0"/>
                <a:cs typeface="Times New Roman" pitchFamily="18" charset="0"/>
              </a:rPr>
              <a:t> , the firm need to experience a favorable variance </a:t>
            </a:r>
            <a:r>
              <a:rPr lang="en-US" sz="3200" dirty="0" smtClean="0">
                <a:latin typeface="Times New Roman" pitchFamily="18" charset="0"/>
                <a:cs typeface="Times New Roman" pitchFamily="18" charset="0"/>
              </a:rPr>
              <a:t>to </a:t>
            </a:r>
            <a:r>
              <a:rPr lang="en-US" sz="3200" dirty="0">
                <a:latin typeface="Times New Roman" pitchFamily="18" charset="0"/>
                <a:cs typeface="Times New Roman" pitchFamily="18" charset="0"/>
              </a:rPr>
              <a:t>harness the a relatively higher revenue compared to the expenses</a:t>
            </a:r>
            <a:r>
              <a:rPr lang="en-US" sz="3200" dirty="0" smtClean="0">
                <a:latin typeface="Times New Roman" pitchFamily="18" charset="0"/>
                <a:cs typeface="Times New Roman" pitchFamily="18" charset="0"/>
              </a:rPr>
              <a:t>.</a:t>
            </a:r>
          </a:p>
          <a:p>
            <a:r>
              <a:rPr lang="en-US" sz="3200" dirty="0">
                <a:latin typeface="Times New Roman" pitchFamily="18" charset="0"/>
                <a:cs typeface="Times New Roman" pitchFamily="18" charset="0"/>
              </a:rPr>
              <a:t>The revenue should not in all cases fall below the budgeted amount for expenses as set out in the prediction by the business.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016839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51000" contrast="37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pPr algn="ctr"/>
            <a:r>
              <a:rPr lang="en-GB" sz="4000" dirty="0">
                <a:latin typeface="Times New Roman" pitchFamily="18" charset="0"/>
                <a:cs typeface="Times New Roman" pitchFamily="18" charset="0"/>
              </a:rPr>
              <a:t>Financial Analysis</a:t>
            </a:r>
            <a:endParaRPr lang="en-US" sz="4000" dirty="0"/>
          </a:p>
        </p:txBody>
      </p:sp>
      <p:sp>
        <p:nvSpPr>
          <p:cNvPr id="3" name="Content Placeholder 2"/>
          <p:cNvSpPr>
            <a:spLocks noGrp="1"/>
          </p:cNvSpPr>
          <p:nvPr>
            <p:ph idx="1"/>
          </p:nvPr>
        </p:nvSpPr>
        <p:spPr/>
        <p:txBody>
          <a:bodyPr>
            <a:normAutofit fontScale="85000" lnSpcReduction="20000"/>
          </a:bodyPr>
          <a:lstStyle/>
          <a:p>
            <a:r>
              <a:rPr lang="en-US" sz="3200" dirty="0">
                <a:latin typeface="Times New Roman" pitchFamily="18" charset="0"/>
                <a:cs typeface="Times New Roman" pitchFamily="18" charset="0"/>
              </a:rPr>
              <a:t>The liquidity ratios for this case are not worth as the firm at the time is not focused on issues liquidity or matters concerning the financial obligations. </a:t>
            </a:r>
            <a:endParaRPr lang="en-US" sz="3200" dirty="0" smtClean="0">
              <a:latin typeface="Times New Roman" pitchFamily="18" charset="0"/>
              <a:cs typeface="Times New Roman" pitchFamily="18" charset="0"/>
            </a:endParaRPr>
          </a:p>
          <a:p>
            <a:r>
              <a:rPr lang="en-US" sz="3200" dirty="0">
                <a:latin typeface="Times New Roman" pitchFamily="18" charset="0"/>
                <a:cs typeface="Times New Roman" pitchFamily="18" charset="0"/>
              </a:rPr>
              <a:t>The company would in this case would experience a boom in its business if there is an understanding that it is on the right track. </a:t>
            </a:r>
            <a:endParaRPr lang="en-US" sz="3200" dirty="0" smtClean="0">
              <a:latin typeface="Times New Roman" pitchFamily="18" charset="0"/>
              <a:cs typeface="Times New Roman" pitchFamily="18" charset="0"/>
            </a:endParaRPr>
          </a:p>
          <a:p>
            <a:r>
              <a:rPr lang="en-US" sz="3200" dirty="0">
                <a:latin typeface="Times New Roman" pitchFamily="18" charset="0"/>
                <a:cs typeface="Times New Roman" pitchFamily="18" charset="0"/>
              </a:rPr>
              <a:t>The minimization of the expenses gives the business a better ground for planning for other related administrative issues. </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Hiring </a:t>
            </a:r>
            <a:r>
              <a:rPr lang="en-US" sz="3200" dirty="0">
                <a:latin typeface="Times New Roman" pitchFamily="18" charset="0"/>
                <a:cs typeface="Times New Roman" pitchFamily="18" charset="0"/>
              </a:rPr>
              <a:t>of more un-skilled or semi-skilled labor should lead to a favorable labor rate variance.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24058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3625"/>
                    </a14:imgEffect>
                    <a14:imgEffect>
                      <a14:saturation sat="235000"/>
                    </a14:imgEffect>
                    <a14:imgEffect>
                      <a14:brightnessContrast contrast="-85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pPr algn="ctr"/>
            <a:r>
              <a:rPr lang="en-GB" sz="3600" dirty="0">
                <a:latin typeface="Times New Roman" pitchFamily="18" charset="0"/>
                <a:cs typeface="Times New Roman" pitchFamily="18" charset="0"/>
              </a:rPr>
              <a:t>Financial Analysis</a:t>
            </a:r>
            <a:endParaRPr lang="en-US" sz="3600" dirty="0"/>
          </a:p>
        </p:txBody>
      </p:sp>
      <p:sp>
        <p:nvSpPr>
          <p:cNvPr id="3" name="Content Placeholder 2"/>
          <p:cNvSpPr>
            <a:spLocks noGrp="1"/>
          </p:cNvSpPr>
          <p:nvPr>
            <p:ph idx="1"/>
          </p:nvPr>
        </p:nvSpPr>
        <p:spPr/>
        <p:txBody>
          <a:bodyPr>
            <a:normAutofit fontScale="62500" lnSpcReduction="20000"/>
          </a:bodyPr>
          <a:lstStyle/>
          <a:p>
            <a:pPr marL="36576" indent="0">
              <a:buNone/>
            </a:pPr>
            <a:r>
              <a:rPr lang="en-US" b="1" dirty="0"/>
              <a:t>SWOT</a:t>
            </a:r>
            <a:endParaRPr lang="en-US" dirty="0"/>
          </a:p>
          <a:p>
            <a:pPr marL="36576" indent="0">
              <a:buNone/>
            </a:pPr>
            <a:r>
              <a:rPr lang="en-US" sz="3200" dirty="0">
                <a:latin typeface="Times New Roman" pitchFamily="18" charset="0"/>
                <a:cs typeface="Times New Roman" pitchFamily="18" charset="0"/>
              </a:rPr>
              <a:t>Strength – Opportunity Strategy</a:t>
            </a:r>
          </a:p>
          <a:p>
            <a:r>
              <a:rPr lang="en-US" sz="3200" dirty="0" smtClean="0">
                <a:latin typeface="Times New Roman" pitchFamily="18" charset="0"/>
                <a:cs typeface="Times New Roman" pitchFamily="18" charset="0"/>
              </a:rPr>
              <a:t>The </a:t>
            </a:r>
            <a:r>
              <a:rPr lang="en-US" sz="3200" dirty="0">
                <a:latin typeface="Times New Roman" pitchFamily="18" charset="0"/>
                <a:cs typeface="Times New Roman" pitchFamily="18" charset="0"/>
              </a:rPr>
              <a:t>capacity to earn profits enhances the firm’s performance, regardless of financial distress threat. Companies experiencing a negative cash flow might increase their debt ratio, thus respond to lack of internal funds. Therefore, companies will low reported accruals, tend to exhibit a higher corporate performance, leading to abnormal returns.  </a:t>
            </a:r>
          </a:p>
          <a:p>
            <a:pPr marL="36576" indent="0">
              <a:buNone/>
            </a:pPr>
            <a:r>
              <a:rPr lang="en-US" sz="3200" dirty="0">
                <a:latin typeface="Times New Roman" pitchFamily="18" charset="0"/>
                <a:cs typeface="Times New Roman" pitchFamily="18" charset="0"/>
              </a:rPr>
              <a:t>Weakness – Opportunity Strategy</a:t>
            </a:r>
          </a:p>
          <a:p>
            <a:r>
              <a:rPr lang="en-US" sz="3200" dirty="0">
                <a:latin typeface="Times New Roman" pitchFamily="18" charset="0"/>
                <a:cs typeface="Times New Roman" pitchFamily="18" charset="0"/>
              </a:rPr>
              <a:t>The Weakness and Opportunity Strategy shows how the firm is availing its opportunities to overcome the weaknesses it is experiencing. This includes the expansion of men’s items and clothing line to encourage more male shoppers and sales. It is also introducing this new product line to boost its stock prices.</a:t>
            </a:r>
          </a:p>
          <a:p>
            <a:endParaRPr lang="en-US" dirty="0"/>
          </a:p>
        </p:txBody>
      </p:sp>
    </p:spTree>
    <p:extLst>
      <p:ext uri="{BB962C8B-B14F-4D97-AF65-F5344CB8AC3E}">
        <p14:creationId xmlns:p14="http://schemas.microsoft.com/office/powerpoint/2010/main" val="1439679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latin typeface="Times New Roman" pitchFamily="18" charset="0"/>
                <a:cs typeface="Times New Roman" pitchFamily="18" charset="0"/>
              </a:rPr>
              <a:t>Financial Analysis</a:t>
            </a:r>
            <a:endParaRPr lang="en-US" sz="3600" dirty="0"/>
          </a:p>
        </p:txBody>
      </p:sp>
      <p:sp>
        <p:nvSpPr>
          <p:cNvPr id="3" name="Content Placeholder 2"/>
          <p:cNvSpPr>
            <a:spLocks noGrp="1"/>
          </p:cNvSpPr>
          <p:nvPr>
            <p:ph idx="1"/>
          </p:nvPr>
        </p:nvSpPr>
        <p:spPr>
          <a:xfrm>
            <a:off x="457200" y="1600200"/>
            <a:ext cx="7467600" cy="4925144"/>
          </a:xfrm>
        </p:spPr>
        <p:txBody>
          <a:bodyPr>
            <a:noAutofit/>
          </a:bodyPr>
          <a:lstStyle/>
          <a:p>
            <a:pPr marL="36576" indent="0">
              <a:buNone/>
            </a:pPr>
            <a:r>
              <a:rPr lang="en-US" sz="2400" dirty="0">
                <a:latin typeface="Times New Roman" pitchFamily="18" charset="0"/>
                <a:cs typeface="Times New Roman" pitchFamily="18" charset="0"/>
              </a:rPr>
              <a:t>Strength – Threat Strategy</a:t>
            </a:r>
          </a:p>
          <a:p>
            <a:r>
              <a:rPr lang="en-US" sz="2400" dirty="0">
                <a:latin typeface="Times New Roman" pitchFamily="18" charset="0"/>
                <a:cs typeface="Times New Roman" pitchFamily="18" charset="0"/>
              </a:rPr>
              <a:t>The strengths and threat strategy mean that how the firm can take advantage of its strengths to avoid real and potential </a:t>
            </a:r>
            <a:r>
              <a:rPr lang="en-US" sz="2400" dirty="0" smtClean="0">
                <a:latin typeface="Times New Roman" pitchFamily="18" charset="0"/>
                <a:cs typeface="Times New Roman" pitchFamily="18" charset="0"/>
              </a:rPr>
              <a:t>threats</a:t>
            </a:r>
          </a:p>
          <a:p>
            <a:pPr marL="36576" indent="0">
              <a:buNone/>
            </a:pPr>
            <a:r>
              <a:rPr lang="en-US" sz="2400" dirty="0" smtClean="0">
                <a:latin typeface="Times New Roman" pitchFamily="18" charset="0"/>
                <a:cs typeface="Times New Roman" pitchFamily="18" charset="0"/>
              </a:rPr>
              <a:t>Weakness </a:t>
            </a:r>
            <a:r>
              <a:rPr lang="en-US" sz="2400" dirty="0">
                <a:latin typeface="Times New Roman" pitchFamily="18" charset="0"/>
                <a:cs typeface="Times New Roman" pitchFamily="18" charset="0"/>
              </a:rPr>
              <a:t>– Threat Strategy</a:t>
            </a:r>
          </a:p>
          <a:p>
            <a:r>
              <a:rPr lang="en-US" sz="2400" dirty="0">
                <a:latin typeface="Times New Roman" pitchFamily="18" charset="0"/>
                <a:cs typeface="Times New Roman" pitchFamily="18" charset="0"/>
              </a:rPr>
              <a:t>S</a:t>
            </a:r>
            <a:r>
              <a:rPr lang="en-US" sz="2400" dirty="0" smtClean="0">
                <a:latin typeface="Times New Roman" pitchFamily="18" charset="0"/>
                <a:cs typeface="Times New Roman" pitchFamily="18" charset="0"/>
              </a:rPr>
              <a:t>hows </a:t>
            </a:r>
            <a:r>
              <a:rPr lang="en-US" sz="2400" dirty="0">
                <a:latin typeface="Times New Roman" pitchFamily="18" charset="0"/>
                <a:cs typeface="Times New Roman" pitchFamily="18" charset="0"/>
              </a:rPr>
              <a:t>how the company can minimize its weaknesses and avoid threats. The business is doing so by keeping up with the fashion trends by introducing new trendy men’s items. It is offering only higher priced items, in doing so, the company maintains the luxury image of the products, as well as pleases investors at the same time. </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826526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latin typeface="Times New Roman" pitchFamily="18" charset="0"/>
                <a:cs typeface="Times New Roman" pitchFamily="18" charset="0"/>
              </a:rPr>
              <a:t>Financial Analysis</a:t>
            </a:r>
            <a:endParaRPr lang="en-US" sz="3600" dirty="0"/>
          </a:p>
        </p:txBody>
      </p:sp>
      <p:sp>
        <p:nvSpPr>
          <p:cNvPr id="3" name="Content Placeholder 2"/>
          <p:cNvSpPr>
            <a:spLocks noGrp="1"/>
          </p:cNvSpPr>
          <p:nvPr>
            <p:ph idx="1"/>
          </p:nvPr>
        </p:nvSpPr>
        <p:spPr/>
        <p:txBody>
          <a:bodyPr>
            <a:normAutofit fontScale="85000" lnSpcReduction="20000"/>
          </a:bodyPr>
          <a:lstStyle/>
          <a:p>
            <a:pPr marL="36576" indent="0">
              <a:buNone/>
            </a:pPr>
            <a:r>
              <a:rPr lang="en-US" dirty="0"/>
              <a:t>References</a:t>
            </a:r>
          </a:p>
          <a:p>
            <a:r>
              <a:rPr lang="en-US" dirty="0"/>
              <a:t>Chen, J. (2019, April 29). </a:t>
            </a:r>
            <a:r>
              <a:rPr lang="en-US" i="1" dirty="0"/>
              <a:t>Corporate finance and accounting</a:t>
            </a:r>
            <a:r>
              <a:rPr lang="en-US" dirty="0"/>
              <a:t>. Retrieved from </a:t>
            </a:r>
            <a:r>
              <a:rPr lang="en-US" dirty="0" err="1"/>
              <a:t>Investopedia</a:t>
            </a:r>
            <a:r>
              <a:rPr lang="en-US" dirty="0"/>
              <a:t>: https://www.investopedia.com/terms/b/budget-variance.asp</a:t>
            </a:r>
          </a:p>
          <a:p>
            <a:r>
              <a:rPr lang="en-US" dirty="0" err="1"/>
              <a:t>Keythman</a:t>
            </a:r>
            <a:r>
              <a:rPr lang="en-US" dirty="0"/>
              <a:t>, B. (</a:t>
            </a:r>
            <a:r>
              <a:rPr lang="en-US" dirty="0" err="1"/>
              <a:t>n.d.</a:t>
            </a:r>
            <a:r>
              <a:rPr lang="en-US" dirty="0"/>
              <a:t>). Comparison of Labor Price Variance vs. Labor Efficiency Variance. </a:t>
            </a:r>
            <a:r>
              <a:rPr lang="en-US" i="1" dirty="0"/>
              <a:t>Chron</a:t>
            </a:r>
            <a:r>
              <a:rPr lang="en-US" dirty="0"/>
              <a:t>. Retrieved from https://smallbusiness.chron.com</a:t>
            </a:r>
          </a:p>
          <a:p>
            <a:r>
              <a:rPr lang="en-US" dirty="0"/>
              <a:t>McDonnell, S. (2019, August 14). How To Calculate Variances in Accounting. </a:t>
            </a:r>
            <a:r>
              <a:rPr lang="en-US" i="1" dirty="0" err="1"/>
              <a:t>bizfluent</a:t>
            </a:r>
            <a:r>
              <a:rPr lang="en-US" dirty="0"/>
              <a:t>. Retrieved from http://bizfluent.com</a:t>
            </a:r>
          </a:p>
          <a:p>
            <a:pPr marL="36576" indent="0">
              <a:buNone/>
            </a:pPr>
            <a:endParaRPr lang="en-US" dirty="0"/>
          </a:p>
          <a:p>
            <a:pPr marL="36576" indent="0">
              <a:buNone/>
            </a:pPr>
            <a:endParaRPr lang="en-US" dirty="0"/>
          </a:p>
        </p:txBody>
      </p:sp>
    </p:spTree>
    <p:extLst>
      <p:ext uri="{BB962C8B-B14F-4D97-AF65-F5344CB8AC3E}">
        <p14:creationId xmlns:p14="http://schemas.microsoft.com/office/powerpoint/2010/main" val="16567067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94</TotalTime>
  <Words>1298</Words>
  <Application>Microsoft Office PowerPoint</Application>
  <PresentationFormat>On-screen Show (4:3)</PresentationFormat>
  <Paragraphs>62</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Technic</vt:lpstr>
      <vt:lpstr>Financial Analysis </vt:lpstr>
      <vt:lpstr>Financial Analysis</vt:lpstr>
      <vt:lpstr>Financial Analysis</vt:lpstr>
      <vt:lpstr>Financial Analysis</vt:lpstr>
      <vt:lpstr>Financial Analysis</vt:lpstr>
      <vt:lpstr>Financial Analysis</vt:lpstr>
      <vt:lpstr>Financial Analysis</vt:lpstr>
      <vt:lpstr>Financial Analysis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29</cp:revision>
  <dcterms:created xsi:type="dcterms:W3CDTF">2020-06-23T15:38:43Z</dcterms:created>
  <dcterms:modified xsi:type="dcterms:W3CDTF">2020-06-23T17:13:04Z</dcterms:modified>
</cp:coreProperties>
</file>