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0" r:id="rId1"/>
  </p:sldMasterIdLst>
  <p:sldIdLst>
    <p:sldId id="256" r:id="rId2"/>
    <p:sldId id="257" r:id="rId3"/>
    <p:sldId id="258" r:id="rId4"/>
    <p:sldId id="259" r:id="rId5"/>
    <p:sldId id="284" r:id="rId6"/>
    <p:sldId id="260" r:id="rId7"/>
    <p:sldId id="261" r:id="rId8"/>
    <p:sldId id="262" r:id="rId9"/>
    <p:sldId id="285" r:id="rId10"/>
    <p:sldId id="263" r:id="rId11"/>
    <p:sldId id="264" r:id="rId12"/>
    <p:sldId id="265" r:id="rId13"/>
    <p:sldId id="266" r:id="rId14"/>
    <p:sldId id="286" r:id="rId15"/>
    <p:sldId id="287" r:id="rId16"/>
    <p:sldId id="267" r:id="rId17"/>
    <p:sldId id="268" r:id="rId18"/>
    <p:sldId id="288" r:id="rId19"/>
    <p:sldId id="269" r:id="rId20"/>
    <p:sldId id="270" r:id="rId21"/>
    <p:sldId id="29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9" r:id="rId35"/>
    <p:sldId id="283" r:id="rId36"/>
    <p:sldId id="291" r:id="rId3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3" autoAdjust="0"/>
    <p:restoredTop sz="94660"/>
  </p:normalViewPr>
  <p:slideViewPr>
    <p:cSldViewPr snapToGrid="0">
      <p:cViewPr varScale="1">
        <p:scale>
          <a:sx n="69" d="100"/>
          <a:sy n="69" d="100"/>
        </p:scale>
        <p:origin x="60" y="4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2/21/2021</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022048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2/21/2021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660261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06059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949606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37574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870223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273777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454256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001717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BFA754-D5C3-4E66-96A6-867B257F58DC}" type="datetimeFigureOut">
              <a:rPr lang="en-US" smtClean="0"/>
              <a:t>2/21/2021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5D84065D-F351-4B03-BD91-D8A6B8D4B362}" type="slidenum">
              <a:rPr lang="en-US" smtClean="0"/>
              <a:t>‹#›</a:t>
            </a:fld>
            <a:endParaRPr lang="en-US" dirty="0"/>
          </a:p>
        </p:txBody>
      </p:sp>
    </p:spTree>
    <p:extLst>
      <p:ext uri="{BB962C8B-B14F-4D97-AF65-F5344CB8AC3E}">
        <p14:creationId xmlns:p14="http://schemas.microsoft.com/office/powerpoint/2010/main" val="496731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400338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5BFA754-D5C3-4E66-96A6-867B257F58DC}" type="datetimeFigureOut">
              <a:rPr lang="en-US" smtClean="0"/>
              <a:t>2/21/2021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D84065D-F351-4B03-BD91-D8A6B8D4B362}" type="slidenum">
              <a:rPr lang="en-US" smtClean="0"/>
              <a:t>‹#›</a:t>
            </a:fld>
            <a:endParaRPr lang="en-US" dirty="0"/>
          </a:p>
        </p:txBody>
      </p:sp>
    </p:spTree>
    <p:extLst>
      <p:ext uri="{BB962C8B-B14F-4D97-AF65-F5344CB8AC3E}">
        <p14:creationId xmlns:p14="http://schemas.microsoft.com/office/powerpoint/2010/main" val="856723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2/21/2021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526751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2/21/2021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91493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2/21/2021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892523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2/21/2021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070751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2/21/2021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728994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smtClean="0"/>
              <a:pPr/>
              <a:t>2/21/2021</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9417494"/>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 id="2147483682" r:id="rId12"/>
    <p:sldLayoutId id="2147483683" r:id="rId13"/>
    <p:sldLayoutId id="2147483684" r:id="rId14"/>
    <p:sldLayoutId id="2147483685" r:id="rId15"/>
    <p:sldLayoutId id="2147483686" r:id="rId16"/>
    <p:sldLayoutId id="214748368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s://www.nationsencyclopedia.com/Europe/Finland-GOVERNMENT.html" TargetMode="External"/><Relationship Id="rId2" Type="http://schemas.openxmlformats.org/officeDocument/2006/relationships/hyperlink" Target="https://finland.fi/life-society/parliamentarism-in-finland/" TargetMode="External"/><Relationship Id="rId1" Type="http://schemas.openxmlformats.org/officeDocument/2006/relationships/slideLayout" Target="../slideLayouts/slideLayout2.xml"/><Relationship Id="rId4" Type="http://schemas.openxmlformats.org/officeDocument/2006/relationships/hyperlink" Target="https://www.nationsonline.org/oneworld/finland.htm"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E00985-3956-4BB5-8A6A-1CFF20155B3B}"/>
              </a:ext>
            </a:extLst>
          </p:cNvPr>
          <p:cNvSpPr>
            <a:spLocks noGrp="1"/>
          </p:cNvSpPr>
          <p:nvPr>
            <p:ph type="ctrTitle"/>
          </p:nvPr>
        </p:nvSpPr>
        <p:spPr>
          <a:xfrm>
            <a:off x="2688165" y="1551709"/>
            <a:ext cx="6815669" cy="3713018"/>
          </a:xfrm>
        </p:spPr>
        <p:txBody>
          <a:bodyPr/>
          <a:lstStyle/>
          <a:p>
            <a:pPr algn="ctr"/>
            <a:r>
              <a:rPr lang="en-US" sz="3200" b="1" dirty="0"/>
              <a:t>Healthcare in Finland</a:t>
            </a:r>
            <a:br>
              <a:rPr lang="en-US" sz="3200" dirty="0"/>
            </a:br>
            <a:r>
              <a:rPr lang="en-US" sz="3200" dirty="0"/>
              <a:t>Author </a:t>
            </a:r>
            <a:br>
              <a:rPr lang="en-US" sz="3200" dirty="0"/>
            </a:br>
            <a:r>
              <a:rPr lang="en-US" sz="3200" dirty="0"/>
              <a:t>Institutional Affiliation </a:t>
            </a:r>
            <a:br>
              <a:rPr lang="en-US" sz="3200" dirty="0"/>
            </a:br>
            <a:r>
              <a:rPr lang="en-US" sz="3200" dirty="0"/>
              <a:t>Instructor </a:t>
            </a:r>
            <a:br>
              <a:rPr lang="en-US" sz="3200" dirty="0"/>
            </a:br>
            <a:r>
              <a:rPr lang="en-US" sz="3200" dirty="0"/>
              <a:t>Course code </a:t>
            </a:r>
            <a:br>
              <a:rPr lang="en-US" sz="3200" dirty="0"/>
            </a:br>
            <a:r>
              <a:rPr lang="en-US" sz="3200" dirty="0"/>
              <a:t>Date of submission </a:t>
            </a:r>
          </a:p>
        </p:txBody>
      </p:sp>
    </p:spTree>
    <p:extLst>
      <p:ext uri="{BB962C8B-B14F-4D97-AF65-F5344CB8AC3E}">
        <p14:creationId xmlns:p14="http://schemas.microsoft.com/office/powerpoint/2010/main" val="31856489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EEE3D8-86CF-4E71-8E87-065B2D66078F}"/>
              </a:ext>
            </a:extLst>
          </p:cNvPr>
          <p:cNvSpPr>
            <a:spLocks noGrp="1"/>
          </p:cNvSpPr>
          <p:nvPr>
            <p:ph type="title"/>
          </p:nvPr>
        </p:nvSpPr>
        <p:spPr>
          <a:xfrm>
            <a:off x="1484311" y="685800"/>
            <a:ext cx="10018713" cy="962891"/>
          </a:xfrm>
        </p:spPr>
        <p:txBody>
          <a:bodyPr>
            <a:normAutofit/>
          </a:bodyPr>
          <a:lstStyle/>
          <a:p>
            <a:r>
              <a:rPr lang="en-US" sz="3200" b="1" dirty="0">
                <a:latin typeface="Consolas" panose="020B0609020204030204" pitchFamily="49" charset="0"/>
              </a:rPr>
              <a:t>Demographics in Finland 	</a:t>
            </a:r>
          </a:p>
        </p:txBody>
      </p:sp>
      <p:sp>
        <p:nvSpPr>
          <p:cNvPr id="3" name="Content Placeholder 2">
            <a:extLst>
              <a:ext uri="{FF2B5EF4-FFF2-40B4-BE49-F238E27FC236}">
                <a16:creationId xmlns:a16="http://schemas.microsoft.com/office/drawing/2014/main" id="{0F27B441-0652-4856-A9D1-5A101D034644}"/>
              </a:ext>
            </a:extLst>
          </p:cNvPr>
          <p:cNvSpPr>
            <a:spLocks noGrp="1"/>
          </p:cNvSpPr>
          <p:nvPr>
            <p:ph idx="1"/>
          </p:nvPr>
        </p:nvSpPr>
        <p:spPr>
          <a:xfrm>
            <a:off x="1484310" y="1482437"/>
            <a:ext cx="10018713" cy="4308764"/>
          </a:xfrm>
        </p:spPr>
        <p:txBody>
          <a:bodyPr>
            <a:normAutofit/>
          </a:bodyPr>
          <a:lstStyle/>
          <a:p>
            <a:pPr algn="just">
              <a:lnSpc>
                <a:spcPct val="200000"/>
              </a:lnSpc>
            </a:pPr>
            <a:r>
              <a:rPr lang="en-US" sz="1800" dirty="0">
                <a:latin typeface="Consolas" panose="020B0609020204030204" pitchFamily="49" charset="0"/>
              </a:rPr>
              <a:t>The country’s total population is approximately 5.5 million people. This is according to the information obtained from the World Bank statistics. </a:t>
            </a:r>
          </a:p>
          <a:p>
            <a:pPr algn="just">
              <a:lnSpc>
                <a:spcPct val="200000"/>
              </a:lnSpc>
            </a:pPr>
            <a:r>
              <a:rPr lang="en-US" sz="1800" dirty="0">
                <a:latin typeface="Consolas" panose="020B0609020204030204" pitchFamily="49" charset="0"/>
              </a:rPr>
              <a:t>Finland has an average population density of 19 persons per square kilometre and is regarded as one of the most sparsely populated countries in Europe. </a:t>
            </a:r>
          </a:p>
          <a:p>
            <a:pPr algn="just">
              <a:lnSpc>
                <a:spcPct val="200000"/>
              </a:lnSpc>
            </a:pPr>
            <a:r>
              <a:rPr lang="en-US" sz="1800" dirty="0">
                <a:latin typeface="Consolas" panose="020B0609020204030204" pitchFamily="49" charset="0"/>
              </a:rPr>
              <a:t>The country has an uneven population distribution with a majority of the population living in urban areas. </a:t>
            </a:r>
          </a:p>
          <a:p>
            <a:pPr algn="just">
              <a:lnSpc>
                <a:spcPct val="200000"/>
              </a:lnSpc>
            </a:pPr>
            <a:r>
              <a:rPr lang="en-US" sz="1800" dirty="0">
                <a:latin typeface="Consolas" panose="020B0609020204030204" pitchFamily="49" charset="0"/>
              </a:rPr>
              <a:t>About 1.5 million people reside in Helsinki, the country’s capital. </a:t>
            </a:r>
          </a:p>
        </p:txBody>
      </p:sp>
    </p:spTree>
    <p:extLst>
      <p:ext uri="{BB962C8B-B14F-4D97-AF65-F5344CB8AC3E}">
        <p14:creationId xmlns:p14="http://schemas.microsoft.com/office/powerpoint/2010/main" val="22095718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140DEF2-56F4-4803-8DA5-A0697F57ACA8}"/>
              </a:ext>
            </a:extLst>
          </p:cNvPr>
          <p:cNvSpPr>
            <a:spLocks noGrp="1"/>
          </p:cNvSpPr>
          <p:nvPr>
            <p:ph idx="1"/>
          </p:nvPr>
        </p:nvSpPr>
        <p:spPr>
          <a:xfrm>
            <a:off x="1484310" y="1233055"/>
            <a:ext cx="10018713" cy="4558145"/>
          </a:xfrm>
        </p:spPr>
        <p:txBody>
          <a:bodyPr>
            <a:normAutofit fontScale="70000" lnSpcReduction="20000"/>
          </a:bodyPr>
          <a:lstStyle/>
          <a:p>
            <a:pPr algn="just">
              <a:lnSpc>
                <a:spcPct val="200000"/>
              </a:lnSpc>
            </a:pPr>
            <a:r>
              <a:rPr lang="en-US" dirty="0">
                <a:latin typeface="Consolas" panose="020B0609020204030204" pitchFamily="49" charset="0"/>
              </a:rPr>
              <a:t>The ethnic composition of the country is relatively homogenous with the dominant ethnicity being the Finnish. </a:t>
            </a:r>
          </a:p>
          <a:p>
            <a:pPr algn="just">
              <a:lnSpc>
                <a:spcPct val="200000"/>
              </a:lnSpc>
            </a:pPr>
            <a:r>
              <a:rPr lang="en-US" dirty="0">
                <a:latin typeface="Consolas" panose="020B0609020204030204" pitchFamily="49" charset="0"/>
              </a:rPr>
              <a:t>However, there are also other minority ethnic tribes in the country that include the Finland-swedes, Sami and Roma people (Worldometer, 2020)</a:t>
            </a:r>
          </a:p>
          <a:p>
            <a:pPr algn="just">
              <a:lnSpc>
                <a:spcPct val="200000"/>
              </a:lnSpc>
            </a:pPr>
            <a:r>
              <a:rPr lang="en-US" dirty="0">
                <a:latin typeface="Consolas" panose="020B0609020204030204" pitchFamily="49" charset="0"/>
              </a:rPr>
              <a:t>Due to immigration, the country has recently seen an influx of major ethnic groups such as Russians, Somalis, Estonians and Kurds. </a:t>
            </a:r>
          </a:p>
          <a:p>
            <a:pPr algn="just">
              <a:lnSpc>
                <a:spcPct val="200000"/>
              </a:lnSpc>
            </a:pPr>
            <a:r>
              <a:rPr lang="en-US" dirty="0">
                <a:latin typeface="Consolas" panose="020B0609020204030204" pitchFamily="49" charset="0"/>
              </a:rPr>
              <a:t>Approximately 5.2 % of the general population are foreigners. The official languages used in the country are Finnish and Swedish. </a:t>
            </a:r>
          </a:p>
        </p:txBody>
      </p:sp>
    </p:spTree>
    <p:extLst>
      <p:ext uri="{BB962C8B-B14F-4D97-AF65-F5344CB8AC3E}">
        <p14:creationId xmlns:p14="http://schemas.microsoft.com/office/powerpoint/2010/main" val="364063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88F0A63-3D62-4B93-A705-508254C1BF00}"/>
              </a:ext>
            </a:extLst>
          </p:cNvPr>
          <p:cNvSpPr>
            <a:spLocks noGrp="1"/>
          </p:cNvSpPr>
          <p:nvPr>
            <p:ph idx="1"/>
          </p:nvPr>
        </p:nvSpPr>
        <p:spPr>
          <a:xfrm>
            <a:off x="1484310" y="983673"/>
            <a:ext cx="10018713" cy="4807527"/>
          </a:xfrm>
        </p:spPr>
        <p:txBody>
          <a:bodyPr>
            <a:normAutofit fontScale="70000" lnSpcReduction="20000"/>
          </a:bodyPr>
          <a:lstStyle/>
          <a:p>
            <a:pPr algn="just">
              <a:lnSpc>
                <a:spcPct val="200000"/>
              </a:lnSpc>
            </a:pPr>
            <a:r>
              <a:rPr lang="en-US" dirty="0">
                <a:latin typeface="Consolas" panose="020B0609020204030204" pitchFamily="49" charset="0"/>
              </a:rPr>
              <a:t>Since Finland was previously a part of Sweden, Swedish is the native language used by a majority of the population. </a:t>
            </a:r>
          </a:p>
          <a:p>
            <a:pPr algn="just">
              <a:lnSpc>
                <a:spcPct val="200000"/>
              </a:lnSpc>
            </a:pPr>
            <a:r>
              <a:rPr lang="en-US" dirty="0">
                <a:latin typeface="Consolas" panose="020B0609020204030204" pitchFamily="49" charset="0"/>
              </a:rPr>
              <a:t>The largest religious group in the country is the Lutheran church with a congregation of over 69% of the country’s population. </a:t>
            </a:r>
          </a:p>
          <a:p>
            <a:pPr algn="just">
              <a:lnSpc>
                <a:spcPct val="200000"/>
              </a:lnSpc>
            </a:pPr>
            <a:r>
              <a:rPr lang="en-US" dirty="0">
                <a:latin typeface="Consolas" panose="020B0609020204030204" pitchFamily="49" charset="0"/>
              </a:rPr>
              <a:t>The Freedom of religion act in Finland guarantees the individual freedom of everyone to practice a religion of their choice (European Commission, 2020).</a:t>
            </a:r>
          </a:p>
          <a:p>
            <a:pPr algn="just">
              <a:lnSpc>
                <a:spcPct val="200000"/>
              </a:lnSpc>
            </a:pPr>
            <a:r>
              <a:rPr lang="en-US" dirty="0">
                <a:latin typeface="Consolas" panose="020B0609020204030204" pitchFamily="49" charset="0"/>
              </a:rPr>
              <a:t>The Freedom of religion act in Finland guarantees the individual freedom of everyone to practice a religion of their choice. </a:t>
            </a:r>
          </a:p>
        </p:txBody>
      </p:sp>
    </p:spTree>
    <p:extLst>
      <p:ext uri="{BB962C8B-B14F-4D97-AF65-F5344CB8AC3E}">
        <p14:creationId xmlns:p14="http://schemas.microsoft.com/office/powerpoint/2010/main" val="39797089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2CDBA74-5EA6-464B-B894-1463AAFDC14C}"/>
              </a:ext>
            </a:extLst>
          </p:cNvPr>
          <p:cNvSpPr>
            <a:spLocks noGrp="1"/>
          </p:cNvSpPr>
          <p:nvPr>
            <p:ph idx="1"/>
          </p:nvPr>
        </p:nvSpPr>
        <p:spPr>
          <a:xfrm>
            <a:off x="1484310" y="1191491"/>
            <a:ext cx="10018713" cy="4807527"/>
          </a:xfrm>
        </p:spPr>
        <p:txBody>
          <a:bodyPr>
            <a:normAutofit/>
          </a:bodyPr>
          <a:lstStyle/>
          <a:p>
            <a:pPr algn="just">
              <a:lnSpc>
                <a:spcPct val="200000"/>
              </a:lnSpc>
            </a:pPr>
            <a:r>
              <a:rPr lang="en-US" sz="1600" dirty="0">
                <a:latin typeface="Consolas" panose="020B0609020204030204" pitchFamily="49" charset="0"/>
              </a:rPr>
              <a:t>Despite the Lutheran church having a majority of the congregants, other religious denominations are also present in the country.</a:t>
            </a:r>
          </a:p>
          <a:p>
            <a:pPr algn="just">
              <a:lnSpc>
                <a:spcPct val="200000"/>
              </a:lnSpc>
            </a:pPr>
            <a:r>
              <a:rPr lang="en-US" sz="1600" dirty="0">
                <a:latin typeface="Consolas" panose="020B0609020204030204" pitchFamily="49" charset="0"/>
              </a:rPr>
              <a:t>However, close to 28% of the population do not have any religious affiliation (Statistics Finland, 2019).</a:t>
            </a:r>
          </a:p>
          <a:p>
            <a:pPr algn="just">
              <a:lnSpc>
                <a:spcPct val="200000"/>
              </a:lnSpc>
            </a:pPr>
            <a:r>
              <a:rPr lang="en-US" sz="1600" dirty="0">
                <a:latin typeface="Consolas" panose="020B0609020204030204" pitchFamily="49" charset="0"/>
              </a:rPr>
              <a:t>Pupils and students in the basic education sector have the right to instruction in religion usually approached from a cultural perspective and not from a denomination viewpoint.</a:t>
            </a:r>
          </a:p>
        </p:txBody>
      </p:sp>
    </p:spTree>
    <p:extLst>
      <p:ext uri="{BB962C8B-B14F-4D97-AF65-F5344CB8AC3E}">
        <p14:creationId xmlns:p14="http://schemas.microsoft.com/office/powerpoint/2010/main" val="16364911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8E9E631C-5B66-48BC-9F07-BB549AC825D4}"/>
              </a:ext>
            </a:extLst>
          </p:cNvPr>
          <p:cNvSpPr>
            <a:spLocks noGrp="1"/>
          </p:cNvSpPr>
          <p:nvPr>
            <p:ph type="title"/>
          </p:nvPr>
        </p:nvSpPr>
        <p:spPr>
          <a:xfrm>
            <a:off x="1484311" y="1648691"/>
            <a:ext cx="10018713" cy="789708"/>
          </a:xfrm>
        </p:spPr>
        <p:txBody>
          <a:bodyPr>
            <a:noAutofit/>
          </a:bodyPr>
          <a:lstStyle/>
          <a:p>
            <a:r>
              <a:rPr lang="en-US" sz="2800" b="1" dirty="0">
                <a:latin typeface="Consolas" panose="020B0609020204030204" pitchFamily="49" charset="0"/>
              </a:rPr>
              <a:t>An image showing settlement areas in Finland</a:t>
            </a:r>
          </a:p>
        </p:txBody>
      </p:sp>
      <p:pic>
        <p:nvPicPr>
          <p:cNvPr id="4" name="Content Placeholder 3">
            <a:extLst>
              <a:ext uri="{FF2B5EF4-FFF2-40B4-BE49-F238E27FC236}">
                <a16:creationId xmlns:a16="http://schemas.microsoft.com/office/drawing/2014/main" id="{015FB35B-F2CD-4475-968D-C7497EF486FD}"/>
              </a:ext>
            </a:extLst>
          </p:cNvPr>
          <p:cNvPicPr>
            <a:picLocks noGrp="1" noChangeAspect="1"/>
          </p:cNvPicPr>
          <p:nvPr>
            <p:ph idx="1"/>
          </p:nvPr>
        </p:nvPicPr>
        <p:blipFill>
          <a:blip r:embed="rId2"/>
          <a:stretch>
            <a:fillRect/>
          </a:stretch>
        </p:blipFill>
        <p:spPr>
          <a:xfrm>
            <a:off x="1484311" y="2438398"/>
            <a:ext cx="10018713" cy="3297383"/>
          </a:xfrm>
        </p:spPr>
      </p:pic>
    </p:spTree>
    <p:extLst>
      <p:ext uri="{BB962C8B-B14F-4D97-AF65-F5344CB8AC3E}">
        <p14:creationId xmlns:p14="http://schemas.microsoft.com/office/powerpoint/2010/main" val="19369091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9D659F-CD01-4F23-9CC1-953C20EA2243}"/>
              </a:ext>
            </a:extLst>
          </p:cNvPr>
          <p:cNvSpPr>
            <a:spLocks noGrp="1"/>
          </p:cNvSpPr>
          <p:nvPr>
            <p:ph type="title"/>
          </p:nvPr>
        </p:nvSpPr>
        <p:spPr>
          <a:xfrm>
            <a:off x="1484311" y="685801"/>
            <a:ext cx="10018713" cy="533400"/>
          </a:xfrm>
        </p:spPr>
        <p:txBody>
          <a:bodyPr>
            <a:noAutofit/>
          </a:bodyPr>
          <a:lstStyle/>
          <a:p>
            <a:r>
              <a:rPr lang="en-US" sz="2800" b="1" dirty="0">
                <a:latin typeface="Consolas" panose="020B0609020204030204" pitchFamily="49" charset="0"/>
              </a:rPr>
              <a:t>An image showing Linguistic composition in Finland</a:t>
            </a:r>
          </a:p>
        </p:txBody>
      </p:sp>
      <p:pic>
        <p:nvPicPr>
          <p:cNvPr id="4" name="Content Placeholder 3">
            <a:extLst>
              <a:ext uri="{FF2B5EF4-FFF2-40B4-BE49-F238E27FC236}">
                <a16:creationId xmlns:a16="http://schemas.microsoft.com/office/drawing/2014/main" id="{CA48C5CF-01E5-410B-A81F-D4D36C8AABE5}"/>
              </a:ext>
            </a:extLst>
          </p:cNvPr>
          <p:cNvPicPr>
            <a:picLocks noGrp="1" noChangeAspect="1"/>
          </p:cNvPicPr>
          <p:nvPr>
            <p:ph idx="1"/>
          </p:nvPr>
        </p:nvPicPr>
        <p:blipFill>
          <a:blip r:embed="rId2"/>
          <a:stretch>
            <a:fillRect/>
          </a:stretch>
        </p:blipFill>
        <p:spPr>
          <a:xfrm>
            <a:off x="1484311" y="1219201"/>
            <a:ext cx="10139653" cy="4952998"/>
          </a:xfrm>
          <a:prstGeom prst="rect">
            <a:avLst/>
          </a:prstGeom>
        </p:spPr>
      </p:pic>
    </p:spTree>
    <p:extLst>
      <p:ext uri="{BB962C8B-B14F-4D97-AF65-F5344CB8AC3E}">
        <p14:creationId xmlns:p14="http://schemas.microsoft.com/office/powerpoint/2010/main" val="1925015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3BF3A9-B178-4752-B7B5-DF5E151C78C7}"/>
              </a:ext>
            </a:extLst>
          </p:cNvPr>
          <p:cNvSpPr>
            <a:spLocks noGrp="1"/>
          </p:cNvSpPr>
          <p:nvPr>
            <p:ph type="title"/>
          </p:nvPr>
        </p:nvSpPr>
        <p:spPr>
          <a:xfrm>
            <a:off x="1484311" y="1080655"/>
            <a:ext cx="10018713" cy="637309"/>
          </a:xfrm>
        </p:spPr>
        <p:txBody>
          <a:bodyPr>
            <a:normAutofit/>
          </a:bodyPr>
          <a:lstStyle/>
          <a:p>
            <a:r>
              <a:rPr lang="en-US" sz="3200" b="1" dirty="0">
                <a:latin typeface="Consolas" panose="020B0609020204030204" pitchFamily="49" charset="0"/>
              </a:rPr>
              <a:t>Population of Finland</a:t>
            </a:r>
          </a:p>
        </p:txBody>
      </p:sp>
      <p:sp>
        <p:nvSpPr>
          <p:cNvPr id="3" name="Content Placeholder 2">
            <a:extLst>
              <a:ext uri="{FF2B5EF4-FFF2-40B4-BE49-F238E27FC236}">
                <a16:creationId xmlns:a16="http://schemas.microsoft.com/office/drawing/2014/main" id="{E0DD60D1-E50D-4B50-9484-E24AA7ED0AF2}"/>
              </a:ext>
            </a:extLst>
          </p:cNvPr>
          <p:cNvSpPr>
            <a:spLocks noGrp="1"/>
          </p:cNvSpPr>
          <p:nvPr>
            <p:ph idx="1"/>
          </p:nvPr>
        </p:nvSpPr>
        <p:spPr>
          <a:xfrm>
            <a:off x="1345765" y="1496291"/>
            <a:ext cx="10018713" cy="4281053"/>
          </a:xfrm>
        </p:spPr>
        <p:txBody>
          <a:bodyPr>
            <a:normAutofit fontScale="92500" lnSpcReduction="10000"/>
          </a:bodyPr>
          <a:lstStyle/>
          <a:p>
            <a:pPr algn="just">
              <a:lnSpc>
                <a:spcPct val="200000"/>
              </a:lnSpc>
            </a:pPr>
            <a:r>
              <a:rPr lang="en-US" sz="1800" dirty="0">
                <a:latin typeface="Consolas" panose="020B0609020204030204" pitchFamily="49" charset="0"/>
              </a:rPr>
              <a:t>With a population of 5.5 million people, Finland’s population is expected to decline in the coming years. </a:t>
            </a:r>
          </a:p>
          <a:p>
            <a:pPr algn="just">
              <a:lnSpc>
                <a:spcPct val="200000"/>
              </a:lnSpc>
            </a:pPr>
            <a:r>
              <a:rPr lang="en-US" sz="1800" dirty="0">
                <a:latin typeface="Consolas" panose="020B0609020204030204" pitchFamily="49" charset="0"/>
              </a:rPr>
              <a:t>The proportion of the working population is reducing and a shortage in </a:t>
            </a:r>
            <a:r>
              <a:rPr lang="en-US" sz="1800" dirty="0" err="1">
                <a:latin typeface="Consolas" panose="020B0609020204030204" pitchFamily="49" charset="0"/>
              </a:rPr>
              <a:t>labour</a:t>
            </a:r>
            <a:r>
              <a:rPr lang="en-US" sz="1800" dirty="0">
                <a:latin typeface="Consolas" panose="020B0609020204030204" pitchFamily="49" charset="0"/>
              </a:rPr>
              <a:t> is expected to occur before 2031. </a:t>
            </a:r>
          </a:p>
          <a:p>
            <a:pPr algn="just">
              <a:lnSpc>
                <a:spcPct val="200000"/>
              </a:lnSpc>
            </a:pPr>
            <a:r>
              <a:rPr lang="en-US" sz="1800" dirty="0">
                <a:latin typeface="Consolas" panose="020B0609020204030204" pitchFamily="49" charset="0"/>
              </a:rPr>
              <a:t>The fertility rate in Finland is 1.5, a figure that is below the recommended 2.1 fertility rate globally. Although the country has a higher life expectancy for both sexes that is currently at 82.5 years, the general population is expected to reduce significantly. </a:t>
            </a:r>
          </a:p>
        </p:txBody>
      </p:sp>
    </p:spTree>
    <p:extLst>
      <p:ext uri="{BB962C8B-B14F-4D97-AF65-F5344CB8AC3E}">
        <p14:creationId xmlns:p14="http://schemas.microsoft.com/office/powerpoint/2010/main" val="5142313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AC32749-3B13-4B84-B027-CFA21A5BCC4B}"/>
              </a:ext>
            </a:extLst>
          </p:cNvPr>
          <p:cNvSpPr>
            <a:spLocks noGrp="1"/>
          </p:cNvSpPr>
          <p:nvPr>
            <p:ph idx="1"/>
          </p:nvPr>
        </p:nvSpPr>
        <p:spPr>
          <a:xfrm>
            <a:off x="1484310" y="1995055"/>
            <a:ext cx="10018713" cy="3796145"/>
          </a:xfrm>
        </p:spPr>
        <p:txBody>
          <a:bodyPr>
            <a:normAutofit/>
          </a:bodyPr>
          <a:lstStyle/>
          <a:p>
            <a:pPr algn="just">
              <a:lnSpc>
                <a:spcPct val="200000"/>
              </a:lnSpc>
            </a:pPr>
            <a:r>
              <a:rPr lang="en-US" sz="1800" dirty="0">
                <a:latin typeface="Consolas" panose="020B0609020204030204" pitchFamily="49" charset="0"/>
              </a:rPr>
              <a:t>Statistics from the healthcare sector reveals a low death rate in Finland. Infant mortality currently stands at 1.4 for every 1000 live births. Admittedly, this is a lower figure.</a:t>
            </a:r>
          </a:p>
        </p:txBody>
      </p:sp>
    </p:spTree>
    <p:extLst>
      <p:ext uri="{BB962C8B-B14F-4D97-AF65-F5344CB8AC3E}">
        <p14:creationId xmlns:p14="http://schemas.microsoft.com/office/powerpoint/2010/main" val="11944259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CA3B52-248D-4F82-9EA3-24E5493D4476}"/>
              </a:ext>
            </a:extLst>
          </p:cNvPr>
          <p:cNvSpPr>
            <a:spLocks noGrp="1"/>
          </p:cNvSpPr>
          <p:nvPr>
            <p:ph type="title"/>
          </p:nvPr>
        </p:nvSpPr>
        <p:spPr>
          <a:xfrm>
            <a:off x="1484311" y="685800"/>
            <a:ext cx="10018713" cy="852055"/>
          </a:xfrm>
        </p:spPr>
        <p:txBody>
          <a:bodyPr>
            <a:noAutofit/>
          </a:bodyPr>
          <a:lstStyle/>
          <a:p>
            <a:r>
              <a:rPr lang="en-US" sz="2800" b="1" dirty="0">
                <a:latin typeface="Consolas" panose="020B0609020204030204" pitchFamily="49" charset="0"/>
              </a:rPr>
              <a:t>An image showing Finland population as of 2017</a:t>
            </a:r>
          </a:p>
        </p:txBody>
      </p:sp>
      <p:pic>
        <p:nvPicPr>
          <p:cNvPr id="5" name="Content Placeholder 4">
            <a:extLst>
              <a:ext uri="{FF2B5EF4-FFF2-40B4-BE49-F238E27FC236}">
                <a16:creationId xmlns:a16="http://schemas.microsoft.com/office/drawing/2014/main" id="{87A61DAA-DB07-440F-AC26-795478D23B01}"/>
              </a:ext>
            </a:extLst>
          </p:cNvPr>
          <p:cNvPicPr>
            <a:picLocks noGrp="1" noChangeAspect="1"/>
          </p:cNvPicPr>
          <p:nvPr>
            <p:ph idx="1"/>
          </p:nvPr>
        </p:nvPicPr>
        <p:blipFill>
          <a:blip r:embed="rId2"/>
          <a:stretch>
            <a:fillRect/>
          </a:stretch>
        </p:blipFill>
        <p:spPr>
          <a:xfrm>
            <a:off x="1484311" y="1537856"/>
            <a:ext cx="10018713" cy="3943782"/>
          </a:xfrm>
          <a:prstGeom prst="rect">
            <a:avLst/>
          </a:prstGeom>
        </p:spPr>
      </p:pic>
    </p:spTree>
    <p:extLst>
      <p:ext uri="{BB962C8B-B14F-4D97-AF65-F5344CB8AC3E}">
        <p14:creationId xmlns:p14="http://schemas.microsoft.com/office/powerpoint/2010/main" val="11538376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9186A-197B-47BF-A577-091E68D7286F}"/>
              </a:ext>
            </a:extLst>
          </p:cNvPr>
          <p:cNvSpPr>
            <a:spLocks noGrp="1"/>
          </p:cNvSpPr>
          <p:nvPr>
            <p:ph type="title"/>
          </p:nvPr>
        </p:nvSpPr>
        <p:spPr>
          <a:xfrm>
            <a:off x="1484311" y="685801"/>
            <a:ext cx="10018713" cy="1046018"/>
          </a:xfrm>
        </p:spPr>
        <p:txBody>
          <a:bodyPr>
            <a:noAutofit/>
          </a:bodyPr>
          <a:lstStyle/>
          <a:p>
            <a:r>
              <a:rPr lang="en-US" sz="2800" b="1" dirty="0">
                <a:latin typeface="Consolas" panose="020B0609020204030204" pitchFamily="49" charset="0"/>
              </a:rPr>
              <a:t>Organization of the healthcare system in Finland</a:t>
            </a:r>
          </a:p>
        </p:txBody>
      </p:sp>
      <p:sp>
        <p:nvSpPr>
          <p:cNvPr id="3" name="Content Placeholder 2">
            <a:extLst>
              <a:ext uri="{FF2B5EF4-FFF2-40B4-BE49-F238E27FC236}">
                <a16:creationId xmlns:a16="http://schemas.microsoft.com/office/drawing/2014/main" id="{1281E023-2096-4F81-97A4-6DA024850199}"/>
              </a:ext>
            </a:extLst>
          </p:cNvPr>
          <p:cNvSpPr>
            <a:spLocks noGrp="1"/>
          </p:cNvSpPr>
          <p:nvPr>
            <p:ph idx="1"/>
          </p:nvPr>
        </p:nvSpPr>
        <p:spPr>
          <a:xfrm>
            <a:off x="1484310" y="1607127"/>
            <a:ext cx="10018713" cy="4565072"/>
          </a:xfrm>
        </p:spPr>
        <p:txBody>
          <a:bodyPr>
            <a:normAutofit fontScale="70000" lnSpcReduction="20000"/>
          </a:bodyPr>
          <a:lstStyle/>
          <a:p>
            <a:pPr algn="just">
              <a:lnSpc>
                <a:spcPct val="220000"/>
              </a:lnSpc>
            </a:pPr>
            <a:r>
              <a:rPr lang="en-US" dirty="0">
                <a:latin typeface="Consolas" panose="020B0609020204030204" pitchFamily="49" charset="0"/>
              </a:rPr>
              <a:t>The public healthcare system in Finland is observably open to all the residents in Finland regardless of their financial capabilities (Teperi et al. 2017). </a:t>
            </a:r>
          </a:p>
          <a:p>
            <a:pPr algn="just">
              <a:lnSpc>
                <a:spcPct val="220000"/>
              </a:lnSpc>
            </a:pPr>
            <a:r>
              <a:rPr lang="en-US" dirty="0">
                <a:latin typeface="Consolas" panose="020B0609020204030204" pitchFamily="49" charset="0"/>
              </a:rPr>
              <a:t>The municipal health </a:t>
            </a:r>
            <a:r>
              <a:rPr lang="en-US" dirty="0" err="1">
                <a:latin typeface="Consolas" panose="020B0609020204030204" pitchFamily="49" charset="0"/>
              </a:rPr>
              <a:t>centres</a:t>
            </a:r>
            <a:r>
              <a:rPr lang="en-US" dirty="0">
                <a:latin typeface="Consolas" panose="020B0609020204030204" pitchFamily="49" charset="0"/>
              </a:rPr>
              <a:t> are responsible for the provision of primary healthcare services to the residents. </a:t>
            </a:r>
          </a:p>
          <a:p>
            <a:pPr algn="just">
              <a:lnSpc>
                <a:spcPct val="220000"/>
              </a:lnSpc>
            </a:pPr>
            <a:r>
              <a:rPr lang="en-US" dirty="0">
                <a:latin typeface="Consolas" panose="020B0609020204030204" pitchFamily="49" charset="0"/>
              </a:rPr>
              <a:t>However, specialized medical care is offered by district hospitals. Nationals from the European Union on a temporary stay in Finland may receive medical services from these institutions, however, they must provide a European health insurance card to be able to access the healthcare services. </a:t>
            </a:r>
          </a:p>
        </p:txBody>
      </p:sp>
    </p:spTree>
    <p:extLst>
      <p:ext uri="{BB962C8B-B14F-4D97-AF65-F5344CB8AC3E}">
        <p14:creationId xmlns:p14="http://schemas.microsoft.com/office/powerpoint/2010/main" val="3392399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06189-CFE0-417B-92EF-F05DE83EE171}"/>
              </a:ext>
            </a:extLst>
          </p:cNvPr>
          <p:cNvSpPr>
            <a:spLocks noGrp="1"/>
          </p:cNvSpPr>
          <p:nvPr>
            <p:ph type="title"/>
          </p:nvPr>
        </p:nvSpPr>
        <p:spPr>
          <a:xfrm>
            <a:off x="1295402" y="720437"/>
            <a:ext cx="9601196" cy="692728"/>
          </a:xfrm>
        </p:spPr>
        <p:txBody>
          <a:bodyPr>
            <a:normAutofit fontScale="90000"/>
          </a:bodyPr>
          <a:lstStyle/>
          <a:p>
            <a:r>
              <a:rPr lang="en-US" b="1" dirty="0">
                <a:latin typeface="Consolas" panose="020B0609020204030204" pitchFamily="49" charset="0"/>
              </a:rPr>
              <a:t>Overview of Finland</a:t>
            </a:r>
          </a:p>
        </p:txBody>
      </p:sp>
      <p:sp>
        <p:nvSpPr>
          <p:cNvPr id="3" name="Content Placeholder 2">
            <a:extLst>
              <a:ext uri="{FF2B5EF4-FFF2-40B4-BE49-F238E27FC236}">
                <a16:creationId xmlns:a16="http://schemas.microsoft.com/office/drawing/2014/main" id="{86CBAB26-67A8-4C50-AFAB-4F88AC89AFE3}"/>
              </a:ext>
            </a:extLst>
          </p:cNvPr>
          <p:cNvSpPr>
            <a:spLocks noGrp="1"/>
          </p:cNvSpPr>
          <p:nvPr>
            <p:ph idx="1"/>
          </p:nvPr>
        </p:nvSpPr>
        <p:spPr>
          <a:xfrm>
            <a:off x="1484310" y="1413165"/>
            <a:ext cx="10018713" cy="4378035"/>
          </a:xfrm>
        </p:spPr>
        <p:txBody>
          <a:bodyPr>
            <a:normAutofit fontScale="70000" lnSpcReduction="20000"/>
          </a:bodyPr>
          <a:lstStyle/>
          <a:p>
            <a:pPr algn="just">
              <a:lnSpc>
                <a:spcPct val="200000"/>
              </a:lnSpc>
            </a:pPr>
            <a:r>
              <a:rPr lang="en-US" dirty="0">
                <a:latin typeface="Consolas" panose="020B0609020204030204" pitchFamily="49" charset="0"/>
              </a:rPr>
              <a:t>Finland also known as the Republic of Finland is a Nordic country located in northern Europe. </a:t>
            </a:r>
          </a:p>
          <a:p>
            <a:pPr algn="just">
              <a:lnSpc>
                <a:spcPct val="200000"/>
              </a:lnSpc>
            </a:pPr>
            <a:r>
              <a:rPr lang="en-US" dirty="0">
                <a:latin typeface="Consolas" panose="020B0609020204030204" pitchFamily="49" charset="0"/>
              </a:rPr>
              <a:t>The country shares its borders with Sweden to the west, Russia to the east, Norway to the north (nationsonline.org, 2021). </a:t>
            </a:r>
          </a:p>
          <a:p>
            <a:pPr algn="just">
              <a:lnSpc>
                <a:spcPct val="200000"/>
              </a:lnSpc>
            </a:pPr>
            <a:r>
              <a:rPr lang="en-US" dirty="0">
                <a:latin typeface="Consolas" panose="020B0609020204030204" pitchFamily="49" charset="0"/>
              </a:rPr>
              <a:t>Finland is the home to about 5.5 million people and is ranked the 25th most populated country in Europe. </a:t>
            </a:r>
          </a:p>
          <a:p>
            <a:pPr algn="just">
              <a:lnSpc>
                <a:spcPct val="200000"/>
              </a:lnSpc>
            </a:pPr>
            <a:r>
              <a:rPr lang="en-US" dirty="0">
                <a:latin typeface="Consolas" panose="020B0609020204030204" pitchFamily="49" charset="0"/>
              </a:rPr>
              <a:t>The major languages used by the inhabitants include the Swedish and the Finnish language which are both used as official languages in the country. </a:t>
            </a:r>
          </a:p>
          <a:p>
            <a:pPr algn="just">
              <a:lnSpc>
                <a:spcPct val="200000"/>
              </a:lnSpc>
            </a:pPr>
            <a:endParaRPr lang="en-US" dirty="0">
              <a:latin typeface="Consolas" panose="020B0609020204030204" pitchFamily="49" charset="0"/>
            </a:endParaRPr>
          </a:p>
        </p:txBody>
      </p:sp>
    </p:spTree>
    <p:extLst>
      <p:ext uri="{BB962C8B-B14F-4D97-AF65-F5344CB8AC3E}">
        <p14:creationId xmlns:p14="http://schemas.microsoft.com/office/powerpoint/2010/main" val="22031375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BC41C9B-2353-4DB4-B7F0-D034D09E4423}"/>
              </a:ext>
            </a:extLst>
          </p:cNvPr>
          <p:cNvSpPr>
            <a:spLocks noGrp="1"/>
          </p:cNvSpPr>
          <p:nvPr>
            <p:ph idx="1"/>
          </p:nvPr>
        </p:nvSpPr>
        <p:spPr>
          <a:xfrm>
            <a:off x="1484310" y="1399309"/>
            <a:ext cx="10018713" cy="4391891"/>
          </a:xfrm>
        </p:spPr>
        <p:txBody>
          <a:bodyPr>
            <a:normAutofit/>
          </a:bodyPr>
          <a:lstStyle/>
          <a:p>
            <a:pPr algn="just">
              <a:lnSpc>
                <a:spcPct val="200000"/>
              </a:lnSpc>
            </a:pPr>
            <a:r>
              <a:rPr lang="en-US" sz="1600" dirty="0">
                <a:latin typeface="Consolas" panose="020B0609020204030204" pitchFamily="49" charset="0"/>
              </a:rPr>
              <a:t>The primary healthcare services offered in the public healthcare institutions include; physician consultation, health counselling, screening and vaccinations, dental health services, emergency treatment, school and student healthcare and homecare services (Stuart </a:t>
            </a:r>
            <a:r>
              <a:rPr lang="en-US" sz="1600" dirty="0" err="1">
                <a:latin typeface="Consolas" panose="020B0609020204030204" pitchFamily="49" charset="0"/>
              </a:rPr>
              <a:t>Allt</a:t>
            </a:r>
            <a:r>
              <a:rPr lang="en-US" sz="1600" dirty="0">
                <a:latin typeface="Consolas" panose="020B0609020204030204" pitchFamily="49" charset="0"/>
              </a:rPr>
              <a:t> Web Design, 2021).</a:t>
            </a:r>
          </a:p>
          <a:p>
            <a:pPr algn="just">
              <a:lnSpc>
                <a:spcPct val="200000"/>
              </a:lnSpc>
            </a:pPr>
            <a:r>
              <a:rPr lang="en-US" sz="1600" dirty="0">
                <a:latin typeface="Consolas" panose="020B0609020204030204" pitchFamily="49" charset="0"/>
              </a:rPr>
              <a:t>It is essential to note that besides the public healthcare institutions in Finland, private healthcare is also available for those who may prefer. </a:t>
            </a:r>
          </a:p>
          <a:p>
            <a:pPr algn="just">
              <a:lnSpc>
                <a:spcPct val="200000"/>
              </a:lnSpc>
            </a:pPr>
            <a:endParaRPr lang="en-US" sz="1600" dirty="0">
              <a:latin typeface="Consolas" panose="020B0609020204030204" pitchFamily="49" charset="0"/>
            </a:endParaRPr>
          </a:p>
        </p:txBody>
      </p:sp>
    </p:spTree>
    <p:extLst>
      <p:ext uri="{BB962C8B-B14F-4D97-AF65-F5344CB8AC3E}">
        <p14:creationId xmlns:p14="http://schemas.microsoft.com/office/powerpoint/2010/main" val="1327497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1EDC68-0BDE-48A1-9FA7-BC4F19AE1413}"/>
              </a:ext>
            </a:extLst>
          </p:cNvPr>
          <p:cNvSpPr>
            <a:spLocks noGrp="1"/>
          </p:cNvSpPr>
          <p:nvPr>
            <p:ph type="title"/>
          </p:nvPr>
        </p:nvSpPr>
        <p:spPr>
          <a:xfrm>
            <a:off x="1484311" y="685800"/>
            <a:ext cx="10018713" cy="810491"/>
          </a:xfrm>
        </p:spPr>
        <p:txBody>
          <a:bodyPr>
            <a:noAutofit/>
          </a:bodyPr>
          <a:lstStyle/>
          <a:p>
            <a:r>
              <a:rPr lang="en-US" sz="2400" b="1" dirty="0">
                <a:latin typeface="Consolas" panose="020B0609020204030204" pitchFamily="49" charset="0"/>
              </a:rPr>
              <a:t>An image showing the organization of the Healthcare sector</a:t>
            </a:r>
          </a:p>
        </p:txBody>
      </p:sp>
      <p:pic>
        <p:nvPicPr>
          <p:cNvPr id="4" name="Content Placeholder 3">
            <a:extLst>
              <a:ext uri="{FF2B5EF4-FFF2-40B4-BE49-F238E27FC236}">
                <a16:creationId xmlns:a16="http://schemas.microsoft.com/office/drawing/2014/main" id="{80BB8B6C-E803-4F93-BA08-810C2C9EBB6B}"/>
              </a:ext>
            </a:extLst>
          </p:cNvPr>
          <p:cNvPicPr>
            <a:picLocks noGrp="1" noChangeAspect="1"/>
          </p:cNvPicPr>
          <p:nvPr>
            <p:ph idx="1"/>
          </p:nvPr>
        </p:nvPicPr>
        <p:blipFill>
          <a:blip r:embed="rId2"/>
          <a:stretch>
            <a:fillRect/>
          </a:stretch>
        </p:blipFill>
        <p:spPr>
          <a:xfrm>
            <a:off x="1484311" y="1496291"/>
            <a:ext cx="10018713" cy="4294909"/>
          </a:xfrm>
          <a:prstGeom prst="rect">
            <a:avLst/>
          </a:prstGeom>
        </p:spPr>
      </p:pic>
    </p:spTree>
    <p:extLst>
      <p:ext uri="{BB962C8B-B14F-4D97-AF65-F5344CB8AC3E}">
        <p14:creationId xmlns:p14="http://schemas.microsoft.com/office/powerpoint/2010/main" val="25090376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8D67E-7D01-495C-82C2-6563E76865B4}"/>
              </a:ext>
            </a:extLst>
          </p:cNvPr>
          <p:cNvSpPr>
            <a:spLocks noGrp="1"/>
          </p:cNvSpPr>
          <p:nvPr>
            <p:ph type="title"/>
          </p:nvPr>
        </p:nvSpPr>
        <p:spPr>
          <a:xfrm>
            <a:off x="1484311" y="685800"/>
            <a:ext cx="10018713" cy="1018309"/>
          </a:xfrm>
        </p:spPr>
        <p:txBody>
          <a:bodyPr>
            <a:normAutofit/>
          </a:bodyPr>
          <a:lstStyle/>
          <a:p>
            <a:r>
              <a:rPr lang="en-US" sz="3200" b="1" dirty="0">
                <a:latin typeface="Consolas" panose="020B0609020204030204" pitchFamily="49" charset="0"/>
              </a:rPr>
              <a:t>Funding the healthcare sector</a:t>
            </a:r>
          </a:p>
        </p:txBody>
      </p:sp>
      <p:sp>
        <p:nvSpPr>
          <p:cNvPr id="3" name="Content Placeholder 2">
            <a:extLst>
              <a:ext uri="{FF2B5EF4-FFF2-40B4-BE49-F238E27FC236}">
                <a16:creationId xmlns:a16="http://schemas.microsoft.com/office/drawing/2014/main" id="{D18A8B3A-4C6F-4354-A668-AEE874CF8ADA}"/>
              </a:ext>
            </a:extLst>
          </p:cNvPr>
          <p:cNvSpPr>
            <a:spLocks noGrp="1"/>
          </p:cNvSpPr>
          <p:nvPr>
            <p:ph idx="1"/>
          </p:nvPr>
        </p:nvSpPr>
        <p:spPr>
          <a:xfrm>
            <a:off x="1484310" y="1454727"/>
            <a:ext cx="10018713" cy="4336473"/>
          </a:xfrm>
        </p:spPr>
        <p:txBody>
          <a:bodyPr>
            <a:normAutofit fontScale="70000" lnSpcReduction="20000"/>
          </a:bodyPr>
          <a:lstStyle/>
          <a:p>
            <a:pPr algn="just">
              <a:lnSpc>
                <a:spcPct val="200000"/>
              </a:lnSpc>
            </a:pPr>
            <a:r>
              <a:rPr lang="en-US" dirty="0">
                <a:latin typeface="Consolas" panose="020B0609020204030204" pitchFamily="49" charset="0"/>
              </a:rPr>
              <a:t>Healthcare in Finland is not free, however, the charges levied on these services are observably reasonable. </a:t>
            </a:r>
          </a:p>
          <a:p>
            <a:pPr algn="just">
              <a:lnSpc>
                <a:spcPct val="200000"/>
              </a:lnSpc>
            </a:pPr>
            <a:r>
              <a:rPr lang="en-US" dirty="0">
                <a:latin typeface="Consolas" panose="020B0609020204030204" pitchFamily="49" charset="0"/>
              </a:rPr>
              <a:t>The municipalities are in charge of providing healthcare to the people, and it is majorly funded through taxes (Health management, 2021).</a:t>
            </a:r>
          </a:p>
          <a:p>
            <a:pPr algn="just">
              <a:lnSpc>
                <a:spcPct val="200000"/>
              </a:lnSpc>
            </a:pPr>
            <a:r>
              <a:rPr lang="en-US" dirty="0">
                <a:latin typeface="Consolas" panose="020B0609020204030204" pitchFamily="49" charset="0"/>
              </a:rPr>
              <a:t>Patient fees only act as complementary to the municipal funding of the healthcare finding. </a:t>
            </a:r>
          </a:p>
          <a:p>
            <a:pPr algn="just">
              <a:lnSpc>
                <a:spcPct val="200000"/>
              </a:lnSpc>
            </a:pPr>
            <a:r>
              <a:rPr lang="en-US" dirty="0">
                <a:latin typeface="Consolas" panose="020B0609020204030204" pitchFamily="49" charset="0"/>
              </a:rPr>
              <a:t>It is important to note that the fees charged by the municipalities are highlighted in the Act and Degree on social and healthcare Client Fees. </a:t>
            </a:r>
          </a:p>
        </p:txBody>
      </p:sp>
    </p:spTree>
    <p:extLst>
      <p:ext uri="{BB962C8B-B14F-4D97-AF65-F5344CB8AC3E}">
        <p14:creationId xmlns:p14="http://schemas.microsoft.com/office/powerpoint/2010/main" val="4016238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39AFF1B-4C7B-4A16-B9B1-E65A5ADFAA2C}"/>
              </a:ext>
            </a:extLst>
          </p:cNvPr>
          <p:cNvSpPr>
            <a:spLocks noGrp="1"/>
          </p:cNvSpPr>
          <p:nvPr>
            <p:ph idx="1"/>
          </p:nvPr>
        </p:nvSpPr>
        <p:spPr>
          <a:xfrm>
            <a:off x="1484310" y="1177637"/>
            <a:ext cx="10018713" cy="4946072"/>
          </a:xfrm>
        </p:spPr>
        <p:txBody>
          <a:bodyPr>
            <a:normAutofit fontScale="62500" lnSpcReduction="20000"/>
          </a:bodyPr>
          <a:lstStyle/>
          <a:p>
            <a:pPr algn="just">
              <a:lnSpc>
                <a:spcPct val="210000"/>
              </a:lnSpc>
            </a:pPr>
            <a:r>
              <a:rPr lang="en-US" dirty="0">
                <a:latin typeface="Consolas" panose="020B0609020204030204" pitchFamily="49" charset="0"/>
              </a:rPr>
              <a:t>Out-of- pockets by patients is capped at 20.6 euros a year after which the patients are not to pay any additional funds to the hospitals.</a:t>
            </a:r>
          </a:p>
          <a:p>
            <a:pPr algn="just">
              <a:lnSpc>
                <a:spcPct val="210000"/>
              </a:lnSpc>
            </a:pPr>
            <a:r>
              <a:rPr lang="en-US" dirty="0">
                <a:latin typeface="Consolas" panose="020B0609020204030204" pitchFamily="49" charset="0"/>
              </a:rPr>
              <a:t>Individuals visiting healthcare </a:t>
            </a:r>
            <a:r>
              <a:rPr lang="en-US" dirty="0" err="1">
                <a:latin typeface="Consolas" panose="020B0609020204030204" pitchFamily="49" charset="0"/>
              </a:rPr>
              <a:t>centres</a:t>
            </a:r>
            <a:r>
              <a:rPr lang="en-US" dirty="0">
                <a:latin typeface="Consolas" panose="020B0609020204030204" pitchFamily="49" charset="0"/>
              </a:rPr>
              <a:t> in Finland are required to carry with them their Kela cards to confirm their eligibility for social security and national health insurance in the country. </a:t>
            </a:r>
          </a:p>
          <a:p>
            <a:pPr algn="just">
              <a:lnSpc>
                <a:spcPct val="210000"/>
              </a:lnSpc>
            </a:pPr>
            <a:r>
              <a:rPr lang="en-US" dirty="0">
                <a:latin typeface="Consolas" panose="020B0609020204030204" pitchFamily="49" charset="0"/>
              </a:rPr>
              <a:t>With these cards, medicines at a pharmacy may be sold to them at a discounted price. </a:t>
            </a:r>
          </a:p>
          <a:p>
            <a:pPr algn="just">
              <a:lnSpc>
                <a:spcPct val="210000"/>
              </a:lnSpc>
            </a:pPr>
            <a:r>
              <a:rPr lang="en-US" dirty="0">
                <a:latin typeface="Consolas" panose="020B0609020204030204" pitchFamily="49" charset="0"/>
              </a:rPr>
              <a:t>Nationals from the European Union are entitled to healthcare services in Finland upon the provisions of a European Health insurance card. </a:t>
            </a:r>
          </a:p>
          <a:p>
            <a:pPr algn="just">
              <a:lnSpc>
                <a:spcPct val="210000"/>
              </a:lnSpc>
            </a:pPr>
            <a:r>
              <a:rPr lang="en-US" dirty="0">
                <a:latin typeface="Consolas" panose="020B0609020204030204" pitchFamily="49" charset="0"/>
              </a:rPr>
              <a:t>However, those without the card are required to obtain travel insurance before visiting Finland. </a:t>
            </a:r>
          </a:p>
        </p:txBody>
      </p:sp>
    </p:spTree>
    <p:extLst>
      <p:ext uri="{BB962C8B-B14F-4D97-AF65-F5344CB8AC3E}">
        <p14:creationId xmlns:p14="http://schemas.microsoft.com/office/powerpoint/2010/main" val="17711492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747B02-61F3-4C9C-80CF-7119346673A3}"/>
              </a:ext>
            </a:extLst>
          </p:cNvPr>
          <p:cNvSpPr>
            <a:spLocks noGrp="1"/>
          </p:cNvSpPr>
          <p:nvPr>
            <p:ph idx="1"/>
          </p:nvPr>
        </p:nvSpPr>
        <p:spPr>
          <a:xfrm>
            <a:off x="1484310" y="1205345"/>
            <a:ext cx="10018713" cy="4585855"/>
          </a:xfrm>
        </p:spPr>
        <p:txBody>
          <a:bodyPr>
            <a:normAutofit fontScale="70000" lnSpcReduction="20000"/>
          </a:bodyPr>
          <a:lstStyle/>
          <a:p>
            <a:pPr algn="just">
              <a:lnSpc>
                <a:spcPct val="200000"/>
              </a:lnSpc>
            </a:pPr>
            <a:r>
              <a:rPr lang="en-US" dirty="0">
                <a:latin typeface="Consolas" panose="020B0609020204030204" pitchFamily="49" charset="0"/>
              </a:rPr>
              <a:t>The healthcare system in Finland is a three-level decentralized system that is funded by the public finds obtained through taxation. </a:t>
            </a:r>
          </a:p>
          <a:p>
            <a:pPr algn="just">
              <a:lnSpc>
                <a:spcPct val="200000"/>
              </a:lnSpc>
            </a:pPr>
            <a:r>
              <a:rPr lang="en-US" dirty="0">
                <a:latin typeface="Consolas" panose="020B0609020204030204" pitchFamily="49" charset="0"/>
              </a:rPr>
              <a:t>Even though every decision in the healthcare sector is largely influenced by the ministry of Social Affairs and Health, the local municipalities provide essential healthcare services to the residents of Finland. </a:t>
            </a:r>
          </a:p>
          <a:p>
            <a:pPr algn="just">
              <a:lnSpc>
                <a:spcPct val="200000"/>
              </a:lnSpc>
            </a:pPr>
            <a:r>
              <a:rPr lang="en-US" dirty="0">
                <a:latin typeface="Consolas" panose="020B0609020204030204" pitchFamily="49" charset="0"/>
              </a:rPr>
              <a:t>The healthcare system focuses particularly on health promotion and prevention of diseases consequently resulting in efficient healthcare outcomes. </a:t>
            </a:r>
          </a:p>
        </p:txBody>
      </p:sp>
    </p:spTree>
    <p:extLst>
      <p:ext uri="{BB962C8B-B14F-4D97-AF65-F5344CB8AC3E}">
        <p14:creationId xmlns:p14="http://schemas.microsoft.com/office/powerpoint/2010/main" val="25179735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4FDC10-084D-4E65-AE02-A96234C4734B}"/>
              </a:ext>
            </a:extLst>
          </p:cNvPr>
          <p:cNvSpPr>
            <a:spLocks noGrp="1"/>
          </p:cNvSpPr>
          <p:nvPr>
            <p:ph type="title"/>
          </p:nvPr>
        </p:nvSpPr>
        <p:spPr>
          <a:xfrm>
            <a:off x="1484311" y="685800"/>
            <a:ext cx="10018713" cy="976745"/>
          </a:xfrm>
        </p:spPr>
        <p:txBody>
          <a:bodyPr>
            <a:normAutofit/>
          </a:bodyPr>
          <a:lstStyle/>
          <a:p>
            <a:r>
              <a:rPr lang="en-US" sz="2800" b="1" dirty="0">
                <a:latin typeface="Consolas" panose="020B0609020204030204" pitchFamily="49" charset="0"/>
              </a:rPr>
              <a:t>National Health Insurance </a:t>
            </a:r>
          </a:p>
        </p:txBody>
      </p:sp>
      <p:sp>
        <p:nvSpPr>
          <p:cNvPr id="3" name="Content Placeholder 2">
            <a:extLst>
              <a:ext uri="{FF2B5EF4-FFF2-40B4-BE49-F238E27FC236}">
                <a16:creationId xmlns:a16="http://schemas.microsoft.com/office/drawing/2014/main" id="{120B8F84-2696-42AC-8361-6AEF91C572FD}"/>
              </a:ext>
            </a:extLst>
          </p:cNvPr>
          <p:cNvSpPr>
            <a:spLocks noGrp="1"/>
          </p:cNvSpPr>
          <p:nvPr>
            <p:ph idx="1"/>
          </p:nvPr>
        </p:nvSpPr>
        <p:spPr>
          <a:xfrm>
            <a:off x="1484310" y="1427019"/>
            <a:ext cx="10018713" cy="4364182"/>
          </a:xfrm>
        </p:spPr>
        <p:txBody>
          <a:bodyPr>
            <a:normAutofit/>
          </a:bodyPr>
          <a:lstStyle/>
          <a:p>
            <a:pPr algn="just">
              <a:lnSpc>
                <a:spcPct val="200000"/>
              </a:lnSpc>
            </a:pPr>
            <a:r>
              <a:rPr lang="en-US" sz="1600" dirty="0">
                <a:latin typeface="Consolas" panose="020B0609020204030204" pitchFamily="49" charset="0"/>
              </a:rPr>
              <a:t>All the Finnish residents are entitled to the national insurance scheme that is run through the Social Insurance Institution with offices across the country (Teperi et al. 2017).</a:t>
            </a:r>
          </a:p>
          <a:p>
            <a:pPr algn="just">
              <a:lnSpc>
                <a:spcPct val="200000"/>
              </a:lnSpc>
            </a:pPr>
            <a:r>
              <a:rPr lang="en-US" sz="1600" dirty="0">
                <a:latin typeface="Consolas" panose="020B0609020204030204" pitchFamily="49" charset="0"/>
              </a:rPr>
              <a:t>The national insurance offers reimbursement for outpatient drugs, care sought from private healthcare providers, transport costs to healthcare </a:t>
            </a:r>
            <a:r>
              <a:rPr lang="en-US" sz="1600" dirty="0" err="1">
                <a:latin typeface="Consolas" panose="020B0609020204030204" pitchFamily="49" charset="0"/>
              </a:rPr>
              <a:t>centres</a:t>
            </a:r>
            <a:r>
              <a:rPr lang="en-US" sz="1600" dirty="0">
                <a:latin typeface="Consolas" panose="020B0609020204030204" pitchFamily="49" charset="0"/>
              </a:rPr>
              <a:t>, maternity allowances and rehabilitation services. </a:t>
            </a:r>
          </a:p>
          <a:p>
            <a:pPr algn="just">
              <a:lnSpc>
                <a:spcPct val="200000"/>
              </a:lnSpc>
            </a:pPr>
            <a:endParaRPr lang="en-US" sz="1600" dirty="0">
              <a:latin typeface="Consolas" panose="020B0609020204030204" pitchFamily="49" charset="0"/>
            </a:endParaRPr>
          </a:p>
        </p:txBody>
      </p:sp>
    </p:spTree>
    <p:extLst>
      <p:ext uri="{BB962C8B-B14F-4D97-AF65-F5344CB8AC3E}">
        <p14:creationId xmlns:p14="http://schemas.microsoft.com/office/powerpoint/2010/main" val="6753686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2FB39-7AD2-4971-B2EE-13A5B55E62B5}"/>
              </a:ext>
            </a:extLst>
          </p:cNvPr>
          <p:cNvSpPr>
            <a:spLocks noGrp="1"/>
          </p:cNvSpPr>
          <p:nvPr>
            <p:ph type="title"/>
          </p:nvPr>
        </p:nvSpPr>
        <p:spPr>
          <a:xfrm>
            <a:off x="1484311" y="685801"/>
            <a:ext cx="10018713" cy="1087582"/>
          </a:xfrm>
        </p:spPr>
        <p:txBody>
          <a:bodyPr>
            <a:normAutofit/>
          </a:bodyPr>
          <a:lstStyle/>
          <a:p>
            <a:r>
              <a:rPr lang="en-US" sz="2800" b="1" dirty="0">
                <a:latin typeface="Consolas" panose="020B0609020204030204" pitchFamily="49" charset="0"/>
              </a:rPr>
              <a:t>History of the healthcare system</a:t>
            </a:r>
          </a:p>
        </p:txBody>
      </p:sp>
      <p:sp>
        <p:nvSpPr>
          <p:cNvPr id="3" name="Content Placeholder 2">
            <a:extLst>
              <a:ext uri="{FF2B5EF4-FFF2-40B4-BE49-F238E27FC236}">
                <a16:creationId xmlns:a16="http://schemas.microsoft.com/office/drawing/2014/main" id="{1B58DCBE-102C-473D-BDBA-49A231EC5BB4}"/>
              </a:ext>
            </a:extLst>
          </p:cNvPr>
          <p:cNvSpPr>
            <a:spLocks noGrp="1"/>
          </p:cNvSpPr>
          <p:nvPr>
            <p:ph idx="1"/>
          </p:nvPr>
        </p:nvSpPr>
        <p:spPr>
          <a:xfrm>
            <a:off x="1484310" y="1537855"/>
            <a:ext cx="10018713" cy="4253345"/>
          </a:xfrm>
        </p:spPr>
        <p:txBody>
          <a:bodyPr>
            <a:normAutofit fontScale="70000" lnSpcReduction="20000"/>
          </a:bodyPr>
          <a:lstStyle/>
          <a:p>
            <a:pPr algn="just">
              <a:lnSpc>
                <a:spcPct val="200000"/>
              </a:lnSpc>
            </a:pPr>
            <a:r>
              <a:rPr lang="en-US" dirty="0">
                <a:latin typeface="Consolas" panose="020B0609020204030204" pitchFamily="49" charset="0"/>
              </a:rPr>
              <a:t>The healthcare system in Finland has undergone drastic transformations for the betterment of the care provided to the people. </a:t>
            </a:r>
          </a:p>
          <a:p>
            <a:pPr algn="just">
              <a:lnSpc>
                <a:spcPct val="200000"/>
              </a:lnSpc>
            </a:pPr>
            <a:r>
              <a:rPr lang="en-US" dirty="0">
                <a:latin typeface="Consolas" panose="020B0609020204030204" pitchFamily="49" charset="0"/>
              </a:rPr>
              <a:t>Since the 19th century, the number of hospitals has rapidly increased in Finland to effectively take care of the healthcare needs of the Finnish population. </a:t>
            </a:r>
          </a:p>
          <a:p>
            <a:pPr algn="just">
              <a:lnSpc>
                <a:spcPct val="200000"/>
              </a:lnSpc>
            </a:pPr>
            <a:r>
              <a:rPr lang="en-US" dirty="0">
                <a:latin typeface="Consolas" panose="020B0609020204030204" pitchFamily="49" charset="0"/>
              </a:rPr>
              <a:t>Around 1929, the major causes of mortality in Finland were coronary heart diseases for men and breast cancer for women which resulted in the formation of a special committee that was tasked to establish and evaluate the status of healthcare in the country. </a:t>
            </a:r>
          </a:p>
        </p:txBody>
      </p:sp>
    </p:spTree>
    <p:extLst>
      <p:ext uri="{BB962C8B-B14F-4D97-AF65-F5344CB8AC3E}">
        <p14:creationId xmlns:p14="http://schemas.microsoft.com/office/powerpoint/2010/main" val="28579465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2B6D6C5-E531-44B1-A316-A26CB4BA68DA}"/>
              </a:ext>
            </a:extLst>
          </p:cNvPr>
          <p:cNvSpPr>
            <a:spLocks noGrp="1"/>
          </p:cNvSpPr>
          <p:nvPr>
            <p:ph idx="1"/>
          </p:nvPr>
        </p:nvSpPr>
        <p:spPr>
          <a:xfrm>
            <a:off x="1484310" y="1316183"/>
            <a:ext cx="10018713" cy="4475018"/>
          </a:xfrm>
        </p:spPr>
        <p:txBody>
          <a:bodyPr>
            <a:normAutofit fontScale="70000" lnSpcReduction="20000"/>
          </a:bodyPr>
          <a:lstStyle/>
          <a:p>
            <a:pPr algn="just">
              <a:lnSpc>
                <a:spcPct val="200000"/>
              </a:lnSpc>
            </a:pPr>
            <a:r>
              <a:rPr lang="en-US" dirty="0">
                <a:latin typeface="Consolas" panose="020B0609020204030204" pitchFamily="49" charset="0"/>
              </a:rPr>
              <a:t>The decision from the special committee suggested the establishment of the local district hospitals by the municipalities. </a:t>
            </a:r>
          </a:p>
          <a:p>
            <a:pPr algn="just">
              <a:lnSpc>
                <a:spcPct val="200000"/>
              </a:lnSpc>
            </a:pPr>
            <a:r>
              <a:rPr lang="en-US" dirty="0">
                <a:latin typeface="Consolas" panose="020B0609020204030204" pitchFamily="49" charset="0"/>
              </a:rPr>
              <a:t>Arguably, the suggestions from this committee also led to the establishment of a publicly funded healthcare system which is now utilized in the country today. </a:t>
            </a:r>
          </a:p>
          <a:p>
            <a:pPr algn="just">
              <a:lnSpc>
                <a:spcPct val="200000"/>
              </a:lnSpc>
            </a:pPr>
            <a:r>
              <a:rPr lang="en-US" dirty="0">
                <a:latin typeface="Consolas" panose="020B0609020204030204" pitchFamily="49" charset="0"/>
              </a:rPr>
              <a:t>One of the most recent developments in the Finnish healthcare system is the switching of municipalities from a primary healthcare system to a family doctor system. </a:t>
            </a:r>
          </a:p>
          <a:p>
            <a:pPr algn="just">
              <a:lnSpc>
                <a:spcPct val="200000"/>
              </a:lnSpc>
            </a:pPr>
            <a:r>
              <a:rPr lang="en-US" dirty="0">
                <a:latin typeface="Consolas" panose="020B0609020204030204" pitchFamily="49" charset="0"/>
              </a:rPr>
              <a:t>Currently, a single-family doctor is responsible for about 2000 patients. </a:t>
            </a:r>
          </a:p>
        </p:txBody>
      </p:sp>
    </p:spTree>
    <p:extLst>
      <p:ext uri="{BB962C8B-B14F-4D97-AF65-F5344CB8AC3E}">
        <p14:creationId xmlns:p14="http://schemas.microsoft.com/office/powerpoint/2010/main" val="10505425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902D444-942B-4B14-9813-6FB1505D90A1}"/>
              </a:ext>
            </a:extLst>
          </p:cNvPr>
          <p:cNvSpPr>
            <a:spLocks noGrp="1"/>
          </p:cNvSpPr>
          <p:nvPr>
            <p:ph idx="1"/>
          </p:nvPr>
        </p:nvSpPr>
        <p:spPr>
          <a:xfrm>
            <a:off x="1484310" y="1801091"/>
            <a:ext cx="10018713" cy="3990109"/>
          </a:xfrm>
        </p:spPr>
        <p:txBody>
          <a:bodyPr>
            <a:normAutofit/>
          </a:bodyPr>
          <a:lstStyle/>
          <a:p>
            <a:pPr algn="just">
              <a:lnSpc>
                <a:spcPct val="200000"/>
              </a:lnSpc>
            </a:pPr>
            <a:r>
              <a:rPr lang="en-US" sz="1800" dirty="0">
                <a:latin typeface="Consolas" panose="020B0609020204030204" pitchFamily="49" charset="0"/>
              </a:rPr>
              <a:t>Tellingly, the major aim of this new development is to have patients’ needs addressed by the physicians within three working days. </a:t>
            </a:r>
          </a:p>
          <a:p>
            <a:pPr algn="just">
              <a:lnSpc>
                <a:spcPct val="200000"/>
              </a:lnSpc>
            </a:pPr>
            <a:r>
              <a:rPr lang="en-US" sz="1800" dirty="0">
                <a:latin typeface="Consolas" panose="020B0609020204030204" pitchFamily="49" charset="0"/>
              </a:rPr>
              <a:t>The new system has proven to be very successful. </a:t>
            </a:r>
          </a:p>
        </p:txBody>
      </p:sp>
    </p:spTree>
    <p:extLst>
      <p:ext uri="{BB962C8B-B14F-4D97-AF65-F5344CB8AC3E}">
        <p14:creationId xmlns:p14="http://schemas.microsoft.com/office/powerpoint/2010/main" val="9257014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F20B2A-BD79-4F4B-BE37-0F50A1C7F21C}"/>
              </a:ext>
            </a:extLst>
          </p:cNvPr>
          <p:cNvSpPr>
            <a:spLocks noGrp="1"/>
          </p:cNvSpPr>
          <p:nvPr>
            <p:ph type="title"/>
          </p:nvPr>
        </p:nvSpPr>
        <p:spPr>
          <a:xfrm>
            <a:off x="1484311" y="685800"/>
            <a:ext cx="10018713" cy="1170709"/>
          </a:xfrm>
        </p:spPr>
        <p:txBody>
          <a:bodyPr>
            <a:normAutofit/>
          </a:bodyPr>
          <a:lstStyle/>
          <a:p>
            <a:r>
              <a:rPr lang="en-US" sz="3200" b="1" dirty="0">
                <a:latin typeface="Consolas" panose="020B0609020204030204" pitchFamily="49" charset="0"/>
              </a:rPr>
              <a:t>The role of government in Healthcare</a:t>
            </a:r>
          </a:p>
        </p:txBody>
      </p:sp>
      <p:sp>
        <p:nvSpPr>
          <p:cNvPr id="3" name="Content Placeholder 2">
            <a:extLst>
              <a:ext uri="{FF2B5EF4-FFF2-40B4-BE49-F238E27FC236}">
                <a16:creationId xmlns:a16="http://schemas.microsoft.com/office/drawing/2014/main" id="{0F20B5CC-EB24-4919-B108-B083053B210B}"/>
              </a:ext>
            </a:extLst>
          </p:cNvPr>
          <p:cNvSpPr>
            <a:spLocks noGrp="1"/>
          </p:cNvSpPr>
          <p:nvPr>
            <p:ph idx="1"/>
          </p:nvPr>
        </p:nvSpPr>
        <p:spPr>
          <a:xfrm>
            <a:off x="1484310" y="1579419"/>
            <a:ext cx="10018713" cy="4211782"/>
          </a:xfrm>
        </p:spPr>
        <p:txBody>
          <a:bodyPr>
            <a:normAutofit/>
          </a:bodyPr>
          <a:lstStyle/>
          <a:p>
            <a:pPr algn="just">
              <a:lnSpc>
                <a:spcPct val="200000"/>
              </a:lnSpc>
            </a:pPr>
            <a:r>
              <a:rPr lang="en-US" sz="1800" dirty="0">
                <a:latin typeface="Consolas" panose="020B0609020204030204" pitchFamily="49" charset="0"/>
              </a:rPr>
              <a:t>The government in Finland is responsible for the general strategies and decisions in the healthcare sector. </a:t>
            </a:r>
          </a:p>
          <a:p>
            <a:pPr algn="just">
              <a:lnSpc>
                <a:spcPct val="200000"/>
              </a:lnSpc>
            </a:pPr>
            <a:r>
              <a:rPr lang="en-US" sz="1800" dirty="0">
                <a:latin typeface="Consolas" panose="020B0609020204030204" pitchFamily="49" charset="0"/>
              </a:rPr>
              <a:t>Through parliament, the government proposes bills to be discussed on matters of healthcare (Stuart </a:t>
            </a:r>
            <a:r>
              <a:rPr lang="en-US" sz="1800" dirty="0" err="1">
                <a:latin typeface="Consolas" panose="020B0609020204030204" pitchFamily="49" charset="0"/>
              </a:rPr>
              <a:t>Allt</a:t>
            </a:r>
            <a:r>
              <a:rPr lang="en-US" sz="1800" dirty="0">
                <a:latin typeface="Consolas" panose="020B0609020204030204" pitchFamily="49" charset="0"/>
              </a:rPr>
              <a:t> Web Design, 2021).</a:t>
            </a:r>
          </a:p>
          <a:p>
            <a:pPr algn="just">
              <a:lnSpc>
                <a:spcPct val="200000"/>
              </a:lnSpc>
            </a:pPr>
            <a:r>
              <a:rPr lang="en-US" sz="1800" dirty="0">
                <a:latin typeface="Consolas" panose="020B0609020204030204" pitchFamily="49" charset="0"/>
              </a:rPr>
              <a:t>Similarly, the Ministry of Social Affairs and Health gives directions on the policies of social protection and healthcare.</a:t>
            </a:r>
          </a:p>
        </p:txBody>
      </p:sp>
    </p:spTree>
    <p:extLst>
      <p:ext uri="{BB962C8B-B14F-4D97-AF65-F5344CB8AC3E}">
        <p14:creationId xmlns:p14="http://schemas.microsoft.com/office/powerpoint/2010/main" val="25893241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45735A3-1D2D-4373-A96A-24E0B08D4F24}"/>
              </a:ext>
            </a:extLst>
          </p:cNvPr>
          <p:cNvSpPr>
            <a:spLocks noGrp="1"/>
          </p:cNvSpPr>
          <p:nvPr>
            <p:ph idx="1"/>
          </p:nvPr>
        </p:nvSpPr>
        <p:spPr>
          <a:xfrm>
            <a:off x="1484310" y="1371600"/>
            <a:ext cx="10018713" cy="4765963"/>
          </a:xfrm>
        </p:spPr>
        <p:txBody>
          <a:bodyPr>
            <a:normAutofit fontScale="70000" lnSpcReduction="20000"/>
          </a:bodyPr>
          <a:lstStyle/>
          <a:p>
            <a:pPr algn="just">
              <a:lnSpc>
                <a:spcPct val="200000"/>
              </a:lnSpc>
            </a:pPr>
            <a:r>
              <a:rPr lang="en-US" dirty="0">
                <a:latin typeface="Consolas" panose="020B0609020204030204" pitchFamily="49" charset="0"/>
              </a:rPr>
              <a:t>Finland is a parliamentary republic consisting of 19 regions and 310 municipalities. </a:t>
            </a:r>
          </a:p>
          <a:p>
            <a:pPr algn="just">
              <a:lnSpc>
                <a:spcPct val="200000"/>
              </a:lnSpc>
            </a:pPr>
            <a:r>
              <a:rPr lang="en-US" dirty="0">
                <a:latin typeface="Consolas" panose="020B0609020204030204" pitchFamily="49" charset="0"/>
              </a:rPr>
              <a:t>The country’s climatic conditions significantly vary and is relative to latitude. </a:t>
            </a:r>
          </a:p>
          <a:p>
            <a:pPr algn="just">
              <a:lnSpc>
                <a:spcPct val="200000"/>
              </a:lnSpc>
            </a:pPr>
            <a:r>
              <a:rPr lang="en-US" dirty="0">
                <a:latin typeface="Consolas" panose="020B0609020204030204" pitchFamily="49" charset="0"/>
              </a:rPr>
              <a:t>The southern parts of the country experience a humid continental climate. While the northern parts of the country experience the Boreal climate. </a:t>
            </a:r>
          </a:p>
          <a:p>
            <a:pPr algn="just">
              <a:lnSpc>
                <a:spcPct val="200000"/>
              </a:lnSpc>
            </a:pPr>
            <a:r>
              <a:rPr lang="en-US" dirty="0">
                <a:latin typeface="Consolas" panose="020B0609020204030204" pitchFamily="49" charset="0"/>
              </a:rPr>
              <a:t>The total land area of the country is 338, 455 square kilometres and is the eighth-largest country in Europe by size. Helsinki is the largest urban area in the country and is also the capital of Finland. </a:t>
            </a:r>
          </a:p>
        </p:txBody>
      </p:sp>
    </p:spTree>
    <p:extLst>
      <p:ext uri="{BB962C8B-B14F-4D97-AF65-F5344CB8AC3E}">
        <p14:creationId xmlns:p14="http://schemas.microsoft.com/office/powerpoint/2010/main" val="37807529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26A189-66D8-4D48-B149-678C2D984754}"/>
              </a:ext>
            </a:extLst>
          </p:cNvPr>
          <p:cNvSpPr>
            <a:spLocks noGrp="1"/>
          </p:cNvSpPr>
          <p:nvPr>
            <p:ph type="title"/>
          </p:nvPr>
        </p:nvSpPr>
        <p:spPr>
          <a:xfrm>
            <a:off x="1484311" y="685801"/>
            <a:ext cx="10018713" cy="741218"/>
          </a:xfrm>
        </p:spPr>
        <p:txBody>
          <a:bodyPr>
            <a:normAutofit/>
          </a:bodyPr>
          <a:lstStyle/>
          <a:p>
            <a:r>
              <a:rPr lang="en-US" sz="3200" b="1" dirty="0">
                <a:latin typeface="Consolas" panose="020B0609020204030204" pitchFamily="49" charset="0"/>
              </a:rPr>
              <a:t>Indicators of health in Finland</a:t>
            </a:r>
          </a:p>
        </p:txBody>
      </p:sp>
      <p:sp>
        <p:nvSpPr>
          <p:cNvPr id="3" name="Content Placeholder 2">
            <a:extLst>
              <a:ext uri="{FF2B5EF4-FFF2-40B4-BE49-F238E27FC236}">
                <a16:creationId xmlns:a16="http://schemas.microsoft.com/office/drawing/2014/main" id="{972A58D2-6BF1-4AC3-A0B3-5B2AA7FFE516}"/>
              </a:ext>
            </a:extLst>
          </p:cNvPr>
          <p:cNvSpPr>
            <a:spLocks noGrp="1"/>
          </p:cNvSpPr>
          <p:nvPr>
            <p:ph idx="1"/>
          </p:nvPr>
        </p:nvSpPr>
        <p:spPr>
          <a:xfrm>
            <a:off x="1484310" y="1427019"/>
            <a:ext cx="10018713" cy="4364181"/>
          </a:xfrm>
        </p:spPr>
        <p:txBody>
          <a:bodyPr>
            <a:normAutofit fontScale="92500"/>
          </a:bodyPr>
          <a:lstStyle/>
          <a:p>
            <a:pPr algn="just">
              <a:lnSpc>
                <a:spcPct val="200000"/>
              </a:lnSpc>
            </a:pPr>
            <a:r>
              <a:rPr lang="en-US" sz="1800" dirty="0">
                <a:latin typeface="Consolas" panose="020B0609020204030204" pitchFamily="49" charset="0"/>
              </a:rPr>
              <a:t>The major aim of the Finnish healthcare system is to culture and nurture a healthy population by improving the quality of life. </a:t>
            </a:r>
          </a:p>
          <a:p>
            <a:pPr algn="just">
              <a:lnSpc>
                <a:spcPct val="200000"/>
              </a:lnSpc>
            </a:pPr>
            <a:r>
              <a:rPr lang="en-US" sz="1800" dirty="0">
                <a:latin typeface="Consolas" panose="020B0609020204030204" pitchFamily="49" charset="0"/>
              </a:rPr>
              <a:t>Observably, the child mortality rate in Finland is at its lowest and is considered one of the lowest globally. </a:t>
            </a:r>
          </a:p>
          <a:p>
            <a:pPr algn="just">
              <a:lnSpc>
                <a:spcPct val="200000"/>
              </a:lnSpc>
            </a:pPr>
            <a:r>
              <a:rPr lang="en-US" sz="1800" dirty="0">
                <a:latin typeface="Consolas" panose="020B0609020204030204" pitchFamily="49" charset="0"/>
              </a:rPr>
              <a:t>In Finland, the infant mortality rate is below 4%. Additionally, in response to effective care, cardiovascular diseases have significantly reduced among Finnish men since prevention receives particular emphasis in primary healthcare</a:t>
            </a:r>
          </a:p>
        </p:txBody>
      </p:sp>
    </p:spTree>
    <p:extLst>
      <p:ext uri="{BB962C8B-B14F-4D97-AF65-F5344CB8AC3E}">
        <p14:creationId xmlns:p14="http://schemas.microsoft.com/office/powerpoint/2010/main" val="13172146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01FA896-6215-4083-BD8E-92444BFF6418}"/>
              </a:ext>
            </a:extLst>
          </p:cNvPr>
          <p:cNvSpPr>
            <a:spLocks noGrp="1"/>
          </p:cNvSpPr>
          <p:nvPr>
            <p:ph idx="1"/>
          </p:nvPr>
        </p:nvSpPr>
        <p:spPr>
          <a:xfrm>
            <a:off x="1484310" y="1357745"/>
            <a:ext cx="10018713" cy="4433455"/>
          </a:xfrm>
        </p:spPr>
        <p:txBody>
          <a:bodyPr>
            <a:normAutofit/>
          </a:bodyPr>
          <a:lstStyle/>
          <a:p>
            <a:pPr algn="just">
              <a:lnSpc>
                <a:spcPct val="200000"/>
              </a:lnSpc>
            </a:pPr>
            <a:r>
              <a:rPr lang="en-US" sz="1800" dirty="0">
                <a:latin typeface="Consolas" panose="020B0609020204030204" pitchFamily="49" charset="0"/>
              </a:rPr>
              <a:t>Each year, approximately 99% of children below 2 years are vaccinated against whooping cough and measles (Keskimaki et al. 2019).</a:t>
            </a:r>
          </a:p>
          <a:p>
            <a:pPr algn="just">
              <a:lnSpc>
                <a:spcPct val="200000"/>
              </a:lnSpc>
            </a:pPr>
            <a:r>
              <a:rPr lang="en-US" sz="1800" dirty="0">
                <a:latin typeface="Consolas" panose="020B0609020204030204" pitchFamily="49" charset="0"/>
              </a:rPr>
              <a:t>This highlights the success in the screening and vaccination programs that the healthcare system has put in place. </a:t>
            </a:r>
          </a:p>
          <a:p>
            <a:pPr algn="just">
              <a:lnSpc>
                <a:spcPct val="200000"/>
              </a:lnSpc>
            </a:pPr>
            <a:r>
              <a:rPr lang="en-US" sz="1800" dirty="0">
                <a:latin typeface="Consolas" panose="020B0609020204030204" pitchFamily="49" charset="0"/>
              </a:rPr>
              <a:t>However, the low fertility rates and the aging population in the country presents new challenges to the country’s healthcare system. </a:t>
            </a:r>
          </a:p>
        </p:txBody>
      </p:sp>
    </p:spTree>
    <p:extLst>
      <p:ext uri="{BB962C8B-B14F-4D97-AF65-F5344CB8AC3E}">
        <p14:creationId xmlns:p14="http://schemas.microsoft.com/office/powerpoint/2010/main" val="38122683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3E3F6-54D3-4B0D-BF1D-E14215ACDB7A}"/>
              </a:ext>
            </a:extLst>
          </p:cNvPr>
          <p:cNvSpPr>
            <a:spLocks noGrp="1"/>
          </p:cNvSpPr>
          <p:nvPr>
            <p:ph type="title"/>
          </p:nvPr>
        </p:nvSpPr>
        <p:spPr>
          <a:xfrm>
            <a:off x="1484311" y="685801"/>
            <a:ext cx="10018713" cy="796636"/>
          </a:xfrm>
        </p:spPr>
        <p:txBody>
          <a:bodyPr>
            <a:normAutofit/>
          </a:bodyPr>
          <a:lstStyle/>
          <a:p>
            <a:r>
              <a:rPr lang="en-US" sz="3200" b="1" dirty="0">
                <a:latin typeface="Consolas" panose="020B0609020204030204" pitchFamily="49" charset="0"/>
              </a:rPr>
              <a:t>Quality of healthcare in Finland</a:t>
            </a:r>
          </a:p>
        </p:txBody>
      </p:sp>
      <p:sp>
        <p:nvSpPr>
          <p:cNvPr id="3" name="Content Placeholder 2">
            <a:extLst>
              <a:ext uri="{FF2B5EF4-FFF2-40B4-BE49-F238E27FC236}">
                <a16:creationId xmlns:a16="http://schemas.microsoft.com/office/drawing/2014/main" id="{0A3E6753-4581-4ECA-A685-535914847209}"/>
              </a:ext>
            </a:extLst>
          </p:cNvPr>
          <p:cNvSpPr>
            <a:spLocks noGrp="1"/>
          </p:cNvSpPr>
          <p:nvPr>
            <p:ph idx="1"/>
          </p:nvPr>
        </p:nvSpPr>
        <p:spPr>
          <a:xfrm>
            <a:off x="1484310" y="1676401"/>
            <a:ext cx="10018713" cy="4114800"/>
          </a:xfrm>
        </p:spPr>
        <p:txBody>
          <a:bodyPr>
            <a:normAutofit/>
          </a:bodyPr>
          <a:lstStyle/>
          <a:p>
            <a:pPr algn="just">
              <a:lnSpc>
                <a:spcPct val="200000"/>
              </a:lnSpc>
            </a:pPr>
            <a:r>
              <a:rPr lang="en-US" sz="1800" dirty="0">
                <a:latin typeface="Consolas" panose="020B0609020204030204" pitchFamily="49" charset="0"/>
              </a:rPr>
              <a:t>The service provided by the healthcare system is observable of high quality, safe and appropriately organized as per the needs of the Finnish population (Keskimaki et al. 2019).</a:t>
            </a:r>
          </a:p>
          <a:p>
            <a:pPr algn="just">
              <a:lnSpc>
                <a:spcPct val="200000"/>
              </a:lnSpc>
            </a:pPr>
            <a:r>
              <a:rPr lang="en-US" sz="1800" dirty="0">
                <a:latin typeface="Consolas" panose="020B0609020204030204" pitchFamily="49" charset="0"/>
              </a:rPr>
              <a:t>The healthcare system in Finland does not only offer good quality treatment to the residents but also focuses on patient safety, equality and professionalism. </a:t>
            </a:r>
          </a:p>
        </p:txBody>
      </p:sp>
    </p:spTree>
    <p:extLst>
      <p:ext uri="{BB962C8B-B14F-4D97-AF65-F5344CB8AC3E}">
        <p14:creationId xmlns:p14="http://schemas.microsoft.com/office/powerpoint/2010/main" val="11617726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477D78-C4A8-4682-A654-1698347719CF}"/>
              </a:ext>
            </a:extLst>
          </p:cNvPr>
          <p:cNvSpPr>
            <a:spLocks noGrp="1"/>
          </p:cNvSpPr>
          <p:nvPr>
            <p:ph type="title"/>
          </p:nvPr>
        </p:nvSpPr>
        <p:spPr>
          <a:xfrm>
            <a:off x="1484311" y="685801"/>
            <a:ext cx="10018713" cy="1143000"/>
          </a:xfrm>
        </p:spPr>
        <p:txBody>
          <a:bodyPr>
            <a:normAutofit/>
          </a:bodyPr>
          <a:lstStyle/>
          <a:p>
            <a:r>
              <a:rPr lang="en-US" sz="3200" b="1" dirty="0">
                <a:latin typeface="Consolas" panose="020B0609020204030204" pitchFamily="49" charset="0"/>
              </a:rPr>
              <a:t>Weaknesses of the system </a:t>
            </a:r>
          </a:p>
        </p:txBody>
      </p:sp>
      <p:sp>
        <p:nvSpPr>
          <p:cNvPr id="3" name="Content Placeholder 2">
            <a:extLst>
              <a:ext uri="{FF2B5EF4-FFF2-40B4-BE49-F238E27FC236}">
                <a16:creationId xmlns:a16="http://schemas.microsoft.com/office/drawing/2014/main" id="{2DC45E00-D0B3-440A-A1B8-E78B0DADC543}"/>
              </a:ext>
            </a:extLst>
          </p:cNvPr>
          <p:cNvSpPr>
            <a:spLocks noGrp="1"/>
          </p:cNvSpPr>
          <p:nvPr>
            <p:ph idx="1"/>
          </p:nvPr>
        </p:nvSpPr>
        <p:spPr>
          <a:xfrm>
            <a:off x="1484310" y="1565565"/>
            <a:ext cx="10018713" cy="4710544"/>
          </a:xfrm>
        </p:spPr>
        <p:txBody>
          <a:bodyPr>
            <a:normAutofit fontScale="70000" lnSpcReduction="20000"/>
          </a:bodyPr>
          <a:lstStyle/>
          <a:p>
            <a:pPr algn="just">
              <a:lnSpc>
                <a:spcPct val="210000"/>
              </a:lnSpc>
            </a:pPr>
            <a:r>
              <a:rPr lang="en-US" dirty="0">
                <a:latin typeface="Consolas" panose="020B0609020204030204" pitchFamily="49" charset="0"/>
              </a:rPr>
              <a:t>In Finland, due to the decentralized healthcare system, the development of a single healthcare information system has been largely uncoordinated especially at the national level. </a:t>
            </a:r>
          </a:p>
          <a:p>
            <a:pPr algn="just">
              <a:lnSpc>
                <a:spcPct val="210000"/>
              </a:lnSpc>
            </a:pPr>
            <a:r>
              <a:rPr lang="en-US" dirty="0">
                <a:latin typeface="Consolas" panose="020B0609020204030204" pitchFamily="49" charset="0"/>
              </a:rPr>
              <a:t>The use of various interoperable information systems by the municipalities has observably inhibited efficient information exchange between the care providers and the patients, particularly at the specialized care </a:t>
            </a:r>
            <a:r>
              <a:rPr lang="en-US" dirty="0" err="1">
                <a:latin typeface="Consolas" panose="020B0609020204030204" pitchFamily="49" charset="0"/>
              </a:rPr>
              <a:t>centres</a:t>
            </a:r>
            <a:r>
              <a:rPr lang="en-US" dirty="0">
                <a:latin typeface="Consolas" panose="020B0609020204030204" pitchFamily="49" charset="0"/>
              </a:rPr>
              <a:t>. </a:t>
            </a:r>
          </a:p>
          <a:p>
            <a:pPr algn="just">
              <a:lnSpc>
                <a:spcPct val="210000"/>
              </a:lnSpc>
            </a:pPr>
            <a:r>
              <a:rPr lang="en-US" dirty="0">
                <a:latin typeface="Consolas" panose="020B0609020204030204" pitchFamily="49" charset="0"/>
              </a:rPr>
              <a:t>Due to the national health insurance coverage and the developments in the healthcare sector, the healthcare system in the country is not popular among the local Finnish people but is also internationally acclaimed. </a:t>
            </a:r>
          </a:p>
        </p:txBody>
      </p:sp>
    </p:spTree>
    <p:extLst>
      <p:ext uri="{BB962C8B-B14F-4D97-AF65-F5344CB8AC3E}">
        <p14:creationId xmlns:p14="http://schemas.microsoft.com/office/powerpoint/2010/main" val="329429916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89C7F39-104B-4DC3-A4CC-5030E7206307}"/>
              </a:ext>
            </a:extLst>
          </p:cNvPr>
          <p:cNvSpPr>
            <a:spLocks noGrp="1"/>
          </p:cNvSpPr>
          <p:nvPr>
            <p:ph idx="1"/>
          </p:nvPr>
        </p:nvSpPr>
        <p:spPr/>
        <p:txBody>
          <a:bodyPr>
            <a:normAutofit/>
          </a:bodyPr>
          <a:lstStyle/>
          <a:p>
            <a:pPr algn="just">
              <a:lnSpc>
                <a:spcPct val="200000"/>
              </a:lnSpc>
            </a:pPr>
            <a:r>
              <a:rPr lang="en-US" sz="1800" dirty="0">
                <a:latin typeface="Consolas" panose="020B0609020204030204" pitchFamily="49" charset="0"/>
              </a:rPr>
              <a:t>The system is popular among people because it offers them an extensive set of services with low costs than in most comparable countries. </a:t>
            </a:r>
          </a:p>
          <a:p>
            <a:pPr algn="just">
              <a:lnSpc>
                <a:spcPct val="200000"/>
              </a:lnSpc>
            </a:pPr>
            <a:endParaRPr lang="en-US" sz="1800" dirty="0">
              <a:latin typeface="Consolas" panose="020B0609020204030204" pitchFamily="49" charset="0"/>
            </a:endParaRPr>
          </a:p>
        </p:txBody>
      </p:sp>
    </p:spTree>
    <p:extLst>
      <p:ext uri="{BB962C8B-B14F-4D97-AF65-F5344CB8AC3E}">
        <p14:creationId xmlns:p14="http://schemas.microsoft.com/office/powerpoint/2010/main" val="407024111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C4937D-9AF6-4D1C-8AD9-5A7A965721F2}"/>
              </a:ext>
            </a:extLst>
          </p:cNvPr>
          <p:cNvSpPr>
            <a:spLocks noGrp="1"/>
          </p:cNvSpPr>
          <p:nvPr>
            <p:ph type="title"/>
          </p:nvPr>
        </p:nvSpPr>
        <p:spPr>
          <a:xfrm>
            <a:off x="1484311" y="685801"/>
            <a:ext cx="10018713" cy="741218"/>
          </a:xfrm>
        </p:spPr>
        <p:txBody>
          <a:bodyPr>
            <a:normAutofit/>
          </a:bodyPr>
          <a:lstStyle/>
          <a:p>
            <a:r>
              <a:rPr lang="en-US" sz="3200" b="1" dirty="0">
                <a:latin typeface="Consolas" panose="020B0609020204030204" pitchFamily="49" charset="0"/>
              </a:rPr>
              <a:t>References </a:t>
            </a:r>
          </a:p>
        </p:txBody>
      </p:sp>
      <p:sp>
        <p:nvSpPr>
          <p:cNvPr id="3" name="Content Placeholder 2">
            <a:extLst>
              <a:ext uri="{FF2B5EF4-FFF2-40B4-BE49-F238E27FC236}">
                <a16:creationId xmlns:a16="http://schemas.microsoft.com/office/drawing/2014/main" id="{56ABDADF-889D-4DDD-AC97-6DBDCF38F743}"/>
              </a:ext>
            </a:extLst>
          </p:cNvPr>
          <p:cNvSpPr>
            <a:spLocks noGrp="1"/>
          </p:cNvSpPr>
          <p:nvPr>
            <p:ph idx="1"/>
          </p:nvPr>
        </p:nvSpPr>
        <p:spPr>
          <a:xfrm>
            <a:off x="1484310" y="1427018"/>
            <a:ext cx="10018713" cy="5237017"/>
          </a:xfrm>
        </p:spPr>
        <p:txBody>
          <a:bodyPr>
            <a:normAutofit fontScale="62500" lnSpcReduction="20000"/>
          </a:bodyPr>
          <a:lstStyle/>
          <a:p>
            <a:pPr algn="just">
              <a:lnSpc>
                <a:spcPct val="210000"/>
              </a:lnSpc>
            </a:pPr>
            <a:r>
              <a:rPr lang="en-US" dirty="0">
                <a:latin typeface="Consolas" panose="020B0609020204030204" pitchFamily="49" charset="0"/>
              </a:rPr>
              <a:t>Teperi, J., Porter, M. E., </a:t>
            </a:r>
            <a:r>
              <a:rPr lang="en-US" dirty="0" err="1">
                <a:latin typeface="Consolas" panose="020B0609020204030204" pitchFamily="49" charset="0"/>
              </a:rPr>
              <a:t>Vuorenkoski</a:t>
            </a:r>
            <a:r>
              <a:rPr lang="en-US" dirty="0">
                <a:latin typeface="Consolas" panose="020B0609020204030204" pitchFamily="49" charset="0"/>
              </a:rPr>
              <a:t>, L., &amp; Baron, J. F. (2017). The Finnish health care system: a value-based perspective. </a:t>
            </a:r>
            <a:r>
              <a:rPr lang="en-US" dirty="0" err="1">
                <a:latin typeface="Consolas" panose="020B0609020204030204" pitchFamily="49" charset="0"/>
              </a:rPr>
              <a:t>Sitra</a:t>
            </a:r>
            <a:r>
              <a:rPr lang="en-US" dirty="0">
                <a:latin typeface="Consolas" panose="020B0609020204030204" pitchFamily="49" charset="0"/>
              </a:rPr>
              <a:t> Reports 82, 2009.</a:t>
            </a:r>
          </a:p>
          <a:p>
            <a:pPr algn="just">
              <a:lnSpc>
                <a:spcPct val="210000"/>
              </a:lnSpc>
            </a:pPr>
            <a:r>
              <a:rPr lang="en-US" dirty="0">
                <a:latin typeface="Consolas" panose="020B0609020204030204" pitchFamily="49" charset="0"/>
              </a:rPr>
              <a:t>Stuart </a:t>
            </a:r>
            <a:r>
              <a:rPr lang="en-US" dirty="0" err="1">
                <a:latin typeface="Consolas" panose="020B0609020204030204" pitchFamily="49" charset="0"/>
              </a:rPr>
              <a:t>Allt</a:t>
            </a:r>
            <a:r>
              <a:rPr lang="en-US" dirty="0">
                <a:latin typeface="Consolas" panose="020B0609020204030204" pitchFamily="49" charset="0"/>
              </a:rPr>
              <a:t> Web Design, F. (2021). Public Healthcare in Finland: Medical care, Fees, Pharmacies. Retrieved 20 February 2021, from https://www.expat-finland.com/living_in_finland/public_healthcare.html#fees</a:t>
            </a:r>
          </a:p>
          <a:p>
            <a:pPr algn="just">
              <a:lnSpc>
                <a:spcPct val="210000"/>
              </a:lnSpc>
            </a:pPr>
            <a:r>
              <a:rPr lang="en-US" dirty="0">
                <a:latin typeface="Consolas" panose="020B0609020204030204" pitchFamily="49" charset="0"/>
              </a:rPr>
              <a:t>Keskimäki, I., </a:t>
            </a:r>
            <a:r>
              <a:rPr lang="en-US" dirty="0" err="1">
                <a:latin typeface="Consolas" panose="020B0609020204030204" pitchFamily="49" charset="0"/>
              </a:rPr>
              <a:t>Tynkkynen</a:t>
            </a:r>
            <a:r>
              <a:rPr lang="en-US" dirty="0">
                <a:latin typeface="Consolas" panose="020B0609020204030204" pitchFamily="49" charset="0"/>
              </a:rPr>
              <a:t>, L. K., </a:t>
            </a:r>
            <a:r>
              <a:rPr lang="en-US" dirty="0" err="1">
                <a:latin typeface="Consolas" panose="020B0609020204030204" pitchFamily="49" charset="0"/>
              </a:rPr>
              <a:t>Reissell</a:t>
            </a:r>
            <a:r>
              <a:rPr lang="en-US" dirty="0">
                <a:latin typeface="Consolas" panose="020B0609020204030204" pitchFamily="49" charset="0"/>
              </a:rPr>
              <a:t>, E., </a:t>
            </a:r>
            <a:r>
              <a:rPr lang="en-US" dirty="0" err="1">
                <a:latin typeface="Consolas" panose="020B0609020204030204" pitchFamily="49" charset="0"/>
              </a:rPr>
              <a:t>Koivusalo</a:t>
            </a:r>
            <a:r>
              <a:rPr lang="en-US" dirty="0">
                <a:latin typeface="Consolas" panose="020B0609020204030204" pitchFamily="49" charset="0"/>
              </a:rPr>
              <a:t>, M., </a:t>
            </a:r>
            <a:r>
              <a:rPr lang="en-US" dirty="0" err="1">
                <a:latin typeface="Consolas" panose="020B0609020204030204" pitchFamily="49" charset="0"/>
              </a:rPr>
              <a:t>Syrjä</a:t>
            </a:r>
            <a:r>
              <a:rPr lang="en-US" dirty="0">
                <a:latin typeface="Consolas" panose="020B0609020204030204" pitchFamily="49" charset="0"/>
              </a:rPr>
              <a:t>, V., </a:t>
            </a:r>
            <a:r>
              <a:rPr lang="en-US" dirty="0" err="1">
                <a:latin typeface="Consolas" panose="020B0609020204030204" pitchFamily="49" charset="0"/>
              </a:rPr>
              <a:t>Vuorenkoski</a:t>
            </a:r>
            <a:r>
              <a:rPr lang="en-US" dirty="0">
                <a:latin typeface="Consolas" panose="020B0609020204030204" pitchFamily="49" charset="0"/>
              </a:rPr>
              <a:t>, L., ... &amp; World Health Organization. (2019). Finland: health system review.</a:t>
            </a:r>
          </a:p>
          <a:p>
            <a:pPr algn="just">
              <a:lnSpc>
                <a:spcPct val="210000"/>
              </a:lnSpc>
            </a:pPr>
            <a:r>
              <a:rPr lang="en-US" dirty="0">
                <a:latin typeface="Consolas" panose="020B0609020204030204" pitchFamily="49" charset="0"/>
              </a:rPr>
              <a:t>Overview of the Healthcare System in Finland. (2021). Retrieved 20 February 2021, from https://healthmanagement.org/c/imaging/issuearticle/overview-of-the-healthcare-system-in-finland</a:t>
            </a:r>
          </a:p>
          <a:p>
            <a:pPr algn="just">
              <a:lnSpc>
                <a:spcPct val="210000"/>
              </a:lnSpc>
            </a:pPr>
            <a:endParaRPr lang="en-US" dirty="0">
              <a:latin typeface="Consolas" panose="020B0609020204030204" pitchFamily="49" charset="0"/>
            </a:endParaRPr>
          </a:p>
        </p:txBody>
      </p:sp>
    </p:spTree>
    <p:extLst>
      <p:ext uri="{BB962C8B-B14F-4D97-AF65-F5344CB8AC3E}">
        <p14:creationId xmlns:p14="http://schemas.microsoft.com/office/powerpoint/2010/main" val="174724942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BFDB22-1FC1-4570-819C-AC34A28170AB}"/>
              </a:ext>
            </a:extLst>
          </p:cNvPr>
          <p:cNvSpPr>
            <a:spLocks noGrp="1"/>
          </p:cNvSpPr>
          <p:nvPr>
            <p:ph idx="1"/>
          </p:nvPr>
        </p:nvSpPr>
        <p:spPr>
          <a:xfrm>
            <a:off x="1484310" y="1704109"/>
            <a:ext cx="10018713" cy="4211782"/>
          </a:xfrm>
        </p:spPr>
        <p:txBody>
          <a:bodyPr>
            <a:normAutofit fontScale="70000" lnSpcReduction="20000"/>
          </a:bodyPr>
          <a:lstStyle/>
          <a:p>
            <a:pPr algn="just">
              <a:lnSpc>
                <a:spcPct val="200000"/>
              </a:lnSpc>
            </a:pPr>
            <a:r>
              <a:rPr lang="en-US" dirty="0">
                <a:latin typeface="Consolas" panose="020B0609020204030204" pitchFamily="49" charset="0"/>
              </a:rPr>
              <a:t>Parliamentarism in Finland – this </a:t>
            </a:r>
            <a:r>
              <a:rPr lang="en-US" dirty="0" err="1">
                <a:latin typeface="Consolas" panose="020B0609020204030204" pitchFamily="49" charset="0"/>
              </a:rPr>
              <a:t>isFINLAND</a:t>
            </a:r>
            <a:r>
              <a:rPr lang="en-US" dirty="0">
                <a:latin typeface="Consolas" panose="020B0609020204030204" pitchFamily="49" charset="0"/>
              </a:rPr>
              <a:t>. (2021). Retrieved 21 February 2021, from </a:t>
            </a:r>
            <a:r>
              <a:rPr lang="en-US" dirty="0">
                <a:latin typeface="Consolas" panose="020B0609020204030204" pitchFamily="49" charset="0"/>
                <a:hlinkClick r:id="rId2"/>
              </a:rPr>
              <a:t>https://finland.fi/life-society/parliamentarism-in-finland/</a:t>
            </a:r>
            <a:endParaRPr lang="en-US" dirty="0">
              <a:latin typeface="Consolas" panose="020B0609020204030204" pitchFamily="49" charset="0"/>
            </a:endParaRPr>
          </a:p>
          <a:p>
            <a:pPr algn="just">
              <a:lnSpc>
                <a:spcPct val="200000"/>
              </a:lnSpc>
            </a:pPr>
            <a:r>
              <a:rPr lang="en-US" dirty="0">
                <a:latin typeface="Consolas" panose="020B0609020204030204" pitchFamily="49" charset="0"/>
              </a:rPr>
              <a:t>Government - Finland - issues, system, power, policy. (2021). Retrieved 21 February 2021, from </a:t>
            </a:r>
            <a:r>
              <a:rPr lang="en-US" dirty="0">
                <a:latin typeface="Consolas" panose="020B0609020204030204" pitchFamily="49" charset="0"/>
                <a:hlinkClick r:id="rId3"/>
              </a:rPr>
              <a:t>https://www.nationsencyclopedia.com/Europe/Finland-GOVERNMENT.html</a:t>
            </a:r>
            <a:endParaRPr lang="en-US" dirty="0">
              <a:latin typeface="Consolas" panose="020B0609020204030204" pitchFamily="49" charset="0"/>
            </a:endParaRPr>
          </a:p>
          <a:p>
            <a:pPr algn="just">
              <a:lnSpc>
                <a:spcPct val="200000"/>
              </a:lnSpc>
            </a:pPr>
            <a:r>
              <a:rPr lang="en-US" dirty="0">
                <a:latin typeface="Consolas" panose="020B0609020204030204" pitchFamily="49" charset="0"/>
              </a:rPr>
              <a:t>nationsonline.org, k. (2021). Finland - Country Profile - Nations Online Project. Retrieved 21 February 2021, from </a:t>
            </a:r>
            <a:r>
              <a:rPr lang="en-US" dirty="0">
                <a:latin typeface="Consolas" panose="020B0609020204030204" pitchFamily="49" charset="0"/>
                <a:hlinkClick r:id="rId4"/>
              </a:rPr>
              <a:t>https://www.nationsonline.org/oneworld/finland.htm</a:t>
            </a:r>
            <a:endParaRPr lang="en-US" dirty="0">
              <a:latin typeface="Consolas" panose="020B0609020204030204" pitchFamily="49" charset="0"/>
            </a:endParaRPr>
          </a:p>
          <a:p>
            <a:pPr algn="just">
              <a:lnSpc>
                <a:spcPct val="200000"/>
              </a:lnSpc>
            </a:pPr>
            <a:endParaRPr lang="en-US" dirty="0">
              <a:latin typeface="Consolas" panose="020B0609020204030204" pitchFamily="49" charset="0"/>
            </a:endParaRPr>
          </a:p>
        </p:txBody>
      </p:sp>
    </p:spTree>
    <p:extLst>
      <p:ext uri="{BB962C8B-B14F-4D97-AF65-F5344CB8AC3E}">
        <p14:creationId xmlns:p14="http://schemas.microsoft.com/office/powerpoint/2010/main" val="23580551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885F30A-6CE2-445E-AE6F-B8B508C85C59}"/>
              </a:ext>
            </a:extLst>
          </p:cNvPr>
          <p:cNvSpPr>
            <a:spLocks noGrp="1"/>
          </p:cNvSpPr>
          <p:nvPr>
            <p:ph idx="1"/>
          </p:nvPr>
        </p:nvSpPr>
        <p:spPr>
          <a:xfrm>
            <a:off x="1484310" y="900545"/>
            <a:ext cx="10018713" cy="4890655"/>
          </a:xfrm>
        </p:spPr>
        <p:txBody>
          <a:bodyPr>
            <a:normAutofit fontScale="70000" lnSpcReduction="20000"/>
          </a:bodyPr>
          <a:lstStyle/>
          <a:p>
            <a:pPr algn="just">
              <a:lnSpc>
                <a:spcPct val="200000"/>
              </a:lnSpc>
            </a:pPr>
            <a:r>
              <a:rPr lang="en-US" dirty="0">
                <a:latin typeface="Consolas" panose="020B0609020204030204" pitchFamily="49" charset="0"/>
              </a:rPr>
              <a:t>About 1.5 million people reside here producing a third of the country’s total GDP. </a:t>
            </a:r>
          </a:p>
          <a:p>
            <a:pPr algn="just">
              <a:lnSpc>
                <a:spcPct val="200000"/>
              </a:lnSpc>
            </a:pPr>
            <a:r>
              <a:rPr lang="en-US" dirty="0">
                <a:latin typeface="Consolas" panose="020B0609020204030204" pitchFamily="49" charset="0"/>
              </a:rPr>
              <a:t>In spite of the country’s relatively small size and population, Finland has continued to be a pacesetter in many fields since acquiring its independence. </a:t>
            </a:r>
          </a:p>
          <a:p>
            <a:pPr algn="just">
              <a:lnSpc>
                <a:spcPct val="200000"/>
              </a:lnSpc>
            </a:pPr>
            <a:r>
              <a:rPr lang="en-US" dirty="0">
                <a:latin typeface="Consolas" panose="020B0609020204030204" pitchFamily="49" charset="0"/>
              </a:rPr>
              <a:t>Finland is observably a top performer in various metrics of national performance. </a:t>
            </a:r>
          </a:p>
          <a:p>
            <a:pPr algn="just">
              <a:lnSpc>
                <a:spcPct val="200000"/>
              </a:lnSpc>
            </a:pPr>
            <a:r>
              <a:rPr lang="en-US" dirty="0">
                <a:latin typeface="Consolas" panose="020B0609020204030204" pitchFamily="49" charset="0"/>
              </a:rPr>
              <a:t>Globally, the country has continued to receive considerably positive ratings for its admirable efforts in education, economic completeness, quality of life and social development. </a:t>
            </a:r>
          </a:p>
        </p:txBody>
      </p:sp>
    </p:spTree>
    <p:extLst>
      <p:ext uri="{BB962C8B-B14F-4D97-AF65-F5344CB8AC3E}">
        <p14:creationId xmlns:p14="http://schemas.microsoft.com/office/powerpoint/2010/main" val="4838527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AAEA0C-DF25-4E9A-9682-78CEC1A183D8}"/>
              </a:ext>
            </a:extLst>
          </p:cNvPr>
          <p:cNvSpPr>
            <a:spLocks noGrp="1"/>
          </p:cNvSpPr>
          <p:nvPr>
            <p:ph type="title"/>
          </p:nvPr>
        </p:nvSpPr>
        <p:spPr>
          <a:xfrm>
            <a:off x="1484311" y="685800"/>
            <a:ext cx="10018713" cy="699655"/>
          </a:xfrm>
        </p:spPr>
        <p:txBody>
          <a:bodyPr>
            <a:noAutofit/>
          </a:bodyPr>
          <a:lstStyle/>
          <a:p>
            <a:r>
              <a:rPr lang="en-US" sz="2800" b="1" dirty="0">
                <a:latin typeface="Consolas" panose="020B0609020204030204" pitchFamily="49" charset="0"/>
              </a:rPr>
              <a:t>An image showing the position of Finland in Europe</a:t>
            </a:r>
          </a:p>
        </p:txBody>
      </p:sp>
      <p:pic>
        <p:nvPicPr>
          <p:cNvPr id="4" name="Content Placeholder 3">
            <a:extLst>
              <a:ext uri="{FF2B5EF4-FFF2-40B4-BE49-F238E27FC236}">
                <a16:creationId xmlns:a16="http://schemas.microsoft.com/office/drawing/2014/main" id="{BB5F6BFA-926B-4387-A103-4FF8F1C2EE13}"/>
              </a:ext>
            </a:extLst>
          </p:cNvPr>
          <p:cNvPicPr>
            <a:picLocks noGrp="1" noChangeAspect="1"/>
          </p:cNvPicPr>
          <p:nvPr>
            <p:ph idx="1"/>
          </p:nvPr>
        </p:nvPicPr>
        <p:blipFill>
          <a:blip r:embed="rId2"/>
          <a:stretch>
            <a:fillRect/>
          </a:stretch>
        </p:blipFill>
        <p:spPr>
          <a:xfrm>
            <a:off x="1484311" y="1385455"/>
            <a:ext cx="10018713" cy="4405745"/>
          </a:xfrm>
          <a:prstGeom prst="rect">
            <a:avLst/>
          </a:prstGeom>
        </p:spPr>
      </p:pic>
    </p:spTree>
    <p:extLst>
      <p:ext uri="{BB962C8B-B14F-4D97-AF65-F5344CB8AC3E}">
        <p14:creationId xmlns:p14="http://schemas.microsoft.com/office/powerpoint/2010/main" val="40694148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1ACA24-CCBA-43F1-8CEF-F99D6EAA3EFF}"/>
              </a:ext>
            </a:extLst>
          </p:cNvPr>
          <p:cNvSpPr>
            <a:spLocks noGrp="1"/>
          </p:cNvSpPr>
          <p:nvPr>
            <p:ph type="title"/>
          </p:nvPr>
        </p:nvSpPr>
        <p:spPr>
          <a:xfrm>
            <a:off x="1484309" y="477982"/>
            <a:ext cx="10018713" cy="976745"/>
          </a:xfrm>
        </p:spPr>
        <p:txBody>
          <a:bodyPr>
            <a:normAutofit/>
          </a:bodyPr>
          <a:lstStyle/>
          <a:p>
            <a:r>
              <a:rPr lang="en-US" sz="3200" b="1" dirty="0">
                <a:latin typeface="Consolas" panose="020B0609020204030204" pitchFamily="49" charset="0"/>
              </a:rPr>
              <a:t>Government of Finland</a:t>
            </a:r>
          </a:p>
        </p:txBody>
      </p:sp>
      <p:sp>
        <p:nvSpPr>
          <p:cNvPr id="3" name="Content Placeholder 2">
            <a:extLst>
              <a:ext uri="{FF2B5EF4-FFF2-40B4-BE49-F238E27FC236}">
                <a16:creationId xmlns:a16="http://schemas.microsoft.com/office/drawing/2014/main" id="{5EAC87C2-ABAB-4A75-8D13-39B6608A8CE4}"/>
              </a:ext>
            </a:extLst>
          </p:cNvPr>
          <p:cNvSpPr>
            <a:spLocks noGrp="1"/>
          </p:cNvSpPr>
          <p:nvPr>
            <p:ph idx="1"/>
          </p:nvPr>
        </p:nvSpPr>
        <p:spPr>
          <a:xfrm>
            <a:off x="1484310" y="1316183"/>
            <a:ext cx="10018713" cy="4405746"/>
          </a:xfrm>
        </p:spPr>
        <p:txBody>
          <a:bodyPr>
            <a:normAutofit fontScale="70000" lnSpcReduction="20000"/>
          </a:bodyPr>
          <a:lstStyle/>
          <a:p>
            <a:pPr algn="just">
              <a:lnSpc>
                <a:spcPct val="200000"/>
              </a:lnSpc>
            </a:pPr>
            <a:r>
              <a:rPr lang="en-US" dirty="0">
                <a:latin typeface="Consolas" panose="020B0609020204030204" pitchFamily="49" charset="0"/>
              </a:rPr>
              <a:t>Currently, Finland is a parliamentary democracy constituted through elections and is based on competition among political parties. </a:t>
            </a:r>
          </a:p>
          <a:p>
            <a:pPr algn="just">
              <a:lnSpc>
                <a:spcPct val="200000"/>
              </a:lnSpc>
            </a:pPr>
            <a:r>
              <a:rPr lang="en-US" dirty="0">
                <a:latin typeface="Consolas" panose="020B0609020204030204" pitchFamily="49" charset="0"/>
              </a:rPr>
              <a:t>Finland has a constitution that highlights the country’s political system stating that political power is vested in the people who are represented by elected representatives in parliament (Parliament in Finland, 2021).</a:t>
            </a:r>
          </a:p>
          <a:p>
            <a:pPr algn="just">
              <a:lnSpc>
                <a:spcPct val="200000"/>
              </a:lnSpc>
            </a:pPr>
            <a:r>
              <a:rPr lang="en-US" dirty="0">
                <a:latin typeface="Consolas" panose="020B0609020204030204" pitchFamily="49" charset="0"/>
              </a:rPr>
              <a:t>In this view, the legislative power is exercised by the parliament. Even though the country has a president, the president has limited roles since most of the country’s governance is managed by the council of state. </a:t>
            </a:r>
          </a:p>
        </p:txBody>
      </p:sp>
    </p:spTree>
    <p:extLst>
      <p:ext uri="{BB962C8B-B14F-4D97-AF65-F5344CB8AC3E}">
        <p14:creationId xmlns:p14="http://schemas.microsoft.com/office/powerpoint/2010/main" val="40438548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BE07B6E-3573-4857-9C71-E32CB75BB1F4}"/>
              </a:ext>
            </a:extLst>
          </p:cNvPr>
          <p:cNvSpPr>
            <a:spLocks noGrp="1"/>
          </p:cNvSpPr>
          <p:nvPr>
            <p:ph idx="1"/>
          </p:nvPr>
        </p:nvSpPr>
        <p:spPr>
          <a:xfrm>
            <a:off x="1484310" y="969819"/>
            <a:ext cx="10018713" cy="4821382"/>
          </a:xfrm>
        </p:spPr>
        <p:txBody>
          <a:bodyPr>
            <a:normAutofit fontScale="70000" lnSpcReduction="20000"/>
          </a:bodyPr>
          <a:lstStyle/>
          <a:p>
            <a:pPr algn="just">
              <a:lnSpc>
                <a:spcPct val="200000"/>
              </a:lnSpc>
            </a:pPr>
            <a:r>
              <a:rPr lang="en-US" dirty="0">
                <a:latin typeface="Consolas" panose="020B0609020204030204" pitchFamily="49" charset="0"/>
              </a:rPr>
              <a:t>The council of state is comprised of the Prime minister and a number of ministers who act as the highest level of government in Finland. </a:t>
            </a:r>
          </a:p>
          <a:p>
            <a:pPr algn="just">
              <a:lnSpc>
                <a:spcPct val="200000"/>
              </a:lnSpc>
            </a:pPr>
            <a:r>
              <a:rPr lang="en-US" dirty="0">
                <a:latin typeface="Consolas" panose="020B0609020204030204" pitchFamily="49" charset="0"/>
              </a:rPr>
              <a:t>Besides the political and legislative powers, judicial powers In Finland lies with the court system regarded as the sole interpreters of the law. </a:t>
            </a:r>
          </a:p>
          <a:p>
            <a:pPr algn="just">
              <a:lnSpc>
                <a:spcPct val="200000"/>
              </a:lnSpc>
            </a:pPr>
            <a:r>
              <a:rPr lang="en-US" dirty="0">
                <a:latin typeface="Consolas" panose="020B0609020204030204" pitchFamily="49" charset="0"/>
              </a:rPr>
              <a:t>Because Finland has no single constitutional court, the constitutionality of the Finnish laws largely depends on directions on individual court cases (Government, 2021). </a:t>
            </a:r>
          </a:p>
          <a:p>
            <a:pPr algn="just">
              <a:lnSpc>
                <a:spcPct val="200000"/>
              </a:lnSpc>
            </a:pPr>
            <a:r>
              <a:rPr lang="en-US" dirty="0">
                <a:latin typeface="Consolas" panose="020B0609020204030204" pitchFamily="49" charset="0"/>
              </a:rPr>
              <a:t>The country’s current constitution was adopted in 2000 and elaborates on the fundamental rights of the citizens. </a:t>
            </a:r>
          </a:p>
        </p:txBody>
      </p:sp>
    </p:spTree>
    <p:extLst>
      <p:ext uri="{BB962C8B-B14F-4D97-AF65-F5344CB8AC3E}">
        <p14:creationId xmlns:p14="http://schemas.microsoft.com/office/powerpoint/2010/main" val="27690233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5F32DC2-DA4E-4FD5-885D-2AE502E319FD}"/>
              </a:ext>
            </a:extLst>
          </p:cNvPr>
          <p:cNvSpPr>
            <a:spLocks noGrp="1"/>
          </p:cNvSpPr>
          <p:nvPr>
            <p:ph idx="1"/>
          </p:nvPr>
        </p:nvSpPr>
        <p:spPr>
          <a:xfrm>
            <a:off x="1484310" y="900546"/>
            <a:ext cx="10018713" cy="4350328"/>
          </a:xfrm>
        </p:spPr>
        <p:txBody>
          <a:bodyPr>
            <a:normAutofit fontScale="70000" lnSpcReduction="20000"/>
          </a:bodyPr>
          <a:lstStyle/>
          <a:p>
            <a:pPr algn="just">
              <a:lnSpc>
                <a:spcPct val="200000"/>
              </a:lnSpc>
            </a:pPr>
            <a:r>
              <a:rPr lang="en-US" dirty="0">
                <a:latin typeface="Consolas" panose="020B0609020204030204" pitchFamily="49" charset="0"/>
              </a:rPr>
              <a:t>Amendments to this constitution require the support of 2/3 of the members of parliament and changes can only be made if they are considered urgent. </a:t>
            </a:r>
          </a:p>
          <a:p>
            <a:pPr algn="just">
              <a:lnSpc>
                <a:spcPct val="200000"/>
              </a:lnSpc>
            </a:pPr>
            <a:r>
              <a:rPr lang="en-US" dirty="0">
                <a:latin typeface="Consolas" panose="020B0609020204030204" pitchFamily="49" charset="0"/>
              </a:rPr>
              <a:t>Elections in the country are held on two separate occasions; one to elect the president and the other to elect the members of parliament. </a:t>
            </a:r>
          </a:p>
          <a:p>
            <a:pPr algn="just">
              <a:lnSpc>
                <a:spcPct val="200000"/>
              </a:lnSpc>
            </a:pPr>
            <a:r>
              <a:rPr lang="en-US" dirty="0">
                <a:latin typeface="Consolas" panose="020B0609020204030204" pitchFamily="49" charset="0"/>
              </a:rPr>
              <a:t>Although, by law, MPs are not restricted as to how many terms they can in parliament, the president is only allowed to serve a maximum of two terms. </a:t>
            </a:r>
          </a:p>
        </p:txBody>
      </p:sp>
    </p:spTree>
    <p:extLst>
      <p:ext uri="{BB962C8B-B14F-4D97-AF65-F5344CB8AC3E}">
        <p14:creationId xmlns:p14="http://schemas.microsoft.com/office/powerpoint/2010/main" val="22114285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430C62-019C-4B5F-8955-7492C1C7F422}"/>
              </a:ext>
            </a:extLst>
          </p:cNvPr>
          <p:cNvSpPr>
            <a:spLocks noGrp="1"/>
          </p:cNvSpPr>
          <p:nvPr>
            <p:ph type="title"/>
          </p:nvPr>
        </p:nvSpPr>
        <p:spPr>
          <a:xfrm>
            <a:off x="1484311" y="685801"/>
            <a:ext cx="10018713" cy="782782"/>
          </a:xfrm>
        </p:spPr>
        <p:txBody>
          <a:bodyPr>
            <a:noAutofit/>
          </a:bodyPr>
          <a:lstStyle/>
          <a:p>
            <a:r>
              <a:rPr lang="en-US" sz="2800" b="1" dirty="0">
                <a:latin typeface="Consolas" panose="020B0609020204030204" pitchFamily="49" charset="0"/>
              </a:rPr>
              <a:t>An image showing the structure of GOV’T in Finland</a:t>
            </a:r>
          </a:p>
        </p:txBody>
      </p:sp>
      <p:pic>
        <p:nvPicPr>
          <p:cNvPr id="4" name="Content Placeholder 3">
            <a:extLst>
              <a:ext uri="{FF2B5EF4-FFF2-40B4-BE49-F238E27FC236}">
                <a16:creationId xmlns:a16="http://schemas.microsoft.com/office/drawing/2014/main" id="{945EF617-CBB9-4878-B928-0989F9B37BF9}"/>
              </a:ext>
            </a:extLst>
          </p:cNvPr>
          <p:cNvPicPr>
            <a:picLocks noGrp="1" noChangeAspect="1"/>
          </p:cNvPicPr>
          <p:nvPr>
            <p:ph idx="1"/>
          </p:nvPr>
        </p:nvPicPr>
        <p:blipFill>
          <a:blip r:embed="rId2"/>
          <a:stretch>
            <a:fillRect/>
          </a:stretch>
        </p:blipFill>
        <p:spPr>
          <a:xfrm>
            <a:off x="1371600" y="1468583"/>
            <a:ext cx="10293927" cy="4322617"/>
          </a:xfrm>
          <a:prstGeom prst="rect">
            <a:avLst/>
          </a:prstGeom>
        </p:spPr>
      </p:pic>
    </p:spTree>
    <p:extLst>
      <p:ext uri="{BB962C8B-B14F-4D97-AF65-F5344CB8AC3E}">
        <p14:creationId xmlns:p14="http://schemas.microsoft.com/office/powerpoint/2010/main" val="73387202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Parallax</Template>
  <TotalTime>105</TotalTime>
  <Words>2440</Words>
  <Application>Microsoft Office PowerPoint</Application>
  <PresentationFormat>Widescreen</PresentationFormat>
  <Paragraphs>111</Paragraphs>
  <Slides>36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36</vt:i4>
      </vt:variant>
    </vt:vector>
  </HeadingPairs>
  <TitlesOfParts>
    <vt:vector size="40" baseType="lpstr">
      <vt:lpstr>Arial</vt:lpstr>
      <vt:lpstr>Consolas</vt:lpstr>
      <vt:lpstr>Corbel</vt:lpstr>
      <vt:lpstr>Parallax</vt:lpstr>
      <vt:lpstr>Healthcare in Finland Author  Institutional Affiliation  Instructor  Course code  Date of submission </vt:lpstr>
      <vt:lpstr>Overview of Finland</vt:lpstr>
      <vt:lpstr>PowerPoint Presentation</vt:lpstr>
      <vt:lpstr>PowerPoint Presentation</vt:lpstr>
      <vt:lpstr>An image showing the position of Finland in Europe</vt:lpstr>
      <vt:lpstr>Government of Finland</vt:lpstr>
      <vt:lpstr>PowerPoint Presentation</vt:lpstr>
      <vt:lpstr>PowerPoint Presentation</vt:lpstr>
      <vt:lpstr>An image showing the structure of GOV’T in Finland</vt:lpstr>
      <vt:lpstr>Demographics in Finland  </vt:lpstr>
      <vt:lpstr>PowerPoint Presentation</vt:lpstr>
      <vt:lpstr>PowerPoint Presentation</vt:lpstr>
      <vt:lpstr>PowerPoint Presentation</vt:lpstr>
      <vt:lpstr>An image showing settlement areas in Finland</vt:lpstr>
      <vt:lpstr>An image showing Linguistic composition in Finland</vt:lpstr>
      <vt:lpstr>Population of Finland</vt:lpstr>
      <vt:lpstr>PowerPoint Presentation</vt:lpstr>
      <vt:lpstr>An image showing Finland population as of 2017</vt:lpstr>
      <vt:lpstr>Organization of the healthcare system in Finland</vt:lpstr>
      <vt:lpstr>PowerPoint Presentation</vt:lpstr>
      <vt:lpstr>An image showing the organization of the Healthcare sector</vt:lpstr>
      <vt:lpstr>Funding the healthcare sector</vt:lpstr>
      <vt:lpstr>PowerPoint Presentation</vt:lpstr>
      <vt:lpstr>PowerPoint Presentation</vt:lpstr>
      <vt:lpstr>National Health Insurance </vt:lpstr>
      <vt:lpstr>History of the healthcare system</vt:lpstr>
      <vt:lpstr>PowerPoint Presentation</vt:lpstr>
      <vt:lpstr>PowerPoint Presentation</vt:lpstr>
      <vt:lpstr>The role of government in Healthcare</vt:lpstr>
      <vt:lpstr>Indicators of health in Finland</vt:lpstr>
      <vt:lpstr>PowerPoint Presentation</vt:lpstr>
      <vt:lpstr>Quality of healthcare in Finland</vt:lpstr>
      <vt:lpstr>Weaknesses of the system </vt:lpstr>
      <vt:lpstr>PowerPoint Presentation</vt:lpstr>
      <vt:lpstr>References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Steve0798266195</dc:creator>
  <cp:lastModifiedBy>Steve0798266195</cp:lastModifiedBy>
  <cp:revision>40</cp:revision>
  <dcterms:created xsi:type="dcterms:W3CDTF">2021-02-20T22:41:09Z</dcterms:created>
  <dcterms:modified xsi:type="dcterms:W3CDTF">2021-02-21T00:26:22Z</dcterms:modified>
</cp:coreProperties>
</file>