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8"/>
  </p:notesMasterIdLst>
  <p:handoutMasterIdLst>
    <p:handoutMasterId r:id="rId9"/>
  </p:handoutMasterIdLst>
  <p:sldIdLst>
    <p:sldId id="256" r:id="rId5"/>
    <p:sldId id="257" r:id="rId6"/>
    <p:sldId id="258" r:id="rId7"/>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31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5" autoAdjust="0"/>
    <p:restoredTop sz="94660"/>
  </p:normalViewPr>
  <p:slideViewPr>
    <p:cSldViewPr snapToGrid="0">
      <p:cViewPr varScale="1">
        <p:scale>
          <a:sx n="66" d="100"/>
          <a:sy n="66" d="100"/>
        </p:scale>
        <p:origin x="1314" y="66"/>
      </p:cViewPr>
      <p:guideLst>
        <p:guide orient="horz" pos="2448"/>
        <p:guide pos="3168"/>
      </p:guideLst>
    </p:cSldViewPr>
  </p:slideViewPr>
  <p:notesTextViewPr>
    <p:cViewPr>
      <p:scale>
        <a:sx n="3" d="2"/>
        <a:sy n="3" d="2"/>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8D6FE3C-34D8-4B4B-9273-D907B0A3B964}" type="datetimeFigureOut">
              <a:rPr lang="en-US"/>
              <a:t>7/29/2020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69A89D-734B-4FAD-B6E7-2B864E72E489}" type="slidenum">
              <a:rPr/>
              <a:t>‹#›</a:t>
            </a:fld>
            <a:endParaRPr/>
          </a:p>
        </p:txBody>
      </p:sp>
    </p:spTree>
    <p:extLst>
      <p:ext uri="{BB962C8B-B14F-4D97-AF65-F5344CB8AC3E}">
        <p14:creationId xmlns:p14="http://schemas.microsoft.com/office/powerpoint/2010/main" val="2919203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0FF5F4-5691-49AF-9E16-FB22826F7264}" type="datetimeFigureOut">
              <a:rPr lang="en-US"/>
              <a:t>7/29/2020</a:t>
            </a:fld>
            <a:endParaRPr/>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2A89D7-7603-4ECB-ADF6-F6CF2BE4F401}" type="slidenum">
              <a:rPr/>
              <a:t>‹#›</a:t>
            </a:fld>
            <a:endParaRPr/>
          </a:p>
        </p:txBody>
      </p:sp>
    </p:spTree>
    <p:extLst>
      <p:ext uri="{BB962C8B-B14F-4D97-AF65-F5344CB8AC3E}">
        <p14:creationId xmlns:p14="http://schemas.microsoft.com/office/powerpoint/2010/main" val="292584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tside Page">
    <p:spTree>
      <p:nvGrpSpPr>
        <p:cNvPr id="1" name=""/>
        <p:cNvGrpSpPr/>
        <p:nvPr/>
      </p:nvGrpSpPr>
      <p:grpSpPr>
        <a:xfrm>
          <a:off x="0" y="0"/>
          <a:ext cx="0" cy="0"/>
          <a:chOff x="0" y="0"/>
          <a:chExt cx="0" cy="0"/>
        </a:xfrm>
      </p:grpSpPr>
      <p:cxnSp>
        <p:nvCxnSpPr>
          <p:cNvPr id="3" name="Straight Connector 2"/>
          <p:cNvCxnSpPr/>
          <p:nvPr userDrawn="1"/>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userDrawn="1"/>
        </p:nvSpPr>
        <p:spPr>
          <a:xfrm>
            <a:off x="457200" y="457200"/>
            <a:ext cx="2359152" cy="1828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userDrawn="1"/>
        </p:nvSpPr>
        <p:spPr>
          <a:xfrm>
            <a:off x="457200" y="6854395"/>
            <a:ext cx="2359152" cy="457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457200" y="4736592"/>
            <a:ext cx="2359152" cy="2075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a:p>
        </p:txBody>
      </p:sp>
      <p:sp>
        <p:nvSpPr>
          <p:cNvPr id="12" name="Picture Placeholder 11"/>
          <p:cNvSpPr>
            <a:spLocks noGrp="1"/>
          </p:cNvSpPr>
          <p:nvPr>
            <p:ph type="pic" sz="quarter" idx="10"/>
          </p:nvPr>
        </p:nvSpPr>
        <p:spPr>
          <a:xfrm>
            <a:off x="457200" y="685800"/>
            <a:ext cx="2359152" cy="4005072"/>
          </a:xfrm>
        </p:spPr>
        <p:txBody>
          <a:bodyPr tIns="1097280">
            <a:normAutofit/>
          </a:bodyPr>
          <a:lstStyle>
            <a:lvl1pPr marL="0" indent="0" algn="ctr">
              <a:buNone/>
              <a:defRPr sz="2000"/>
            </a:lvl1pPr>
          </a:lstStyle>
          <a:p>
            <a:r>
              <a:rPr lang="en-US"/>
              <a:t>Drag picture to placeholder or click icon to add</a:t>
            </a:r>
            <a:endParaRPr/>
          </a:p>
        </p:txBody>
      </p:sp>
      <p:sp>
        <p:nvSpPr>
          <p:cNvPr id="13" name="Rectangle 12"/>
          <p:cNvSpPr/>
          <p:nvPr userDrawn="1"/>
        </p:nvSpPr>
        <p:spPr>
          <a:xfrm>
            <a:off x="3758184"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userDrawn="1"/>
        </p:nvSpPr>
        <p:spPr bwMode="auto">
          <a:xfrm>
            <a:off x="3758184"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Picture Placeholder 11"/>
          <p:cNvSpPr>
            <a:spLocks noGrp="1"/>
          </p:cNvSpPr>
          <p:nvPr>
            <p:ph type="pic" sz="quarter" idx="11"/>
          </p:nvPr>
        </p:nvSpPr>
        <p:spPr>
          <a:xfrm>
            <a:off x="3758184" y="685800"/>
            <a:ext cx="2450592" cy="4005072"/>
          </a:xfrm>
        </p:spPr>
        <p:txBody>
          <a:bodyPr tIns="1097280">
            <a:normAutofit/>
          </a:bodyPr>
          <a:lstStyle>
            <a:lvl1pPr marL="0" indent="0" algn="ctr">
              <a:buNone/>
              <a:defRPr sz="2000"/>
            </a:lvl1pPr>
          </a:lstStyle>
          <a:p>
            <a:r>
              <a:rPr lang="en-US"/>
              <a:t>Drag picture to placeholder or click icon to add</a:t>
            </a:r>
            <a:endParaRPr/>
          </a:p>
        </p:txBody>
      </p:sp>
      <p:sp>
        <p:nvSpPr>
          <p:cNvPr id="16" name="Rectangle 15"/>
          <p:cNvSpPr/>
          <p:nvPr userDrawn="1"/>
        </p:nvSpPr>
        <p:spPr>
          <a:xfrm>
            <a:off x="7141464"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userDrawn="1"/>
        </p:nvSpPr>
        <p:spPr>
          <a:xfrm>
            <a:off x="7141465"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Picture Placeholder 11"/>
          <p:cNvSpPr>
            <a:spLocks noGrp="1"/>
          </p:cNvSpPr>
          <p:nvPr>
            <p:ph type="pic" sz="quarter" idx="12"/>
          </p:nvPr>
        </p:nvSpPr>
        <p:spPr>
          <a:xfrm>
            <a:off x="7141465" y="2084832"/>
            <a:ext cx="2450592" cy="4727448"/>
          </a:xfrm>
        </p:spPr>
        <p:txBody>
          <a:bodyPr tIns="1097280">
            <a:normAutofit/>
          </a:bodyPr>
          <a:lstStyle>
            <a:lvl1pPr marL="0" indent="0" algn="ctr">
              <a:buNone/>
              <a:defRPr sz="2000"/>
            </a:lvl1pPr>
          </a:lstStyle>
          <a:p>
            <a:r>
              <a:rPr lang="en-US"/>
              <a:t>Drag picture to placeholder or click icon to add</a:t>
            </a:r>
            <a:endParaRPr/>
          </a:p>
        </p:txBody>
      </p:sp>
      <p:sp>
        <p:nvSpPr>
          <p:cNvPr id="20" name="Rectangle 19"/>
          <p:cNvSpPr/>
          <p:nvPr userDrawn="1"/>
        </p:nvSpPr>
        <p:spPr>
          <a:xfrm>
            <a:off x="7141464" y="1901952"/>
            <a:ext cx="2450592" cy="1463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2" name="Text Placeholder 21"/>
          <p:cNvSpPr>
            <a:spLocks noGrp="1"/>
          </p:cNvSpPr>
          <p:nvPr>
            <p:ph type="body" sz="quarter" idx="13" hasCustomPrompt="1"/>
          </p:nvPr>
        </p:nvSpPr>
        <p:spPr>
          <a:xfrm>
            <a:off x="7142163" y="639763"/>
            <a:ext cx="2449512" cy="1262062"/>
          </a:xfrm>
        </p:spPr>
        <p:txBody>
          <a:bodyPr anchor="ctr">
            <a:noAutofit/>
          </a:bodyPr>
          <a:lstStyle>
            <a:lvl1pPr marL="0" indent="0" algn="ctr">
              <a:lnSpc>
                <a:spcPct val="85000"/>
              </a:lnSpc>
              <a:spcBef>
                <a:spcPts val="0"/>
              </a:spcBef>
              <a:buNone/>
              <a:defRPr sz="3600">
                <a:solidFill>
                  <a:schemeClr val="tx2"/>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a:t>
            </a:r>
            <a:r>
              <a:rPr/>
              <a:t/>
            </a:r>
            <a:br>
              <a:rPr/>
            </a:br>
            <a:r>
              <a:t>name</a:t>
            </a:r>
          </a:p>
        </p:txBody>
      </p:sp>
      <p:sp>
        <p:nvSpPr>
          <p:cNvPr id="23" name="Text Placeholder 21"/>
          <p:cNvSpPr>
            <a:spLocks noGrp="1"/>
          </p:cNvSpPr>
          <p:nvPr>
            <p:ph type="body" sz="quarter" idx="14" hasCustomPrompt="1"/>
          </p:nvPr>
        </p:nvSpPr>
        <p:spPr>
          <a:xfrm>
            <a:off x="3758184" y="5148648"/>
            <a:ext cx="2449512" cy="266486"/>
          </a:xfrm>
        </p:spPr>
        <p:txBody>
          <a:bodyPr anchor="t">
            <a:noAutofit/>
          </a:bodyPr>
          <a:lstStyle>
            <a:lvl1pPr marL="0" indent="0" algn="ctr">
              <a:lnSpc>
                <a:spcPct val="85000"/>
              </a:lnSpc>
              <a:spcBef>
                <a:spcPts val="0"/>
              </a:spcBef>
              <a:buNone/>
              <a:defRPr sz="16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 name</a:t>
            </a:r>
          </a:p>
        </p:txBody>
      </p:sp>
      <p:sp>
        <p:nvSpPr>
          <p:cNvPr id="24" name="Text Placeholder 21"/>
          <p:cNvSpPr>
            <a:spLocks noGrp="1"/>
          </p:cNvSpPr>
          <p:nvPr>
            <p:ph type="body" sz="quarter" idx="15" hasCustomPrompt="1"/>
          </p:nvPr>
        </p:nvSpPr>
        <p:spPr>
          <a:xfrm>
            <a:off x="3758184" y="5465711"/>
            <a:ext cx="2449512" cy="427881"/>
          </a:xfrm>
        </p:spPr>
        <p:txBody>
          <a:bodyPr anchor="t">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 address</a:t>
            </a:r>
          </a:p>
        </p:txBody>
      </p:sp>
      <p:sp>
        <p:nvSpPr>
          <p:cNvPr id="25" name="Text Placeholder 21"/>
          <p:cNvSpPr>
            <a:spLocks noGrp="1"/>
          </p:cNvSpPr>
          <p:nvPr>
            <p:ph type="body" sz="quarter" idx="16" hasCustomPrompt="1"/>
          </p:nvPr>
        </p:nvSpPr>
        <p:spPr>
          <a:xfrm>
            <a:off x="3758184" y="5910688"/>
            <a:ext cx="2449512" cy="185965"/>
          </a:xfrm>
        </p:spPr>
        <p:txBody>
          <a:bodyPr anchor="ctr">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phone</a:t>
            </a:r>
          </a:p>
        </p:txBody>
      </p:sp>
      <p:sp>
        <p:nvSpPr>
          <p:cNvPr id="26" name="Text Placeholder 21"/>
          <p:cNvSpPr>
            <a:spLocks noGrp="1"/>
          </p:cNvSpPr>
          <p:nvPr>
            <p:ph type="body" sz="quarter" idx="17" hasCustomPrompt="1"/>
          </p:nvPr>
        </p:nvSpPr>
        <p:spPr>
          <a:xfrm>
            <a:off x="3758184" y="6155974"/>
            <a:ext cx="2449512" cy="185965"/>
          </a:xfrm>
        </p:spPr>
        <p:txBody>
          <a:bodyPr anchor="ctr">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email</a:t>
            </a:r>
          </a:p>
        </p:txBody>
      </p:sp>
      <p:sp>
        <p:nvSpPr>
          <p:cNvPr id="27" name="Text Placeholder 21"/>
          <p:cNvSpPr>
            <a:spLocks noGrp="1"/>
          </p:cNvSpPr>
          <p:nvPr>
            <p:ph type="body" sz="quarter" idx="18" hasCustomPrompt="1"/>
          </p:nvPr>
        </p:nvSpPr>
        <p:spPr>
          <a:xfrm>
            <a:off x="3758184" y="6854395"/>
            <a:ext cx="2449512" cy="448347"/>
          </a:xfrm>
        </p:spPr>
        <p:txBody>
          <a:bodyPr anchor="ctr">
            <a:noAutofit/>
          </a:bodyPr>
          <a:lstStyle>
            <a:lvl1pPr marL="0" indent="0" algn="ctr">
              <a:lnSpc>
                <a:spcPct val="100000"/>
              </a:lnSpc>
              <a:spcBef>
                <a:spcPts val="0"/>
              </a:spcBef>
              <a:buNone/>
              <a:defRPr sz="1100">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website URL</a:t>
            </a:r>
          </a:p>
        </p:txBody>
      </p:sp>
      <p:sp>
        <p:nvSpPr>
          <p:cNvPr id="28" name="Text Placeholder 21"/>
          <p:cNvSpPr>
            <a:spLocks noGrp="1"/>
          </p:cNvSpPr>
          <p:nvPr>
            <p:ph type="body" sz="quarter" idx="19" hasCustomPrompt="1"/>
          </p:nvPr>
        </p:nvSpPr>
        <p:spPr>
          <a:xfrm>
            <a:off x="457200" y="4736592"/>
            <a:ext cx="2359152" cy="2075688"/>
          </a:xfrm>
        </p:spPr>
        <p:txBody>
          <a:bodyPr lIns="182880" rIns="182880" anchor="ctr">
            <a:noAutofit/>
          </a:bodyPr>
          <a:lstStyle>
            <a:lvl1pPr marL="0" indent="0" algn="l">
              <a:lnSpc>
                <a:spcPct val="130000"/>
              </a:lnSpc>
              <a:spcBef>
                <a:spcPts val="0"/>
              </a:spcBef>
              <a:buNone/>
              <a:defRPr sz="1100">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Tree>
    <p:extLst>
      <p:ext uri="{BB962C8B-B14F-4D97-AF65-F5344CB8AC3E}">
        <p14:creationId xmlns:p14="http://schemas.microsoft.com/office/powerpoint/2010/main" val="58631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ide Page">
    <p:spTree>
      <p:nvGrpSpPr>
        <p:cNvPr id="1" name=""/>
        <p:cNvGrpSpPr/>
        <p:nvPr/>
      </p:nvGrpSpPr>
      <p:grpSpPr>
        <a:xfrm>
          <a:off x="0" y="0"/>
          <a:ext cx="0" cy="0"/>
          <a:chOff x="0" y="0"/>
          <a:chExt cx="0" cy="0"/>
        </a:xfrm>
      </p:grpSpPr>
      <p:cxnSp>
        <p:nvCxnSpPr>
          <p:cNvPr id="8" name="Straight Connector 7"/>
          <p:cNvCxnSpPr/>
          <p:nvPr userDrawn="1"/>
        </p:nvCxnSpPr>
        <p:spPr>
          <a:xfrm>
            <a:off x="676656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32" name="Rectangle 31"/>
          <p:cNvSpPr/>
          <p:nvPr userDrawn="1"/>
        </p:nvSpPr>
        <p:spPr>
          <a:xfrm>
            <a:off x="3849624" y="685800"/>
            <a:ext cx="2450592" cy="395039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9" name="Straight Connector 2"/>
          <p:cNvCxnSpPr/>
          <p:nvPr userDrawn="1"/>
        </p:nvCxnSpPr>
        <p:spPr>
          <a:xfrm>
            <a:off x="338328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userDrawn="1"/>
        </p:nvSpPr>
        <p:spPr>
          <a:xfrm>
            <a:off x="457200"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userDrawn="1"/>
        </p:nvSpPr>
        <p:spPr>
          <a:xfrm>
            <a:off x="457200"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1"/>
          <p:cNvSpPr>
            <a:spLocks noGrp="1"/>
          </p:cNvSpPr>
          <p:nvPr>
            <p:ph type="pic" sz="quarter" idx="10"/>
          </p:nvPr>
        </p:nvSpPr>
        <p:spPr>
          <a:xfrm>
            <a:off x="457200" y="685800"/>
            <a:ext cx="2450592" cy="2276856"/>
          </a:xfrm>
        </p:spPr>
        <p:txBody>
          <a:bodyPr tIns="457200">
            <a:normAutofit/>
          </a:bodyPr>
          <a:lstStyle>
            <a:lvl1pPr marL="0" indent="0" algn="ctr">
              <a:buNone/>
              <a:defRPr sz="2000"/>
            </a:lvl1pPr>
          </a:lstStyle>
          <a:p>
            <a:r>
              <a:rPr lang="en-US"/>
              <a:t>Drag picture to placeholder or click icon to add</a:t>
            </a:r>
            <a:endParaRPr/>
          </a:p>
        </p:txBody>
      </p:sp>
      <p:sp>
        <p:nvSpPr>
          <p:cNvPr id="13" name="Rectangle 12"/>
          <p:cNvSpPr/>
          <p:nvPr userDrawn="1"/>
        </p:nvSpPr>
        <p:spPr>
          <a:xfrm>
            <a:off x="3849624" y="457200"/>
            <a:ext cx="2450592" cy="1828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userDrawn="1"/>
        </p:nvSpPr>
        <p:spPr>
          <a:xfrm>
            <a:off x="3849624" y="6854395"/>
            <a:ext cx="2450592" cy="457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7232904" y="457200"/>
            <a:ext cx="23591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userDrawn="1"/>
        </p:nvSpPr>
        <p:spPr>
          <a:xfrm>
            <a:off x="7232904" y="6854395"/>
            <a:ext cx="235915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1" name="Text Placeholder 21"/>
          <p:cNvSpPr>
            <a:spLocks noGrp="1"/>
          </p:cNvSpPr>
          <p:nvPr>
            <p:ph type="body" sz="quarter" idx="20" hasCustomPrompt="1"/>
          </p:nvPr>
        </p:nvSpPr>
        <p:spPr>
          <a:xfrm>
            <a:off x="457200" y="3004771"/>
            <a:ext cx="2450592" cy="662354"/>
          </a:xfrm>
        </p:spPr>
        <p:txBody>
          <a:bodyPr lIns="91440" rIns="91440" bIns="0" anchor="b">
            <a:noAutofit/>
          </a:bodyPr>
          <a:lstStyle>
            <a:lvl1pPr marL="0" indent="0" algn="l">
              <a:lnSpc>
                <a:spcPct val="114000"/>
              </a:lnSpc>
              <a:spcBef>
                <a:spcPts val="800"/>
              </a:spcBef>
              <a:buNone/>
              <a:defRPr sz="20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3" name="Text Placeholder 21"/>
          <p:cNvSpPr>
            <a:spLocks noGrp="1"/>
          </p:cNvSpPr>
          <p:nvPr>
            <p:ph type="body" sz="quarter" idx="21" hasCustomPrompt="1"/>
          </p:nvPr>
        </p:nvSpPr>
        <p:spPr>
          <a:xfrm>
            <a:off x="4114800" y="914400"/>
            <a:ext cx="1943100" cy="3352800"/>
          </a:xfrm>
        </p:spPr>
        <p:txBody>
          <a:bodyPr lIns="91440" tIns="91440" rIns="91440" bIns="91440" anchor="ctr">
            <a:noAutofit/>
          </a:bodyPr>
          <a:lstStyle>
            <a:lvl1pPr marL="0" indent="0" algn="l">
              <a:lnSpc>
                <a:spcPct val="130000"/>
              </a:lnSpc>
              <a:spcBef>
                <a:spcPts val="800"/>
              </a:spcBef>
              <a:buNone/>
              <a:defRPr sz="1600">
                <a:solidFill>
                  <a:schemeClr val="accent2">
                    <a:lumMod val="75000"/>
                  </a:schemeClr>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4" name="Picture Placeholder 11"/>
          <p:cNvSpPr>
            <a:spLocks noGrp="1"/>
          </p:cNvSpPr>
          <p:nvPr>
            <p:ph type="pic" sz="quarter" idx="22"/>
          </p:nvPr>
        </p:nvSpPr>
        <p:spPr>
          <a:xfrm>
            <a:off x="3849624" y="4690587"/>
            <a:ext cx="2450592" cy="2110626"/>
          </a:xfrm>
        </p:spPr>
        <p:txBody>
          <a:bodyPr tIns="457200">
            <a:normAutofit/>
          </a:bodyPr>
          <a:lstStyle>
            <a:lvl1pPr marL="0" indent="0" algn="ctr">
              <a:buNone/>
              <a:defRPr sz="2000"/>
            </a:lvl1pPr>
          </a:lstStyle>
          <a:p>
            <a:r>
              <a:rPr lang="en-US"/>
              <a:t>Drag picture to placeholder or click icon to add</a:t>
            </a:r>
            <a:endParaRPr/>
          </a:p>
        </p:txBody>
      </p:sp>
      <p:sp>
        <p:nvSpPr>
          <p:cNvPr id="36" name="Text Placeholder 21"/>
          <p:cNvSpPr>
            <a:spLocks noGrp="1"/>
          </p:cNvSpPr>
          <p:nvPr>
            <p:ph type="body" sz="quarter" idx="24" hasCustomPrompt="1"/>
          </p:nvPr>
        </p:nvSpPr>
        <p:spPr>
          <a:xfrm>
            <a:off x="7235571" y="4636192"/>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8" name="Text Placeholder 21"/>
          <p:cNvSpPr>
            <a:spLocks noGrp="1"/>
          </p:cNvSpPr>
          <p:nvPr>
            <p:ph type="body" sz="quarter" idx="26" hasCustomPrompt="1"/>
          </p:nvPr>
        </p:nvSpPr>
        <p:spPr>
          <a:xfrm>
            <a:off x="7235571" y="2854381"/>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40" name="Text Placeholder 21"/>
          <p:cNvSpPr>
            <a:spLocks noGrp="1"/>
          </p:cNvSpPr>
          <p:nvPr>
            <p:ph type="body" sz="quarter" idx="28" hasCustomPrompt="1"/>
          </p:nvPr>
        </p:nvSpPr>
        <p:spPr>
          <a:xfrm>
            <a:off x="7235571" y="933388"/>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43" name="Text Placeholder 21"/>
          <p:cNvSpPr>
            <a:spLocks noGrp="1"/>
          </p:cNvSpPr>
          <p:nvPr>
            <p:ph type="body" sz="quarter" idx="31" hasCustomPrompt="1"/>
          </p:nvPr>
        </p:nvSpPr>
        <p:spPr>
          <a:xfrm>
            <a:off x="457200" y="3704131"/>
            <a:ext cx="2450592" cy="3074219"/>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text</a:t>
            </a:r>
          </a:p>
        </p:txBody>
      </p:sp>
      <p:sp>
        <p:nvSpPr>
          <p:cNvPr id="45" name="Text Placeholder 21"/>
          <p:cNvSpPr>
            <a:spLocks noGrp="1"/>
          </p:cNvSpPr>
          <p:nvPr>
            <p:ph type="body" sz="quarter" idx="33" hasCustomPrompt="1"/>
          </p:nvPr>
        </p:nvSpPr>
        <p:spPr>
          <a:xfrm>
            <a:off x="7235571" y="1170442"/>
            <a:ext cx="2359152" cy="1560646"/>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6" name="Text Placeholder 21"/>
          <p:cNvSpPr>
            <a:spLocks noGrp="1"/>
          </p:cNvSpPr>
          <p:nvPr>
            <p:ph type="body" sz="quarter" idx="34" hasCustomPrompt="1"/>
          </p:nvPr>
        </p:nvSpPr>
        <p:spPr>
          <a:xfrm>
            <a:off x="7235571" y="3091437"/>
            <a:ext cx="2359152" cy="1393177"/>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7" name="Text Placeholder 21"/>
          <p:cNvSpPr>
            <a:spLocks noGrp="1"/>
          </p:cNvSpPr>
          <p:nvPr>
            <p:ph type="body" sz="quarter" idx="35" hasCustomPrompt="1"/>
          </p:nvPr>
        </p:nvSpPr>
        <p:spPr>
          <a:xfrm>
            <a:off x="7235571" y="4873246"/>
            <a:ext cx="2359152" cy="1905104"/>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Tree>
    <p:extLst>
      <p:ext uri="{BB962C8B-B14F-4D97-AF65-F5344CB8AC3E}">
        <p14:creationId xmlns:p14="http://schemas.microsoft.com/office/powerpoint/2010/main" val="11845087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FC7BAE6A-DCF3-43E4-B2A0-33D0CF1225FC}" type="datetimeFigureOut">
              <a:rPr lang="en-US"/>
              <a:t>7/29/2020</a:t>
            </a:fld>
            <a:endParaRPr/>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9F6761A3-4CAC-4C5F-AC82-8DB08D526BC2}" type="slidenum">
              <a:rPr/>
              <a:t>‹#›</a:t>
            </a:fld>
            <a:endParaRPr/>
          </a:p>
        </p:txBody>
      </p:sp>
      <p:sp>
        <p:nvSpPr>
          <p:cNvPr id="7" name="Rectangle 6"/>
          <p:cNvSpPr/>
          <p:nvPr userDrawn="1"/>
        </p:nvSpPr>
        <p:spPr>
          <a:xfrm>
            <a:off x="10287000" y="0"/>
            <a:ext cx="1828800" cy="77678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1200"/>
              </a:spcBef>
            </a:pPr>
            <a:r>
              <a:rPr sz="16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300"/>
              </a:spcBef>
            </a:pPr>
            <a:r>
              <a:rPr sz="1000" baseline="0" dirty="0">
                <a:solidFill>
                  <a:prstClr val="white">
                    <a:lumMod val="50000"/>
                  </a:prstClr>
                </a:solidFill>
                <a:latin typeface="Calibri Light" panose="020F0302020204030204" pitchFamily="34" charset="0"/>
                <a:cs typeface="Calibri" panose="020F0502020204030204" pitchFamily="34" charset="0"/>
              </a:rPr>
              <a:t>Your printer might not print the same way our printers do, so make sure to try a couple of test prints. If things aren’t aligning quite right, experiment with the Scale to Fit Paper setting. It’s located in the Print dialog – just click Full Page Slides to get to it.</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And did you notice we made fold marks for you? They are really light, but if you don’t like them showing on your brochure, click View, Slide Master, and delete them before you print.</a:t>
            </a:r>
          </a:p>
          <a:p>
            <a:pPr lvl="0">
              <a:spcBef>
                <a:spcPts val="600"/>
              </a:spcBef>
            </a:pPr>
            <a:r>
              <a:rPr sz="16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300"/>
              </a:spcBef>
            </a:pPr>
            <a:r>
              <a:rPr sz="1000" dirty="0">
                <a:solidFill>
                  <a:prstClr val="white">
                    <a:lumMod val="50000"/>
                  </a:prstClr>
                </a:solidFill>
                <a:latin typeface="Calibri Light" panose="020F0302020204030204" pitchFamily="34" charset="0"/>
                <a:cs typeface="Calibri" panose="020F0502020204030204" pitchFamily="34" charset="0"/>
              </a:rPr>
              <a:t>The placeholders in this brochure are formatted for you. If you want to add or remove bullet points from text, just click the Bullets button on the Home tab.</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If you need more placeholders for titles, subtitles or body text, just make a copy of what you need and drag it into place. PowerPoint’s Smart Guides will help you align it with everything else.</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Want to use your own pictures instead of ours? No problem! Just click a picture, press the Delete key, then click the icon to add your picture.</a:t>
            </a:r>
            <a:endParaRPr lang="en-US" sz="1000" dirty="0">
              <a:solidFill>
                <a:prstClr val="white">
                  <a:lumMod val="50000"/>
                </a:prstClr>
              </a:solidFill>
              <a:latin typeface="Calibri Light" panose="020F0302020204030204" pitchFamily="34" charset="0"/>
              <a:cs typeface="Calibri" panose="020F0502020204030204" pitchFamily="34" charset="0"/>
            </a:endParaRPr>
          </a:p>
          <a:p>
            <a:pPr lvl="0">
              <a:spcBef>
                <a:spcPts val="600"/>
              </a:spcBef>
            </a:pPr>
            <a:r>
              <a:rPr lang="en-US" sz="1000" dirty="0">
                <a:solidFill>
                  <a:prstClr val="white">
                    <a:lumMod val="50000"/>
                  </a:prstClr>
                </a:solidFill>
                <a:latin typeface="Calibri Light" panose="020F0302020204030204" pitchFamily="34" charset="0"/>
                <a:cs typeface="Calibri" panose="020F0502020204030204" pitchFamily="34" charset="0"/>
              </a:rPr>
              <a:t>If you replace a photo</a:t>
            </a:r>
            <a:r>
              <a:rPr lang="en-US" sz="1000" baseline="0" dirty="0">
                <a:solidFill>
                  <a:prstClr val="white">
                    <a:lumMod val="50000"/>
                  </a:prstClr>
                </a:solidFill>
                <a:latin typeface="Calibri Light" panose="020F0302020204030204" pitchFamily="34" charset="0"/>
                <a:cs typeface="Calibri" panose="020F0502020204030204" pitchFamily="34" charset="0"/>
              </a:rPr>
              <a:t> with your own and it’s not a flawless fit for the space, you can crop it to fit in almost no time. Just select the picture and then, on the Picture tools Format tab, in the Size group, click Crop.</a:t>
            </a:r>
            <a:endParaRPr sz="1000" dirty="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3687281395"/>
      </p:ext>
    </p:extLst>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l" defTabSz="100584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200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180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16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3"/>
          </p:nvPr>
        </p:nvSpPr>
        <p:spPr>
          <a:xfrm>
            <a:off x="6959600" y="685800"/>
            <a:ext cx="2768600" cy="1104900"/>
          </a:xfrm>
        </p:spPr>
        <p:txBody>
          <a:bodyPr/>
          <a:lstStyle/>
          <a:p>
            <a:r>
              <a:rPr lang="en-US" sz="1800" b="1" dirty="0"/>
              <a:t>Florence Nightingale’s Environmental Theory of Nursing</a:t>
            </a:r>
            <a:endParaRPr lang="en-US" sz="1800" dirty="0"/>
          </a:p>
          <a:p>
            <a:r>
              <a:rPr lang="en-US" sz="1800" b="1" dirty="0"/>
              <a:t> </a:t>
            </a:r>
            <a:endParaRPr lang="en-US" sz="1800" dirty="0">
              <a:effectLst/>
            </a:endParaRPr>
          </a:p>
        </p:txBody>
      </p:sp>
      <p:pic>
        <p:nvPicPr>
          <p:cNvPr id="6" name="Picture Placeholder 5"/>
          <p:cNvPicPr>
            <a:picLocks noGrp="1" noChangeAspect="1"/>
          </p:cNvPicPr>
          <p:nvPr>
            <p:ph type="pic" sz="quarter" idx="12"/>
          </p:nvPr>
        </p:nvPicPr>
        <p:blipFill>
          <a:blip r:embed="rId2">
            <a:extLst>
              <a:ext uri="{28A0092B-C50C-407E-A947-70E740481C1C}">
                <a14:useLocalDpi xmlns:a14="http://schemas.microsoft.com/office/drawing/2010/main" val="0"/>
              </a:ext>
            </a:extLst>
          </a:blip>
          <a:stretch>
            <a:fillRect/>
          </a:stretch>
        </p:blipFill>
        <p:spPr>
          <a:xfrm>
            <a:off x="7141465" y="2739591"/>
            <a:ext cx="2450592" cy="3417930"/>
          </a:xfrm>
          <a:prstGeom prst="rect">
            <a:avLst/>
          </a:prstGeom>
        </p:spPr>
      </p:pic>
      <p:sp>
        <p:nvSpPr>
          <p:cNvPr id="11" name="TextBox 10"/>
          <p:cNvSpPr txBox="1"/>
          <p:nvPr/>
        </p:nvSpPr>
        <p:spPr>
          <a:xfrm>
            <a:off x="3742945" y="1093821"/>
            <a:ext cx="2449512" cy="3416320"/>
          </a:xfrm>
          <a:prstGeom prst="rect">
            <a:avLst/>
          </a:prstGeom>
          <a:noFill/>
        </p:spPr>
        <p:txBody>
          <a:bodyPr wrap="square" rtlCol="0">
            <a:spAutoFit/>
          </a:bodyPr>
          <a:lstStyle/>
          <a:p>
            <a:r>
              <a:rPr lang="en-US" sz="1200" b="1" dirty="0" smtClean="0"/>
              <a:t>Environmental Theory of Nursing</a:t>
            </a:r>
          </a:p>
          <a:p>
            <a:r>
              <a:rPr lang="en-US" sz="1200" dirty="0" smtClean="0"/>
              <a:t>Florence </a:t>
            </a:r>
            <a:r>
              <a:rPr lang="en-US" sz="1200" dirty="0"/>
              <a:t>Nightingale’s Environmental theory is usually a patient-care theory focusing on nurses’ initiative to appropriately configure patient’s environment in assisting them to restore their health gradually. In theory, nurses are expected to use their surroundings in making patient comfortable such as cleaning patient's hospital room, opening the windows for fresh air, changing their beddings regularly, minimal noise, and a proper selection of their diet (</a:t>
            </a:r>
            <a:r>
              <a:rPr lang="en-US" sz="1200" dirty="0" err="1"/>
              <a:t>Hussian</a:t>
            </a:r>
            <a:r>
              <a:rPr lang="en-US" sz="1200" dirty="0"/>
              <a:t> &amp; Karim, 2020). </a:t>
            </a:r>
            <a:endParaRPr lang="en-US" sz="1200" dirty="0">
              <a:effectLst/>
            </a:endParaRPr>
          </a:p>
        </p:txBody>
      </p:sp>
      <p:sp>
        <p:nvSpPr>
          <p:cNvPr id="12" name="TextBox 11"/>
          <p:cNvSpPr txBox="1"/>
          <p:nvPr/>
        </p:nvSpPr>
        <p:spPr>
          <a:xfrm>
            <a:off x="7620000" y="6933410"/>
            <a:ext cx="1765300" cy="276999"/>
          </a:xfrm>
          <a:prstGeom prst="rect">
            <a:avLst/>
          </a:prstGeom>
          <a:noFill/>
        </p:spPr>
        <p:txBody>
          <a:bodyPr wrap="square" rtlCol="0">
            <a:spAutoFit/>
          </a:bodyPr>
          <a:lstStyle/>
          <a:p>
            <a:r>
              <a:rPr lang="en-US" sz="1200" b="1" dirty="0"/>
              <a:t>Florence </a:t>
            </a:r>
            <a:r>
              <a:rPr lang="en-US" sz="1200" b="1" dirty="0" smtClean="0"/>
              <a:t>Nightingale</a:t>
            </a:r>
            <a:endParaRPr lang="en-US" sz="1200" dirty="0"/>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4761" y="862338"/>
            <a:ext cx="771591" cy="474825"/>
          </a:xfrm>
          <a:prstGeom prst="rect">
            <a:avLst/>
          </a:prstGeom>
        </p:spPr>
      </p:pic>
      <p:sp>
        <p:nvSpPr>
          <p:cNvPr id="27" name="TextBox 26"/>
          <p:cNvSpPr txBox="1"/>
          <p:nvPr/>
        </p:nvSpPr>
        <p:spPr>
          <a:xfrm>
            <a:off x="395305" y="590371"/>
            <a:ext cx="1745467" cy="584775"/>
          </a:xfrm>
          <a:prstGeom prst="rect">
            <a:avLst/>
          </a:prstGeom>
          <a:noFill/>
        </p:spPr>
        <p:txBody>
          <a:bodyPr wrap="square" rtlCol="0">
            <a:spAutoFit/>
          </a:bodyPr>
          <a:lstStyle/>
          <a:p>
            <a:r>
              <a:rPr lang="en-US" sz="1600" dirty="0"/>
              <a:t>Intensive </a:t>
            </a:r>
            <a:r>
              <a:rPr lang="en-US" sz="1600" dirty="0" smtClean="0"/>
              <a:t>Care </a:t>
            </a:r>
            <a:r>
              <a:rPr lang="en-US" sz="1600" dirty="0"/>
              <a:t>U</a:t>
            </a:r>
            <a:r>
              <a:rPr lang="en-US" sz="1600" dirty="0" smtClean="0"/>
              <a:t>nit</a:t>
            </a:r>
            <a:endParaRPr lang="en-US" sz="1600" dirty="0"/>
          </a:p>
        </p:txBody>
      </p:sp>
      <p:sp>
        <p:nvSpPr>
          <p:cNvPr id="29" name="TextBox 28"/>
          <p:cNvSpPr txBox="1"/>
          <p:nvPr/>
        </p:nvSpPr>
        <p:spPr>
          <a:xfrm>
            <a:off x="508745" y="1602283"/>
            <a:ext cx="2256954" cy="2492990"/>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The </a:t>
            </a:r>
            <a:r>
              <a:rPr lang="en-US" sz="1200" dirty="0" smtClean="0">
                <a:latin typeface="Times New Roman" panose="02020603050405020304" pitchFamily="18" charset="0"/>
                <a:cs typeface="Times New Roman" panose="02020603050405020304" pitchFamily="18" charset="0"/>
              </a:rPr>
              <a:t>Intensive Care Unit (</a:t>
            </a:r>
            <a:r>
              <a:rPr lang="en-US" sz="1200" dirty="0">
                <a:latin typeface="Times New Roman" panose="02020603050405020304" pitchFamily="18" charset="0"/>
                <a:cs typeface="Times New Roman" panose="02020603050405020304" pitchFamily="18" charset="0"/>
              </a:rPr>
              <a:t>ICU) is the nursing environment I work in. The ICU offers specialized treatment to patients who are critically ill by offering life support. It is an environment filled with specialized medical equipment that monitors the patient's progress. It is managed by highly skilled intensive care nurses and specialists trained in offering critical care for patients (Marshall et al., 2017).</a:t>
            </a:r>
            <a:endParaRPr lang="en-US" sz="12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2696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p:cNvSpPr>
            <a:spLocks noGrp="1"/>
          </p:cNvSpPr>
          <p:nvPr>
            <p:ph type="body" sz="quarter" idx="21"/>
          </p:nvPr>
        </p:nvSpPr>
        <p:spPr/>
        <p:txBody>
          <a:bodyPr/>
          <a:lstStyle/>
          <a:p>
            <a:r>
              <a:rPr lang="en-US" sz="1200" dirty="0"/>
              <a:t>The theory is relevant in intensive care unit because it is an environment where critically ill patients spend the longest time being monitored and cared for by specialists. Nurses can manipulate the environment by cleaning the patient’s room daily, changing their beddings, personal cleanliness, and improving their ventilation (</a:t>
            </a:r>
            <a:r>
              <a:rPr lang="en-US" sz="1200" dirty="0" err="1"/>
              <a:t>Rafiq</a:t>
            </a:r>
            <a:r>
              <a:rPr lang="en-US" sz="1200" dirty="0"/>
              <a:t>, 2018).</a:t>
            </a:r>
            <a:endParaRPr lang="en-US" sz="1200" dirty="0"/>
          </a:p>
        </p:txBody>
      </p:sp>
      <p:sp>
        <p:nvSpPr>
          <p:cNvPr id="42" name="Text Placeholder 41"/>
          <p:cNvSpPr>
            <a:spLocks noGrp="1"/>
          </p:cNvSpPr>
          <p:nvPr>
            <p:ph type="body" sz="quarter" idx="31"/>
          </p:nvPr>
        </p:nvSpPr>
        <p:spPr>
          <a:xfrm>
            <a:off x="451821" y="3336136"/>
            <a:ext cx="2450592" cy="3438641"/>
          </a:xfrm>
        </p:spPr>
        <p:txBody>
          <a:bodyPr/>
          <a:lstStyle/>
          <a:p>
            <a:pPr marL="0" indent="0">
              <a:buNone/>
            </a:pPr>
            <a:r>
              <a:rPr lang="en-US" sz="1200" b="1" dirty="0" smtClean="0"/>
              <a:t>Strength and Usefulness</a:t>
            </a:r>
          </a:p>
          <a:p>
            <a:pPr marL="0" indent="0">
              <a:buNone/>
            </a:pPr>
            <a:r>
              <a:rPr lang="en-US" sz="1200" dirty="0" smtClean="0"/>
              <a:t>Florence's </a:t>
            </a:r>
            <a:r>
              <a:rPr lang="en-US" sz="1200" dirty="0"/>
              <a:t>environmental theory allows nurses to care for patients physically and externally by ensuring that their environment is conducive for their well-being during their short or prolonged stay at the hospital. This is because the unsanitary environment will contribute to the patient's illness, prolonging their sickness. The environmental theory affects each patient differently due to their illness; therefore, it allows nurses to alter the situation to fit the patient's needs by addressing these factors case for case. </a:t>
            </a:r>
            <a:endParaRPr lang="en-US" sz="1200" dirty="0">
              <a:effectLst/>
            </a:endParaRPr>
          </a:p>
        </p:txBody>
      </p:sp>
      <p:sp>
        <p:nvSpPr>
          <p:cNvPr id="92" name="Text Placeholder 91"/>
          <p:cNvSpPr>
            <a:spLocks noGrp="1"/>
          </p:cNvSpPr>
          <p:nvPr>
            <p:ph type="body" sz="quarter" idx="33"/>
          </p:nvPr>
        </p:nvSpPr>
        <p:spPr>
          <a:xfrm>
            <a:off x="7231246" y="770675"/>
            <a:ext cx="2359152" cy="6004102"/>
          </a:xfrm>
        </p:spPr>
        <p:txBody>
          <a:bodyPr/>
          <a:lstStyle/>
          <a:p>
            <a:pPr marL="0" indent="0">
              <a:buNone/>
            </a:pPr>
            <a:r>
              <a:rPr lang="en-US" sz="1200" dirty="0"/>
              <a:t>For instance, since nurses work in shifts, those in the morning shift can guarantee that the patient’s room is well cleaned and that their meals are nutritious. The evidence-based practice applies to the environmental theory by researching and embracing evident practices that will help improve the environment for patients. Quality improvement monitors the patient's progress based on the environment in which they use environmental theory to keep track of their healing process. </a:t>
            </a:r>
            <a:r>
              <a:rPr lang="en-US" sz="1200" dirty="0"/>
              <a:t>Patient safety is vital in the theory because the environment created for them should not be harmful to their healing process. Informatics uses technology, and it helps in promoting safe and quality healthcare. Thus environmental theory together with informatics helps to create a better hospital environment for the patient's well-being. </a:t>
            </a:r>
            <a:endParaRPr lang="en-US" sz="1200" dirty="0"/>
          </a:p>
          <a:p>
            <a:pPr marL="0" indent="0">
              <a:buNone/>
            </a:pPr>
            <a:endParaRPr lang="en-US" sz="1200" dirty="0"/>
          </a:p>
          <a:p>
            <a:pPr marL="0" indent="0">
              <a:buNone/>
            </a:pPr>
            <a:endParaRPr lang="en-US" sz="1200" i="1" dirty="0">
              <a:latin typeface="Calibri" charset="0"/>
              <a:ea typeface="Calibri" charset="0"/>
              <a:cs typeface="Times New Roman" charset="0"/>
            </a:endParaRPr>
          </a:p>
        </p:txBody>
      </p:sp>
      <p:sp>
        <p:nvSpPr>
          <p:cNvPr id="5" name="Rectangle 4"/>
          <p:cNvSpPr/>
          <p:nvPr/>
        </p:nvSpPr>
        <p:spPr>
          <a:xfrm>
            <a:off x="3905027" y="4729618"/>
            <a:ext cx="2549562" cy="1954381"/>
          </a:xfrm>
          <a:prstGeom prst="rect">
            <a:avLst/>
          </a:prstGeom>
        </p:spPr>
        <p:txBody>
          <a:bodyPr wrap="square">
            <a:spAutoFit/>
          </a:bodyPr>
          <a:lstStyle/>
          <a:p>
            <a:r>
              <a:rPr lang="en-US" sz="1100" b="1" dirty="0" smtClean="0"/>
              <a:t>Application to </a:t>
            </a:r>
            <a:r>
              <a:rPr lang="en-US" sz="1100" b="1" dirty="0"/>
              <a:t>QSEN Competencies</a:t>
            </a:r>
            <a:endParaRPr lang="en-US" sz="1100" b="1" dirty="0" smtClean="0"/>
          </a:p>
          <a:p>
            <a:r>
              <a:rPr lang="en-US" sz="1100" dirty="0" smtClean="0"/>
              <a:t>Environmental </a:t>
            </a:r>
            <a:r>
              <a:rPr lang="en-US" sz="1100" dirty="0"/>
              <a:t>theory can be applied to patient-centered care competency by ensuring the patient's environment is conducive to speed up their healing process. In teamwork and collaboration, the theory is applicable since nurses work together in systematic shifts to ensure both internal and external environments are fit for the patient’s recovery. </a:t>
            </a:r>
            <a:endParaRPr lang="en-US" sz="1100" i="1" dirty="0">
              <a:effectLst/>
              <a:latin typeface="Calibri" charset="0"/>
              <a:ea typeface="Calibri" charset="0"/>
              <a:cs typeface="Times New Roman" charset="0"/>
            </a:endParaRPr>
          </a:p>
        </p:txBody>
      </p:sp>
      <p:pic>
        <p:nvPicPr>
          <p:cNvPr id="9" name="Picture Placeholder 8"/>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457200" y="1199873"/>
            <a:ext cx="2450592" cy="1248709"/>
          </a:xfrm>
          <a:prstGeom prst="rect">
            <a:avLst/>
          </a:prstGeom>
        </p:spPr>
      </p:pic>
    </p:spTree>
    <p:extLst>
      <p:ext uri="{BB962C8B-B14F-4D97-AF65-F5344CB8AC3E}">
        <p14:creationId xmlns:p14="http://schemas.microsoft.com/office/powerpoint/2010/main" val="2005184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4175" r="14175"/>
          <a:stretch>
            <a:fillRect/>
          </a:stretch>
        </p:blipFill>
        <p:spPr/>
      </p:pic>
      <p:sp>
        <p:nvSpPr>
          <p:cNvPr id="4" name="Text Placeholder 3"/>
          <p:cNvSpPr>
            <a:spLocks noGrp="1"/>
          </p:cNvSpPr>
          <p:nvPr>
            <p:ph type="body" sz="quarter" idx="21"/>
          </p:nvPr>
        </p:nvSpPr>
        <p:spPr/>
        <p:txBody>
          <a:bodyPr/>
          <a:lstStyle/>
          <a:p>
            <a:r>
              <a:rPr lang="en-US" sz="1200" b="1" dirty="0"/>
              <a:t>References</a:t>
            </a:r>
            <a:endParaRPr lang="en-US" sz="1200" dirty="0"/>
          </a:p>
          <a:p>
            <a:r>
              <a:rPr lang="en-US" sz="1200" dirty="0"/>
              <a:t>Marshall, J. C., </a:t>
            </a:r>
            <a:r>
              <a:rPr lang="en-US" sz="1200" dirty="0" err="1"/>
              <a:t>Bosco</a:t>
            </a:r>
            <a:r>
              <a:rPr lang="en-US" sz="1200" dirty="0"/>
              <a:t>, L., </a:t>
            </a:r>
            <a:r>
              <a:rPr lang="en-US" sz="1200" dirty="0" err="1"/>
              <a:t>Adhikari</a:t>
            </a:r>
            <a:r>
              <a:rPr lang="en-US" sz="1200" dirty="0"/>
              <a:t>, N. K., Connolly, B., Diaz, J. V., Dorman, T., ... &amp; Vincent, J. L. (2017). What is an intensive care unit? A report of the task force of the World Federation of Societies of Intensive and Critical Care Medicine. </a:t>
            </a:r>
            <a:r>
              <a:rPr lang="en-US" sz="1200" i="1" dirty="0"/>
              <a:t>Journal of critical care</a:t>
            </a:r>
            <a:r>
              <a:rPr lang="en-US" sz="1200" dirty="0"/>
              <a:t>, </a:t>
            </a:r>
            <a:r>
              <a:rPr lang="en-US" sz="1200" i="1" dirty="0"/>
              <a:t>37</a:t>
            </a:r>
            <a:r>
              <a:rPr lang="en-US" sz="1200" dirty="0"/>
              <a:t>, 270-276.</a:t>
            </a:r>
            <a:endParaRPr lang="en-US" sz="1200" dirty="0"/>
          </a:p>
          <a:p>
            <a:endParaRPr lang="en-US" sz="1200" dirty="0"/>
          </a:p>
        </p:txBody>
      </p:sp>
      <p:pic>
        <p:nvPicPr>
          <p:cNvPr id="14" name="Picture Placeholder 13"/>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l="11345" r="11345"/>
          <a:stretch>
            <a:fillRect/>
          </a:stretch>
        </p:blipFill>
        <p:spPr/>
      </p:pic>
      <p:sp>
        <p:nvSpPr>
          <p:cNvPr id="9" name="Text Placeholder 8"/>
          <p:cNvSpPr>
            <a:spLocks noGrp="1"/>
          </p:cNvSpPr>
          <p:nvPr>
            <p:ph type="body" sz="quarter" idx="31"/>
          </p:nvPr>
        </p:nvSpPr>
        <p:spPr/>
        <p:txBody>
          <a:bodyPr/>
          <a:lstStyle/>
          <a:p>
            <a:pPr marL="0" indent="0">
              <a:buNone/>
            </a:pPr>
            <a:r>
              <a:rPr lang="en-US" sz="1200" dirty="0">
                <a:latin typeface="Times New Roman" panose="02020603050405020304" pitchFamily="18" charset="0"/>
                <a:cs typeface="Times New Roman" panose="02020603050405020304" pitchFamily="18" charset="0"/>
              </a:rPr>
              <a:t>With environmental theory, nurses can be taught ways on how to improve the patient’s environment so that they can recover quickly with adequate care. Through nursing education, environmental theory can be used to train and guide aspiring nurses into embracing the notion that nursing is not just a calling but a science as well by recognizing the body’s essential needs. </a:t>
            </a:r>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
        <p:nvSpPr>
          <p:cNvPr id="10" name="Text Placeholder 9"/>
          <p:cNvSpPr>
            <a:spLocks noGrp="1"/>
          </p:cNvSpPr>
          <p:nvPr>
            <p:ph type="body" sz="quarter" idx="33"/>
          </p:nvPr>
        </p:nvSpPr>
        <p:spPr>
          <a:xfrm>
            <a:off x="7235571" y="1170442"/>
            <a:ext cx="2359152" cy="5607908"/>
          </a:xfrm>
        </p:spPr>
        <p:txBody>
          <a:bodyPr/>
          <a:lstStyle/>
          <a:p>
            <a:pPr marL="0" indent="0">
              <a:buNone/>
            </a:pPr>
            <a:r>
              <a:rPr lang="en-US" sz="1200" dirty="0" err="1"/>
              <a:t>Hussian</a:t>
            </a:r>
            <a:r>
              <a:rPr lang="en-US" sz="1200" dirty="0"/>
              <a:t>, A., &amp; Karim, K. (2020). ENHANCING PATIENT'S SURROUNDING: APPLICATION OF NIGHTINGALE'S ENVIRONMENTAL THEORY INTO NURSING PRACTICE. </a:t>
            </a:r>
            <a:r>
              <a:rPr lang="en-US" sz="1200" i="1" dirty="0" err="1"/>
              <a:t>i</a:t>
            </a:r>
            <a:r>
              <a:rPr lang="en-US" sz="1200" i="1" dirty="0"/>
              <a:t>-Manager's Journal on Nursing</a:t>
            </a:r>
            <a:r>
              <a:rPr lang="en-US" sz="1200" dirty="0"/>
              <a:t>, </a:t>
            </a:r>
            <a:r>
              <a:rPr lang="en-US" sz="1200" i="1" dirty="0"/>
              <a:t>10</a:t>
            </a:r>
            <a:r>
              <a:rPr lang="en-US" sz="1200" dirty="0"/>
              <a:t>(1), 45.</a:t>
            </a:r>
            <a:endParaRPr lang="en-US" sz="1200" dirty="0"/>
          </a:p>
          <a:p>
            <a:pPr marL="0" indent="0">
              <a:buNone/>
            </a:pPr>
            <a:r>
              <a:rPr lang="en-US" sz="1200" dirty="0" err="1"/>
              <a:t>Rafiq</a:t>
            </a:r>
            <a:r>
              <a:rPr lang="en-US" sz="1200" dirty="0"/>
              <a:t>, N. (2018, August 2). </a:t>
            </a:r>
            <a:r>
              <a:rPr lang="en-US" sz="1200" i="1" dirty="0"/>
              <a:t>Health in Surroundings: Application of the Theory of Environment in Nursing Practice</a:t>
            </a:r>
            <a:r>
              <a:rPr lang="en-US" sz="1200" dirty="0"/>
              <a:t>.</a:t>
            </a:r>
            <a:r>
              <a:rPr lang="en-US" sz="1200" dirty="0"/>
              <a:t> </a:t>
            </a:r>
            <a:r>
              <a:rPr lang="en-US" sz="1200" dirty="0"/>
              <a:t>Ann </a:t>
            </a:r>
            <a:r>
              <a:rPr lang="en-US" sz="1200" dirty="0" err="1"/>
              <a:t>Nurs</a:t>
            </a:r>
            <a:r>
              <a:rPr lang="en-US" sz="1200" dirty="0"/>
              <a:t> </a:t>
            </a:r>
            <a:r>
              <a:rPr lang="en-US" sz="1200" dirty="0" err="1"/>
              <a:t>Pract</a:t>
            </a:r>
            <a:r>
              <a:rPr lang="en-US" sz="1200" dirty="0"/>
              <a:t> 5(2): 1095</a:t>
            </a:r>
            <a:r>
              <a:rPr lang="en-US" sz="1200" dirty="0" smtClean="0"/>
              <a:t>.</a:t>
            </a:r>
            <a:r>
              <a:rPr lang="en-US" sz="1200" dirty="0"/>
              <a:t> </a:t>
            </a:r>
            <a:endParaRPr lang="en-US" sz="1200" dirty="0"/>
          </a:p>
          <a:p>
            <a:endParaRPr lang="en-US" sz="1200" dirty="0"/>
          </a:p>
        </p:txBody>
      </p:sp>
    </p:spTree>
    <p:extLst>
      <p:ext uri="{BB962C8B-B14F-4D97-AF65-F5344CB8AC3E}">
        <p14:creationId xmlns:p14="http://schemas.microsoft.com/office/powerpoint/2010/main" val="3763227468"/>
      </p:ext>
    </p:extLst>
  </p:cSld>
  <p:clrMapOvr>
    <a:masterClrMapping/>
  </p:clrMapOvr>
</p:sld>
</file>

<file path=ppt/theme/theme1.xml><?xml version="1.0" encoding="utf-8"?>
<a:theme xmlns:a="http://schemas.openxmlformats.org/drawingml/2006/main" name="Travel Brochure 11 x 8.5">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otvlsblugrntri.potx" id="{B3B90A87-C2CE-4317-B58C-A5B8EAF0783C}" vid="{58BAA871-7C67-4EAA-9A80-E1EE626FF2D1}"/>
    </a:ext>
  </a:extLst>
</a:theme>
</file>

<file path=ppt/theme/theme2.xml><?xml version="1.0" encoding="utf-8"?>
<a:theme xmlns:a="http://schemas.openxmlformats.org/drawingml/2006/main" name="Office Theme">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1640321</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2012-09-28T22:24:00+00:00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ApprovalLog xmlns="4873beb7-5857-4685-be1f-d57550cc96cc" xsi:nil="tru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TP103488177</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861162</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LocMarketGroupTiers2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MIDDLEEAST\v-keerth</DisplayName>
        <AccountId>2799</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Props1.xml><?xml version="1.0" encoding="utf-8"?>
<ds:datastoreItem xmlns:ds="http://schemas.openxmlformats.org/officeDocument/2006/customXml" ds:itemID="{D75A730E-BF7E-4CFE-BE08-FC328D01E5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8A3EB0E-C7E2-44E2-9B5A-9DE34434D9B6}">
  <ds:schemaRefs>
    <ds:schemaRef ds:uri="http://schemas.microsoft.com/sharepoint/v3/contenttype/forms"/>
  </ds:schemaRefs>
</ds:datastoreItem>
</file>

<file path=customXml/itemProps3.xml><?xml version="1.0" encoding="utf-8"?>
<ds:datastoreItem xmlns:ds="http://schemas.openxmlformats.org/officeDocument/2006/customXml" ds:itemID="{8F29565D-7576-4959-938A-8657EF9C0B68}">
  <ds:schemaRefs>
    <ds:schemaRef ds:uri="http://purl.org/dc/dcmitype/"/>
    <ds:schemaRef ds:uri="http://purl.org/dc/elements/1.1/"/>
    <ds:schemaRef ds:uri="http://schemas.microsoft.com/office/2006/documentManagement/types"/>
    <ds:schemaRef ds:uri="http://schemas.microsoft.com/office/2006/metadata/properties"/>
    <ds:schemaRef ds:uri="http://purl.org/dc/terms/"/>
    <ds:schemaRef ds:uri="4873beb7-5857-4685-be1f-d57550cc96cc"/>
    <ds:schemaRef ds:uri="http://www.w3.org/XML/1998/namespac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Tri-fold travel brochure (blue, green design)</Template>
  <TotalTime>0</TotalTime>
  <Words>652</Words>
  <Application>Microsoft Office PowerPoint</Application>
  <PresentationFormat>Custom</PresentationFormat>
  <Paragraphs>18</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Calibri</vt:lpstr>
      <vt:lpstr>Calibri Light</vt:lpstr>
      <vt:lpstr>Constantia</vt:lpstr>
      <vt:lpstr>Times New Roman</vt:lpstr>
      <vt:lpstr>Travel Brochure 11 x 8.5</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2019-12-09T06:17:24Z</cp:lastPrinted>
  <dcterms:created xsi:type="dcterms:W3CDTF">2019-12-09T05:19:25Z</dcterms:created>
  <dcterms:modified xsi:type="dcterms:W3CDTF">2020-07-29T16:36:06Z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