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83" r:id="rId1"/>
  </p:sldMasterIdLst>
  <p:notesMasterIdLst>
    <p:notesMasterId r:id="rId67"/>
  </p:notesMasterIdLst>
  <p:handoutMasterIdLst>
    <p:handoutMasterId r:id="rId68"/>
  </p:handoutMasterIdLst>
  <p:sldIdLst>
    <p:sldId id="378" r:id="rId2"/>
    <p:sldId id="256" r:id="rId3"/>
    <p:sldId id="325" r:id="rId4"/>
    <p:sldId id="349" r:id="rId5"/>
    <p:sldId id="350" r:id="rId6"/>
    <p:sldId id="257" r:id="rId7"/>
    <p:sldId id="326" r:id="rId8"/>
    <p:sldId id="363" r:id="rId9"/>
    <p:sldId id="258" r:id="rId10"/>
    <p:sldId id="328" r:id="rId11"/>
    <p:sldId id="276" r:id="rId12"/>
    <p:sldId id="259" r:id="rId13"/>
    <p:sldId id="364" r:id="rId14"/>
    <p:sldId id="260" r:id="rId15"/>
    <p:sldId id="365" r:id="rId16"/>
    <p:sldId id="351" r:id="rId17"/>
    <p:sldId id="261" r:id="rId18"/>
    <p:sldId id="331" r:id="rId19"/>
    <p:sldId id="262" r:id="rId20"/>
    <p:sldId id="263" r:id="rId21"/>
    <p:sldId id="288" r:id="rId22"/>
    <p:sldId id="366" r:id="rId23"/>
    <p:sldId id="352" r:id="rId24"/>
    <p:sldId id="264" r:id="rId25"/>
    <p:sldId id="367" r:id="rId26"/>
    <p:sldId id="265" r:id="rId27"/>
    <p:sldId id="334" r:id="rId28"/>
    <p:sldId id="368" r:id="rId29"/>
    <p:sldId id="280" r:id="rId30"/>
    <p:sldId id="335" r:id="rId31"/>
    <p:sldId id="266" r:id="rId32"/>
    <p:sldId id="291" r:id="rId33"/>
    <p:sldId id="336" r:id="rId34"/>
    <p:sldId id="353" r:id="rId35"/>
    <p:sldId id="267" r:id="rId36"/>
    <p:sldId id="369" r:id="rId37"/>
    <p:sldId id="283" r:id="rId38"/>
    <p:sldId id="370" r:id="rId39"/>
    <p:sldId id="268" r:id="rId40"/>
    <p:sldId id="377" r:id="rId41"/>
    <p:sldId id="269" r:id="rId42"/>
    <p:sldId id="372" r:id="rId43"/>
    <p:sldId id="373" r:id="rId44"/>
    <p:sldId id="284" r:id="rId45"/>
    <p:sldId id="341" r:id="rId46"/>
    <p:sldId id="270" r:id="rId47"/>
    <p:sldId id="292" r:id="rId48"/>
    <p:sldId id="343" r:id="rId49"/>
    <p:sldId id="374" r:id="rId50"/>
    <p:sldId id="375" r:id="rId51"/>
    <p:sldId id="376" r:id="rId52"/>
    <p:sldId id="354" r:id="rId53"/>
    <p:sldId id="271" r:id="rId54"/>
    <p:sldId id="346" r:id="rId55"/>
    <p:sldId id="286" r:id="rId56"/>
    <p:sldId id="347" r:id="rId57"/>
    <p:sldId id="272" r:id="rId58"/>
    <p:sldId id="273" r:id="rId59"/>
    <p:sldId id="293" r:id="rId60"/>
    <p:sldId id="348" r:id="rId61"/>
    <p:sldId id="355" r:id="rId62"/>
    <p:sldId id="356" r:id="rId63"/>
    <p:sldId id="359" r:id="rId64"/>
    <p:sldId id="357" r:id="rId65"/>
    <p:sldId id="361" r:id="rId66"/>
  </p:sldIdLst>
  <p:sldSz cx="9144000" cy="6858000" type="screen4x3"/>
  <p:notesSz cx="6858000" cy="9296400"/>
  <p:custDataLst>
    <p:tags r:id="rId69"/>
  </p:custDataLst>
  <p:defaultTextStyle>
    <a:defPPr>
      <a:defRPr lang="en-US"/>
    </a:defPPr>
    <a:lvl1pPr algn="l" rtl="0" fontAlgn="base">
      <a:spcBef>
        <a:spcPct val="0"/>
      </a:spcBef>
      <a:spcAft>
        <a:spcPct val="0"/>
      </a:spcAft>
      <a:defRPr kern="1200">
        <a:solidFill>
          <a:schemeClr val="tx1"/>
        </a:solidFill>
        <a:latin typeface="Book Antiqua" pitchFamily="-1" charset="0"/>
        <a:ea typeface="ＭＳ Ｐゴシック" pitchFamily="-1" charset="-128"/>
        <a:cs typeface="ＭＳ Ｐゴシック" pitchFamily="-1" charset="-128"/>
      </a:defRPr>
    </a:lvl1pPr>
    <a:lvl2pPr marL="457200" algn="l" rtl="0" fontAlgn="base">
      <a:spcBef>
        <a:spcPct val="0"/>
      </a:spcBef>
      <a:spcAft>
        <a:spcPct val="0"/>
      </a:spcAft>
      <a:defRPr kern="1200">
        <a:solidFill>
          <a:schemeClr val="tx1"/>
        </a:solidFill>
        <a:latin typeface="Book Antiqua" pitchFamily="-1" charset="0"/>
        <a:ea typeface="ＭＳ Ｐゴシック" pitchFamily="-1" charset="-128"/>
        <a:cs typeface="ＭＳ Ｐゴシック" pitchFamily="-1" charset="-128"/>
      </a:defRPr>
    </a:lvl2pPr>
    <a:lvl3pPr marL="914400" algn="l" rtl="0" fontAlgn="base">
      <a:spcBef>
        <a:spcPct val="0"/>
      </a:spcBef>
      <a:spcAft>
        <a:spcPct val="0"/>
      </a:spcAft>
      <a:defRPr kern="1200">
        <a:solidFill>
          <a:schemeClr val="tx1"/>
        </a:solidFill>
        <a:latin typeface="Book Antiqua" pitchFamily="-1" charset="0"/>
        <a:ea typeface="ＭＳ Ｐゴシック" pitchFamily="-1" charset="-128"/>
        <a:cs typeface="ＭＳ Ｐゴシック" pitchFamily="-1" charset="-128"/>
      </a:defRPr>
    </a:lvl3pPr>
    <a:lvl4pPr marL="1371600" algn="l" rtl="0" fontAlgn="base">
      <a:spcBef>
        <a:spcPct val="0"/>
      </a:spcBef>
      <a:spcAft>
        <a:spcPct val="0"/>
      </a:spcAft>
      <a:defRPr kern="1200">
        <a:solidFill>
          <a:schemeClr val="tx1"/>
        </a:solidFill>
        <a:latin typeface="Book Antiqua" pitchFamily="-1" charset="0"/>
        <a:ea typeface="ＭＳ Ｐゴシック" pitchFamily="-1" charset="-128"/>
        <a:cs typeface="ＭＳ Ｐゴシック" pitchFamily="-1" charset="-128"/>
      </a:defRPr>
    </a:lvl4pPr>
    <a:lvl5pPr marL="1828800" algn="l" rtl="0" fontAlgn="base">
      <a:spcBef>
        <a:spcPct val="0"/>
      </a:spcBef>
      <a:spcAft>
        <a:spcPct val="0"/>
      </a:spcAft>
      <a:defRPr kern="1200">
        <a:solidFill>
          <a:schemeClr val="tx1"/>
        </a:solidFill>
        <a:latin typeface="Book Antiqua" pitchFamily="-1" charset="0"/>
        <a:ea typeface="ＭＳ Ｐゴシック" pitchFamily="-1" charset="-128"/>
        <a:cs typeface="ＭＳ Ｐゴシック" pitchFamily="-1" charset="-128"/>
      </a:defRPr>
    </a:lvl5pPr>
    <a:lvl6pPr marL="2286000" algn="l" defTabSz="457200" rtl="0" eaLnBrk="1" latinLnBrk="0" hangingPunct="1">
      <a:defRPr kern="1200">
        <a:solidFill>
          <a:schemeClr val="tx1"/>
        </a:solidFill>
        <a:latin typeface="Book Antiqua" pitchFamily="-1" charset="0"/>
        <a:ea typeface="ＭＳ Ｐゴシック" pitchFamily="-1" charset="-128"/>
        <a:cs typeface="ＭＳ Ｐゴシック" pitchFamily="-1" charset="-128"/>
      </a:defRPr>
    </a:lvl6pPr>
    <a:lvl7pPr marL="2743200" algn="l" defTabSz="457200" rtl="0" eaLnBrk="1" latinLnBrk="0" hangingPunct="1">
      <a:defRPr kern="1200">
        <a:solidFill>
          <a:schemeClr val="tx1"/>
        </a:solidFill>
        <a:latin typeface="Book Antiqua" pitchFamily="-1" charset="0"/>
        <a:ea typeface="ＭＳ Ｐゴシック" pitchFamily="-1" charset="-128"/>
        <a:cs typeface="ＭＳ Ｐゴシック" pitchFamily="-1" charset="-128"/>
      </a:defRPr>
    </a:lvl7pPr>
    <a:lvl8pPr marL="3200400" algn="l" defTabSz="457200" rtl="0" eaLnBrk="1" latinLnBrk="0" hangingPunct="1">
      <a:defRPr kern="1200">
        <a:solidFill>
          <a:schemeClr val="tx1"/>
        </a:solidFill>
        <a:latin typeface="Book Antiqua" pitchFamily="-1" charset="0"/>
        <a:ea typeface="ＭＳ Ｐゴシック" pitchFamily="-1" charset="-128"/>
        <a:cs typeface="ＭＳ Ｐゴシック" pitchFamily="-1" charset="-128"/>
      </a:defRPr>
    </a:lvl8pPr>
    <a:lvl9pPr marL="3657600" algn="l" defTabSz="457200" rtl="0" eaLnBrk="1" latinLnBrk="0" hangingPunct="1">
      <a:defRPr kern="1200">
        <a:solidFill>
          <a:schemeClr val="tx1"/>
        </a:solidFill>
        <a:latin typeface="Book Antiqua" pitchFamily="-1" charset="0"/>
        <a:ea typeface="ＭＳ Ｐゴシック" pitchFamily="-1" charset="-128"/>
        <a:cs typeface="ＭＳ Ｐゴシック" pitchFamily="-1" charset="-128"/>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4" autoAdjust="0"/>
    <p:restoredTop sz="86387" autoAdjust="0"/>
  </p:normalViewPr>
  <p:slideViewPr>
    <p:cSldViewPr>
      <p:cViewPr varScale="1">
        <p:scale>
          <a:sx n="100" d="100"/>
          <a:sy n="100" d="100"/>
        </p:scale>
        <p:origin x="774" y="96"/>
      </p:cViewPr>
      <p:guideLst>
        <p:guide orient="horz" pos="2160"/>
        <p:guide pos="2880"/>
      </p:guideLst>
    </p:cSldViewPr>
  </p:slideViewPr>
  <p:outlineViewPr>
    <p:cViewPr>
      <p:scale>
        <a:sx n="33" d="100"/>
        <a:sy n="33" d="100"/>
      </p:scale>
      <p:origin x="0" y="-15566"/>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10" d="100"/>
          <a:sy n="110" d="100"/>
        </p:scale>
        <p:origin x="-1740" y="2232"/>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dirty="0">
                <a:latin typeface="Book Antiqua" charset="0"/>
                <a:ea typeface="ＭＳ Ｐゴシック" charset="-128"/>
                <a:cs typeface="+mn-cs"/>
              </a:defRPr>
            </a:lvl1pPr>
          </a:lstStyle>
          <a:p>
            <a:pPr>
              <a:defRPr/>
            </a:pPr>
            <a:endParaRPr lang="en-US" dirty="0"/>
          </a:p>
        </p:txBody>
      </p:sp>
      <p:sp>
        <p:nvSpPr>
          <p:cNvPr id="3" name="Date Placeholder 2"/>
          <p:cNvSpPr>
            <a:spLocks noGrp="1"/>
          </p:cNvSpPr>
          <p:nvPr>
            <p:ph type="dt" sz="quarter" idx="1"/>
          </p:nvPr>
        </p:nvSpPr>
        <p:spPr>
          <a:xfrm>
            <a:off x="3884613" y="0"/>
            <a:ext cx="2971800" cy="465138"/>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2F5B52EE-5E38-314D-A832-D3F6FF3E98F6}" type="datetimeFigureOut">
              <a:rPr lang="en-US"/>
              <a:pPr/>
              <a:t>4/18/2017</a:t>
            </a:fld>
            <a:endParaRPr lang="en-US" dirty="0"/>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dirty="0">
                <a:latin typeface="Book Antiqua" charset="0"/>
                <a:ea typeface="ＭＳ Ｐゴシック" charset="-128"/>
                <a:cs typeface="+mn-cs"/>
              </a:defRPr>
            </a:lvl1pPr>
          </a:lstStyle>
          <a:p>
            <a:pPr>
              <a:defRPr/>
            </a:pPr>
            <a:endParaRPr lang="en-US" dirty="0"/>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555352F-AA79-EE4A-9800-9159E3EB7369}" type="slidenum">
              <a:rPr lang="en-US"/>
              <a:pPr/>
              <a:t>‹#›</a:t>
            </a:fld>
            <a:endParaRPr lang="en-US" dirty="0"/>
          </a:p>
        </p:txBody>
      </p:sp>
    </p:spTree>
    <p:extLst>
      <p:ext uri="{BB962C8B-B14F-4D97-AF65-F5344CB8AC3E}">
        <p14:creationId xmlns:p14="http://schemas.microsoft.com/office/powerpoint/2010/main" val="10087114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dirty="0">
                <a:latin typeface="Arial" charset="0"/>
                <a:ea typeface="+mn-ea"/>
                <a:cs typeface="+mn-cs"/>
              </a:defRPr>
            </a:lvl1pPr>
          </a:lstStyle>
          <a:p>
            <a:pPr>
              <a:defRPr/>
            </a:pPr>
            <a:endParaRPr lang="en-US" dirty="0"/>
          </a:p>
        </p:txBody>
      </p:sp>
      <p:sp>
        <p:nvSpPr>
          <p:cNvPr id="22531" name="Rectangle 3"/>
          <p:cNvSpPr>
            <a:spLocks noGrp="1" noChangeArrowheads="1"/>
          </p:cNvSpPr>
          <p:nvPr>
            <p:ph type="dt" idx="1"/>
          </p:nvPr>
        </p:nvSpPr>
        <p:spPr bwMode="auto">
          <a:xfrm>
            <a:off x="3884613" y="0"/>
            <a:ext cx="29718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dirty="0">
                <a:latin typeface="Arial" charset="0"/>
                <a:ea typeface="+mn-ea"/>
                <a:cs typeface="+mn-cs"/>
              </a:defRPr>
            </a:lvl1pPr>
          </a:lstStyle>
          <a:p>
            <a:pPr>
              <a:defRPr/>
            </a:pPr>
            <a:endParaRPr lang="en-US" dirty="0"/>
          </a:p>
        </p:txBody>
      </p:sp>
      <p:sp>
        <p:nvSpPr>
          <p:cNvPr id="65540"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p:spPr>
      </p:sp>
      <p:sp>
        <p:nvSpPr>
          <p:cNvPr id="22533" name="Rectangle 5"/>
          <p:cNvSpPr>
            <a:spLocks noGrp="1" noChangeArrowheads="1"/>
          </p:cNvSpPr>
          <p:nvPr>
            <p:ph type="body" sz="quarter" idx="3"/>
          </p:nvPr>
        </p:nvSpPr>
        <p:spPr bwMode="auto">
          <a:xfrm>
            <a:off x="685800" y="4416425"/>
            <a:ext cx="548640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534" name="Rectangle 6"/>
          <p:cNvSpPr>
            <a:spLocks noGrp="1" noChangeArrowheads="1"/>
          </p:cNvSpPr>
          <p:nvPr>
            <p:ph type="ftr" sz="quarter" idx="4"/>
          </p:nvPr>
        </p:nvSpPr>
        <p:spPr bwMode="auto">
          <a:xfrm>
            <a:off x="0"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dirty="0">
                <a:latin typeface="Arial" charset="0"/>
                <a:ea typeface="+mn-ea"/>
                <a:cs typeface="+mn-cs"/>
              </a:defRPr>
            </a:lvl1pPr>
          </a:lstStyle>
          <a:p>
            <a:pPr>
              <a:defRPr/>
            </a:pPr>
            <a:endParaRPr lang="en-US" dirty="0"/>
          </a:p>
        </p:txBody>
      </p:sp>
      <p:sp>
        <p:nvSpPr>
          <p:cNvPr id="22535" name="Rectangle 7"/>
          <p:cNvSpPr>
            <a:spLocks noGrp="1" noChangeArrowheads="1"/>
          </p:cNvSpPr>
          <p:nvPr>
            <p:ph type="sldNum" sz="quarter" idx="5"/>
          </p:nvPr>
        </p:nvSpPr>
        <p:spPr bwMode="auto">
          <a:xfrm>
            <a:off x="3884613" y="8829675"/>
            <a:ext cx="29718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1" charset="0"/>
              </a:defRPr>
            </a:lvl1pPr>
          </a:lstStyle>
          <a:p>
            <a:fld id="{31A84E8D-CE59-204A-8C20-DB31AFEF155B}" type="slidenum">
              <a:rPr lang="en-US"/>
              <a:pPr/>
              <a:t>‹#›</a:t>
            </a:fld>
            <a:endParaRPr lang="en-US" dirty="0"/>
          </a:p>
        </p:txBody>
      </p:sp>
    </p:spTree>
    <p:extLst>
      <p:ext uri="{BB962C8B-B14F-4D97-AF65-F5344CB8AC3E}">
        <p14:creationId xmlns:p14="http://schemas.microsoft.com/office/powerpoint/2010/main" val="36038273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223D20D-959D-F145-B05C-BEF87463B8DA}" type="slidenum">
              <a:rPr kumimoji="0" lang="en-US" sz="1200" b="0" i="0" u="none" strike="noStrike" kern="1200" cap="none" spc="0" normalizeH="0" baseline="0" noProof="0" smtClean="0">
                <a:ln>
                  <a:noFill/>
                </a:ln>
                <a:solidFill>
                  <a:srgbClr val="000000"/>
                </a:solidFill>
                <a:effectLst/>
                <a:uLnTx/>
                <a:uFillTx/>
                <a:latin typeface="Arial" pitchFamily="-1" charset="0"/>
                <a:ea typeface="ＭＳ Ｐゴシック" pitchFamily="-1" charset="-128"/>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dirty="0">
              <a:ln>
                <a:noFill/>
              </a:ln>
              <a:solidFill>
                <a:srgbClr val="000000"/>
              </a:solidFill>
              <a:effectLst/>
              <a:uLnTx/>
              <a:uFillTx/>
              <a:latin typeface="Arial" pitchFamily="-1" charset="0"/>
              <a:ea typeface="ＭＳ Ｐゴシック" pitchFamily="-1" charset="-128"/>
            </a:endParaRPr>
          </a:p>
        </p:txBody>
      </p:sp>
    </p:spTree>
    <p:extLst>
      <p:ext uri="{BB962C8B-B14F-4D97-AF65-F5344CB8AC3E}">
        <p14:creationId xmlns:p14="http://schemas.microsoft.com/office/powerpoint/2010/main" val="2110241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50B02F90-6A09-E043-92AF-C6D613F9A43C}" type="slidenum">
              <a:rPr lang="en-US"/>
              <a:pPr/>
              <a:t>2</a:t>
            </a:fld>
            <a:endParaRPr lang="en-US" dirty="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r>
              <a:rPr lang="en-US" dirty="0">
                <a:latin typeface="StoneSerif SAIN SmBd v.1" pitchFamily="2" charset="0"/>
                <a:ea typeface="ＭＳ Ｐゴシック" pitchFamily="-1" charset="-128"/>
                <a:cs typeface="ＭＳ Ｐゴシック" pitchFamily="-1" charset="-128"/>
              </a:rPr>
              <a:t>Chapter 10</a:t>
            </a:r>
            <a:br>
              <a:rPr lang="en-US" dirty="0">
                <a:latin typeface="StoneSerif SAIN SmBd v.1" pitchFamily="2" charset="0"/>
                <a:ea typeface="ＭＳ Ｐゴシック" pitchFamily="-1" charset="-128"/>
                <a:cs typeface="ＭＳ Ｐゴシック" pitchFamily="-1" charset="-128"/>
              </a:rPr>
            </a:br>
            <a:r>
              <a:rPr lang="en-US" dirty="0">
                <a:latin typeface="StoneSerif SAIN SmBd v.1" pitchFamily="2" charset="0"/>
                <a:ea typeface="ＭＳ Ｐゴシック" pitchFamily="-1" charset="-128"/>
                <a:cs typeface="ＭＳ Ｐゴシック" pitchFamily="-1" charset="-128"/>
              </a:rPr>
              <a:t>Democracy in America, 1815–1840</a:t>
            </a:r>
          </a:p>
          <a:p>
            <a:pPr eaLnBrk="1" hangingPunct="1"/>
            <a:endParaRPr lang="en-US" dirty="0">
              <a:latin typeface="StoneSerif SAIN SmBd v.1" pitchFamily="2" charset="0"/>
              <a:ea typeface="ＭＳ Ｐゴシック" pitchFamily="-1" charset="-128"/>
              <a:cs typeface="ＭＳ Ｐゴシック" pitchFamily="-1" charset="-128"/>
            </a:endParaRPr>
          </a:p>
          <a:p>
            <a:pPr eaLnBrk="1" hangingPunct="1"/>
            <a:r>
              <a:rPr lang="en-US" dirty="0">
                <a:latin typeface="StoneSerif SAIN SmBd v.1" pitchFamily="2" charset="0"/>
                <a:ea typeface="ＭＳ Ｐゴシック" pitchFamily="-1" charset="-128"/>
                <a:cs typeface="ＭＳ Ｐゴシック" pitchFamily="-1" charset="-128"/>
              </a:rPr>
              <a:t>The inauguration of Andrew</a:t>
            </a:r>
            <a:r>
              <a:rPr lang="en-US" baseline="0" dirty="0">
                <a:latin typeface="StoneSerif SAIN SmBd v.1" pitchFamily="2" charset="0"/>
                <a:ea typeface="ＭＳ Ｐゴシック" pitchFamily="-1" charset="-128"/>
                <a:cs typeface="ＭＳ Ｐゴシック" pitchFamily="-1" charset="-128"/>
              </a:rPr>
              <a:t> Jackson on March 4, 1829, made it clear that something had changed in American politics. Previously, the swearing-in was a small, dignified event, but Jackson’s inauguration attracted 20,000 people who poured into the White House after the ceremony, ruining furniture and breaking china in “the reign of King Mob,” according to Supreme Court Justice Joseph Story. Jackson aroused powerful feelings, pro and con, as supporters viewed his election to be genuine democracy’s advent with the coming to power of the “common man,” while critics considered him a tyrant. Opponents called him King Andrew I, and named their political organization the Whig Party, after opponents of royal power in eighteenth-century England. The 1830s and 1840s came to be called the Age of Jackson, or the period of Jacksonian Democracy, and though one individual cannot fully capture an entire era’s complexity, Jackson’s career did embody its developments, namely the market revolution, westward movement, slavery’s expansion, and democracy’s growth. Unlike previous presidents, Jackson was a symbol of the self-made man, having rose to prominence from a humble background, reflecting the era’s democratic opportunities. Born in 1767 on the South Carolina frontier, and orphaned during the Revolution, he early on displayed the courage and impetuousness that would make him famous. During his youth, he served as a courier for patriotic forces in the War for Independence, and was captured, imprisoned, and nearly killed when a British officer struck him with a sword after he refused to polish the officer’s boots. As a young man, he moved to Tennessee, where he studied law, became politically involved locally, and won election to the House of Representatives, the Senate, and served as a judge on the state’s supreme court. His military campaigns against the British and Indians helped consolidate American control in the Deep South, making possible the rise of the Cotton Kingdom. Though he acquired a large plantation in Tennessee, he symbolized one of the foremost features of national life, the triumph of political democracy. Americans prided themselves on being the world’s oldest democracy, though New Zealand may have the better claim having granted women and the indigenous population constitutional voting rights in 1893. Even in the nineteenth century, when democracy meant male suffrage, some Latin American nations extended the right to vote to free blacks and the descendants of the indigenous population well before the United States. Europe lagged far behind where universal male suffrage was not achieved until the 1880s in Britain, and only sporadically in France. More to the point, perhaps, democracy became a central part of the definition of American nationality and the American idea of freedom. </a:t>
            </a:r>
            <a:endParaRPr lang="en-US" dirty="0">
              <a:latin typeface="StoneSerif SAIN SmBd v.1" pitchFamily="2"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086539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13FB8EBB-976E-DD47-9BE3-9FBFE6CEBD96}" type="slidenum">
              <a:rPr lang="en-US">
                <a:solidFill>
                  <a:srgbClr val="000000"/>
                </a:solidFill>
              </a:rPr>
              <a:pPr/>
              <a:t>3</a:t>
            </a:fld>
            <a:endParaRPr lang="en-US" dirty="0">
              <a:solidFill>
                <a:srgbClr val="000000"/>
              </a:solidFill>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r>
              <a:rPr lang="en-US" i="1" dirty="0">
                <a:latin typeface="Arial" pitchFamily="-1" charset="0"/>
                <a:ea typeface="ＭＳ Ｐゴシック" pitchFamily="-1" charset="-128"/>
                <a:cs typeface="ＭＳ Ｐゴシック" pitchFamily="-1" charset="-128"/>
              </a:rPr>
              <a:t>Justice’s Court in the Back</a:t>
            </a:r>
            <a:r>
              <a:rPr lang="en-US" i="1" baseline="0" dirty="0">
                <a:latin typeface="Arial" pitchFamily="-1" charset="0"/>
                <a:ea typeface="ＭＳ Ｐゴシック" pitchFamily="-1" charset="-128"/>
                <a:cs typeface="ＭＳ Ｐゴシック" pitchFamily="-1" charset="-128"/>
              </a:rPr>
              <a:t> Woods</a:t>
            </a:r>
            <a:r>
              <a:rPr lang="en-US" i="0" baseline="0" dirty="0">
                <a:latin typeface="Arial" pitchFamily="-1" charset="0"/>
                <a:ea typeface="ＭＳ Ｐゴシック" pitchFamily="-1" charset="-128"/>
                <a:cs typeface="ＭＳ Ｐゴシック" pitchFamily="-1" charset="-128"/>
              </a:rPr>
              <a:t>, an 1852 painting by Tompkins Harrison Matteson, depicts the expansion of the public sphere to include ordinary Americans. A court is in session in a local tavern. The justice of the peace, who presides, is a shoemaker who has set aside his tools but still wears his leather work apron. A lawyer appeals to the jury, composed of average (male) citizens. The case has to do with an assault. The plaintiff, his head bandaged, leans on the table at the right, while a woman consoles the defendant on the far left. </a:t>
            </a:r>
            <a:endParaRPr lang="en-US" i="1"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531768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r>
              <a:rPr lang="en-US" dirty="0">
                <a:latin typeface="Arial" pitchFamily="-1" charset="0"/>
                <a:ea typeface="Arial" pitchFamily="-1" charset="0"/>
                <a:cs typeface="Arial" pitchFamily="-1" charset="0"/>
              </a:rPr>
              <a:t>The subtopics for this lecture are listed on the screen above.</a:t>
            </a:r>
          </a:p>
        </p:txBody>
      </p:sp>
      <p:sp>
        <p:nvSpPr>
          <p:cNvPr id="67588" name="Slide Number Placeholder 3"/>
          <p:cNvSpPr>
            <a:spLocks noGrp="1"/>
          </p:cNvSpPr>
          <p:nvPr>
            <p:ph type="sldNum" sz="quarter" idx="5"/>
          </p:nvPr>
        </p:nvSpPr>
        <p:spPr>
          <a:noFill/>
        </p:spPr>
        <p:txBody>
          <a:bodyPr/>
          <a:lstStyle/>
          <a:p>
            <a:fld id="{27BD8B85-A27D-9342-BC37-F56E51A9ACBA}" type="slidenum">
              <a:rPr lang="en-US"/>
              <a:pPr/>
              <a:t>4</a:t>
            </a:fld>
            <a:endParaRPr lang="en-US" dirty="0"/>
          </a:p>
        </p:txBody>
      </p:sp>
    </p:spTree>
    <p:extLst>
      <p:ext uri="{BB962C8B-B14F-4D97-AF65-F5344CB8AC3E}">
        <p14:creationId xmlns:p14="http://schemas.microsoft.com/office/powerpoint/2010/main" val="4192363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2B00F1D7-CA59-EE40-B220-01FA9BB9A5F6}" type="slidenum">
              <a:rPr lang="en-US"/>
              <a:pPr/>
              <a:t>5</a:t>
            </a:fld>
            <a:endParaRPr lang="en-US" dirty="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The purpose of the focus questions is to help students find larger themes and structures to bring the historical evidence, events, and examples together for a connected thematic purpose.</a:t>
            </a:r>
          </a:p>
          <a:p>
            <a:endParaRPr lang="en-US" dirty="0">
              <a:latin typeface="Arial" pitchFamily="-1" charset="0"/>
              <a:ea typeface="ＭＳ Ｐゴシック" pitchFamily="-1" charset="-128"/>
              <a:cs typeface="ＭＳ Ｐゴシック" pitchFamily="-1" charset="-128"/>
            </a:endParaRPr>
          </a:p>
          <a:p>
            <a:r>
              <a:rPr lang="en-US" dirty="0">
                <a:latin typeface="Arial" pitchFamily="-1" charset="0"/>
                <a:ea typeface="ＭＳ Ｐゴシック" pitchFamily="-1" charset="-128"/>
                <a:cs typeface="ＭＳ Ｐゴシック" pitchFamily="-1" charset="-128"/>
              </a:rPr>
              <a:t>As we go through each portion of this lecture, you may want to keep in mind how the information relates to this larger thematic question. Here are some suggestions: write the focus question in the left or right margin on your notes and as we go through, either mark areas of your notes for you to come back to later and think about the connection, OR as you review your notes later (to fill in anything else you remember from the lecture or your thoughts during the lecture or additional information from the readings), write small phrases from the lecture and readings that connect that information to each focus question AND/OR are examples that work together to answer the focus question. </a:t>
            </a:r>
          </a:p>
        </p:txBody>
      </p:sp>
    </p:spTree>
    <p:extLst>
      <p:ext uri="{BB962C8B-B14F-4D97-AF65-F5344CB8AC3E}">
        <p14:creationId xmlns:p14="http://schemas.microsoft.com/office/powerpoint/2010/main" val="3195090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F7602F35-8A65-2F48-AD42-14C9CC1AA99F}" type="slidenum">
              <a:rPr lang="en-US"/>
              <a:pPr/>
              <a:t>6</a:t>
            </a:fld>
            <a:endParaRPr lang="en-US" dirty="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One basis of political democracy in this period was the challenge to property qualifications for voting. It began in the American Revolution but culminated in the early nineteenth century. After the Revolution, no new state required property ownership to vote, and in older states, constitutional conventions in the 1820s and 1830s abolished property qualifications, partly because the growing number of wage earners who did not own much property demanded the vote. In the South, however, where large slaveowners dominated politics and distrusted mass democracy, property requirements were eliminated only gradually and disappeared quite late, by 1860. The personal independence required of the citizen was henceforth located not in owning property but in owning one’s self, a reflection of this period’s individualism.</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The single exception to this democratizing trend was Rhode Island, which required voters to own considerable real estate or pay</a:t>
            </a:r>
            <a:r>
              <a:rPr lang="en-US" baseline="0" dirty="0">
                <a:latin typeface="Arial" pitchFamily="-1" charset="0"/>
                <a:ea typeface="ＭＳ Ｐゴシック" pitchFamily="-1" charset="-128"/>
                <a:cs typeface="ＭＳ Ｐゴシック" pitchFamily="-1" charset="-128"/>
              </a:rPr>
              <a:t> a certain amount of rent</a:t>
            </a:r>
            <a:r>
              <a:rPr lang="en-US" dirty="0">
                <a:latin typeface="Arial" pitchFamily="-1" charset="0"/>
                <a:ea typeface="ＭＳ Ｐゴシック" pitchFamily="-1" charset="-128"/>
                <a:cs typeface="ＭＳ Ｐゴシック" pitchFamily="-1" charset="-128"/>
              </a:rPr>
              <a:t>. The state was a center of factory production, and many wage earners could not vote. In 1841, reformers met at a People’s Convention and drafted a new state constitution that gave the vote to all adult men and stripped it from blacks. When the convention extralegally ratified the constitution and inaugurated Thomas Dorr, a </a:t>
            </a:r>
            <a:r>
              <a:rPr lang="en-US" dirty="0" smtClean="0">
                <a:latin typeface="Arial" pitchFamily="-1" charset="0"/>
                <a:ea typeface="ＭＳ Ｐゴシック" pitchFamily="-1" charset="-128"/>
                <a:cs typeface="ＭＳ Ｐゴシック" pitchFamily="-1" charset="-128"/>
              </a:rPr>
              <a:t>lawyer,</a:t>
            </a:r>
            <a:r>
              <a:rPr lang="en-US" baseline="0" dirty="0" smtClean="0">
                <a:latin typeface="Arial" pitchFamily="-1" charset="0"/>
                <a:ea typeface="ＭＳ Ｐゴシック" pitchFamily="-1" charset="-128"/>
                <a:cs typeface="ＭＳ Ｐゴシック" pitchFamily="-1" charset="-128"/>
              </a:rPr>
              <a:t> </a:t>
            </a:r>
            <a:r>
              <a:rPr lang="en-US" dirty="0" smtClean="0">
                <a:latin typeface="Arial" pitchFamily="-1" charset="0"/>
                <a:ea typeface="ＭＳ Ｐゴシック" pitchFamily="-1" charset="-128"/>
                <a:cs typeface="ＭＳ Ｐゴシック" pitchFamily="-1" charset="-128"/>
              </a:rPr>
              <a:t>as </a:t>
            </a:r>
            <a:r>
              <a:rPr lang="en-US" dirty="0">
                <a:latin typeface="Arial" pitchFamily="-1" charset="0"/>
                <a:ea typeface="ＭＳ Ｐゴシック" pitchFamily="-1" charset="-128"/>
                <a:cs typeface="ＭＳ Ｐゴシック" pitchFamily="-1" charset="-128"/>
              </a:rPr>
              <a:t>governor, president John Tyler dispatched federal troops to the state, and the movement collapsed. The Dorr War demonstrated the passions aroused</a:t>
            </a:r>
            <a:r>
              <a:rPr lang="en-US" baseline="0" dirty="0">
                <a:latin typeface="Arial" pitchFamily="-1" charset="0"/>
                <a:ea typeface="ＭＳ Ｐゴシック" pitchFamily="-1" charset="-128"/>
                <a:cs typeface="ＭＳ Ｐゴシック" pitchFamily="-1" charset="-128"/>
              </a:rPr>
              <a:t> by exclusion of any white men from voting, and the legislature soon eliminated the property qualification for </a:t>
            </a:r>
            <a:r>
              <a:rPr lang="en-US" baseline="0" dirty="0" smtClean="0">
                <a:latin typeface="Arial" pitchFamily="-1" charset="0"/>
                <a:ea typeface="ＭＳ Ｐゴシック" pitchFamily="-1" charset="-128"/>
                <a:cs typeface="ＭＳ Ｐゴシック" pitchFamily="-1" charset="-128"/>
              </a:rPr>
              <a:t>native-born </a:t>
            </a:r>
            <a:r>
              <a:rPr lang="en-US" baseline="0" dirty="0">
                <a:latin typeface="Arial" pitchFamily="-1" charset="0"/>
                <a:ea typeface="ＭＳ Ｐゴシック" pitchFamily="-1" charset="-128"/>
                <a:cs typeface="ＭＳ Ｐゴシック" pitchFamily="-1" charset="-128"/>
              </a:rPr>
              <a:t>men, both black and white (it was retained for immigrants until 1888).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2967032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63BB42A0-4ECF-1441-94E6-AF36A86FAEDF}" type="slidenum">
              <a:rPr lang="en-US"/>
              <a:pPr/>
              <a:t>7</a:t>
            </a:fld>
            <a:endParaRPr lang="en-US" dirty="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An anti-Jackson cartoon from 1832 portrays Andrew Jackson as an aspiring monarch,</a:t>
            </a:r>
            <a:r>
              <a:rPr lang="en-US" baseline="0" dirty="0">
                <a:latin typeface="Arial" pitchFamily="-1" charset="0"/>
                <a:ea typeface="ＭＳ Ｐゴシック" pitchFamily="-1" charset="-128"/>
                <a:cs typeface="ＭＳ Ｐゴシック" pitchFamily="-1" charset="-128"/>
              </a:rPr>
              <a:t> wielding the veto power while trampling on the Constitution.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5171698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8</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Dorr </a:t>
            </a:r>
            <a:r>
              <a:rPr lang="en-US" altLang="en-US" baseline="0" dirty="0">
                <a:latin typeface="Arial" panose="020B0604020202020204" pitchFamily="34" charset="0"/>
                <a:ea typeface="ＭＳ Ｐゴシック" panose="020B0600070205080204" pitchFamily="34" charset="-128"/>
              </a:rPr>
              <a:t>Liberation Stock, a certificate indicating that a person has helped to finance Thomas Dorr’s appeal to the U.S. Supreme Court of his conviction for treason against the state of Rhode Island because of his role in the Dorr War. The Court ruled against him, and Dorr served two years in prison. </a:t>
            </a:r>
          </a:p>
        </p:txBody>
      </p:sp>
    </p:spTree>
    <p:extLst>
      <p:ext uri="{BB962C8B-B14F-4D97-AF65-F5344CB8AC3E}">
        <p14:creationId xmlns:p14="http://schemas.microsoft.com/office/powerpoint/2010/main" val="3927737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2180D07E-70C8-8448-A257-B71C46853128}" type="slidenum">
              <a:rPr lang="en-US"/>
              <a:pPr/>
              <a:t>9</a:t>
            </a:fld>
            <a:endParaRPr lang="en-US" dirty="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By 1840, more than 90 percent of adult white men could vote. By then, America had a vibrant democratic system that engaged massive numbers of citizens. Lacking traditional bases of nationality such as ethnic</a:t>
            </a:r>
            <a:r>
              <a:rPr lang="en-US" baseline="0" dirty="0">
                <a:latin typeface="Arial" pitchFamily="-1" charset="0"/>
                <a:ea typeface="ＭＳ Ｐゴシック" pitchFamily="-1" charset="-128"/>
                <a:cs typeface="ＭＳ Ｐゴシック" pitchFamily="-1" charset="-128"/>
              </a:rPr>
              <a:t> or religious unity</a:t>
            </a:r>
            <a:r>
              <a:rPr lang="en-US" dirty="0">
                <a:latin typeface="Arial" pitchFamily="-1" charset="0"/>
                <a:ea typeface="ＭＳ Ｐゴシック" pitchFamily="-1" charset="-128"/>
                <a:cs typeface="ＭＳ Ｐゴシック" pitchFamily="-1" charset="-128"/>
              </a:rPr>
              <a:t>, democratic political institutions imparted a sense of identity to Americans. Alexis de Tocqueville, a French writer who visited the United States in the early 1830s, wrote of this political culture in his classic book </a:t>
            </a:r>
            <a:r>
              <a:rPr lang="en-US" i="1" dirty="0">
                <a:latin typeface="Arial" pitchFamily="-1" charset="0"/>
                <a:ea typeface="ＭＳ Ｐゴシック" pitchFamily="-1" charset="-128"/>
                <a:cs typeface="ＭＳ Ｐゴシック" pitchFamily="-1" charset="-128"/>
              </a:rPr>
              <a:t>Democracy in America</a:t>
            </a:r>
            <a:r>
              <a:rPr lang="en-US" dirty="0">
                <a:latin typeface="Arial" pitchFamily="-1" charset="0"/>
                <a:ea typeface="ＭＳ Ｐゴシック" pitchFamily="-1" charset="-128"/>
                <a:cs typeface="ＭＳ Ｐゴシック" pitchFamily="-1" charset="-128"/>
              </a:rPr>
              <a:t>. As an aristocrat, Tocqueville disliked democracy, but his key insight was that democracy was more than just voting or political institutions. Democracy, to Tocqueville, was a culture that encouraged individual initiative, belief in equality, and a public sphere with numerous voluntary organizations that wanted to improve society. Democracy was new. The idea that sovereignty resided in the mass of ordinary citizens was a departure in Western thought, which traditionally had viewed democracy as the road to anarchy. But in the United States, pressure from those originally excluded from political participation created a democracy for white men that triumphed in the Age of Jackson. In America, the right to vote and participation in politics offered a sense of national identity. While</a:t>
            </a:r>
            <a:r>
              <a:rPr lang="en-US" baseline="0" dirty="0">
                <a:latin typeface="Arial" pitchFamily="-1" charset="0"/>
                <a:ea typeface="ＭＳ Ｐゴシック" pitchFamily="-1" charset="-128"/>
                <a:cs typeface="ＭＳ Ｐゴシック" pitchFamily="-1" charset="-128"/>
              </a:rPr>
              <a:t> democracy reinforced the sense of equality among those who belonged to the political nation, it deepened the divide separating them from those who did not.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4503125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A0FE8A06-B203-A348-9F0D-F34B0E74C2B2}" type="slidenum">
              <a:rPr lang="en-US">
                <a:solidFill>
                  <a:srgbClr val="000000"/>
                </a:solidFill>
              </a:rPr>
              <a:pPr/>
              <a:t>10</a:t>
            </a:fld>
            <a:endParaRPr lang="en-US" dirty="0">
              <a:solidFill>
                <a:srgbClr val="000000"/>
              </a:solidFill>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r>
              <a:rPr lang="en-US" i="1" dirty="0">
                <a:latin typeface="Arial" pitchFamily="-1" charset="0"/>
                <a:ea typeface="ＭＳ Ｐゴシック" pitchFamily="-1" charset="-128"/>
                <a:cs typeface="ＭＳ Ｐゴシック" pitchFamily="-1" charset="-128"/>
              </a:rPr>
              <a:t>Independence Day Celebration</a:t>
            </a:r>
            <a:r>
              <a:rPr lang="en-US" i="1" baseline="0" dirty="0">
                <a:latin typeface="Arial" pitchFamily="-1" charset="0"/>
                <a:ea typeface="ＭＳ Ｐゴシック" pitchFamily="-1" charset="-128"/>
                <a:cs typeface="ＭＳ Ｐゴシック" pitchFamily="-1" charset="-128"/>
              </a:rPr>
              <a:t> in Centre Square</a:t>
            </a:r>
            <a:r>
              <a:rPr lang="en-US" i="0" baseline="0" dirty="0">
                <a:latin typeface="Arial" pitchFamily="-1" charset="0"/>
                <a:ea typeface="ＭＳ Ｐゴシック" pitchFamily="-1" charset="-128"/>
                <a:cs typeface="ＭＳ Ｐゴシック" pitchFamily="-1" charset="-128"/>
              </a:rPr>
              <a:t>, an 1819 painting by John Lewis Krimmel, a German-American artist, depicts a gathering to celebrate the Fourth of July in Philadelphia. On the left, beneath a portrait of George Washington, is a depiction of a naval battle from the War of 1812; on the right, beneath the state flag of Pennsylvania, is an image of the Battle of New Orleans. The celebration, an example of rising American nationalism, includes men and women, soldiers, merchants, and ordinary citizens, but is entirely white except for a young black boy in the lower left. </a:t>
            </a:r>
            <a:endParaRPr lang="en-US" i="1"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004971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366BA53C-95E9-B546-88F7-224D600CA19D}" type="slidenum">
              <a:rPr lang="en-US"/>
              <a:pPr/>
              <a:t>11</a:t>
            </a:fld>
            <a:endParaRPr lang="en-US" dirty="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The market revolution and political democracy expanded the public sphere and the world of print. This “information revolution” was facilitated in part by the invention of the steam-powered printing press, which printed much more matter at far less cost. A new style of sensational journalism catered to a mass readership, which was soon created in newspapers with a total circulation higher than that of all Europe. Low postal rates and the growth of political parties also sparked the expansion of print</a:t>
            </a:r>
            <a:r>
              <a:rPr lang="en-US" baseline="0" dirty="0">
                <a:latin typeface="Arial" pitchFamily="-1" charset="0"/>
                <a:ea typeface="ＭＳ Ｐゴシック" pitchFamily="-1" charset="-128"/>
                <a:cs typeface="ＭＳ Ｐゴシック" pitchFamily="-1" charset="-128"/>
              </a:rPr>
              <a:t> and allowed newspapers to reach audiences far beyond their own locality</a:t>
            </a:r>
            <a:r>
              <a:rPr lang="en-US" dirty="0">
                <a:latin typeface="Arial" pitchFamily="-1" charset="0"/>
                <a:ea typeface="ＭＳ Ｐゴシック" pitchFamily="-1" charset="-128"/>
                <a:cs typeface="ＭＳ Ｐゴシック" pitchFamily="-1" charset="-128"/>
              </a:rPr>
              <a:t>. Labor organizations, reformers, and even Native American tribes printed their</a:t>
            </a:r>
            <a:r>
              <a:rPr lang="en-US" baseline="0" dirty="0">
                <a:latin typeface="Arial" pitchFamily="-1" charset="0"/>
                <a:ea typeface="ＭＳ Ｐゴシック" pitchFamily="-1" charset="-128"/>
                <a:cs typeface="ＭＳ Ｐゴシック" pitchFamily="-1" charset="-128"/>
              </a:rPr>
              <a:t> own alternative </a:t>
            </a:r>
            <a:r>
              <a:rPr lang="en-US" dirty="0">
                <a:latin typeface="Arial" pitchFamily="-1" charset="0"/>
                <a:ea typeface="ＭＳ Ｐゴシック" pitchFamily="-1" charset="-128"/>
                <a:cs typeface="ＭＳ Ｐゴシック" pitchFamily="-1" charset="-128"/>
              </a:rPr>
              <a:t>newspapers for the first time in American history, and the growth of print offered a new generation of women writers a venue for expression.</a:t>
            </a:r>
          </a:p>
        </p:txBody>
      </p:sp>
    </p:spTree>
    <p:extLst>
      <p:ext uri="{BB962C8B-B14F-4D97-AF65-F5344CB8AC3E}">
        <p14:creationId xmlns:p14="http://schemas.microsoft.com/office/powerpoint/2010/main" val="19385814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E1E8F9CF-EB63-F940-8235-4AFB4BB28EF8}" type="slidenum">
              <a:rPr lang="en-US"/>
              <a:pPr/>
              <a:t>12</a:t>
            </a:fld>
            <a:endParaRPr lang="en-US" dirty="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As democratization expanded the number of people who participated in politics, it was necessary to define the boundaries of the political nation in terms of freedom and who could enjoy it. Antebellum American political life was both expansive and exclusive. Democracy absorbed native-born white men and white immigrants, but established barriers to the participation of women and non-white men.</a:t>
            </a:r>
            <a:r>
              <a:rPr lang="en-US" baseline="0" dirty="0">
                <a:latin typeface="Arial" pitchFamily="-1" charset="0"/>
                <a:ea typeface="ＭＳ Ｐゴシック" pitchFamily="-1" charset="-128"/>
                <a:cs typeface="ＭＳ Ｐゴシック" pitchFamily="-1" charset="-128"/>
              </a:rPr>
              <a:t> </a:t>
            </a:r>
            <a:r>
              <a:rPr lang="en-US" dirty="0">
                <a:latin typeface="Arial" pitchFamily="-1" charset="0"/>
                <a:ea typeface="ＭＳ Ｐゴシック" pitchFamily="-1" charset="-128"/>
                <a:cs typeface="ＭＳ Ｐゴシック" pitchFamily="-1" charset="-128"/>
              </a:rPr>
              <a:t>As democracy triumphed, the grounds for political exclusion shifted from economic dependency to supposed natural incapacity. Gender and racial differences were seen as part of a single, natural hierarchy of innate endowments. A natural boundary was not at all exclusive, many argued, and women and non-whites were deemed lacking in qualities necessary for democracy and self-government. While freedom for white men involved a process of personal transformation, of developing their potential to the fullest extent, democracy’s limits rested on the idea that the character and abilities of non-whites and women were fixed by nature. And the world of politics was partly defined against the feminine sphere of the home. Freedom in the public sphere in no way required freedom in the private sphere.</a:t>
            </a:r>
          </a:p>
        </p:txBody>
      </p:sp>
    </p:spTree>
    <p:extLst>
      <p:ext uri="{BB962C8B-B14F-4D97-AF65-F5344CB8AC3E}">
        <p14:creationId xmlns:p14="http://schemas.microsoft.com/office/powerpoint/2010/main" val="28156144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13</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0" baseline="0" dirty="0" smtClean="0">
                <a:latin typeface="Arial" panose="020B0604020202020204" pitchFamily="34" charset="0"/>
                <a:ea typeface="ＭＳ Ｐゴシック" panose="020B0600070205080204" pitchFamily="34" charset="-128"/>
              </a:rPr>
              <a:t>Even </a:t>
            </a:r>
            <a:r>
              <a:rPr lang="en-US" altLang="en-US" i="0" baseline="0" dirty="0">
                <a:latin typeface="Arial" panose="020B0604020202020204" pitchFamily="34" charset="0"/>
                <a:ea typeface="ＭＳ Ｐゴシック" panose="020B0600070205080204" pitchFamily="34" charset="-128"/>
              </a:rPr>
              <a:t>though works like this were meant to instruct middle-class women on how to meet their domestic responsibilities, their popularity allowed talented women to take on a new public role as writers. </a:t>
            </a:r>
            <a:endParaRPr lang="en-US" altLang="en-US" i="1"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287331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4B35A9C9-75FF-8245-9B60-F5336BE1B111}" type="slidenum">
              <a:rPr lang="en-US"/>
              <a:pPr/>
              <a:t>14</a:t>
            </a:fld>
            <a:endParaRPr lang="en-US" dirty="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In a nation obsessed with equality, democracy was more and more associated with whiteness. While white Americans of all social classes dressed similarly and mixed in public, blacks were increasingly excluded from public life. Racist depictions of blacks in the culture became widespread. An ideology of racial superiority and inferiority, with an allegedly scientific basis, took root where it had never before existed. After 1800, every state except Maine admitted to the Union limited voting rights to white males.</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By 1860, blacks could vote on the same basis as whites in only five New England states, which had only 4 percent of the nation’s free black population. Whites of the </a:t>
            </a:r>
            <a:r>
              <a:rPr lang="en-US" dirty="0" smtClean="0">
                <a:latin typeface="Arial" pitchFamily="-1" charset="0"/>
                <a:ea typeface="ＭＳ Ｐゴシック" pitchFamily="-1" charset="-128"/>
                <a:cs typeface="ＭＳ Ｐゴシック" pitchFamily="-1" charset="-128"/>
              </a:rPr>
              <a:t>revolutionary </a:t>
            </a:r>
            <a:r>
              <a:rPr lang="en-US" dirty="0">
                <a:latin typeface="Arial" pitchFamily="-1" charset="0"/>
                <a:ea typeface="ＭＳ Ｐゴシック" pitchFamily="-1" charset="-128"/>
                <a:cs typeface="ＭＳ Ｐゴシック" pitchFamily="-1" charset="-128"/>
              </a:rPr>
              <a:t>era had considered blacks as potential members of the body politic, but in the nineteenth century, membership in the political nation was increasingly demarcated by race. No blacks had full equality before the law, and they were barred from schools, militias, and other public institutions. In effect, race replaced class as the boundary between American men with political freedom and those without, a process that incorporated many white immigrants into American democracy.</a:t>
            </a:r>
          </a:p>
        </p:txBody>
      </p:sp>
    </p:spTree>
    <p:extLst>
      <p:ext uri="{BB962C8B-B14F-4D97-AF65-F5344CB8AC3E}">
        <p14:creationId xmlns:p14="http://schemas.microsoft.com/office/powerpoint/2010/main" val="23514888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15</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Note</a:t>
            </a:r>
            <a:r>
              <a:rPr lang="en-US" altLang="en-US" baseline="0" dirty="0">
                <a:latin typeface="Arial" panose="020B0604020202020204" pitchFamily="34" charset="0"/>
                <a:ea typeface="ＭＳ Ｐゴシック" panose="020B0600070205080204" pitchFamily="34" charset="-128"/>
              </a:rPr>
              <a:t> to Compositor: insert image from page 352, top left-hand corner of the page. </a:t>
            </a:r>
          </a:p>
          <a:p>
            <a:endParaRPr lang="en-US" altLang="en-US" baseline="0" dirty="0">
              <a:latin typeface="Arial" panose="020B0604020202020204" pitchFamily="34" charset="0"/>
              <a:ea typeface="ＭＳ Ｐゴシック" panose="020B0600070205080204" pitchFamily="34" charset="-128"/>
            </a:endParaRPr>
          </a:p>
          <a:p>
            <a:r>
              <a:rPr lang="en-US" altLang="en-US" i="1" baseline="0" dirty="0">
                <a:latin typeface="Arial" panose="020B0604020202020204" pitchFamily="34" charset="0"/>
                <a:ea typeface="ＭＳ Ｐゴシック" panose="020B0600070205080204" pitchFamily="34" charset="-128"/>
              </a:rPr>
              <a:t>Jim Crow</a:t>
            </a:r>
            <a:r>
              <a:rPr lang="en-US" altLang="en-US" i="0" baseline="0" dirty="0">
                <a:latin typeface="Arial" panose="020B0604020202020204" pitchFamily="34" charset="0"/>
                <a:ea typeface="ＭＳ Ｐゴシック" panose="020B0600070205080204" pitchFamily="34" charset="-128"/>
              </a:rPr>
              <a:t>, a piece of sheet music from </a:t>
            </a:r>
            <a:r>
              <a:rPr lang="en-US" altLang="en-US" i="0" baseline="0" dirty="0" smtClean="0">
                <a:latin typeface="Arial" panose="020B0604020202020204" pitchFamily="34" charset="0"/>
                <a:ea typeface="ＭＳ Ｐゴシック" panose="020B0600070205080204" pitchFamily="34" charset="-128"/>
              </a:rPr>
              <a:t>1829</a:t>
            </a:r>
          </a:p>
          <a:p>
            <a:endParaRPr lang="en-US" altLang="en-US" i="0" baseline="0" dirty="0" smtClean="0">
              <a:latin typeface="Arial" panose="020B0604020202020204" pitchFamily="34" charset="0"/>
              <a:ea typeface="ＭＳ Ｐゴシック" panose="020B0600070205080204" pitchFamily="34" charset="-128"/>
            </a:endParaRPr>
          </a:p>
          <a:p>
            <a:r>
              <a:rPr lang="en-US" altLang="en-US" i="0" baseline="0" dirty="0" smtClean="0">
                <a:latin typeface="Arial" panose="020B0604020202020204" pitchFamily="34" charset="0"/>
                <a:ea typeface="ＭＳ Ｐゴシック" panose="020B0600070205080204" pitchFamily="34" charset="-128"/>
              </a:rPr>
              <a:t>Minstrel </a:t>
            </a:r>
            <a:r>
              <a:rPr lang="en-US" altLang="en-US" i="0" baseline="0" dirty="0">
                <a:latin typeface="Arial" panose="020B0604020202020204" pitchFamily="34" charset="0"/>
                <a:ea typeface="ＭＳ Ｐゴシック" panose="020B0600070205080204" pitchFamily="34" charset="-128"/>
              </a:rPr>
              <a:t>shows were a form of nineteenth-century entertainment in which white actors impersonated blacks. One of the most popular characters was Jim Crow, the happy, childlike plantation slave created by the performer Thomas D. Rice. Years later, “Jim Crow” would come to mean the laws and customs of southern segregation. </a:t>
            </a:r>
            <a:endParaRPr lang="en-US" altLang="en-US" i="1"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9859206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7778144B-F663-1D49-B967-E2543FC870F5}" type="slidenum">
              <a:rPr lang="en-US"/>
              <a:pPr/>
              <a:t>16</a:t>
            </a:fld>
            <a:endParaRPr lang="en-US" dirty="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The purpose of the focus questions is to help students find larger themes and structures to bring the historical evidence, events, and examples together for a connected thematic purpose.</a:t>
            </a:r>
          </a:p>
          <a:p>
            <a:endParaRPr lang="en-US" dirty="0">
              <a:latin typeface="Arial" pitchFamily="-1" charset="0"/>
              <a:ea typeface="ＭＳ Ｐゴシック" pitchFamily="-1" charset="-128"/>
              <a:cs typeface="ＭＳ Ｐゴシック" pitchFamily="-1" charset="-128"/>
            </a:endParaRPr>
          </a:p>
          <a:p>
            <a:r>
              <a:rPr lang="en-US" dirty="0">
                <a:latin typeface="Arial" pitchFamily="-1" charset="0"/>
                <a:ea typeface="ＭＳ Ｐゴシック" pitchFamily="-1" charset="-128"/>
                <a:cs typeface="ＭＳ Ｐゴシック" pitchFamily="-1" charset="-128"/>
              </a:rPr>
              <a:t>As we go through each portion of this lecture, you may want to keep in mind how the information relates to this larger thematic question. Here are some suggestions: write the focus question in the left or right margin on your notes and as we go through, either mark areas of your notes for you to come back to later and think about the connection, OR as you review your notes later (to fill in anything else you remember from the lecture or your thoughts during the lecture or additional information from the readings), write small phrases from the lecture and readings that connect that information to each focus question AND/OR are examples that work together to answer the focus question. </a:t>
            </a:r>
          </a:p>
          <a:p>
            <a:pPr eaLnBrk="1" hangingPunct="1"/>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9025399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13B234A1-02A7-4F41-A263-E7D75CF7A45C}" type="slidenum">
              <a:rPr lang="en-US"/>
              <a:pPr/>
              <a:t>17</a:t>
            </a:fld>
            <a:endParaRPr lang="en-US" dirty="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The War of 1812 showed how far the United States was from being an integrated nation. The Bank of the United States had expired, transportation was poor, and manufacturing had been required to counter the British embargo. Even though they wanted the United States to remain Jefferson’s agrarian republic, Republicans, led by Henry Clay and John C. Calhoun, believed manufacturers needed protection if the United States was to become independent from Britain. In 1815, President James Madison proposed a plan for government-promoted economic development that became known as the “American System.” This system would rest on a new national bank, a tariff on imports to protect and foster manufacturing, and federal financing of road and canal construction, called “internal improvements.” Although the tariff and national bank became law in 1816, Madison vetoed an internal improvements bill.</a:t>
            </a:r>
            <a:r>
              <a:rPr lang="en-US" baseline="0" dirty="0">
                <a:latin typeface="Arial" pitchFamily="-1" charset="0"/>
                <a:ea typeface="ＭＳ Ｐゴシック" pitchFamily="-1" charset="-128"/>
                <a:cs typeface="ＭＳ Ｐゴシック" pitchFamily="-1" charset="-128"/>
              </a:rPr>
              <a:t> He was </a:t>
            </a:r>
            <a:r>
              <a:rPr lang="en-US" dirty="0">
                <a:latin typeface="Arial" pitchFamily="-1" charset="0"/>
                <a:ea typeface="ＭＳ Ｐゴシック" pitchFamily="-1" charset="-128"/>
                <a:cs typeface="ＭＳ Ｐゴシック" pitchFamily="-1" charset="-128"/>
              </a:rPr>
              <a:t>afraid that if the national government</a:t>
            </a:r>
            <a:r>
              <a:rPr lang="en-US" baseline="0" dirty="0">
                <a:latin typeface="Arial" pitchFamily="-1" charset="0"/>
                <a:ea typeface="ＭＳ Ｐゴシック" pitchFamily="-1" charset="-128"/>
                <a:cs typeface="ＭＳ Ｐゴシック" pitchFamily="-1" charset="-128"/>
              </a:rPr>
              <a:t> were </a:t>
            </a:r>
            <a:r>
              <a:rPr lang="en-US" dirty="0">
                <a:latin typeface="Arial" pitchFamily="-1" charset="0"/>
                <a:ea typeface="ＭＳ Ｐゴシック" pitchFamily="-1" charset="-128"/>
                <a:cs typeface="ＭＳ Ｐゴシック" pitchFamily="-1" charset="-128"/>
              </a:rPr>
              <a:t>given powers not expressed in the Constitution</a:t>
            </a:r>
            <a:r>
              <a:rPr lang="en-US" baseline="0" dirty="0">
                <a:latin typeface="Arial" pitchFamily="-1" charset="0"/>
                <a:ea typeface="ＭＳ Ｐゴシック" pitchFamily="-1" charset="-128"/>
                <a:cs typeface="ＭＳ Ｐゴシック" pitchFamily="-1" charset="-128"/>
              </a:rPr>
              <a:t> it</a:t>
            </a:r>
            <a:r>
              <a:rPr lang="en-US" dirty="0">
                <a:latin typeface="Arial" pitchFamily="-1" charset="0"/>
                <a:ea typeface="ＭＳ Ｐゴシック" pitchFamily="-1" charset="-128"/>
                <a:cs typeface="ＭＳ Ｐゴシック" pitchFamily="-1" charset="-128"/>
              </a:rPr>
              <a:t> would interfere with individual liberty and slavery in southern states. </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The Second Bank of the United States (BUS), a private, profit-making corporation that served as the government’s financial agent, soon became resented by many Americans. The BUS was also tasked with regulating the volume of paper money printed by private banks to prevent fluctuations and inflation.</a:t>
            </a:r>
            <a:r>
              <a:rPr lang="en-US" baseline="0" dirty="0">
                <a:latin typeface="Arial" pitchFamily="-1" charset="0"/>
                <a:ea typeface="ＭＳ Ｐゴシック" pitchFamily="-1" charset="-128"/>
                <a:cs typeface="ＭＳ Ｐゴシック" pitchFamily="-1" charset="-128"/>
              </a:rPr>
              <a:t> Today, only the federal government issues paper money, the total of which is determined by the Federal Reserve Bank rather than the amount of gold held at the repository at Fort Knox. During the nineteenth century however, paper money consisted of notes promising to pay the bearer a specified amount of specie on demand, and its value was determined by the issuing institutions reputation for stability; values often fluctuated wildly as banks printed more currency than they held in corresponding specie. Banks relied on public confidence</a:t>
            </a:r>
            <a:r>
              <a:rPr lang="en-US" baseline="0" dirty="0" smtClean="0">
                <a:latin typeface="Arial" pitchFamily="-1" charset="0"/>
                <a:ea typeface="ＭＳ Ｐゴシック" pitchFamily="-1" charset="-128"/>
                <a:cs typeface="ＭＳ Ｐゴシック" pitchFamily="-1" charset="-128"/>
              </a:rPr>
              <a:t>, and </a:t>
            </a:r>
            <a:r>
              <a:rPr lang="en-US" baseline="0" dirty="0">
                <a:latin typeface="Arial" pitchFamily="-1" charset="0"/>
                <a:ea typeface="ＭＳ Ｐゴシック" pitchFamily="-1" charset="-128"/>
                <a:cs typeface="ＭＳ Ｐゴシック" pitchFamily="-1" charset="-128"/>
              </a:rPr>
              <a:t>the Bank of the United States was supposed to prevent overissuance because it held federal funds in large amounts of currency from various banks. The prospect of the government demanding specie for that currency was intended to guard against banks acting improperly, for if a bank could not provide the specie when asked, it would have to suspend operations.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7242898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C80A5FF2-5965-4142-A149-8BF4A6C7B2BC}" type="slidenum">
              <a:rPr lang="en-US"/>
              <a:pPr/>
              <a:t>18</a:t>
            </a:fld>
            <a:endParaRPr lang="en-US" dirty="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r>
              <a:rPr lang="en-US" dirty="0" smtClean="0">
                <a:latin typeface="Arial" pitchFamily="-1" charset="0"/>
                <a:ea typeface="ＭＳ Ｐゴシック" pitchFamily="-1" charset="-128"/>
                <a:cs typeface="ＭＳ Ｐゴシック" pitchFamily="-1" charset="-128"/>
              </a:rPr>
              <a:t>An image fro</a:t>
            </a:r>
            <a:r>
              <a:rPr lang="en-US" baseline="0" dirty="0" smtClean="0">
                <a:latin typeface="Arial" pitchFamily="-1" charset="0"/>
                <a:ea typeface="ＭＳ Ｐゴシック" pitchFamily="-1" charset="-128"/>
                <a:cs typeface="ＭＳ Ｐゴシック" pitchFamily="-1" charset="-128"/>
              </a:rPr>
              <a:t>m a broadside from the campaign of 1824, promoting the American System of government-sponsored economic development. The </a:t>
            </a:r>
            <a:r>
              <a:rPr lang="en-US" baseline="0" dirty="0">
                <a:latin typeface="Arial" pitchFamily="-1" charset="0"/>
                <a:ea typeface="ＭＳ Ｐゴシック" pitchFamily="-1" charset="-128"/>
                <a:cs typeface="ＭＳ Ｐゴシック" pitchFamily="-1" charset="-128"/>
              </a:rPr>
              <a:t>illustrations represent industry, commerce, and agriculture. The ship at the center is named the </a:t>
            </a:r>
            <a:r>
              <a:rPr lang="en-US" i="1" baseline="0" dirty="0">
                <a:latin typeface="Arial" pitchFamily="-1" charset="0"/>
                <a:ea typeface="ＭＳ Ｐゴシック" pitchFamily="-1" charset="-128"/>
                <a:cs typeface="ＭＳ Ｐゴシック" pitchFamily="-1" charset="-128"/>
              </a:rPr>
              <a:t>John Quincy Adams</a:t>
            </a:r>
            <a:r>
              <a:rPr lang="en-US" i="0" baseline="0" dirty="0">
                <a:latin typeface="Arial" pitchFamily="-1" charset="0"/>
                <a:ea typeface="ＭＳ Ｐゴシック" pitchFamily="-1" charset="-128"/>
                <a:cs typeface="ＭＳ Ｐゴシック" pitchFamily="-1" charset="-128"/>
              </a:rPr>
              <a:t>. Its flag, “No Colonial Subjection,” suggests that without a balanced economy, the United States will remain economically dependent on Great Britain.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8892289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0F9AF6EB-E57A-4A4E-9561-03AD564EF8B8}" type="slidenum">
              <a:rPr lang="en-US"/>
              <a:pPr/>
              <a:t>19</a:t>
            </a:fld>
            <a:endParaRPr lang="en-US" dirty="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Rather than regulate the currency and loans issued by local banks, the Bank of the United States contributed to widespread speculation, mostly in land, after the War of 1812. When high European demand for American farm goods decreased back to normal levels in 1819, this speculative bubble burst. Falling land prices ruined farmers and businessmen who could no longer pay their loans, banks failed, and unemployment spread in eastern cities.</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The short-lived Panic of 1819 disrupted the political harmony established after the war’s end. Some states controversially provided relief to debtors, much to the chagrin of creditors. Most important, the panic reinforced many </a:t>
            </a:r>
            <a:r>
              <a:rPr lang="en-US" dirty="0" smtClean="0">
                <a:latin typeface="Arial" pitchFamily="-1" charset="0"/>
                <a:ea typeface="ＭＳ Ｐゴシック" pitchFamily="-1" charset="-128"/>
                <a:cs typeface="ＭＳ Ｐゴシック" pitchFamily="-1" charset="-128"/>
              </a:rPr>
              <a:t>Americans’ </a:t>
            </a:r>
            <a:r>
              <a:rPr lang="en-US" dirty="0">
                <a:latin typeface="Arial" pitchFamily="-1" charset="0"/>
                <a:ea typeface="ＭＳ Ｐゴシック" pitchFamily="-1" charset="-128"/>
                <a:cs typeface="ＭＳ Ｐゴシック" pitchFamily="-1" charset="-128"/>
              </a:rPr>
              <a:t>long-standing distrust of banks, and it undermined the reputation of the BUS, which was blamed for the panic. When states retaliated against the BUS by taxing its local branches, the Supreme Court under John Marshall ruled in </a:t>
            </a:r>
            <a:r>
              <a:rPr lang="en-US" i="1" dirty="0">
                <a:latin typeface="Arial" pitchFamily="-1" charset="0"/>
                <a:ea typeface="ＭＳ Ｐゴシック" pitchFamily="-1" charset="-128"/>
                <a:cs typeface="ＭＳ Ｐゴシック" pitchFamily="-1" charset="-128"/>
              </a:rPr>
              <a:t>McCulloch v. Maryland</a:t>
            </a:r>
            <a:r>
              <a:rPr lang="en-US" dirty="0">
                <a:latin typeface="Arial" pitchFamily="-1" charset="0"/>
                <a:ea typeface="ＭＳ Ｐゴシック" pitchFamily="-1" charset="-128"/>
                <a:cs typeface="ＭＳ Ｐゴシック" pitchFamily="-1" charset="-128"/>
              </a:rPr>
              <a:t> (1819) that the BUS was a legitimate exercise of congressional authority under the Constitution. This directly contradicted the “strict constructionist” view that Congress could use only those powers expressly in the Constitution.</a:t>
            </a:r>
          </a:p>
        </p:txBody>
      </p:sp>
    </p:spTree>
    <p:extLst>
      <p:ext uri="{BB962C8B-B14F-4D97-AF65-F5344CB8AC3E}">
        <p14:creationId xmlns:p14="http://schemas.microsoft.com/office/powerpoint/2010/main" val="18004592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1F39D252-ED69-1D44-A5A5-939DA036047E}" type="slidenum">
              <a:rPr lang="en-US"/>
              <a:pPr/>
              <a:t>20</a:t>
            </a:fld>
            <a:endParaRPr lang="en-US" dirty="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r>
              <a:rPr lang="en-US" sz="1100" dirty="0">
                <a:latin typeface="Arial" pitchFamily="-1" charset="0"/>
                <a:ea typeface="ＭＳ Ｐゴシック" pitchFamily="-1" charset="-128"/>
                <a:cs typeface="ＭＳ Ｐゴシック" pitchFamily="-1" charset="-128"/>
              </a:rPr>
              <a:t>In 1816, James Monroe became president, inaugurating a period of one-party Republican rule, an “Era of Good Feelings,” in which almost no Federalists won federal or state offices. In 1820, Monroe was reelected almost unanimously. With no party opposition, however, politics was organized around competing sectional interests. Slavery was a sectional issue that threatened to disrupt national unity.</a:t>
            </a:r>
            <a:r>
              <a:rPr lang="en-US" sz="1100" baseline="0" dirty="0">
                <a:latin typeface="Arial" pitchFamily="-1" charset="0"/>
                <a:ea typeface="ＭＳ Ｐゴシック" pitchFamily="-1" charset="-128"/>
                <a:cs typeface="ＭＳ Ｐゴシック" pitchFamily="-1" charset="-128"/>
              </a:rPr>
              <a:t> </a:t>
            </a:r>
            <a:r>
              <a:rPr lang="en-US" sz="1100" dirty="0">
                <a:latin typeface="Arial" pitchFamily="-1" charset="0"/>
                <a:ea typeface="ＭＳ Ｐゴシック" pitchFamily="-1" charset="-128"/>
                <a:cs typeface="ＭＳ Ｐゴシック" pitchFamily="-1" charset="-128"/>
              </a:rPr>
              <a:t>In 1819, when Missouri applied for statehood, a New York Republican proposed that Congress force the new state constitution to ban the further importation of slaves and to free slave children upon their reaching age twenty-five. The Republican Party split along sectional lines on the Missouri question. Most northern Republicans supported the restrictions, while southern Republicans opposed them. In 1820, a compromise was reached that allowed Missouri to adopt a constitution without the antislavery restrictions, and allowed Maine, which prohibited slavery, to become a free state, in order to maintain sectional balance between free and slave states in the Congress. In addition, slavery would be prohibited in all remaining territory of the Louisiana Purchase north of latitude </a:t>
            </a:r>
            <a:r>
              <a:rPr lang="tr-TR" sz="1200" b="0" kern="1200" dirty="0">
                <a:solidFill>
                  <a:schemeClr val="tx1"/>
                </a:solidFill>
                <a:effectLst/>
                <a:latin typeface="Arial" charset="0"/>
                <a:ea typeface="ＭＳ Ｐゴシック" charset="-128"/>
                <a:cs typeface="ＭＳ Ｐゴシック" charset="-128"/>
              </a:rPr>
              <a:t>36°30´</a:t>
            </a:r>
            <a:r>
              <a:rPr lang="en-US" sz="1100" dirty="0">
                <a:latin typeface="Arial" pitchFamily="-1" charset="0"/>
                <a:ea typeface="ＭＳ Ｐゴシック" pitchFamily="-1" charset="-128"/>
                <a:cs typeface="ＭＳ Ｐゴシック" pitchFamily="-1" charset="-128"/>
              </a:rPr>
              <a:t>.</a:t>
            </a:r>
          </a:p>
          <a:p>
            <a:pPr eaLnBrk="1" hangingPunct="1"/>
            <a:endParaRPr lang="en-US" sz="1100" dirty="0">
              <a:latin typeface="Arial" pitchFamily="-1" charset="0"/>
              <a:ea typeface="ＭＳ Ｐゴシック" pitchFamily="-1" charset="-128"/>
              <a:cs typeface="ＭＳ Ｐゴシック" pitchFamily="-1" charset="-128"/>
            </a:endParaRPr>
          </a:p>
          <a:p>
            <a:pPr eaLnBrk="1" hangingPunct="1"/>
            <a:r>
              <a:rPr lang="en-US" sz="1100" dirty="0">
                <a:latin typeface="Arial" pitchFamily="-1" charset="0"/>
                <a:ea typeface="ＭＳ Ｐゴシック" pitchFamily="-1" charset="-128"/>
                <a:cs typeface="ＭＳ Ｐゴシック" pitchFamily="-1" charset="-128"/>
              </a:rPr>
              <a:t>Thomas</a:t>
            </a:r>
            <a:r>
              <a:rPr lang="en-US" sz="1100" baseline="0" dirty="0">
                <a:latin typeface="Arial" pitchFamily="-1" charset="0"/>
                <a:ea typeface="ＭＳ Ｐゴシック" pitchFamily="-1" charset="-128"/>
                <a:cs typeface="ＭＳ Ｐゴシック" pitchFamily="-1" charset="-128"/>
              </a:rPr>
              <a:t> Jefferson, who had drafted the clause of the Northwest Ordinance of 1787 that prohibited slavery north of the Ohio River, strenuously opposed efforts to keep the institution out of Missouri because he viewed the controversy as a Federalist effort to divide the Republican Party. While he was correct that politics rather than morals motivated most northern congressmen, it was mostly Republicans rather than the few remaining Federalists that voted against slavery in Missouri. By 1820, New York had surpassed Virginia in population, and the state’s Republicans advocated emancipation in Missouri; twenty-eight years of Virginia presidents interrupted only by John Adams of Massachusetts persuaded many northerners of undue southern influence in Washington, with more slave states meaning more southern congressmen and electoral votes. The Missouri controversy raised the fatal issue of slavery’s western expansion for the first time, and revealed widespread sectionalism. John Quincy Adams predicted that “dissolution of the Union” over the issue of slavery would lead to civil war and the elimination of the institution of slavery overall. But for the time being the slavery debate faded from national attention once more. </a:t>
            </a:r>
            <a:endParaRPr lang="en-US" sz="1100"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1601159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EF59DB5D-78E3-CA4E-B0C9-2C0FBCD01AC6}" type="slidenum">
              <a:rPr lang="en-US"/>
              <a:pPr/>
              <a:t>21</a:t>
            </a:fld>
            <a:endParaRPr lang="en-US" dirty="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The Missouri Compromise</a:t>
            </a:r>
            <a:r>
              <a:rPr lang="en-US" baseline="0" dirty="0">
                <a:latin typeface="Arial" pitchFamily="-1" charset="0"/>
                <a:ea typeface="ＭＳ Ｐゴシック" pitchFamily="-1" charset="-128"/>
                <a:cs typeface="ＭＳ Ｐゴシック" pitchFamily="-1" charset="-128"/>
              </a:rPr>
              <a:t> temporarily settled the question of the expansion of slavery by dividing the Louisiana Purchase into free and slave areas.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3944832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22</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The </a:t>
            </a:r>
            <a:r>
              <a:rPr lang="en-US" altLang="en-US" baseline="0" dirty="0">
                <a:latin typeface="Arial" panose="020B0604020202020204" pitchFamily="34" charset="0"/>
                <a:ea typeface="ＭＳ Ｐゴシック" panose="020B0600070205080204" pitchFamily="34" charset="-128"/>
              </a:rPr>
              <a:t>House of Representatives in 1822, in a painting by Samuel F. B. Morse (who also invented the telegraph</a:t>
            </a:r>
            <a:r>
              <a:rPr lang="en-US" altLang="en-US" baseline="0" dirty="0" smtClean="0">
                <a:latin typeface="Arial" panose="020B0604020202020204" pitchFamily="34" charset="0"/>
                <a:ea typeface="ＭＳ Ｐゴシック" panose="020B0600070205080204" pitchFamily="34" charset="-128"/>
              </a:rPr>
              <a:t>)</a:t>
            </a:r>
          </a:p>
          <a:p>
            <a:endParaRPr lang="en-US" altLang="en-US" baseline="0" dirty="0" smtClean="0">
              <a:latin typeface="Arial" panose="020B0604020202020204" pitchFamily="34" charset="0"/>
              <a:ea typeface="ＭＳ Ｐゴシック" panose="020B0600070205080204" pitchFamily="34" charset="-128"/>
            </a:endParaRPr>
          </a:p>
          <a:p>
            <a:r>
              <a:rPr lang="en-US" altLang="en-US" baseline="0" dirty="0" smtClean="0">
                <a:latin typeface="Arial" panose="020B0604020202020204" pitchFamily="34" charset="0"/>
                <a:ea typeface="ＭＳ Ｐゴシック" panose="020B0600070205080204" pitchFamily="34" charset="-128"/>
              </a:rPr>
              <a:t>By </a:t>
            </a:r>
            <a:r>
              <a:rPr lang="en-US" altLang="en-US" baseline="0" dirty="0">
                <a:latin typeface="Arial" panose="020B0604020202020204" pitchFamily="34" charset="0"/>
                <a:ea typeface="ＭＳ Ｐゴシック" panose="020B0600070205080204" pitchFamily="34" charset="-128"/>
              </a:rPr>
              <a:t>this time, most adult white men could vote for members of the House, a far wider franchise than was known in Europe at the time. </a:t>
            </a:r>
          </a:p>
        </p:txBody>
      </p:sp>
    </p:spTree>
    <p:extLst>
      <p:ext uri="{BB962C8B-B14F-4D97-AF65-F5344CB8AC3E}">
        <p14:creationId xmlns:p14="http://schemas.microsoft.com/office/powerpoint/2010/main" val="8531219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1E8FA316-84F8-274D-B653-2F4A7B839539}" type="slidenum">
              <a:rPr lang="en-US"/>
              <a:pPr/>
              <a:t>23</a:t>
            </a:fld>
            <a:endParaRPr lang="en-US" dirty="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The purpose of the focus questions is to help students find larger themes and structures to bring the historical evidence, events, and examples together for a connected thematic purpose.</a:t>
            </a:r>
          </a:p>
          <a:p>
            <a:endParaRPr lang="en-US" dirty="0">
              <a:latin typeface="Arial" pitchFamily="-1" charset="0"/>
              <a:ea typeface="ＭＳ Ｐゴシック" pitchFamily="-1" charset="-128"/>
              <a:cs typeface="ＭＳ Ｐゴシック" pitchFamily="-1" charset="-128"/>
            </a:endParaRPr>
          </a:p>
          <a:p>
            <a:r>
              <a:rPr lang="en-US" dirty="0">
                <a:latin typeface="Arial" pitchFamily="-1" charset="0"/>
                <a:ea typeface="ＭＳ Ｐゴシック" pitchFamily="-1" charset="-128"/>
                <a:cs typeface="ＭＳ Ｐゴシック" pitchFamily="-1" charset="-128"/>
              </a:rPr>
              <a:t>As we go through each portion of this lecture, you may want to keep in mind how the information relates to this larger thematic question. Here are some suggestions: write the focus question in the left or right margin on your notes and as we go through, either mark areas of your notes for you to come back to later and think about the connection, OR as you review your notes later (to fill in anything else you remember from the lecture or your thoughts during the lecture or additional information from the readings), write small phrases from the lecture and readings that connect that information to each focus question AND/OR are examples that work together to answer the focus question. </a:t>
            </a:r>
          </a:p>
          <a:p>
            <a:pPr eaLnBrk="1" hangingPunct="1"/>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3786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C3039DED-7B8A-3D46-AD18-AF5A2EEB3274}" type="slidenum">
              <a:rPr lang="en-US"/>
              <a:pPr/>
              <a:t>24</a:t>
            </a:fld>
            <a:endParaRPr lang="en-US" dirty="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Between 1810 and 1822, Spain’s Latin American colonies rebelled and established independent nations, including Mexico, Venezuela, Ecuador, and Peru. By 1825, Spain’s empire in the Western Hemisphere contained only Cuba and Puerto Rico. Americans sympathized with these republican revolutions, and the United States was the first to recognize these new governments. Important</a:t>
            </a:r>
            <a:r>
              <a:rPr lang="en-US" baseline="0" dirty="0">
                <a:latin typeface="Arial" pitchFamily="-1" charset="0"/>
                <a:ea typeface="ＭＳ Ｐゴシック" pitchFamily="-1" charset="-128"/>
                <a:cs typeface="ＭＳ Ｐゴシック" pitchFamily="-1" charset="-128"/>
              </a:rPr>
              <a:t> parallels existed between the Spanish-American revolutions and the United States War for Independence, primarily that they were precipitated by imperial attempts to raise more revenue out of colonies. The Spanish government had been trying to strengthen its hold over the empire since the late-eighteenth century. Napoleon invaded Spain in 1808, and in 1812, a constitution was adopted that granted more localized control to colonies; when the king was restored in 1814, he revoked the constitution and attempted to reassert imperial control. As in the British colonies, local elites demanded status and equality. Declarations of independence in Spanish colonies resembled the United </a:t>
            </a:r>
            <a:r>
              <a:rPr lang="en-US" baseline="0" dirty="0" smtClean="0">
                <a:latin typeface="Arial" pitchFamily="-1" charset="0"/>
                <a:ea typeface="ＭＳ Ｐゴシック" pitchFamily="-1" charset="-128"/>
                <a:cs typeface="ＭＳ Ｐゴシック" pitchFamily="-1" charset="-128"/>
              </a:rPr>
              <a:t>States’ declaration</a:t>
            </a:r>
            <a:r>
              <a:rPr lang="en-US" baseline="0" dirty="0">
                <a:latin typeface="Arial" pitchFamily="-1" charset="0"/>
                <a:ea typeface="ＭＳ Ｐゴシック" pitchFamily="-1" charset="-128"/>
                <a:cs typeface="ＭＳ Ｐゴシック" pitchFamily="-1" charset="-128"/>
              </a:rPr>
              <a:t>, such as Venezuela’s 1811 document that employed language strikingly similar to Jefferson’s. Unlike the British </a:t>
            </a:r>
            <a:r>
              <a:rPr lang="en-US" baseline="0" dirty="0" smtClean="0">
                <a:latin typeface="Arial" pitchFamily="-1" charset="0"/>
                <a:ea typeface="ＭＳ Ｐゴシック" pitchFamily="-1" charset="-128"/>
                <a:cs typeface="ＭＳ Ｐゴシック" pitchFamily="-1" charset="-128"/>
              </a:rPr>
              <a:t>colonies, </a:t>
            </a:r>
            <a:r>
              <a:rPr lang="en-US" baseline="0" dirty="0">
                <a:latin typeface="Arial" pitchFamily="-1" charset="0"/>
                <a:ea typeface="ＭＳ Ｐゴシック" pitchFamily="-1" charset="-128"/>
                <a:cs typeface="ＭＳ Ｐゴシック" pitchFamily="-1" charset="-128"/>
              </a:rPr>
              <a:t>however, the Spanish empire was too vast and disconnected for common nationhood, and it dissolved into seventeen independent countries. While communication and printing in the Spanish territories was scarce, imported literature spread the era’s revolutionary ideas. In some ways, the Latin American constitutions that emerged were more democratic </a:t>
            </a:r>
            <a:r>
              <a:rPr lang="en-US" baseline="0" dirty="0" smtClean="0">
                <a:latin typeface="Arial" pitchFamily="-1" charset="0"/>
                <a:ea typeface="ＭＳ Ｐゴシック" pitchFamily="-1" charset="-128"/>
                <a:cs typeface="ＭＳ Ｐゴシック" pitchFamily="-1" charset="-128"/>
              </a:rPr>
              <a:t>than </a:t>
            </a:r>
            <a:r>
              <a:rPr lang="en-US" baseline="0" dirty="0">
                <a:latin typeface="Arial" pitchFamily="-1" charset="0"/>
                <a:ea typeface="ＭＳ Ｐゴシック" pitchFamily="-1" charset="-128"/>
                <a:cs typeface="ＭＳ Ｐゴシック" pitchFamily="-1" charset="-128"/>
              </a:rPr>
              <a:t>the United </a:t>
            </a:r>
            <a:r>
              <a:rPr lang="en-US" baseline="0" dirty="0" smtClean="0">
                <a:latin typeface="Arial" pitchFamily="-1" charset="0"/>
                <a:ea typeface="ＭＳ Ｐゴシック" pitchFamily="-1" charset="-128"/>
                <a:cs typeface="ＭＳ Ｐゴシック" pitchFamily="-1" charset="-128"/>
              </a:rPr>
              <a:t>States Constitution</a:t>
            </a:r>
            <a:r>
              <a:rPr lang="en-US" baseline="0" dirty="0">
                <a:latin typeface="Arial" pitchFamily="-1" charset="0"/>
                <a:ea typeface="ＭＳ Ｐゴシック" pitchFamily="-1" charset="-128"/>
                <a:cs typeface="ＭＳ Ｐゴシック" pitchFamily="-1" charset="-128"/>
              </a:rPr>
              <a:t>. Most attempted to create a single national “people” out of diverse populations, and therefore extended the right to vote to blacks and American Indians. While black soldiers fought on both sides of revolutionary conflicts, which set gradual abolition of slavery in motion, the Latin American wars tended to last longer, and were often followed by periods of destructive civil war. The result was greater difficulty achieving economic development than in the United States. </a:t>
            </a:r>
            <a:endParaRPr lang="en-US" dirty="0">
              <a:latin typeface="Arial" pitchFamily="-1" charset="0"/>
              <a:ea typeface="ＭＳ Ｐゴシック" pitchFamily="-1" charset="-128"/>
              <a:cs typeface="ＭＳ Ｐゴシック" pitchFamily="-1" charset="-128"/>
            </a:endParaRP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John Quincy Adams, Monroe’s secretary of state, feared that Spain might try to regain its former colonies, and in 1823 he drafted a speech for the president that became known as the Monroe Doctrine. This doctrine stated that the United States would oppose any future efforts by European powers to colonize the Americas, would abstain from involvement in Europe’s wars, and would prevent European nations from interfering in the new Latin American nations. This doctrine assumed that the Old and New World were separate political and diplomatic systems, and claimed for the United States the role of the dominant power in the Western Hemisphere. Adams also meant to secure the commerce of the region for U.S., as opposed to British, interests.</a:t>
            </a:r>
          </a:p>
        </p:txBody>
      </p:sp>
    </p:spTree>
    <p:extLst>
      <p:ext uri="{BB962C8B-B14F-4D97-AF65-F5344CB8AC3E}">
        <p14:creationId xmlns:p14="http://schemas.microsoft.com/office/powerpoint/2010/main" val="39069206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25</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This </a:t>
            </a:r>
            <a:r>
              <a:rPr lang="en-US" altLang="en-US" baseline="0" dirty="0">
                <a:latin typeface="Arial" panose="020B0604020202020204" pitchFamily="34" charset="0"/>
                <a:ea typeface="ＭＳ Ｐゴシック" panose="020B0600070205080204" pitchFamily="34" charset="-128"/>
              </a:rPr>
              <a:t>map depicts the Western Hemisphere after most of Spain’s colonies achieved their independence. </a:t>
            </a:r>
          </a:p>
        </p:txBody>
      </p:sp>
    </p:spTree>
    <p:extLst>
      <p:ext uri="{BB962C8B-B14F-4D97-AF65-F5344CB8AC3E}">
        <p14:creationId xmlns:p14="http://schemas.microsoft.com/office/powerpoint/2010/main" val="40662392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B89C6698-BF3B-7243-8713-4E671B56144C}" type="slidenum">
              <a:rPr lang="en-US"/>
              <a:pPr/>
              <a:t>26</a:t>
            </a:fld>
            <a:endParaRPr lang="en-US" dirty="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In the 1824 presidential election, the only candidate with nationwide support was Andrew Jackson, known for his military victories.</a:t>
            </a:r>
            <a:r>
              <a:rPr lang="en-US" baseline="0" dirty="0">
                <a:latin typeface="Arial" pitchFamily="-1" charset="0"/>
                <a:ea typeface="ＭＳ Ｐゴシック" pitchFamily="-1" charset="-128"/>
                <a:cs typeface="ＭＳ Ｐゴシック" pitchFamily="-1" charset="-128"/>
              </a:rPr>
              <a:t> </a:t>
            </a:r>
            <a:r>
              <a:rPr lang="en-US" dirty="0">
                <a:latin typeface="Arial" pitchFamily="-1" charset="0"/>
                <a:ea typeface="ＭＳ Ｐゴシック" pitchFamily="-1" charset="-128"/>
                <a:cs typeface="ＭＳ Ｐゴシック" pitchFamily="-1" charset="-128"/>
              </a:rPr>
              <a:t>The other candidates</a:t>
            </a:r>
            <a:r>
              <a:rPr lang="en-US" dirty="0">
                <a:latin typeface="Arial" pitchFamily="-1" charset="0"/>
                <a:ea typeface="Arial" pitchFamily="-1" charset="0"/>
                <a:cs typeface="Arial" pitchFamily="-1" charset="0"/>
              </a:rPr>
              <a:t>—</a:t>
            </a:r>
            <a:r>
              <a:rPr lang="en-US" dirty="0">
                <a:latin typeface="Arial" pitchFamily="-1" charset="0"/>
                <a:ea typeface="ＭＳ Ｐゴシック" pitchFamily="-1" charset="-128"/>
                <a:cs typeface="ＭＳ Ｐゴシック" pitchFamily="-1" charset="-128"/>
              </a:rPr>
              <a:t>John Quincy Adams of Massachusetts, William Crawford of Georgia, and Henry Clay of Kentucky</a:t>
            </a:r>
            <a:r>
              <a:rPr lang="en-US" dirty="0">
                <a:latin typeface="Arial" pitchFamily="-1" charset="0"/>
                <a:ea typeface="Arial" pitchFamily="-1" charset="0"/>
                <a:cs typeface="Arial" pitchFamily="-1" charset="0"/>
              </a:rPr>
              <a:t>—</a:t>
            </a:r>
            <a:r>
              <a:rPr lang="en-US" dirty="0">
                <a:latin typeface="Arial" pitchFamily="-1" charset="0"/>
                <a:ea typeface="ＭＳ Ｐゴシック" pitchFamily="-1" charset="-128"/>
                <a:cs typeface="ＭＳ Ｐゴシック" pitchFamily="-1" charset="-128"/>
              </a:rPr>
              <a:t>found support mostly in their regions. Though Jackson received the largest tally of the popular vote and carried all regions except for New England, none of the candidates received a majority of electoral college votes. Running last and eliminated, Henry Clay used his influence to lead the House of Representatives into electing John Quincy Adams, who Clay believed would promote the American System. Clay was soon appointed secretary of state. This appointment led to charges that a “corrupt bargain” between Clay and Adams had secured the presidency for Adams, and laid the basis for the emergence of a Democratic Party behind Andrew Jackson’s candidacy in the 1828 election. The alliance around Adams and Clay came to form the opposition Whig Party in the 1830s.</a:t>
            </a:r>
          </a:p>
        </p:txBody>
      </p:sp>
    </p:spTree>
    <p:extLst>
      <p:ext uri="{BB962C8B-B14F-4D97-AF65-F5344CB8AC3E}">
        <p14:creationId xmlns:p14="http://schemas.microsoft.com/office/powerpoint/2010/main" val="19631738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341EAB5B-F1F1-EE4E-B2A2-A622DF34A573}" type="slidenum">
              <a:rPr lang="en-US"/>
              <a:pPr/>
              <a:t>27</a:t>
            </a:fld>
            <a:endParaRPr lang="en-US" dirty="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4805621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28</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The </a:t>
            </a:r>
            <a:r>
              <a:rPr lang="en-US" altLang="en-US" baseline="0" dirty="0">
                <a:latin typeface="Arial" panose="020B0604020202020204" pitchFamily="34" charset="0"/>
                <a:ea typeface="ＭＳ Ｐゴシック" panose="020B0600070205080204" pitchFamily="34" charset="-128"/>
              </a:rPr>
              <a:t>White House in 1826, during the presidency of John Quincy Adams, as painted by a British diplomat, Anthony St. John Baker. The stone wall, erected by Thomas Jefferson, was removed after the Civil War. </a:t>
            </a:r>
          </a:p>
        </p:txBody>
      </p:sp>
    </p:spTree>
    <p:extLst>
      <p:ext uri="{BB962C8B-B14F-4D97-AF65-F5344CB8AC3E}">
        <p14:creationId xmlns:p14="http://schemas.microsoft.com/office/powerpoint/2010/main" val="20486052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0AF3B1DC-A657-E740-8A5E-4D74E1AFA0D8}" type="slidenum">
              <a:rPr lang="en-US"/>
              <a:pPr/>
              <a:t>29</a:t>
            </a:fld>
            <a:endParaRPr lang="en-US" dirty="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John Quincy Adams, the son of John Adams, the second president, came from a privileged background and had experience as a diplomat and senator in the U.S. Congress. Despite his uncharismatic nature, John Quincy Adams was strongly nationalist. He supported the American System of government-sponsored economic development. As the author of the Monroe Doctrine, Adams wanted to increase American commerce and power in the Western Hemisphere, and hoped that the United States would eventually incorporate Canada, Cuba, and part of Mexico.</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Adams had a much larger view of federal power than many at the time. He thought the federal government should direct and sponsor internal improvements such as road and canals; pass laws to promote agriculture, manufacturing, and the arts and establish a national university and naval academy. At</a:t>
            </a:r>
            <a:r>
              <a:rPr lang="en-US" baseline="0" dirty="0">
                <a:latin typeface="Arial" pitchFamily="-1" charset="0"/>
                <a:ea typeface="ＭＳ Ｐゴシック" pitchFamily="-1" charset="-128"/>
                <a:cs typeface="ＭＳ Ｐゴシック" pitchFamily="-1" charset="-128"/>
              </a:rPr>
              <a:t> a time w</a:t>
            </a:r>
            <a:r>
              <a:rPr lang="en-US" dirty="0">
                <a:latin typeface="Arial" pitchFamily="-1" charset="0"/>
                <a:ea typeface="ＭＳ Ｐゴシック" pitchFamily="-1" charset="-128"/>
                <a:cs typeface="ＭＳ Ｐゴシック" pitchFamily="-1" charset="-128"/>
              </a:rPr>
              <a:t>hen many Americans believed government power threatened freedom, Adams argued that “liberty is power.” His ideas horrified believers in strict construction, who wanted a limited role for the federal government, and Congress approved few of his programs;</a:t>
            </a:r>
            <a:r>
              <a:rPr lang="en-US" baseline="0" dirty="0">
                <a:latin typeface="Arial" pitchFamily="-1" charset="0"/>
                <a:ea typeface="ＭＳ Ｐゴシック" pitchFamily="-1" charset="-128"/>
                <a:cs typeface="ＭＳ Ｐゴシック" pitchFamily="-1" charset="-128"/>
              </a:rPr>
              <a:t> some of his ideas such as a national university and the adoption of the metric system of measurements have yet to be implemented.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9736192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D294B947-81CC-2141-813D-67969232BF36}" type="slidenum">
              <a:rPr lang="en-US"/>
              <a:pPr/>
              <a:t>30</a:t>
            </a:fld>
            <a:endParaRPr lang="en-US" dirty="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John Quincy</a:t>
            </a:r>
            <a:r>
              <a:rPr lang="en-US" baseline="0" dirty="0">
                <a:latin typeface="Arial" pitchFamily="-1" charset="0"/>
                <a:ea typeface="ＭＳ Ｐゴシック" pitchFamily="-1" charset="-128"/>
                <a:cs typeface="ＭＳ Ｐゴシック" pitchFamily="-1" charset="-128"/>
              </a:rPr>
              <a:t> Adams in an 1843 </a:t>
            </a:r>
            <a:r>
              <a:rPr lang="en-US" baseline="0" dirty="0" smtClean="0">
                <a:latin typeface="Arial" pitchFamily="-1" charset="0"/>
                <a:ea typeface="ＭＳ Ｐゴシック" pitchFamily="-1" charset="-128"/>
                <a:cs typeface="ＭＳ Ｐゴシック" pitchFamily="-1" charset="-128"/>
              </a:rPr>
              <a:t>daguerreotype</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6035853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3D994E88-A11C-F64A-B640-0B5A43E36F7B}" type="slidenum">
              <a:rPr lang="en-US"/>
              <a:pPr/>
              <a:t>31</a:t>
            </a:fld>
            <a:endParaRPr lang="en-US" dirty="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Adams rallied an opposition around Andrew Jackson dedicated to individual liberty, states’ rights, and limited government. Jackson’s campaign, organized by Martin Van Buren, a New York senator, started immediately after Adams took office. While Adams typified an old politics in which elites ruled, Van Buren, the son of a tavern keeper, represented a new era in American politics, in which ordinary men could become party managers and professionals and wield great power. Van Buren believed political parties and party competition were legitimate and good for the republic, by checking the power of administrations and offering voters </a:t>
            </a:r>
            <a:r>
              <a:rPr lang="en-US" dirty="0" smtClean="0">
                <a:latin typeface="Arial" pitchFamily="-1" charset="0"/>
                <a:ea typeface="ＭＳ Ｐゴシック" pitchFamily="-1" charset="-128"/>
                <a:cs typeface="ＭＳ Ｐゴシック" pitchFamily="-1" charset="-128"/>
              </a:rPr>
              <a:t>choices. </a:t>
            </a:r>
            <a:r>
              <a:rPr lang="en-US" dirty="0">
                <a:latin typeface="Arial" pitchFamily="-1" charset="0"/>
                <a:ea typeface="ＭＳ Ｐゴシック" pitchFamily="-1" charset="-128"/>
                <a:cs typeface="ＭＳ Ｐゴシック" pitchFamily="-1" charset="-128"/>
              </a:rPr>
              <a:t>He also believed parties would suppress sectionalism by bringing together supporters and candidates from all across the country. Van Buren was alarmed by the sectionalism inspired by the slavery question in the Missouri debates, and he hoped to resurrect the Jeffersonian alliance between southern planters and northern farmers and urban workers. </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By 1828, Van</a:t>
            </a:r>
            <a:r>
              <a:rPr lang="en-US" baseline="0" dirty="0">
                <a:latin typeface="Arial" pitchFamily="-1" charset="0"/>
                <a:ea typeface="ＭＳ Ｐゴシック" pitchFamily="-1" charset="-128"/>
                <a:cs typeface="ＭＳ Ｐゴシック" pitchFamily="-1" charset="-128"/>
              </a:rPr>
              <a:t> Buren had established the political apparatus of the Democratic Party, with local and </a:t>
            </a:r>
            <a:r>
              <a:rPr lang="en-US" baseline="0" dirty="0" smtClean="0">
                <a:latin typeface="Arial" pitchFamily="-1" charset="0"/>
                <a:ea typeface="ＭＳ Ｐゴシック" pitchFamily="-1" charset="-128"/>
                <a:cs typeface="ＭＳ Ｐゴシック" pitchFamily="-1" charset="-128"/>
              </a:rPr>
              <a:t>state </a:t>
            </a:r>
            <a:r>
              <a:rPr lang="en-US" baseline="0" dirty="0">
                <a:latin typeface="Arial" pitchFamily="-1" charset="0"/>
                <a:ea typeface="ＭＳ Ｐゴシック" pitchFamily="-1" charset="-128"/>
                <a:cs typeface="ＭＳ Ｐゴシック" pitchFamily="-1" charset="-128"/>
              </a:rPr>
              <a:t>units overseen by a national committee, and newspapers devoted to the party. Adams disdained political organization, refused to dismiss federal </a:t>
            </a:r>
            <a:r>
              <a:rPr lang="en-US" baseline="0" dirty="0" smtClean="0">
                <a:latin typeface="Arial" pitchFamily="-1" charset="0"/>
                <a:ea typeface="ＭＳ Ｐゴシック" pitchFamily="-1" charset="-128"/>
                <a:cs typeface="ＭＳ Ｐゴシック" pitchFamily="-1" charset="-128"/>
              </a:rPr>
              <a:t>officeholders </a:t>
            </a:r>
            <a:r>
              <a:rPr lang="en-US" baseline="0" dirty="0">
                <a:latin typeface="Arial" pitchFamily="-1" charset="0"/>
                <a:ea typeface="ＭＳ Ｐゴシック" pitchFamily="-1" charset="-128"/>
                <a:cs typeface="ＭＳ Ｐゴシック" pitchFamily="-1" charset="-128"/>
              </a:rPr>
              <a:t>who campaigned for Jackson and did little to promote his own reelection. Outside of a commitment to limited government, Jackson’s campaign made few promises, but instead relied on his popularity and party machinery. Jackson’s supporters disdained </a:t>
            </a:r>
            <a:r>
              <a:rPr lang="en-US" baseline="0" dirty="0" smtClean="0">
                <a:latin typeface="Arial" pitchFamily="-1" charset="0"/>
                <a:ea typeface="ＭＳ Ｐゴシック" pitchFamily="-1" charset="-128"/>
                <a:cs typeface="ＭＳ Ｐゴシック" pitchFamily="-1" charset="-128"/>
              </a:rPr>
              <a:t>Adams’s </a:t>
            </a:r>
            <a:r>
              <a:rPr lang="en-US" baseline="0" dirty="0">
                <a:latin typeface="Arial" pitchFamily="-1" charset="0"/>
                <a:ea typeface="ＭＳ Ｐゴシック" pitchFamily="-1" charset="-128"/>
                <a:cs typeface="ＭＳ Ｐゴシック" pitchFamily="-1" charset="-128"/>
              </a:rPr>
              <a:t>intellectual attainments and accused him of having mistresses while serving as a diplomat in Europe, while simultaneously praising Jackson’s frontier manliness. Jackson’s opponents condemned his having executed army deserters, and questioned the morality of his wife Rachel for marrying him before her divorce was final; Jackson blamed the scandal for her death shortly after the election. By 1828, voters rather than legislatures chose electors in all states except for South Carolina, which helped to encourage campaigning and high voter turnout. Jackson won an astounding victory, carrying the entire South and West, as well as Pennsylvania. The election was the first to demonstrate how universal white male suffrage had transformed America politics, and for better or worse, the United States entered the Age of Jackson.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3116368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D9F64970-849C-2E48-AB37-31071F15E851}" type="slidenum">
              <a:rPr lang="en-US"/>
              <a:pPr/>
              <a:t>32</a:t>
            </a:fld>
            <a:endParaRPr lang="en-US" dirty="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9980011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47665EC6-A6E4-954B-B983-5CFB0ECD0B96}" type="slidenum">
              <a:rPr lang="en-US"/>
              <a:pPr/>
              <a:t>33</a:t>
            </a:fld>
            <a:endParaRPr lang="en-US" dirty="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A broadside</a:t>
            </a:r>
            <a:r>
              <a:rPr lang="en-US" baseline="0" dirty="0">
                <a:latin typeface="Arial" pitchFamily="-1" charset="0"/>
                <a:ea typeface="ＭＳ Ｐゴシック" pitchFamily="-1" charset="-128"/>
                <a:cs typeface="ＭＳ Ｐゴシック" pitchFamily="-1" charset="-128"/>
              </a:rPr>
              <a:t> from the 1828 campaign illustrates how Andrew Jackson’s supporters promoted him as a military hero and “man of the people.”</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9269424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3AABB76E-F2F7-0548-AF10-2336AAC32198}" type="slidenum">
              <a:rPr lang="en-US"/>
              <a:pPr/>
              <a:t>34</a:t>
            </a:fld>
            <a:endParaRPr lang="en-US" dirty="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The purpose of the focus questions is to help students find larger themes and structures to bring the historical evidence, events, and examples together for a connected thematic purpose.</a:t>
            </a:r>
          </a:p>
          <a:p>
            <a:endParaRPr lang="en-US" dirty="0">
              <a:latin typeface="Arial" pitchFamily="-1" charset="0"/>
              <a:ea typeface="ＭＳ Ｐゴシック" pitchFamily="-1" charset="-128"/>
              <a:cs typeface="ＭＳ Ｐゴシック" pitchFamily="-1" charset="-128"/>
            </a:endParaRPr>
          </a:p>
          <a:p>
            <a:r>
              <a:rPr lang="en-US" dirty="0">
                <a:latin typeface="Arial" pitchFamily="-1" charset="0"/>
                <a:ea typeface="ＭＳ Ｐゴシック" pitchFamily="-1" charset="-128"/>
                <a:cs typeface="ＭＳ Ｐゴシック" pitchFamily="-1" charset="-128"/>
              </a:rPr>
              <a:t>As we go through each portion of this lecture, you may want to keep in mind how the information relates to this larger thematic question. Here are some suggestions: write the focus question in the left or right margin on your notes and as we go through, either mark areas of your notes for you to come back to later and think about the connection, OR as you review your notes later (to fill in anything else you remember from the lecture or your thoughts during the lecture or additional information from the readings), write small phrases from the lecture and readings that connect that information to each focus question AND/OR are examples that work together to answer the focus question. </a:t>
            </a:r>
          </a:p>
          <a:p>
            <a:pPr eaLnBrk="1" hangingPunct="1"/>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2293939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CF520B23-3779-B54E-A62D-B2D44F5B6FBE}" type="slidenum">
              <a:rPr lang="en-US"/>
              <a:pPr/>
              <a:t>35</a:t>
            </a:fld>
            <a:endParaRPr lang="en-US" dirty="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Andrew Jackson was a man of contradictions. He was not well educated but he was eloquent; he championed the common man but excluded Indians and African-Americans from democracy; he rose from modest origins to become a rich man and slaveowner in Tennessee; he disliked banks, paper money, and some of the results of the market revolution; he was a strong nationalist who believed that states, not the federal government, should govern; and he opposed federal intervention in the economy or interference in private life.</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By Jackson’s presidency, politics was a mass activity, constantly engaging millions of Americans and penetrating all spheres of life. It was a mass spectacle, with enormous meetings, party newspapers, parades, and celebrated politician orator. Large national conventions replaced congressional caucuses in nominating candidates. Political parties and urban political machines dispensed patronage in the form of jobs, assistance, and other benefits. Jackson himself introduced the “spoils system,” in which a new administration replaced previously appointed officials with its own party’s appointees. Furthermore, newspaper</a:t>
            </a:r>
            <a:r>
              <a:rPr lang="en-US" baseline="0" dirty="0">
                <a:latin typeface="Arial" pitchFamily="-1" charset="0"/>
                <a:ea typeface="ＭＳ Ｐゴシック" pitchFamily="-1" charset="-128"/>
                <a:cs typeface="ＭＳ Ｐゴシック" pitchFamily="-1" charset="-128"/>
              </a:rPr>
              <a:t> </a:t>
            </a:r>
            <a:r>
              <a:rPr lang="en-US" baseline="0" dirty="0" smtClean="0">
                <a:latin typeface="Arial" pitchFamily="-1" charset="0"/>
                <a:ea typeface="ＭＳ Ｐゴシック" pitchFamily="-1" charset="-128"/>
                <a:cs typeface="ＭＳ Ｐゴシック" pitchFamily="-1" charset="-128"/>
              </a:rPr>
              <a:t>publications </a:t>
            </a:r>
            <a:r>
              <a:rPr lang="en-US" baseline="0" dirty="0">
                <a:latin typeface="Arial" pitchFamily="-1" charset="0"/>
                <a:ea typeface="ＭＳ Ｐゴシック" pitchFamily="-1" charset="-128"/>
                <a:cs typeface="ＭＳ Ｐゴシック" pitchFamily="-1" charset="-128"/>
              </a:rPr>
              <a:t>dedicated to communicating party platforms and stances played an increasingly prominent role in shaping public opinion; newspaper editors helped to write Jackson’s speeches and communicate between the White House and local officials.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6113362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36</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0" baseline="0" dirty="0" smtClean="0">
                <a:latin typeface="Arial" panose="020B0604020202020204" pitchFamily="34" charset="0"/>
                <a:ea typeface="ＭＳ Ｐゴシック" panose="020B0600070205080204" pitchFamily="34" charset="-128"/>
              </a:rPr>
              <a:t>In </a:t>
            </a:r>
            <a:r>
              <a:rPr lang="en-US" altLang="en-US" i="0" baseline="0" dirty="0">
                <a:latin typeface="Arial" panose="020B0604020202020204" pitchFamily="34" charset="0"/>
                <a:ea typeface="ＭＳ Ｐゴシック" panose="020B0600070205080204" pitchFamily="34" charset="-128"/>
              </a:rPr>
              <a:t>this painting from the 1850s, George Caleb Bingham depicts a candidate in a county election addressing a group of voters, an illustration of grassroots democracy in action. One of the listeners appears about to question or challenge the speaker. A founder of the Whig Party in Missouri, Bingham himself ran for office several times and was elected to the state legislature in 1848. </a:t>
            </a:r>
            <a:endParaRPr lang="en-US" altLang="en-US" i="1"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7665232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CCE9BEEC-C041-F243-B594-ABCF5401FBB3}" type="slidenum">
              <a:rPr lang="en-US"/>
              <a:pPr/>
              <a:t>37</a:t>
            </a:fld>
            <a:endParaRPr lang="en-US" dirty="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lnSpc>
                <a:spcPct val="90000"/>
              </a:lnSpc>
            </a:pPr>
            <a:r>
              <a:rPr lang="en-US" dirty="0">
                <a:latin typeface="Arial" pitchFamily="-1" charset="0"/>
                <a:ea typeface="ＭＳ Ｐゴシック" pitchFamily="-1" charset="-128"/>
                <a:cs typeface="ＭＳ Ｐゴシック" pitchFamily="-1" charset="-128"/>
              </a:rPr>
              <a:t>Politics in the age of Jackson concerned issues associated with the market revolution and tensions between national and sectional loyalties. Political debate centered on banks, tariffs, currency, internal improvements, and the balance of power between national and local authority. The market revolution shaped many party positions. Democrats tended to be alarmed by the growing gap between social classes, and warned that “nonproducers,” such as bankers, merchants, and speculators, were using connections with government to enhance their wealth to the disadvantage of “producers,” such as farmers, artisans, and laborers. They wanted government to avoid interfering with the economy and giving special favors to economic interests. Without government interference in the market, ordinary Americans would compete fairly in a self-regulating market, and the most meritorious would succeed. Democrats tended to be upcoming businessmen, farmers, and urban workers.</a:t>
            </a:r>
            <a:r>
              <a:rPr lang="en-US" baseline="0" dirty="0">
                <a:latin typeface="Arial" pitchFamily="-1" charset="0"/>
                <a:ea typeface="ＭＳ Ｐゴシック" pitchFamily="-1" charset="-128"/>
                <a:cs typeface="ＭＳ Ｐゴシック" pitchFamily="-1" charset="-128"/>
              </a:rPr>
              <a:t> </a:t>
            </a:r>
            <a:r>
              <a:rPr lang="en-US" dirty="0">
                <a:latin typeface="Arial" pitchFamily="-1" charset="0"/>
                <a:ea typeface="ＭＳ Ｐゴシック" pitchFamily="-1" charset="-128"/>
                <a:cs typeface="ＭＳ Ｐゴシック" pitchFamily="-1" charset="-128"/>
              </a:rPr>
              <a:t>Whigs supported the American System, believing </a:t>
            </a:r>
            <a:r>
              <a:rPr lang="en-US" dirty="0" smtClean="0">
                <a:latin typeface="Arial" pitchFamily="-1" charset="0"/>
                <a:ea typeface="ＭＳ Ｐゴシック" pitchFamily="-1" charset="-128"/>
                <a:cs typeface="ＭＳ Ｐゴシック" pitchFamily="-1" charset="-128"/>
              </a:rPr>
              <a:t>that the </a:t>
            </a:r>
            <a:r>
              <a:rPr lang="en-US" dirty="0">
                <a:latin typeface="Arial" pitchFamily="-1" charset="0"/>
                <a:ea typeface="ＭＳ Ｐゴシック" pitchFamily="-1" charset="-128"/>
                <a:cs typeface="ＭＳ Ｐゴシック" pitchFamily="-1" charset="-128"/>
              </a:rPr>
              <a:t>protective tariff, internal improvements, and a national bank could develop the economy and spread prosperity for all classes. They were strongest in the Northeast, the most modernized region. Many bankers and businessmen supported their program, as did farmers near rivers, canals, and other waterways. While many slaveholders supported the Democrats, who believed states’ rights protected slavery, the largest southern planters voted Whig.</a:t>
            </a:r>
          </a:p>
        </p:txBody>
      </p:sp>
    </p:spTree>
    <p:extLst>
      <p:ext uri="{BB962C8B-B14F-4D97-AF65-F5344CB8AC3E}">
        <p14:creationId xmlns:p14="http://schemas.microsoft.com/office/powerpoint/2010/main" val="40592760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38</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ea typeface="ＭＳ Ｐゴシック" panose="020B0600070205080204" pitchFamily="34" charset="-128"/>
              </a:rPr>
              <a:t>Note</a:t>
            </a:r>
            <a:r>
              <a:rPr lang="en-US" altLang="en-US" baseline="0" dirty="0">
                <a:latin typeface="Arial" panose="020B0604020202020204" pitchFamily="34" charset="0"/>
                <a:ea typeface="ＭＳ Ｐゴシック" panose="020B0600070205080204" pitchFamily="34" charset="-128"/>
              </a:rPr>
              <a:t> to Compositor: insert image from page 368, bottom of the page. </a:t>
            </a:r>
          </a:p>
          <a:p>
            <a:endParaRPr lang="en-US" altLang="en-US" baseline="0" dirty="0">
              <a:latin typeface="Arial" panose="020B0604020202020204" pitchFamily="34" charset="0"/>
              <a:ea typeface="ＭＳ Ｐゴシック" panose="020B0600070205080204" pitchFamily="34" charset="-128"/>
            </a:endParaRPr>
          </a:p>
          <a:p>
            <a:r>
              <a:rPr lang="en-US" altLang="en-US" i="1" baseline="0" dirty="0">
                <a:latin typeface="Arial" panose="020B0604020202020204" pitchFamily="34" charset="0"/>
                <a:ea typeface="ＭＳ Ｐゴシック" panose="020B0600070205080204" pitchFamily="34" charset="-128"/>
              </a:rPr>
              <a:t>Procession of </a:t>
            </a:r>
            <a:r>
              <a:rPr lang="en-US" altLang="en-US" i="1" baseline="0" dirty="0" smtClean="0">
                <a:latin typeface="Arial" panose="020B0604020202020204" pitchFamily="34" charset="0"/>
                <a:ea typeface="ＭＳ Ｐゴシック" panose="020B0600070205080204" pitchFamily="34" charset="-128"/>
              </a:rPr>
              <a:t>Victuallers</a:t>
            </a:r>
            <a:r>
              <a:rPr lang="en-US" altLang="en-US" i="0" baseline="0" dirty="0" smtClean="0">
                <a:latin typeface="Arial" panose="020B0604020202020204" pitchFamily="34" charset="0"/>
                <a:ea typeface="ＭＳ Ｐゴシック" panose="020B0600070205080204" pitchFamily="34" charset="-128"/>
              </a:rPr>
              <a:t> is a </a:t>
            </a:r>
            <a:r>
              <a:rPr lang="en-US" altLang="en-US" i="0" baseline="0" dirty="0">
                <a:latin typeface="Arial" panose="020B0604020202020204" pitchFamily="34" charset="0"/>
                <a:ea typeface="ＭＳ Ｐゴシック" panose="020B0600070205080204" pitchFamily="34" charset="-128"/>
              </a:rPr>
              <a:t>lithograph commemorating a parade of butchers through the streets of Philadelphia in 1821. Their banner, “We Feed the Hungry,” illustrates the belief among members of the “producing classes” that their work led to practical benefits for society, unlike the activities of “nonproducers” like bankers. </a:t>
            </a:r>
            <a:endParaRPr lang="en-US" altLang="en-US" i="1"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814020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473CFCE8-5F74-7549-9865-E8342FF57B00}" type="slidenum">
              <a:rPr lang="en-US"/>
              <a:pPr/>
              <a:t>39</a:t>
            </a:fld>
            <a:endParaRPr lang="en-US" dirty="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ln/>
        </p:spPr>
        <p:txBody>
          <a:bodyPr/>
          <a:lstStyle/>
          <a:p>
            <a:pPr eaLnBrk="1" hangingPunct="1"/>
            <a:r>
              <a:rPr lang="en-US" sz="1000" dirty="0">
                <a:latin typeface="Arial" pitchFamily="-1" charset="0"/>
                <a:ea typeface="ＭＳ Ｐゴシック" pitchFamily="-1" charset="-128"/>
                <a:cs typeface="ＭＳ Ｐゴシック" pitchFamily="-1" charset="-128"/>
              </a:rPr>
              <a:t>Party battles of the Jacksonian era reflected conflict between “public” and “private” definitions of American freedom and their relationship to government power. To Democrats, liberty was a private entitlement best protected by local governments and threatened by a powerful national state. With Jackson, the national government’s power decreased. Weak federal power ensured private freedom and states’ rights, so Democrats under Jackson reduced spending, lowered the tariff, killed the national bank, and refused federal aid for internal improvements. States thus replaced the federal government as main economic actors, planning road and canal systems and chartering banks and other corporations.</a:t>
            </a:r>
          </a:p>
          <a:p>
            <a:pPr eaLnBrk="1" hangingPunct="1"/>
            <a:endParaRPr lang="en-US" sz="1000" dirty="0">
              <a:latin typeface="Arial" pitchFamily="-1" charset="0"/>
              <a:ea typeface="ＭＳ Ｐゴシック" pitchFamily="-1" charset="-128"/>
              <a:cs typeface="ＭＳ Ｐゴシック" pitchFamily="-1" charset="-128"/>
            </a:endParaRPr>
          </a:p>
          <a:p>
            <a:pPr eaLnBrk="1" hangingPunct="1"/>
            <a:r>
              <a:rPr lang="en-US" sz="1000" dirty="0">
                <a:latin typeface="Arial" pitchFamily="-1" charset="0"/>
                <a:ea typeface="ＭＳ Ｐゴシック" pitchFamily="-1" charset="-128"/>
                <a:cs typeface="ＭＳ Ｐゴシック" pitchFamily="-1" charset="-128"/>
              </a:rPr>
              <a:t>Democrats also thought individual morality was a private concern, and they opposed attempts to impose a uniform moral vision on society, such as temperance laws restricting or banning the production and sale of liquor, or Sabbath laws banning business on Sundays. This was one reason that Irish and German immigrants tended to vote Democratic. Democrats supported policies that enhanced the “free agency” of individuals, leaving them free to make their own decisions and pursue their own interests.</a:t>
            </a:r>
            <a:r>
              <a:rPr lang="en-US" sz="1000" baseline="0" dirty="0">
                <a:latin typeface="Arial" pitchFamily="-1" charset="0"/>
                <a:ea typeface="ＭＳ Ｐゴシック" pitchFamily="-1" charset="-128"/>
                <a:cs typeface="ＭＳ Ｐゴシック" pitchFamily="-1" charset="-128"/>
              </a:rPr>
              <a:t> </a:t>
            </a:r>
            <a:r>
              <a:rPr lang="en-US" sz="1000" dirty="0">
                <a:latin typeface="Arial" pitchFamily="-1" charset="0"/>
                <a:ea typeface="ＭＳ Ｐゴシック" pitchFamily="-1" charset="-128"/>
                <a:cs typeface="ＭＳ Ｐゴシック" pitchFamily="-1" charset="-128"/>
              </a:rPr>
              <a:t>Whigs believed that liberty and power reinforced each other. They thought an energetic federal government enhanced freedom, and liberty required a prosperous and moral America. Government would create the conditions for economic development, producing prosperity for all classes and regions. Like the Federalists, wealthy Whigs saw society as a hierarchy of social classes, but unlike the Federalists, they believed class status was not fixed; individuals could rise in society through hard work. Whigs also believed the government should intervene in individuals’ lives</a:t>
            </a:r>
            <a:r>
              <a:rPr lang="en-US" sz="1000" baseline="0" dirty="0">
                <a:latin typeface="Arial" pitchFamily="-1" charset="0"/>
                <a:ea typeface="ＭＳ Ｐゴシック" pitchFamily="-1" charset="-128"/>
                <a:cs typeface="ＭＳ Ｐゴシック" pitchFamily="-1" charset="-128"/>
              </a:rPr>
              <a:t> </a:t>
            </a:r>
            <a:r>
              <a:rPr lang="en-US" sz="1000" dirty="0">
                <a:latin typeface="Arial" pitchFamily="-1" charset="0"/>
                <a:ea typeface="ＭＳ Ｐゴシック" pitchFamily="-1" charset="-128"/>
                <a:cs typeface="ＭＳ Ｐゴシック" pitchFamily="-1" charset="-128"/>
              </a:rPr>
              <a:t>to ensure that they acted as free moral agents, and thus supported schools, temperance laws, and Sabbath laws.</a:t>
            </a:r>
          </a:p>
        </p:txBody>
      </p:sp>
    </p:spTree>
    <p:extLst>
      <p:ext uri="{BB962C8B-B14F-4D97-AF65-F5344CB8AC3E}">
        <p14:creationId xmlns:p14="http://schemas.microsoft.com/office/powerpoint/2010/main" val="15955607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D853B54A-50EB-1140-B1F3-98A26CC71220}" type="slidenum">
              <a:rPr lang="en-US">
                <a:solidFill>
                  <a:srgbClr val="000000"/>
                </a:solidFill>
              </a:rPr>
              <a:pPr/>
              <a:t>40</a:t>
            </a:fld>
            <a:endParaRPr lang="en-US" dirty="0">
              <a:solidFill>
                <a:srgbClr val="000000"/>
              </a:solidFill>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r>
              <a:rPr lang="en-US" i="1" dirty="0">
                <a:latin typeface="Arial" pitchFamily="-1" charset="0"/>
                <a:ea typeface="ＭＳ Ｐゴシック" pitchFamily="-1" charset="-128"/>
                <a:cs typeface="ＭＳ Ｐゴシック" pitchFamily="-1" charset="-128"/>
              </a:rPr>
              <a:t>County </a:t>
            </a:r>
            <a:r>
              <a:rPr lang="en-US" i="1" dirty="0" smtClean="0">
                <a:latin typeface="Arial" pitchFamily="-1" charset="0"/>
                <a:ea typeface="ＭＳ Ｐゴシック" pitchFamily="-1" charset="-128"/>
                <a:cs typeface="ＭＳ Ｐゴシック" pitchFamily="-1" charset="-128"/>
              </a:rPr>
              <a:t>Election</a:t>
            </a:r>
            <a:r>
              <a:rPr lang="en-US" i="0" baseline="0" dirty="0" smtClean="0">
                <a:latin typeface="Arial" pitchFamily="-1" charset="0"/>
                <a:ea typeface="ＭＳ Ｐゴシック" pitchFamily="-1" charset="-128"/>
                <a:cs typeface="ＭＳ Ｐゴシック" pitchFamily="-1" charset="-128"/>
              </a:rPr>
              <a:t> is</a:t>
            </a:r>
            <a:r>
              <a:rPr lang="en-US" i="0" dirty="0" smtClean="0">
                <a:latin typeface="Arial" pitchFamily="-1" charset="0"/>
                <a:ea typeface="ＭＳ Ｐゴシック" pitchFamily="-1" charset="-128"/>
                <a:cs typeface="ＭＳ Ｐゴシック" pitchFamily="-1" charset="-128"/>
              </a:rPr>
              <a:t> another </a:t>
            </a:r>
            <a:r>
              <a:rPr lang="en-US" i="0" dirty="0">
                <a:latin typeface="Arial" pitchFamily="-1" charset="0"/>
                <a:ea typeface="ＭＳ Ｐゴシック" pitchFamily="-1" charset="-128"/>
                <a:cs typeface="ＭＳ Ｐゴシック" pitchFamily="-1" charset="-128"/>
              </a:rPr>
              <a:t>painting by</a:t>
            </a:r>
            <a:r>
              <a:rPr lang="en-US" i="0" baseline="0" dirty="0">
                <a:latin typeface="Arial" pitchFamily="-1" charset="0"/>
                <a:ea typeface="ＭＳ Ｐゴシック" pitchFamily="-1" charset="-128"/>
                <a:cs typeface="ＭＳ Ｐゴシック" pitchFamily="-1" charset="-128"/>
              </a:rPr>
              <a:t> George Caleb Bingham depicting American democracy in action. In this 1852 work, a voter takes an oath while party workers dispense liquor, seek to persuade voters, and keep track of who has cast ballots. The banner on the pole reads, “The Will of the People the Supreme Law.” The slogan is meant to be ironic. Bingham includes a number of Democratic politicians he accused of cheating him in a recent election. </a:t>
            </a:r>
            <a:endParaRPr lang="en-US" i="1"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9112036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697F2412-B32C-9B42-8768-1A01DBC58CF5}" type="slidenum">
              <a:rPr lang="en-US"/>
              <a:pPr/>
              <a:t>41</a:t>
            </a:fld>
            <a:endParaRPr lang="en-US" dirty="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Dedicated to states’ rights, Jackson’s first term saw his efforts to uphold federal supremacy over states. The 1828 tariff, which raised taxes on imported goods, aroused opposition in the South, particularly in South Carolina, where it was called the “tariff of abominations.” Believing that the tariff punished southern consumers in order to benefit northern industry, South Carolina’s legislature threatened to nullify it, that is, to declare it null and void in South Carolina. South Carolina had a higher percentage of slaves than any other state and was ruled by an oligarchic elite of large plantation owners alarmed by the Missouri controversy and</a:t>
            </a:r>
            <a:r>
              <a:rPr lang="en-US" baseline="0" dirty="0">
                <a:latin typeface="Arial" pitchFamily="-1" charset="0"/>
                <a:ea typeface="ＭＳ Ｐゴシック" pitchFamily="-1" charset="-128"/>
                <a:cs typeface="ＭＳ Ｐゴシック" pitchFamily="-1" charset="-128"/>
              </a:rPr>
              <a:t> by</a:t>
            </a:r>
            <a:r>
              <a:rPr lang="en-US" dirty="0">
                <a:latin typeface="Arial" pitchFamily="-1" charset="0"/>
                <a:ea typeface="ＭＳ Ｐゴシック" pitchFamily="-1" charset="-128"/>
                <a:cs typeface="ＭＳ Ｐゴシック" pitchFamily="-1" charset="-128"/>
              </a:rPr>
              <a:t> growing federal power.</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Jackson’s vice president, John C. Calhoun of South Carolina, developed a theory of nullification. In it he argued that states had created the national government, and each state retained the right to prevent the enforcement of Congress’s laws within its border that seemed to exceed powers written in the Constitution. Opponents such as Daniel Webster argued that the people, not the states, had created the Constitution and the federal government, and that nullification was illegal, unconstitutional, and treasonous.</a:t>
            </a:r>
          </a:p>
        </p:txBody>
      </p:sp>
    </p:spTree>
    <p:extLst>
      <p:ext uri="{BB962C8B-B14F-4D97-AF65-F5344CB8AC3E}">
        <p14:creationId xmlns:p14="http://schemas.microsoft.com/office/powerpoint/2010/main" val="25676257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42</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John </a:t>
            </a:r>
            <a:r>
              <a:rPr lang="en-US" altLang="en-US" baseline="0" dirty="0">
                <a:latin typeface="Arial" panose="020B0604020202020204" pitchFamily="34" charset="0"/>
                <a:ea typeface="ＭＳ Ｐゴシック" panose="020B0600070205080204" pitchFamily="34" charset="-128"/>
              </a:rPr>
              <a:t>C. </a:t>
            </a:r>
            <a:r>
              <a:rPr lang="en-US" altLang="en-US" baseline="0" dirty="0" smtClean="0">
                <a:latin typeface="Arial" panose="020B0604020202020204" pitchFamily="34" charset="0"/>
                <a:ea typeface="ＭＳ Ｐゴシック" panose="020B0600070205080204" pitchFamily="34" charset="-128"/>
              </a:rPr>
              <a:t>Calhoun evolved </a:t>
            </a:r>
            <a:r>
              <a:rPr lang="en-US" altLang="en-US" baseline="0" dirty="0">
                <a:latin typeface="Arial" panose="020B0604020202020204" pitchFamily="34" charset="0"/>
                <a:ea typeface="ＭＳ Ｐゴシック" panose="020B0600070205080204" pitchFamily="34" charset="-128"/>
              </a:rPr>
              <a:t>from a nationalist into the most prominent spokesman for state sovereignty and the right of nullification. </a:t>
            </a:r>
          </a:p>
        </p:txBody>
      </p:sp>
    </p:spTree>
    <p:extLst>
      <p:ext uri="{BB962C8B-B14F-4D97-AF65-F5344CB8AC3E}">
        <p14:creationId xmlns:p14="http://schemas.microsoft.com/office/powerpoint/2010/main" val="313750115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43</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aseline="0" dirty="0" smtClean="0">
                <a:latin typeface="Arial" panose="020B0604020202020204" pitchFamily="34" charset="0"/>
                <a:ea typeface="ＭＳ Ｐゴシック" panose="020B0600070205080204" pitchFamily="34" charset="-128"/>
              </a:rPr>
              <a:t>A </a:t>
            </a:r>
            <a:r>
              <a:rPr lang="en-US" altLang="en-US" baseline="0" dirty="0">
                <a:latin typeface="Arial" panose="020B0604020202020204" pitchFamily="34" charset="0"/>
                <a:ea typeface="ＭＳ Ｐゴシック" panose="020B0600070205080204" pitchFamily="34" charset="-128"/>
              </a:rPr>
              <a:t>cartoon published in 1833, at the height of the nullification controversy, shows John C. Calhoun climbing steps, including those marked “nullification,” “treason,” and “civil war,” toward the goal of “despotism.” He is flanked by James H. Hammond and Robert Y. Hayne, two of South Carolina’s political leaders. On the right, President Andrew Jackson threatens to hang them. </a:t>
            </a:r>
          </a:p>
        </p:txBody>
      </p:sp>
    </p:spTree>
    <p:extLst>
      <p:ext uri="{BB962C8B-B14F-4D97-AF65-F5344CB8AC3E}">
        <p14:creationId xmlns:p14="http://schemas.microsoft.com/office/powerpoint/2010/main" val="3855679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D8FDD480-87B8-D846-9270-DC9A125FF748}" type="slidenum">
              <a:rPr lang="en-US"/>
              <a:pPr/>
              <a:t>44</a:t>
            </a:fld>
            <a:endParaRPr lang="en-US" dirty="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While no other southern state threatened nullification, Calhoun’s theory offered the South a political philosophy to use when sectionalism intensified. Calhoun argued that the theory did not threaten disunion but preserved it, allowing unique and diverse states to preserve their interests while remaining part of the federal union. To President Jackson, however, nullification was disunion. In 1832, when a new tariff was enacted, South Carolina declared it would be null and void the next year. In response, Jackson persuaded Congress to pass the Force Act</a:t>
            </a:r>
            <a:r>
              <a:rPr lang="en-US" baseline="0" dirty="0">
                <a:latin typeface="Arial" pitchFamily="-1" charset="0"/>
                <a:ea typeface="ＭＳ Ｐゴシック" pitchFamily="-1" charset="-128"/>
                <a:cs typeface="ＭＳ Ｐゴシック" pitchFamily="-1" charset="-128"/>
              </a:rPr>
              <a:t> authorizing</a:t>
            </a:r>
            <a:r>
              <a:rPr lang="en-US" dirty="0">
                <a:latin typeface="Arial" pitchFamily="-1" charset="0"/>
                <a:ea typeface="ＭＳ Ｐゴシック" pitchFamily="-1" charset="-128"/>
                <a:cs typeface="ＭＳ Ｐゴシック" pitchFamily="-1" charset="-128"/>
              </a:rPr>
              <a:t> him to use the military to collect the tariff in South Carolina. To avoid war, Henry Clay, along with Calhoun, created a compromise tariff in 1833 that reduced duties. South Carolina rescinded the nullification law, and Calhoun abandoned his Democratic Party and Jackson for Clay and Webster, and the Whigs, where they were united only by their hatred for Jackson.</a:t>
            </a:r>
          </a:p>
          <a:p>
            <a:pPr eaLnBrk="1" hangingPunct="1"/>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5636926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6CA2ABD1-D462-9248-BEF5-B5007202AAF5}" type="slidenum">
              <a:rPr lang="en-US"/>
              <a:pPr/>
              <a:t>45</a:t>
            </a:fld>
            <a:endParaRPr lang="en-US" dirty="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An 1834 print portrays the United States as a Temple of Liberty.</a:t>
            </a:r>
            <a:r>
              <a:rPr lang="en-US" baseline="0" dirty="0">
                <a:latin typeface="Arial" pitchFamily="-1" charset="0"/>
                <a:ea typeface="ＭＳ Ｐゴシック" pitchFamily="-1" charset="-128"/>
                <a:cs typeface="ＭＳ Ｐゴシック" pitchFamily="-1" charset="-128"/>
              </a:rPr>
              <a:t> At the center, a figure of liberty rises from the flames, holding the Bill of Rights and a staff with a liberty cap. Justice and Minerva (Roman goddess of war and wisdom) flank the temple, above which flies a banner, “The Union Must and Shall Be Preserved.”</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377527488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A5C3BB28-8BC5-B246-9F32-412512326729}" type="slidenum">
              <a:rPr lang="en-US"/>
              <a:pPr/>
              <a:t>46</a:t>
            </a:fld>
            <a:endParaRPr lang="en-US" dirty="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r>
              <a:rPr lang="en-US" sz="1000" dirty="0">
                <a:latin typeface="Arial" pitchFamily="-1" charset="0"/>
                <a:ea typeface="ＭＳ Ｐゴシック" pitchFamily="-1" charset="-128"/>
                <a:cs typeface="ＭＳ Ｐゴシック" pitchFamily="-1" charset="-128"/>
              </a:rPr>
              <a:t>Jackson’s nationalism and commitment to national sovereignty also showed in his Indian policy. The last Indian resistance in the Old Northwest ended in American victory in the Black Hawk War in 1832. In the South, cotton’s spread introduced land-hungry white settlers into areas where “civilized” tribes such as the Cherokee, Choctaw, and Creek had long practiced white ways, including slavery. But in 1830 Jackson secured passage of the Indian Removal Act, which allowed for the removal of tens of thousands of Indians from the Southwest. The law repudiated Jeffersonian notions that Indians could be assimilated and eventually incorporated into white America.</a:t>
            </a:r>
          </a:p>
          <a:p>
            <a:pPr eaLnBrk="1" hangingPunct="1"/>
            <a:endParaRPr lang="en-US" sz="1000" dirty="0">
              <a:latin typeface="Arial" pitchFamily="-1" charset="0"/>
              <a:ea typeface="ＭＳ Ｐゴシック" pitchFamily="-1" charset="-128"/>
              <a:cs typeface="ＭＳ Ｐゴシック" pitchFamily="-1" charset="-128"/>
            </a:endParaRPr>
          </a:p>
          <a:p>
            <a:pPr eaLnBrk="1" hangingPunct="1"/>
            <a:r>
              <a:rPr lang="en-US" sz="1000" dirty="0">
                <a:latin typeface="Arial" pitchFamily="-1" charset="0"/>
                <a:ea typeface="ＭＳ Ｐゴシック" pitchFamily="-1" charset="-128"/>
                <a:cs typeface="ＭＳ Ｐゴシック" pitchFamily="-1" charset="-128"/>
              </a:rPr>
              <a:t>The Cherokee in Georgia, threatened with expulsion by that state’s government, had their own constitution, schools, and English newspaper. They appealed to the Supreme Court to protect their land rights, which had been guaranteed in treaties with the federal government. In 1832, the Court decided that Indians did not in fact own their land, but rather were nomads who only had a “right of occupancy.” Another Supreme Court decision defined Indians as “wards” of the federal government who did not have full rights as citizens, and were not independent nations sovereign from state governments. A subsequent decision seemed to reverse this judgment, giving Indian nations a separate political identity to be dealt with by the federal government, not the states. But Jackson refused to enforce this last decision, and he let Georgia expel the Cherokee, with help from the federal government, which sent troops to forcibly remove them and other tribes in the 1830s. The Indians were forced to move to territories in the West with inferior land; thousands died on the way. In Florida, the Seminoles resisted removal for seven years by fighting a costly guerrilla war against American troops, but they too succumbed. By the 1840s, Indians had all but disappeared as a visible presence in the eastern states of America.</a:t>
            </a:r>
          </a:p>
        </p:txBody>
      </p:sp>
    </p:spTree>
    <p:extLst>
      <p:ext uri="{BB962C8B-B14F-4D97-AF65-F5344CB8AC3E}">
        <p14:creationId xmlns:p14="http://schemas.microsoft.com/office/powerpoint/2010/main" val="6558497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AC70D8EB-38EC-1C41-A7EA-80B67384B32F}" type="slidenum">
              <a:rPr lang="en-US"/>
              <a:pPr/>
              <a:t>47</a:t>
            </a:fld>
            <a:endParaRPr lang="en-US" dirty="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The removal of the so-called Five Civilized Tribes from the Southeast</a:t>
            </a:r>
            <a:r>
              <a:rPr lang="en-US" baseline="0" dirty="0">
                <a:latin typeface="Arial" pitchFamily="-1" charset="0"/>
                <a:ea typeface="ＭＳ Ｐゴシック" pitchFamily="-1" charset="-128"/>
                <a:cs typeface="ＭＳ Ｐゴシック" pitchFamily="-1" charset="-128"/>
              </a:rPr>
              <a:t> all but ended the Indian presence east of the Mississippi River.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5164839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5E6FCE22-7A4A-0D49-B017-6FA3CEE21F25}" type="slidenum">
              <a:rPr lang="en-US"/>
              <a:pPr/>
              <a:t>48</a:t>
            </a:fld>
            <a:endParaRPr lang="en-US" dirty="0"/>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A</a:t>
            </a:r>
            <a:r>
              <a:rPr lang="en-US" baseline="0" dirty="0">
                <a:latin typeface="Arial" pitchFamily="-1" charset="0"/>
                <a:ea typeface="ＭＳ Ｐゴシック" pitchFamily="-1" charset="-128"/>
                <a:cs typeface="ＭＳ Ｐゴシック" pitchFamily="-1" charset="-128"/>
              </a:rPr>
              <a:t> lithograph from 1836 depicts </a:t>
            </a:r>
            <a:r>
              <a:rPr lang="en-US" baseline="0" dirty="0" smtClean="0">
                <a:latin typeface="Arial" pitchFamily="-1" charset="0"/>
                <a:ea typeface="ＭＳ Ｐゴシック" pitchFamily="-1" charset="-128"/>
                <a:cs typeface="ＭＳ Ｐゴシック" pitchFamily="-1" charset="-128"/>
              </a:rPr>
              <a:t>Sequoia </a:t>
            </a:r>
            <a:r>
              <a:rPr lang="en-US" baseline="0" dirty="0">
                <a:latin typeface="Arial" pitchFamily="-1" charset="0"/>
                <a:ea typeface="ＭＳ Ｐゴシック" pitchFamily="-1" charset="-128"/>
                <a:cs typeface="ＭＳ Ｐゴシック" pitchFamily="-1" charset="-128"/>
              </a:rPr>
              <a:t>with the alphabet of the Cherokee language that he developed. </a:t>
            </a:r>
            <a:r>
              <a:rPr lang="en-US" baseline="0" dirty="0" smtClean="0">
                <a:latin typeface="Arial" pitchFamily="-1" charset="0"/>
                <a:ea typeface="ＭＳ Ｐゴシック" pitchFamily="-1" charset="-128"/>
                <a:cs typeface="ＭＳ Ｐゴシック" pitchFamily="-1" charset="-128"/>
              </a:rPr>
              <a:t>Because of </a:t>
            </a:r>
            <a:r>
              <a:rPr lang="en-US" baseline="0" dirty="0">
                <a:latin typeface="Arial" pitchFamily="-1" charset="0"/>
                <a:ea typeface="ＭＳ Ｐゴシック" pitchFamily="-1" charset="-128"/>
                <a:cs typeface="ＭＳ Ｐゴシック" pitchFamily="-1" charset="-128"/>
              </a:rPr>
              <a:t>their written language and constitution, the Cherokee were considered by many white Americans to be a “civilized tribe.”</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5878693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49</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baseline="0" dirty="0" smtClean="0">
                <a:latin typeface="Arial" panose="020B0604020202020204" pitchFamily="34" charset="0"/>
                <a:ea typeface="ＭＳ Ｐゴシック" panose="020B0600070205080204" pitchFamily="34" charset="-128"/>
              </a:rPr>
              <a:t>Hiding </a:t>
            </a:r>
            <a:r>
              <a:rPr lang="en-US" altLang="en-US" i="1" baseline="0" dirty="0">
                <a:latin typeface="Arial" panose="020B0604020202020204" pitchFamily="34" charset="0"/>
                <a:ea typeface="ＭＳ Ｐゴシック" panose="020B0600070205080204" pitchFamily="34" charset="-128"/>
              </a:rPr>
              <a:t>in a Mangrove Swamp</a:t>
            </a:r>
            <a:r>
              <a:rPr lang="en-US" altLang="en-US" i="0" baseline="0" dirty="0">
                <a:latin typeface="Arial" panose="020B0604020202020204" pitchFamily="34" charset="0"/>
                <a:ea typeface="ＭＳ Ｐゴシック" panose="020B0600070205080204" pitchFamily="34" charset="-128"/>
              </a:rPr>
              <a:t>, a painting showing Seminole Indians in the Florida Everglades avoiding American sailors during the Second Seminole </a:t>
            </a:r>
            <a:r>
              <a:rPr lang="en-US" altLang="en-US" i="0" baseline="0" dirty="0" smtClean="0">
                <a:latin typeface="Arial" panose="020B0604020202020204" pitchFamily="34" charset="0"/>
                <a:ea typeface="ＭＳ Ｐゴシック" panose="020B0600070205080204" pitchFamily="34" charset="-128"/>
              </a:rPr>
              <a:t>War</a:t>
            </a:r>
            <a:endParaRPr lang="en-US" altLang="en-US" i="1"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0502173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50</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baseline="0" dirty="0" smtClean="0">
                <a:latin typeface="Arial" panose="020B0604020202020204" pitchFamily="34" charset="0"/>
                <a:ea typeface="ＭＳ Ｐゴシック" panose="020B0600070205080204" pitchFamily="34" charset="-128"/>
              </a:rPr>
              <a:t>The </a:t>
            </a:r>
            <a:r>
              <a:rPr lang="en-US" altLang="en-US" i="1" baseline="0" dirty="0">
                <a:latin typeface="Arial" panose="020B0604020202020204" pitchFamily="34" charset="0"/>
                <a:ea typeface="ＭＳ Ｐゴシック" panose="020B0600070205080204" pitchFamily="34" charset="-128"/>
              </a:rPr>
              <a:t>Trapper and His Family </a:t>
            </a:r>
            <a:r>
              <a:rPr lang="en-US" altLang="en-US" i="0" baseline="0" dirty="0">
                <a:latin typeface="Arial" panose="020B0604020202020204" pitchFamily="34" charset="0"/>
                <a:ea typeface="ＭＳ Ｐゴシック" panose="020B0600070205080204" pitchFamily="34" charset="-128"/>
              </a:rPr>
              <a:t>(1845), by the artist Charles Deas, depicts a white pioneer who married an Indian woman. </a:t>
            </a:r>
            <a:endParaRPr lang="en-US" altLang="en-US" i="1"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4344023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742950" indent="-285750">
              <a:spcBef>
                <a:spcPct val="30000"/>
              </a:spcBef>
              <a:defRPr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marL="0" marR="0" lvl="0" indent="0" defTabSz="914400" eaLnBrk="1" fontAlgn="auto" latinLnBrk="0" hangingPunct="1">
              <a:lnSpc>
                <a:spcPct val="100000"/>
              </a:lnSpc>
              <a:spcBef>
                <a:spcPct val="0"/>
              </a:spcBef>
              <a:spcAft>
                <a:spcPts val="0"/>
              </a:spcAft>
              <a:buClrTx/>
              <a:buSzTx/>
              <a:buFontTx/>
              <a:buNone/>
              <a:tabLst/>
              <a:defRPr/>
            </a:pPr>
            <a:fld id="{B4A9A59B-62C9-4BA8-95CA-3AAAF03A30B1}" type="slidenum">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rPr>
              <a:pPr marL="0" marR="0" lvl="0" indent="0" defTabSz="914400" eaLnBrk="1" fontAlgn="auto" latinLnBrk="0" hangingPunct="1">
                <a:lnSpc>
                  <a:spcPct val="100000"/>
                </a:lnSpc>
                <a:spcBef>
                  <a:spcPct val="0"/>
                </a:spcBef>
                <a:spcAft>
                  <a:spcPts val="0"/>
                </a:spcAft>
                <a:buClrTx/>
                <a:buSzTx/>
                <a:buFontTx/>
                <a:buNone/>
                <a:tabLst/>
                <a:defRPr/>
              </a:pPr>
              <a:t>51</a:t>
            </a:fld>
            <a:endPar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endParaRPr>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baseline="0" dirty="0" smtClean="0">
                <a:latin typeface="Arial" panose="020B0604020202020204" pitchFamily="34" charset="0"/>
                <a:ea typeface="ＭＳ Ｐゴシック" panose="020B0600070205080204" pitchFamily="34" charset="-128"/>
              </a:rPr>
              <a:t>Bull </a:t>
            </a:r>
            <a:r>
              <a:rPr lang="en-US" altLang="en-US" i="1" baseline="0" dirty="0">
                <a:latin typeface="Arial" panose="020B0604020202020204" pitchFamily="34" charset="0"/>
                <a:ea typeface="ＭＳ Ｐゴシック" panose="020B0600070205080204" pitchFamily="34" charset="-128"/>
              </a:rPr>
              <a:t>Dance</a:t>
            </a:r>
            <a:r>
              <a:rPr lang="en-US" altLang="en-US" i="0" baseline="0" dirty="0">
                <a:latin typeface="Arial" panose="020B0604020202020204" pitchFamily="34" charset="0"/>
                <a:ea typeface="ＭＳ Ｐゴシック" panose="020B0600070205080204" pitchFamily="34" charset="-128"/>
              </a:rPr>
              <a:t>, an 1832 painting of a ceremony of the Mandan tribe by George Catlin, who created dozens of works depicting Indians in the trans-Mississippi West. Each participant in the dance wears an entire buffalo skin, complete with head, horns, hooves, and tail. At the time, millions of buffalo inhabited the West, providing food and hides for Native Americans. Catlin saw himself as recording a vanishing way of life. </a:t>
            </a:r>
            <a:endParaRPr lang="en-US" altLang="en-US" i="1" baseline="0" dirty="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1550802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802F5E48-8DD0-364B-BB86-F1325E0EBB42}" type="slidenum">
              <a:rPr lang="en-US"/>
              <a:pPr/>
              <a:t>52</a:t>
            </a:fld>
            <a:endParaRPr lang="en-US" dirty="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The purpose of the focus questions is to help students find larger themes and structures to bring the historical evidence, events, and examples together for a connected thematic purpose.</a:t>
            </a:r>
          </a:p>
          <a:p>
            <a:endParaRPr lang="en-US" dirty="0">
              <a:latin typeface="Arial" pitchFamily="-1" charset="0"/>
              <a:ea typeface="ＭＳ Ｐゴシック" pitchFamily="-1" charset="-128"/>
              <a:cs typeface="ＭＳ Ｐゴシック" pitchFamily="-1" charset="-128"/>
            </a:endParaRPr>
          </a:p>
          <a:p>
            <a:r>
              <a:rPr lang="en-US" dirty="0">
                <a:latin typeface="Arial" pitchFamily="-1" charset="0"/>
                <a:ea typeface="ＭＳ Ｐゴシック" pitchFamily="-1" charset="-128"/>
                <a:cs typeface="ＭＳ Ｐゴシック" pitchFamily="-1" charset="-128"/>
              </a:rPr>
              <a:t>As we go through each portion of this lecture, you may want to keep in mind how the information relates to this larger thematic question. Here are some suggestions: write the focus question in the left or right margin on your notes and as we go through, either mark areas of your notes for you to come back to later and think about the connection, OR as you review your notes later (to fill in anything else you remember from the lecture or your thoughts during the lecture or additional information from the readings), write small phrases from the lecture and readings that connect that information to each focus question AND/OR are examples that work together to answer the focus question. </a:t>
            </a:r>
          </a:p>
        </p:txBody>
      </p:sp>
    </p:spTree>
    <p:extLst>
      <p:ext uri="{BB962C8B-B14F-4D97-AF65-F5344CB8AC3E}">
        <p14:creationId xmlns:p14="http://schemas.microsoft.com/office/powerpoint/2010/main" val="27893304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82AF4B90-D076-1D4A-9D75-0326905F70B0}" type="slidenum">
              <a:rPr lang="en-US"/>
              <a:pPr/>
              <a:t>53</a:t>
            </a:fld>
            <a:endParaRPr lang="en-US" dirty="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r>
              <a:rPr lang="en-US" sz="1100" dirty="0">
                <a:latin typeface="Arial" pitchFamily="-1" charset="0"/>
                <a:ea typeface="ＭＳ Ｐゴシック" pitchFamily="-1" charset="-128"/>
                <a:cs typeface="ＭＳ Ｐゴシック" pitchFamily="-1" charset="-128"/>
              </a:rPr>
              <a:t>The most significant political fight of the Jacksonian era was Jackson’s campaign against the Bank of the United States, which to many represented the hopes and anxieties caused by the market revolution. While banking’s growth had spurred economic development, many distrusted bankers as “nonproducers” who gave nothing to the nation’s real wealth, and profited from the labor of others. Banks also tended to overissue paper money, whose deterioration in value reduced the real income of wage earners. Jackson and others now thought that “hard money”</a:t>
            </a:r>
            <a:r>
              <a:rPr lang="en-US" sz="1100" dirty="0">
                <a:latin typeface="Arial" pitchFamily="-1" charset="0"/>
                <a:ea typeface="Arial" pitchFamily="-1" charset="0"/>
                <a:cs typeface="Arial" pitchFamily="-1" charset="0"/>
              </a:rPr>
              <a:t>—</a:t>
            </a:r>
            <a:r>
              <a:rPr lang="en-US" sz="1100" dirty="0">
                <a:latin typeface="Arial" pitchFamily="-1" charset="0"/>
                <a:ea typeface="ＭＳ Ｐゴシック" pitchFamily="-1" charset="-128"/>
                <a:cs typeface="ＭＳ Ｐゴシック" pitchFamily="-1" charset="-128"/>
              </a:rPr>
              <a:t>gold and silver</a:t>
            </a:r>
            <a:r>
              <a:rPr lang="en-US" sz="1100" dirty="0">
                <a:latin typeface="Arial" pitchFamily="-1" charset="0"/>
                <a:ea typeface="Arial" pitchFamily="-1" charset="0"/>
                <a:cs typeface="Arial" pitchFamily="-1" charset="0"/>
              </a:rPr>
              <a:t>—</a:t>
            </a:r>
            <a:r>
              <a:rPr lang="en-US" sz="1100" dirty="0">
                <a:latin typeface="Arial" pitchFamily="-1" charset="0"/>
                <a:ea typeface="ＭＳ Ｐゴシック" pitchFamily="-1" charset="-128"/>
                <a:cs typeface="ＭＳ Ｐゴシック" pitchFamily="-1" charset="-128"/>
              </a:rPr>
              <a:t>was the only honest currency. The aristocratic Nicholas Biddle directed the BUS, and he celebrated the bank’s power to control America’s financial system. This alarmed Democrats. In 1832, Biddle’s allies persuaded Congress to extend the BUS’s charter for another twenty years, even though it was set to expire in 1836.</a:t>
            </a:r>
            <a:r>
              <a:rPr lang="en-US" sz="1100" baseline="0" dirty="0">
                <a:latin typeface="Arial" pitchFamily="-1" charset="0"/>
                <a:ea typeface="ＭＳ Ｐゴシック" pitchFamily="-1" charset="-128"/>
                <a:cs typeface="ＭＳ Ｐゴシック" pitchFamily="-1" charset="-128"/>
              </a:rPr>
              <a:t> </a:t>
            </a:r>
            <a:r>
              <a:rPr lang="en-US" sz="1100" dirty="0">
                <a:latin typeface="Arial" pitchFamily="-1" charset="0"/>
                <a:ea typeface="ＭＳ Ｐゴシック" pitchFamily="-1" charset="-128"/>
                <a:cs typeface="ＭＳ Ｐゴシック" pitchFamily="-1" charset="-128"/>
              </a:rPr>
              <a:t>Jackson saw this as blackmail, since he believed the BUS would use its resources to defeat him in the 1832 election if he vetoed the bill. He did veto it, and his veto message resonated with popular values. He stated that Congress could not create an institution with such power and economic privilege unaccountable to voters. Exclusive privileges like the BUS charter widened the gap between the wealthy and the humble farmers, mechanics, and laborers, whom Jackson claimed to defend. The Bank War allowed Jackson to enhance the power of the presidency. He was the first president to use the veto as a major weapon and directly address voters over the heads of Congress. Jackson’s reelection in 1832 over Henry Clay, the Whig candidate, assured the demise of the BUS.</a:t>
            </a:r>
          </a:p>
        </p:txBody>
      </p:sp>
    </p:spTree>
    <p:extLst>
      <p:ext uri="{BB962C8B-B14F-4D97-AF65-F5344CB8AC3E}">
        <p14:creationId xmlns:p14="http://schemas.microsoft.com/office/powerpoint/2010/main" val="37135200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5B1C612B-D705-7048-9D1D-B77364155AD6}" type="slidenum">
              <a:rPr lang="en-US"/>
              <a:pPr/>
              <a:t>54</a:t>
            </a:fld>
            <a:endParaRPr lang="en-US" dirty="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r>
              <a:rPr lang="en-US" i="1" dirty="0">
                <a:latin typeface="Arial" pitchFamily="-1" charset="0"/>
                <a:ea typeface="ＭＳ Ｐゴシック" pitchFamily="-1" charset="-128"/>
                <a:cs typeface="ＭＳ Ｐゴシック" pitchFamily="-1" charset="-128"/>
              </a:rPr>
              <a:t>The Downfall of Mother Bank</a:t>
            </a:r>
            <a:r>
              <a:rPr lang="en-US" i="0" dirty="0">
                <a:latin typeface="Arial" pitchFamily="-1" charset="0"/>
                <a:ea typeface="ＭＳ Ｐゴシック" pitchFamily="-1" charset="-128"/>
                <a:cs typeface="ＭＳ Ｐゴシック" pitchFamily="-1" charset="-128"/>
              </a:rPr>
              <a:t>, a Democratic</a:t>
            </a:r>
            <a:r>
              <a:rPr lang="en-US" i="0" baseline="0" dirty="0">
                <a:latin typeface="Arial" pitchFamily="-1" charset="0"/>
                <a:ea typeface="ＭＳ Ｐゴシック" pitchFamily="-1" charset="-128"/>
                <a:cs typeface="ＭＳ Ｐゴシック" pitchFamily="-1" charset="-128"/>
              </a:rPr>
              <a:t> cartoon celebrating the destruction of the Second Bank of the United </a:t>
            </a:r>
            <a:r>
              <a:rPr lang="en-US" i="0" baseline="0" dirty="0" smtClean="0">
                <a:latin typeface="Arial" pitchFamily="-1" charset="0"/>
                <a:ea typeface="ＭＳ Ｐゴシック" pitchFamily="-1" charset="-128"/>
                <a:cs typeface="ＭＳ Ｐゴシック" pitchFamily="-1" charset="-128"/>
              </a:rPr>
              <a:t>States</a:t>
            </a:r>
          </a:p>
          <a:p>
            <a:endParaRPr lang="en-US" i="0" baseline="0" dirty="0" smtClean="0">
              <a:latin typeface="Arial" pitchFamily="-1" charset="0"/>
              <a:ea typeface="ＭＳ Ｐゴシック" pitchFamily="-1" charset="-128"/>
              <a:cs typeface="ＭＳ Ｐゴシック" pitchFamily="-1" charset="-128"/>
            </a:endParaRPr>
          </a:p>
          <a:p>
            <a:r>
              <a:rPr lang="en-US" i="0" baseline="0" dirty="0" smtClean="0">
                <a:latin typeface="Arial" pitchFamily="-1" charset="0"/>
                <a:ea typeface="ＭＳ Ｐゴシック" pitchFamily="-1" charset="-128"/>
                <a:cs typeface="ＭＳ Ｐゴシック" pitchFamily="-1" charset="-128"/>
              </a:rPr>
              <a:t>President </a:t>
            </a:r>
            <a:r>
              <a:rPr lang="en-US" i="0" baseline="0" dirty="0">
                <a:latin typeface="Arial" pitchFamily="-1" charset="0"/>
                <a:ea typeface="ＭＳ Ｐゴシック" pitchFamily="-1" charset="-128"/>
                <a:cs typeface="ＭＳ Ｐゴシック" pitchFamily="-1" charset="-128"/>
              </a:rPr>
              <a:t>Andrew Jackson topples the building by brandishing his order removing federal funds from the Bank. Led by Nicholas Biddle, with the head of a demon, the Bank’s corrupt supporters flee, among them Henry Clay, Daniel Webster, and newspaper editors allegedly paid by the institution. </a:t>
            </a:r>
            <a:endParaRPr lang="en-US" i="1"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99883383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4FEC710B-10C5-8C43-AF88-0D1AF90E96BB}" type="slidenum">
              <a:rPr lang="en-US"/>
              <a:pPr/>
              <a:t>55</a:t>
            </a:fld>
            <a:endParaRPr lang="en-US" dirty="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But what would replace the Bank of the United States? Jackson’s veto was supported by two groups: state bankers who wanted to free themselves from Biddle’s regulations and issue more paper currency (called “soft money”), and “hard money” advocates who opposed all banks, whether chartered by states or the federal government, and thought gold and silver was the only reliable currency. Jackson, wanting to dissolve the BUS before 1836, removed federal funds from the BUS and deposited them in local, state banks. Political and personal connections often determined the choice of which “pet banks” got federal funds. Without government deposits, the BUS lost its ability to regulate the state banks’ activities. State banks issued more and more paper money to finance economic development; the value of bank notes in circulation skyrocketed from $10 million in 1833 to $149 million in 1837. Prices rose, real wages declined, and speculators prospered.</a:t>
            </a:r>
          </a:p>
          <a:p>
            <a:pPr eaLnBrk="1" hangingPunct="1"/>
            <a:endParaRPr lang="en-US" dirty="0">
              <a:latin typeface="Arial" pitchFamily="-1" charset="0"/>
              <a:ea typeface="ＭＳ Ｐゴシック" pitchFamily="-1" charset="-128"/>
              <a:cs typeface="ＭＳ Ｐゴシック" pitchFamily="-1"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Arial" pitchFamily="-1" charset="0"/>
                <a:ea typeface="ＭＳ Ｐゴシック" pitchFamily="-1" charset="-128"/>
                <a:cs typeface="ＭＳ Ｐゴシック" pitchFamily="-1" charset="-128"/>
              </a:rPr>
              <a:t>The speculative bubble inevitably burst. The federal government sold 20 million acres of land in 1836, ten times the 1830 amount, and almost all of it paid for in paper money, which had questionable value. In July 1836, Jackson issued the Specie Circular, mandating that land payments to the federal government be made in hard currency. Simultaneously, British banks demanded that their creditors pay them in hard currency, and a recession in Britain caused a drop</a:t>
            </a:r>
            <a:r>
              <a:rPr lang="en-US" baseline="0" dirty="0">
                <a:latin typeface="Arial" pitchFamily="-1" charset="0"/>
                <a:ea typeface="ＭＳ Ｐゴシック" pitchFamily="-1" charset="-128"/>
                <a:cs typeface="ＭＳ Ｐゴシック" pitchFamily="-1" charset="-128"/>
              </a:rPr>
              <a:t> in the</a:t>
            </a:r>
            <a:r>
              <a:rPr lang="en-US" dirty="0">
                <a:latin typeface="Arial" pitchFamily="-1" charset="0"/>
                <a:ea typeface="ＭＳ Ｐゴシック" pitchFamily="-1" charset="-128"/>
                <a:cs typeface="ＭＳ Ｐゴシック" pitchFamily="-1" charset="-128"/>
              </a:rPr>
              <a:t> demand for American cotton. Together, these events caused an economic crisis, the Panic of 1837, which was followed by a depression that lasted until 1843. Businesses failed, workers lost their jobs, and farmers and others lost their lands. States that had taken up economic development projects defaulted on their debts.</a:t>
            </a:r>
          </a:p>
        </p:txBody>
      </p:sp>
    </p:spTree>
    <p:extLst>
      <p:ext uri="{BB962C8B-B14F-4D97-AF65-F5344CB8AC3E}">
        <p14:creationId xmlns:p14="http://schemas.microsoft.com/office/powerpoint/2010/main" val="12286796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FE9F16E3-5F19-4849-BD29-5F6C7DB58157}" type="slidenum">
              <a:rPr lang="en-US"/>
              <a:pPr/>
              <a:t>56</a:t>
            </a:fld>
            <a:endParaRPr lang="en-US" dirty="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p:spPr>
        <p:txBody>
          <a:bodyPr/>
          <a:lstStyle/>
          <a:p>
            <a:r>
              <a:rPr lang="en-US" i="1" dirty="0">
                <a:latin typeface="Arial" pitchFamily="-1" charset="0"/>
                <a:ea typeface="ＭＳ Ｐゴシック" pitchFamily="-1" charset="-128"/>
                <a:cs typeface="ＭＳ Ｐゴシック" pitchFamily="-1" charset="-128"/>
              </a:rPr>
              <a:t>The Times</a:t>
            </a:r>
            <a:r>
              <a:rPr lang="en-US" i="0" dirty="0">
                <a:latin typeface="Arial" pitchFamily="-1" charset="0"/>
                <a:ea typeface="ＭＳ Ｐゴシック" pitchFamily="-1" charset="-128"/>
                <a:cs typeface="ＭＳ Ｐゴシック" pitchFamily="-1" charset="-128"/>
              </a:rPr>
              <a:t>,</a:t>
            </a:r>
            <a:r>
              <a:rPr lang="en-US" i="0" baseline="0" dirty="0">
                <a:latin typeface="Arial" pitchFamily="-1" charset="0"/>
                <a:ea typeface="ＭＳ Ｐゴシック" pitchFamily="-1" charset="-128"/>
                <a:cs typeface="ＭＳ Ｐゴシック" pitchFamily="-1" charset="-128"/>
              </a:rPr>
              <a:t> an 1837 engraving that blames Andrew Jackson’s policies for the economic </a:t>
            </a:r>
            <a:r>
              <a:rPr lang="en-US" i="0" baseline="0" dirty="0" smtClean="0">
                <a:latin typeface="Arial" pitchFamily="-1" charset="0"/>
                <a:ea typeface="ＭＳ Ｐゴシック" pitchFamily="-1" charset="-128"/>
                <a:cs typeface="ＭＳ Ｐゴシック" pitchFamily="-1" charset="-128"/>
              </a:rPr>
              <a:t>depression</a:t>
            </a:r>
          </a:p>
          <a:p>
            <a:endParaRPr lang="en-US" i="0" baseline="0" dirty="0" smtClean="0">
              <a:latin typeface="Arial" pitchFamily="-1" charset="0"/>
              <a:ea typeface="ＭＳ Ｐゴシック" pitchFamily="-1" charset="-128"/>
              <a:cs typeface="ＭＳ Ｐゴシック" pitchFamily="-1" charset="-128"/>
            </a:endParaRPr>
          </a:p>
          <a:p>
            <a:r>
              <a:rPr lang="en-US" i="0" baseline="0" dirty="0" smtClean="0">
                <a:latin typeface="Arial" pitchFamily="-1" charset="0"/>
                <a:ea typeface="ＭＳ Ｐゴシック" pitchFamily="-1" charset="-128"/>
                <a:cs typeface="ＭＳ Ｐゴシック" pitchFamily="-1" charset="-128"/>
              </a:rPr>
              <a:t>The </a:t>
            </a:r>
            <a:r>
              <a:rPr lang="en-US" i="0" baseline="0" dirty="0">
                <a:latin typeface="Arial" pitchFamily="-1" charset="0"/>
                <a:ea typeface="ＭＳ Ｐゴシック" pitchFamily="-1" charset="-128"/>
                <a:cs typeface="ＭＳ Ｐゴシック" pitchFamily="-1" charset="-128"/>
              </a:rPr>
              <a:t>Custom House is idle, while next door a bank is mobbed by worried depositors. Beneath Jackson’s hat, spectacles, and clay pipe (with the ironic word “glory”), images of hardship abound. </a:t>
            </a:r>
            <a:endParaRPr lang="en-US" i="1"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974347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9B26B876-02C2-EC4A-8B6B-D418AD5B5E52}" type="slidenum">
              <a:rPr lang="en-US"/>
              <a:pPr/>
              <a:t>57</a:t>
            </a:fld>
            <a:endParaRPr lang="en-US" dirty="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In 1836, Martin Van Buren, the new president and Jackson’s lieutenant, represented the hard money, anti-bank wing of the Democratic Party. In 1837, Van Buren announced that he hoped to remove federal funds from pet banks and keep them in the Treasury Department, directly under federal control. Only in 1840 did Congress approve this policy, known as the Independent Treasury, which completely separated the national government from banking. It was repealed in 1841 but restored in 1846.</a:t>
            </a:r>
            <a:r>
              <a:rPr lang="en-US" baseline="0" dirty="0">
                <a:latin typeface="Arial" pitchFamily="-1" charset="0"/>
                <a:ea typeface="ＭＳ Ｐゴシック" pitchFamily="-1" charset="-128"/>
                <a:cs typeface="ＭＳ Ｐゴシック" pitchFamily="-1" charset="-128"/>
              </a:rPr>
              <a:t> Making federal funds unavailable for banks to use for investment would have dampened economic growth had not the discovery of gold in California in 1848 poured new money into the economy.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31948961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2BB6786E-10E9-1244-818B-7864DD8DC145}" type="slidenum">
              <a:rPr lang="en-US"/>
              <a:pPr/>
              <a:t>58</a:t>
            </a:fld>
            <a:endParaRPr lang="en-US" dirty="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p:spPr>
        <p:txBody>
          <a:bodyPr/>
          <a:lstStyle/>
          <a:p>
            <a:pPr eaLnBrk="1" hangingPunct="1"/>
            <a:r>
              <a:rPr lang="en-US" dirty="0">
                <a:latin typeface="Arial" pitchFamily="-1" charset="0"/>
                <a:ea typeface="ＭＳ Ｐゴシック" pitchFamily="-1" charset="-128"/>
                <a:cs typeface="ＭＳ Ｐゴシック" pitchFamily="-1" charset="-128"/>
              </a:rPr>
              <a:t>Van Buren was not as popular as Jackson, and by 1840, the Whigs had mastered the political techniques Democrats had used to mobilize voters. That year, the Whigs nominated for president William Henry Harrison, a military hero from the War of 1812. He had no platform, but was portrayed as a common man who grew up in a “log cabin” and drank cider. His running mate was John Tyler, a states’ rights Democrat from Virginia who had joined the Whigs after the nullification crisis. The Whigs sold their candidate much better than the Democrats did Van Buren, and with a record voter turnout of 80 percent of eligible voters, Harrison won a sweeping victory.</a:t>
            </a:r>
          </a:p>
          <a:p>
            <a:pPr eaLnBrk="1" hangingPunct="1"/>
            <a:endParaRPr lang="en-US" dirty="0">
              <a:latin typeface="Arial" pitchFamily="-1" charset="0"/>
              <a:ea typeface="ＭＳ Ｐゴシック" pitchFamily="-1" charset="-128"/>
              <a:cs typeface="ＭＳ Ｐゴシック" pitchFamily="-1" charset="-128"/>
            </a:endParaRPr>
          </a:p>
          <a:p>
            <a:pPr eaLnBrk="1" hangingPunct="1"/>
            <a:r>
              <a:rPr lang="en-US" dirty="0">
                <a:latin typeface="Arial" pitchFamily="-1" charset="0"/>
                <a:ea typeface="ＭＳ Ｐゴシック" pitchFamily="-1" charset="-128"/>
                <a:cs typeface="ＭＳ Ｐゴシック" pitchFamily="-1" charset="-128"/>
              </a:rPr>
              <a:t>But Harrison soon contracted pneumonia and died, making John Tyler an accidental president. When the Whig majority in Congress attempted to enact the American System into law, Tyler returned to his Democratic principles and vetoed every measure, including a new national bank and higher tariff. His cabinet resigned and the Whigs repudiated him. In the new age of Jacksonian democracy, presidents could not rule without parties, and Tyler accomplished little in his four years in office. But</a:t>
            </a:r>
            <a:r>
              <a:rPr lang="en-US" baseline="0" dirty="0">
                <a:latin typeface="Arial" pitchFamily="-1" charset="0"/>
                <a:ea typeface="ＭＳ Ｐゴシック" pitchFamily="-1" charset="-128"/>
                <a:cs typeface="ＭＳ Ｐゴシック" pitchFamily="-1" charset="-128"/>
              </a:rPr>
              <a:t> a storm was gathering that would test the stability of American democracy and the statesmanship of its political leaders.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26087202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1DC4D134-94C5-E04A-8200-1AC5CCE979B0}" type="slidenum">
              <a:rPr lang="en-US"/>
              <a:pPr/>
              <a:t>59</a:t>
            </a:fld>
            <a:endParaRPr lang="en-US" dirty="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103510784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D4A132A7-A4CD-DC46-8D0A-244BAACB5557}" type="slidenum">
              <a:rPr lang="en-US"/>
              <a:pPr/>
              <a:t>60</a:t>
            </a:fld>
            <a:endParaRPr lang="en-US" dirty="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r>
              <a:rPr lang="en-US" dirty="0">
                <a:latin typeface="Arial" pitchFamily="-1" charset="0"/>
                <a:ea typeface="ＭＳ Ｐゴシック" pitchFamily="-1" charset="-128"/>
                <a:cs typeface="ＭＳ Ｐゴシック" pitchFamily="-1" charset="-128"/>
              </a:rPr>
              <a:t>A political cartoon</a:t>
            </a:r>
            <a:r>
              <a:rPr lang="en-US" baseline="0" dirty="0">
                <a:latin typeface="Arial" pitchFamily="-1" charset="0"/>
                <a:ea typeface="ＭＳ Ｐゴシック" pitchFamily="-1" charset="-128"/>
                <a:cs typeface="ＭＳ Ｐゴシック" pitchFamily="-1" charset="-128"/>
              </a:rPr>
              <a:t> from the 1840 presidential campaign shows public opinion as the “almighty lever” of politics in a democracy. Under the gaze of the American eagle, “Loco-Foco” Democrats slide into an abyss, while the people are poised to lift William Henry Harrison, the Whig candidate, to victory. </a:t>
            </a:r>
            <a:endParaRPr lang="en-US" dirty="0">
              <a:latin typeface="Arial" pitchFamily="-1" charset="0"/>
              <a:ea typeface="ＭＳ Ｐゴシック" pitchFamily="-1" charset="-128"/>
              <a:cs typeface="ＭＳ Ｐゴシック" pitchFamily="-1" charset="-128"/>
            </a:endParaRPr>
          </a:p>
        </p:txBody>
      </p:sp>
    </p:spTree>
    <p:extLst>
      <p:ext uri="{BB962C8B-B14F-4D97-AF65-F5344CB8AC3E}">
        <p14:creationId xmlns:p14="http://schemas.microsoft.com/office/powerpoint/2010/main" val="44168380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ln/>
        </p:spPr>
        <p:txBody>
          <a:bodyPr/>
          <a:lstStyle/>
          <a:p>
            <a:endParaRPr lang="en-US" dirty="0">
              <a:latin typeface="Arial" pitchFamily="-1" charset="0"/>
              <a:ea typeface="ＭＳ Ｐゴシック" pitchFamily="-1" charset="-128"/>
              <a:cs typeface="ＭＳ Ｐゴシック" pitchFamily="-1" charset="-128"/>
            </a:endParaRPr>
          </a:p>
        </p:txBody>
      </p:sp>
      <p:sp>
        <p:nvSpPr>
          <p:cNvPr id="125956" name="Slide Number Placeholder 3"/>
          <p:cNvSpPr>
            <a:spLocks noGrp="1"/>
          </p:cNvSpPr>
          <p:nvPr>
            <p:ph type="sldNum" sz="quarter" idx="5"/>
          </p:nvPr>
        </p:nvSpPr>
        <p:spPr>
          <a:noFill/>
        </p:spPr>
        <p:txBody>
          <a:bodyPr/>
          <a:lstStyle/>
          <a:p>
            <a:fld id="{A02D578D-D378-7540-94F4-BA47ECE66AEC}" type="slidenum">
              <a:rPr lang="en-US"/>
              <a:pPr/>
              <a:t>64</a:t>
            </a:fld>
            <a:endParaRPr lang="en-US" dirty="0"/>
          </a:p>
        </p:txBody>
      </p:sp>
    </p:spTree>
    <p:extLst>
      <p:ext uri="{BB962C8B-B14F-4D97-AF65-F5344CB8AC3E}">
        <p14:creationId xmlns:p14="http://schemas.microsoft.com/office/powerpoint/2010/main" val="89750613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BE02C91-1A74-482B-BE56-36150686BA0E}" type="slidenum">
              <a:rPr lang="en-US" smtClean="0"/>
              <a:pPr>
                <a:defRPr/>
              </a:pPr>
              <a:t>65</a:t>
            </a:fld>
            <a:endParaRPr lang="en-US" dirty="0"/>
          </a:p>
        </p:txBody>
      </p:sp>
    </p:spTree>
    <p:extLst>
      <p:ext uri="{BB962C8B-B14F-4D97-AF65-F5344CB8AC3E}">
        <p14:creationId xmlns:p14="http://schemas.microsoft.com/office/powerpoint/2010/main" val="1605285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aseline="0">
                <a:solidFill>
                  <a:srgbClr val="FF962D"/>
                </a:solidFill>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baseline="0">
                <a:solidFill>
                  <a:srgbClr val="FF962D"/>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buSzPct val="75000"/>
              <a:defRPr/>
            </a:lvl1pPr>
            <a:lvl2pPr>
              <a:buSzPct val="75000"/>
              <a:defRPr/>
            </a:lvl2pPr>
            <a:lvl3pPr>
              <a:buSzPct val="75000"/>
              <a:defRPr/>
            </a:lvl3pPr>
            <a:lvl4pPr>
              <a:buSzPct val="75000"/>
              <a:defRPr/>
            </a:lvl4pPr>
            <a:lvl5pPr>
              <a:buSzPct val="750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baseline="0">
                <a:solidFill>
                  <a:srgbClr val="FF962D"/>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800" b="1"/>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baseline="0">
                <a:solidFill>
                  <a:srgbClr val="FF962D"/>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2Conten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baseline="0">
                <a:solidFill>
                  <a:srgbClr val="FF962D"/>
                </a:solidFill>
              </a:defRPr>
            </a:lvl1pPr>
          </a:lstStyle>
          <a:p>
            <a:r>
              <a:rPr lang="en-US" dirty="0"/>
              <a:t>Click to edit Master title style</a:t>
            </a:r>
          </a:p>
        </p:txBody>
      </p:sp>
      <p:sp>
        <p:nvSpPr>
          <p:cNvPr id="3" name="Content Placeholder 2"/>
          <p:cNvSpPr>
            <a:spLocks noGrp="1"/>
          </p:cNvSpPr>
          <p:nvPr>
            <p:ph idx="1"/>
          </p:nvPr>
        </p:nvSpPr>
        <p:spPr>
          <a:xfrm>
            <a:off x="457200" y="1524000"/>
            <a:ext cx="8229600" cy="1447800"/>
          </a:xfrm>
        </p:spPr>
        <p:txBody>
          <a:bodyPr/>
          <a:lstStyle>
            <a:lvl1pPr>
              <a:buSzPct val="75000"/>
              <a:defRPr/>
            </a:lvl1pPr>
            <a:lvl2pPr>
              <a:buSzPct val="75000"/>
              <a:defRPr/>
            </a:lvl2pPr>
            <a:lvl3pPr>
              <a:buSzPct val="75000"/>
              <a:defRPr/>
            </a:lvl3pPr>
            <a:lvl4pPr>
              <a:buSzPct val="75000"/>
              <a:defRPr/>
            </a:lvl4pPr>
            <a:lvl5pPr>
              <a:buSzPct val="7500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10"/>
          </p:nvPr>
        </p:nvSpPr>
        <p:spPr>
          <a:xfrm>
            <a:off x="2895600" y="5638800"/>
            <a:ext cx="3200400" cy="99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2738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70C0">
                <a:alpha val="40000"/>
              </a:srgbClr>
            </a:gs>
            <a:gs pos="9000">
              <a:srgbClr val="0070C0">
                <a:alpha val="50196"/>
              </a:srgbClr>
            </a:gs>
            <a:gs pos="100000">
              <a:srgbClr val="0070C0"/>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a:outerShdw blurRad="63500" dist="38100" dir="5400000" algn="t" rotWithShape="0">
              <a:srgbClr val="000000">
                <a:alpha val="39999"/>
              </a:srgbClr>
            </a:outerShdw>
          </a:effec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457200" y="2057400"/>
            <a:ext cx="82296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1" tx1="lt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txStyles>
    <p:titleStyle>
      <a:lvl1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pitchFamily="18" charset="0"/>
        </a:defRPr>
      </a:lvl1pPr>
      <a:lvl2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2pPr>
      <a:lvl3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3pPr>
      <a:lvl4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4pPr>
      <a:lvl5pPr algn="ctr" rtl="0" eaLnBrk="0" fontAlgn="base" hangingPunct="0">
        <a:spcBef>
          <a:spcPct val="0"/>
        </a:spcBef>
        <a:spcAft>
          <a:spcPct val="0"/>
        </a:spcAft>
        <a:defRPr sz="4400" b="1">
          <a:solidFill>
            <a:srgbClr val="FF962D"/>
          </a:solidFill>
          <a:latin typeface="Perpetua Titling MT" pitchFamily="18" charset="0"/>
          <a:ea typeface="ＭＳ Ｐゴシック" charset="-128"/>
          <a:cs typeface="Times New Roman"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600">
          <a:solidFill>
            <a:schemeClr val="tx1"/>
          </a:solidFill>
          <a:latin typeface="Times New Roman" pitchFamily="18" charset="0"/>
          <a:ea typeface="ＭＳ Ｐゴシック" charset="-128"/>
          <a:cs typeface="Times New Roman" pitchFamily="18" charset="0"/>
        </a:defRPr>
      </a:lvl1pPr>
      <a:lvl2pPr marL="742950" indent="-285750" algn="l" rtl="0" eaLnBrk="0" fontAlgn="base" hangingPunct="0">
        <a:spcBef>
          <a:spcPct val="20000"/>
        </a:spcBef>
        <a:spcAft>
          <a:spcPct val="0"/>
        </a:spcAft>
        <a:buChar char="–"/>
        <a:defRPr sz="3200">
          <a:solidFill>
            <a:schemeClr val="tx1"/>
          </a:solidFill>
          <a:latin typeface="Times New Roman" pitchFamily="18" charset="0"/>
          <a:ea typeface="ＭＳ Ｐゴシック" charset="-128"/>
          <a:cs typeface="Times New Roman" pitchFamily="18" charset="0"/>
        </a:defRPr>
      </a:lvl2pPr>
      <a:lvl3pPr marL="1143000" indent="-228600" algn="l" rtl="0" eaLnBrk="0" fontAlgn="base" hangingPunct="0">
        <a:spcBef>
          <a:spcPct val="20000"/>
        </a:spcBef>
        <a:spcAft>
          <a:spcPct val="0"/>
        </a:spcAft>
        <a:buChar char="•"/>
        <a:defRPr sz="2800">
          <a:solidFill>
            <a:schemeClr val="tx1"/>
          </a:solidFill>
          <a:latin typeface="Times New Roman" pitchFamily="18" charset="0"/>
          <a:ea typeface="ＭＳ Ｐゴシック" charset="-128"/>
          <a:cs typeface="Times New Roman" pitchFamily="18" charset="0"/>
        </a:defRPr>
      </a:lvl3pPr>
      <a:lvl4pPr marL="1600200" indent="-228600" algn="l" rtl="0" eaLnBrk="0" fontAlgn="base" hangingPunct="0">
        <a:spcBef>
          <a:spcPct val="20000"/>
        </a:spcBef>
        <a:spcAft>
          <a:spcPct val="0"/>
        </a:spcAft>
        <a:buChar char="–"/>
        <a:defRPr sz="2400">
          <a:solidFill>
            <a:schemeClr val="tx1"/>
          </a:solidFill>
          <a:latin typeface="Times New Roman" pitchFamily="18" charset="0"/>
          <a:ea typeface="ＭＳ Ｐゴシック" charset="-128"/>
          <a:cs typeface="Times New Roman" pitchFamily="18" charset="0"/>
        </a:defRPr>
      </a:lvl4pPr>
      <a:lvl5pPr marL="2057400" indent="-228600" algn="l" rtl="0" eaLnBrk="0" fontAlgn="base" hangingPunct="0">
        <a:spcBef>
          <a:spcPct val="20000"/>
        </a:spcBef>
        <a:spcAft>
          <a:spcPct val="0"/>
        </a:spcAft>
        <a:buChar char="»"/>
        <a:defRPr sz="2400">
          <a:solidFill>
            <a:schemeClr val="tx1"/>
          </a:solidFill>
          <a:latin typeface="Times New Roman" pitchFamily="18" charset="0"/>
          <a:ea typeface="ＭＳ Ｐゴシック" charset="-128"/>
          <a:cs typeface="Times New Roman" pitchFamily="18" charset="0"/>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wwnorton.com/common/mplay/6.7/?p=/college/history/foner4/&amp;f=jacksonian_era" TargetMode="External"/><Relationship Id="rId2" Type="http://schemas.openxmlformats.org/officeDocument/2006/relationships/hyperlink" Target="http://wwnorton.com/common/mplay/6.7/?p=/college/history/foner4/&amp;f=foner_liberty05" TargetMode="External"/><Relationship Id="rId1" Type="http://schemas.openxmlformats.org/officeDocument/2006/relationships/slideLayout" Target="../slideLayouts/slideLayout2.xml"/><Relationship Id="rId5" Type="http://schemas.openxmlformats.org/officeDocument/2006/relationships/hyperlink" Target="http://wwnorton.com/common/mplay/6.7/?p=/college/history/foner4/mp4/&amp;f=question061" TargetMode="External"/><Relationship Id="rId4" Type="http://schemas.openxmlformats.org/officeDocument/2006/relationships/hyperlink" Target="http://wwnorton.com/common/mplay/6.7/?p=/college/history/foner4/mp4/&amp;f=question060" TargetMode="Externa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495299"/>
            <a:ext cx="8229600" cy="1143000"/>
          </a:xfrm>
        </p:spPr>
        <p:txBody>
          <a:bodyPr/>
          <a:lstStyle/>
          <a:p>
            <a:pPr eaLnBrk="1" hangingPunct="1">
              <a:spcBef>
                <a:spcPct val="20000"/>
              </a:spcBef>
            </a:pPr>
            <a:r>
              <a:rPr lang="en-US" sz="1800" kern="1200" dirty="0">
                <a:solidFill>
                  <a:srgbClr val="FFFFFF"/>
                </a:solidFill>
                <a:latin typeface="Times New Roman" charset="0"/>
                <a:cs typeface="Times New Roman" charset="0"/>
              </a:rPr>
              <a:t>Lecture </a:t>
            </a:r>
            <a:r>
              <a:rPr lang="en-US" sz="1800" kern="1200" dirty="0" smtClean="0">
                <a:solidFill>
                  <a:srgbClr val="FFFFFF"/>
                </a:solidFill>
                <a:latin typeface="Times New Roman" charset="0"/>
                <a:cs typeface="Times New Roman" charset="0"/>
              </a:rPr>
              <a:t>Slides</a:t>
            </a:r>
            <a:br>
              <a:rPr lang="en-US" sz="1800" kern="1200" dirty="0" smtClean="0">
                <a:solidFill>
                  <a:srgbClr val="FFFFFF"/>
                </a:solidFill>
                <a:latin typeface="Times New Roman" charset="0"/>
                <a:cs typeface="Times New Roman" charset="0"/>
              </a:rPr>
            </a:br>
            <a:r>
              <a:rPr lang="en-US" sz="4800" dirty="0">
                <a:latin typeface="Times New Roman" charset="0"/>
                <a:ea typeface="ＭＳ Ｐゴシック" charset="0"/>
              </a:rPr>
              <a:t>Give Me Liberty! </a:t>
            </a:r>
            <a:r>
              <a:rPr lang="en-US" sz="2000" dirty="0">
                <a:latin typeface="Times New Roman" charset="0"/>
                <a:ea typeface="ＭＳ Ｐゴシック" charset="0"/>
              </a:rPr>
              <a:t/>
            </a:r>
            <a:br>
              <a:rPr lang="en-US" sz="2000" dirty="0">
                <a:latin typeface="Times New Roman" charset="0"/>
                <a:ea typeface="ＭＳ Ｐゴシック" charset="0"/>
              </a:rPr>
            </a:br>
            <a:r>
              <a:rPr lang="en-US" sz="2000" dirty="0">
                <a:latin typeface="Times New Roman" charset="0"/>
                <a:ea typeface="ＭＳ Ｐゴシック" charset="0"/>
              </a:rPr>
              <a:t>AN AMERICAN HISTORY</a:t>
            </a:r>
            <a:br>
              <a:rPr lang="en-US" sz="2000" dirty="0">
                <a:latin typeface="Times New Roman" charset="0"/>
                <a:ea typeface="ＭＳ Ｐゴシック" charset="0"/>
              </a:rPr>
            </a:br>
            <a:r>
              <a:rPr lang="en-US" sz="2000" dirty="0">
                <a:latin typeface="Times New Roman" charset="0"/>
                <a:ea typeface="ＭＳ Ｐゴシック" charset="0"/>
              </a:rPr>
              <a:t>FIFTH EDITION</a:t>
            </a:r>
            <a:r>
              <a:rPr lang="en-US" sz="2000" dirty="0"/>
              <a:t/>
            </a:r>
            <a:br>
              <a:rPr lang="en-US" sz="2000" dirty="0"/>
            </a:br>
            <a:endParaRPr lang="en-US" sz="1900" dirty="0">
              <a:solidFill>
                <a:schemeClr val="tx2"/>
              </a:solidFill>
              <a:latin typeface="Times New Roman" charset="0"/>
              <a:ea typeface="ＭＳ Ｐゴシック" charset="0"/>
            </a:endParaRPr>
          </a:p>
        </p:txBody>
      </p:sp>
      <p:sp>
        <p:nvSpPr>
          <p:cNvPr id="3" name="Content Placeholder 2"/>
          <p:cNvSpPr>
            <a:spLocks noGrp="1"/>
          </p:cNvSpPr>
          <p:nvPr>
            <p:ph sz="half" idx="2"/>
          </p:nvPr>
        </p:nvSpPr>
        <p:spPr>
          <a:xfrm>
            <a:off x="2514600" y="5895975"/>
            <a:ext cx="4038600" cy="609600"/>
          </a:xfrm>
        </p:spPr>
        <p:txBody>
          <a:bodyPr/>
          <a:lstStyle/>
          <a:p>
            <a:pPr marL="0" lvl="0" indent="0" algn="ctr" eaLnBrk="1" hangingPunct="1">
              <a:buNone/>
            </a:pPr>
            <a:r>
              <a:rPr lang="en-US" sz="2000" b="1" kern="1200" dirty="0" smtClean="0">
                <a:solidFill>
                  <a:srgbClr val="FFFFFF"/>
                </a:solidFill>
                <a:latin typeface="Times New Roman" charset="0"/>
                <a:cs typeface="ＭＳ Ｐゴシック" charset="0"/>
              </a:rPr>
              <a:t>By Eric </a:t>
            </a:r>
            <a:r>
              <a:rPr lang="en-US" sz="2000" b="1" kern="1200" dirty="0">
                <a:solidFill>
                  <a:srgbClr val="FFFFFF"/>
                </a:solidFill>
                <a:latin typeface="Times New Roman" charset="0"/>
                <a:cs typeface="ＭＳ Ｐゴシック" charset="0"/>
              </a:rPr>
              <a:t>Foner</a:t>
            </a:r>
          </a:p>
        </p:txBody>
      </p:sp>
      <p:pic>
        <p:nvPicPr>
          <p:cNvPr id="7" name="Content Placeholder 6" descr="The cover of Give Me Liberty!"/>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044613" y="1905000"/>
            <a:ext cx="3054773" cy="3657600"/>
          </a:xfrm>
          <a:prstGeom prst="rect">
            <a:avLst/>
          </a:prstGeom>
        </p:spPr>
      </p:pic>
    </p:spTree>
    <p:extLst>
      <p:ext uri="{BB962C8B-B14F-4D97-AF65-F5344CB8AC3E}">
        <p14:creationId xmlns:p14="http://schemas.microsoft.com/office/powerpoint/2010/main" val="40761076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10: Democracy in America, 1815 to 1840 </a:t>
            </a:r>
            <a:endParaRPr lang="en-US" dirty="0"/>
          </a:p>
        </p:txBody>
      </p:sp>
      <p:pic>
        <p:nvPicPr>
          <p:cNvPr id="5" name="Content Placeholder 4" descr="Chapter 10: Democracy in America, 1815 to 1840."/>
          <p:cNvPicPr>
            <a:picLocks noGrp="1" noChangeAspect="1" noChangeArrowheads="1"/>
          </p:cNvPicPr>
          <p:nvPr>
            <p:ph idx="1"/>
          </p:nvPr>
        </p:nvPicPr>
        <p:blipFill>
          <a:blip r:embed="rId3"/>
          <a:srcRect/>
          <a:stretch>
            <a:fillRect/>
          </a:stretch>
        </p:blipFill>
        <p:spPr bwMode="auto">
          <a:xfrm>
            <a:off x="0" y="5907"/>
            <a:ext cx="9144000" cy="6852093"/>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Justice’s </a:t>
            </a:r>
            <a:r>
              <a:rPr lang="en-US" i="1" dirty="0" smtClean="0"/>
              <a:t>Court </a:t>
            </a:r>
            <a:r>
              <a:rPr lang="en-US" i="1" dirty="0"/>
              <a:t>in the </a:t>
            </a:r>
            <a:r>
              <a:rPr lang="en-US" i="1" dirty="0" smtClean="0"/>
              <a:t>Back Woods</a:t>
            </a:r>
            <a:endParaRPr lang="en-US" i="1" dirty="0"/>
          </a:p>
        </p:txBody>
      </p:sp>
      <p:sp>
        <p:nvSpPr>
          <p:cNvPr id="4" name="Content Placeholder 3"/>
          <p:cNvSpPr>
            <a:spLocks noGrp="1"/>
          </p:cNvSpPr>
          <p:nvPr>
            <p:ph sz="half" idx="2"/>
          </p:nvPr>
        </p:nvSpPr>
        <p:spPr>
          <a:xfrm>
            <a:off x="304800" y="5965824"/>
            <a:ext cx="8534400" cy="685800"/>
          </a:xfrm>
        </p:spPr>
        <p:txBody>
          <a:bodyPr/>
          <a:lstStyle/>
          <a:p>
            <a:pPr marL="0" lvl="0" indent="0" eaLnBrk="1" fontAlgn="auto" hangingPunct="1">
              <a:spcAft>
                <a:spcPts val="0"/>
              </a:spcAft>
              <a:buNone/>
              <a:defRPr/>
            </a:pPr>
            <a:r>
              <a:rPr lang="en-US" sz="1100" b="1" i="1" dirty="0">
                <a:solidFill>
                  <a:srgbClr val="FFFFFF"/>
                </a:solidFill>
                <a:latin typeface="Times New Roman" pitchFamily="-1" charset="0"/>
              </a:rPr>
              <a:t>Justice’s Court in the Back Woods</a:t>
            </a:r>
            <a:r>
              <a:rPr lang="en-US" sz="1100" b="1" dirty="0">
                <a:solidFill>
                  <a:srgbClr val="FFFFFF"/>
                </a:solidFill>
                <a:latin typeface="Times New Roman" pitchFamily="-1" charset="0"/>
              </a:rPr>
              <a:t>, by Tompkins </a:t>
            </a:r>
            <a:r>
              <a:rPr lang="en-US" sz="1100" b="1" dirty="0" smtClean="0">
                <a:solidFill>
                  <a:srgbClr val="FFFFFF"/>
                </a:solidFill>
                <a:latin typeface="Times New Roman" pitchFamily="-1" charset="0"/>
              </a:rPr>
              <a:t>Harrison </a:t>
            </a:r>
            <a:r>
              <a:rPr lang="en-US" sz="1100" b="1" dirty="0">
                <a:solidFill>
                  <a:srgbClr val="FFFFFF"/>
                </a:solidFill>
                <a:latin typeface="Times New Roman" pitchFamily="-1" charset="0"/>
              </a:rPr>
              <a:t>Matteson, </a:t>
            </a:r>
            <a:r>
              <a:rPr lang="en-US" sz="1100" b="1" dirty="0" smtClean="0">
                <a:solidFill>
                  <a:srgbClr val="FFFFFF"/>
                </a:solidFill>
                <a:latin typeface="Times New Roman" pitchFamily="-1" charset="0"/>
              </a:rPr>
              <a:t>1852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solidFill>
                <a:srgbClr val="FFFFFF"/>
              </a:solidFill>
              <a:latin typeface="Times New Roman" pitchFamily="-1" charset="0"/>
            </a:endParaRPr>
          </a:p>
          <a:p>
            <a:pPr marL="0" indent="0">
              <a:buNone/>
            </a:pPr>
            <a:endParaRPr lang="en-US" sz="1100" dirty="0"/>
          </a:p>
        </p:txBody>
      </p:sp>
      <p:pic>
        <p:nvPicPr>
          <p:cNvPr id="8" name="Content Placeholder 7" descr="A painting of a group of men sitting around a table. One man is speaking emphatically while others listen. Another man points out something in a book. "/>
          <p:cNvPicPr>
            <a:picLocks noGrp="1" noChangeAspect="1" noChangeArrowheads="1"/>
          </p:cNvPicPr>
          <p:nvPr>
            <p:ph sz="half" idx="1"/>
          </p:nvPr>
        </p:nvPicPr>
        <p:blipFill>
          <a:blip r:embed="rId3"/>
          <a:srcRect/>
          <a:stretch>
            <a:fillRect/>
          </a:stretch>
        </p:blipFill>
        <p:spPr bwMode="auto">
          <a:xfrm>
            <a:off x="1676400" y="1828800"/>
            <a:ext cx="6110146" cy="36576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a:defRPr/>
            </a:pPr>
            <a:r>
              <a:rPr lang="en-US" dirty="0">
                <a:cs typeface="Times New Roman" charset="0"/>
              </a:rPr>
              <a:t>Lecture </a:t>
            </a:r>
            <a:r>
              <a:rPr lang="en-US" dirty="0" smtClean="0">
                <a:cs typeface="Times New Roman" charset="0"/>
              </a:rPr>
              <a:t>Preview</a:t>
            </a:r>
            <a:endParaRPr lang="en-US" dirty="0">
              <a:cs typeface="Times New Roman" charset="0"/>
            </a:endParaRPr>
          </a:p>
        </p:txBody>
      </p:sp>
      <p:sp>
        <p:nvSpPr>
          <p:cNvPr id="3075" name="Content Placeholder 2"/>
          <p:cNvSpPr>
            <a:spLocks noGrp="1"/>
          </p:cNvSpPr>
          <p:nvPr>
            <p:ph idx="1"/>
          </p:nvPr>
        </p:nvSpPr>
        <p:spPr>
          <a:xfrm>
            <a:off x="457200" y="1752600"/>
            <a:ext cx="8229600" cy="4000500"/>
          </a:xfrm>
        </p:spPr>
        <p:txBody>
          <a:bodyPr anchor="ctr"/>
          <a:lstStyle/>
          <a:p>
            <a:pPr marL="0" indent="0"/>
            <a:r>
              <a:rPr lang="en-US" dirty="0" smtClean="0">
                <a:latin typeface="Times New Roman" pitchFamily="-1" charset="0"/>
                <a:ea typeface="ＭＳ Ｐゴシック" pitchFamily="-1" charset="-128"/>
                <a:cs typeface="Times New Roman" pitchFamily="-1" charset="0"/>
              </a:rPr>
              <a:t> </a:t>
            </a:r>
            <a:r>
              <a:rPr lang="en-US" dirty="0">
                <a:latin typeface="Times New Roman" pitchFamily="-1" charset="0"/>
                <a:ea typeface="ＭＳ Ｐゴシック" pitchFamily="-1" charset="-128"/>
                <a:cs typeface="Times New Roman" pitchFamily="-1" charset="0"/>
              </a:rPr>
              <a:t>The Triumph of Democracy</a:t>
            </a:r>
          </a:p>
          <a:p>
            <a:pPr marL="0" indent="0"/>
            <a:r>
              <a:rPr lang="en-US" dirty="0">
                <a:latin typeface="Times New Roman" pitchFamily="-1" charset="0"/>
                <a:ea typeface="ＭＳ Ｐゴシック" pitchFamily="-1" charset="-128"/>
                <a:cs typeface="Times New Roman" pitchFamily="-1" charset="0"/>
              </a:rPr>
              <a:t> Nationalism and Its Discontents</a:t>
            </a:r>
          </a:p>
          <a:p>
            <a:pPr marL="0" indent="0"/>
            <a:r>
              <a:rPr lang="en-US" dirty="0">
                <a:latin typeface="Times New Roman" pitchFamily="-1" charset="0"/>
                <a:ea typeface="ＭＳ Ｐゴシック" pitchFamily="-1" charset="-128"/>
                <a:cs typeface="Times New Roman" pitchFamily="-1" charset="0"/>
              </a:rPr>
              <a:t> Nation, Section, and Party</a:t>
            </a:r>
          </a:p>
          <a:p>
            <a:pPr marL="0" indent="0"/>
            <a:r>
              <a:rPr lang="en-US" dirty="0">
                <a:latin typeface="Times New Roman" pitchFamily="-1" charset="0"/>
                <a:ea typeface="ＭＳ Ｐゴシック" pitchFamily="-1" charset="-128"/>
                <a:cs typeface="Times New Roman" pitchFamily="-1" charset="0"/>
              </a:rPr>
              <a:t> The Age of Jackson</a:t>
            </a:r>
          </a:p>
          <a:p>
            <a:pPr marL="0" indent="0"/>
            <a:r>
              <a:rPr lang="en-US" dirty="0">
                <a:latin typeface="Times New Roman" pitchFamily="-1" charset="0"/>
                <a:ea typeface="ＭＳ Ｐゴシック" pitchFamily="-1" charset="-128"/>
                <a:cs typeface="Times New Roman" pitchFamily="-1" charset="0"/>
              </a:rPr>
              <a:t> The Bank War and After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0"/>
            <a:ext cx="8229600" cy="1600200"/>
          </a:xfrm>
        </p:spPr>
        <p:txBody>
          <a:bodyPr/>
          <a:lstStyle/>
          <a:p>
            <a:pPr eaLnBrk="1" hangingPunct="1">
              <a:defRPr/>
            </a:pPr>
            <a:r>
              <a:rPr lang="en-US" dirty="0">
                <a:cs typeface="Times New Roman" charset="0"/>
              </a:rPr>
              <a:t>Focus </a:t>
            </a:r>
            <a:r>
              <a:rPr lang="en-US" dirty="0" smtClean="0">
                <a:cs typeface="Times New Roman" charset="0"/>
              </a:rPr>
              <a:t>Question</a:t>
            </a:r>
            <a:r>
              <a:rPr lang="en-US" dirty="0">
                <a:cs typeface="Times New Roman" charset="0"/>
              </a:rPr>
              <a:t>: </a:t>
            </a:r>
            <a:r>
              <a:rPr lang="en-US" dirty="0" smtClean="0">
                <a:cs typeface="Times New Roman" charset="0"/>
              </a:rPr>
              <a:t>The </a:t>
            </a:r>
            <a:r>
              <a:rPr lang="en-US" dirty="0">
                <a:cs typeface="Times New Roman" charset="0"/>
              </a:rPr>
              <a:t>Triumph of Democracy</a:t>
            </a:r>
          </a:p>
        </p:txBody>
      </p:sp>
      <p:sp>
        <p:nvSpPr>
          <p:cNvPr id="4099" name="Rectangle 3"/>
          <p:cNvSpPr>
            <a:spLocks noGrp="1" noChangeArrowheads="1"/>
          </p:cNvSpPr>
          <p:nvPr>
            <p:ph idx="1"/>
          </p:nvPr>
        </p:nvSpPr>
        <p:spPr>
          <a:xfrm>
            <a:off x="457200" y="2133600"/>
            <a:ext cx="8229600" cy="3009900"/>
          </a:xfrm>
          <a:effectLst>
            <a:outerShdw blurRad="63500" dist="38100" dir="5400000" algn="t" rotWithShape="0">
              <a:srgbClr val="000000">
                <a:alpha val="39999"/>
              </a:srgbClr>
            </a:outerShdw>
          </a:effectLst>
        </p:spPr>
        <p:txBody>
          <a:bodyPr anchor="ctr"/>
          <a:lstStyle/>
          <a:p>
            <a:pPr marL="971550" lvl="1" indent="-571500">
              <a:buSzPct val="100000"/>
              <a:buFont typeface="Wingdings" pitchFamily="2" charset="2"/>
              <a:buChar char=""/>
              <a:defRPr/>
            </a:pPr>
            <a:r>
              <a:rPr lang="en-US" sz="3600" dirty="0">
                <a:solidFill>
                  <a:srgbClr val="FAD000"/>
                </a:solidFill>
                <a:latin typeface="Times New Roman" charset="0"/>
                <a:cs typeface="Times New Roman" charset="0"/>
              </a:rPr>
              <a:t>Focus Question: </a:t>
            </a:r>
          </a:p>
          <a:p>
            <a:pPr marL="400050" lvl="1" indent="0">
              <a:buFontTx/>
              <a:buNone/>
              <a:defRPr/>
            </a:pPr>
            <a:r>
              <a:rPr lang="en-US" sz="3600" dirty="0">
                <a:solidFill>
                  <a:srgbClr val="FAD000"/>
                </a:solidFill>
                <a:latin typeface="Times New Roman" charset="0"/>
                <a:cs typeface="Times New Roman" charset="0"/>
              </a:rPr>
              <a:t>What were the social bases for the flourishing democracy of the early </a:t>
            </a:r>
            <a:br>
              <a:rPr lang="en-US" sz="3600" dirty="0">
                <a:solidFill>
                  <a:srgbClr val="FAD000"/>
                </a:solidFill>
                <a:latin typeface="Times New Roman" charset="0"/>
                <a:cs typeface="Times New Roman" charset="0"/>
              </a:rPr>
            </a:br>
            <a:r>
              <a:rPr lang="en-US" sz="3600" dirty="0">
                <a:solidFill>
                  <a:srgbClr val="FAD000"/>
                </a:solidFill>
                <a:latin typeface="Times New Roman" charset="0"/>
                <a:cs typeface="Times New Roman" charset="0"/>
              </a:rPr>
              <a:t>mid-nineteenth century?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defRPr/>
            </a:pPr>
            <a:r>
              <a:rPr lang="en-US" dirty="0" smtClean="0"/>
              <a:t>Expanding Democracy</a:t>
            </a:r>
            <a:endParaRPr lang="en-US" dirty="0"/>
          </a:p>
        </p:txBody>
      </p:sp>
      <p:sp>
        <p:nvSpPr>
          <p:cNvPr id="6147"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Property and Democracy</a:t>
            </a:r>
          </a:p>
          <a:p>
            <a:pPr eaLnBrk="1" hangingPunct="1"/>
            <a:r>
              <a:rPr lang="en-US" dirty="0">
                <a:latin typeface="Times New Roman" pitchFamily="-1" charset="0"/>
                <a:ea typeface="ＭＳ Ｐゴシック" pitchFamily="-1" charset="-128"/>
                <a:cs typeface="Times New Roman" pitchFamily="-1" charset="0"/>
              </a:rPr>
              <a:t>The Dorr War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“King </a:t>
            </a:r>
            <a:r>
              <a:rPr lang="en-US" dirty="0"/>
              <a:t>Andrew the </a:t>
            </a:r>
            <a:r>
              <a:rPr lang="en-US" dirty="0" smtClean="0"/>
              <a:t>First</a:t>
            </a:r>
            <a:r>
              <a:rPr lang="en-US" dirty="0"/>
              <a:t>”</a:t>
            </a:r>
          </a:p>
        </p:txBody>
      </p:sp>
      <p:sp>
        <p:nvSpPr>
          <p:cNvPr id="4" name="Content Placeholder 3"/>
          <p:cNvSpPr>
            <a:spLocks noGrp="1"/>
          </p:cNvSpPr>
          <p:nvPr>
            <p:ph sz="half" idx="2"/>
          </p:nvPr>
        </p:nvSpPr>
        <p:spPr>
          <a:xfrm>
            <a:off x="304800" y="5943600"/>
            <a:ext cx="8382000" cy="533400"/>
          </a:xfrm>
        </p:spPr>
        <p:txBody>
          <a:bodyPr/>
          <a:lstStyle/>
          <a:p>
            <a:pPr marL="0" indent="0">
              <a:buNone/>
            </a:pPr>
            <a:r>
              <a:rPr lang="en-US" sz="1100" b="1" dirty="0">
                <a:latin typeface="Times New Roman" pitchFamily="-1" charset="0"/>
              </a:rPr>
              <a:t>An anti-Jackson cartoon from 1832 depicting the </a:t>
            </a:r>
            <a:r>
              <a:rPr lang="en-US" sz="1100" b="1" dirty="0" smtClean="0">
                <a:latin typeface="Times New Roman" pitchFamily="-1" charset="0"/>
              </a:rPr>
              <a:t>President </a:t>
            </a:r>
            <a:r>
              <a:rPr lang="en-US" sz="1100" b="1" dirty="0">
                <a:latin typeface="Times New Roman" pitchFamily="-1" charset="0"/>
              </a:rPr>
              <a:t>as an aspiring </a:t>
            </a:r>
            <a:r>
              <a:rPr lang="en-US" sz="1100" b="1" dirty="0" smtClean="0">
                <a:latin typeface="Times New Roman" pitchFamily="-1" charset="0"/>
              </a:rPr>
              <a:t>monarch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cartoon of a man standing in royal robes with a crown on his head. He holds a scepter in one hand and a scroll with “veto” written on it in the other. He steps on a ripped piece of paper labeled Constitution."/>
          <p:cNvPicPr>
            <a:picLocks noGrp="1" noChangeAspect="1" noChangeArrowheads="1"/>
          </p:cNvPicPr>
          <p:nvPr>
            <p:ph sz="half" idx="1"/>
          </p:nvPr>
        </p:nvPicPr>
        <p:blipFill>
          <a:blip r:embed="rId3"/>
          <a:srcRect/>
          <a:stretch>
            <a:fillRect/>
          </a:stretch>
        </p:blipFill>
        <p:spPr bwMode="auto">
          <a:xfrm>
            <a:off x="3124200" y="1600200"/>
            <a:ext cx="2819400" cy="4027714"/>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Dorr Liberation Stock</a:t>
            </a:r>
            <a:endParaRPr lang="en-US" dirty="0"/>
          </a:p>
        </p:txBody>
      </p:sp>
      <p:sp>
        <p:nvSpPr>
          <p:cNvPr id="6" name="Content Placeholder 5"/>
          <p:cNvSpPr>
            <a:spLocks noGrp="1"/>
          </p:cNvSpPr>
          <p:nvPr>
            <p:ph sz="half" idx="2"/>
          </p:nvPr>
        </p:nvSpPr>
        <p:spPr>
          <a:xfrm>
            <a:off x="381000" y="5867400"/>
            <a:ext cx="8610600" cy="609600"/>
          </a:xfrm>
        </p:spPr>
        <p:txBody>
          <a:bodyPr/>
          <a:lstStyle/>
          <a:p>
            <a:pPr marL="0" marR="0" lvl="0" indent="0" defTabSz="914400" eaLnBrk="1" fontAlgn="auto" latinLnBrk="0" hangingPunct="1">
              <a:lnSpc>
                <a:spcPct val="100000"/>
              </a:lnSpc>
              <a:spcBef>
                <a:spcPct val="0"/>
              </a:spcBef>
              <a:spcAft>
                <a:spcPts val="0"/>
              </a:spcAft>
              <a:buClrTx/>
              <a:buSzTx/>
              <a:buFontTx/>
              <a:buNone/>
              <a:tabLst/>
              <a:defRPr/>
            </a:pPr>
            <a:endParaRPr lang="en-US" altLang="en-US" sz="1100" b="1" dirty="0">
              <a:solidFill>
                <a:schemeClr val="tx2"/>
              </a:solidFill>
              <a:ea typeface="ＭＳ Ｐゴシック" panose="020B0600070205080204" pitchFamily="34" charset="-128"/>
            </a:endParaRPr>
          </a:p>
          <a:p>
            <a:pPr marL="0" marR="0" lvl="0" indent="0" defTabSz="914400" eaLnBrk="1" fontAlgn="auto" latinLnBrk="0" hangingPunct="1">
              <a:lnSpc>
                <a:spcPct val="100000"/>
              </a:lnSpc>
              <a:spcBef>
                <a:spcPct val="0"/>
              </a:spcBef>
              <a:spcAft>
                <a:spcPts val="0"/>
              </a:spcAft>
              <a:buClrTx/>
              <a:buSzTx/>
              <a:buFontTx/>
              <a:buNone/>
              <a:tabLst/>
              <a:defRPr/>
            </a:pPr>
            <a:r>
              <a:rPr lang="en-US" altLang="en-US" sz="1100" b="1" dirty="0">
                <a:solidFill>
                  <a:schemeClr val="tx2"/>
                </a:solidFill>
                <a:ea typeface="ＭＳ Ｐゴシック" panose="020B0600070205080204" pitchFamily="34" charset="-128"/>
              </a:rPr>
              <a:t>Dorr Liberation Stock, a certificate </a:t>
            </a:r>
            <a:r>
              <a:rPr lang="en-US" altLang="en-US" sz="1100" b="1" dirty="0">
                <a:solidFill>
                  <a:schemeClr val="tx2"/>
                </a:solidFill>
              </a:rPr>
              <a:t>indicating that a </a:t>
            </a:r>
            <a:r>
              <a:rPr lang="en-US" altLang="en-US" sz="1100" b="1" dirty="0" smtClean="0">
                <a:solidFill>
                  <a:schemeClr val="tx2"/>
                </a:solidFill>
              </a:rPr>
              <a:t>person </a:t>
            </a:r>
            <a:r>
              <a:rPr lang="en-US" altLang="en-US" sz="1100" b="1" dirty="0">
                <a:solidFill>
                  <a:schemeClr val="tx2"/>
                </a:solidFill>
              </a:rPr>
              <a:t>has helped </a:t>
            </a:r>
            <a:r>
              <a:rPr lang="en-US" altLang="en-US" sz="1100" b="1" dirty="0" smtClean="0">
                <a:solidFill>
                  <a:schemeClr val="tx2"/>
                </a:solidFill>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marR="0" lvl="0" indent="0" defTabSz="914400" eaLnBrk="1" fontAlgn="auto" latinLnBrk="0" hangingPunct="1">
              <a:lnSpc>
                <a:spcPct val="100000"/>
              </a:lnSpc>
              <a:spcBef>
                <a:spcPct val="0"/>
              </a:spcBef>
              <a:spcAft>
                <a:spcPts val="0"/>
              </a:spcAft>
              <a:buClrTx/>
              <a:buSzTx/>
              <a:buFontTx/>
              <a:buNone/>
              <a:tabLst/>
              <a:defRPr/>
            </a:pPr>
            <a:r>
              <a:rPr lang="en-US" altLang="en-US" sz="1100" b="1" dirty="0">
                <a:solidFill>
                  <a:schemeClr val="tx2"/>
                </a:solidFill>
              </a:rPr>
              <a:t>finance Thomas Dorr’s appeal to the U.S. Supreme </a:t>
            </a:r>
            <a:r>
              <a:rPr lang="en-US" altLang="en-US" sz="1100" b="1" dirty="0" smtClean="0">
                <a:solidFill>
                  <a:schemeClr val="tx2"/>
                </a:solidFill>
              </a:rPr>
              <a:t>Court</a:t>
            </a:r>
            <a:r>
              <a:rPr lang="en-US" alt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marR="0" lvl="0" indent="0" defTabSz="914400" eaLnBrk="1" fontAlgn="auto" latinLnBrk="0" hangingPunct="1">
              <a:lnSpc>
                <a:spcPct val="100000"/>
              </a:lnSpc>
              <a:spcBef>
                <a:spcPct val="0"/>
              </a:spcBef>
              <a:spcAft>
                <a:spcPts val="0"/>
              </a:spcAft>
              <a:buClrTx/>
              <a:buSzTx/>
              <a:buFontTx/>
              <a:buNone/>
              <a:tabLst/>
              <a:defRPr/>
            </a:pPr>
            <a:endParaRPr lang="en-US" altLang="en-US" sz="1100" b="1" dirty="0">
              <a:solidFill>
                <a:schemeClr val="tx2"/>
              </a:solidFill>
            </a:endParaRPr>
          </a:p>
          <a:p>
            <a:pPr marL="0" indent="0">
              <a:buNone/>
            </a:pPr>
            <a:endParaRPr lang="en-US" sz="1100" dirty="0"/>
          </a:p>
        </p:txBody>
      </p:sp>
      <p:pic>
        <p:nvPicPr>
          <p:cNvPr id="8" name="Content Placeholder 7" descr="A picture of a stock certificate with a man on one side and an eagle on the othe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600200" y="1752600"/>
            <a:ext cx="5916017" cy="3200400"/>
          </a:xfrm>
          <a:prstGeom prst="rect">
            <a:avLst/>
          </a:prstGeom>
        </p:spPr>
      </p:pic>
    </p:spTree>
    <p:extLst>
      <p:ext uri="{BB962C8B-B14F-4D97-AF65-F5344CB8AC3E}">
        <p14:creationId xmlns:p14="http://schemas.microsoft.com/office/powerpoint/2010/main" val="10585897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defRPr/>
            </a:pPr>
            <a:r>
              <a:rPr lang="en-US" dirty="0"/>
              <a:t>Alexis de </a:t>
            </a:r>
            <a:r>
              <a:rPr lang="en-US" dirty="0" smtClean="0"/>
              <a:t>Tocqueville</a:t>
            </a:r>
            <a:endParaRPr lang="en-US" dirty="0"/>
          </a:p>
        </p:txBody>
      </p:sp>
      <p:sp>
        <p:nvSpPr>
          <p:cNvPr id="7171"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Tocqueville on Democracy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i="1" dirty="0"/>
              <a:t>Independence </a:t>
            </a:r>
            <a:r>
              <a:rPr lang="en-US" sz="3600" i="1" dirty="0" smtClean="0"/>
              <a:t>Day Celebration </a:t>
            </a:r>
            <a:r>
              <a:rPr lang="en-US" sz="3600" i="1" dirty="0"/>
              <a:t>in </a:t>
            </a:r>
            <a:r>
              <a:rPr lang="en-US" sz="3600" i="1" dirty="0" smtClean="0"/>
              <a:t>Centre Square</a:t>
            </a:r>
            <a:endParaRPr lang="en-US" sz="3600" i="1" dirty="0"/>
          </a:p>
        </p:txBody>
      </p:sp>
      <p:sp>
        <p:nvSpPr>
          <p:cNvPr id="4" name="Content Placeholder 3"/>
          <p:cNvSpPr>
            <a:spLocks noGrp="1"/>
          </p:cNvSpPr>
          <p:nvPr>
            <p:ph sz="half" idx="2"/>
          </p:nvPr>
        </p:nvSpPr>
        <p:spPr>
          <a:xfrm>
            <a:off x="457200" y="5927725"/>
            <a:ext cx="8534400" cy="762000"/>
          </a:xfrm>
        </p:spPr>
        <p:txBody>
          <a:bodyPr/>
          <a:lstStyle/>
          <a:p>
            <a:pPr marL="0" lvl="0" indent="0" eaLnBrk="1" fontAlgn="auto" hangingPunct="1">
              <a:spcAft>
                <a:spcPts val="0"/>
              </a:spcAft>
              <a:buNone/>
              <a:defRPr/>
            </a:pPr>
            <a:r>
              <a:rPr lang="en-US" sz="1100" b="1" i="1" dirty="0">
                <a:solidFill>
                  <a:srgbClr val="FFFFFF"/>
                </a:solidFill>
                <a:latin typeface="Times New Roman" pitchFamily="-1" charset="0"/>
              </a:rPr>
              <a:t>Independence Day Celebration in Centre Square</a:t>
            </a:r>
            <a:r>
              <a:rPr lang="en-US" sz="1100" b="1" dirty="0">
                <a:solidFill>
                  <a:srgbClr val="FFFFFF"/>
                </a:solidFill>
                <a:latin typeface="Times New Roman" pitchFamily="-1" charset="0"/>
              </a:rPr>
              <a:t>, </a:t>
            </a:r>
            <a:r>
              <a:rPr lang="en-US" sz="1100" b="1" dirty="0" smtClean="0">
                <a:solidFill>
                  <a:srgbClr val="FFFFFF"/>
                </a:solidFill>
                <a:latin typeface="Times New Roman" pitchFamily="-1" charset="0"/>
              </a:rPr>
              <a:t>by </a:t>
            </a:r>
            <a:r>
              <a:rPr lang="en-US" sz="1100" b="1" dirty="0">
                <a:solidFill>
                  <a:srgbClr val="FFFFFF"/>
                </a:solidFill>
                <a:latin typeface="Times New Roman" pitchFamily="-1" charset="0"/>
              </a:rPr>
              <a:t>John Lewis </a:t>
            </a:r>
            <a:r>
              <a:rPr lang="en-US" sz="1100" b="1" dirty="0" err="1">
                <a:solidFill>
                  <a:srgbClr val="FFFFFF"/>
                </a:solidFill>
                <a:latin typeface="Times New Roman" pitchFamily="-1" charset="0"/>
              </a:rPr>
              <a:t>Krimmel</a:t>
            </a:r>
            <a:r>
              <a:rPr lang="en-US" sz="1100" b="1" dirty="0">
                <a:solidFill>
                  <a:srgbClr val="FFFFFF"/>
                </a:solidFill>
                <a:latin typeface="Times New Roman" pitchFamily="-1" charset="0"/>
              </a:rPr>
              <a:t>, </a:t>
            </a:r>
            <a:r>
              <a:rPr lang="en-US" sz="1100" b="1" dirty="0" smtClean="0">
                <a:solidFill>
                  <a:srgbClr val="FFFFFF"/>
                </a:solidFill>
                <a:latin typeface="Times New Roman" pitchFamily="-1" charset="0"/>
              </a:rPr>
              <a:t>1819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solidFill>
                <a:srgbClr val="FFFFFF"/>
              </a:solidFill>
              <a:latin typeface="Times New Roman" pitchFamily="-1" charset="0"/>
            </a:endParaRPr>
          </a:p>
          <a:p>
            <a:pPr marL="0" indent="0">
              <a:buNone/>
            </a:pPr>
            <a:endParaRPr lang="en-US" sz="1100" dirty="0"/>
          </a:p>
        </p:txBody>
      </p:sp>
      <p:pic>
        <p:nvPicPr>
          <p:cNvPr id="8" name="Content Placeholder 7" descr="A painting of a large crowd celebrating in front of tents and a government building. There are flags waving and people sitting at tables. A dog also stands in the crowd with the people. "/>
          <p:cNvPicPr>
            <a:picLocks noGrp="1" noChangeAspect="1" noChangeArrowheads="1"/>
          </p:cNvPicPr>
          <p:nvPr>
            <p:ph sz="half" idx="1"/>
          </p:nvPr>
        </p:nvPicPr>
        <p:blipFill>
          <a:blip r:embed="rId3"/>
          <a:srcRect/>
          <a:stretch>
            <a:fillRect/>
          </a:stretch>
        </p:blipFill>
        <p:spPr bwMode="auto">
          <a:xfrm>
            <a:off x="1905000" y="1905000"/>
            <a:ext cx="5498098" cy="35814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defRPr/>
            </a:pPr>
            <a:r>
              <a:rPr lang="en-US" dirty="0" smtClean="0"/>
              <a:t>“The World </a:t>
            </a:r>
            <a:r>
              <a:rPr lang="en-US" dirty="0"/>
              <a:t>of </a:t>
            </a:r>
            <a:r>
              <a:rPr lang="en-US" dirty="0" smtClean="0"/>
              <a:t>Print</a:t>
            </a:r>
            <a:r>
              <a:rPr lang="en-US" dirty="0"/>
              <a:t>”</a:t>
            </a:r>
          </a:p>
        </p:txBody>
      </p:sp>
      <p:sp>
        <p:nvSpPr>
          <p:cNvPr id="11267"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The Information </a:t>
            </a:r>
            <a:r>
              <a:rPr lang="en-US" dirty="0" smtClean="0">
                <a:latin typeface="Times New Roman" pitchFamily="-1" charset="0"/>
                <a:ea typeface="ＭＳ Ｐゴシック" pitchFamily="-1" charset="-128"/>
                <a:cs typeface="Times New Roman" pitchFamily="-1" charset="0"/>
              </a:rPr>
              <a:t>Revolution</a:t>
            </a:r>
            <a:endParaRPr lang="en-US" dirty="0">
              <a:latin typeface="Times New Roman" pitchFamily="-1" charset="0"/>
              <a:ea typeface="ＭＳ Ｐゴシック" pitchFamily="-1" charset="-128"/>
              <a:cs typeface="Times New Roman" pitchFamily="-1"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dirty="0"/>
              <a:t>Triumph </a:t>
            </a:r>
            <a:r>
              <a:rPr lang="en-US" dirty="0" smtClean="0"/>
              <a:t>Curbed</a:t>
            </a:r>
            <a:endParaRPr lang="en-US" dirty="0"/>
          </a:p>
        </p:txBody>
      </p:sp>
      <p:sp>
        <p:nvSpPr>
          <p:cNvPr id="13315"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The Limits of Democracy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The American </a:t>
            </a:r>
            <a:r>
              <a:rPr lang="en-US" i="1" dirty="0" smtClean="0"/>
              <a:t>Woman’s Home</a:t>
            </a:r>
            <a:endParaRPr lang="en-US" i="1" dirty="0"/>
          </a:p>
        </p:txBody>
      </p:sp>
      <p:sp>
        <p:nvSpPr>
          <p:cNvPr id="6" name="Content Placeholder 5"/>
          <p:cNvSpPr>
            <a:spLocks noGrp="1"/>
          </p:cNvSpPr>
          <p:nvPr>
            <p:ph sz="half" idx="2"/>
          </p:nvPr>
        </p:nvSpPr>
        <p:spPr>
          <a:xfrm>
            <a:off x="304800" y="5943600"/>
            <a:ext cx="8534400" cy="457200"/>
          </a:xfrm>
        </p:spPr>
        <p:txBody>
          <a:bodyPr/>
          <a:lstStyle/>
          <a:p>
            <a:pPr marL="0" marR="0" lvl="0" indent="0" defTabSz="914400" eaLnBrk="1" fontAlgn="auto" latinLnBrk="0" hangingPunct="1">
              <a:lnSpc>
                <a:spcPct val="100000"/>
              </a:lnSpc>
              <a:spcBef>
                <a:spcPct val="0"/>
              </a:spcBef>
              <a:spcAft>
                <a:spcPts val="0"/>
              </a:spcAft>
              <a:buClrTx/>
              <a:buSzTx/>
              <a:buFontTx/>
              <a:buNone/>
              <a:tabLst/>
              <a:defRPr/>
            </a:pPr>
            <a:r>
              <a:rPr lang="en-US" altLang="en-US" sz="1100" b="1" i="1" dirty="0">
                <a:solidFill>
                  <a:schemeClr val="tx2"/>
                </a:solidFill>
              </a:rPr>
              <a:t>The American Woman’s Home</a:t>
            </a:r>
            <a:r>
              <a:rPr lang="en-US" altLang="en-US" sz="1100" b="1" dirty="0">
                <a:solidFill>
                  <a:schemeClr val="tx2"/>
                </a:solidFill>
              </a:rPr>
              <a:t>, a guide to domestic </a:t>
            </a:r>
            <a:r>
              <a:rPr lang="en-US" altLang="en-US" sz="1100" b="1" dirty="0" smtClean="0">
                <a:solidFill>
                  <a:schemeClr val="tx2"/>
                </a:solidFill>
              </a:rPr>
              <a:t>life </a:t>
            </a:r>
            <a:r>
              <a:rPr lang="en-US" altLang="en-US" sz="1100" b="1" dirty="0">
                <a:solidFill>
                  <a:schemeClr val="tx2"/>
                </a:solidFill>
              </a:rPr>
              <a:t>by the sisters </a:t>
            </a:r>
            <a:r>
              <a:rPr lang="en-US" altLang="en-US" sz="1100" b="1" dirty="0" smtClean="0">
                <a:solidFill>
                  <a:schemeClr val="tx2"/>
                </a:solidFill>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marR="0" lvl="0" indent="0" defTabSz="914400" eaLnBrk="1" fontAlgn="auto" latinLnBrk="0" hangingPunct="1">
              <a:lnSpc>
                <a:spcPct val="100000"/>
              </a:lnSpc>
              <a:spcBef>
                <a:spcPct val="0"/>
              </a:spcBef>
              <a:spcAft>
                <a:spcPts val="0"/>
              </a:spcAft>
              <a:buClrTx/>
              <a:buSzTx/>
              <a:buFontTx/>
              <a:buNone/>
              <a:tabLst/>
              <a:defRPr/>
            </a:pPr>
            <a:r>
              <a:rPr lang="en-US" altLang="en-US" sz="1100" b="1" dirty="0">
                <a:solidFill>
                  <a:schemeClr val="tx2"/>
                </a:solidFill>
              </a:rPr>
              <a:t>Catharine Beecher and Harriet Beecher </a:t>
            </a:r>
            <a:r>
              <a:rPr lang="en-US" altLang="en-US" sz="1100" b="1" dirty="0" smtClean="0">
                <a:solidFill>
                  <a:schemeClr val="tx2"/>
                </a:solidFill>
              </a:rPr>
              <a:t>Stowe</a:t>
            </a:r>
            <a:r>
              <a:rPr lang="en-US" alt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marR="0" lvl="0" indent="0" defTabSz="914400" eaLnBrk="1" fontAlgn="auto" latinLnBrk="0" hangingPunct="1">
              <a:lnSpc>
                <a:spcPct val="100000"/>
              </a:lnSpc>
              <a:spcBef>
                <a:spcPct val="0"/>
              </a:spcBef>
              <a:spcAft>
                <a:spcPts val="0"/>
              </a:spcAft>
              <a:buClrTx/>
              <a:buSzTx/>
              <a:buFontTx/>
              <a:buNone/>
              <a:tabLst/>
              <a:defRPr/>
            </a:pPr>
            <a:endParaRPr lang="en-US" altLang="en-US" sz="1100" b="1" dirty="0">
              <a:solidFill>
                <a:schemeClr val="tx2"/>
              </a:solidFill>
            </a:endParaRPr>
          </a:p>
          <a:p>
            <a:pPr marL="0" indent="0">
              <a:buNone/>
            </a:pPr>
            <a:endParaRPr lang="en-US" sz="1100" dirty="0"/>
          </a:p>
        </p:txBody>
      </p:sp>
      <p:pic>
        <p:nvPicPr>
          <p:cNvPr id="8" name="Content Placeholder 7" descr="An illustration from a magazine featuring women in domestic scenes. In one, a woman sits with her children and their pets, and in the other, two women and a child work in a garden."/>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429000" y="1621418"/>
            <a:ext cx="2467071" cy="4080301"/>
          </a:xfrm>
          <a:prstGeom prst="rect">
            <a:avLst/>
          </a:prstGeom>
        </p:spPr>
      </p:pic>
    </p:spTree>
    <p:extLst>
      <p:ext uri="{BB962C8B-B14F-4D97-AF65-F5344CB8AC3E}">
        <p14:creationId xmlns:p14="http://schemas.microsoft.com/office/powerpoint/2010/main" val="15946829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76200"/>
            <a:ext cx="8229600" cy="1341438"/>
          </a:xfrm>
        </p:spPr>
        <p:txBody>
          <a:bodyPr/>
          <a:lstStyle/>
          <a:p>
            <a:pPr eaLnBrk="1" hangingPunct="1">
              <a:defRPr/>
            </a:pPr>
            <a:r>
              <a:rPr lang="en-US" dirty="0"/>
              <a:t>Democracy and </a:t>
            </a:r>
            <a:r>
              <a:rPr lang="en-US" dirty="0" smtClean="0"/>
              <a:t>Whiteness</a:t>
            </a:r>
            <a:endParaRPr lang="en-US" dirty="0"/>
          </a:p>
        </p:txBody>
      </p:sp>
      <p:sp>
        <p:nvSpPr>
          <p:cNvPr id="14339"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A Racial Democracy</a:t>
            </a:r>
          </a:p>
          <a:p>
            <a:pPr eaLnBrk="1" hangingPunct="1"/>
            <a:r>
              <a:rPr lang="en-US" dirty="0">
                <a:latin typeface="Times New Roman" pitchFamily="-1" charset="0"/>
                <a:ea typeface="ＭＳ Ｐゴシック" pitchFamily="-1" charset="-128"/>
                <a:cs typeface="Times New Roman" pitchFamily="-1" charset="0"/>
              </a:rPr>
              <a:t>Race and Class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Jim </a:t>
            </a:r>
            <a:r>
              <a:rPr lang="en-US" i="1" dirty="0" smtClean="0"/>
              <a:t>Crow</a:t>
            </a:r>
            <a:endParaRPr lang="en-US" i="1" dirty="0"/>
          </a:p>
        </p:txBody>
      </p:sp>
      <p:sp>
        <p:nvSpPr>
          <p:cNvPr id="6" name="Content Placeholder 5"/>
          <p:cNvSpPr>
            <a:spLocks noGrp="1"/>
          </p:cNvSpPr>
          <p:nvPr>
            <p:ph sz="half" idx="2"/>
          </p:nvPr>
        </p:nvSpPr>
        <p:spPr>
          <a:xfrm>
            <a:off x="304800" y="5913440"/>
            <a:ext cx="8534400" cy="609600"/>
          </a:xfrm>
        </p:spPr>
        <p:txBody>
          <a:bodyPr/>
          <a:lstStyle/>
          <a:p>
            <a:pPr marL="0" lvl="0" indent="0" eaLnBrk="1" fontAlgn="auto" hangingPunct="1">
              <a:spcAft>
                <a:spcPts val="0"/>
              </a:spcAft>
              <a:buNone/>
              <a:defRPr/>
            </a:pPr>
            <a:r>
              <a:rPr lang="en-US" altLang="en-US" sz="1100" b="1" i="1" dirty="0">
                <a:solidFill>
                  <a:schemeClr val="tx2"/>
                </a:solidFill>
              </a:rPr>
              <a:t>Jim Crow</a:t>
            </a:r>
            <a:r>
              <a:rPr lang="en-US" altLang="en-US" sz="1100" b="1" dirty="0">
                <a:solidFill>
                  <a:schemeClr val="tx2"/>
                </a:solidFill>
              </a:rPr>
              <a:t>, sheet music depicting one of the most </a:t>
            </a:r>
            <a:r>
              <a:rPr lang="en-US" altLang="en-US" sz="1100" b="1" dirty="0" smtClean="0">
                <a:solidFill>
                  <a:schemeClr val="tx2"/>
                </a:solidFill>
              </a:rPr>
              <a:t>popular </a:t>
            </a:r>
            <a:r>
              <a:rPr lang="en-US" altLang="en-US" sz="1100" b="1" dirty="0">
                <a:solidFill>
                  <a:schemeClr val="tx2"/>
                </a:solidFill>
              </a:rPr>
              <a:t>characters in minstrel </a:t>
            </a:r>
            <a:r>
              <a:rPr lang="en-US" altLang="en-US" sz="1100" b="1" dirty="0" smtClean="0">
                <a:solidFill>
                  <a:schemeClr val="tx2"/>
                </a:solidFill>
              </a:rPr>
              <a:t>shows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caricature of an African American in a hat and shabby suit dancing over the text Jim Crow, New York."/>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124200" y="1417638"/>
            <a:ext cx="3143073" cy="4313238"/>
          </a:xfrm>
          <a:prstGeom prst="rect">
            <a:avLst/>
          </a:prstGeom>
        </p:spPr>
      </p:pic>
    </p:spTree>
    <p:extLst>
      <p:ext uri="{BB962C8B-B14F-4D97-AF65-F5344CB8AC3E}">
        <p14:creationId xmlns:p14="http://schemas.microsoft.com/office/powerpoint/2010/main" val="36205534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0"/>
            <a:ext cx="8229600" cy="2209800"/>
          </a:xfrm>
        </p:spPr>
        <p:txBody>
          <a:bodyPr/>
          <a:lstStyle/>
          <a:p>
            <a:pPr eaLnBrk="1" hangingPunct="1">
              <a:defRPr/>
            </a:pPr>
            <a:r>
              <a:rPr lang="en-US" dirty="0">
                <a:cs typeface="Times New Roman" charset="0"/>
              </a:rPr>
              <a:t>Focus </a:t>
            </a:r>
            <a:r>
              <a:rPr lang="en-US" dirty="0" smtClean="0">
                <a:cs typeface="Times New Roman" charset="0"/>
              </a:rPr>
              <a:t>Question</a:t>
            </a:r>
            <a:r>
              <a:rPr lang="en-US" dirty="0">
                <a:cs typeface="Times New Roman" charset="0"/>
              </a:rPr>
              <a:t>: </a:t>
            </a:r>
            <a:r>
              <a:rPr lang="en-US" dirty="0" smtClean="0">
                <a:cs typeface="Times New Roman" charset="0"/>
              </a:rPr>
              <a:t>Nationalism </a:t>
            </a:r>
            <a:r>
              <a:rPr lang="en-US" dirty="0">
                <a:cs typeface="Times New Roman" charset="0"/>
              </a:rPr>
              <a:t>and Its Discontents</a:t>
            </a:r>
          </a:p>
        </p:txBody>
      </p:sp>
      <p:sp>
        <p:nvSpPr>
          <p:cNvPr id="4099" name="Rectangle 3"/>
          <p:cNvSpPr>
            <a:spLocks noGrp="1" noChangeArrowheads="1"/>
          </p:cNvSpPr>
          <p:nvPr>
            <p:ph idx="1"/>
          </p:nvPr>
        </p:nvSpPr>
        <p:spPr>
          <a:xfrm>
            <a:off x="304800" y="2895600"/>
            <a:ext cx="8229600" cy="3429000"/>
          </a:xfrm>
          <a:effectLst>
            <a:outerShdw blurRad="63500" dist="38100" dir="5400000" algn="t" rotWithShape="0">
              <a:srgbClr val="000000">
                <a:alpha val="39999"/>
              </a:srgbClr>
            </a:outerShdw>
          </a:effectLst>
        </p:spPr>
        <p:txBody>
          <a:bodyPr anchor="ctr"/>
          <a:lstStyle/>
          <a:p>
            <a:pPr marL="971550" lvl="1" indent="-571500">
              <a:buSzPct val="100000"/>
              <a:buFont typeface="Wingdings" pitchFamily="2" charset="2"/>
              <a:buChar char=""/>
              <a:defRPr/>
            </a:pPr>
            <a:r>
              <a:rPr lang="en-US" sz="3600" dirty="0">
                <a:solidFill>
                  <a:srgbClr val="FAD000"/>
                </a:solidFill>
                <a:latin typeface="Times New Roman" charset="0"/>
                <a:cs typeface="Times New Roman" charset="0"/>
              </a:rPr>
              <a:t>Focus Question: </a:t>
            </a:r>
          </a:p>
          <a:p>
            <a:pPr marL="400050" lvl="1" indent="0">
              <a:buFontTx/>
              <a:buNone/>
              <a:defRPr/>
            </a:pPr>
            <a:r>
              <a:rPr lang="en-US" sz="3600" dirty="0">
                <a:solidFill>
                  <a:srgbClr val="FAD000"/>
                </a:solidFill>
                <a:latin typeface="Times New Roman" charset="0"/>
                <a:cs typeface="Times New Roman" charset="0"/>
              </a:rPr>
              <a:t>What efforts were made in this period to strengthen the economic integration of the nation, and what major crises hindered these efforts?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85775" y="0"/>
            <a:ext cx="8229600" cy="2209800"/>
          </a:xfrm>
        </p:spPr>
        <p:txBody>
          <a:bodyPr/>
          <a:lstStyle/>
          <a:p>
            <a:pPr eaLnBrk="1" hangingPunct="1">
              <a:defRPr/>
            </a:pPr>
            <a:r>
              <a:rPr lang="en-US" dirty="0"/>
              <a:t>Nationalism </a:t>
            </a:r>
            <a:r>
              <a:rPr lang="en-US" dirty="0" smtClean="0"/>
              <a:t>and the Second Bank </a:t>
            </a:r>
            <a:br>
              <a:rPr lang="en-US" dirty="0" smtClean="0"/>
            </a:br>
            <a:r>
              <a:rPr lang="en-US" dirty="0" smtClean="0"/>
              <a:t>of the United States</a:t>
            </a:r>
            <a:endParaRPr lang="en-US" dirty="0"/>
          </a:p>
        </p:txBody>
      </p:sp>
      <p:sp>
        <p:nvSpPr>
          <p:cNvPr id="17411" name="Rectangle 3"/>
          <p:cNvSpPr>
            <a:spLocks noGrp="1" noChangeArrowheads="1"/>
          </p:cNvSpPr>
          <p:nvPr>
            <p:ph idx="1"/>
          </p:nvPr>
        </p:nvSpPr>
        <p:spPr>
          <a:xfrm>
            <a:off x="457200" y="2514600"/>
            <a:ext cx="8229600" cy="3505200"/>
          </a:xfrm>
        </p:spPr>
        <p:txBody>
          <a:bodyPr/>
          <a:lstStyle/>
          <a:p>
            <a:pPr eaLnBrk="1" hangingPunct="1"/>
            <a:r>
              <a:rPr lang="en-US" dirty="0">
                <a:latin typeface="Times New Roman" pitchFamily="-1" charset="0"/>
                <a:ea typeface="ＭＳ Ｐゴシック" pitchFamily="-1" charset="-128"/>
                <a:cs typeface="Times New Roman" pitchFamily="-1" charset="0"/>
              </a:rPr>
              <a:t>The American System</a:t>
            </a:r>
          </a:p>
          <a:p>
            <a:pPr eaLnBrk="1" hangingPunct="1"/>
            <a:r>
              <a:rPr lang="en-US" dirty="0">
                <a:latin typeface="Times New Roman" pitchFamily="-1" charset="0"/>
                <a:ea typeface="ＭＳ Ｐゴシック" pitchFamily="-1" charset="-128"/>
                <a:cs typeface="Times New Roman" pitchFamily="-1" charset="0"/>
              </a:rPr>
              <a:t>Banks and Money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dirty="0" smtClean="0"/>
              <a:t>Campaign </a:t>
            </a:r>
            <a:r>
              <a:rPr lang="en-US" dirty="0"/>
              <a:t>of 1824</a:t>
            </a:r>
          </a:p>
        </p:txBody>
      </p:sp>
      <p:sp>
        <p:nvSpPr>
          <p:cNvPr id="4" name="Content Placeholder 3"/>
          <p:cNvSpPr>
            <a:spLocks noGrp="1"/>
          </p:cNvSpPr>
          <p:nvPr>
            <p:ph sz="half" idx="2"/>
          </p:nvPr>
        </p:nvSpPr>
        <p:spPr>
          <a:xfrm>
            <a:off x="342900" y="5943600"/>
            <a:ext cx="8458200" cy="457200"/>
          </a:xfrm>
        </p:spPr>
        <p:txBody>
          <a:bodyPr/>
          <a:lstStyle/>
          <a:p>
            <a:pPr marL="0" lvl="0" indent="0" eaLnBrk="1" fontAlgn="auto" hangingPunct="1">
              <a:spcAft>
                <a:spcPts val="0"/>
              </a:spcAft>
              <a:buNone/>
              <a:defRPr/>
            </a:pPr>
            <a:r>
              <a:rPr lang="en-US" sz="1100" b="1" dirty="0">
                <a:latin typeface="Times New Roman" pitchFamily="-1" charset="0"/>
              </a:rPr>
              <a:t>A broadside from the campaign of 1824 promoting the </a:t>
            </a:r>
            <a:r>
              <a:rPr lang="en-US" sz="1100" b="1" dirty="0" smtClean="0">
                <a:latin typeface="Times New Roman" pitchFamily="-1" charset="0"/>
              </a:rPr>
              <a:t>American </a:t>
            </a:r>
            <a:r>
              <a:rPr lang="en-US" sz="1100" b="1" dirty="0">
                <a:latin typeface="Times New Roman" pitchFamily="-1" charset="0"/>
              </a:rPr>
              <a:t>System of </a:t>
            </a:r>
            <a:r>
              <a:rPr lang="en-US" sz="1100" b="1" dirty="0" smtClean="0">
                <a:latin typeface="Times New Roman" pitchFamily="-1" charset="0"/>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lvl="0" indent="0" eaLnBrk="1" fontAlgn="auto" hangingPunct="1">
              <a:spcAft>
                <a:spcPts val="0"/>
              </a:spcAft>
              <a:buNone/>
              <a:defRPr/>
            </a:pPr>
            <a:r>
              <a:rPr lang="en-US" sz="1100" b="1" dirty="0">
                <a:latin typeface="Times New Roman" pitchFamily="-1" charset="0"/>
              </a:rPr>
              <a:t>government-sponsored economic </a:t>
            </a:r>
            <a:r>
              <a:rPr lang="en-US" sz="1100" b="1" dirty="0" smtClean="0">
                <a:latin typeface="Times New Roman" pitchFamily="-1" charset="0"/>
              </a:rPr>
              <a:t>development.</a:t>
            </a:r>
            <a:r>
              <a:rPr 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n illustration with a man working a loom on the left, a large ship in the center, and a man plowing a field on the right. Text below the man working on a loom reads: National Industry is National Wealth. Text below the man playing reads: Agriculture is the Source of Prosperity."/>
          <p:cNvPicPr>
            <a:picLocks noGrp="1" noChangeAspect="1" noChangeArrowheads="1"/>
          </p:cNvPicPr>
          <p:nvPr>
            <p:ph sz="half" idx="1"/>
          </p:nvPr>
        </p:nvPicPr>
        <p:blipFill>
          <a:blip r:embed="rId3"/>
          <a:srcRect/>
          <a:stretch>
            <a:fillRect/>
          </a:stretch>
        </p:blipFill>
        <p:spPr bwMode="auto">
          <a:xfrm>
            <a:off x="1600200" y="1752600"/>
            <a:ext cx="6136881" cy="3581400"/>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defRPr/>
            </a:pPr>
            <a:r>
              <a:rPr lang="en-US" dirty="0"/>
              <a:t>1819</a:t>
            </a:r>
          </a:p>
        </p:txBody>
      </p:sp>
      <p:sp>
        <p:nvSpPr>
          <p:cNvPr id="20483"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The Panic of 1819</a:t>
            </a:r>
          </a:p>
          <a:p>
            <a:pPr eaLnBrk="1" hangingPunct="1"/>
            <a:r>
              <a:rPr lang="en-US" dirty="0">
                <a:latin typeface="Times New Roman" pitchFamily="-1" charset="0"/>
                <a:ea typeface="ＭＳ Ｐゴシック" pitchFamily="-1" charset="-128"/>
                <a:cs typeface="Times New Roman" pitchFamily="-1" charset="0"/>
              </a:rPr>
              <a:t>The Politics of the Panic</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en-US" dirty="0"/>
              <a:t>The </a:t>
            </a:r>
            <a:r>
              <a:rPr lang="en-US" dirty="0" smtClean="0"/>
              <a:t>Slavery Debate</a:t>
            </a:r>
            <a:endParaRPr lang="en-US" dirty="0"/>
          </a:p>
        </p:txBody>
      </p:sp>
      <p:sp>
        <p:nvSpPr>
          <p:cNvPr id="21507"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The Missouri Controversy</a:t>
            </a:r>
          </a:p>
          <a:p>
            <a:pPr eaLnBrk="1" hangingPunct="1"/>
            <a:r>
              <a:rPr lang="en-US" dirty="0">
                <a:latin typeface="Times New Roman" pitchFamily="-1" charset="0"/>
                <a:ea typeface="ＭＳ Ｐゴシック" pitchFamily="-1" charset="-128"/>
                <a:cs typeface="Times New Roman" pitchFamily="-1" charset="0"/>
              </a:rPr>
              <a:t>The Slavery </a:t>
            </a:r>
            <a:r>
              <a:rPr lang="en-US" dirty="0" smtClean="0">
                <a:latin typeface="Times New Roman" pitchFamily="-1" charset="0"/>
                <a:ea typeface="ＭＳ Ｐゴシック" pitchFamily="-1" charset="-128"/>
                <a:cs typeface="Times New Roman" pitchFamily="-1" charset="0"/>
              </a:rPr>
              <a:t>Question</a:t>
            </a:r>
            <a:endParaRPr lang="en-US" dirty="0">
              <a:latin typeface="Times New Roman" pitchFamily="-1" charset="0"/>
              <a:ea typeface="ＭＳ Ｐゴシック" pitchFamily="-1" charset="-128"/>
              <a:cs typeface="Times New Roman" pitchFamily="-1"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The Missouri </a:t>
            </a:r>
            <a:r>
              <a:rPr lang="en-US" sz="3600" dirty="0" smtClean="0"/>
              <a:t>Compromise</a:t>
            </a:r>
            <a:r>
              <a:rPr lang="en-US" sz="3600" dirty="0"/>
              <a:t>, 1820</a:t>
            </a:r>
          </a:p>
        </p:txBody>
      </p:sp>
      <p:sp>
        <p:nvSpPr>
          <p:cNvPr id="4" name="Content Placeholder 3"/>
          <p:cNvSpPr>
            <a:spLocks noGrp="1"/>
          </p:cNvSpPr>
          <p:nvPr>
            <p:ph sz="half" idx="2"/>
          </p:nvPr>
        </p:nvSpPr>
        <p:spPr>
          <a:xfrm>
            <a:off x="419100" y="6042024"/>
            <a:ext cx="8534400" cy="533400"/>
          </a:xfrm>
        </p:spPr>
        <p:txBody>
          <a:bodyPr/>
          <a:lstStyle/>
          <a:p>
            <a:pPr marL="0" lvl="0" indent="0" eaLnBrk="1" fontAlgn="auto" hangingPunct="1">
              <a:spcAft>
                <a:spcPts val="0"/>
              </a:spcAft>
              <a:buNone/>
              <a:defRPr/>
            </a:pPr>
            <a:r>
              <a:rPr lang="en-US" sz="1100" dirty="0">
                <a:latin typeface="Times New Roman" pitchFamily="-1" charset="0"/>
              </a:rPr>
              <a:t>Map 10.1 </a:t>
            </a:r>
            <a:r>
              <a:rPr lang="en-US" sz="1100" b="1" dirty="0">
                <a:latin typeface="Times New Roman" pitchFamily="-1" charset="0"/>
              </a:rPr>
              <a:t>The Missouri Compromise, </a:t>
            </a:r>
            <a:r>
              <a:rPr lang="en-US" sz="1100" b="1" dirty="0" smtClean="0">
                <a:latin typeface="Times New Roman" pitchFamily="-1" charset="0"/>
              </a:rPr>
              <a:t>1820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map representing the Missouri Compromise of 1820. The map shows territory closed to slavery by the Missouri Compromise as unorganized territory above the latitude thirty-six degrees, thirty minutes north excepting Missouri. Maine, New Hampshire, Massachusetts, Vermont, Rhode Island, Connecticut, New York, Pennsylvania, New Jersey, Ohio, Indiana, Illinois, and the Michigan Territory are shown as free states and territories. Arkansas Territory is shown as territory opened to slavery by the Missouri Compromise. Delaware, Maryland, Virginia, Kentucky, North Carolina, South Carolina, Georgia, Florida Territory, Alabama, Mississippi, Louisiana, Tennessee, and Missouri are shown as slave states and territories. Other lands labeled are the British North America north of the Great Lakes, New Spain (Independent Mexico 1821) west of Arkansas Territory, and Oregon Territory (Joint U.S. British occupation of disputed territory) in the northwestern region of North America."/>
          <p:cNvPicPr>
            <a:picLocks noGrp="1" noChangeAspect="1" noChangeArrowheads="1"/>
          </p:cNvPicPr>
          <p:nvPr>
            <p:ph sz="half" idx="1"/>
          </p:nvPr>
        </p:nvPicPr>
        <p:blipFill>
          <a:blip r:embed="rId3"/>
          <a:srcRect/>
          <a:stretch>
            <a:fillRect/>
          </a:stretch>
        </p:blipFill>
        <p:spPr bwMode="auto">
          <a:xfrm>
            <a:off x="1295400" y="1676400"/>
            <a:ext cx="6509217" cy="41148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dirty="0" smtClean="0"/>
              <a:t>House </a:t>
            </a:r>
            <a:r>
              <a:rPr lang="en-US" dirty="0"/>
              <a:t>of </a:t>
            </a:r>
            <a:r>
              <a:rPr lang="en-US" dirty="0" smtClean="0"/>
              <a:t>Representatives</a:t>
            </a:r>
            <a:r>
              <a:rPr lang="en-US" dirty="0"/>
              <a:t>, 1822</a:t>
            </a:r>
          </a:p>
        </p:txBody>
      </p:sp>
      <p:sp>
        <p:nvSpPr>
          <p:cNvPr id="6" name="Content Placeholder 5"/>
          <p:cNvSpPr>
            <a:spLocks noGrp="1"/>
          </p:cNvSpPr>
          <p:nvPr>
            <p:ph sz="half" idx="2"/>
          </p:nvPr>
        </p:nvSpPr>
        <p:spPr>
          <a:xfrm>
            <a:off x="457200" y="5965824"/>
            <a:ext cx="8458200" cy="685800"/>
          </a:xfrm>
        </p:spPr>
        <p:txBody>
          <a:bodyPr/>
          <a:lstStyle/>
          <a:p>
            <a:pPr marL="0" lvl="0" indent="0" eaLnBrk="1" fontAlgn="auto" hangingPunct="1">
              <a:spcAft>
                <a:spcPts val="0"/>
              </a:spcAft>
              <a:buNone/>
              <a:defRPr/>
            </a:pPr>
            <a:r>
              <a:rPr lang="en-US" altLang="en-US" sz="1100" b="1" dirty="0">
                <a:solidFill>
                  <a:schemeClr val="tx2"/>
                </a:solidFill>
              </a:rPr>
              <a:t>The House of Representatives, by Samuel F. B. Morse, </a:t>
            </a:r>
            <a:r>
              <a:rPr lang="en-US" altLang="en-US" sz="1100" b="1" dirty="0" smtClean="0">
                <a:solidFill>
                  <a:schemeClr val="tx2"/>
                </a:solidFill>
              </a:rPr>
              <a:t>1822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painting of a large domed room supported by decorated columns with rows of benches on the floor in which men in suits are seated.&#10;"/>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828800" y="1905000"/>
            <a:ext cx="5635926" cy="3733800"/>
          </a:xfrm>
          <a:prstGeom prst="rect">
            <a:avLst/>
          </a:prstGeom>
        </p:spPr>
      </p:pic>
    </p:spTree>
    <p:extLst>
      <p:ext uri="{BB962C8B-B14F-4D97-AF65-F5344CB8AC3E}">
        <p14:creationId xmlns:p14="http://schemas.microsoft.com/office/powerpoint/2010/main" val="37786768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0"/>
            <a:ext cx="8229600" cy="2316162"/>
          </a:xfrm>
        </p:spPr>
        <p:txBody>
          <a:bodyPr/>
          <a:lstStyle/>
          <a:p>
            <a:pPr eaLnBrk="1" hangingPunct="1">
              <a:defRPr/>
            </a:pPr>
            <a:r>
              <a:rPr lang="en-US" dirty="0">
                <a:cs typeface="Times New Roman" charset="0"/>
              </a:rPr>
              <a:t>Focus </a:t>
            </a:r>
            <a:r>
              <a:rPr lang="en-US" dirty="0" smtClean="0">
                <a:cs typeface="Times New Roman" charset="0"/>
              </a:rPr>
              <a:t>Question</a:t>
            </a:r>
            <a:r>
              <a:rPr lang="en-US" dirty="0">
                <a:cs typeface="Times New Roman" charset="0"/>
              </a:rPr>
              <a:t>: </a:t>
            </a:r>
            <a:r>
              <a:rPr lang="en-US" dirty="0" smtClean="0">
                <a:cs typeface="Times New Roman" charset="0"/>
              </a:rPr>
              <a:t>Nation</a:t>
            </a:r>
            <a:r>
              <a:rPr lang="en-US" dirty="0">
                <a:cs typeface="Times New Roman" charset="0"/>
              </a:rPr>
              <a:t>, Section, and Party</a:t>
            </a:r>
          </a:p>
        </p:txBody>
      </p:sp>
      <p:sp>
        <p:nvSpPr>
          <p:cNvPr id="4099" name="Rectangle 3"/>
          <p:cNvSpPr>
            <a:spLocks noGrp="1" noChangeArrowheads="1"/>
          </p:cNvSpPr>
          <p:nvPr>
            <p:ph idx="1"/>
          </p:nvPr>
        </p:nvSpPr>
        <p:spPr>
          <a:xfrm>
            <a:off x="457200" y="2667000"/>
            <a:ext cx="8229600" cy="2476500"/>
          </a:xfrm>
          <a:effectLst>
            <a:outerShdw blurRad="63500" dist="38100" dir="5400000" algn="t" rotWithShape="0">
              <a:srgbClr val="000000">
                <a:alpha val="39999"/>
              </a:srgbClr>
            </a:outerShdw>
          </a:effectLst>
        </p:spPr>
        <p:txBody>
          <a:bodyPr anchor="ctr"/>
          <a:lstStyle/>
          <a:p>
            <a:pPr marL="971550" lvl="1" indent="-571500">
              <a:buSzPct val="100000"/>
              <a:buFont typeface="Wingdings" pitchFamily="2" charset="2"/>
              <a:buChar char=""/>
              <a:defRPr/>
            </a:pPr>
            <a:r>
              <a:rPr lang="en-US" sz="3600" dirty="0">
                <a:solidFill>
                  <a:srgbClr val="FAD000"/>
                </a:solidFill>
                <a:latin typeface="Times New Roman" charset="0"/>
                <a:cs typeface="Times New Roman" charset="0"/>
              </a:rPr>
              <a:t>Focus Question: </a:t>
            </a:r>
          </a:p>
          <a:p>
            <a:pPr marL="400050" lvl="1" indent="0">
              <a:buFontTx/>
              <a:buNone/>
              <a:defRPr/>
            </a:pPr>
            <a:r>
              <a:rPr lang="en-US" sz="3600" dirty="0">
                <a:solidFill>
                  <a:srgbClr val="FAD000"/>
                </a:solidFill>
                <a:latin typeface="Times New Roman" charset="0"/>
                <a:cs typeface="Times New Roman" charset="0"/>
              </a:rPr>
              <a:t>What were the major areas of conflict between nationalism and sectionalism?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0"/>
            <a:ext cx="8229600" cy="1600200"/>
          </a:xfrm>
        </p:spPr>
        <p:txBody>
          <a:bodyPr/>
          <a:lstStyle/>
          <a:p>
            <a:pPr eaLnBrk="1" hangingPunct="1">
              <a:defRPr/>
            </a:pPr>
            <a:r>
              <a:rPr lang="en-US" dirty="0" smtClean="0"/>
              <a:t>Revolutions in the Western Hemisphere</a:t>
            </a:r>
            <a:endParaRPr lang="en-US" dirty="0"/>
          </a:p>
        </p:txBody>
      </p:sp>
      <p:sp>
        <p:nvSpPr>
          <p:cNvPr id="24579"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The United States and the Latin American Wars of Independence</a:t>
            </a:r>
          </a:p>
          <a:p>
            <a:pPr eaLnBrk="1" hangingPunct="1"/>
            <a:r>
              <a:rPr lang="en-US" dirty="0">
                <a:latin typeface="Times New Roman" pitchFamily="-1" charset="0"/>
                <a:ea typeface="ＭＳ Ｐゴシック" pitchFamily="-1" charset="-128"/>
                <a:cs typeface="Times New Roman" pitchFamily="-1" charset="0"/>
              </a:rPr>
              <a:t>The Monroe Doctrine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Americas, 1830</a:t>
            </a:r>
          </a:p>
        </p:txBody>
      </p:sp>
      <p:sp>
        <p:nvSpPr>
          <p:cNvPr id="6" name="Content Placeholder 5"/>
          <p:cNvSpPr>
            <a:spLocks noGrp="1"/>
          </p:cNvSpPr>
          <p:nvPr>
            <p:ph sz="half" idx="2"/>
          </p:nvPr>
        </p:nvSpPr>
        <p:spPr>
          <a:xfrm>
            <a:off x="304800" y="5990549"/>
            <a:ext cx="8534400" cy="457200"/>
          </a:xfrm>
        </p:spPr>
        <p:txBody>
          <a:bodyPr/>
          <a:lstStyle/>
          <a:p>
            <a:pPr marL="0" lvl="0" indent="0" eaLnBrk="1" fontAlgn="auto" hangingPunct="1">
              <a:spcAft>
                <a:spcPts val="0"/>
              </a:spcAft>
              <a:buNone/>
              <a:defRPr/>
            </a:pPr>
            <a:r>
              <a:rPr lang="en-US" altLang="en-US" sz="1100" b="1" dirty="0" smtClean="0">
                <a:solidFill>
                  <a:schemeClr val="tx2"/>
                </a:solidFill>
              </a:rPr>
              <a:t>The </a:t>
            </a:r>
            <a:r>
              <a:rPr lang="en-US" altLang="en-US" sz="1100" b="1" dirty="0">
                <a:solidFill>
                  <a:schemeClr val="tx2"/>
                </a:solidFill>
              </a:rPr>
              <a:t>Americas, 1830 </a:t>
            </a:r>
            <a:r>
              <a:rPr lang="en-US" altLang="en-US" sz="1100" b="1" dirty="0" smtClean="0">
                <a:solidFill>
                  <a:schemeClr val="tx2"/>
                </a:solidFill>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marR="0" lvl="0" indent="0" defTabSz="914400" eaLnBrk="1" fontAlgn="auto" latinLnBrk="0" hangingPunct="1">
              <a:lnSpc>
                <a:spcPct val="100000"/>
              </a:lnSpc>
              <a:spcBef>
                <a:spcPct val="0"/>
              </a:spcBef>
              <a:spcAft>
                <a:spcPts val="0"/>
              </a:spcAft>
              <a:buClrTx/>
              <a:buSzTx/>
              <a:buFontTx/>
              <a:buNone/>
              <a:tabLst/>
              <a:defRPr/>
            </a:pPr>
            <a:endParaRPr lang="en-US" altLang="en-US" sz="1100" b="1" dirty="0">
              <a:solidFill>
                <a:schemeClr val="tx2"/>
              </a:solidFill>
            </a:endParaRPr>
          </a:p>
          <a:p>
            <a:pPr marL="0" indent="0">
              <a:buNone/>
            </a:pPr>
            <a:endParaRPr lang="en-US" sz="1100" dirty="0"/>
          </a:p>
        </p:txBody>
      </p:sp>
      <p:pic>
        <p:nvPicPr>
          <p:cNvPr id="8" name="Content Placeholder 7" descr="A map of the Americas in 1830. Colonies and other dependent areas include British North America (present-day Canada), British Honduras, Cuba, the Bahamas, Puerto Rico, the Windward Islands, Jamaica, Trinidad, British Guiana, Dutch Guiana, French Guiana, and the Falkland Islands. &#10;"/>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743200" y="1417638"/>
            <a:ext cx="3928025" cy="4221162"/>
          </a:xfrm>
          <a:prstGeom prst="rect">
            <a:avLst/>
          </a:prstGeom>
        </p:spPr>
      </p:pic>
    </p:spTree>
    <p:extLst>
      <p:ext uri="{BB962C8B-B14F-4D97-AF65-F5344CB8AC3E}">
        <p14:creationId xmlns:p14="http://schemas.microsoft.com/office/powerpoint/2010/main" val="27151847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defRPr/>
            </a:pPr>
            <a:r>
              <a:rPr lang="en-US" dirty="0"/>
              <a:t>1824</a:t>
            </a:r>
          </a:p>
        </p:txBody>
      </p:sp>
      <p:sp>
        <p:nvSpPr>
          <p:cNvPr id="26627" name="Rectangle 3"/>
          <p:cNvSpPr>
            <a:spLocks noGrp="1" noChangeArrowheads="1"/>
          </p:cNvSpPr>
          <p:nvPr>
            <p:ph idx="1"/>
          </p:nvPr>
        </p:nvSpPr>
        <p:spPr>
          <a:xfrm>
            <a:off x="457200" y="2057400"/>
            <a:ext cx="8229600" cy="3810000"/>
          </a:xfrm>
        </p:spPr>
        <p:txBody>
          <a:bodyPr/>
          <a:lstStyle/>
          <a:p>
            <a:pPr eaLnBrk="1" hangingPunct="1"/>
            <a:r>
              <a:rPr lang="en-US" dirty="0">
                <a:latin typeface="Times New Roman" pitchFamily="-1" charset="0"/>
                <a:ea typeface="ＭＳ Ｐゴシック" pitchFamily="-1" charset="-128"/>
                <a:cs typeface="Times New Roman" pitchFamily="-1" charset="0"/>
              </a:rPr>
              <a:t>The Election of </a:t>
            </a:r>
            <a:r>
              <a:rPr lang="en-US" dirty="0" smtClean="0">
                <a:latin typeface="Times New Roman" pitchFamily="-1" charset="0"/>
                <a:ea typeface="ＭＳ Ｐゴシック" pitchFamily="-1" charset="-128"/>
                <a:cs typeface="Times New Roman" pitchFamily="-1" charset="0"/>
              </a:rPr>
              <a:t>1824</a:t>
            </a:r>
            <a:endParaRPr lang="en-US" dirty="0">
              <a:latin typeface="Times New Roman" pitchFamily="-1" charset="0"/>
              <a:ea typeface="ＭＳ Ｐゴシック" pitchFamily="-1" charset="-128"/>
              <a:cs typeface="Times New Roman" pitchFamily="-1"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The </a:t>
            </a:r>
            <a:r>
              <a:rPr lang="en-US" sz="3600" dirty="0" smtClean="0"/>
              <a:t>Presidential Election </a:t>
            </a:r>
            <a:r>
              <a:rPr lang="en-US" sz="3600" dirty="0"/>
              <a:t>of 1824</a:t>
            </a:r>
          </a:p>
        </p:txBody>
      </p:sp>
      <p:sp>
        <p:nvSpPr>
          <p:cNvPr id="4" name="Content Placeholder 3"/>
          <p:cNvSpPr>
            <a:spLocks noGrp="1"/>
          </p:cNvSpPr>
          <p:nvPr>
            <p:ph sz="half" idx="2"/>
          </p:nvPr>
        </p:nvSpPr>
        <p:spPr>
          <a:xfrm>
            <a:off x="342900" y="6080125"/>
            <a:ext cx="8458200" cy="457200"/>
          </a:xfrm>
        </p:spPr>
        <p:txBody>
          <a:bodyPr/>
          <a:lstStyle/>
          <a:p>
            <a:pPr marL="0" lvl="0" indent="0" eaLnBrk="1" fontAlgn="auto" hangingPunct="1">
              <a:spcAft>
                <a:spcPts val="0"/>
              </a:spcAft>
              <a:buNone/>
              <a:defRPr/>
            </a:pPr>
            <a:r>
              <a:rPr lang="en-US" sz="1100" dirty="0">
                <a:latin typeface="Times New Roman" pitchFamily="-1" charset="0"/>
              </a:rPr>
              <a:t>Map 10.3 </a:t>
            </a:r>
            <a:r>
              <a:rPr lang="en-US" sz="1100" b="1" dirty="0">
                <a:latin typeface="Times New Roman" pitchFamily="-1" charset="0"/>
              </a:rPr>
              <a:t>The Presidential Election of </a:t>
            </a:r>
            <a:r>
              <a:rPr lang="en-US" sz="1100" b="1" dirty="0" smtClean="0">
                <a:latin typeface="Times New Roman" pitchFamily="-1" charset="0"/>
              </a:rPr>
              <a:t>1824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map representing the results of the presidential election of 1824. States that voted for Jackson and their corresponding vote amount included: New York 1, New Jersey 8, Pennsylvania 28, Maryland 7, North Carolina 15, South Carolina 11, Tennessee 11, Alabama 5, Mississippi 3, Louisiana 3, Indiana 5, and Illinois 2. Jackson’s electoral vote was 99, or 38 percent. His popular vote was 153,544, or 43 percent. States that voted for Adams and their corresponding vote amount included: Maine 9, New Hampshire 8, Massachusetts 15, Rhode Island 4, Connecticut 8, New York 26, Illinois 1, and Louisiana 2. Adams’s electoral vote was 84, or 32 percent. His popular vote was 108,740, or 31 percent. States that voted for Crawford and their corresponding vote amount included: New York 5, Delaware 2, Virginia 24, and Georgia 9. Crawford’s electoral vote was 41, or 16 percent. His popular vote was 46,618, or 13 percent. States that voted for Clay and their corresponding vote amount included: New York 4, Ohio 16, Kentucky 14, and Missouri 3. Clay’s electoral vote was 37, or 14 percent. His popular vote was 47,136, or 13 percent. Note: Adams won 3 electoral votes in Maryland, and 1 in Delaware."/>
          <p:cNvPicPr>
            <a:picLocks noGrp="1" noChangeAspect="1" noChangeArrowheads="1"/>
          </p:cNvPicPr>
          <p:nvPr>
            <p:ph sz="half" idx="1"/>
          </p:nvPr>
        </p:nvPicPr>
        <p:blipFill>
          <a:blip r:embed="rId3"/>
          <a:srcRect/>
          <a:stretch>
            <a:fillRect/>
          </a:stretch>
        </p:blipFill>
        <p:spPr bwMode="auto">
          <a:xfrm>
            <a:off x="2362200" y="1524000"/>
            <a:ext cx="4533900" cy="4232894"/>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dirty="0" smtClean="0"/>
              <a:t>White House</a:t>
            </a:r>
            <a:r>
              <a:rPr lang="en-US" dirty="0"/>
              <a:t>, 1826</a:t>
            </a:r>
          </a:p>
        </p:txBody>
      </p:sp>
      <p:sp>
        <p:nvSpPr>
          <p:cNvPr id="6" name="Content Placeholder 5"/>
          <p:cNvSpPr>
            <a:spLocks noGrp="1"/>
          </p:cNvSpPr>
          <p:nvPr>
            <p:ph sz="half" idx="2"/>
          </p:nvPr>
        </p:nvSpPr>
        <p:spPr>
          <a:xfrm>
            <a:off x="457200" y="5867400"/>
            <a:ext cx="8610600" cy="609600"/>
          </a:xfrm>
        </p:spPr>
        <p:txBody>
          <a:bodyPr/>
          <a:lstStyle/>
          <a:p>
            <a:pPr marL="0" lvl="0" indent="0" eaLnBrk="1" fontAlgn="auto" hangingPunct="1">
              <a:spcAft>
                <a:spcPts val="0"/>
              </a:spcAft>
              <a:buNone/>
              <a:defRPr/>
            </a:pPr>
            <a:r>
              <a:rPr lang="en-US" altLang="en-US" sz="1100" b="1" dirty="0" smtClean="0">
                <a:solidFill>
                  <a:schemeClr val="tx2"/>
                </a:solidFill>
                <a:ea typeface="ＭＳ Ｐゴシック" panose="020B0600070205080204" pitchFamily="34" charset="-128"/>
              </a:rPr>
              <a:t>The White House, by Anthony </a:t>
            </a:r>
            <a:r>
              <a:rPr lang="en-US" altLang="en-US" sz="1100" b="1" dirty="0" smtClean="0">
                <a:solidFill>
                  <a:schemeClr val="tx2"/>
                </a:solidFill>
              </a:rPr>
              <a:t>St. John Baker, 1826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smtClean="0">
              <a:solidFill>
                <a:schemeClr val="tx2"/>
              </a:solidFill>
            </a:endParaRPr>
          </a:p>
          <a:p>
            <a:pPr marL="0" indent="0">
              <a:buNone/>
            </a:pPr>
            <a:endParaRPr lang="en-US" sz="1100" dirty="0"/>
          </a:p>
        </p:txBody>
      </p:sp>
      <p:pic>
        <p:nvPicPr>
          <p:cNvPr id="8" name="Content Placeholder 7" descr="A painting of the White House and its rural surroundings."/>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828800" y="1524000"/>
            <a:ext cx="5609817" cy="3810000"/>
          </a:xfrm>
          <a:prstGeom prst="rect">
            <a:avLst/>
          </a:prstGeom>
        </p:spPr>
      </p:pic>
    </p:spTree>
    <p:extLst>
      <p:ext uri="{BB962C8B-B14F-4D97-AF65-F5344CB8AC3E}">
        <p14:creationId xmlns:p14="http://schemas.microsoft.com/office/powerpoint/2010/main" val="37223458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defRPr/>
            </a:pPr>
            <a:r>
              <a:rPr lang="en-US" dirty="0" smtClean="0"/>
              <a:t>Nationalism</a:t>
            </a:r>
            <a:endParaRPr lang="en-US" dirty="0"/>
          </a:p>
        </p:txBody>
      </p:sp>
      <p:sp>
        <p:nvSpPr>
          <p:cNvPr id="29699"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The Nationalism of John Quincy Adams</a:t>
            </a:r>
          </a:p>
          <a:p>
            <a:pPr eaLnBrk="1" hangingPunct="1"/>
            <a:r>
              <a:rPr lang="en-US" dirty="0">
                <a:latin typeface="Times New Roman" pitchFamily="-1" charset="0"/>
                <a:ea typeface="ＭＳ Ｐゴシック" pitchFamily="-1" charset="-128"/>
                <a:cs typeface="Times New Roman" pitchFamily="-1" charset="0"/>
              </a:rPr>
              <a:t>“Liberty Is Power</a:t>
            </a:r>
            <a:r>
              <a:rPr lang="en-US" dirty="0" smtClean="0">
                <a:latin typeface="Times New Roman" pitchFamily="-1" charset="0"/>
                <a:ea typeface="ＭＳ Ｐゴシック" pitchFamily="-1" charset="-128"/>
                <a:cs typeface="Times New Roman" pitchFamily="-1" charset="0"/>
              </a:rPr>
              <a:t>”</a:t>
            </a:r>
            <a:endParaRPr lang="en-US" dirty="0">
              <a:latin typeface="Times New Roman" pitchFamily="-1" charset="0"/>
              <a:ea typeface="ＭＳ Ｐゴシック" pitchFamily="-1" charset="-128"/>
              <a:cs typeface="Times New Roman" pitchFamily="-1"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John </a:t>
            </a:r>
            <a:r>
              <a:rPr lang="en-US" dirty="0" smtClean="0"/>
              <a:t>Quincy Adams</a:t>
            </a:r>
            <a:endParaRPr lang="en-US" dirty="0"/>
          </a:p>
        </p:txBody>
      </p:sp>
      <p:sp>
        <p:nvSpPr>
          <p:cNvPr id="4" name="Content Placeholder 3"/>
          <p:cNvSpPr>
            <a:spLocks noGrp="1"/>
          </p:cNvSpPr>
          <p:nvPr>
            <p:ph sz="half" idx="2"/>
          </p:nvPr>
        </p:nvSpPr>
        <p:spPr>
          <a:xfrm>
            <a:off x="342900" y="6042024"/>
            <a:ext cx="8458200" cy="533400"/>
          </a:xfrm>
        </p:spPr>
        <p:txBody>
          <a:bodyPr/>
          <a:lstStyle/>
          <a:p>
            <a:pPr marL="0" lvl="0" indent="0" eaLnBrk="1" fontAlgn="auto" hangingPunct="1">
              <a:spcAft>
                <a:spcPts val="0"/>
              </a:spcAft>
              <a:buNone/>
              <a:defRPr/>
            </a:pPr>
            <a:r>
              <a:rPr lang="en-US" sz="1100" b="1" dirty="0"/>
              <a:t>John Quincy Adams, 1843 </a:t>
            </a:r>
            <a:r>
              <a:rPr lang="en-US" sz="1100" b="1" dirty="0" smtClean="0"/>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i="1" dirty="0"/>
          </a:p>
          <a:p>
            <a:pPr marL="0" indent="0">
              <a:buNone/>
            </a:pPr>
            <a:endParaRPr lang="en-US" sz="1100" dirty="0"/>
          </a:p>
        </p:txBody>
      </p:sp>
      <p:pic>
        <p:nvPicPr>
          <p:cNvPr id="8" name="Content Placeholder 7" descr="A portrait of John Quincy Adams seated with his hands clasped. "/>
          <p:cNvPicPr>
            <a:picLocks noGrp="1" noChangeAspect="1" noChangeArrowheads="1"/>
          </p:cNvPicPr>
          <p:nvPr>
            <p:ph sz="half" idx="1"/>
          </p:nvPr>
        </p:nvPicPr>
        <p:blipFill>
          <a:blip r:embed="rId3"/>
          <a:srcRect/>
          <a:stretch>
            <a:fillRect/>
          </a:stretch>
        </p:blipFill>
        <p:spPr bwMode="auto">
          <a:xfrm>
            <a:off x="3200400" y="1417638"/>
            <a:ext cx="2743200" cy="4207362"/>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defRPr/>
            </a:pPr>
            <a:r>
              <a:rPr lang="en-US" dirty="0"/>
              <a:t>1828</a:t>
            </a:r>
          </a:p>
        </p:txBody>
      </p:sp>
      <p:sp>
        <p:nvSpPr>
          <p:cNvPr id="31747"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Martin Van Buren and the Democratic Party</a:t>
            </a:r>
          </a:p>
          <a:p>
            <a:pPr eaLnBrk="1" hangingPunct="1"/>
            <a:r>
              <a:rPr lang="en-US" dirty="0">
                <a:latin typeface="Times New Roman" pitchFamily="-1" charset="0"/>
                <a:ea typeface="ＭＳ Ｐゴシック" pitchFamily="-1" charset="-128"/>
                <a:cs typeface="Times New Roman" pitchFamily="-1" charset="0"/>
              </a:rPr>
              <a:t>The Election of 1828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The </a:t>
            </a:r>
            <a:r>
              <a:rPr lang="en-US" sz="3600" dirty="0" smtClean="0"/>
              <a:t>Presidential Election </a:t>
            </a:r>
            <a:r>
              <a:rPr lang="en-US" sz="3600" dirty="0"/>
              <a:t>of 1828</a:t>
            </a:r>
          </a:p>
        </p:txBody>
      </p:sp>
      <p:sp>
        <p:nvSpPr>
          <p:cNvPr id="4" name="Content Placeholder 3"/>
          <p:cNvSpPr>
            <a:spLocks noGrp="1"/>
          </p:cNvSpPr>
          <p:nvPr>
            <p:ph sz="half" idx="2"/>
          </p:nvPr>
        </p:nvSpPr>
        <p:spPr>
          <a:xfrm>
            <a:off x="342900" y="5943600"/>
            <a:ext cx="8458200" cy="457200"/>
          </a:xfrm>
        </p:spPr>
        <p:txBody>
          <a:bodyPr/>
          <a:lstStyle/>
          <a:p>
            <a:pPr marL="0" lvl="0" indent="0" eaLnBrk="1" fontAlgn="auto" hangingPunct="1">
              <a:spcAft>
                <a:spcPts val="0"/>
              </a:spcAft>
              <a:buNone/>
              <a:defRPr/>
            </a:pPr>
            <a:r>
              <a:rPr lang="en-US" sz="1100" dirty="0">
                <a:latin typeface="Times New Roman" pitchFamily="-1" charset="0"/>
              </a:rPr>
              <a:t>Map 10.4 </a:t>
            </a:r>
            <a:r>
              <a:rPr lang="en-US" sz="1100" b="1" dirty="0">
                <a:latin typeface="Times New Roman" pitchFamily="-1" charset="0"/>
              </a:rPr>
              <a:t>The Presidential Election of </a:t>
            </a:r>
            <a:r>
              <a:rPr lang="en-US" sz="1100" b="1" dirty="0" smtClean="0">
                <a:latin typeface="Times New Roman" pitchFamily="-1" charset="0"/>
              </a:rPr>
              <a:t>1828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map shows the results of the presidential election of 1828. States and their corresponding vote amount that voted for the Democratic Party candidate, Jackson, included: Maine 1, New York 20, Pennsylvania 28, Maryland 5, Virginia 24, North Carolina 15, South Carolina 11, Georgia 9, Alabama 5, Mississippi 3, Louisiana 5, Ohio 16, Indiana 5, Illinois 3, Missouri 3, Kentucky 14, and Tennessee 11. Jackson’s electoral vote was 178, or 68 percent. His popular vote was 647,286, or 56 percent. States and their corresponding vote amount that voted for the National Republican Party candidate, Adams, included: Maine 8, New Hampshire 8, Vermont 7, Massachusetts 15, Rhode Island 4, Connecticut 8, New York 16, New Jersey 8, Delaware 3, and Maryland 6. Adams’s electoral vote was 83, or 32 percent. His popular vote was 508,064 or 44 percent. Non-voting territories included Florida, Michigan, and regions west of Missouri."/>
          <p:cNvPicPr>
            <a:picLocks noGrp="1" noChangeAspect="1" noChangeArrowheads="1"/>
          </p:cNvPicPr>
          <p:nvPr>
            <p:ph sz="half" idx="1"/>
          </p:nvPr>
        </p:nvPicPr>
        <p:blipFill>
          <a:blip r:embed="rId3"/>
          <a:srcRect r="-2"/>
          <a:stretch>
            <a:fillRect/>
          </a:stretch>
        </p:blipFill>
        <p:spPr bwMode="auto">
          <a:xfrm>
            <a:off x="2286000" y="1600200"/>
            <a:ext cx="4768914" cy="3962400"/>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Jackson in 1828</a:t>
            </a:r>
          </a:p>
        </p:txBody>
      </p:sp>
      <p:sp>
        <p:nvSpPr>
          <p:cNvPr id="4" name="Content Placeholder 3"/>
          <p:cNvSpPr>
            <a:spLocks noGrp="1"/>
          </p:cNvSpPr>
          <p:nvPr>
            <p:ph sz="half" idx="2"/>
          </p:nvPr>
        </p:nvSpPr>
        <p:spPr>
          <a:xfrm>
            <a:off x="342900" y="5867400"/>
            <a:ext cx="8458200" cy="609600"/>
          </a:xfrm>
        </p:spPr>
        <p:txBody>
          <a:bodyPr/>
          <a:lstStyle/>
          <a:p>
            <a:pPr marL="0" lvl="0" indent="0" eaLnBrk="1" fontAlgn="auto" hangingPunct="1">
              <a:spcAft>
                <a:spcPts val="0"/>
              </a:spcAft>
              <a:buNone/>
              <a:defRPr/>
            </a:pPr>
            <a:r>
              <a:rPr lang="en-US" sz="1100" b="1" dirty="0">
                <a:latin typeface="Times New Roman" pitchFamily="-1" charset="0"/>
              </a:rPr>
              <a:t>An 1828 campaign broadside illustrating </a:t>
            </a:r>
            <a:r>
              <a:rPr lang="en-US" sz="1100" b="1" dirty="0" smtClean="0">
                <a:latin typeface="Times New Roman" pitchFamily="-1" charset="0"/>
              </a:rPr>
              <a:t>Jackson’s supporters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lvl="0" indent="0" eaLnBrk="1" fontAlgn="auto" hangingPunct="1">
              <a:spcAft>
                <a:spcPts val="0"/>
              </a:spcAft>
              <a:buNone/>
              <a:defRPr/>
            </a:pPr>
            <a:r>
              <a:rPr lang="en-US" sz="1100" b="1" dirty="0">
                <a:latin typeface="Times New Roman" pitchFamily="-1" charset="0"/>
              </a:rPr>
              <a:t>promoting him as a military </a:t>
            </a:r>
            <a:r>
              <a:rPr lang="en-US" sz="1100" b="1" dirty="0" smtClean="0">
                <a:latin typeface="Times New Roman" pitchFamily="-1" charset="0"/>
              </a:rPr>
              <a:t>hero</a:t>
            </a:r>
            <a:r>
              <a:rPr 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broadside supporting Andrew Jackson’s presidency. "/>
          <p:cNvPicPr>
            <a:picLocks noGrp="1" noChangeAspect="1" noChangeArrowheads="1"/>
          </p:cNvPicPr>
          <p:nvPr>
            <p:ph sz="half" idx="1"/>
          </p:nvPr>
        </p:nvPicPr>
        <p:blipFill>
          <a:blip r:embed="rId3"/>
          <a:srcRect/>
          <a:stretch>
            <a:fillRect/>
          </a:stretch>
        </p:blipFill>
        <p:spPr bwMode="auto">
          <a:xfrm>
            <a:off x="3124200" y="1524000"/>
            <a:ext cx="3430754" cy="41148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4638"/>
            <a:ext cx="8229600" cy="1325562"/>
          </a:xfrm>
        </p:spPr>
        <p:txBody>
          <a:bodyPr/>
          <a:lstStyle/>
          <a:p>
            <a:pPr eaLnBrk="1" hangingPunct="1">
              <a:defRPr/>
            </a:pPr>
            <a:r>
              <a:rPr lang="en-US" dirty="0">
                <a:cs typeface="Times New Roman" charset="0"/>
              </a:rPr>
              <a:t>Focus </a:t>
            </a:r>
            <a:r>
              <a:rPr lang="en-US" dirty="0" smtClean="0">
                <a:cs typeface="Times New Roman" charset="0"/>
              </a:rPr>
              <a:t>Question</a:t>
            </a:r>
            <a:r>
              <a:rPr lang="en-US" dirty="0">
                <a:cs typeface="Times New Roman" charset="0"/>
              </a:rPr>
              <a:t>: </a:t>
            </a:r>
            <a:r>
              <a:rPr lang="en-US" dirty="0" smtClean="0">
                <a:cs typeface="Times New Roman" charset="0"/>
              </a:rPr>
              <a:t>The </a:t>
            </a:r>
            <a:r>
              <a:rPr lang="en-US" dirty="0">
                <a:cs typeface="Times New Roman" charset="0"/>
              </a:rPr>
              <a:t>Age of Jackson</a:t>
            </a:r>
          </a:p>
        </p:txBody>
      </p:sp>
      <p:sp>
        <p:nvSpPr>
          <p:cNvPr id="4099" name="Rectangle 3"/>
          <p:cNvSpPr>
            <a:spLocks noGrp="1" noChangeArrowheads="1"/>
          </p:cNvSpPr>
          <p:nvPr>
            <p:ph idx="1"/>
          </p:nvPr>
        </p:nvSpPr>
        <p:spPr>
          <a:xfrm>
            <a:off x="457200" y="2209800"/>
            <a:ext cx="8229600" cy="2933700"/>
          </a:xfrm>
          <a:effectLst>
            <a:outerShdw blurRad="63500" dist="38100" dir="5400000" algn="t" rotWithShape="0">
              <a:srgbClr val="000000">
                <a:alpha val="39999"/>
              </a:srgbClr>
            </a:outerShdw>
          </a:effectLst>
        </p:spPr>
        <p:txBody>
          <a:bodyPr anchor="ctr"/>
          <a:lstStyle/>
          <a:p>
            <a:pPr marL="971550" lvl="1" indent="-571500">
              <a:buSzPct val="100000"/>
              <a:buFont typeface="Wingdings" pitchFamily="2" charset="2"/>
              <a:buChar char=""/>
              <a:defRPr/>
            </a:pPr>
            <a:r>
              <a:rPr lang="en-US" sz="3600" dirty="0">
                <a:solidFill>
                  <a:srgbClr val="FAD000"/>
                </a:solidFill>
                <a:latin typeface="Times New Roman" charset="0"/>
                <a:cs typeface="Times New Roman" charset="0"/>
              </a:rPr>
              <a:t>Focus Question: </a:t>
            </a:r>
          </a:p>
          <a:p>
            <a:pPr marL="400050" lvl="1" indent="0">
              <a:buFontTx/>
              <a:buNone/>
              <a:defRPr/>
            </a:pPr>
            <a:r>
              <a:rPr lang="en-US" sz="3600" dirty="0">
                <a:solidFill>
                  <a:srgbClr val="FAD000"/>
                </a:solidFill>
                <a:latin typeface="Times New Roman" charset="0"/>
                <a:cs typeface="Times New Roman" charset="0"/>
              </a:rPr>
              <a:t>In what ways did Andrew Jackson embody the contradictions of democratic nationalism?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defRPr/>
            </a:pPr>
            <a:r>
              <a:rPr lang="en-US" dirty="0" smtClean="0"/>
              <a:t>Jackson Presidency</a:t>
            </a:r>
            <a:endParaRPr lang="en-US" dirty="0"/>
          </a:p>
        </p:txBody>
      </p:sp>
      <p:sp>
        <p:nvSpPr>
          <p:cNvPr id="35843"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The Party System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Stump </a:t>
            </a:r>
            <a:r>
              <a:rPr lang="en-US" i="1" dirty="0" smtClean="0"/>
              <a:t>Speaking</a:t>
            </a:r>
            <a:endParaRPr lang="en-US" i="1" dirty="0"/>
          </a:p>
        </p:txBody>
      </p:sp>
      <p:sp>
        <p:nvSpPr>
          <p:cNvPr id="6" name="Content Placeholder 5"/>
          <p:cNvSpPr>
            <a:spLocks noGrp="1"/>
          </p:cNvSpPr>
          <p:nvPr>
            <p:ph sz="half" idx="2"/>
          </p:nvPr>
        </p:nvSpPr>
        <p:spPr>
          <a:xfrm>
            <a:off x="266700" y="5943600"/>
            <a:ext cx="8458200" cy="533400"/>
          </a:xfrm>
        </p:spPr>
        <p:txBody>
          <a:bodyPr/>
          <a:lstStyle/>
          <a:p>
            <a:pPr marL="0" lvl="0" indent="0" eaLnBrk="1" fontAlgn="auto" hangingPunct="1">
              <a:spcAft>
                <a:spcPts val="0"/>
              </a:spcAft>
              <a:buNone/>
              <a:defRPr/>
            </a:pPr>
            <a:r>
              <a:rPr lang="en-US" altLang="en-US" sz="1100" b="1" i="1" dirty="0">
                <a:solidFill>
                  <a:schemeClr val="tx2"/>
                </a:solidFill>
              </a:rPr>
              <a:t>Stump Speaking</a:t>
            </a:r>
            <a:r>
              <a:rPr lang="en-US" altLang="en-US" sz="1100" b="1" dirty="0">
                <a:solidFill>
                  <a:schemeClr val="tx2"/>
                </a:solidFill>
              </a:rPr>
              <a:t>, painting by George Caleb Bingham, </a:t>
            </a:r>
            <a:r>
              <a:rPr lang="en-US" altLang="en-US" sz="1100" b="1" dirty="0" smtClean="0">
                <a:solidFill>
                  <a:schemeClr val="tx2"/>
                </a:solidFill>
              </a:rPr>
              <a:t>1850s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painting of a man speaking in a field to a crowd of onlookers, mostly men. "/>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905000" y="1524000"/>
            <a:ext cx="5210548" cy="3886200"/>
          </a:xfrm>
          <a:prstGeom prst="rect">
            <a:avLst/>
          </a:prstGeom>
        </p:spPr>
      </p:pic>
    </p:spTree>
    <p:extLst>
      <p:ext uri="{BB962C8B-B14F-4D97-AF65-F5344CB8AC3E}">
        <p14:creationId xmlns:p14="http://schemas.microsoft.com/office/powerpoint/2010/main" val="3747438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defRPr/>
            </a:pPr>
            <a:r>
              <a:rPr lang="en-US" dirty="0"/>
              <a:t>The </a:t>
            </a:r>
            <a:r>
              <a:rPr lang="en-US" dirty="0" smtClean="0"/>
              <a:t>Parties</a:t>
            </a:r>
            <a:endParaRPr lang="en-US" dirty="0"/>
          </a:p>
        </p:txBody>
      </p:sp>
      <p:sp>
        <p:nvSpPr>
          <p:cNvPr id="38915"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Democrats and </a:t>
            </a:r>
            <a:r>
              <a:rPr lang="en-US" dirty="0" smtClean="0">
                <a:latin typeface="Times New Roman" pitchFamily="-1" charset="0"/>
                <a:ea typeface="ＭＳ Ｐゴシック" pitchFamily="-1" charset="-128"/>
                <a:cs typeface="Times New Roman" pitchFamily="-1" charset="0"/>
              </a:rPr>
              <a:t>Whigs</a:t>
            </a:r>
            <a:endParaRPr lang="en-US" dirty="0">
              <a:latin typeface="Times New Roman" pitchFamily="-1" charset="0"/>
              <a:ea typeface="ＭＳ Ｐゴシック" pitchFamily="-1" charset="-128"/>
              <a:cs typeface="Times New Roman" pitchFamily="-1"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i="1" dirty="0"/>
              <a:t>Procession </a:t>
            </a:r>
            <a:r>
              <a:rPr lang="en-US" sz="4000" i="1" dirty="0" smtClean="0"/>
              <a:t>of </a:t>
            </a:r>
            <a:r>
              <a:rPr lang="en-US" sz="4000" i="1" dirty="0" err="1" smtClean="0"/>
              <a:t>Victuallers</a:t>
            </a:r>
            <a:endParaRPr lang="en-US" sz="4000" i="1" dirty="0"/>
          </a:p>
        </p:txBody>
      </p:sp>
      <p:sp>
        <p:nvSpPr>
          <p:cNvPr id="6" name="Content Placeholder 5"/>
          <p:cNvSpPr>
            <a:spLocks noGrp="1"/>
          </p:cNvSpPr>
          <p:nvPr>
            <p:ph sz="half" idx="2"/>
          </p:nvPr>
        </p:nvSpPr>
        <p:spPr>
          <a:xfrm>
            <a:off x="342900" y="5718175"/>
            <a:ext cx="8458200" cy="609600"/>
          </a:xfrm>
        </p:spPr>
        <p:txBody>
          <a:bodyPr/>
          <a:lstStyle/>
          <a:p>
            <a:pPr marL="0" lvl="0" indent="0" eaLnBrk="1" fontAlgn="auto" hangingPunct="1">
              <a:spcAft>
                <a:spcPts val="0"/>
              </a:spcAft>
              <a:buNone/>
              <a:defRPr/>
            </a:pPr>
            <a:r>
              <a:rPr lang="en-US" altLang="en-US" sz="1100" b="1" i="1" dirty="0">
                <a:solidFill>
                  <a:schemeClr val="tx2"/>
                </a:solidFill>
                <a:ea typeface="ＭＳ Ｐゴシック" panose="020B0600070205080204" pitchFamily="34" charset="-128"/>
              </a:rPr>
              <a:t>Procession of </a:t>
            </a:r>
            <a:r>
              <a:rPr lang="en-US" altLang="en-US" sz="1100" b="1" i="1" dirty="0" err="1">
                <a:solidFill>
                  <a:schemeClr val="tx2"/>
                </a:solidFill>
                <a:ea typeface="ＭＳ Ｐゴシック" panose="020B0600070205080204" pitchFamily="34" charset="-128"/>
              </a:rPr>
              <a:t>Victuallers</a:t>
            </a:r>
            <a:r>
              <a:rPr lang="en-US" altLang="en-US" sz="1100" b="1" dirty="0">
                <a:solidFill>
                  <a:schemeClr val="tx2"/>
                </a:solidFill>
              </a:rPr>
              <a:t>, commemorating a </a:t>
            </a:r>
            <a:r>
              <a:rPr lang="en-US" altLang="en-US" sz="1100" b="1" dirty="0" smtClean="0">
                <a:solidFill>
                  <a:schemeClr val="tx2"/>
                </a:solidFill>
              </a:rPr>
              <a:t>parade </a:t>
            </a:r>
            <a:r>
              <a:rPr lang="en-US" altLang="en-US" sz="1100" b="1" dirty="0">
                <a:solidFill>
                  <a:schemeClr val="tx2"/>
                </a:solidFill>
              </a:rPr>
              <a:t>of butchers </a:t>
            </a:r>
            <a:r>
              <a:rPr lang="en-US" altLang="en-US" sz="1100" b="1" dirty="0" smtClean="0">
                <a:solidFill>
                  <a:schemeClr val="tx2"/>
                </a:solidFill>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lvl="0" indent="0" eaLnBrk="1" fontAlgn="auto" hangingPunct="1">
              <a:spcAft>
                <a:spcPts val="0"/>
              </a:spcAft>
              <a:buNone/>
              <a:defRPr/>
            </a:pPr>
            <a:r>
              <a:rPr lang="en-US" altLang="en-US" sz="1100" b="1" dirty="0">
                <a:solidFill>
                  <a:schemeClr val="tx2"/>
                </a:solidFill>
              </a:rPr>
              <a:t>through the streets of Philadelphia in </a:t>
            </a:r>
            <a:r>
              <a:rPr lang="en-US" altLang="en-US" sz="1100" b="1" dirty="0" smtClean="0">
                <a:solidFill>
                  <a:schemeClr val="tx2"/>
                </a:solidFill>
              </a:rPr>
              <a:t>1821</a:t>
            </a:r>
            <a:r>
              <a:rPr lang="en-US" alt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n illustration of a large parade consisting of people, horses, and carriages, moving down a city street."/>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981200" y="1828800"/>
            <a:ext cx="5443104" cy="3352800"/>
          </a:xfrm>
          <a:prstGeom prst="rect">
            <a:avLst/>
          </a:prstGeom>
        </p:spPr>
      </p:pic>
    </p:spTree>
    <p:extLst>
      <p:ext uri="{BB962C8B-B14F-4D97-AF65-F5344CB8AC3E}">
        <p14:creationId xmlns:p14="http://schemas.microsoft.com/office/powerpoint/2010/main" val="6148353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defRPr/>
            </a:pPr>
            <a:r>
              <a:rPr lang="en-US" dirty="0"/>
              <a:t>Public and </a:t>
            </a:r>
            <a:r>
              <a:rPr lang="en-US" dirty="0" smtClean="0"/>
              <a:t>Private</a:t>
            </a:r>
            <a:endParaRPr lang="en-US" dirty="0"/>
          </a:p>
        </p:txBody>
      </p:sp>
      <p:sp>
        <p:nvSpPr>
          <p:cNvPr id="40963"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Public and Private Freedom</a:t>
            </a:r>
          </a:p>
          <a:p>
            <a:pPr eaLnBrk="1" hangingPunct="1"/>
            <a:r>
              <a:rPr lang="en-US" dirty="0">
                <a:latin typeface="Times New Roman" pitchFamily="-1" charset="0"/>
                <a:ea typeface="ＭＳ Ｐゴシック" pitchFamily="-1" charset="-128"/>
                <a:cs typeface="Times New Roman" pitchFamily="-1" charset="0"/>
              </a:rPr>
              <a:t>Politics and Morality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County </a:t>
            </a:r>
            <a:r>
              <a:rPr lang="en-US" i="1" dirty="0" smtClean="0"/>
              <a:t>Election</a:t>
            </a:r>
            <a:endParaRPr lang="en-US" i="1" dirty="0"/>
          </a:p>
        </p:txBody>
      </p:sp>
      <p:sp>
        <p:nvSpPr>
          <p:cNvPr id="6" name="Content Placeholder 5"/>
          <p:cNvSpPr>
            <a:spLocks noGrp="1"/>
          </p:cNvSpPr>
          <p:nvPr>
            <p:ph sz="half" idx="2"/>
          </p:nvPr>
        </p:nvSpPr>
        <p:spPr>
          <a:xfrm>
            <a:off x="342900" y="6042024"/>
            <a:ext cx="8458200" cy="533400"/>
          </a:xfrm>
        </p:spPr>
        <p:txBody>
          <a:bodyPr/>
          <a:lstStyle/>
          <a:p>
            <a:pPr marL="0" lvl="0" indent="0" eaLnBrk="1" fontAlgn="auto" hangingPunct="1">
              <a:spcAft>
                <a:spcPts val="0"/>
              </a:spcAft>
              <a:buNone/>
              <a:defRPr/>
            </a:pPr>
            <a:r>
              <a:rPr lang="en-US" altLang="en-US" sz="1100" b="1" i="1" dirty="0">
                <a:solidFill>
                  <a:schemeClr val="tx2"/>
                </a:solidFill>
              </a:rPr>
              <a:t>County Election</a:t>
            </a:r>
            <a:r>
              <a:rPr lang="en-US" altLang="en-US" sz="1100" b="1" dirty="0">
                <a:solidFill>
                  <a:schemeClr val="tx2"/>
                </a:solidFill>
              </a:rPr>
              <a:t>, by George Caleb Bingham, </a:t>
            </a:r>
            <a:r>
              <a:rPr lang="en-US" altLang="en-US" sz="1100" b="1" dirty="0" smtClean="0">
                <a:solidFill>
                  <a:schemeClr val="tx2"/>
                </a:solidFill>
              </a:rPr>
              <a:t>1852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i="1" dirty="0">
              <a:solidFill>
                <a:schemeClr val="tx2"/>
              </a:solidFill>
            </a:endParaRPr>
          </a:p>
          <a:p>
            <a:pPr marL="0" indent="0">
              <a:buNone/>
            </a:pPr>
            <a:endParaRPr lang="en-US" sz="1100" dirty="0"/>
          </a:p>
        </p:txBody>
      </p:sp>
      <p:pic>
        <p:nvPicPr>
          <p:cNvPr id="9" name="Content Placeholder 8" descr="A painting of a man taking an oath while other men pour liquor, talk to each other, and write things down. "/>
          <p:cNvPicPr>
            <a:picLocks noGrp="1" noChangeAspect="1" noChangeArrowheads="1"/>
          </p:cNvPicPr>
          <p:nvPr>
            <p:ph sz="half" idx="1"/>
          </p:nvPr>
        </p:nvPicPr>
        <p:blipFill>
          <a:blip r:embed="rId3"/>
          <a:srcRect/>
          <a:stretch>
            <a:fillRect/>
          </a:stretch>
        </p:blipFill>
        <p:spPr bwMode="auto">
          <a:xfrm>
            <a:off x="1905000" y="1600200"/>
            <a:ext cx="5329647" cy="3886200"/>
          </a:xfrm>
          <a:prstGeom prst="rect">
            <a:avLst/>
          </a:prstGeom>
          <a:noFill/>
          <a:ln w="9525">
            <a:noFill/>
            <a:miter lim="800000"/>
            <a:headEnd/>
            <a:tailEnd/>
          </a:ln>
        </p:spPr>
      </p:pic>
    </p:spTree>
    <p:extLst>
      <p:ext uri="{BB962C8B-B14F-4D97-AF65-F5344CB8AC3E}">
        <p14:creationId xmlns:p14="http://schemas.microsoft.com/office/powerpoint/2010/main" val="11788966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74638"/>
            <a:ext cx="8229600" cy="1325562"/>
          </a:xfrm>
        </p:spPr>
        <p:txBody>
          <a:bodyPr/>
          <a:lstStyle/>
          <a:p>
            <a:pPr eaLnBrk="1" hangingPunct="1">
              <a:defRPr/>
            </a:pPr>
            <a:r>
              <a:rPr lang="en-US" dirty="0"/>
              <a:t>The </a:t>
            </a:r>
            <a:r>
              <a:rPr lang="en-US" dirty="0" smtClean="0"/>
              <a:t>States</a:t>
            </a:r>
            <a:r>
              <a:rPr lang="en-US" dirty="0"/>
              <a:t>’ </a:t>
            </a:r>
            <a:r>
              <a:rPr lang="en-US" dirty="0" smtClean="0"/>
              <a:t>Rights Debate</a:t>
            </a:r>
            <a:endParaRPr lang="en-US" dirty="0"/>
          </a:p>
        </p:txBody>
      </p:sp>
      <p:sp>
        <p:nvSpPr>
          <p:cNvPr id="41987"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South Carolina and Nullification</a:t>
            </a:r>
          </a:p>
          <a:p>
            <a:pPr eaLnBrk="1" hangingPunct="1"/>
            <a:r>
              <a:rPr lang="en-US" dirty="0">
                <a:latin typeface="Times New Roman" pitchFamily="-1" charset="0"/>
                <a:ea typeface="ＭＳ Ｐゴシック" pitchFamily="-1" charset="-128"/>
                <a:cs typeface="Times New Roman" pitchFamily="-1" charset="0"/>
              </a:rPr>
              <a:t>Calhoun’s Political Theory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John </a:t>
            </a:r>
            <a:r>
              <a:rPr lang="en-US" dirty="0" smtClean="0"/>
              <a:t>C. </a:t>
            </a:r>
            <a:r>
              <a:rPr lang="en-US" dirty="0"/>
              <a:t>Calhoun</a:t>
            </a:r>
          </a:p>
        </p:txBody>
      </p:sp>
      <p:sp>
        <p:nvSpPr>
          <p:cNvPr id="6" name="Content Placeholder 5"/>
          <p:cNvSpPr>
            <a:spLocks noGrp="1"/>
          </p:cNvSpPr>
          <p:nvPr>
            <p:ph sz="half" idx="2"/>
          </p:nvPr>
        </p:nvSpPr>
        <p:spPr>
          <a:xfrm>
            <a:off x="381000" y="6003925"/>
            <a:ext cx="8534400" cy="609600"/>
          </a:xfrm>
        </p:spPr>
        <p:txBody>
          <a:bodyPr/>
          <a:lstStyle/>
          <a:p>
            <a:pPr marL="0" lvl="0" indent="0" algn="r" eaLnBrk="1" fontAlgn="auto" hangingPunct="1">
              <a:spcAft>
                <a:spcPts val="0"/>
              </a:spcAft>
              <a:buNone/>
              <a:defRPr/>
            </a:pPr>
            <a:r>
              <a:rPr lang="en-US" altLang="en-US" sz="1100" i="1" dirty="0">
                <a:solidFill>
                  <a:schemeClr val="tx2"/>
                </a:solidFill>
                <a:ea typeface="ＭＳ Ｐゴシック" panose="020B0600070205080204" pitchFamily="34" charset="-128"/>
              </a:rPr>
              <a:t>Give 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dirty="0"/>
          </a:p>
        </p:txBody>
      </p:sp>
      <p:pic>
        <p:nvPicPr>
          <p:cNvPr id="7" name="Content Placeholder 6" descr="A portrait of John C. Calhoun wearing a wide collared coat, neck scarf, and with large wavy hai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048000" y="1417638"/>
            <a:ext cx="3516002" cy="4525963"/>
          </a:xfrm>
          <a:prstGeom prst="rect">
            <a:avLst/>
          </a:prstGeom>
        </p:spPr>
      </p:pic>
    </p:spTree>
    <p:extLst>
      <p:ext uri="{BB962C8B-B14F-4D97-AF65-F5344CB8AC3E}">
        <p14:creationId xmlns:p14="http://schemas.microsoft.com/office/powerpoint/2010/main" val="9109622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Nullification</a:t>
            </a:r>
            <a:endParaRPr lang="en-US" dirty="0"/>
          </a:p>
        </p:txBody>
      </p:sp>
      <p:sp>
        <p:nvSpPr>
          <p:cNvPr id="6" name="Content Placeholder 5"/>
          <p:cNvSpPr>
            <a:spLocks noGrp="1"/>
          </p:cNvSpPr>
          <p:nvPr>
            <p:ph sz="half" idx="2"/>
          </p:nvPr>
        </p:nvSpPr>
        <p:spPr>
          <a:xfrm>
            <a:off x="342900" y="6019800"/>
            <a:ext cx="8458200" cy="457200"/>
          </a:xfrm>
        </p:spPr>
        <p:txBody>
          <a:bodyPr/>
          <a:lstStyle/>
          <a:p>
            <a:pPr marL="0" lvl="0" indent="0" eaLnBrk="1" fontAlgn="auto" hangingPunct="1">
              <a:spcAft>
                <a:spcPts val="0"/>
              </a:spcAft>
              <a:buNone/>
              <a:defRPr/>
            </a:pPr>
            <a:r>
              <a:rPr lang="en-US" altLang="en-US" sz="1100" b="1" dirty="0">
                <a:solidFill>
                  <a:schemeClr val="tx2"/>
                </a:solidFill>
                <a:ea typeface="ＭＳ Ｐゴシック" panose="020B0600070205080204" pitchFamily="34" charset="-128"/>
              </a:rPr>
              <a:t>A cartoon from 1833 depicting </a:t>
            </a:r>
            <a:r>
              <a:rPr lang="en-US" altLang="en-US" sz="1100" b="1" dirty="0">
                <a:solidFill>
                  <a:schemeClr val="tx2"/>
                </a:solidFill>
              </a:rPr>
              <a:t>the nullification </a:t>
            </a:r>
            <a:r>
              <a:rPr lang="en-US" altLang="en-US" sz="1100" b="1" dirty="0" smtClean="0">
                <a:solidFill>
                  <a:schemeClr val="tx2"/>
                </a:solidFill>
              </a:rPr>
              <a:t>controversy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cartoon drawing shows some men climbing steps. The steps are labeled “Nullification,” “S.C. Ordinance,” “Treason,” Civil War,” “Deception,” and “Disunion.” A man on an upper step reaches for a crown with “Despotism” written over it. Two men labeled “Constitution” and “E Pluribus Unum” lie on the ground at the bottom, pierced by swords."/>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906904" y="1417638"/>
            <a:ext cx="5330191" cy="4114800"/>
          </a:xfrm>
          <a:prstGeom prst="rect">
            <a:avLst/>
          </a:prstGeom>
        </p:spPr>
      </p:pic>
    </p:spTree>
    <p:extLst>
      <p:ext uri="{BB962C8B-B14F-4D97-AF65-F5344CB8AC3E}">
        <p14:creationId xmlns:p14="http://schemas.microsoft.com/office/powerpoint/2010/main" val="4733462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274638"/>
            <a:ext cx="8229600" cy="1249362"/>
          </a:xfrm>
        </p:spPr>
        <p:txBody>
          <a:bodyPr/>
          <a:lstStyle/>
          <a:p>
            <a:pPr eaLnBrk="1" hangingPunct="1">
              <a:defRPr/>
            </a:pPr>
            <a:r>
              <a:rPr lang="en-US" dirty="0"/>
              <a:t>Sectionalism </a:t>
            </a:r>
            <a:r>
              <a:rPr lang="en-US" dirty="0" smtClean="0"/>
              <a:t>Intensified</a:t>
            </a:r>
            <a:endParaRPr lang="en-US" dirty="0"/>
          </a:p>
        </p:txBody>
      </p:sp>
      <p:sp>
        <p:nvSpPr>
          <p:cNvPr id="45059"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The Nullification </a:t>
            </a:r>
            <a:r>
              <a:rPr lang="en-US" dirty="0" smtClean="0">
                <a:latin typeface="Times New Roman" pitchFamily="-1" charset="0"/>
                <a:ea typeface="ＭＳ Ｐゴシック" pitchFamily="-1" charset="-128"/>
                <a:cs typeface="Times New Roman" pitchFamily="-1" charset="0"/>
              </a:rPr>
              <a:t>Crisis</a:t>
            </a:r>
            <a:endParaRPr lang="en-US" dirty="0">
              <a:latin typeface="Times New Roman" pitchFamily="-1" charset="0"/>
              <a:ea typeface="ＭＳ Ｐゴシック" pitchFamily="-1" charset="-128"/>
              <a:cs typeface="Times New Roman" pitchFamily="-1"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a:t>
            </a:r>
            <a:r>
              <a:rPr lang="en-US" dirty="0"/>
              <a:t>Temple of Liberty”</a:t>
            </a:r>
          </a:p>
        </p:txBody>
      </p:sp>
      <p:sp>
        <p:nvSpPr>
          <p:cNvPr id="4" name="Content Placeholder 3"/>
          <p:cNvSpPr>
            <a:spLocks noGrp="1"/>
          </p:cNvSpPr>
          <p:nvPr>
            <p:ph sz="half" idx="2"/>
          </p:nvPr>
        </p:nvSpPr>
        <p:spPr>
          <a:xfrm>
            <a:off x="342900" y="6003924"/>
            <a:ext cx="8458200" cy="609600"/>
          </a:xfrm>
        </p:spPr>
        <p:txBody>
          <a:bodyPr/>
          <a:lstStyle/>
          <a:p>
            <a:pPr marL="0" lvl="0" indent="0" eaLnBrk="1" fontAlgn="auto" hangingPunct="1">
              <a:spcAft>
                <a:spcPts val="0"/>
              </a:spcAft>
              <a:buNone/>
              <a:defRPr/>
            </a:pPr>
            <a:r>
              <a:rPr lang="en-US" sz="1100" b="1" dirty="0">
                <a:latin typeface="Times New Roman" pitchFamily="-1" charset="0"/>
              </a:rPr>
              <a:t>An 1834 print portrays the United States as </a:t>
            </a:r>
            <a:r>
              <a:rPr lang="en-US" sz="1100" b="1" dirty="0" smtClean="0">
                <a:latin typeface="Times New Roman" pitchFamily="-1" charset="0"/>
              </a:rPr>
              <a:t>a Temple </a:t>
            </a:r>
            <a:r>
              <a:rPr lang="en-US" sz="1100" b="1" dirty="0">
                <a:latin typeface="Times New Roman" pitchFamily="-1" charset="0"/>
              </a:rPr>
              <a:t>of Liberty</a:t>
            </a:r>
            <a:r>
              <a:rPr lang="en-US" sz="1100" b="1" dirty="0" smtClean="0">
                <a:latin typeface="Times New Roman" pitchFamily="-1" charset="0"/>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print featuring a columned temple at the center with figures inside the temple. Two other figures stand on either side of the temple on pedestals holding a banner that reads “The union must and shall be preserved.” &#10;"/>
          <p:cNvPicPr>
            <a:picLocks noGrp="1" noChangeAspect="1" noChangeArrowheads="1"/>
          </p:cNvPicPr>
          <p:nvPr>
            <p:ph sz="half" idx="1"/>
          </p:nvPr>
        </p:nvPicPr>
        <p:blipFill>
          <a:blip r:embed="rId3"/>
          <a:srcRect l="3979" t="6363" r="2238" b="6551"/>
          <a:stretch>
            <a:fillRect/>
          </a:stretch>
        </p:blipFill>
        <p:spPr bwMode="auto">
          <a:xfrm>
            <a:off x="1524000" y="1524000"/>
            <a:ext cx="6018316" cy="3733800"/>
          </a:xfrm>
          <a:prstGeom prst="rect">
            <a:avLst/>
          </a:prstGeom>
          <a:noFill/>
          <a:ln w="9525">
            <a:noFill/>
            <a:miter lim="800000"/>
            <a:headEnd/>
            <a:tailEnd/>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74638"/>
            <a:ext cx="8229600" cy="1325562"/>
          </a:xfrm>
        </p:spPr>
        <p:txBody>
          <a:bodyPr/>
          <a:lstStyle/>
          <a:p>
            <a:pPr eaLnBrk="1" hangingPunct="1">
              <a:defRPr/>
            </a:pPr>
            <a:r>
              <a:rPr lang="en-US" dirty="0"/>
              <a:t>Jackson and American </a:t>
            </a:r>
            <a:r>
              <a:rPr lang="en-US" dirty="0" smtClean="0"/>
              <a:t>Indians</a:t>
            </a:r>
            <a:endParaRPr lang="en-US" dirty="0"/>
          </a:p>
        </p:txBody>
      </p:sp>
      <p:sp>
        <p:nvSpPr>
          <p:cNvPr id="46083"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Indian Removal</a:t>
            </a:r>
          </a:p>
          <a:p>
            <a:pPr eaLnBrk="1" hangingPunct="1"/>
            <a:r>
              <a:rPr lang="en-US" dirty="0">
                <a:latin typeface="Times New Roman" pitchFamily="-1" charset="0"/>
                <a:ea typeface="ＭＳ Ｐゴシック" pitchFamily="-1" charset="-128"/>
                <a:cs typeface="Times New Roman" pitchFamily="-1" charset="0"/>
              </a:rPr>
              <a:t>The Supreme Court and the Indians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Indian </a:t>
            </a:r>
            <a:r>
              <a:rPr lang="en-US" dirty="0" smtClean="0"/>
              <a:t>Removals</a:t>
            </a:r>
            <a:r>
              <a:rPr lang="en-US" dirty="0"/>
              <a:t>, 1830-1840</a:t>
            </a:r>
          </a:p>
        </p:txBody>
      </p:sp>
      <p:sp>
        <p:nvSpPr>
          <p:cNvPr id="4" name="Content Placeholder 3"/>
          <p:cNvSpPr>
            <a:spLocks noGrp="1"/>
          </p:cNvSpPr>
          <p:nvPr>
            <p:ph sz="half" idx="2"/>
          </p:nvPr>
        </p:nvSpPr>
        <p:spPr>
          <a:xfrm>
            <a:off x="304800" y="6003924"/>
            <a:ext cx="8534400" cy="609600"/>
          </a:xfrm>
        </p:spPr>
        <p:txBody>
          <a:bodyPr/>
          <a:lstStyle/>
          <a:p>
            <a:pPr marL="0" lvl="0" indent="0" eaLnBrk="1" fontAlgn="auto" hangingPunct="1">
              <a:spcAft>
                <a:spcPts val="0"/>
              </a:spcAft>
              <a:buNone/>
              <a:defRPr/>
            </a:pPr>
            <a:r>
              <a:rPr lang="en-US" sz="1100" dirty="0">
                <a:latin typeface="Times New Roman" pitchFamily="-1" charset="0"/>
              </a:rPr>
              <a:t>Map 10.5 </a:t>
            </a:r>
            <a:r>
              <a:rPr lang="en-US" sz="1100" b="1" dirty="0">
                <a:latin typeface="Times New Roman" pitchFamily="-1" charset="0"/>
              </a:rPr>
              <a:t>Indian Removals, </a:t>
            </a:r>
            <a:r>
              <a:rPr lang="en-US" sz="1100" b="1" dirty="0" smtClean="0">
                <a:latin typeface="Times New Roman" pitchFamily="-1" charset="0"/>
              </a:rPr>
              <a:t>1830–1840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map indicating the sites of Indian removals from 1830 to 1840. The map shows battle sites in Illinois and the Wisconsin Territory. Part of the unorganized territory north of Texas and west of Missouri and Arkansas was land ceded to the Indians. Land ceded by Indians included part of Florida in 1832, parts of Georgia and Tennessee in 1835, part of Alabama in 1832, parts of Mississippi in 1830 and 1832, and parts of Wisconsin and Iowa in 1832. The Seminoles left the Florida Territory, went across the Gulf of Mexico, and went through Louisiana to established Indian Lands. The Cherokee left Georgia and went through Tennessee, Kentucky, Illinois, and Missouri to Indian Lands. Part of this route was the “Trail of Tears.” The Creek left Alabama and went through Tennessee and Arkansas to Indian Lands. The Chickasaw left Mississippi and went through Arkansas to Indian Lands. The Choctaw left Mississippi and went through Louisiana and Arkansas to Indian Land. The Sauk and Fox left Wisconsin Territory and Iowa Territory and went through Missouri to Indian Lands."/>
          <p:cNvPicPr>
            <a:picLocks noGrp="1" noChangeAspect="1" noChangeArrowheads="1"/>
          </p:cNvPicPr>
          <p:nvPr>
            <p:ph sz="half" idx="1"/>
          </p:nvPr>
        </p:nvPicPr>
        <p:blipFill>
          <a:blip r:embed="rId3"/>
          <a:srcRect/>
          <a:stretch>
            <a:fillRect/>
          </a:stretch>
        </p:blipFill>
        <p:spPr bwMode="auto">
          <a:xfrm>
            <a:off x="1828800" y="1752600"/>
            <a:ext cx="5718433" cy="3733800"/>
          </a:xfrm>
          <a:prstGeom prst="rect">
            <a:avLst/>
          </a:prstGeom>
          <a:noFill/>
          <a:ln w="9525">
            <a:noFill/>
            <a:miter lim="800000"/>
            <a:headEnd/>
            <a:tailEnd/>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Sequoia</a:t>
            </a:r>
            <a:endParaRPr lang="en-US" dirty="0"/>
          </a:p>
        </p:txBody>
      </p:sp>
      <p:sp>
        <p:nvSpPr>
          <p:cNvPr id="4" name="Content Placeholder 3"/>
          <p:cNvSpPr>
            <a:spLocks noGrp="1"/>
          </p:cNvSpPr>
          <p:nvPr>
            <p:ph sz="half" idx="2"/>
          </p:nvPr>
        </p:nvSpPr>
        <p:spPr>
          <a:xfrm>
            <a:off x="304800" y="5965824"/>
            <a:ext cx="8534400" cy="685800"/>
          </a:xfrm>
        </p:spPr>
        <p:txBody>
          <a:bodyPr/>
          <a:lstStyle/>
          <a:p>
            <a:pPr marL="0" indent="0">
              <a:buNone/>
            </a:pPr>
            <a:r>
              <a:rPr lang="en-US" sz="1100" b="1" dirty="0">
                <a:latin typeface="Times New Roman" pitchFamily="-1" charset="0"/>
              </a:rPr>
              <a:t>A lithograph from 1836 depicts Sequoia with </a:t>
            </a:r>
            <a:r>
              <a:rPr lang="en-US" sz="1100" b="1" dirty="0" smtClean="0">
                <a:latin typeface="Times New Roman" pitchFamily="-1" charset="0"/>
              </a:rPr>
              <a:t>the alphabet </a:t>
            </a:r>
            <a:r>
              <a:rPr lang="en-US" sz="1100" b="1" dirty="0">
                <a:latin typeface="Times New Roman" pitchFamily="-1" charset="0"/>
              </a:rPr>
              <a:t>of the </a:t>
            </a:r>
            <a:r>
              <a:rPr lang="en-US" sz="1100" b="1" dirty="0" smtClean="0">
                <a:latin typeface="Times New Roman" pitchFamily="-1" charset="0"/>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indent="0">
              <a:buNone/>
            </a:pPr>
            <a:r>
              <a:rPr lang="en-US" sz="1100" b="1" dirty="0">
                <a:latin typeface="Times New Roman" pitchFamily="-1" charset="0"/>
              </a:rPr>
              <a:t>Cherokee language that he </a:t>
            </a:r>
            <a:r>
              <a:rPr lang="en-US" sz="1100" b="1" dirty="0" smtClean="0">
                <a:latin typeface="Times New Roman" pitchFamily="-1" charset="0"/>
              </a:rPr>
              <a:t>developed.</a:t>
            </a:r>
            <a:r>
              <a:rPr 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n illustration of an Indian man holding a chart of an alphabet. "/>
          <p:cNvPicPr>
            <a:picLocks noGrp="1" noChangeAspect="1" noChangeArrowheads="1"/>
          </p:cNvPicPr>
          <p:nvPr>
            <p:ph sz="half" idx="1"/>
          </p:nvPr>
        </p:nvPicPr>
        <p:blipFill>
          <a:blip r:embed="rId3"/>
          <a:srcRect/>
          <a:stretch>
            <a:fillRect/>
          </a:stretch>
        </p:blipFill>
        <p:spPr bwMode="auto">
          <a:xfrm>
            <a:off x="2743200" y="1524000"/>
            <a:ext cx="3618116" cy="4038600"/>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Hiding in a </a:t>
            </a:r>
            <a:r>
              <a:rPr lang="en-US" i="1" dirty="0" smtClean="0"/>
              <a:t>Mangrove Swamp</a:t>
            </a:r>
            <a:endParaRPr lang="en-US" i="1" dirty="0"/>
          </a:p>
        </p:txBody>
      </p:sp>
      <p:sp>
        <p:nvSpPr>
          <p:cNvPr id="6" name="Content Placeholder 5"/>
          <p:cNvSpPr>
            <a:spLocks noGrp="1"/>
          </p:cNvSpPr>
          <p:nvPr>
            <p:ph sz="half" idx="2"/>
          </p:nvPr>
        </p:nvSpPr>
        <p:spPr>
          <a:xfrm>
            <a:off x="438150" y="5775325"/>
            <a:ext cx="8534400" cy="533400"/>
          </a:xfrm>
        </p:spPr>
        <p:txBody>
          <a:bodyPr/>
          <a:lstStyle/>
          <a:p>
            <a:pPr marL="0" lvl="0" indent="0" eaLnBrk="1" fontAlgn="auto" hangingPunct="1">
              <a:spcAft>
                <a:spcPts val="0"/>
              </a:spcAft>
              <a:buNone/>
              <a:defRPr/>
            </a:pPr>
            <a:r>
              <a:rPr lang="en-US" altLang="en-US" sz="1100" b="1" i="1" dirty="0">
                <a:solidFill>
                  <a:schemeClr val="tx2"/>
                </a:solidFill>
                <a:ea typeface="ＭＳ Ｐゴシック" panose="020B0600070205080204" pitchFamily="34" charset="-128"/>
              </a:rPr>
              <a:t>Hiding in a Mangrove Swamp</a:t>
            </a:r>
            <a:r>
              <a:rPr lang="en-US" altLang="en-US" sz="1100" b="1" dirty="0">
                <a:solidFill>
                  <a:schemeClr val="tx2"/>
                </a:solidFill>
                <a:ea typeface="ＭＳ Ｐゴシック" panose="020B0600070205080204" pitchFamily="34" charset="-128"/>
              </a:rPr>
              <a:t>, </a:t>
            </a:r>
            <a:r>
              <a:rPr lang="en-US" altLang="en-US" sz="1100" b="1" dirty="0">
                <a:solidFill>
                  <a:schemeClr val="tx2"/>
                </a:solidFill>
              </a:rPr>
              <a:t>showing Seminole </a:t>
            </a:r>
            <a:r>
              <a:rPr lang="en-US" altLang="en-US" sz="1100" b="1" dirty="0" smtClean="0">
                <a:solidFill>
                  <a:schemeClr val="tx2"/>
                </a:solidFill>
              </a:rPr>
              <a:t>Indians </a:t>
            </a:r>
            <a:r>
              <a:rPr lang="en-US" altLang="en-US" sz="1100" b="1" dirty="0">
                <a:solidFill>
                  <a:schemeClr val="tx2"/>
                </a:solidFill>
              </a:rPr>
              <a:t>avoiding American </a:t>
            </a:r>
            <a:r>
              <a:rPr lang="en-US" altLang="en-US" sz="1100" b="1" dirty="0" smtClean="0">
                <a:solidFill>
                  <a:schemeClr val="tx2"/>
                </a:solidFill>
              </a:rPr>
              <a:t>sailors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altLang="en-US" sz="1100" b="1" dirty="0">
              <a:solidFill>
                <a:schemeClr val="tx2"/>
              </a:solidFill>
            </a:endParaRPr>
          </a:p>
          <a:p>
            <a:pPr marL="0" indent="0">
              <a:buNone/>
            </a:pPr>
            <a:endParaRPr lang="en-US" sz="1100" dirty="0"/>
          </a:p>
        </p:txBody>
      </p:sp>
      <p:pic>
        <p:nvPicPr>
          <p:cNvPr id="8" name="Content Placeholder 7" descr="A painting of four men with rifles hiding in the roots of a tree while boats filled with uniformed soldiers float past them in the swampy, foggy distance."/>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752600" y="1676400"/>
            <a:ext cx="5598369" cy="3810000"/>
          </a:xfrm>
          <a:prstGeom prst="rect">
            <a:avLst/>
          </a:prstGeom>
        </p:spPr>
      </p:pic>
    </p:spTree>
    <p:extLst>
      <p:ext uri="{BB962C8B-B14F-4D97-AF65-F5344CB8AC3E}">
        <p14:creationId xmlns:p14="http://schemas.microsoft.com/office/powerpoint/2010/main" val="6889297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The </a:t>
            </a:r>
            <a:r>
              <a:rPr lang="en-US" i="1" dirty="0" smtClean="0"/>
              <a:t>Trapper </a:t>
            </a:r>
            <a:r>
              <a:rPr lang="en-US" i="1" dirty="0"/>
              <a:t>and </a:t>
            </a:r>
            <a:r>
              <a:rPr lang="en-US" i="1" dirty="0" smtClean="0"/>
              <a:t>His Family</a:t>
            </a:r>
            <a:endParaRPr lang="en-US" i="1" dirty="0"/>
          </a:p>
        </p:txBody>
      </p:sp>
      <p:sp>
        <p:nvSpPr>
          <p:cNvPr id="6" name="Content Placeholder 5"/>
          <p:cNvSpPr>
            <a:spLocks noGrp="1"/>
          </p:cNvSpPr>
          <p:nvPr>
            <p:ph sz="half" idx="2"/>
          </p:nvPr>
        </p:nvSpPr>
        <p:spPr>
          <a:xfrm>
            <a:off x="304800" y="5867400"/>
            <a:ext cx="8534400" cy="609600"/>
          </a:xfrm>
        </p:spPr>
        <p:txBody>
          <a:bodyPr/>
          <a:lstStyle/>
          <a:p>
            <a:pPr marL="0" lvl="0" indent="0" eaLnBrk="1" fontAlgn="auto" hangingPunct="1">
              <a:spcAft>
                <a:spcPts val="0"/>
              </a:spcAft>
              <a:buNone/>
              <a:defRPr/>
            </a:pPr>
            <a:r>
              <a:rPr lang="en-US" altLang="en-US" sz="1100" b="1" i="1" dirty="0" smtClean="0">
                <a:solidFill>
                  <a:schemeClr val="tx2"/>
                </a:solidFill>
                <a:ea typeface="ＭＳ Ｐゴシック" panose="020B0600070205080204" pitchFamily="34" charset="-128"/>
              </a:rPr>
              <a:t>The </a:t>
            </a:r>
            <a:r>
              <a:rPr lang="en-US" altLang="en-US" sz="1100" b="1" i="1" dirty="0">
                <a:solidFill>
                  <a:schemeClr val="tx2"/>
                </a:solidFill>
                <a:ea typeface="ＭＳ Ｐゴシック" panose="020B0600070205080204" pitchFamily="34" charset="-128"/>
              </a:rPr>
              <a:t>Trapper and His Family</a:t>
            </a:r>
            <a:r>
              <a:rPr lang="en-US" altLang="en-US" sz="1100" b="1" dirty="0">
                <a:solidFill>
                  <a:schemeClr val="tx2"/>
                </a:solidFill>
                <a:ea typeface="ＭＳ Ｐゴシック" panose="020B0600070205080204" pitchFamily="34" charset="-128"/>
              </a:rPr>
              <a:t>, by </a:t>
            </a:r>
            <a:r>
              <a:rPr lang="en-US" altLang="en-US" sz="1100" b="1" dirty="0">
                <a:solidFill>
                  <a:schemeClr val="tx2"/>
                </a:solidFill>
              </a:rPr>
              <a:t>Charles Deas, </a:t>
            </a:r>
            <a:r>
              <a:rPr lang="en-US" altLang="en-US" sz="1100" b="1" dirty="0" smtClean="0">
                <a:solidFill>
                  <a:schemeClr val="tx2"/>
                </a:solidFill>
              </a:rPr>
              <a:t>1845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marR="0" lvl="0" indent="0" defTabSz="914400" eaLnBrk="1" fontAlgn="auto" latinLnBrk="0" hangingPunct="1">
              <a:lnSpc>
                <a:spcPct val="100000"/>
              </a:lnSpc>
              <a:spcBef>
                <a:spcPct val="0"/>
              </a:spcBef>
              <a:spcAft>
                <a:spcPts val="0"/>
              </a:spcAft>
              <a:buClrTx/>
              <a:buSzTx/>
              <a:buFontTx/>
              <a:buNone/>
              <a:tabLst/>
              <a:defRPr/>
            </a:pPr>
            <a:endParaRPr lang="en-US" altLang="en-US" sz="1100" b="1" dirty="0">
              <a:solidFill>
                <a:schemeClr val="tx2"/>
              </a:solidFill>
            </a:endParaRPr>
          </a:p>
          <a:p>
            <a:endParaRPr lang="en-US" sz="1100" dirty="0"/>
          </a:p>
        </p:txBody>
      </p:sp>
      <p:pic>
        <p:nvPicPr>
          <p:cNvPr id="8" name="Content Placeholder 7" descr="A painting of a family group in a canoe going down a river. A boy stands in the bow of the canoe."/>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981200" y="1981200"/>
            <a:ext cx="4884037" cy="3429000"/>
          </a:xfrm>
          <a:prstGeom prst="rect">
            <a:avLst/>
          </a:prstGeom>
        </p:spPr>
      </p:pic>
    </p:spTree>
    <p:extLst>
      <p:ext uri="{BB962C8B-B14F-4D97-AF65-F5344CB8AC3E}">
        <p14:creationId xmlns:p14="http://schemas.microsoft.com/office/powerpoint/2010/main" val="21712988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Bull </a:t>
            </a:r>
            <a:r>
              <a:rPr lang="en-US" i="1" dirty="0" smtClean="0"/>
              <a:t>Dance</a:t>
            </a:r>
            <a:endParaRPr lang="en-US" i="1" dirty="0"/>
          </a:p>
        </p:txBody>
      </p:sp>
      <p:sp>
        <p:nvSpPr>
          <p:cNvPr id="6" name="Content Placeholder 5"/>
          <p:cNvSpPr>
            <a:spLocks noGrp="1"/>
          </p:cNvSpPr>
          <p:nvPr>
            <p:ph sz="half" idx="2"/>
          </p:nvPr>
        </p:nvSpPr>
        <p:spPr>
          <a:xfrm>
            <a:off x="342900" y="6024492"/>
            <a:ext cx="8458200" cy="568464"/>
          </a:xfrm>
        </p:spPr>
        <p:txBody>
          <a:bodyPr/>
          <a:lstStyle/>
          <a:p>
            <a:pPr marL="0" lvl="0" indent="0" eaLnBrk="1" fontAlgn="auto" hangingPunct="1">
              <a:spcAft>
                <a:spcPts val="0"/>
              </a:spcAft>
              <a:buNone/>
              <a:defRPr/>
            </a:pPr>
            <a:r>
              <a:rPr lang="en-US" altLang="en-US" sz="1100" b="1" i="1" dirty="0" smtClean="0">
                <a:solidFill>
                  <a:schemeClr val="tx2"/>
                </a:solidFill>
                <a:ea typeface="ＭＳ Ｐゴシック" panose="020B0600070205080204" pitchFamily="34" charset="-128"/>
              </a:rPr>
              <a:t>Bull </a:t>
            </a:r>
            <a:r>
              <a:rPr lang="en-US" altLang="en-US" sz="1100" b="1" i="1" dirty="0">
                <a:solidFill>
                  <a:schemeClr val="tx2"/>
                </a:solidFill>
                <a:ea typeface="ＭＳ Ｐゴシック" panose="020B0600070205080204" pitchFamily="34" charset="-128"/>
              </a:rPr>
              <a:t>Dance</a:t>
            </a:r>
            <a:r>
              <a:rPr lang="en-US" altLang="en-US" sz="1100" b="1" dirty="0">
                <a:solidFill>
                  <a:schemeClr val="tx2"/>
                </a:solidFill>
                <a:ea typeface="ＭＳ Ｐゴシック" panose="020B0600070205080204" pitchFamily="34" charset="-128"/>
              </a:rPr>
              <a:t>, by George Catlin, </a:t>
            </a:r>
            <a:r>
              <a:rPr lang="en-US" altLang="en-US" sz="1100" b="1" dirty="0" smtClean="0">
                <a:solidFill>
                  <a:schemeClr val="tx2"/>
                </a:solidFill>
                <a:ea typeface="ＭＳ Ｐゴシック" panose="020B0600070205080204" pitchFamily="34" charset="-128"/>
              </a:rPr>
              <a:t>1832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marR="0" lvl="0" indent="0" defTabSz="914400" eaLnBrk="1" fontAlgn="auto" latinLnBrk="0" hangingPunct="1">
              <a:lnSpc>
                <a:spcPct val="100000"/>
              </a:lnSpc>
              <a:spcBef>
                <a:spcPct val="0"/>
              </a:spcBef>
              <a:spcAft>
                <a:spcPts val="0"/>
              </a:spcAft>
              <a:buClrTx/>
              <a:buSzTx/>
              <a:buFontTx/>
              <a:buNone/>
              <a:tabLst/>
              <a:defRPr/>
            </a:pPr>
            <a:endParaRPr lang="en-US" altLang="en-US" sz="1100" b="1" dirty="0">
              <a:solidFill>
                <a:schemeClr val="tx2"/>
              </a:solidFill>
            </a:endParaRPr>
          </a:p>
          <a:p>
            <a:pPr marL="0" indent="0">
              <a:buNone/>
            </a:pPr>
            <a:endParaRPr lang="en-US" sz="1100" dirty="0"/>
          </a:p>
        </p:txBody>
      </p:sp>
      <p:pic>
        <p:nvPicPr>
          <p:cNvPr id="8" name="Content Placeholder 7" descr="A painting depicting a festival in a Native American village consisting of round-roofed buildings. People in buffalo skins dance while others observe."/>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079591" y="1379538"/>
            <a:ext cx="4984817" cy="4183062"/>
          </a:xfrm>
          <a:prstGeom prst="rect">
            <a:avLst/>
          </a:prstGeom>
        </p:spPr>
      </p:pic>
    </p:spTree>
    <p:extLst>
      <p:ext uri="{BB962C8B-B14F-4D97-AF65-F5344CB8AC3E}">
        <p14:creationId xmlns:p14="http://schemas.microsoft.com/office/powerpoint/2010/main" val="182460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76200"/>
            <a:ext cx="8229600" cy="1341438"/>
          </a:xfrm>
        </p:spPr>
        <p:txBody>
          <a:bodyPr/>
          <a:lstStyle/>
          <a:p>
            <a:pPr eaLnBrk="1" hangingPunct="1">
              <a:defRPr/>
            </a:pPr>
            <a:r>
              <a:rPr lang="en-US" dirty="0">
                <a:cs typeface="Times New Roman" charset="0"/>
              </a:rPr>
              <a:t>Focus </a:t>
            </a:r>
            <a:r>
              <a:rPr lang="en-US" dirty="0" smtClean="0">
                <a:cs typeface="Times New Roman" charset="0"/>
              </a:rPr>
              <a:t>Question</a:t>
            </a:r>
            <a:r>
              <a:rPr lang="en-US" dirty="0">
                <a:cs typeface="Times New Roman" charset="0"/>
              </a:rPr>
              <a:t>: </a:t>
            </a:r>
            <a:r>
              <a:rPr lang="en-US" dirty="0" smtClean="0">
                <a:cs typeface="Times New Roman" charset="0"/>
              </a:rPr>
              <a:t>The </a:t>
            </a:r>
            <a:r>
              <a:rPr lang="en-US" dirty="0">
                <a:cs typeface="Times New Roman" charset="0"/>
              </a:rPr>
              <a:t>Bank War and After</a:t>
            </a:r>
          </a:p>
        </p:txBody>
      </p:sp>
      <p:sp>
        <p:nvSpPr>
          <p:cNvPr id="4099" name="Rectangle 3"/>
          <p:cNvSpPr>
            <a:spLocks noGrp="1" noChangeArrowheads="1"/>
          </p:cNvSpPr>
          <p:nvPr>
            <p:ph idx="1"/>
          </p:nvPr>
        </p:nvSpPr>
        <p:spPr>
          <a:xfrm>
            <a:off x="457200" y="1714500"/>
            <a:ext cx="8229600" cy="3429000"/>
          </a:xfrm>
          <a:effectLst>
            <a:outerShdw blurRad="63500" dist="38100" dir="5400000" algn="t" rotWithShape="0">
              <a:srgbClr val="000000">
                <a:alpha val="39999"/>
              </a:srgbClr>
            </a:outerShdw>
          </a:effectLst>
        </p:spPr>
        <p:txBody>
          <a:bodyPr anchor="ctr"/>
          <a:lstStyle/>
          <a:p>
            <a:pPr marL="971550" lvl="1" indent="-571500">
              <a:buSzPct val="100000"/>
              <a:buFont typeface="Wingdings" pitchFamily="2" charset="2"/>
              <a:buChar char=""/>
              <a:defRPr/>
            </a:pPr>
            <a:r>
              <a:rPr lang="en-US" sz="3600" dirty="0">
                <a:solidFill>
                  <a:srgbClr val="FAD000"/>
                </a:solidFill>
                <a:latin typeface="Times New Roman" charset="0"/>
                <a:cs typeface="Times New Roman" charset="0"/>
              </a:rPr>
              <a:t>Focus Question: </a:t>
            </a:r>
          </a:p>
          <a:p>
            <a:pPr marL="400050" lvl="1" indent="0">
              <a:buFontTx/>
              <a:buNone/>
              <a:defRPr/>
            </a:pPr>
            <a:r>
              <a:rPr lang="en-US" sz="3600" dirty="0">
                <a:solidFill>
                  <a:srgbClr val="FAD000"/>
                </a:solidFill>
                <a:latin typeface="Times New Roman" charset="0"/>
                <a:cs typeface="Times New Roman" charset="0"/>
              </a:rPr>
              <a:t>How did the Bank War influence the economy and party competition?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0"/>
            <a:ext cx="8229600" cy="1417638"/>
          </a:xfrm>
        </p:spPr>
        <p:txBody>
          <a:bodyPr/>
          <a:lstStyle/>
          <a:p>
            <a:pPr eaLnBrk="1" hangingPunct="1">
              <a:defRPr/>
            </a:pPr>
            <a:r>
              <a:rPr lang="en-US" dirty="0" smtClean="0"/>
              <a:t>Jackson and the Bank of the United States</a:t>
            </a:r>
            <a:endParaRPr lang="en-US" dirty="0"/>
          </a:p>
        </p:txBody>
      </p:sp>
      <p:sp>
        <p:nvSpPr>
          <p:cNvPr id="53251"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Biddle’s </a:t>
            </a:r>
            <a:r>
              <a:rPr lang="en-US" dirty="0" smtClean="0">
                <a:latin typeface="Times New Roman" pitchFamily="-1" charset="0"/>
                <a:ea typeface="ＭＳ Ｐゴシック" pitchFamily="-1" charset="-128"/>
                <a:cs typeface="Times New Roman" pitchFamily="-1" charset="0"/>
              </a:rPr>
              <a:t>Bank</a:t>
            </a:r>
            <a:endParaRPr lang="en-US" dirty="0">
              <a:latin typeface="Times New Roman" pitchFamily="-1" charset="0"/>
              <a:ea typeface="ＭＳ Ｐゴシック" pitchFamily="-1" charset="-128"/>
              <a:cs typeface="Times New Roman" pitchFamily="-1"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i="1" dirty="0"/>
              <a:t>The </a:t>
            </a:r>
            <a:r>
              <a:rPr lang="en-US" sz="4000" i="1" dirty="0" smtClean="0"/>
              <a:t>Downfall </a:t>
            </a:r>
            <a:r>
              <a:rPr lang="en-US" sz="4000" i="1" dirty="0"/>
              <a:t>of </a:t>
            </a:r>
            <a:r>
              <a:rPr lang="en-US" sz="4000" i="1" dirty="0" smtClean="0"/>
              <a:t>Mother Bank</a:t>
            </a:r>
            <a:endParaRPr lang="en-US" sz="4000" i="1" dirty="0"/>
          </a:p>
        </p:txBody>
      </p:sp>
      <p:sp>
        <p:nvSpPr>
          <p:cNvPr id="4" name="Content Placeholder 3"/>
          <p:cNvSpPr>
            <a:spLocks noGrp="1"/>
          </p:cNvSpPr>
          <p:nvPr>
            <p:ph sz="half" idx="2"/>
          </p:nvPr>
        </p:nvSpPr>
        <p:spPr>
          <a:xfrm>
            <a:off x="381000" y="5908674"/>
            <a:ext cx="8534400" cy="381000"/>
          </a:xfrm>
        </p:spPr>
        <p:txBody>
          <a:bodyPr/>
          <a:lstStyle/>
          <a:p>
            <a:pPr marL="0" lvl="0" indent="0" eaLnBrk="1" fontAlgn="auto" hangingPunct="1">
              <a:spcAft>
                <a:spcPts val="0"/>
              </a:spcAft>
              <a:buNone/>
              <a:defRPr/>
            </a:pPr>
            <a:r>
              <a:rPr lang="en-US" sz="1100" b="1" i="1" dirty="0">
                <a:latin typeface="Times New Roman" pitchFamily="-1" charset="0"/>
              </a:rPr>
              <a:t>The Downfall of Mother Bank</a:t>
            </a:r>
            <a:r>
              <a:rPr lang="en-US" sz="1100" b="1" dirty="0">
                <a:latin typeface="Times New Roman" pitchFamily="-1" charset="0"/>
              </a:rPr>
              <a:t>, Democratic celebration </a:t>
            </a:r>
            <a:r>
              <a:rPr lang="en-US" sz="1100" b="1" dirty="0" smtClean="0">
                <a:latin typeface="Times New Roman" pitchFamily="-1" charset="0"/>
              </a:rPr>
              <a:t>of the </a:t>
            </a:r>
            <a:r>
              <a:rPr lang="en-US" sz="1100" b="1" dirty="0">
                <a:latin typeface="Times New Roman" pitchFamily="-1" charset="0"/>
              </a:rPr>
              <a:t>destruction </a:t>
            </a:r>
            <a:r>
              <a:rPr lang="en-US" sz="1100" b="1" dirty="0" smtClean="0">
                <a:latin typeface="Times New Roman" pitchFamily="-1" charset="0"/>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lvl="0" indent="0" eaLnBrk="1" fontAlgn="auto" hangingPunct="1">
              <a:spcAft>
                <a:spcPts val="0"/>
              </a:spcAft>
              <a:buNone/>
              <a:defRPr/>
            </a:pPr>
            <a:r>
              <a:rPr lang="en-US" sz="1100" b="1" dirty="0">
                <a:latin typeface="Times New Roman" pitchFamily="-1" charset="0"/>
              </a:rPr>
              <a:t>of the Second Bank of the United </a:t>
            </a:r>
            <a:r>
              <a:rPr lang="en-US" sz="1100" b="1" dirty="0" smtClean="0">
                <a:latin typeface="Times New Roman" pitchFamily="-1" charset="0"/>
              </a:rPr>
              <a:t>States</a:t>
            </a:r>
            <a:r>
              <a:rPr 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cartoon shows large pillars falling over with men running away underneath them. On the right side, a man holds up a long paper that reads, “Order for the removal of the public money deposited in the United States bank.” "/>
          <p:cNvPicPr>
            <a:picLocks noGrp="1" noChangeAspect="1" noChangeArrowheads="1"/>
          </p:cNvPicPr>
          <p:nvPr>
            <p:ph sz="half" idx="1"/>
          </p:nvPr>
        </p:nvPicPr>
        <p:blipFill>
          <a:blip r:embed="rId3"/>
          <a:srcRect/>
          <a:stretch>
            <a:fillRect/>
          </a:stretch>
        </p:blipFill>
        <p:spPr bwMode="auto">
          <a:xfrm>
            <a:off x="1905000" y="1828800"/>
            <a:ext cx="5236554" cy="3352800"/>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defRPr/>
            </a:pPr>
            <a:r>
              <a:rPr lang="en-US" dirty="0"/>
              <a:t>1837</a:t>
            </a:r>
          </a:p>
        </p:txBody>
      </p:sp>
      <p:sp>
        <p:nvSpPr>
          <p:cNvPr id="55299"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The Pet Banks and the Economy</a:t>
            </a:r>
          </a:p>
          <a:p>
            <a:pPr eaLnBrk="1" hangingPunct="1"/>
            <a:r>
              <a:rPr lang="en-US" dirty="0">
                <a:latin typeface="Times New Roman" pitchFamily="-1" charset="0"/>
                <a:ea typeface="ＭＳ Ｐゴシック" pitchFamily="-1" charset="-128"/>
                <a:cs typeface="Times New Roman" pitchFamily="-1" charset="0"/>
              </a:rPr>
              <a:t>The Panic of </a:t>
            </a:r>
            <a:r>
              <a:rPr lang="en-US" dirty="0" smtClean="0">
                <a:latin typeface="Times New Roman" pitchFamily="-1" charset="0"/>
                <a:ea typeface="ＭＳ Ｐゴシック" pitchFamily="-1" charset="-128"/>
                <a:cs typeface="Times New Roman" pitchFamily="-1" charset="0"/>
              </a:rPr>
              <a:t>1837</a:t>
            </a:r>
            <a:endParaRPr lang="en-US" dirty="0">
              <a:latin typeface="Times New Roman" pitchFamily="-1" charset="0"/>
              <a:ea typeface="ＭＳ Ｐゴシック" pitchFamily="-1" charset="-128"/>
              <a:cs typeface="Times New Roman" pitchFamily="-1"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The </a:t>
            </a:r>
            <a:r>
              <a:rPr lang="en-US" i="1" dirty="0" smtClean="0"/>
              <a:t>Times</a:t>
            </a:r>
            <a:endParaRPr lang="en-US" i="1" dirty="0"/>
          </a:p>
        </p:txBody>
      </p:sp>
      <p:sp>
        <p:nvSpPr>
          <p:cNvPr id="4" name="Content Placeholder 3"/>
          <p:cNvSpPr>
            <a:spLocks noGrp="1"/>
          </p:cNvSpPr>
          <p:nvPr>
            <p:ph sz="half" idx="2"/>
          </p:nvPr>
        </p:nvSpPr>
        <p:spPr>
          <a:xfrm>
            <a:off x="457200" y="5943600"/>
            <a:ext cx="8534400" cy="609600"/>
          </a:xfrm>
        </p:spPr>
        <p:txBody>
          <a:bodyPr/>
          <a:lstStyle/>
          <a:p>
            <a:pPr marL="0" lvl="0" indent="0" eaLnBrk="1" fontAlgn="auto" hangingPunct="1">
              <a:spcAft>
                <a:spcPts val="0"/>
              </a:spcAft>
              <a:buNone/>
              <a:defRPr/>
            </a:pPr>
            <a:r>
              <a:rPr lang="en-US" sz="1100" b="1" i="1" dirty="0">
                <a:latin typeface="Times New Roman" pitchFamily="-1" charset="0"/>
              </a:rPr>
              <a:t>The</a:t>
            </a:r>
            <a:r>
              <a:rPr lang="en-US" sz="1100" b="1" dirty="0">
                <a:latin typeface="Times New Roman" pitchFamily="-1" charset="0"/>
              </a:rPr>
              <a:t> </a:t>
            </a:r>
            <a:r>
              <a:rPr lang="en-US" sz="1100" b="1" i="1" dirty="0">
                <a:latin typeface="Times New Roman" pitchFamily="-1" charset="0"/>
              </a:rPr>
              <a:t>Times</a:t>
            </a:r>
            <a:r>
              <a:rPr lang="en-US" sz="1100" b="1" dirty="0">
                <a:latin typeface="Times New Roman" pitchFamily="-1" charset="0"/>
              </a:rPr>
              <a:t>, an 1837 engraving that blames </a:t>
            </a:r>
            <a:r>
              <a:rPr lang="en-US" sz="1100" b="1" dirty="0" smtClean="0">
                <a:latin typeface="Times New Roman" pitchFamily="-1" charset="0"/>
              </a:rPr>
              <a:t>Andrew Jackson’s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lvl="0" indent="0" eaLnBrk="1" fontAlgn="auto" hangingPunct="1">
              <a:spcAft>
                <a:spcPts val="0"/>
              </a:spcAft>
              <a:buNone/>
              <a:defRPr/>
            </a:pPr>
            <a:r>
              <a:rPr lang="en-US" sz="1100" b="1" dirty="0">
                <a:latin typeface="Times New Roman" pitchFamily="-1" charset="0"/>
              </a:rPr>
              <a:t>policies for the economic </a:t>
            </a:r>
            <a:r>
              <a:rPr lang="en-US" sz="1100" b="1" dirty="0" smtClean="0">
                <a:latin typeface="Times New Roman" pitchFamily="-1" charset="0"/>
              </a:rPr>
              <a:t>depression</a:t>
            </a:r>
            <a:r>
              <a:rPr 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n engraving of a drunken man, women and children begging, out-of-work men with bare feet, and people lined up at a pawnbroker. "/>
          <p:cNvPicPr>
            <a:picLocks noGrp="1" noChangeAspect="1" noChangeArrowheads="1"/>
          </p:cNvPicPr>
          <p:nvPr>
            <p:ph sz="half" idx="1"/>
          </p:nvPr>
        </p:nvPicPr>
        <p:blipFill>
          <a:blip r:embed="rId3"/>
          <a:srcRect l="2438" t="3345" r="2438" b="6230"/>
          <a:stretch>
            <a:fillRect/>
          </a:stretch>
        </p:blipFill>
        <p:spPr bwMode="auto">
          <a:xfrm>
            <a:off x="1295400" y="1600200"/>
            <a:ext cx="6257838" cy="3886200"/>
          </a:xfrm>
          <a:prstGeom prst="rect">
            <a:avLst/>
          </a:prstGeom>
          <a:noFill/>
          <a:ln w="9525">
            <a:noFill/>
            <a:miter lim="800000"/>
            <a:headEnd/>
            <a:tailEnd/>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defRPr/>
            </a:pPr>
            <a:r>
              <a:rPr lang="en-US" dirty="0"/>
              <a:t>Jackson’s </a:t>
            </a:r>
            <a:r>
              <a:rPr lang="en-US" dirty="0" smtClean="0"/>
              <a:t>Lieutenant</a:t>
            </a:r>
            <a:endParaRPr lang="en-US" dirty="0"/>
          </a:p>
        </p:txBody>
      </p:sp>
      <p:sp>
        <p:nvSpPr>
          <p:cNvPr id="56323"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Van Buren in Office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defRPr/>
            </a:pPr>
            <a:r>
              <a:rPr lang="en-US" dirty="0"/>
              <a:t>1840</a:t>
            </a:r>
          </a:p>
        </p:txBody>
      </p:sp>
      <p:sp>
        <p:nvSpPr>
          <p:cNvPr id="58371" name="Rectangle 3"/>
          <p:cNvSpPr>
            <a:spLocks noGrp="1" noChangeArrowheads="1"/>
          </p:cNvSpPr>
          <p:nvPr>
            <p:ph idx="1"/>
          </p:nvPr>
        </p:nvSpPr>
        <p:spPr/>
        <p:txBody>
          <a:bodyPr/>
          <a:lstStyle/>
          <a:p>
            <a:pPr eaLnBrk="1" hangingPunct="1"/>
            <a:r>
              <a:rPr lang="en-US" dirty="0">
                <a:latin typeface="Times New Roman" pitchFamily="-1" charset="0"/>
                <a:ea typeface="ＭＳ Ｐゴシック" pitchFamily="-1" charset="-128"/>
                <a:cs typeface="Times New Roman" pitchFamily="-1" charset="0"/>
              </a:rPr>
              <a:t>The Election of 1840</a:t>
            </a:r>
          </a:p>
          <a:p>
            <a:pPr eaLnBrk="1" hangingPunct="1"/>
            <a:r>
              <a:rPr lang="en-US" dirty="0">
                <a:latin typeface="Times New Roman" pitchFamily="-1" charset="0"/>
                <a:ea typeface="ＭＳ Ｐゴシック" pitchFamily="-1" charset="-128"/>
                <a:cs typeface="Times New Roman" pitchFamily="-1" charset="0"/>
              </a:rPr>
              <a:t>His Accidency</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The </a:t>
            </a:r>
            <a:r>
              <a:rPr lang="en-US" sz="4000" dirty="0" smtClean="0"/>
              <a:t>Presidential Election </a:t>
            </a:r>
            <a:r>
              <a:rPr lang="en-US" sz="4000" dirty="0"/>
              <a:t>of 1840</a:t>
            </a:r>
          </a:p>
        </p:txBody>
      </p:sp>
      <p:sp>
        <p:nvSpPr>
          <p:cNvPr id="4" name="Content Placeholder 3"/>
          <p:cNvSpPr>
            <a:spLocks noGrp="1"/>
          </p:cNvSpPr>
          <p:nvPr>
            <p:ph sz="half" idx="2"/>
          </p:nvPr>
        </p:nvSpPr>
        <p:spPr>
          <a:xfrm>
            <a:off x="304800" y="6019800"/>
            <a:ext cx="8534400" cy="457200"/>
          </a:xfrm>
        </p:spPr>
        <p:txBody>
          <a:bodyPr/>
          <a:lstStyle/>
          <a:p>
            <a:pPr marL="0" lvl="0" indent="0" eaLnBrk="1" fontAlgn="auto" hangingPunct="1">
              <a:spcAft>
                <a:spcPts val="0"/>
              </a:spcAft>
              <a:buNone/>
              <a:defRPr/>
            </a:pPr>
            <a:r>
              <a:rPr lang="en-US" sz="1100" dirty="0">
                <a:latin typeface="Times New Roman" pitchFamily="-1" charset="0"/>
              </a:rPr>
              <a:t>Map 10.6 </a:t>
            </a:r>
            <a:r>
              <a:rPr lang="en-US" sz="1100" b="1" dirty="0">
                <a:latin typeface="Times New Roman" pitchFamily="-1" charset="0"/>
              </a:rPr>
              <a:t>The Presidential Election of </a:t>
            </a:r>
            <a:r>
              <a:rPr lang="en-US" sz="1100" b="1" dirty="0" smtClean="0">
                <a:latin typeface="Times New Roman" pitchFamily="-1" charset="0"/>
              </a:rPr>
              <a:t>1840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Edition</a:t>
            </a:r>
          </a:p>
          <a:p>
            <a:pPr marL="0" lvl="0" indent="0" algn="r" eaLnBrk="1" fontAlgn="auto" hangingPunct="1">
              <a:spcAft>
                <a:spcPts val="0"/>
              </a:spcAft>
              <a:buNone/>
              <a:defRPr/>
            </a:pPr>
            <a:r>
              <a:rPr lang="en-US" altLang="en-US" sz="1100" dirty="0">
                <a:solidFill>
                  <a:schemeClr val="tx2"/>
                </a:solidFill>
                <a:ea typeface="ＭＳ Ｐゴシック" panose="020B0600070205080204" pitchFamily="34" charset="-128"/>
              </a:rPr>
              <a:t>Copyright ©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map representing the results of the presidential election of 1840. States that voted for the Whig Party candidate, Harrison, and their corresponding vote amount included: Maine 10, Massachusetts 14, Vermont 7, Rhode Island 4, Connecticut 8, New Jersey 10, Pennsylvania 30, Delaware 3, Maryland 10, Ohio 21, Michigan 3, Indiana 9, Kentucky 15, Tennessee 15, North Carolina 15, Georgia 11, Mississippi 4, and Louisiana 5. Harrison’s electoral vote was 234, or 80 percent. His popular vote was 1,275,016, or 53 percent. States that voted for the Democratic Party candidate, Van Buren, and their corresponding vote amount included: New Hampshire 7, Virginia 23, South Carolina 11, Alabama 7, Illinois 5, Missouri 4, and Arkansas 3. Van Buren’s electoral vote was 60, or 20 percent. His popular vote was 1,129,102, or 47 percent."/>
          <p:cNvPicPr>
            <a:picLocks noGrp="1" noChangeAspect="1" noChangeArrowheads="1"/>
          </p:cNvPicPr>
          <p:nvPr>
            <p:ph sz="half" idx="1"/>
          </p:nvPr>
        </p:nvPicPr>
        <p:blipFill>
          <a:blip r:embed="rId3"/>
          <a:srcRect/>
          <a:stretch>
            <a:fillRect/>
          </a:stretch>
        </p:blipFill>
        <p:spPr bwMode="auto">
          <a:xfrm>
            <a:off x="2133600" y="1676400"/>
            <a:ext cx="4626429" cy="3886200"/>
          </a:xfrm>
          <a:prstGeom prst="rect">
            <a:avLst/>
          </a:prstGeom>
          <a:noFill/>
          <a:ln w="9525">
            <a:noFill/>
            <a:miter lim="800000"/>
            <a:headEnd/>
            <a:tailEnd/>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Almighty Lever</a:t>
            </a:r>
            <a:r>
              <a:rPr lang="en-US" dirty="0"/>
              <a:t>”</a:t>
            </a:r>
          </a:p>
        </p:txBody>
      </p:sp>
      <p:sp>
        <p:nvSpPr>
          <p:cNvPr id="4" name="Content Placeholder 3"/>
          <p:cNvSpPr>
            <a:spLocks noGrp="1"/>
          </p:cNvSpPr>
          <p:nvPr>
            <p:ph sz="half" idx="2"/>
          </p:nvPr>
        </p:nvSpPr>
        <p:spPr>
          <a:xfrm>
            <a:off x="457200" y="6042024"/>
            <a:ext cx="8534400" cy="533400"/>
          </a:xfrm>
        </p:spPr>
        <p:txBody>
          <a:bodyPr/>
          <a:lstStyle/>
          <a:p>
            <a:pPr marL="0" lvl="0" indent="0" eaLnBrk="1" fontAlgn="auto" hangingPunct="1">
              <a:spcAft>
                <a:spcPts val="0"/>
              </a:spcAft>
              <a:buNone/>
              <a:defRPr/>
            </a:pPr>
            <a:r>
              <a:rPr lang="en-US" sz="1100" b="1" dirty="0">
                <a:latin typeface="Times New Roman" pitchFamily="-1" charset="0"/>
              </a:rPr>
              <a:t>An 1840 campaign cartoon depicts public opinion as the </a:t>
            </a:r>
            <a:r>
              <a:rPr lang="en-US" sz="1100" b="1" dirty="0" smtClean="0">
                <a:latin typeface="Times New Roman" pitchFamily="-1" charset="0"/>
              </a:rPr>
              <a:t>“</a:t>
            </a:r>
            <a:r>
              <a:rPr lang="en-US" sz="1100" b="1" dirty="0">
                <a:latin typeface="Times New Roman" pitchFamily="-1" charset="0"/>
              </a:rPr>
              <a:t>almighty lever” </a:t>
            </a:r>
            <a:r>
              <a:rPr lang="en-US" sz="1100" b="1" dirty="0" smtClean="0">
                <a:latin typeface="Times New Roman" pitchFamily="-1" charset="0"/>
              </a:rPr>
              <a:t>	                        </a:t>
            </a:r>
            <a:r>
              <a:rPr lang="en-US" altLang="en-US" sz="1100" i="1" dirty="0" smtClean="0">
                <a:solidFill>
                  <a:schemeClr val="tx2"/>
                </a:solidFill>
                <a:ea typeface="ＭＳ Ｐゴシック" panose="020B0600070205080204" pitchFamily="34" charset="-128"/>
              </a:rPr>
              <a:t>Give </a:t>
            </a:r>
            <a:r>
              <a:rPr lang="en-US" altLang="en-US" sz="1100" i="1" dirty="0">
                <a:solidFill>
                  <a:schemeClr val="tx2"/>
                </a:solidFill>
                <a:ea typeface="ＭＳ Ｐゴシック" panose="020B0600070205080204" pitchFamily="34" charset="-128"/>
              </a:rPr>
              <a:t>Me Liberty!: An American History, 5th </a:t>
            </a:r>
            <a:r>
              <a:rPr lang="en-US" altLang="en-US" sz="1100" i="1" dirty="0" smtClean="0">
                <a:solidFill>
                  <a:schemeClr val="tx2"/>
                </a:solidFill>
                <a:ea typeface="ＭＳ Ｐゴシック" panose="020B0600070205080204" pitchFamily="34" charset="-128"/>
              </a:rPr>
              <a:t>Edition</a:t>
            </a:r>
          </a:p>
          <a:p>
            <a:pPr marL="0" lvl="0" indent="0" eaLnBrk="1" fontAlgn="auto" hangingPunct="1">
              <a:spcAft>
                <a:spcPts val="0"/>
              </a:spcAft>
              <a:buNone/>
              <a:defRPr/>
            </a:pPr>
            <a:r>
              <a:rPr lang="en-US" sz="1100" b="1" dirty="0">
                <a:latin typeface="Times New Roman" pitchFamily="-1" charset="0"/>
              </a:rPr>
              <a:t>of politics in a </a:t>
            </a:r>
            <a:r>
              <a:rPr lang="en-US" sz="1100" b="1" dirty="0" smtClean="0">
                <a:latin typeface="Times New Roman" pitchFamily="-1" charset="0"/>
              </a:rPr>
              <a:t>democracy.</a:t>
            </a:r>
            <a:r>
              <a:rPr lang="en-US" sz="1100" i="1" dirty="0" smtClean="0">
                <a:solidFill>
                  <a:schemeClr val="tx2"/>
                </a:solidFill>
                <a:ea typeface="ＭＳ Ｐゴシック" panose="020B0600070205080204" pitchFamily="34" charset="-128"/>
              </a:rPr>
              <a:t> 					         </a:t>
            </a:r>
            <a:r>
              <a:rPr lang="en-US" altLang="en-US" sz="1100" dirty="0" smtClean="0">
                <a:solidFill>
                  <a:schemeClr val="tx2"/>
                </a:solidFill>
                <a:ea typeface="ＭＳ Ｐゴシック" panose="020B0600070205080204" pitchFamily="34" charset="-128"/>
              </a:rPr>
              <a:t>Copyright </a:t>
            </a:r>
            <a:r>
              <a:rPr lang="en-US" altLang="en-US" sz="1100" dirty="0">
                <a:solidFill>
                  <a:schemeClr val="tx2"/>
                </a:solidFill>
                <a:ea typeface="ＭＳ Ｐゴシック" panose="020B0600070205080204" pitchFamily="34" charset="-128"/>
              </a:rPr>
              <a:t>© 2017 W.W. Norton &amp; Company</a:t>
            </a:r>
          </a:p>
          <a:p>
            <a:pPr marL="0" indent="0">
              <a:buNone/>
            </a:pPr>
            <a:endParaRPr lang="en-US" sz="1100" b="1" dirty="0">
              <a:latin typeface="Times New Roman" pitchFamily="-1" charset="0"/>
            </a:endParaRPr>
          </a:p>
          <a:p>
            <a:pPr marL="0" indent="0">
              <a:buNone/>
            </a:pPr>
            <a:endParaRPr lang="en-US" sz="1100" dirty="0"/>
          </a:p>
        </p:txBody>
      </p:sp>
      <p:pic>
        <p:nvPicPr>
          <p:cNvPr id="8" name="Content Placeholder 7" descr="A political cartoon about the “almighty lever.” A lever is balanced on top of a log cabin. Lines of people climb a ladder to join more people on top of the lever. A large ball is shown at the fulcrum of the lever with a man in uniform standing beside it on the lever. Groups of men fall off a cliff on the side. In the background are buildings labeled “White House” and “Capitol.” Above everything is the American eagle holding an olive branch, a bundle of arrows, a shield, and a flag with words on it in its talons."/>
          <p:cNvPicPr>
            <a:picLocks noGrp="1" noChangeAspect="1" noChangeArrowheads="1"/>
          </p:cNvPicPr>
          <p:nvPr>
            <p:ph sz="half" idx="1"/>
          </p:nvPr>
        </p:nvPicPr>
        <p:blipFill>
          <a:blip r:embed="rId3"/>
          <a:srcRect l="2077" t="2782" r="1836"/>
          <a:stretch>
            <a:fillRect/>
          </a:stretch>
        </p:blipFill>
        <p:spPr bwMode="auto">
          <a:xfrm>
            <a:off x="1828800" y="1436688"/>
            <a:ext cx="5562600" cy="4103804"/>
          </a:xfrm>
          <a:prstGeom prst="rect">
            <a:avLst/>
          </a:prstGeom>
          <a:noFill/>
          <a:ln w="9525">
            <a:noFill/>
            <a:miter lim="800000"/>
            <a:headEnd/>
            <a:tailEnd/>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cs typeface="Times New Roman" charset="0"/>
              </a:rPr>
              <a:t>Review: </a:t>
            </a:r>
            <a:r>
              <a:rPr lang="en-US" dirty="0" smtClean="0">
                <a:cs typeface="Times New Roman" charset="0"/>
              </a:rPr>
              <a:t>Part One</a:t>
            </a:r>
            <a:endParaRPr lang="en-US" dirty="0"/>
          </a:p>
        </p:txBody>
      </p:sp>
      <p:sp>
        <p:nvSpPr>
          <p:cNvPr id="61443" name="Content Placeholder 2"/>
          <p:cNvSpPr>
            <a:spLocks noGrp="1"/>
          </p:cNvSpPr>
          <p:nvPr>
            <p:ph idx="1"/>
          </p:nvPr>
        </p:nvSpPr>
        <p:spPr>
          <a:xfrm>
            <a:off x="457200" y="1676400"/>
            <a:ext cx="8229600" cy="4572000"/>
          </a:xfrm>
        </p:spPr>
        <p:txBody>
          <a:bodyPr/>
          <a:lstStyle/>
          <a:p>
            <a:pPr marL="0" indent="0"/>
            <a:r>
              <a:rPr lang="en-US" dirty="0">
                <a:solidFill>
                  <a:srgbClr val="FFFFFF"/>
                </a:solidFill>
                <a:latin typeface="Times New Roman" pitchFamily="-1" charset="0"/>
                <a:ea typeface="ＭＳ Ｐゴシック" pitchFamily="-1" charset="-128"/>
                <a:cs typeface="Times New Roman" pitchFamily="-1" charset="0"/>
              </a:rPr>
              <a:t> The Triumph of Democracy</a:t>
            </a:r>
          </a:p>
          <a:p>
            <a:pPr marL="400050" lvl="1" indent="0">
              <a:buSzTx/>
              <a:buFontTx/>
              <a:buNone/>
            </a:pPr>
            <a:r>
              <a:rPr lang="en-US" sz="2000" b="1" dirty="0">
                <a:solidFill>
                  <a:srgbClr val="FAD000"/>
                </a:solidFill>
                <a:latin typeface="Times New Roman" pitchFamily="-1" charset="0"/>
                <a:ea typeface="ＭＳ Ｐゴシック" pitchFamily="-1" charset="-128"/>
                <a:cs typeface="Times New Roman" pitchFamily="-1" charset="0"/>
              </a:rPr>
              <a:t>Focus Question: What were the social bases for the flourishing democracy of the early mid-nineteenth century?</a:t>
            </a:r>
            <a:endParaRPr lang="en-US" sz="2000" b="1" dirty="0">
              <a:solidFill>
                <a:srgbClr val="FFFFFF"/>
              </a:solidFill>
              <a:latin typeface="Times New Roman" pitchFamily="-1" charset="0"/>
              <a:ea typeface="ＭＳ Ｐゴシック" pitchFamily="-1" charset="-128"/>
              <a:cs typeface="Times New Roman" pitchFamily="-1" charset="0"/>
            </a:endParaRPr>
          </a:p>
          <a:p>
            <a:pPr marL="0" indent="0"/>
            <a:r>
              <a:rPr lang="en-US" dirty="0">
                <a:solidFill>
                  <a:srgbClr val="FFFFFF"/>
                </a:solidFill>
                <a:latin typeface="Times New Roman" pitchFamily="-1" charset="0"/>
                <a:ea typeface="ＭＳ Ｐゴシック" pitchFamily="-1" charset="-128"/>
                <a:cs typeface="Times New Roman" pitchFamily="-1" charset="0"/>
              </a:rPr>
              <a:t> Nationalism and Its Discontents</a:t>
            </a:r>
          </a:p>
          <a:p>
            <a:pPr marL="400050" lvl="1" indent="0">
              <a:buSzTx/>
              <a:buFontTx/>
              <a:buNone/>
            </a:pPr>
            <a:r>
              <a:rPr lang="en-US" sz="2000" b="1" dirty="0">
                <a:solidFill>
                  <a:srgbClr val="FAD000"/>
                </a:solidFill>
                <a:latin typeface="Times New Roman" pitchFamily="-1" charset="0"/>
                <a:ea typeface="ＭＳ Ｐゴシック" pitchFamily="-1" charset="-128"/>
                <a:cs typeface="Times New Roman" pitchFamily="-1" charset="0"/>
              </a:rPr>
              <a:t>Focus Question: What efforts were made in this period to strengthen the economic integration of the nation, and what major crises hindered these efforts?</a:t>
            </a:r>
          </a:p>
          <a:p>
            <a:pPr marL="0" indent="0"/>
            <a:r>
              <a:rPr lang="en-US" dirty="0">
                <a:solidFill>
                  <a:srgbClr val="FFFFFF"/>
                </a:solidFill>
                <a:latin typeface="Times New Roman" pitchFamily="-1" charset="0"/>
                <a:ea typeface="ＭＳ Ｐゴシック" pitchFamily="-1" charset="-128"/>
                <a:cs typeface="Times New Roman" pitchFamily="-1" charset="0"/>
              </a:rPr>
              <a:t> Nation, Section, and Party</a:t>
            </a:r>
          </a:p>
          <a:p>
            <a:pPr marL="400050" lvl="1" indent="0">
              <a:buSzTx/>
              <a:buFontTx/>
              <a:buNone/>
            </a:pPr>
            <a:r>
              <a:rPr lang="en-US" sz="2000" b="1" dirty="0">
                <a:solidFill>
                  <a:srgbClr val="FAD000"/>
                </a:solidFill>
                <a:latin typeface="Times New Roman" pitchFamily="-1" charset="0"/>
                <a:ea typeface="ＭＳ Ｐゴシック" pitchFamily="-1" charset="-128"/>
                <a:cs typeface="Times New Roman" pitchFamily="-1" charset="0"/>
              </a:rPr>
              <a:t>Focus Question: What were the major areas of conflict between nationalism and sectionalism</a:t>
            </a:r>
            <a:r>
              <a:rPr lang="en-US" sz="2000" b="1" dirty="0" smtClean="0">
                <a:solidFill>
                  <a:srgbClr val="FAD000"/>
                </a:solidFill>
                <a:latin typeface="Times New Roman" pitchFamily="-1" charset="0"/>
                <a:ea typeface="ＭＳ Ｐゴシック" pitchFamily="-1" charset="-128"/>
                <a:cs typeface="Times New Roman" pitchFamily="-1" charset="0"/>
              </a:rPr>
              <a:t>?</a:t>
            </a:r>
            <a:endParaRPr lang="en-US" sz="2000" b="1" dirty="0">
              <a:solidFill>
                <a:srgbClr val="FFFFFF"/>
              </a:solidFill>
              <a:latin typeface="Times New Roman" pitchFamily="-1" charset="0"/>
              <a:ea typeface="ＭＳ Ｐゴシック" pitchFamily="-1" charset="-128"/>
              <a:cs typeface="Times New Roman" pitchFamily="-1"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cs typeface="Times New Roman" charset="0"/>
              </a:rPr>
              <a:t>Review: </a:t>
            </a:r>
            <a:r>
              <a:rPr lang="en-US" dirty="0" smtClean="0">
                <a:cs typeface="Times New Roman" charset="0"/>
              </a:rPr>
              <a:t>Part Two</a:t>
            </a:r>
            <a:endParaRPr lang="en-US" dirty="0"/>
          </a:p>
        </p:txBody>
      </p:sp>
      <p:sp>
        <p:nvSpPr>
          <p:cNvPr id="62467" name="Content Placeholder 2"/>
          <p:cNvSpPr>
            <a:spLocks noGrp="1"/>
          </p:cNvSpPr>
          <p:nvPr>
            <p:ph idx="1"/>
          </p:nvPr>
        </p:nvSpPr>
        <p:spPr/>
        <p:txBody>
          <a:bodyPr/>
          <a:lstStyle/>
          <a:p>
            <a:pPr marL="0" indent="0"/>
            <a:r>
              <a:rPr lang="en-US" dirty="0">
                <a:solidFill>
                  <a:srgbClr val="FFFFFF"/>
                </a:solidFill>
                <a:latin typeface="Times New Roman" pitchFamily="-1" charset="0"/>
                <a:ea typeface="ＭＳ Ｐゴシック" pitchFamily="-1" charset="-128"/>
                <a:cs typeface="Times New Roman" pitchFamily="-1" charset="0"/>
              </a:rPr>
              <a:t> The Age of Jackson</a:t>
            </a:r>
          </a:p>
          <a:p>
            <a:pPr marL="400050" lvl="1" indent="0">
              <a:buSzTx/>
              <a:buFontTx/>
              <a:buNone/>
            </a:pPr>
            <a:r>
              <a:rPr lang="en-US" sz="2000" b="1" dirty="0">
                <a:solidFill>
                  <a:srgbClr val="FAD000"/>
                </a:solidFill>
                <a:latin typeface="Times New Roman" pitchFamily="-1" charset="0"/>
                <a:ea typeface="ＭＳ Ｐゴシック" pitchFamily="-1" charset="-128"/>
                <a:cs typeface="Times New Roman" pitchFamily="-1" charset="0"/>
              </a:rPr>
              <a:t>Focus Question: In what ways did Andrew Jackson embody the contradictions of democratic nationalism?</a:t>
            </a:r>
            <a:endParaRPr lang="en-US" sz="2000" b="1" dirty="0">
              <a:solidFill>
                <a:srgbClr val="FFFFFF"/>
              </a:solidFill>
              <a:latin typeface="Times New Roman" pitchFamily="-1" charset="0"/>
              <a:ea typeface="ＭＳ Ｐゴシック" pitchFamily="-1" charset="-128"/>
              <a:cs typeface="Times New Roman" pitchFamily="-1" charset="0"/>
            </a:endParaRPr>
          </a:p>
          <a:p>
            <a:pPr marL="0" indent="0"/>
            <a:r>
              <a:rPr lang="en-US" dirty="0">
                <a:solidFill>
                  <a:srgbClr val="FFFFFF"/>
                </a:solidFill>
                <a:latin typeface="Times New Roman" pitchFamily="-1" charset="0"/>
                <a:ea typeface="ＭＳ Ｐゴシック" pitchFamily="-1" charset="-128"/>
                <a:cs typeface="Times New Roman" pitchFamily="-1" charset="0"/>
              </a:rPr>
              <a:t> The Bank War and After</a:t>
            </a:r>
          </a:p>
          <a:p>
            <a:pPr marL="400050" lvl="1" indent="0">
              <a:buSzTx/>
              <a:buFontTx/>
              <a:buNone/>
            </a:pPr>
            <a:r>
              <a:rPr lang="en-US" sz="2000" b="1" dirty="0">
                <a:solidFill>
                  <a:srgbClr val="FAD000"/>
                </a:solidFill>
                <a:latin typeface="Times New Roman" pitchFamily="-1" charset="0"/>
                <a:ea typeface="ＭＳ Ｐゴシック" pitchFamily="-1" charset="-128"/>
                <a:cs typeface="Times New Roman" pitchFamily="-1" charset="0"/>
              </a:rPr>
              <a:t>Focus Question: How did the Bank War influence the economy and party competition?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Perpetua Titling MT" pitchFamily="-1" charset="0"/>
                <a:ea typeface="Times New Roman" pitchFamily="-1" charset="0"/>
                <a:cs typeface="Times New Roman" pitchFamily="-1" charset="0"/>
              </a:rPr>
              <a:t>MEDIA LINKS</a:t>
            </a:r>
            <a:br>
              <a:rPr lang="en-US" dirty="0">
                <a:latin typeface="Perpetua Titling MT" pitchFamily="-1" charset="0"/>
                <a:ea typeface="Times New Roman" pitchFamily="-1" charset="0"/>
                <a:cs typeface="Times New Roman" pitchFamily="-1" charset="0"/>
              </a:rPr>
            </a:br>
            <a:r>
              <a:rPr lang="en-US" baseline="-2000" dirty="0">
                <a:latin typeface="Perpetua Titling MT" pitchFamily="-1" charset="0"/>
                <a:ea typeface="Times New Roman" pitchFamily="-1" charset="0"/>
                <a:cs typeface="Times New Roman" pitchFamily="-1" charset="0"/>
              </a:rPr>
              <a:t>—— </a:t>
            </a:r>
            <a:r>
              <a:rPr lang="en-US" dirty="0">
                <a:latin typeface="Perpetua Titling MT" pitchFamily="-1" charset="0"/>
                <a:ea typeface="Times New Roman" pitchFamily="-1" charset="0"/>
                <a:cs typeface="Times New Roman" pitchFamily="-1" charset="0"/>
              </a:rPr>
              <a:t>Chapter 10 </a:t>
            </a:r>
            <a:r>
              <a:rPr lang="en-US" baseline="-2000" dirty="0" smtClean="0">
                <a:latin typeface="Perpetua Titling MT" pitchFamily="-1" charset="0"/>
                <a:ea typeface="Times New Roman" pitchFamily="-1" charset="0"/>
                <a:cs typeface="Times New Roman" pitchFamily="-1" charset="0"/>
              </a:rPr>
              <a:t>——</a:t>
            </a:r>
            <a:endParaRPr lang="en-US" dirty="0"/>
          </a:p>
        </p:txBody>
      </p:sp>
      <p:graphicFrame>
        <p:nvGraphicFramePr>
          <p:cNvPr id="4" name="Content Placeholder 3" descr="Eric Foner on anticolonial rebellions between 1810 and 1822; Eric Foner on the Jacksonian period; Eric Foner on Democrats vs. Whigs; Eric Foner on Jackson’s presidential powers" title="A table with two columns and five rows."/>
          <p:cNvGraphicFramePr>
            <a:graphicFrameLocks noGrp="1"/>
          </p:cNvGraphicFramePr>
          <p:nvPr>
            <p:ph idx="1"/>
            <p:extLst>
              <p:ext uri="{D42A27DB-BD31-4B8C-83A1-F6EECF244321}">
                <p14:modId xmlns:p14="http://schemas.microsoft.com/office/powerpoint/2010/main" val="2357588046"/>
              </p:ext>
            </p:extLst>
          </p:nvPr>
        </p:nvGraphicFramePr>
        <p:xfrm>
          <a:off x="457200" y="2057400"/>
          <a:ext cx="8229600" cy="2392680"/>
        </p:xfrm>
        <a:graphic>
          <a:graphicData uri="http://schemas.openxmlformats.org/drawingml/2006/table">
            <a:tbl>
              <a:tblPr firstRow="1" bandRow="1">
                <a:tableStyleId>{5C22544A-7EE6-4342-B048-85BDC9FD1C3A}</a:tableStyleId>
              </a:tblPr>
              <a:tblGrid>
                <a:gridCol w="4114800"/>
                <a:gridCol w="4114800"/>
              </a:tblGrid>
              <a:tr h="370840">
                <a:tc>
                  <a:txBody>
                    <a:bodyPr/>
                    <a:lstStyle/>
                    <a:p>
                      <a:pPr algn="ctr"/>
                      <a:r>
                        <a:rPr lang="en-US" dirty="0" smtClean="0"/>
                        <a:t>Title</a:t>
                      </a:r>
                      <a:endParaRPr lang="en-US" dirty="0"/>
                    </a:p>
                  </a:txBody>
                  <a:tcPr>
                    <a:noFill/>
                  </a:tcPr>
                </a:tc>
                <a:tc>
                  <a:txBody>
                    <a:bodyPr/>
                    <a:lstStyle/>
                    <a:p>
                      <a:pPr algn="ctr"/>
                      <a:r>
                        <a:rPr lang="en-US" dirty="0" smtClean="0"/>
                        <a:t>Media links</a:t>
                      </a:r>
                      <a:endParaRPr lang="en-US" dirty="0"/>
                    </a:p>
                  </a:txBody>
                  <a:tcPr>
                    <a:noFill/>
                  </a:tcPr>
                </a:tc>
              </a:tr>
              <a:tr h="370840">
                <a:tc>
                  <a:txBody>
                    <a:bodyPr/>
                    <a:lstStyle/>
                    <a:p>
                      <a:r>
                        <a:rPr lang="en-US" sz="1800" u="sng" kern="1200" dirty="0" smtClean="0">
                          <a:solidFill>
                            <a:schemeClr val="dk1"/>
                          </a:solidFill>
                          <a:effectLst/>
                          <a:latin typeface="+mn-lt"/>
                          <a:ea typeface="+mn-ea"/>
                          <a:cs typeface="+mn-cs"/>
                          <a:hlinkClick r:id="rId2"/>
                        </a:rPr>
                        <a:t>Eric </a:t>
                      </a:r>
                      <a:r>
                        <a:rPr lang="en-US" sz="1800" u="sng" kern="1200" dirty="0" err="1" smtClean="0">
                          <a:solidFill>
                            <a:schemeClr val="dk1"/>
                          </a:solidFill>
                          <a:effectLst/>
                          <a:latin typeface="+mn-lt"/>
                          <a:ea typeface="+mn-ea"/>
                          <a:cs typeface="+mn-cs"/>
                          <a:hlinkClick r:id="rId2"/>
                        </a:rPr>
                        <a:t>Foner</a:t>
                      </a:r>
                      <a:r>
                        <a:rPr lang="en-US" sz="1800" u="sng" kern="1200" dirty="0" smtClean="0">
                          <a:solidFill>
                            <a:schemeClr val="dk1"/>
                          </a:solidFill>
                          <a:effectLst/>
                          <a:latin typeface="+mn-lt"/>
                          <a:ea typeface="+mn-ea"/>
                          <a:cs typeface="+mn-cs"/>
                          <a:hlinkClick r:id="rId2"/>
                        </a:rPr>
                        <a:t> on anticolonial rebellions between 1810 and 1822</a:t>
                      </a:r>
                      <a:endParaRPr lang="en-US" dirty="0"/>
                    </a:p>
                  </a:txBody>
                  <a:tcPr>
                    <a:noFill/>
                  </a:tcPr>
                </a:tc>
                <a:tc>
                  <a:txBody>
                    <a:bodyPr/>
                    <a:lstStyle/>
                    <a:p>
                      <a:r>
                        <a:rPr lang="en-US" sz="1800" u="sng" kern="1200" dirty="0" smtClean="0">
                          <a:solidFill>
                            <a:schemeClr val="dk1"/>
                          </a:solidFill>
                          <a:effectLst/>
                          <a:latin typeface="+mn-lt"/>
                          <a:ea typeface="+mn-ea"/>
                          <a:cs typeface="+mn-cs"/>
                          <a:hlinkClick r:id="rId2"/>
                        </a:rPr>
                        <a:t>Anticolonial Rebellions between 1810 and 1822</a:t>
                      </a:r>
                      <a:endParaRPr lang="en-US" dirty="0"/>
                    </a:p>
                  </a:txBody>
                  <a:tcPr>
                    <a:noFill/>
                  </a:tcPr>
                </a:tc>
              </a:tr>
              <a:tr h="370840">
                <a:tc>
                  <a:txBody>
                    <a:bodyPr/>
                    <a:lstStyle/>
                    <a:p>
                      <a:r>
                        <a:rPr lang="en-US" sz="1800" u="sng" kern="1200" dirty="0" smtClean="0">
                          <a:solidFill>
                            <a:schemeClr val="dk1"/>
                          </a:solidFill>
                          <a:effectLst/>
                          <a:latin typeface="+mn-lt"/>
                          <a:ea typeface="+mn-ea"/>
                          <a:cs typeface="+mn-cs"/>
                          <a:hlinkClick r:id="rId3"/>
                        </a:rPr>
                        <a:t>Eric </a:t>
                      </a:r>
                      <a:r>
                        <a:rPr lang="en-US" sz="1800" u="sng" kern="1200" dirty="0" err="1" smtClean="0">
                          <a:solidFill>
                            <a:schemeClr val="dk1"/>
                          </a:solidFill>
                          <a:effectLst/>
                          <a:latin typeface="+mn-lt"/>
                          <a:ea typeface="+mn-ea"/>
                          <a:cs typeface="+mn-cs"/>
                          <a:hlinkClick r:id="rId3"/>
                        </a:rPr>
                        <a:t>Foner</a:t>
                      </a:r>
                      <a:r>
                        <a:rPr lang="en-US" sz="1800" u="sng" kern="1200" dirty="0" smtClean="0">
                          <a:solidFill>
                            <a:schemeClr val="dk1"/>
                          </a:solidFill>
                          <a:effectLst/>
                          <a:latin typeface="+mn-lt"/>
                          <a:ea typeface="+mn-ea"/>
                          <a:cs typeface="+mn-cs"/>
                          <a:hlinkClick r:id="rId3"/>
                        </a:rPr>
                        <a:t> on the Jacksonian period</a:t>
                      </a:r>
                      <a:endParaRPr lang="en-US" dirty="0"/>
                    </a:p>
                  </a:txBody>
                  <a:tcPr>
                    <a:noFill/>
                  </a:tcPr>
                </a:tc>
                <a:tc>
                  <a:txBody>
                    <a:bodyPr/>
                    <a:lstStyle/>
                    <a:p>
                      <a:r>
                        <a:rPr lang="en-US" sz="1800" u="sng" kern="1200" dirty="0" smtClean="0">
                          <a:solidFill>
                            <a:schemeClr val="dk1"/>
                          </a:solidFill>
                          <a:effectLst/>
                          <a:latin typeface="+mn-lt"/>
                          <a:ea typeface="+mn-ea"/>
                          <a:cs typeface="+mn-cs"/>
                          <a:hlinkClick r:id="rId3"/>
                        </a:rPr>
                        <a:t>The Jacksonian Period</a:t>
                      </a:r>
                      <a:endParaRPr lang="en-US" dirty="0"/>
                    </a:p>
                  </a:txBody>
                  <a:tcPr>
                    <a:noFill/>
                  </a:tcPr>
                </a:tc>
              </a:tr>
              <a:tr h="370840">
                <a:tc>
                  <a:txBody>
                    <a:bodyPr/>
                    <a:lstStyle/>
                    <a:p>
                      <a:r>
                        <a:rPr lang="en-US" sz="1800" u="sng" kern="1200" dirty="0" smtClean="0">
                          <a:solidFill>
                            <a:schemeClr val="dk1"/>
                          </a:solidFill>
                          <a:effectLst/>
                          <a:latin typeface="+mn-lt"/>
                          <a:ea typeface="+mn-ea"/>
                          <a:cs typeface="+mn-cs"/>
                          <a:hlinkClick r:id="rId4"/>
                        </a:rPr>
                        <a:t>Eric </a:t>
                      </a:r>
                      <a:r>
                        <a:rPr lang="en-US" sz="1800" u="sng" kern="1200" dirty="0" err="1" smtClean="0">
                          <a:solidFill>
                            <a:schemeClr val="dk1"/>
                          </a:solidFill>
                          <a:effectLst/>
                          <a:latin typeface="+mn-lt"/>
                          <a:ea typeface="+mn-ea"/>
                          <a:cs typeface="+mn-cs"/>
                          <a:hlinkClick r:id="rId4"/>
                        </a:rPr>
                        <a:t>Foner</a:t>
                      </a:r>
                      <a:r>
                        <a:rPr lang="en-US" sz="1800" u="sng" kern="1200" dirty="0" smtClean="0">
                          <a:solidFill>
                            <a:schemeClr val="dk1"/>
                          </a:solidFill>
                          <a:effectLst/>
                          <a:latin typeface="+mn-lt"/>
                          <a:ea typeface="+mn-ea"/>
                          <a:cs typeface="+mn-cs"/>
                          <a:hlinkClick r:id="rId4"/>
                        </a:rPr>
                        <a:t> on Democrats vs. Whigs</a:t>
                      </a:r>
                      <a:endParaRPr lang="en-US" dirty="0"/>
                    </a:p>
                  </a:txBody>
                  <a:tcPr>
                    <a:noFill/>
                  </a:tcPr>
                </a:tc>
                <a:tc>
                  <a:txBody>
                    <a:bodyPr/>
                    <a:lstStyle/>
                    <a:p>
                      <a:r>
                        <a:rPr lang="en-US" sz="1800" u="sng" kern="1200" dirty="0" smtClean="0">
                          <a:solidFill>
                            <a:schemeClr val="dk1"/>
                          </a:solidFill>
                          <a:effectLst/>
                          <a:latin typeface="+mn-lt"/>
                          <a:ea typeface="+mn-ea"/>
                          <a:cs typeface="+mn-cs"/>
                          <a:hlinkClick r:id="rId4"/>
                        </a:rPr>
                        <a:t>Democrats vs. Whigs</a:t>
                      </a:r>
                      <a:endParaRPr lang="en-US" dirty="0"/>
                    </a:p>
                  </a:txBody>
                  <a:tcPr>
                    <a:noFill/>
                  </a:tcPr>
                </a:tc>
              </a:tr>
              <a:tr h="370840">
                <a:tc>
                  <a:txBody>
                    <a:bodyPr/>
                    <a:lstStyle/>
                    <a:p>
                      <a:r>
                        <a:rPr lang="en-US" sz="1800" u="sng" kern="1200" dirty="0" smtClean="0">
                          <a:solidFill>
                            <a:schemeClr val="dk1"/>
                          </a:solidFill>
                          <a:effectLst/>
                          <a:latin typeface="+mn-lt"/>
                          <a:ea typeface="+mn-ea"/>
                          <a:cs typeface="+mn-cs"/>
                          <a:hlinkClick r:id="rId5"/>
                        </a:rPr>
                        <a:t>Eric </a:t>
                      </a:r>
                      <a:r>
                        <a:rPr lang="en-US" sz="1800" u="sng" kern="1200" dirty="0" err="1" smtClean="0">
                          <a:solidFill>
                            <a:schemeClr val="dk1"/>
                          </a:solidFill>
                          <a:effectLst/>
                          <a:latin typeface="+mn-lt"/>
                          <a:ea typeface="+mn-ea"/>
                          <a:cs typeface="+mn-cs"/>
                          <a:hlinkClick r:id="rId5"/>
                        </a:rPr>
                        <a:t>Foner</a:t>
                      </a:r>
                      <a:r>
                        <a:rPr lang="en-US" sz="1800" u="sng" kern="1200" dirty="0" smtClean="0">
                          <a:solidFill>
                            <a:schemeClr val="dk1"/>
                          </a:solidFill>
                          <a:effectLst/>
                          <a:latin typeface="+mn-lt"/>
                          <a:ea typeface="+mn-ea"/>
                          <a:cs typeface="+mn-cs"/>
                          <a:hlinkClick r:id="rId5"/>
                        </a:rPr>
                        <a:t> on Jackson’s presidential powers</a:t>
                      </a:r>
                      <a:endParaRPr lang="en-US" dirty="0"/>
                    </a:p>
                  </a:txBody>
                  <a:tcPr>
                    <a:noFill/>
                  </a:tcPr>
                </a:tc>
                <a:tc>
                  <a:txBody>
                    <a:bodyPr/>
                    <a:lstStyle/>
                    <a:p>
                      <a:r>
                        <a:rPr lang="en-US" sz="1800" u="sng" kern="1200" dirty="0" smtClean="0">
                          <a:solidFill>
                            <a:schemeClr val="dk1"/>
                          </a:solidFill>
                          <a:effectLst/>
                          <a:latin typeface="+mn-lt"/>
                          <a:ea typeface="+mn-ea"/>
                          <a:cs typeface="+mn-cs"/>
                          <a:hlinkClick r:id="rId5"/>
                        </a:rPr>
                        <a:t>Jackson's Presidential Powers</a:t>
                      </a:r>
                      <a:endParaRPr lang="en-US" dirty="0"/>
                    </a:p>
                  </a:txBody>
                  <a:tcPr>
                    <a:noFill/>
                  </a:tcPr>
                </a:tc>
              </a:tr>
            </a:tbl>
          </a:graphicData>
        </a:graphic>
      </p:graphicFrame>
    </p:spTree>
    <p:extLst>
      <p:ext uri="{BB962C8B-B14F-4D97-AF65-F5344CB8AC3E}">
        <p14:creationId xmlns:p14="http://schemas.microsoft.com/office/powerpoint/2010/main" val="104639839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228600" y="0"/>
            <a:ext cx="8763000" cy="2895600"/>
          </a:xfrm>
        </p:spPr>
        <p:txBody>
          <a:bodyPr/>
          <a:lstStyle/>
          <a:p>
            <a:r>
              <a:rPr lang="en-US" dirty="0">
                <a:latin typeface="Perpetua Titling MT" pitchFamily="-1" charset="0"/>
                <a:ea typeface="ＭＳ Ｐゴシック" pitchFamily="-1" charset="-128"/>
                <a:cs typeface="Times New Roman" pitchFamily="-1" charset="0"/>
              </a:rPr>
              <a:t>Next Lecture PREVIEW:</a:t>
            </a:r>
            <a:br>
              <a:rPr lang="en-US" dirty="0">
                <a:latin typeface="Perpetua Titling MT" pitchFamily="-1" charset="0"/>
                <a:ea typeface="ＭＳ Ｐゴシック" pitchFamily="-1" charset="-128"/>
                <a:cs typeface="Times New Roman" pitchFamily="-1" charset="0"/>
              </a:rPr>
            </a:br>
            <a:r>
              <a:rPr lang="en-US" baseline="-2000" dirty="0">
                <a:latin typeface="Perpetua Titling MT" pitchFamily="-1" charset="0"/>
                <a:ea typeface="ＭＳ Ｐゴシック" pitchFamily="-1" charset="-128"/>
                <a:cs typeface="Times New Roman" pitchFamily="-1" charset="0"/>
              </a:rPr>
              <a:t>—— </a:t>
            </a:r>
            <a:r>
              <a:rPr lang="en-US" sz="3200" dirty="0">
                <a:latin typeface="Perpetua Titling MT" pitchFamily="-1" charset="0"/>
                <a:ea typeface="ＭＳ Ｐゴシック" pitchFamily="-1" charset="-128"/>
                <a:cs typeface="Times New Roman" pitchFamily="-1" charset="0"/>
              </a:rPr>
              <a:t>Chapter 11 </a:t>
            </a:r>
            <a:r>
              <a:rPr lang="en-US" baseline="-2000" dirty="0">
                <a:latin typeface="Perpetua Titling MT" pitchFamily="-1" charset="0"/>
                <a:ea typeface="ＭＳ Ｐゴシック" pitchFamily="-1" charset="-128"/>
                <a:cs typeface="Times New Roman" pitchFamily="-1" charset="0"/>
              </a:rPr>
              <a:t>——</a:t>
            </a:r>
            <a:r>
              <a:rPr lang="en-US" dirty="0">
                <a:latin typeface="Perpetua Titling MT" pitchFamily="-1" charset="0"/>
                <a:ea typeface="ＭＳ Ｐゴシック" pitchFamily="-1" charset="-128"/>
                <a:cs typeface="Times New Roman" pitchFamily="-1" charset="0"/>
              </a:rPr>
              <a:t/>
            </a:r>
            <a:br>
              <a:rPr lang="en-US" dirty="0">
                <a:latin typeface="Perpetua Titling MT" pitchFamily="-1" charset="0"/>
                <a:ea typeface="ＭＳ Ｐゴシック" pitchFamily="-1" charset="-128"/>
                <a:cs typeface="Times New Roman" pitchFamily="-1" charset="0"/>
              </a:rPr>
            </a:br>
            <a:r>
              <a:rPr lang="en-US" dirty="0">
                <a:latin typeface="Perpetua Titling MT" pitchFamily="-1" charset="0"/>
                <a:ea typeface="ＭＳ Ｐゴシック" pitchFamily="-1" charset="-128"/>
                <a:cs typeface="Times New Roman" pitchFamily="-1" charset="0"/>
              </a:rPr>
              <a:t>The Peculiar Institution</a:t>
            </a:r>
          </a:p>
        </p:txBody>
      </p:sp>
      <p:sp>
        <p:nvSpPr>
          <p:cNvPr id="63491" name="Content Placeholder 2"/>
          <p:cNvSpPr>
            <a:spLocks noGrp="1"/>
          </p:cNvSpPr>
          <p:nvPr>
            <p:ph idx="1"/>
          </p:nvPr>
        </p:nvSpPr>
        <p:spPr>
          <a:xfrm>
            <a:off x="381000" y="3124200"/>
            <a:ext cx="8229600" cy="2971800"/>
          </a:xfrm>
        </p:spPr>
        <p:txBody>
          <a:bodyPr anchor="ctr"/>
          <a:lstStyle/>
          <a:p>
            <a:pPr marL="0" indent="0"/>
            <a:r>
              <a:rPr lang="en-US" dirty="0">
                <a:latin typeface="Times New Roman" pitchFamily="-1" charset="0"/>
                <a:ea typeface="ＭＳ Ｐゴシック" pitchFamily="-1" charset="-128"/>
                <a:cs typeface="Times New Roman" pitchFamily="-1" charset="0"/>
              </a:rPr>
              <a:t> The Old South</a:t>
            </a:r>
          </a:p>
          <a:p>
            <a:pPr marL="0" indent="0"/>
            <a:r>
              <a:rPr lang="en-US" dirty="0">
                <a:latin typeface="Times New Roman" pitchFamily="-1" charset="0"/>
                <a:ea typeface="ＭＳ Ｐゴシック" pitchFamily="-1" charset="-128"/>
                <a:cs typeface="Times New Roman" pitchFamily="-1" charset="0"/>
              </a:rPr>
              <a:t> Life under Slavery</a:t>
            </a:r>
          </a:p>
          <a:p>
            <a:pPr marL="0" indent="0"/>
            <a:r>
              <a:rPr lang="en-US" dirty="0">
                <a:latin typeface="Times New Roman" pitchFamily="-1" charset="0"/>
                <a:ea typeface="ＭＳ Ｐゴシック" pitchFamily="-1" charset="-128"/>
                <a:cs typeface="Times New Roman" pitchFamily="-1" charset="0"/>
              </a:rPr>
              <a:t> Slave Culture</a:t>
            </a:r>
          </a:p>
          <a:p>
            <a:pPr marL="0" indent="0"/>
            <a:r>
              <a:rPr lang="en-US" dirty="0">
                <a:latin typeface="Times New Roman" pitchFamily="-1" charset="0"/>
                <a:ea typeface="ＭＳ Ｐゴシック" pitchFamily="-1" charset="-128"/>
                <a:cs typeface="Times New Roman" pitchFamily="-1" charset="0"/>
              </a:rPr>
              <a:t> Resistance to Slavery</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1676400"/>
            <a:ext cx="8229600" cy="1143000"/>
          </a:xfrm>
        </p:spPr>
        <p:txBody>
          <a:bodyPr anchor="t" anchorCtr="0"/>
          <a:lstStyle/>
          <a:p>
            <a:pPr lvl="0" eaLnBrk="1" hangingPunct="1">
              <a:spcBef>
                <a:spcPts val="1800"/>
              </a:spcBef>
              <a:spcAft>
                <a:spcPts val="1800"/>
              </a:spcAft>
            </a:pPr>
            <a:r>
              <a:rPr lang="en-US" sz="2800" dirty="0">
                <a:latin typeface="Times New Roman" charset="0"/>
              </a:rPr>
              <a:t>This concludes the Norton Lecture Slide Set for Chapter 10</a:t>
            </a:r>
            <a:r>
              <a:rPr lang="en-US" sz="2000" dirty="0">
                <a:latin typeface="Times New Roman" charset="0"/>
              </a:rPr>
              <a:t/>
            </a:r>
            <a:br>
              <a:rPr lang="en-US" sz="2000" dirty="0">
                <a:latin typeface="Times New Roman" charset="0"/>
              </a:rPr>
            </a:br>
            <a:r>
              <a:rPr lang="en-US" dirty="0">
                <a:latin typeface="Times New Roman" pitchFamily="18" charset="0"/>
              </a:rPr>
              <a:t>Give Me Liberty! </a:t>
            </a:r>
            <a:r>
              <a:rPr lang="en-US" sz="3600" dirty="0">
                <a:latin typeface="Times New Roman" pitchFamily="18" charset="0"/>
              </a:rPr>
              <a:t/>
            </a:r>
            <a:br>
              <a:rPr lang="en-US" sz="3600" dirty="0">
                <a:latin typeface="Times New Roman" pitchFamily="18" charset="0"/>
              </a:rPr>
            </a:br>
            <a:r>
              <a:rPr lang="en-US" sz="1800" dirty="0">
                <a:latin typeface="Times New Roman" pitchFamily="18" charset="0"/>
              </a:rPr>
              <a:t>AN AMERICAN HISTORY</a:t>
            </a:r>
            <a:br>
              <a:rPr lang="en-US" sz="1800" dirty="0">
                <a:latin typeface="Times New Roman" pitchFamily="18" charset="0"/>
              </a:rPr>
            </a:br>
            <a:r>
              <a:rPr lang="en-US" sz="1800" dirty="0">
                <a:latin typeface="Times New Roman" pitchFamily="18" charset="0"/>
              </a:rPr>
              <a:t>FIFTH </a:t>
            </a:r>
            <a:r>
              <a:rPr lang="en-US" sz="1800" dirty="0" smtClean="0">
                <a:latin typeface="Times New Roman" pitchFamily="18" charset="0"/>
              </a:rPr>
              <a:t>EDITION</a:t>
            </a:r>
            <a:r>
              <a:rPr lang="en-US" sz="1400" dirty="0">
                <a:latin typeface="Times New Roman" pitchFamily="18" charset="0"/>
              </a:rPr>
              <a:t/>
            </a:r>
            <a:br>
              <a:rPr lang="en-US" sz="1400" dirty="0">
                <a:latin typeface="Times New Roman" pitchFamily="18" charset="0"/>
              </a:rPr>
            </a:br>
            <a:r>
              <a:rPr lang="en-US" sz="2000" kern="1200" dirty="0">
                <a:solidFill>
                  <a:srgbClr val="FFFFFF"/>
                </a:solidFill>
                <a:latin typeface="Times New Roman" charset="0"/>
                <a:cs typeface="+mn-cs"/>
              </a:rPr>
              <a:t>by</a:t>
            </a:r>
            <a:br>
              <a:rPr lang="en-US" sz="2000" kern="1200" dirty="0">
                <a:solidFill>
                  <a:srgbClr val="FFFFFF"/>
                </a:solidFill>
                <a:latin typeface="Times New Roman" charset="0"/>
                <a:cs typeface="+mn-cs"/>
              </a:rPr>
            </a:br>
            <a:r>
              <a:rPr lang="en-US" sz="2000" kern="1200" dirty="0">
                <a:solidFill>
                  <a:srgbClr val="FFFFFF"/>
                </a:solidFill>
                <a:latin typeface="Times New Roman" charset="0"/>
                <a:cs typeface="+mn-cs"/>
              </a:rPr>
              <a:t>Eric </a:t>
            </a:r>
            <a:r>
              <a:rPr lang="en-US" sz="2000" kern="1200" dirty="0" err="1" smtClean="0">
                <a:solidFill>
                  <a:srgbClr val="FFFFFF"/>
                </a:solidFill>
                <a:latin typeface="Times New Roman" charset="0"/>
                <a:cs typeface="+mn-cs"/>
              </a:rPr>
              <a:t>Foner</a:t>
            </a:r>
            <a:endParaRPr lang="en-US" sz="1900" dirty="0">
              <a:solidFill>
                <a:schemeClr val="tx2"/>
              </a:solidFill>
              <a:latin typeface="Times New Roman" charset="0"/>
              <a:cs typeface="Times New Roman" charset="0"/>
            </a:endParaRPr>
          </a:p>
        </p:txBody>
      </p:sp>
      <p:sp>
        <p:nvSpPr>
          <p:cNvPr id="2" name="Content Placeholder 1"/>
          <p:cNvSpPr>
            <a:spLocks noGrp="1"/>
          </p:cNvSpPr>
          <p:nvPr>
            <p:ph idx="1"/>
          </p:nvPr>
        </p:nvSpPr>
        <p:spPr>
          <a:xfrm>
            <a:off x="533400" y="457200"/>
            <a:ext cx="8229600" cy="990600"/>
          </a:xfrm>
        </p:spPr>
        <p:txBody>
          <a:bodyPr/>
          <a:lstStyle/>
          <a:p>
            <a:pPr marL="0" indent="0" algn="ctr">
              <a:buNone/>
              <a:defRPr/>
            </a:pPr>
            <a:r>
              <a:rPr lang="en-US" sz="2400" b="1" dirty="0">
                <a:solidFill>
                  <a:srgbClr val="FFFFFF"/>
                </a:solidFill>
                <a:latin typeface="Times New Roman" charset="0"/>
                <a:cs typeface="Times New Roman" charset="0"/>
              </a:rPr>
              <a:t>Norton Lecture Slides </a:t>
            </a:r>
          </a:p>
          <a:p>
            <a:pPr marL="0" indent="0" algn="ctr">
              <a:buNone/>
              <a:defRPr/>
            </a:pPr>
            <a:r>
              <a:rPr lang="en-US" sz="2400" b="1" dirty="0">
                <a:solidFill>
                  <a:srgbClr val="FFFFFF"/>
                </a:solidFill>
                <a:latin typeface="Times New Roman" charset="0"/>
                <a:cs typeface="Times New Roman" charset="0"/>
              </a:rPr>
              <a:t>Independent and Employee-Owned</a:t>
            </a:r>
            <a:endParaRPr lang="en-US" sz="2400" b="1" dirty="0">
              <a:solidFill>
                <a:srgbClr val="FFFFFF"/>
              </a:solidFill>
              <a:latin typeface="Times New Roman" charset="0"/>
            </a:endParaRPr>
          </a:p>
          <a:p>
            <a:endParaRPr lang="en-US" sz="2400" dirty="0"/>
          </a:p>
        </p:txBody>
      </p:sp>
    </p:spTree>
    <p:extLst>
      <p:ext uri="{BB962C8B-B14F-4D97-AF65-F5344CB8AC3E}">
        <p14:creationId xmlns:p14="http://schemas.microsoft.com/office/powerpoint/2010/main" val="376799127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0005&quot;&gt;&lt;property id=&quot;20148&quot; value=&quot;5&quot;/&gt;&lt;property id=&quot;20300&quot; value=&quot;Slide 2&quot;/&gt;&lt;property id=&quot;20307&quot; value=&quot;325&quot;/&gt;&lt;/object&gt;&lt;object type=&quot;3&quot; unique_id=&quot;10006&quot;&gt;&lt;property id=&quot;20148&quot; value=&quot;5&quot;/&gt;&lt;property id=&quot;20300&quot; value=&quot;Slide 5 - &amp;quot;The Triumph of Democracy&amp;quot;&quot;/&gt;&lt;property id=&quot;20307&quot; value=&quot;257&quot;/&gt;&lt;/object&gt;&lt;object type=&quot;3&quot; unique_id=&quot;10007&quot;&gt;&lt;property id=&quot;20148&quot; value=&quot;5&quot;/&gt;&lt;property id=&quot;20300&quot; value=&quot;Slide 7 - &amp;quot;The Triumph of Democracy&amp;quot;&quot;/&gt;&lt;property id=&quot;20307&quot; value=&quot;258&quot;/&gt;&lt;/object&gt;&lt;object type=&quot;3&quot; unique_id=&quot;10008&quot;&gt;&lt;property id=&quot;20148&quot; value=&quot;5&quot;/&gt;&lt;property id=&quot;20300&quot; value=&quot;Slide 6&quot;/&gt;&lt;property id=&quot;20307&quot; value=&quot;326&quot;/&gt;&lt;/object&gt;&lt;object type=&quot;3&quot; unique_id=&quot;10010&quot;&gt;&lt;property id=&quot;20148&quot; value=&quot;5&quot;/&gt;&lt;property id=&quot;20300&quot; value=&quot;Slide 8&quot;/&gt;&lt;property id=&quot;20307&quot; value=&quot;328&quot;/&gt;&lt;/object&gt;&lt;object type=&quot;3&quot; unique_id=&quot;10011&quot;&gt;&lt;property id=&quot;20148&quot; value=&quot;5&quot;/&gt;&lt;property id=&quot;20300&quot; value=&quot;Slide 9 - &amp;quot;The Triumph of Democracy&amp;quot;&quot;/&gt;&lt;property id=&quot;20307&quot; value=&quot;276&quot;/&gt;&lt;/object&gt;&lt;object type=&quot;3&quot; unique_id=&quot;10013&quot;&gt;&lt;property id=&quot;20148&quot; value=&quot;5&quot;/&gt;&lt;property id=&quot;20300&quot; value=&quot;Slide 10 - &amp;quot;The Triumph of Democracy&amp;quot;&quot;/&gt;&lt;property id=&quot;20307&quot; value=&quot;259&quot;/&gt;&lt;/object&gt;&lt;object type=&quot;3&quot; unique_id=&quot;10014&quot;&gt;&lt;property id=&quot;20148&quot; value=&quot;5&quot;/&gt;&lt;property id=&quot;20300&quot; value=&quot;Slide 11 - &amp;quot;The Triumph of Democracy&amp;quot;&quot;/&gt;&lt;property id=&quot;20307&quot; value=&quot;260&quot;/&gt;&lt;/object&gt;&lt;object type=&quot;3&quot; unique_id=&quot;10015&quot;&gt;&lt;property id=&quot;20148&quot; value=&quot;5&quot;/&gt;&lt;property id=&quot;20300&quot; value=&quot;Slide 12&quot;/&gt;&lt;property id=&quot;20307&quot; value=&quot;330&quot;/&gt;&lt;/object&gt;&lt;object type=&quot;3&quot; unique_id=&quot;10016&quot;&gt;&lt;property id=&quot;20148&quot; value=&quot;5&quot;/&gt;&lt;property id=&quot;20300&quot; value=&quot;Slide 14 - &amp;quot;Nationalism and Its Discontents&amp;quot;&quot;/&gt;&lt;property id=&quot;20307&quot; value=&quot;261&quot;/&gt;&lt;/object&gt;&lt;object type=&quot;3&quot; unique_id=&quot;10017&quot;&gt;&lt;property id=&quot;20148&quot; value=&quot;5&quot;/&gt;&lt;property id=&quot;20300&quot; value=&quot;Slide 15&quot;/&gt;&lt;property id=&quot;20307&quot; value=&quot;331&quot;/&gt;&lt;/object&gt;&lt;object type=&quot;3&quot; unique_id=&quot;10019&quot;&gt;&lt;property id=&quot;20148&quot; value=&quot;5&quot;/&gt;&lt;property id=&quot;20300&quot; value=&quot;Slide 16 - &amp;quot;Nationalism and Its Discontents&amp;quot;&quot;/&gt;&lt;property id=&quot;20307&quot; value=&quot;262&quot;/&gt;&lt;/object&gt;&lt;object type=&quot;3&quot; unique_id=&quot;10020&quot;&gt;&lt;property id=&quot;20148&quot; value=&quot;5&quot;/&gt;&lt;property id=&quot;20300&quot; value=&quot;Slide 17 - &amp;quot;Nationalism and Its Discontents&amp;quot;&quot;/&gt;&lt;property id=&quot;20307&quot; value=&quot;263&quot;/&gt;&lt;/object&gt;&lt;object type=&quot;3&quot; unique_id=&quot;10021&quot;&gt;&lt;property id=&quot;20148&quot; value=&quot;5&quot;/&gt;&lt;property id=&quot;20300&quot; value=&quot;Slide 18&quot;/&gt;&lt;property id=&quot;20307&quot; value=&quot;288&quot;/&gt;&lt;/object&gt;&lt;object type=&quot;3&quot; unique_id=&quot;10022&quot;&gt;&lt;property id=&quot;20148&quot; value=&quot;5&quot;/&gt;&lt;property id=&quot;20300&quot; value=&quot;Slide 20 - &amp;quot;Nation, Section, and Party&amp;quot;&quot;/&gt;&lt;property id=&quot;20307&quot; value=&quot;264&quot;/&gt;&lt;/object&gt;&lt;object type=&quot;3&quot; unique_id=&quot;10024&quot;&gt;&lt;property id=&quot;20148&quot; value=&quot;5&quot;/&gt;&lt;property id=&quot;20300&quot; value=&quot;Slide 21 - &amp;quot;Nation, Section, and Party&amp;quot;&quot;/&gt;&lt;property id=&quot;20307&quot; value=&quot;265&quot;/&gt;&lt;/object&gt;&lt;object type=&quot;3&quot; unique_id=&quot;10025&quot;&gt;&lt;property id=&quot;20148&quot; value=&quot;5&quot;/&gt;&lt;property id=&quot;20300&quot; value=&quot;Slide 22&quot;/&gt;&lt;property id=&quot;20307&quot; value=&quot;334&quot;/&gt;&lt;/object&gt;&lt;object type=&quot;3&quot; unique_id=&quot;10027&quot;&gt;&lt;property id=&quot;20148&quot; value=&quot;5&quot;/&gt;&lt;property id=&quot;20300&quot; value=&quot;Slide 23 - &amp;quot;Nation, Section, and Party&amp;quot;&quot;/&gt;&lt;property id=&quot;20307&quot; value=&quot;280&quot;/&gt;&lt;/object&gt;&lt;object type=&quot;3&quot; unique_id=&quot;10028&quot;&gt;&lt;property id=&quot;20148&quot; value=&quot;5&quot;/&gt;&lt;property id=&quot;20300&quot; value=&quot;Slide 24&quot;/&gt;&lt;property id=&quot;20307&quot; value=&quot;335&quot;/&gt;&lt;/object&gt;&lt;object type=&quot;3&quot; unique_id=&quot;10029&quot;&gt;&lt;property id=&quot;20148&quot; value=&quot;5&quot;/&gt;&lt;property id=&quot;20300&quot; value=&quot;Slide 25 - &amp;quot;Nation, Section, and Party&amp;quot;&quot;/&gt;&lt;property id=&quot;20307&quot; value=&quot;266&quot;/&gt;&lt;/object&gt;&lt;object type=&quot;3&quot; unique_id=&quot;10030&quot;&gt;&lt;property id=&quot;20148&quot; value=&quot;5&quot;/&gt;&lt;property id=&quot;20300&quot; value=&quot;Slide 28&quot;/&gt;&lt;property id=&quot;20307&quot; value=&quot;291&quot;/&gt;&lt;/object&gt;&lt;object type=&quot;3&quot; unique_id=&quot;10031&quot;&gt;&lt;property id=&quot;20148&quot; value=&quot;5&quot;/&gt;&lt;property id=&quot;20300&quot; value=&quot;Slide 29&quot;/&gt;&lt;property id=&quot;20307&quot; value=&quot;336&quot;/&gt;&lt;/object&gt;&lt;object type=&quot;3&quot; unique_id=&quot;10032&quot;&gt;&lt;property id=&quot;20148&quot; value=&quot;5&quot;/&gt;&lt;property id=&quot;20300&quot; value=&quot;Slide 27 - &amp;quot;The Age of Jackson&amp;quot;&quot;/&gt;&lt;property id=&quot;20307&quot; value=&quot;267&quot;/&gt;&lt;/object&gt;&lt;object type=&quot;3&quot; unique_id=&quot;10035&quot;&gt;&lt;property id=&quot;20148&quot; value=&quot;5&quot;/&gt;&lt;property id=&quot;20300&quot; value=&quot;Slide 30 - &amp;quot;The Age of Jackson&amp;quot;&quot;/&gt;&lt;property id=&quot;20307&quot; value=&quot;283&quot;/&gt;&lt;/object&gt;&lt;object type=&quot;3&quot; unique_id=&quot;10037&quot;&gt;&lt;property id=&quot;20148&quot; value=&quot;5&quot;/&gt;&lt;property id=&quot;20300&quot; value=&quot;Slide 31 - &amp;quot;The Age of Jackson&amp;quot;&quot;/&gt;&lt;property id=&quot;20307&quot; value=&quot;268&quot;/&gt;&lt;/object&gt;&lt;object type=&quot;3&quot; unique_id=&quot;10038&quot;&gt;&lt;property id=&quot;20148&quot; value=&quot;5&quot;/&gt;&lt;property id=&quot;20300&quot; value=&quot;Slide 32 - &amp;quot;The Age of Jackson&amp;quot;&quot;/&gt;&lt;property id=&quot;20307&quot; value=&quot;269&quot;/&gt;&lt;/object&gt;&lt;object type=&quot;3&quot; unique_id=&quot;10040&quot;&gt;&lt;property id=&quot;20148&quot; value=&quot;5&quot;/&gt;&lt;property id=&quot;20300&quot; value=&quot;Slide 33&quot;/&gt;&lt;property id=&quot;20307&quot; value=&quot;341&quot;/&gt;&lt;/object&gt;&lt;object type=&quot;3&quot; unique_id=&quot;10041&quot;&gt;&lt;property id=&quot;20148&quot; value=&quot;5&quot;/&gt;&lt;property id=&quot;20300&quot; value=&quot;Slide 34 - &amp;quot;The Age of Jackson&amp;quot;&quot;/&gt;&lt;property id=&quot;20307&quot; value=&quot;284&quot;/&gt;&lt;/object&gt;&lt;object type=&quot;3&quot; unique_id=&quot;10042&quot;&gt;&lt;property id=&quot;20148&quot; value=&quot;5&quot;/&gt;&lt;property id=&quot;20300&quot; value=&quot;Slide 35 - &amp;quot;The Age of Jackson&amp;quot;&quot;/&gt;&lt;property id=&quot;20307&quot; value=&quot;270&quot;/&gt;&lt;/object&gt;&lt;object type=&quot;3&quot; unique_id=&quot;10043&quot;&gt;&lt;property id=&quot;20148&quot; value=&quot;5&quot;/&gt;&lt;property id=&quot;20300&quot; value=&quot;Slide 36&quot;/&gt;&lt;property id=&quot;20307&quot; value=&quot;292&quot;/&gt;&lt;/object&gt;&lt;object type=&quot;3&quot; unique_id=&quot;10045&quot;&gt;&lt;property id=&quot;20148&quot; value=&quot;5&quot;/&gt;&lt;property id=&quot;20300&quot; value=&quot;Slide 37&quot;/&gt;&lt;property id=&quot;20307&quot; value=&quot;343&quot;/&gt;&lt;/object&gt;&lt;object type=&quot;3&quot; unique_id=&quot;10047&quot;&gt;&lt;property id=&quot;20148&quot; value=&quot;5&quot;/&gt;&lt;property id=&quot;20300&quot; value=&quot;Slide 38&quot;/&gt;&lt;property id=&quot;20307&quot; value=&quot;345&quot;/&gt;&lt;/object&gt;&lt;object type=&quot;3&quot; unique_id=&quot;10048&quot;&gt;&lt;property id=&quot;20148&quot; value=&quot;5&quot;/&gt;&lt;property id=&quot;20300&quot; value=&quot;Slide 40 - &amp;quot;The Bank War and After&amp;quot;&quot;/&gt;&lt;property id=&quot;20307&quot; value=&quot;271&quot;/&gt;&lt;/object&gt;&lt;object type=&quot;3&quot; unique_id=&quot;10049&quot;&gt;&lt;property id=&quot;20148&quot; value=&quot;5&quot;/&gt;&lt;property id=&quot;20300&quot; value=&quot;Slide 41&quot;/&gt;&lt;property id=&quot;20307&quot; value=&quot;346&quot;/&gt;&lt;/object&gt;&lt;object type=&quot;3&quot; unique_id=&quot;10050&quot;&gt;&lt;property id=&quot;20148&quot; value=&quot;5&quot;/&gt;&lt;property id=&quot;20300&quot; value=&quot;Slide 42 - &amp;quot;The Bank War and After&amp;quot;&quot;/&gt;&lt;property id=&quot;20307&quot; value=&quot;286&quot;/&gt;&lt;/object&gt;&lt;object type=&quot;3&quot; unique_id=&quot;10051&quot;&gt;&lt;property id=&quot;20148&quot; value=&quot;5&quot;/&gt;&lt;property id=&quot;20300&quot; value=&quot;Slide 44 - &amp;quot;The Bank War and After&amp;quot;&quot;/&gt;&lt;property id=&quot;20307&quot; value=&quot;272&quot;/&gt;&lt;/object&gt;&lt;object type=&quot;3&quot; unique_id=&quot;10052&quot;&gt;&lt;property id=&quot;20148&quot; value=&quot;5&quot;/&gt;&lt;property id=&quot;20300&quot; value=&quot;Slide 43&quot;/&gt;&lt;property id=&quot;20307&quot; value=&quot;347&quot;/&gt;&lt;/object&gt;&lt;object type=&quot;3&quot; unique_id=&quot;10053&quot;&gt;&lt;property id=&quot;20148&quot; value=&quot;5&quot;/&gt;&lt;property id=&quot;20300&quot; value=&quot;Slide 45 - &amp;quot;The Bank War and After&amp;quot;&quot;/&gt;&lt;property id=&quot;20307&quot; value=&quot;273&quot;/&gt;&lt;/object&gt;&lt;object type=&quot;3&quot; unique_id=&quot;10054&quot;&gt;&lt;property id=&quot;20148&quot; value=&quot;5&quot;/&gt;&lt;property id=&quot;20300&quot; value=&quot;Slide 46&quot;/&gt;&lt;property id=&quot;20307&quot; value=&quot;293&quot;/&gt;&lt;/object&gt;&lt;object type=&quot;3&quot; unique_id=&quot;10055&quot;&gt;&lt;property id=&quot;20148&quot; value=&quot;5&quot;/&gt;&lt;property id=&quot;20300&quot; value=&quot;Slide 47&quot;/&gt;&lt;property id=&quot;20307&quot; value=&quot;348&quot;/&gt;&lt;/object&gt;&lt;object type=&quot;3&quot; unique_id=&quot;10057&quot;&gt;&lt;property id=&quot;20148&quot; value=&quot;5&quot;/&gt;&lt;property id=&quot;20300&quot; value=&quot;Slide 3 - &amp;quot;Lecture Preview&amp;quot;&quot;/&gt;&lt;property id=&quot;20307&quot; value=&quot;349&quot;/&gt;&lt;/object&gt;&lt;object type=&quot;3&quot; unique_id=&quot;10058&quot;&gt;&lt;property id=&quot;20148&quot; value=&quot;5&quot;/&gt;&lt;property id=&quot;20300&quot; value=&quot;Slide 4 - &amp;quot;The Triumph of Democracy&amp;quot;&quot;/&gt;&lt;property id=&quot;20307&quot; value=&quot;350&quot;/&gt;&lt;/object&gt;&lt;object type=&quot;3&quot; unique_id=&quot;10059&quot;&gt;&lt;property id=&quot;20148&quot; value=&quot;5&quot;/&gt;&lt;property id=&quot;20300&quot; value=&quot;Slide 13 - &amp;quot;Nationalism and Its Discontents&amp;quot;&quot;/&gt;&lt;property id=&quot;20307&quot; value=&quot;351&quot;/&gt;&lt;/object&gt;&lt;object type=&quot;3&quot; unique_id=&quot;10060&quot;&gt;&lt;property id=&quot;20148&quot; value=&quot;5&quot;/&gt;&lt;property id=&quot;20300&quot; value=&quot;Slide 19 - &amp;quot;Nation, Section, and Party&amp;quot;&quot;/&gt;&lt;property id=&quot;20307&quot; value=&quot;352&quot;/&gt;&lt;/object&gt;&lt;object type=&quot;3&quot; unique_id=&quot;10061&quot;&gt;&lt;property id=&quot;20148&quot; value=&quot;5&quot;/&gt;&lt;property id=&quot;20300&quot; value=&quot;Slide 26 - &amp;quot;The Age of Jackson&amp;quot;&quot;/&gt;&lt;property id=&quot;20307&quot; value=&quot;353&quot;/&gt;&lt;/object&gt;&lt;object type=&quot;3&quot; unique_id=&quot;10062&quot;&gt;&lt;property id=&quot;20148&quot; value=&quot;5&quot;/&gt;&lt;property id=&quot;20300&quot; value=&quot;Slide 39 - &amp;quot;The Bank War and After&amp;quot;&quot;/&gt;&lt;property id=&quot;20307&quot; value=&quot;354&quot;/&gt;&lt;/object&gt;&lt;object type=&quot;3&quot; unique_id=&quot;10063&quot;&gt;&lt;property id=&quot;20148&quot; value=&quot;5&quot;/&gt;&lt;property id=&quot;20300&quot; value=&quot;Slide 48 - &amp;quot;Review&amp;quot;&quot;/&gt;&lt;property id=&quot;20307&quot; value=&quot;355&quot;/&gt;&lt;/object&gt;&lt;object type=&quot;3&quot; unique_id=&quot;10064&quot;&gt;&lt;property id=&quot;20148&quot; value=&quot;5&quot;/&gt;&lt;property id=&quot;20300&quot; value=&quot;Slide 49 - &amp;quot;Review&amp;quot;&quot;/&gt;&lt;property id=&quot;20307&quot; value=&quot;356&quot;/&gt;&lt;/object&gt;&lt;object type=&quot;3&quot; unique_id=&quot;10065&quot;&gt;&lt;property id=&quot;20148&quot; value=&quot;5&quot;/&gt;&lt;property id=&quot;20300&quot; value=&quot;Slide 50 - &amp;quot;Next Lecture PREVIEW:&amp;#x0D;&amp;#x0A;—— Chapter 11 ——&amp;#x0D;&amp;#x0A;The Peculiar Institution&amp;quot;&quot;/&gt;&lt;property id=&quot;20307&quot; value=&quot;357&quot;/&gt;&lt;/object&gt;&lt;object type=&quot;3&quot; unique_id=&quot;10066&quot;&gt;&lt;property id=&quot;20148&quot; value=&quot;5&quot;/&gt;&lt;property id=&quot;20300&quot; value=&quot;Slide 51 - &amp;quot;This concludes the Norton Lecture Slides&amp;#x0D;&amp;#x0A;Slide Set for Chapter 10&amp;#x0D;&amp;#x0A;Give Me Liberty! &amp;#x0D;&amp;#x0A;AN AMERICAN HISTORY&amp;#x0D;&amp;#x0A;FOURTH EDI&quot;/&gt;&lt;property id=&quot;20307&quot; value=&quot;358&quot;/&gt;&lt;/object&gt;&lt;/object&gt;&lt;/object&gt;&lt;/database&gt;"/>
  <p:tag name="SECTOMILLISECCONVERTED" val="1"/>
</p:tagLst>
</file>

<file path=ppt/theme/theme1.xml><?xml version="1.0" encoding="utf-8"?>
<a:theme xmlns:a="http://schemas.openxmlformats.org/drawingml/2006/main" name="Foner4thEdPPT">
  <a:themeElements>
    <a:clrScheme name="Foner4thEdPPT">
      <a:dk1>
        <a:srgbClr val="FFD367"/>
      </a:dk1>
      <a:lt1>
        <a:srgbClr val="FFFFFF"/>
      </a:lt1>
      <a:dk2>
        <a:srgbClr val="FFD367"/>
      </a:dk2>
      <a:lt2>
        <a:srgbClr val="FFFFFF"/>
      </a:lt2>
      <a:accent1>
        <a:srgbClr val="1B424D"/>
      </a:accent1>
      <a:accent2>
        <a:srgbClr val="FEB80A"/>
      </a:accent2>
      <a:accent3>
        <a:srgbClr val="C32D2E"/>
      </a:accent3>
      <a:accent4>
        <a:srgbClr val="84AA33"/>
      </a:accent4>
      <a:accent5>
        <a:srgbClr val="964305"/>
      </a:accent5>
      <a:accent6>
        <a:srgbClr val="3D334B"/>
      </a:accent6>
      <a:hlink>
        <a:srgbClr val="FFFF00"/>
      </a:hlink>
      <a:folHlink>
        <a:srgbClr val="922122"/>
      </a:folHlink>
    </a:clrScheme>
    <a:fontScheme name="Custom 2">
      <a:majorFont>
        <a:latin typeface="Perpetua Titling MT"/>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Foner4thEdPPT</Template>
  <TotalTime>0</TotalTime>
  <Words>9210</Words>
  <Application>Microsoft Office PowerPoint</Application>
  <PresentationFormat>On-screen Show (4:3)</PresentationFormat>
  <Paragraphs>373</Paragraphs>
  <Slides>65</Slides>
  <Notes>62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65</vt:i4>
      </vt:variant>
    </vt:vector>
  </HeadingPairs>
  <TitlesOfParts>
    <vt:vector size="73" baseType="lpstr">
      <vt:lpstr>ＭＳ Ｐゴシック</vt:lpstr>
      <vt:lpstr>Arial</vt:lpstr>
      <vt:lpstr>Book Antiqua</vt:lpstr>
      <vt:lpstr>Perpetua Titling MT</vt:lpstr>
      <vt:lpstr>StoneSerif SAIN SmBd v.1</vt:lpstr>
      <vt:lpstr>Times New Roman</vt:lpstr>
      <vt:lpstr>Wingdings</vt:lpstr>
      <vt:lpstr>Foner4thEdPPT</vt:lpstr>
      <vt:lpstr>Lecture Slides Give Me Liberty!  AN AMERICAN HISTORY FIFTH EDITION </vt:lpstr>
      <vt:lpstr>Chapter 10: Democracy in America, 1815 to 1840 </vt:lpstr>
      <vt:lpstr>Justice’s Court in the Back Woods</vt:lpstr>
      <vt:lpstr>Lecture Preview</vt:lpstr>
      <vt:lpstr>Focus Question: The Triumph of Democracy</vt:lpstr>
      <vt:lpstr>Expanding Democracy</vt:lpstr>
      <vt:lpstr>“King Andrew the First”</vt:lpstr>
      <vt:lpstr>Dorr Liberation Stock</vt:lpstr>
      <vt:lpstr>Alexis de Tocqueville</vt:lpstr>
      <vt:lpstr>Independence Day Celebration in Centre Square</vt:lpstr>
      <vt:lpstr>“The World of Print”</vt:lpstr>
      <vt:lpstr>Triumph Curbed</vt:lpstr>
      <vt:lpstr>The American Woman’s Home</vt:lpstr>
      <vt:lpstr>Democracy and Whiteness</vt:lpstr>
      <vt:lpstr>Jim Crow</vt:lpstr>
      <vt:lpstr>Focus Question: Nationalism and Its Discontents</vt:lpstr>
      <vt:lpstr>Nationalism and the Second Bank  of the United States</vt:lpstr>
      <vt:lpstr>The Campaign of 1824</vt:lpstr>
      <vt:lpstr>1819</vt:lpstr>
      <vt:lpstr>The Slavery Debate</vt:lpstr>
      <vt:lpstr>The Missouri Compromise, 1820</vt:lpstr>
      <vt:lpstr>The House of Representatives, 1822</vt:lpstr>
      <vt:lpstr>Focus Question: Nation, Section, and Party</vt:lpstr>
      <vt:lpstr>Revolutions in the Western Hemisphere</vt:lpstr>
      <vt:lpstr>The Americas, 1830</vt:lpstr>
      <vt:lpstr>1824</vt:lpstr>
      <vt:lpstr>The Presidential Election of 1824</vt:lpstr>
      <vt:lpstr>The White House, 1826</vt:lpstr>
      <vt:lpstr>Nationalism</vt:lpstr>
      <vt:lpstr>John Quincy Adams</vt:lpstr>
      <vt:lpstr>1828</vt:lpstr>
      <vt:lpstr>The Presidential Election of 1828</vt:lpstr>
      <vt:lpstr>Jackson in 1828</vt:lpstr>
      <vt:lpstr>Focus Question: The Age of Jackson</vt:lpstr>
      <vt:lpstr>Jackson Presidency</vt:lpstr>
      <vt:lpstr>Stump Speaking</vt:lpstr>
      <vt:lpstr>The Parties</vt:lpstr>
      <vt:lpstr>Procession of Victuallers</vt:lpstr>
      <vt:lpstr>Public and Private</vt:lpstr>
      <vt:lpstr>County Election</vt:lpstr>
      <vt:lpstr>The States’ Rights Debate</vt:lpstr>
      <vt:lpstr>John C. Calhoun</vt:lpstr>
      <vt:lpstr>Nullification</vt:lpstr>
      <vt:lpstr>Sectionalism Intensified</vt:lpstr>
      <vt:lpstr>“A Temple of Liberty”</vt:lpstr>
      <vt:lpstr>Jackson and American Indians</vt:lpstr>
      <vt:lpstr>Indian Removals, 1830-1840</vt:lpstr>
      <vt:lpstr>Sequoia</vt:lpstr>
      <vt:lpstr>Hiding in a Mangrove Swamp</vt:lpstr>
      <vt:lpstr>The Trapper and His Family</vt:lpstr>
      <vt:lpstr>Bull Dance</vt:lpstr>
      <vt:lpstr>Focus Question: The Bank War and After</vt:lpstr>
      <vt:lpstr>Jackson and the Bank of the United States</vt:lpstr>
      <vt:lpstr>The Downfall of Mother Bank</vt:lpstr>
      <vt:lpstr>1837</vt:lpstr>
      <vt:lpstr>The Times</vt:lpstr>
      <vt:lpstr>Jackson’s Lieutenant</vt:lpstr>
      <vt:lpstr>1840</vt:lpstr>
      <vt:lpstr>The Presidential Election of 1840</vt:lpstr>
      <vt:lpstr>“The Almighty Lever”</vt:lpstr>
      <vt:lpstr>Review: Part One</vt:lpstr>
      <vt:lpstr>Review: Part Two</vt:lpstr>
      <vt:lpstr>MEDIA LINKS —— Chapter 10 ——</vt:lpstr>
      <vt:lpstr>Next Lecture PREVIEW: —— Chapter 11 —— The Peculiar Institution</vt:lpstr>
      <vt:lpstr>This concludes the Norton Lecture Slide Set for Chapter 10 Give Me Liberty!  AN AMERICAN HISTORY FIFTH EDITION by Eric Foner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2013-11-07T20:27:18Z</dcterms:created>
  <dcterms:modified xsi:type="dcterms:W3CDTF">2017-04-18T14:32:15Z</dcterms:modified>
</cp:coreProperties>
</file>