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83" r:id="rId1"/>
    <p:sldMasterId id="2147483695" r:id="rId2"/>
  </p:sldMasterIdLst>
  <p:notesMasterIdLst>
    <p:notesMasterId r:id="rId59"/>
  </p:notesMasterIdLst>
  <p:handoutMasterIdLst>
    <p:handoutMasterId r:id="rId60"/>
  </p:handoutMasterIdLst>
  <p:sldIdLst>
    <p:sldId id="363" r:id="rId3"/>
    <p:sldId id="256" r:id="rId4"/>
    <p:sldId id="350" r:id="rId5"/>
    <p:sldId id="338" r:id="rId6"/>
    <p:sldId id="339" r:id="rId7"/>
    <p:sldId id="257" r:id="rId8"/>
    <p:sldId id="283" r:id="rId9"/>
    <p:sldId id="258" r:id="rId10"/>
    <p:sldId id="351" r:id="rId11"/>
    <p:sldId id="274" r:id="rId12"/>
    <p:sldId id="284" r:id="rId13"/>
    <p:sldId id="352" r:id="rId14"/>
    <p:sldId id="259" r:id="rId15"/>
    <p:sldId id="317" r:id="rId16"/>
    <p:sldId id="260" r:id="rId17"/>
    <p:sldId id="318" r:id="rId18"/>
    <p:sldId id="319" r:id="rId19"/>
    <p:sldId id="340" r:id="rId20"/>
    <p:sldId id="261" r:id="rId21"/>
    <p:sldId id="353" r:id="rId22"/>
    <p:sldId id="354" r:id="rId23"/>
    <p:sldId id="262" r:id="rId24"/>
    <p:sldId id="277" r:id="rId25"/>
    <p:sldId id="263" r:id="rId26"/>
    <p:sldId id="322" r:id="rId27"/>
    <p:sldId id="264" r:id="rId28"/>
    <p:sldId id="355" r:id="rId29"/>
    <p:sldId id="324" r:id="rId30"/>
    <p:sldId id="341" r:id="rId31"/>
    <p:sldId id="265" r:id="rId32"/>
    <p:sldId id="325" r:id="rId33"/>
    <p:sldId id="362" r:id="rId34"/>
    <p:sldId id="356" r:id="rId35"/>
    <p:sldId id="266" r:id="rId36"/>
    <p:sldId id="315" r:id="rId37"/>
    <p:sldId id="357" r:id="rId38"/>
    <p:sldId id="278" r:id="rId39"/>
    <p:sldId id="285" r:id="rId40"/>
    <p:sldId id="331" r:id="rId41"/>
    <p:sldId id="342" r:id="rId42"/>
    <p:sldId id="268" r:id="rId43"/>
    <p:sldId id="269" r:id="rId44"/>
    <p:sldId id="358" r:id="rId45"/>
    <p:sldId id="359" r:id="rId46"/>
    <p:sldId id="333" r:id="rId47"/>
    <p:sldId id="360" r:id="rId48"/>
    <p:sldId id="270" r:id="rId49"/>
    <p:sldId id="337" r:id="rId50"/>
    <p:sldId id="282" r:id="rId51"/>
    <p:sldId id="361" r:id="rId52"/>
    <p:sldId id="336" r:id="rId53"/>
    <p:sldId id="271" r:id="rId54"/>
    <p:sldId id="343" r:id="rId55"/>
    <p:sldId id="346" r:id="rId56"/>
    <p:sldId id="344" r:id="rId57"/>
    <p:sldId id="348" r:id="rId58"/>
  </p:sldIdLst>
  <p:sldSz cx="9144000" cy="6858000" type="screen4x3"/>
  <p:notesSz cx="6858000" cy="9296400"/>
  <p:custDataLst>
    <p:tags r:id="rId61"/>
  </p:custDataLst>
  <p:defaultTextStyle>
    <a:defPPr>
      <a:defRPr lang="en-US"/>
    </a:defPPr>
    <a:lvl1pPr algn="l" rtl="0" fontAlgn="base">
      <a:spcBef>
        <a:spcPct val="0"/>
      </a:spcBef>
      <a:spcAft>
        <a:spcPct val="0"/>
      </a:spcAft>
      <a:defRPr kern="1200">
        <a:solidFill>
          <a:schemeClr val="tx1"/>
        </a:solidFill>
        <a:latin typeface="Book Antiqua" pitchFamily="-1" charset="0"/>
        <a:ea typeface="ＭＳ Ｐゴシック" pitchFamily="-1" charset="-128"/>
        <a:cs typeface="ＭＳ Ｐゴシック" pitchFamily="-1" charset="-128"/>
      </a:defRPr>
    </a:lvl1pPr>
    <a:lvl2pPr marL="457200" algn="l" rtl="0" fontAlgn="base">
      <a:spcBef>
        <a:spcPct val="0"/>
      </a:spcBef>
      <a:spcAft>
        <a:spcPct val="0"/>
      </a:spcAft>
      <a:defRPr kern="1200">
        <a:solidFill>
          <a:schemeClr val="tx1"/>
        </a:solidFill>
        <a:latin typeface="Book Antiqua" pitchFamily="-1" charset="0"/>
        <a:ea typeface="ＭＳ Ｐゴシック" pitchFamily="-1" charset="-128"/>
        <a:cs typeface="ＭＳ Ｐゴシック" pitchFamily="-1" charset="-128"/>
      </a:defRPr>
    </a:lvl2pPr>
    <a:lvl3pPr marL="914400" algn="l" rtl="0" fontAlgn="base">
      <a:spcBef>
        <a:spcPct val="0"/>
      </a:spcBef>
      <a:spcAft>
        <a:spcPct val="0"/>
      </a:spcAft>
      <a:defRPr kern="1200">
        <a:solidFill>
          <a:schemeClr val="tx1"/>
        </a:solidFill>
        <a:latin typeface="Book Antiqua" pitchFamily="-1" charset="0"/>
        <a:ea typeface="ＭＳ Ｐゴシック" pitchFamily="-1" charset="-128"/>
        <a:cs typeface="ＭＳ Ｐゴシック" pitchFamily="-1" charset="-128"/>
      </a:defRPr>
    </a:lvl3pPr>
    <a:lvl4pPr marL="1371600" algn="l" rtl="0" fontAlgn="base">
      <a:spcBef>
        <a:spcPct val="0"/>
      </a:spcBef>
      <a:spcAft>
        <a:spcPct val="0"/>
      </a:spcAft>
      <a:defRPr kern="1200">
        <a:solidFill>
          <a:schemeClr val="tx1"/>
        </a:solidFill>
        <a:latin typeface="Book Antiqua" pitchFamily="-1" charset="0"/>
        <a:ea typeface="ＭＳ Ｐゴシック" pitchFamily="-1" charset="-128"/>
        <a:cs typeface="ＭＳ Ｐゴシック" pitchFamily="-1" charset="-128"/>
      </a:defRPr>
    </a:lvl4pPr>
    <a:lvl5pPr marL="1828800" algn="l" rtl="0" fontAlgn="base">
      <a:spcBef>
        <a:spcPct val="0"/>
      </a:spcBef>
      <a:spcAft>
        <a:spcPct val="0"/>
      </a:spcAft>
      <a:defRPr kern="1200">
        <a:solidFill>
          <a:schemeClr val="tx1"/>
        </a:solidFill>
        <a:latin typeface="Book Antiqua" pitchFamily="-1" charset="0"/>
        <a:ea typeface="ＭＳ Ｐゴシック" pitchFamily="-1" charset="-128"/>
        <a:cs typeface="ＭＳ Ｐゴシック" pitchFamily="-1" charset="-128"/>
      </a:defRPr>
    </a:lvl5pPr>
    <a:lvl6pPr marL="2286000" algn="l" defTabSz="457200" rtl="0" eaLnBrk="1" latinLnBrk="0" hangingPunct="1">
      <a:defRPr kern="1200">
        <a:solidFill>
          <a:schemeClr val="tx1"/>
        </a:solidFill>
        <a:latin typeface="Book Antiqua" pitchFamily="-1" charset="0"/>
        <a:ea typeface="ＭＳ Ｐゴシック" pitchFamily="-1" charset="-128"/>
        <a:cs typeface="ＭＳ Ｐゴシック" pitchFamily="-1" charset="-128"/>
      </a:defRPr>
    </a:lvl6pPr>
    <a:lvl7pPr marL="2743200" algn="l" defTabSz="457200" rtl="0" eaLnBrk="1" latinLnBrk="0" hangingPunct="1">
      <a:defRPr kern="1200">
        <a:solidFill>
          <a:schemeClr val="tx1"/>
        </a:solidFill>
        <a:latin typeface="Book Antiqua" pitchFamily="-1" charset="0"/>
        <a:ea typeface="ＭＳ Ｐゴシック" pitchFamily="-1" charset="-128"/>
        <a:cs typeface="ＭＳ Ｐゴシック" pitchFamily="-1" charset="-128"/>
      </a:defRPr>
    </a:lvl7pPr>
    <a:lvl8pPr marL="3200400" algn="l" defTabSz="457200" rtl="0" eaLnBrk="1" latinLnBrk="0" hangingPunct="1">
      <a:defRPr kern="1200">
        <a:solidFill>
          <a:schemeClr val="tx1"/>
        </a:solidFill>
        <a:latin typeface="Book Antiqua" pitchFamily="-1" charset="0"/>
        <a:ea typeface="ＭＳ Ｐゴシック" pitchFamily="-1" charset="-128"/>
        <a:cs typeface="ＭＳ Ｐゴシック" pitchFamily="-1" charset="-128"/>
      </a:defRPr>
    </a:lvl8pPr>
    <a:lvl9pPr marL="3657600" algn="l" defTabSz="457200" rtl="0" eaLnBrk="1" latinLnBrk="0" hangingPunct="1">
      <a:defRPr kern="1200">
        <a:solidFill>
          <a:schemeClr val="tx1"/>
        </a:solidFill>
        <a:latin typeface="Book Antiqua" pitchFamily="-1" charset="0"/>
        <a:ea typeface="ＭＳ Ｐゴシック" pitchFamily="-1" charset="-128"/>
        <a:cs typeface="ＭＳ Ｐゴシック" pitchFamily="-1" charset="-128"/>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orient="horz" pos="1728">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uthor" initials="A"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95" autoAdjust="0"/>
    <p:restoredTop sz="86387" autoAdjust="0"/>
  </p:normalViewPr>
  <p:slideViewPr>
    <p:cSldViewPr>
      <p:cViewPr varScale="1">
        <p:scale>
          <a:sx n="100" d="100"/>
          <a:sy n="100" d="100"/>
        </p:scale>
        <p:origin x="684" y="96"/>
      </p:cViewPr>
      <p:guideLst>
        <p:guide orient="horz" pos="2160"/>
        <p:guide pos="2880"/>
        <p:guide orient="horz" pos="1728"/>
      </p:guideLst>
    </p:cSldViewPr>
  </p:slideViewPr>
  <p:outlineViewPr>
    <p:cViewPr>
      <p:scale>
        <a:sx n="33" d="100"/>
        <a:sy n="33" d="100"/>
      </p:scale>
      <p:origin x="0" y="-5515"/>
    </p:cViewPr>
  </p:outlineViewPr>
  <p:notesTextViewPr>
    <p:cViewPr>
      <p:scale>
        <a:sx n="100" d="100"/>
        <a:sy n="100" d="100"/>
      </p:scale>
      <p:origin x="0" y="0"/>
    </p:cViewPr>
  </p:notesTextViewPr>
  <p:sorterViewPr>
    <p:cViewPr>
      <p:scale>
        <a:sx n="66" d="100"/>
        <a:sy n="66" d="100"/>
      </p:scale>
      <p:origin x="0" y="0"/>
    </p:cViewPr>
  </p:sorterViewPr>
  <p:notesViewPr>
    <p:cSldViewPr>
      <p:cViewPr>
        <p:scale>
          <a:sx n="130" d="100"/>
          <a:sy n="130" d="100"/>
        </p:scale>
        <p:origin x="-1308" y="3120"/>
      </p:cViewPr>
      <p:guideLst>
        <p:guide orient="horz" pos="2928"/>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tags" Target="tags/tag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handoutMaster" Target="handoutMasters/handoutMaster1.xml"/><Relationship Id="rId65"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5138"/>
          </a:xfrm>
          <a:prstGeom prst="rect">
            <a:avLst/>
          </a:prstGeom>
        </p:spPr>
        <p:txBody>
          <a:bodyPr vert="horz" lIns="91440" tIns="45720" rIns="91440" bIns="45720" rtlCol="0"/>
          <a:lstStyle>
            <a:lvl1pPr algn="l">
              <a:defRPr sz="1200" dirty="0">
                <a:latin typeface="Book Antiqua" charset="0"/>
                <a:ea typeface="ＭＳ Ｐゴシック" charset="-128"/>
                <a:cs typeface="+mn-cs"/>
              </a:defRPr>
            </a:lvl1pPr>
          </a:lstStyle>
          <a:p>
            <a:pPr>
              <a:defRPr/>
            </a:pPr>
            <a:endParaRPr lang="en-US" dirty="0"/>
          </a:p>
        </p:txBody>
      </p:sp>
      <p:sp>
        <p:nvSpPr>
          <p:cNvPr id="3" name="Date Placeholder 2"/>
          <p:cNvSpPr>
            <a:spLocks noGrp="1"/>
          </p:cNvSpPr>
          <p:nvPr>
            <p:ph type="dt" sz="quarter" idx="1"/>
          </p:nvPr>
        </p:nvSpPr>
        <p:spPr>
          <a:xfrm>
            <a:off x="3884613" y="0"/>
            <a:ext cx="2971800" cy="465138"/>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CB467791-D5A0-C345-B7A0-34F510FDB6FD}" type="datetimeFigureOut">
              <a:rPr lang="en-US"/>
              <a:pPr/>
              <a:t>4/17/2017</a:t>
            </a:fld>
            <a:endParaRPr lang="en-US" dirty="0"/>
          </a:p>
        </p:txBody>
      </p:sp>
      <p:sp>
        <p:nvSpPr>
          <p:cNvPr id="4" name="Footer Placeholder 3"/>
          <p:cNvSpPr>
            <a:spLocks noGrp="1"/>
          </p:cNvSpPr>
          <p:nvPr>
            <p:ph type="ftr" sz="quarter" idx="2"/>
          </p:nvPr>
        </p:nvSpPr>
        <p:spPr>
          <a:xfrm>
            <a:off x="0" y="8829675"/>
            <a:ext cx="2971800" cy="465138"/>
          </a:xfrm>
          <a:prstGeom prst="rect">
            <a:avLst/>
          </a:prstGeom>
        </p:spPr>
        <p:txBody>
          <a:bodyPr vert="horz" lIns="91440" tIns="45720" rIns="91440" bIns="45720" rtlCol="0" anchor="b"/>
          <a:lstStyle>
            <a:lvl1pPr algn="l">
              <a:defRPr sz="1200" dirty="0">
                <a:latin typeface="Book Antiqua" charset="0"/>
                <a:ea typeface="ＭＳ Ｐゴシック" charset="-128"/>
                <a:cs typeface="+mn-cs"/>
              </a:defRPr>
            </a:lvl1pPr>
          </a:lstStyle>
          <a:p>
            <a:pPr>
              <a:defRPr/>
            </a:pPr>
            <a:endParaRPr lang="en-US" dirty="0"/>
          </a:p>
        </p:txBody>
      </p:sp>
      <p:sp>
        <p:nvSpPr>
          <p:cNvPr id="5" name="Slide Number Placeholder 4"/>
          <p:cNvSpPr>
            <a:spLocks noGrp="1"/>
          </p:cNvSpPr>
          <p:nvPr>
            <p:ph type="sldNum" sz="quarter" idx="3"/>
          </p:nvPr>
        </p:nvSpPr>
        <p:spPr>
          <a:xfrm>
            <a:off x="3884613" y="8829675"/>
            <a:ext cx="2971800" cy="465138"/>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A64FA4F2-0C15-7B45-9E62-5D91611A90A5}" type="slidenum">
              <a:rPr lang="en-US"/>
              <a:pPr/>
              <a:t>‹#›</a:t>
            </a:fld>
            <a:endParaRPr lang="en-US" dirty="0"/>
          </a:p>
        </p:txBody>
      </p:sp>
    </p:spTree>
    <p:extLst>
      <p:ext uri="{BB962C8B-B14F-4D97-AF65-F5344CB8AC3E}">
        <p14:creationId xmlns:p14="http://schemas.microsoft.com/office/powerpoint/2010/main" val="380929451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hdr" sz="quarter"/>
          </p:nvPr>
        </p:nvSpPr>
        <p:spPr bwMode="auto">
          <a:xfrm>
            <a:off x="0" y="0"/>
            <a:ext cx="29718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dirty="0">
                <a:latin typeface="Arial" charset="0"/>
                <a:ea typeface="+mn-ea"/>
                <a:cs typeface="+mn-cs"/>
              </a:defRPr>
            </a:lvl1pPr>
          </a:lstStyle>
          <a:p>
            <a:pPr>
              <a:defRPr/>
            </a:pPr>
            <a:endParaRPr lang="en-US" dirty="0"/>
          </a:p>
        </p:txBody>
      </p:sp>
      <p:sp>
        <p:nvSpPr>
          <p:cNvPr id="20483" name="Rectangle 3"/>
          <p:cNvSpPr>
            <a:spLocks noGrp="1" noChangeArrowheads="1"/>
          </p:cNvSpPr>
          <p:nvPr>
            <p:ph type="dt" idx="1"/>
          </p:nvPr>
        </p:nvSpPr>
        <p:spPr bwMode="auto">
          <a:xfrm>
            <a:off x="3884613" y="0"/>
            <a:ext cx="29718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dirty="0">
                <a:latin typeface="Arial" charset="0"/>
                <a:ea typeface="+mn-ea"/>
                <a:cs typeface="+mn-cs"/>
              </a:defRPr>
            </a:lvl1pPr>
          </a:lstStyle>
          <a:p>
            <a:pPr>
              <a:defRPr/>
            </a:pPr>
            <a:endParaRPr lang="en-US" dirty="0"/>
          </a:p>
        </p:txBody>
      </p:sp>
      <p:sp>
        <p:nvSpPr>
          <p:cNvPr id="57348" name="Rectangle 4"/>
          <p:cNvSpPr>
            <a:spLocks noGrp="1" noRot="1" noChangeAspect="1" noChangeArrowheads="1" noTextEdit="1"/>
          </p:cNvSpPr>
          <p:nvPr>
            <p:ph type="sldImg" idx="2"/>
          </p:nvPr>
        </p:nvSpPr>
        <p:spPr bwMode="auto">
          <a:xfrm>
            <a:off x="1104900" y="696913"/>
            <a:ext cx="4648200" cy="3486150"/>
          </a:xfrm>
          <a:prstGeom prst="rect">
            <a:avLst/>
          </a:prstGeom>
          <a:noFill/>
          <a:ln w="9525">
            <a:solidFill>
              <a:srgbClr val="000000"/>
            </a:solidFill>
            <a:miter lim="800000"/>
            <a:headEnd/>
            <a:tailEnd/>
          </a:ln>
        </p:spPr>
      </p:sp>
      <p:sp>
        <p:nvSpPr>
          <p:cNvPr id="20485" name="Rectangle 5"/>
          <p:cNvSpPr>
            <a:spLocks noGrp="1" noChangeArrowheads="1"/>
          </p:cNvSpPr>
          <p:nvPr>
            <p:ph type="body" sz="quarter" idx="3"/>
          </p:nvPr>
        </p:nvSpPr>
        <p:spPr bwMode="auto">
          <a:xfrm>
            <a:off x="685800" y="4416425"/>
            <a:ext cx="5486400" cy="41830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0486" name="Rectangle 6"/>
          <p:cNvSpPr>
            <a:spLocks noGrp="1" noChangeArrowheads="1"/>
          </p:cNvSpPr>
          <p:nvPr>
            <p:ph type="ftr" sz="quarter" idx="4"/>
          </p:nvPr>
        </p:nvSpPr>
        <p:spPr bwMode="auto">
          <a:xfrm>
            <a:off x="0" y="8829675"/>
            <a:ext cx="2971800"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dirty="0">
                <a:latin typeface="Arial" charset="0"/>
                <a:ea typeface="+mn-ea"/>
                <a:cs typeface="+mn-cs"/>
              </a:defRPr>
            </a:lvl1pPr>
          </a:lstStyle>
          <a:p>
            <a:pPr>
              <a:defRPr/>
            </a:pPr>
            <a:endParaRPr lang="en-US" dirty="0"/>
          </a:p>
        </p:txBody>
      </p:sp>
      <p:sp>
        <p:nvSpPr>
          <p:cNvPr id="20487" name="Rectangle 7"/>
          <p:cNvSpPr>
            <a:spLocks noGrp="1" noChangeArrowheads="1"/>
          </p:cNvSpPr>
          <p:nvPr>
            <p:ph type="sldNum" sz="quarter" idx="5"/>
          </p:nvPr>
        </p:nvSpPr>
        <p:spPr bwMode="auto">
          <a:xfrm>
            <a:off x="3884613" y="8829675"/>
            <a:ext cx="2971800"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pitchFamily="-1" charset="0"/>
              </a:defRPr>
            </a:lvl1pPr>
          </a:lstStyle>
          <a:p>
            <a:fld id="{B5F4B33F-232A-D54C-A696-187EAF6B250E}" type="slidenum">
              <a:rPr lang="en-US"/>
              <a:pPr/>
              <a:t>‹#›</a:t>
            </a:fld>
            <a:endParaRPr lang="en-US" dirty="0"/>
          </a:p>
        </p:txBody>
      </p:sp>
    </p:spTree>
    <p:extLst>
      <p:ext uri="{BB962C8B-B14F-4D97-AF65-F5344CB8AC3E}">
        <p14:creationId xmlns:p14="http://schemas.microsoft.com/office/powerpoint/2010/main" val="141441824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6223D20D-959D-F145-B05C-BEF87463B8DA}" type="slidenum">
              <a:rPr lang="en-US" smtClean="0">
                <a:solidFill>
                  <a:prstClr val="black"/>
                </a:solidFill>
              </a:rPr>
              <a:pPr>
                <a:defRPr/>
              </a:pPr>
              <a:t>1</a:t>
            </a:fld>
            <a:endParaRPr lang="en-US" dirty="0">
              <a:solidFill>
                <a:prstClr val="black"/>
              </a:solidFill>
            </a:endParaRPr>
          </a:p>
        </p:txBody>
      </p:sp>
    </p:spTree>
    <p:extLst>
      <p:ext uri="{BB962C8B-B14F-4D97-AF65-F5344CB8AC3E}">
        <p14:creationId xmlns:p14="http://schemas.microsoft.com/office/powerpoint/2010/main" val="292797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a:ln/>
        </p:spPr>
      </p:sp>
      <p:sp>
        <p:nvSpPr>
          <p:cNvPr id="58371" name="Notes Placeholder 2"/>
          <p:cNvSpPr>
            <a:spLocks noGrp="1"/>
          </p:cNvSpPr>
          <p:nvPr>
            <p:ph type="body" idx="1"/>
          </p:nvPr>
        </p:nvSpPr>
        <p:spPr>
          <a:noFill/>
          <a:ln/>
        </p:spPr>
        <p:txBody>
          <a:bodyPr/>
          <a:lstStyle/>
          <a:p>
            <a:r>
              <a:rPr lang="en-US" dirty="0" smtClean="0">
                <a:latin typeface="Arial" pitchFamily="-1" charset="0"/>
                <a:ea typeface="ＭＳ Ｐゴシック" pitchFamily="-1" charset="-128"/>
                <a:cs typeface="ＭＳ Ｐゴシック" pitchFamily="-1" charset="-128"/>
              </a:rPr>
              <a:t>During </a:t>
            </a:r>
            <a:r>
              <a:rPr lang="en-US" dirty="0">
                <a:latin typeface="Arial" pitchFamily="-1" charset="0"/>
                <a:ea typeface="ＭＳ Ｐゴシック" pitchFamily="-1" charset="-128"/>
                <a:cs typeface="ＭＳ Ｐゴシック" pitchFamily="-1" charset="-128"/>
              </a:rPr>
              <a:t>June and July of 1788, civic leaders all</a:t>
            </a:r>
            <a:r>
              <a:rPr lang="en-US" baseline="0" dirty="0">
                <a:latin typeface="Arial" pitchFamily="-1" charset="0"/>
                <a:ea typeface="ＭＳ Ｐゴシック" pitchFamily="-1" charset="-128"/>
                <a:cs typeface="ＭＳ Ｐゴシック" pitchFamily="-1" charset="-128"/>
              </a:rPr>
              <a:t> over the Atlantic coast organized celebrations of the ratification of the </a:t>
            </a:r>
            <a:r>
              <a:rPr lang="en-US" baseline="0" dirty="0" smtClean="0">
                <a:latin typeface="Arial" pitchFamily="-1" charset="0"/>
                <a:ea typeface="ＭＳ Ｐゴシック" pitchFamily="-1" charset="-128"/>
                <a:cs typeface="ＭＳ Ｐゴシック" pitchFamily="-1" charset="-128"/>
              </a:rPr>
              <a:t>U.S. Constitution</a:t>
            </a:r>
            <a:r>
              <a:rPr lang="en-US" baseline="0" dirty="0">
                <a:latin typeface="Arial" pitchFamily="-1" charset="0"/>
                <a:ea typeface="ＭＳ Ｐゴシック" pitchFamily="-1" charset="-128"/>
                <a:cs typeface="ＭＳ Ｐゴシック" pitchFamily="-1" charset="-128"/>
              </a:rPr>
              <a:t>. Benjamin Rush commented that for a day, social class “forgot its claims,” as thousands </a:t>
            </a:r>
            <a:r>
              <a:rPr lang="en-US" baseline="0" dirty="0" smtClean="0">
                <a:latin typeface="Arial" pitchFamily="-1" charset="0"/>
                <a:ea typeface="ＭＳ Ｐゴシック" pitchFamily="-1" charset="-128"/>
                <a:cs typeface="ＭＳ Ｐゴシック" pitchFamily="-1" charset="-128"/>
              </a:rPr>
              <a:t>rich </a:t>
            </a:r>
            <a:r>
              <a:rPr lang="en-US" baseline="0" dirty="0">
                <a:latin typeface="Arial" pitchFamily="-1" charset="0"/>
                <a:ea typeface="ＭＳ Ｐゴシック" pitchFamily="-1" charset="-128"/>
                <a:cs typeface="ＭＳ Ｐゴシック" pitchFamily="-1" charset="-128"/>
              </a:rPr>
              <a:t>and poor, businessman and apprentice, joined in common ceremony. New York’s Grand Federal Procession was led by farmers followed by members of a wide array of the city’s crafts, lawyers, merchants, and clergymen, testifying to the strong popular support for the Constitution in the nation’s cities. The prominent role of skilled artisans reflected how the Revolution secured their place in the public sphere, and elaborate banners and floats expressed hopes inspired by the new government. Throughout the </a:t>
            </a:r>
            <a:r>
              <a:rPr lang="en-US" baseline="0" dirty="0" smtClean="0">
                <a:latin typeface="Arial" pitchFamily="-1" charset="0"/>
                <a:ea typeface="ＭＳ Ｐゴシック" pitchFamily="-1" charset="-128"/>
                <a:cs typeface="ＭＳ Ｐゴシック" pitchFamily="-1" charset="-128"/>
              </a:rPr>
              <a:t>revolutionary </a:t>
            </a:r>
            <a:r>
              <a:rPr lang="en-US" baseline="0" dirty="0">
                <a:latin typeface="Arial" pitchFamily="-1" charset="0"/>
                <a:ea typeface="ＭＳ Ｐゴシック" pitchFamily="-1" charset="-128"/>
                <a:cs typeface="ＭＳ Ｐゴシック" pitchFamily="-1" charset="-128"/>
              </a:rPr>
              <a:t>era, Americans spoke of their nation as a “rising empire,” destined to populate and control the continent, while emphasizing its difference from European governments of force. Jefferson stated that it would be “an empire of liberty,” bound together by the principles of the Declaration of Independence. Already, the United States exceeded </a:t>
            </a:r>
            <a:r>
              <a:rPr lang="en-US" baseline="0" dirty="0" smtClean="0">
                <a:latin typeface="Arial" pitchFamily="-1" charset="0"/>
                <a:ea typeface="ＭＳ Ｐゴシック" pitchFamily="-1" charset="-128"/>
                <a:cs typeface="ＭＳ Ｐゴシック" pitchFamily="-1" charset="-128"/>
              </a:rPr>
              <a:t>the size of Great </a:t>
            </a:r>
            <a:r>
              <a:rPr lang="en-US" baseline="0" dirty="0">
                <a:latin typeface="Arial" pitchFamily="-1" charset="0"/>
                <a:ea typeface="ＭＳ Ｐゴシック" pitchFamily="-1" charset="-128"/>
                <a:cs typeface="ＭＳ Ｐゴシック" pitchFamily="-1" charset="-128"/>
              </a:rPr>
              <a:t>Britain, Spain, and France combined, and as a new nation, it possessed many advantages, including physical isolation from the constant wars of the Old World, a youthful population promising growth, broad property distribution, and high literacy rates among white citizens. But while Americans dreamed of economic prosperity and continental empire, prospects were not entirely promising; control over the nation’s territory was far from secure with nearly all of the 3.9 million inhabitants recorded in the first census (1790) concentrated on the Atlantic coast, and large areas west of the Appalachian Mountains remaining in Indian hands. Furthermore, the British retained posts in American territory near the Great Lakes, and there were fears that Spain would close the port of New Orleans to American commerce. Away from navigable waterways, communication and transportation was primitive; the country was overwhelmingly rural (fewer than one in thirty lived in a place with 8,000 inhabitants or more), and the population consisted of numerous ethnic and religious groups, as well as some 700,000 slaves, making unity difficult. No republican government had ever been established over such a large area or diverse population, and local loyalties outweighed national patriotism, meaning it would take time for a consciousness of a common nationality to sink deep roots. Today, with the United States as the most powerful country on earth, it is difficult to recall that in 1783 the future seemed precarious for the fragile nation making its way in a world of hostile great powers. Profound questions needed answers: what course of development should the United States follow? How could competing claims of local self-government, sectional interests, and national authority be balanced? Who should be considered full-fledged members of the American people, entitled to the blessings of liberty? These issues became the focus of heated debate as the first generation of Americans sought to consolidate their new republic</a:t>
            </a:r>
            <a:r>
              <a:rPr lang="en-US" baseline="0" dirty="0" smtClean="0">
                <a:latin typeface="Arial" pitchFamily="-1" charset="0"/>
                <a:ea typeface="ＭＳ Ｐゴシック" pitchFamily="-1" charset="-128"/>
                <a:cs typeface="ＭＳ Ｐゴシック" pitchFamily="-1" charset="-128"/>
              </a:rPr>
              <a:t>. </a:t>
            </a:r>
            <a:endParaRPr lang="en-US" dirty="0">
              <a:latin typeface="Arial" pitchFamily="-1" charset="0"/>
              <a:ea typeface="ＭＳ Ｐゴシック" pitchFamily="-1" charset="-128"/>
              <a:cs typeface="ＭＳ Ｐゴシック" pitchFamily="-1" charset="-128"/>
            </a:endParaRPr>
          </a:p>
        </p:txBody>
      </p:sp>
      <p:sp>
        <p:nvSpPr>
          <p:cNvPr id="58372" name="Slide Number Placeholder 3"/>
          <p:cNvSpPr>
            <a:spLocks noGrp="1"/>
          </p:cNvSpPr>
          <p:nvPr>
            <p:ph type="sldNum" sz="quarter" idx="5"/>
          </p:nvPr>
        </p:nvSpPr>
        <p:spPr>
          <a:noFill/>
        </p:spPr>
        <p:txBody>
          <a:bodyPr/>
          <a:lstStyle/>
          <a:p>
            <a:fld id="{7440FDD3-052F-E94D-B184-3B1A53C00334}" type="slidenum">
              <a:rPr lang="en-US"/>
              <a:pPr/>
              <a:t>2</a:t>
            </a:fld>
            <a:endParaRPr lang="en-US" dirty="0"/>
          </a:p>
        </p:txBody>
      </p:sp>
    </p:spTree>
    <p:extLst>
      <p:ext uri="{BB962C8B-B14F-4D97-AF65-F5344CB8AC3E}">
        <p14:creationId xmlns:p14="http://schemas.microsoft.com/office/powerpoint/2010/main" val="8788429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marL="0" marR="0" lvl="0" indent="0" defTabSz="914400" eaLnBrk="1" fontAlgn="auto" latinLnBrk="0" hangingPunct="1">
              <a:lnSpc>
                <a:spcPct val="100000"/>
              </a:lnSpc>
              <a:spcBef>
                <a:spcPct val="0"/>
              </a:spcBef>
              <a:spcAft>
                <a:spcPts val="0"/>
              </a:spcAft>
              <a:buClrTx/>
              <a:buSzTx/>
              <a:buFontTx/>
              <a:buNone/>
              <a:tabLst/>
              <a:defRPr/>
            </a:pPr>
            <a:fld id="{B4A9A59B-62C9-4BA8-95CA-3AAAF03A30B1}" type="slidenum">
              <a:rPr kumimoji="0" lang="en-US" altLang="en-US" sz="1200" b="0" i="0" u="none" strike="noStrike" kern="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rPr>
              <a:pPr marL="0" marR="0" lvl="0" indent="0" defTabSz="914400" eaLnBrk="1" fontAlgn="auto" latinLnBrk="0" hangingPunct="1">
                <a:lnSpc>
                  <a:spcPct val="100000"/>
                </a:lnSpc>
                <a:spcBef>
                  <a:spcPct val="0"/>
                </a:spcBef>
                <a:spcAft>
                  <a:spcPts val="0"/>
                </a:spcAft>
                <a:buClrTx/>
                <a:buSzTx/>
                <a:buFontTx/>
                <a:buNone/>
                <a:tabLst/>
                <a:defRPr/>
              </a:pPr>
              <a:t>3</a:t>
            </a:fld>
            <a:endParaRPr kumimoji="0" lang="en-US" altLang="en-US" sz="1200" b="0" i="0" u="none" strike="noStrike" kern="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endParaRPr>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i="1" baseline="0" dirty="0" smtClean="0">
                <a:latin typeface="Arial" panose="020B0604020202020204" pitchFamily="34" charset="0"/>
                <a:ea typeface="ＭＳ Ｐゴシック" panose="020B0600070205080204" pitchFamily="34" charset="-128"/>
              </a:rPr>
              <a:t>The </a:t>
            </a:r>
            <a:r>
              <a:rPr lang="en-US" altLang="en-US" i="1" baseline="0" dirty="0">
                <a:latin typeface="Arial" panose="020B0604020202020204" pitchFamily="34" charset="0"/>
                <a:ea typeface="ＭＳ Ｐゴシック" panose="020B0600070205080204" pitchFamily="34" charset="-128"/>
              </a:rPr>
              <a:t>Federal Ship Hamilton</a:t>
            </a:r>
            <a:r>
              <a:rPr lang="en-US" altLang="en-US" i="0" baseline="0" dirty="0">
                <a:latin typeface="Arial" panose="020B0604020202020204" pitchFamily="34" charset="0"/>
                <a:ea typeface="ＭＳ Ｐゴシック" panose="020B0600070205080204" pitchFamily="34" charset="-128"/>
              </a:rPr>
              <a:t>, an engraving depicting the centerpiece of the Grand Federal Procession in New York City in 1788 that celebrated the ratification of the Constitution. The ship carried over thirty seamen and fired several thirteen-gun salutes during the parade, one for each state. Alexander Hamilton was one of the era’s key nationalists and an author of </a:t>
            </a:r>
            <a:r>
              <a:rPr lang="en-US" altLang="en-US" i="1" baseline="0" dirty="0">
                <a:latin typeface="Arial" panose="020B0604020202020204" pitchFamily="34" charset="0"/>
                <a:ea typeface="ＭＳ Ｐゴシック" panose="020B0600070205080204" pitchFamily="34" charset="-128"/>
              </a:rPr>
              <a:t>The Federalist</a:t>
            </a:r>
            <a:r>
              <a:rPr lang="en-US" altLang="en-US" i="0" baseline="0" dirty="0">
                <a:latin typeface="Arial" panose="020B0604020202020204" pitchFamily="34" charset="0"/>
                <a:ea typeface="ＭＳ Ｐゴシック" panose="020B0600070205080204" pitchFamily="34" charset="-128"/>
              </a:rPr>
              <a:t>, which made the argument for ratification. </a:t>
            </a:r>
            <a:endParaRPr lang="en-US" altLang="en-US" i="1" baseline="0"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5627518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ln/>
        </p:spPr>
      </p:sp>
      <p:sp>
        <p:nvSpPr>
          <p:cNvPr id="59395" name="Notes Placeholder 2"/>
          <p:cNvSpPr>
            <a:spLocks noGrp="1"/>
          </p:cNvSpPr>
          <p:nvPr>
            <p:ph type="body" idx="1"/>
          </p:nvPr>
        </p:nvSpPr>
        <p:spPr>
          <a:noFill/>
          <a:ln/>
        </p:spPr>
        <p:txBody>
          <a:bodyPr/>
          <a:lstStyle/>
          <a:p>
            <a:r>
              <a:rPr lang="en-US" dirty="0">
                <a:latin typeface="Arial" pitchFamily="-1" charset="0"/>
                <a:ea typeface="Arial" pitchFamily="-1" charset="0"/>
                <a:cs typeface="Arial" pitchFamily="-1" charset="0"/>
              </a:rPr>
              <a:t>The subtopics for this lecture are listed on the screen above.</a:t>
            </a:r>
          </a:p>
        </p:txBody>
      </p:sp>
      <p:sp>
        <p:nvSpPr>
          <p:cNvPr id="59396" name="Slide Number Placeholder 3"/>
          <p:cNvSpPr>
            <a:spLocks noGrp="1"/>
          </p:cNvSpPr>
          <p:nvPr>
            <p:ph type="sldNum" sz="quarter" idx="5"/>
          </p:nvPr>
        </p:nvSpPr>
        <p:spPr>
          <a:noFill/>
        </p:spPr>
        <p:txBody>
          <a:bodyPr/>
          <a:lstStyle/>
          <a:p>
            <a:fld id="{50750B90-7DBE-B14E-8193-CDA141F04B1E}" type="slidenum">
              <a:rPr lang="en-US"/>
              <a:pPr/>
              <a:t>4</a:t>
            </a:fld>
            <a:endParaRPr lang="en-US" dirty="0"/>
          </a:p>
        </p:txBody>
      </p:sp>
    </p:spTree>
    <p:extLst>
      <p:ext uri="{BB962C8B-B14F-4D97-AF65-F5344CB8AC3E}">
        <p14:creationId xmlns:p14="http://schemas.microsoft.com/office/powerpoint/2010/main" val="21888324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E0B55DF4-1F35-DF4A-81F5-DC3D258E2081}" type="slidenum">
              <a:rPr lang="en-US"/>
              <a:pPr/>
              <a:t>5</a:t>
            </a:fld>
            <a:endParaRPr lang="en-US" dirty="0"/>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p:spPr>
        <p:txBody>
          <a:bodyPr/>
          <a:lstStyle/>
          <a:p>
            <a:r>
              <a:rPr lang="en-US" dirty="0">
                <a:latin typeface="Arial" pitchFamily="-1" charset="0"/>
                <a:ea typeface="ＭＳ Ｐゴシック" pitchFamily="-1" charset="-128"/>
                <a:cs typeface="ＭＳ Ｐゴシック" pitchFamily="-1" charset="-128"/>
              </a:rPr>
              <a:t>The purpose of the focus questions is to help students find larger themes and structures to bring the historical evidence, events, and examples together for a connected thematic purpose.</a:t>
            </a:r>
          </a:p>
          <a:p>
            <a:endParaRPr lang="en-US" dirty="0">
              <a:latin typeface="Arial" pitchFamily="-1" charset="0"/>
              <a:ea typeface="ＭＳ Ｐゴシック" pitchFamily="-1" charset="-128"/>
              <a:cs typeface="ＭＳ Ｐゴシック" pitchFamily="-1" charset="-128"/>
            </a:endParaRPr>
          </a:p>
          <a:p>
            <a:r>
              <a:rPr lang="en-US" dirty="0">
                <a:latin typeface="Arial" pitchFamily="-1" charset="0"/>
                <a:ea typeface="ＭＳ Ｐゴシック" pitchFamily="-1" charset="-128"/>
                <a:cs typeface="ＭＳ Ｐゴシック" pitchFamily="-1" charset="-128"/>
              </a:rPr>
              <a:t>As we go through each portion of this lecture, you may want to keep in mind how the information relates to this larger thematic question. Here are some suggestions: write the focus question in the left or right margin on your notes and as we go through, either mark areas of your notes for you to come back to later and think about the connection, OR as you review your notes later (to fill in anything else you remember from the lecture or your thoughts during the lecture or additional information from the readings), write small phrases from the lecture and readings that connect that information to each focus question AND/OR are examples that work together to answer the focus question. </a:t>
            </a:r>
          </a:p>
        </p:txBody>
      </p:sp>
    </p:spTree>
    <p:extLst>
      <p:ext uri="{BB962C8B-B14F-4D97-AF65-F5344CB8AC3E}">
        <p14:creationId xmlns:p14="http://schemas.microsoft.com/office/powerpoint/2010/main" val="19345460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9C11666C-86DD-694F-AF79-78F249AE12E6}" type="slidenum">
              <a:rPr lang="en-US"/>
              <a:pPr/>
              <a:t>6</a:t>
            </a:fld>
            <a:endParaRPr lang="en-US" dirty="0"/>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p:spPr>
        <p:txBody>
          <a:bodyPr/>
          <a:lstStyle/>
          <a:p>
            <a:pPr eaLnBrk="1" hangingPunct="1"/>
            <a:r>
              <a:rPr lang="en-US" sz="1000" dirty="0">
                <a:latin typeface="Arial" pitchFamily="-1" charset="0"/>
                <a:ea typeface="ＭＳ Ｐゴシック" pitchFamily="-1" charset="-128"/>
                <a:cs typeface="ＭＳ Ｐゴシック" pitchFamily="-1" charset="-128"/>
              </a:rPr>
              <a:t>In the </a:t>
            </a:r>
            <a:r>
              <a:rPr lang="en-US" sz="1000" dirty="0" smtClean="0">
                <a:latin typeface="Arial" pitchFamily="-1" charset="0"/>
                <a:ea typeface="ＭＳ Ｐゴシック" pitchFamily="-1" charset="-128"/>
                <a:cs typeface="ＭＳ Ｐゴシック" pitchFamily="-1" charset="-128"/>
              </a:rPr>
              <a:t>revolutionary </a:t>
            </a:r>
            <a:r>
              <a:rPr lang="en-US" sz="1000" dirty="0">
                <a:latin typeface="Arial" pitchFamily="-1" charset="0"/>
                <a:ea typeface="ＭＳ Ｐゴシック" pitchFamily="-1" charset="-128"/>
                <a:cs typeface="ＭＳ Ｐゴシック" pitchFamily="-1" charset="-128"/>
              </a:rPr>
              <a:t>era, Americans described their nation as a “rising empire” that would eventually control all of North America. America’s empire would not be ruled by force, as were the empires of Europe. As Thomas Jefferson wrote, America would be an “empire of liberty” cemented by a commitment to the principles of the Declaration of Independence. The United States was already larger than Great Britain, Spain, and France combined, and it benefited from its isolation from war-torn Europe, its young population, and a broad distribution of property and literacy among whites. Yet, America did not control its vast western territories, which was populated by Indians and bordered by the British and Spanish, who posed a military and commercial threat. The nation was also rural and its population divided among varying ethnic and religious groups. No republic had ever been established in such a large area, with such a diverse people. The success and unity of the nation was far from assured.</a:t>
            </a:r>
          </a:p>
          <a:p>
            <a:pPr eaLnBrk="1" hangingPunct="1"/>
            <a:endParaRPr lang="en-US" sz="1000" dirty="0">
              <a:latin typeface="Arial" pitchFamily="-1" charset="0"/>
              <a:ea typeface="ＭＳ Ｐゴシック" pitchFamily="-1" charset="-128"/>
              <a:cs typeface="ＭＳ Ｐゴシック" pitchFamily="-1" charset="-128"/>
            </a:endParaRPr>
          </a:p>
          <a:p>
            <a:pPr eaLnBrk="1" hangingPunct="1"/>
            <a:r>
              <a:rPr lang="en-US" sz="1000" dirty="0">
                <a:latin typeface="Arial" pitchFamily="-1" charset="0"/>
                <a:ea typeface="ＭＳ Ｐゴシック" pitchFamily="-1" charset="-128"/>
                <a:cs typeface="ＭＳ Ｐゴシック" pitchFamily="-1" charset="-128"/>
              </a:rPr>
              <a:t>The nation’s first written constitution was the Articles of Confederation, drafted by Congress in 1777 and approved by the states in 1781. The Articles were an attempt to balance the national coordination needed to win the war against fears that centralized power threatened liberty. With the Articles, the thirteen states retained their own sovereignty. The national government was a one-house Congress, in which each state had only one vote. No president existed to enforce laws, and no judiciary existed to interpret the laws. Major decisions required the approval of nine states, rather than a simple majority. The national government only had powers related to war</a:t>
            </a:r>
            <a:r>
              <a:rPr lang="en-US" sz="1000" dirty="0">
                <a:latin typeface="Arial" pitchFamily="-1" charset="0"/>
                <a:ea typeface="Arial" pitchFamily="-1" charset="0"/>
                <a:cs typeface="Arial" pitchFamily="-1" charset="0"/>
              </a:rPr>
              <a:t>—</a:t>
            </a:r>
            <a:r>
              <a:rPr lang="en-US" sz="1000" dirty="0">
                <a:latin typeface="Arial" pitchFamily="-1" charset="0"/>
                <a:ea typeface="ＭＳ Ｐゴシック" pitchFamily="-1" charset="-128"/>
                <a:cs typeface="ＭＳ Ｐゴシック" pitchFamily="-1" charset="-128"/>
              </a:rPr>
              <a:t>the powers to declare war and conduct foreign relations. Congress could issue money but not impose taxes or regulate commerce, and its revenue came from the voluntary contributions of state governments. Amendments to the Articles never received enough votes to pass. Although the Articles made a strong central government impossible, they did enable the states to surrender their disputed claims to western lands and give them to the federal government</a:t>
            </a:r>
            <a:r>
              <a:rPr lang="en-US" sz="1000" dirty="0">
                <a:latin typeface="Arial" pitchFamily="-1" charset="0"/>
                <a:ea typeface="Arial" pitchFamily="-1" charset="0"/>
                <a:cs typeface="Arial" pitchFamily="-1" charset="0"/>
              </a:rPr>
              <a:t>—</a:t>
            </a:r>
            <a:r>
              <a:rPr lang="en-US" sz="1000" dirty="0">
                <a:latin typeface="Arial" pitchFamily="-1" charset="0"/>
                <a:ea typeface="ＭＳ Ｐゴシック" pitchFamily="-1" charset="-128"/>
                <a:cs typeface="ＭＳ Ｐゴシック" pitchFamily="-1" charset="-128"/>
              </a:rPr>
              <a:t>a major achievement.</a:t>
            </a:r>
          </a:p>
        </p:txBody>
      </p:sp>
    </p:spTree>
    <p:extLst>
      <p:ext uri="{BB962C8B-B14F-4D97-AF65-F5344CB8AC3E}">
        <p14:creationId xmlns:p14="http://schemas.microsoft.com/office/powerpoint/2010/main" val="300010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98F6B6D5-77E7-BD4B-A65A-824059B04DAD}" type="slidenum">
              <a:rPr lang="en-US"/>
              <a:pPr/>
              <a:t>7</a:t>
            </a:fld>
            <a:endParaRPr lang="en-US" dirty="0"/>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p:spPr>
        <p:txBody>
          <a:bodyPr/>
          <a:lstStyle/>
          <a:p>
            <a:r>
              <a:rPr lang="en-US" dirty="0">
                <a:latin typeface="Arial" pitchFamily="-1" charset="0"/>
                <a:ea typeface="ＭＳ Ｐゴシック" pitchFamily="-1" charset="-128"/>
                <a:cs typeface="ＭＳ Ｐゴシック" pitchFamily="-1" charset="-128"/>
              </a:rPr>
              <a:t>The creation of a nationally controlled public domain from western</a:t>
            </a:r>
            <a:r>
              <a:rPr lang="en-US" baseline="0" dirty="0">
                <a:latin typeface="Arial" pitchFamily="-1" charset="0"/>
                <a:ea typeface="ＭＳ Ｐゴシック" pitchFamily="-1" charset="-128"/>
                <a:cs typeface="ＭＳ Ｐゴシック" pitchFamily="-1" charset="-128"/>
              </a:rPr>
              <a:t> land ceded by the states was one of the main achievements of the federal government under the Articles of Confederation. </a:t>
            </a:r>
            <a:endParaRPr lang="en-US"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2401176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fld id="{87F39A99-5471-6E40-8153-5C51CF86C301}" type="slidenum">
              <a:rPr lang="en-US"/>
              <a:pPr/>
              <a:t>8</a:t>
            </a:fld>
            <a:endParaRPr lang="en-US" dirty="0"/>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p:spPr>
        <p:txBody>
          <a:bodyPr/>
          <a:lstStyle/>
          <a:p>
            <a:pPr eaLnBrk="1" hangingPunct="1"/>
            <a:r>
              <a:rPr lang="en-US" dirty="0">
                <a:latin typeface="Arial" pitchFamily="-1" charset="0"/>
                <a:ea typeface="ＭＳ Ｐゴシック" pitchFamily="-1" charset="-128"/>
                <a:cs typeface="ＭＳ Ｐゴシック" pitchFamily="-1" charset="-128"/>
              </a:rPr>
              <a:t>The national government established rules for settling the enormous new national domain in the West. While Americans considered it empty, it was inhabited by 100,000 Indians. When Congress declared independence from Britain, it argued that Indians had forfeited their rights to the land when they sided with the British, despite the fact that only certain tribes had done so. The government secured from the Indians much of the land north of the Ohio River, but left small parts of lands in the South to be held permanently by the Cherokee, Choctaw, and Chickasaw tribes. Though many national leaders believed that the nation’s prosperity depended on farmers’ gaining western lands, others saw government land sales as a source of revenue, and some worried that it would cause perennial conflict with the Indians. Private land companies hoped to buy up the land and sell it to settlers at a huge profit.</a:t>
            </a:r>
          </a:p>
          <a:p>
            <a:pPr eaLnBrk="1" hangingPunct="1"/>
            <a:endParaRPr lang="en-US" dirty="0">
              <a:latin typeface="Arial" pitchFamily="-1" charset="0"/>
              <a:ea typeface="ＭＳ Ｐゴシック" pitchFamily="-1" charset="-128"/>
              <a:cs typeface="ＭＳ Ｐゴシック" pitchFamily="-1" charset="-128"/>
            </a:endParaRPr>
          </a:p>
          <a:p>
            <a:pPr eaLnBrk="1" hangingPunct="1"/>
            <a:r>
              <a:rPr lang="en-US" dirty="0">
                <a:latin typeface="Arial" pitchFamily="-1" charset="0"/>
                <a:ea typeface="ＭＳ Ｐゴシック" pitchFamily="-1" charset="-128"/>
                <a:cs typeface="ＭＳ Ｐゴシック" pitchFamily="-1" charset="-128"/>
              </a:rPr>
              <a:t>The war’s end caused a huge number of Americans to migrate westward into upstate New York and what became Kentucky and Tennessee. They believed their right to take western lands was essential to American freedom. They ignored Indian land titles, demanded that the government sell or give away the land, and often settled land to which they had no legal title. Many national leaders worried that these settlers were unruly and disorderly and would incite war with Indians, and they sought to regulate western settlement.</a:t>
            </a:r>
          </a:p>
        </p:txBody>
      </p:sp>
    </p:spTree>
    <p:extLst>
      <p:ext uri="{BB962C8B-B14F-4D97-AF65-F5344CB8AC3E}">
        <p14:creationId xmlns:p14="http://schemas.microsoft.com/office/powerpoint/2010/main" val="22159958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marL="0" marR="0" lvl="0" indent="0" defTabSz="914400" eaLnBrk="1" fontAlgn="auto" latinLnBrk="0" hangingPunct="1">
              <a:lnSpc>
                <a:spcPct val="100000"/>
              </a:lnSpc>
              <a:spcBef>
                <a:spcPct val="0"/>
              </a:spcBef>
              <a:spcAft>
                <a:spcPts val="0"/>
              </a:spcAft>
              <a:buClrTx/>
              <a:buSzTx/>
              <a:buFontTx/>
              <a:buNone/>
              <a:tabLst/>
              <a:defRPr/>
            </a:pPr>
            <a:fld id="{B4A9A59B-62C9-4BA8-95CA-3AAAF03A30B1}" type="slidenum">
              <a:rPr kumimoji="0" lang="en-US" altLang="en-US" sz="1200" b="0" i="0" u="none" strike="noStrike" kern="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rPr>
              <a:pPr marL="0" marR="0" lvl="0" indent="0" defTabSz="914400" eaLnBrk="1" fontAlgn="auto" latinLnBrk="0" hangingPunct="1">
                <a:lnSpc>
                  <a:spcPct val="100000"/>
                </a:lnSpc>
                <a:spcBef>
                  <a:spcPct val="0"/>
                </a:spcBef>
                <a:spcAft>
                  <a:spcPts val="0"/>
                </a:spcAft>
                <a:buClrTx/>
                <a:buSzTx/>
                <a:buFontTx/>
                <a:buNone/>
                <a:tabLst/>
                <a:defRPr/>
              </a:pPr>
              <a:t>9</a:t>
            </a:fld>
            <a:endParaRPr kumimoji="0" lang="en-US" altLang="en-US" sz="1200" b="0" i="0" u="none" strike="noStrike" kern="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endParaRPr>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i="0" baseline="0" dirty="0" smtClean="0">
                <a:latin typeface="Arial" panose="020B0604020202020204" pitchFamily="34" charset="0"/>
                <a:ea typeface="ＭＳ Ｐゴシック" panose="020B0600070205080204" pitchFamily="34" charset="-128"/>
              </a:rPr>
              <a:t>A </a:t>
            </a:r>
            <a:r>
              <a:rPr lang="en-US" altLang="en-US" i="0" baseline="0" dirty="0">
                <a:latin typeface="Arial" panose="020B0604020202020204" pitchFamily="34" charset="0"/>
                <a:ea typeface="ＭＳ Ｐゴシック" panose="020B0600070205080204" pitchFamily="34" charset="-128"/>
              </a:rPr>
              <a:t>design for the Great Seal of the United States produced by a committee of Congress in 1782 includes symbols of liberty, war, and peace, a shield with thirteen stars, and an eagle, all below a Latin phrase meaning “In Defense of Liberty.” On the reverse (illustrated at upper right) is an unfinished pyramid with thirteen steps and the Eye of Providence. </a:t>
            </a:r>
          </a:p>
        </p:txBody>
      </p:sp>
    </p:spTree>
    <p:extLst>
      <p:ext uri="{BB962C8B-B14F-4D97-AF65-F5344CB8AC3E}">
        <p14:creationId xmlns:p14="http://schemas.microsoft.com/office/powerpoint/2010/main" val="18970226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C508BCCD-EE58-7F4D-8889-377E935E424B}" type="slidenum">
              <a:rPr lang="en-US"/>
              <a:pPr/>
              <a:t>10</a:t>
            </a:fld>
            <a:endParaRPr lang="en-US" dirty="0"/>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p:spPr>
        <p:txBody>
          <a:bodyPr/>
          <a:lstStyle/>
          <a:p>
            <a:pPr eaLnBrk="1" hangingPunct="1">
              <a:lnSpc>
                <a:spcPct val="90000"/>
              </a:lnSpc>
            </a:pPr>
            <a:r>
              <a:rPr lang="en-US" sz="1000" dirty="0">
                <a:latin typeface="Arial" pitchFamily="-1" charset="0"/>
                <a:ea typeface="ＭＳ Ｐゴシック" pitchFamily="-1" charset="-128"/>
                <a:cs typeface="ＭＳ Ｐゴシック" pitchFamily="-1" charset="-128"/>
              </a:rPr>
              <a:t>In the 1780s, Congress regulated the way western land was sold and settled. The Ordinance of 1784, written by Thomas Jefferson, established the steps by which these areas would be governed. This measure divided the region into districts first governed by Congress and eventually admitted to the Union as states. Congress rejected by a single vote a clause in the bill that would have prohibited slavery in the entire West. A 1785 ordinance regulated land sales in the region north of the Ohio River, which became known as the Old Northwest. This land was to be surveyed by the government and sold in sections for $1 per acre. This system was meant to control and concentrate settlement and raise revenue for Congress, but settlers violated the rules by moving into areas where surveys had not been done.</a:t>
            </a:r>
          </a:p>
          <a:p>
            <a:pPr eaLnBrk="1" hangingPunct="1">
              <a:lnSpc>
                <a:spcPct val="90000"/>
              </a:lnSpc>
            </a:pPr>
            <a:endParaRPr lang="en-US" sz="1000" dirty="0">
              <a:latin typeface="Arial" pitchFamily="-1" charset="0"/>
              <a:ea typeface="ＭＳ Ｐゴシック" pitchFamily="-1" charset="-128"/>
              <a:cs typeface="ＭＳ Ｐゴシック" pitchFamily="-1" charset="-128"/>
            </a:endParaRPr>
          </a:p>
          <a:p>
            <a:pPr eaLnBrk="1" hangingPunct="1">
              <a:lnSpc>
                <a:spcPct val="90000"/>
              </a:lnSpc>
            </a:pPr>
            <a:r>
              <a:rPr lang="en-US" sz="1000" dirty="0">
                <a:latin typeface="Arial" pitchFamily="-1" charset="0"/>
                <a:ea typeface="ＭＳ Ｐゴシック" pitchFamily="-1" charset="-128"/>
                <a:cs typeface="ＭＳ Ｐゴシック" pitchFamily="-1" charset="-128"/>
              </a:rPr>
              <a:t>Initially, the minimum purchase required by the government was too large for individual farmers to pay. Much of the land was sold to large land companies and speculators, who then divided the land and sold it to settlers at a huge profit. This caused many Americans in coming decades to demand that the government provide free or cheap land.</a:t>
            </a:r>
          </a:p>
          <a:p>
            <a:pPr eaLnBrk="1" hangingPunct="1">
              <a:lnSpc>
                <a:spcPct val="90000"/>
              </a:lnSpc>
            </a:pPr>
            <a:endParaRPr lang="en-US" sz="1000" dirty="0">
              <a:latin typeface="Arial" pitchFamily="-1" charset="0"/>
              <a:ea typeface="ＭＳ Ｐゴシック" pitchFamily="-1" charset="-128"/>
              <a:cs typeface="ＭＳ Ｐゴシック" pitchFamily="-1" charset="-128"/>
            </a:endParaRPr>
          </a:p>
          <a:p>
            <a:pPr eaLnBrk="1" hangingPunct="1">
              <a:lnSpc>
                <a:spcPct val="90000"/>
              </a:lnSpc>
            </a:pPr>
            <a:r>
              <a:rPr lang="en-US" sz="1000" dirty="0">
                <a:latin typeface="Arial" pitchFamily="-1" charset="0"/>
                <a:ea typeface="ＭＳ Ｐゴシック" pitchFamily="-1" charset="-128"/>
                <a:cs typeface="ＭＳ Ｐゴシック" pitchFamily="-1" charset="-128"/>
              </a:rPr>
              <a:t>The Northwest Ordinance of 1787 called for the eventual establishment of three to five states north of the Ohio River and east of the Mississippi River. This ensured Jefferson’s “empire of liberty.” The United</a:t>
            </a:r>
            <a:r>
              <a:rPr lang="en-US" sz="1000" baseline="0" dirty="0">
                <a:latin typeface="Arial" pitchFamily="-1" charset="0"/>
                <a:ea typeface="ＭＳ Ｐゴシック" pitchFamily="-1" charset="-128"/>
                <a:cs typeface="ＭＳ Ｐゴシック" pitchFamily="-1" charset="-128"/>
              </a:rPr>
              <a:t> </a:t>
            </a:r>
            <a:r>
              <a:rPr lang="en-US" sz="1000" dirty="0">
                <a:latin typeface="Arial" pitchFamily="-1" charset="0"/>
                <a:ea typeface="ＭＳ Ｐゴシック" pitchFamily="-1" charset="-128"/>
                <a:cs typeface="ＭＳ Ｐゴシック" pitchFamily="-1" charset="-128"/>
              </a:rPr>
              <a:t>States would not rule its territories as a colonial power but would allow these lands to become equal parts of the political system as self-governing states. Territorial expansion and self-government would grow together. </a:t>
            </a:r>
          </a:p>
          <a:p>
            <a:pPr eaLnBrk="1" hangingPunct="1">
              <a:lnSpc>
                <a:spcPct val="90000"/>
              </a:lnSpc>
            </a:pPr>
            <a:endParaRPr lang="en-US" sz="1000" dirty="0">
              <a:latin typeface="Arial" pitchFamily="-1" charset="0"/>
              <a:ea typeface="ＭＳ Ｐゴシック" pitchFamily="-1" charset="-128"/>
              <a:cs typeface="ＭＳ Ｐゴシック" pitchFamily="-1" charset="-128"/>
            </a:endParaRPr>
          </a:p>
          <a:p>
            <a:pPr eaLnBrk="1" hangingPunct="1">
              <a:lnSpc>
                <a:spcPct val="90000"/>
              </a:lnSpc>
            </a:pPr>
            <a:r>
              <a:rPr lang="en-US" sz="1000" dirty="0">
                <a:latin typeface="Arial" pitchFamily="-1" charset="0"/>
                <a:ea typeface="ＭＳ Ｐゴシック" pitchFamily="-1" charset="-128"/>
                <a:cs typeface="ＭＳ Ｐゴシック" pitchFamily="-1" charset="-128"/>
              </a:rPr>
              <a:t>This ordinance also recognized that Indians had a claim to lands in this area and promised not to take their land without consent. Yet, national land policy assumed that Indians would disappear as a result of purchase, treaties, or voluntary removal. The ordinance also prohibited slavery in the Old Northwest.</a:t>
            </a:r>
          </a:p>
        </p:txBody>
      </p:sp>
    </p:spTree>
    <p:extLst>
      <p:ext uri="{BB962C8B-B14F-4D97-AF65-F5344CB8AC3E}">
        <p14:creationId xmlns:p14="http://schemas.microsoft.com/office/powerpoint/2010/main" val="34443778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A7F5F060-A297-7C42-AA96-888CE808737D}" type="slidenum">
              <a:rPr lang="en-US"/>
              <a:pPr/>
              <a:t>11</a:t>
            </a:fld>
            <a:endParaRPr lang="en-US" dirty="0"/>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p:spPr>
        <p:txBody>
          <a:bodyPr/>
          <a:lstStyle/>
          <a:p>
            <a:r>
              <a:rPr lang="en-US" dirty="0">
                <a:latin typeface="Arial" pitchFamily="-1" charset="0"/>
                <a:ea typeface="ＭＳ Ｐゴシック" pitchFamily="-1" charset="-128"/>
                <a:cs typeface="ＭＳ Ｐゴシック" pitchFamily="-1" charset="-128"/>
              </a:rPr>
              <a:t>A series of ordinances in the 1780s provided for both the surveying and sale of lands in the public domain north of the Ohio River and the eventual admission of states carved from the area as equal</a:t>
            </a:r>
            <a:r>
              <a:rPr lang="en-US" baseline="0" dirty="0">
                <a:latin typeface="Arial" pitchFamily="-1" charset="0"/>
                <a:ea typeface="ＭＳ Ｐゴシック" pitchFamily="-1" charset="-128"/>
                <a:cs typeface="ＭＳ Ｐゴシック" pitchFamily="-1" charset="-128"/>
              </a:rPr>
              <a:t> members of the Union. </a:t>
            </a:r>
            <a:endParaRPr lang="en-US"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28604159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marL="0" marR="0" lvl="0" indent="0" defTabSz="914400" eaLnBrk="1" fontAlgn="auto" latinLnBrk="0" hangingPunct="1">
              <a:lnSpc>
                <a:spcPct val="100000"/>
              </a:lnSpc>
              <a:spcBef>
                <a:spcPct val="0"/>
              </a:spcBef>
              <a:spcAft>
                <a:spcPts val="0"/>
              </a:spcAft>
              <a:buClrTx/>
              <a:buSzTx/>
              <a:buFontTx/>
              <a:buNone/>
              <a:tabLst/>
              <a:defRPr/>
            </a:pPr>
            <a:fld id="{B4A9A59B-62C9-4BA8-95CA-3AAAF03A30B1}" type="slidenum">
              <a:rPr kumimoji="0" lang="en-US" altLang="en-US" sz="1200" b="0" i="0" u="none" strike="noStrike" kern="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rPr>
              <a:pPr marL="0" marR="0" lvl="0" indent="0" defTabSz="914400" eaLnBrk="1" fontAlgn="auto" latinLnBrk="0" hangingPunct="1">
                <a:lnSpc>
                  <a:spcPct val="100000"/>
                </a:lnSpc>
                <a:spcBef>
                  <a:spcPct val="0"/>
                </a:spcBef>
                <a:spcAft>
                  <a:spcPts val="0"/>
                </a:spcAft>
                <a:buClrTx/>
                <a:buSzTx/>
                <a:buFontTx/>
                <a:buNone/>
                <a:tabLst/>
                <a:defRPr/>
              </a:pPr>
              <a:t>12</a:t>
            </a:fld>
            <a:endParaRPr kumimoji="0" lang="en-US" altLang="en-US" sz="1200" b="0" i="0" u="none" strike="noStrike" kern="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endParaRPr>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i="0" baseline="0" dirty="0" smtClean="0">
                <a:latin typeface="Arial" panose="020B0604020202020204" pitchFamily="34" charset="0"/>
                <a:ea typeface="ＭＳ Ｐゴシック" panose="020B0600070205080204" pitchFamily="34" charset="-128"/>
              </a:rPr>
              <a:t>An </a:t>
            </a:r>
            <a:r>
              <a:rPr lang="en-US" altLang="en-US" i="0" baseline="0" dirty="0">
                <a:latin typeface="Arial" panose="020B0604020202020204" pitchFamily="34" charset="0"/>
                <a:ea typeface="ＭＳ Ｐゴシック" panose="020B0600070205080204" pitchFamily="34" charset="-128"/>
              </a:rPr>
              <a:t>engraving from </a:t>
            </a:r>
            <a:r>
              <a:rPr lang="en-US" altLang="en-US" i="1" baseline="0" dirty="0">
                <a:latin typeface="Arial" panose="020B0604020202020204" pitchFamily="34" charset="0"/>
                <a:ea typeface="ＭＳ Ｐゴシック" panose="020B0600070205080204" pitchFamily="34" charset="-128"/>
              </a:rPr>
              <a:t>The Farmers’ and Mechanics’ Almanac </a:t>
            </a:r>
            <a:r>
              <a:rPr lang="en-US" altLang="en-US" i="0" baseline="0" dirty="0">
                <a:latin typeface="Arial" panose="020B0604020202020204" pitchFamily="34" charset="0"/>
                <a:ea typeface="ＭＳ Ｐゴシック" panose="020B0600070205080204" pitchFamily="34" charset="-128"/>
              </a:rPr>
              <a:t>shows farm families moving west along a primitive road. </a:t>
            </a:r>
          </a:p>
        </p:txBody>
      </p:sp>
    </p:spTree>
    <p:extLst>
      <p:ext uri="{BB962C8B-B14F-4D97-AF65-F5344CB8AC3E}">
        <p14:creationId xmlns:p14="http://schemas.microsoft.com/office/powerpoint/2010/main" val="22661410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90636F72-D6D8-2644-81E3-8AAA8A1541B0}" type="slidenum">
              <a:rPr lang="en-US"/>
              <a:pPr/>
              <a:t>13</a:t>
            </a:fld>
            <a:endParaRPr lang="en-US" dirty="0"/>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p:spPr>
        <p:txBody>
          <a:bodyPr/>
          <a:lstStyle/>
          <a:p>
            <a:pPr eaLnBrk="1" hangingPunct="1"/>
            <a:r>
              <a:rPr lang="en-US" dirty="0">
                <a:latin typeface="Arial" pitchFamily="-1" charset="0"/>
                <a:ea typeface="ＭＳ Ｐゴシック" pitchFamily="-1" charset="-128"/>
                <a:cs typeface="ＭＳ Ｐゴシック" pitchFamily="-1" charset="-128"/>
              </a:rPr>
              <a:t>Many prominent Americans believed </a:t>
            </a:r>
            <a:r>
              <a:rPr lang="en-US" dirty="0" smtClean="0">
                <a:latin typeface="Arial" pitchFamily="-1" charset="0"/>
                <a:ea typeface="ＭＳ Ｐゴシック" pitchFamily="-1" charset="-128"/>
                <a:cs typeface="ＭＳ Ｐゴシック" pitchFamily="-1" charset="-128"/>
              </a:rPr>
              <a:t>that the </a:t>
            </a:r>
            <a:r>
              <a:rPr lang="en-US" dirty="0">
                <a:latin typeface="Arial" pitchFamily="-1" charset="0"/>
                <a:ea typeface="ＭＳ Ｐゴシック" pitchFamily="-1" charset="-128"/>
                <a:cs typeface="ＭＳ Ｐゴシック" pitchFamily="-1" charset="-128"/>
              </a:rPr>
              <a:t>Articles of Confederation were irredeemably flawed. First in their minds was the nation’s economic crisis in the 1780s. To finance the Revolutionary War, Congress had borrowed large sums of money by selling interest-bearing bonds and paying soldiers and suppliers in notes to be redeemed at a later date. But without revenue, Congress was unable to pay the interest and the debts themselves. The British had barred American ships from trading with the West Indies, and European goods flooded the market, ruining the businesses of many artisans, driving down wages, and removing money from the country. States adopted their own relief measures, printing more money and postponing debt collection. Creditors saw these laws as infringements of their property rights.</a:t>
            </a:r>
          </a:p>
          <a:p>
            <a:pPr eaLnBrk="1" hangingPunct="1"/>
            <a:endParaRPr lang="en-US" dirty="0">
              <a:latin typeface="Arial" pitchFamily="-1" charset="0"/>
              <a:ea typeface="ＭＳ Ｐゴシック" pitchFamily="-1" charset="-128"/>
              <a:cs typeface="ＭＳ Ｐゴシック" pitchFamily="-1" charset="-128"/>
            </a:endParaRPr>
          </a:p>
          <a:p>
            <a:pPr eaLnBrk="1" hangingPunct="1"/>
            <a:r>
              <a:rPr lang="en-US" dirty="0">
                <a:latin typeface="Arial" pitchFamily="-1" charset="0"/>
                <a:ea typeface="ＭＳ Ｐゴシック" pitchFamily="-1" charset="-128"/>
                <a:cs typeface="ＭＳ Ｐゴシック" pitchFamily="-1" charset="-128"/>
              </a:rPr>
              <a:t>In late 1786 and early 1787, debt-ridden farmers closed courts in western Massachusetts to prevent seizure of their lands for failure to pay taxes. The revolt came to be known as Shays’s Rebellion, after one of their leaders, Daniel Shays, a veteran of the Revolutionary War. The rebels, in demanding relief and the printing of paper money, thought they were continuing the Revolution’s traditions. An army organized by the Massachusetts government quelled the rebellion with little violence. The revolt convinced some influential Americans that a stronger national government was needed to encourage economic growth, protect property, and secure law and order.</a:t>
            </a:r>
          </a:p>
        </p:txBody>
      </p:sp>
    </p:spTree>
    <p:extLst>
      <p:ext uri="{BB962C8B-B14F-4D97-AF65-F5344CB8AC3E}">
        <p14:creationId xmlns:p14="http://schemas.microsoft.com/office/powerpoint/2010/main" val="34917773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p>
            <a:fld id="{227E95A9-5E91-4C4F-BE71-4108C9DB08ED}" type="slidenum">
              <a:rPr lang="en-US"/>
              <a:pPr/>
              <a:t>14</a:t>
            </a:fld>
            <a:endParaRPr lang="en-US" dirty="0"/>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p:spPr>
        <p:txBody>
          <a:bodyPr/>
          <a:lstStyle/>
          <a:p>
            <a:r>
              <a:rPr lang="en-US" i="0" dirty="0" smtClean="0">
                <a:latin typeface="Arial" pitchFamily="-1" charset="0"/>
                <a:ea typeface="ＭＳ Ｐゴシック" pitchFamily="-1" charset="-128"/>
                <a:cs typeface="ＭＳ Ｐゴシック" pitchFamily="-1" charset="-128"/>
              </a:rPr>
              <a:t>Creditors </a:t>
            </a:r>
            <a:r>
              <a:rPr lang="en-US" i="0" dirty="0">
                <a:latin typeface="Arial" pitchFamily="-1" charset="0"/>
                <a:ea typeface="ＭＳ Ｐゴシック" pitchFamily="-1" charset="-128"/>
                <a:cs typeface="ＭＳ Ｐゴシック" pitchFamily="-1" charset="-128"/>
              </a:rPr>
              <a:t>repossess the belongings of a family unable to pay its debts, while a woman weeps in the background. Popular fears of bankruptcy led several states during the 1780s to pass laws postponing the collection of debts.</a:t>
            </a:r>
            <a:endParaRPr lang="en-US" i="1"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39537953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A2AB5C84-EA08-9D47-B1B0-94CA8845E34F}" type="slidenum">
              <a:rPr lang="en-US"/>
              <a:pPr/>
              <a:t>15</a:t>
            </a:fld>
            <a:endParaRPr lang="en-US" dirty="0"/>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p:spPr>
        <p:txBody>
          <a:bodyPr/>
          <a:lstStyle/>
          <a:p>
            <a:pPr eaLnBrk="1" hangingPunct="1"/>
            <a:r>
              <a:rPr lang="en-US" dirty="0">
                <a:latin typeface="Arial" pitchFamily="-1" charset="0"/>
                <a:ea typeface="ＭＳ Ｐゴシック" pitchFamily="-1" charset="-128"/>
                <a:cs typeface="ＭＳ Ｐゴシック" pitchFamily="-1" charset="-128"/>
              </a:rPr>
              <a:t>One man afraid of democratic excess</a:t>
            </a:r>
            <a:r>
              <a:rPr lang="en-US" baseline="0" dirty="0">
                <a:latin typeface="Arial" pitchFamily="-1" charset="0"/>
                <a:ea typeface="ＭＳ Ｐゴシック" pitchFamily="-1" charset="-128"/>
                <a:cs typeface="ＭＳ Ｐゴシック" pitchFamily="-1" charset="-128"/>
              </a:rPr>
              <a:t> was</a:t>
            </a:r>
            <a:r>
              <a:rPr lang="en-US" dirty="0">
                <a:latin typeface="Arial" pitchFamily="-1" charset="0"/>
                <a:ea typeface="ＭＳ Ｐゴシック" pitchFamily="-1" charset="-128"/>
                <a:cs typeface="ＭＳ Ｐゴシック" pitchFamily="-1" charset="-128"/>
              </a:rPr>
              <a:t> James Madison, a Virginian and disciple of Thomas Jefferson who led the movement to strengthen national government. He was joined by Alexander Hamilton of New York, the most vocal advocate of a robust national government, who wanted to make the nation into a world military and commercial power. These nationalists found allies among others to whom the Revolution had given a consciousness of the nation, such as army officers, members of Congress, and diplomats. Influential economic interests such as bondholders, who wanted Congress to be able to generate revenue (in order to pay them back), and urban artisans, who wanted tariff protection, joined with those afraid that states were violating property rights to demand a stronger national government.</a:t>
            </a:r>
          </a:p>
          <a:p>
            <a:pPr eaLnBrk="1" hangingPunct="1"/>
            <a:endParaRPr lang="en-US" dirty="0">
              <a:latin typeface="Arial" pitchFamily="-1" charset="0"/>
              <a:ea typeface="ＭＳ Ｐゴシック" pitchFamily="-1" charset="-128"/>
              <a:cs typeface="ＭＳ Ｐゴシック" pitchFamily="-1" charset="-128"/>
            </a:endParaRPr>
          </a:p>
          <a:p>
            <a:pPr eaLnBrk="1" hangingPunct="1"/>
            <a:r>
              <a:rPr lang="en-US" dirty="0">
                <a:latin typeface="Arial" pitchFamily="-1" charset="0"/>
                <a:ea typeface="ＭＳ Ｐゴシック" pitchFamily="-1" charset="-128"/>
                <a:cs typeface="ＭＳ Ｐゴシック" pitchFamily="-1" charset="-128"/>
              </a:rPr>
              <a:t>In September 1786, delegates from six states met at Annapolis, Maryland, to explore new ways to regulate interstate and foreign commerce. They proposed another gathering in Philadelphia to amend the Articles of Confederation, and Shays’s Rebellion stimulated support for this plan.</a:t>
            </a:r>
          </a:p>
        </p:txBody>
      </p:sp>
    </p:spTree>
    <p:extLst>
      <p:ext uri="{BB962C8B-B14F-4D97-AF65-F5344CB8AC3E}">
        <p14:creationId xmlns:p14="http://schemas.microsoft.com/office/powerpoint/2010/main" val="18799458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p>
            <a:fld id="{23F14256-C7B7-C049-A176-D7A97470C767}" type="slidenum">
              <a:rPr lang="en-US"/>
              <a:pPr/>
              <a:t>16</a:t>
            </a:fld>
            <a:endParaRPr lang="en-US" dirty="0"/>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p:spPr>
        <p:txBody>
          <a:bodyPr/>
          <a:lstStyle/>
          <a:p>
            <a:r>
              <a:rPr lang="en-US" dirty="0">
                <a:latin typeface="Arial" pitchFamily="-1" charset="0"/>
                <a:ea typeface="ＭＳ Ｐゴシック" pitchFamily="-1" charset="-128"/>
                <a:cs typeface="ＭＳ Ｐゴシック" pitchFamily="-1" charset="-128"/>
              </a:rPr>
              <a:t>James Madison,</a:t>
            </a:r>
            <a:r>
              <a:rPr lang="en-US" baseline="0" dirty="0">
                <a:latin typeface="Arial" pitchFamily="-1" charset="0"/>
                <a:ea typeface="ＭＳ Ｐゴシック" pitchFamily="-1" charset="-128"/>
                <a:cs typeface="ＭＳ Ｐゴシック" pitchFamily="-1" charset="-128"/>
              </a:rPr>
              <a:t> “father of the Constitution,” in a miniature portrait painted by Charles Wilson Peale in </a:t>
            </a:r>
            <a:r>
              <a:rPr lang="en-US" baseline="0" dirty="0" smtClean="0">
                <a:latin typeface="Arial" pitchFamily="-1" charset="0"/>
                <a:ea typeface="ＭＳ Ｐゴシック" pitchFamily="-1" charset="-128"/>
                <a:cs typeface="ＭＳ Ｐゴシック" pitchFamily="-1" charset="-128"/>
              </a:rPr>
              <a:t>1783</a:t>
            </a:r>
          </a:p>
          <a:p>
            <a:endParaRPr lang="en-US" baseline="0" dirty="0" smtClean="0">
              <a:latin typeface="Arial" pitchFamily="-1" charset="0"/>
              <a:ea typeface="ＭＳ Ｐゴシック" pitchFamily="-1" charset="-128"/>
              <a:cs typeface="ＭＳ Ｐゴシック" pitchFamily="-1" charset="-128"/>
            </a:endParaRPr>
          </a:p>
          <a:p>
            <a:r>
              <a:rPr lang="en-US" baseline="0" dirty="0" smtClean="0">
                <a:latin typeface="Arial" pitchFamily="-1" charset="0"/>
                <a:ea typeface="ＭＳ Ｐゴシック" pitchFamily="-1" charset="-128"/>
                <a:cs typeface="ＭＳ Ｐゴシック" pitchFamily="-1" charset="-128"/>
              </a:rPr>
              <a:t>Madison </a:t>
            </a:r>
            <a:r>
              <a:rPr lang="en-US" baseline="0" dirty="0">
                <a:latin typeface="Arial" pitchFamily="-1" charset="0"/>
                <a:ea typeface="ＭＳ Ｐゴシック" pitchFamily="-1" charset="-128"/>
                <a:cs typeface="ＭＳ Ｐゴシック" pitchFamily="-1" charset="-128"/>
              </a:rPr>
              <a:t>was only thirty-six years old when the Constitutional Convention met. </a:t>
            </a:r>
            <a:endParaRPr lang="en-US"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24542756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p>
            <a:fld id="{5598F9FE-4C77-C945-9D41-9D24FB69EB09}" type="slidenum">
              <a:rPr lang="en-US"/>
              <a:pPr/>
              <a:t>17</a:t>
            </a:fld>
            <a:endParaRPr lang="en-US" dirty="0"/>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p:spPr>
        <p:txBody>
          <a:bodyPr/>
          <a:lstStyle/>
          <a:p>
            <a:r>
              <a:rPr lang="en-US" dirty="0" smtClean="0">
                <a:latin typeface="Arial" pitchFamily="-1" charset="0"/>
                <a:ea typeface="ＭＳ Ｐゴシック" pitchFamily="-1" charset="-128"/>
                <a:cs typeface="ＭＳ Ｐゴシック" pitchFamily="-1" charset="-128"/>
              </a:rPr>
              <a:t>Alexander </a:t>
            </a:r>
            <a:r>
              <a:rPr lang="en-US" dirty="0">
                <a:latin typeface="Arial" pitchFamily="-1" charset="0"/>
                <a:ea typeface="ＭＳ Ｐゴシック" pitchFamily="-1" charset="-128"/>
                <a:cs typeface="ＭＳ Ｐゴシック" pitchFamily="-1" charset="-128"/>
              </a:rPr>
              <a:t>Hamilton</a:t>
            </a:r>
            <a:r>
              <a:rPr lang="en-US" baseline="0" dirty="0">
                <a:latin typeface="Arial" pitchFamily="-1" charset="0"/>
                <a:ea typeface="ＭＳ Ｐゴシック" pitchFamily="-1" charset="-128"/>
                <a:cs typeface="ＭＳ Ｐゴシック" pitchFamily="-1" charset="-128"/>
              </a:rPr>
              <a:t>, another youthful leader of the nationalists of the 1780s, was born in the West Indies in 1755. This life-size portrait was commissioned by five New York merchants and painted by John Trumbull in 1792, when Hamilton was secretary of the Treasury. </a:t>
            </a:r>
            <a:endParaRPr lang="en-US"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3409871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p>
            <a:fld id="{AB1948C0-69F9-E940-9A7B-CFF9D5DA27D6}" type="slidenum">
              <a:rPr lang="en-US"/>
              <a:pPr/>
              <a:t>18</a:t>
            </a:fld>
            <a:endParaRPr lang="en-US" dirty="0"/>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p:spPr>
        <p:txBody>
          <a:bodyPr/>
          <a:lstStyle/>
          <a:p>
            <a:r>
              <a:rPr lang="en-US" dirty="0">
                <a:latin typeface="Arial" pitchFamily="-1" charset="0"/>
                <a:ea typeface="ＭＳ Ｐゴシック" pitchFamily="-1" charset="-128"/>
                <a:cs typeface="ＭＳ Ｐゴシック" pitchFamily="-1" charset="-128"/>
              </a:rPr>
              <a:t>The purpose of the focus questions is to help students find larger themes and structures to bring the historical evidence, events, and examples together for a connected thematic purpose.</a:t>
            </a:r>
          </a:p>
          <a:p>
            <a:endParaRPr lang="en-US" dirty="0">
              <a:latin typeface="Arial" pitchFamily="-1" charset="0"/>
              <a:ea typeface="ＭＳ Ｐゴシック" pitchFamily="-1" charset="-128"/>
              <a:cs typeface="ＭＳ Ｐゴシック" pitchFamily="-1" charset="-128"/>
            </a:endParaRPr>
          </a:p>
          <a:p>
            <a:r>
              <a:rPr lang="en-US" dirty="0">
                <a:latin typeface="Arial" pitchFamily="-1" charset="0"/>
                <a:ea typeface="ＭＳ Ｐゴシック" pitchFamily="-1" charset="-128"/>
                <a:cs typeface="ＭＳ Ｐゴシック" pitchFamily="-1" charset="-128"/>
              </a:rPr>
              <a:t>As we go through each portion of this lecture, you may want to keep in mind how the information relates to this larger thematic question. Here are some suggestions: write the focus question in the left or right margin on your notes and as we go through, either mark areas of your notes for you to come back to later and think about the connection, OR as you review your notes later (to fill in anything else you remember from the lecture or your thoughts during the lecture or additional information from the readings), write small phrases from the lecture and readings that connect that information to each focus question AND/OR are examples that work together to answer the focus question. </a:t>
            </a:r>
          </a:p>
          <a:p>
            <a:pPr eaLnBrk="1" hangingPunct="1"/>
            <a:endParaRPr lang="en-US"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14145018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p>
            <a:fld id="{6DE3EBB2-71A9-C04E-AB5F-98BCC67F9B29}" type="slidenum">
              <a:rPr lang="en-US"/>
              <a:pPr/>
              <a:t>19</a:t>
            </a:fld>
            <a:endParaRPr lang="en-US" dirty="0"/>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p:spPr>
        <p:txBody>
          <a:bodyPr/>
          <a:lstStyle/>
          <a:p>
            <a:pPr eaLnBrk="1" hangingPunct="1"/>
            <a:r>
              <a:rPr lang="en-US" sz="1000" dirty="0">
                <a:latin typeface="Arial" pitchFamily="-1" charset="0"/>
                <a:ea typeface="ＭＳ Ｐゴシック" pitchFamily="-1" charset="-128"/>
                <a:cs typeface="ＭＳ Ｐゴシック" pitchFamily="-1" charset="-128"/>
              </a:rPr>
              <a:t>Many of the fifty-five men who met at the Constitutional Convention were very prominent individuals, including George Washington, John Adams, and Benjamin Franklin. Men of education and great wealth, they were, in their social status, highly unrepresentative of most Americans. They shared a commitment to a stronger national government and believed that democracy had gone too far. They deliberated in private to ensure free and honest debate, and records of the proceedings were not published until 1840, when all the delegates were deceased.</a:t>
            </a:r>
          </a:p>
          <a:p>
            <a:pPr eaLnBrk="1" hangingPunct="1"/>
            <a:endParaRPr lang="en-US" sz="1000" dirty="0">
              <a:latin typeface="Arial" pitchFamily="-1" charset="0"/>
              <a:ea typeface="ＭＳ Ｐゴシック" pitchFamily="-1" charset="-128"/>
              <a:cs typeface="ＭＳ Ｐゴシック" pitchFamily="-1" charset="-128"/>
            </a:endParaRPr>
          </a:p>
          <a:p>
            <a:pPr eaLnBrk="1" hangingPunct="1"/>
            <a:r>
              <a:rPr lang="en-US" sz="1000" dirty="0">
                <a:latin typeface="Arial" pitchFamily="-1" charset="0"/>
                <a:ea typeface="ＭＳ Ｐゴシック" pitchFamily="-1" charset="-128"/>
                <a:cs typeface="ＭＳ Ｐゴシック" pitchFamily="-1" charset="-128"/>
              </a:rPr>
              <a:t>All the delegates agreed there must be a legislature, an executive, and a judiciary in a new national government. The new Constitution would allow Congress to raise money through direct taxes, without relying on the state governments for revenue. The federal government would represent the people too. Even delegates who thought democracy had gone too far rejected Hamilton’s proposal for a king and House of Lords.</a:t>
            </a:r>
          </a:p>
          <a:p>
            <a:pPr eaLnBrk="1" hangingPunct="1"/>
            <a:endParaRPr lang="en-US" sz="1000" dirty="0">
              <a:latin typeface="Arial" pitchFamily="-1" charset="0"/>
              <a:ea typeface="ＭＳ Ｐゴシック" pitchFamily="-1" charset="-128"/>
              <a:cs typeface="ＭＳ Ｐゴシック" pitchFamily="-1" charset="-128"/>
            </a:endParaRPr>
          </a:p>
          <a:p>
            <a:pPr eaLnBrk="1" hangingPunct="1"/>
            <a:r>
              <a:rPr lang="en-US" sz="1000" dirty="0">
                <a:latin typeface="Arial" pitchFamily="-1" charset="0"/>
                <a:ea typeface="ＭＳ Ｐゴシック" pitchFamily="-1" charset="-128"/>
                <a:cs typeface="ＭＳ Ｐゴシック" pitchFamily="-1" charset="-128"/>
              </a:rPr>
              <a:t>Debate centered on how to balance federal and state governments and the interests of small and large states. Madison’s Virginia Plan proposed the creation of a two-house legislature with a state’s population determining its representation in each house. Smaller states who feared domination by the more populous states countered with the New Jersey Plan, calling for a single-house Congress in which each state cast one vote. A compromise formed a two-house Congress, with a Senate in which each state had two members, and a House of Representatives, where members were apportioned according to a state’s population. Senators would be chosen by state legislatures every six years, insulating them from shifts in public opinion. Representatives were elected every two years directly by the people.</a:t>
            </a:r>
          </a:p>
        </p:txBody>
      </p:sp>
    </p:spTree>
    <p:extLst>
      <p:ext uri="{BB962C8B-B14F-4D97-AF65-F5344CB8AC3E}">
        <p14:creationId xmlns:p14="http://schemas.microsoft.com/office/powerpoint/2010/main" val="24623664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marL="0" marR="0" lvl="0" indent="0" defTabSz="914400" eaLnBrk="1" fontAlgn="auto" latinLnBrk="0" hangingPunct="1">
              <a:lnSpc>
                <a:spcPct val="100000"/>
              </a:lnSpc>
              <a:spcBef>
                <a:spcPct val="0"/>
              </a:spcBef>
              <a:spcAft>
                <a:spcPts val="0"/>
              </a:spcAft>
              <a:buClrTx/>
              <a:buSzTx/>
              <a:buFontTx/>
              <a:buNone/>
              <a:tabLst/>
              <a:defRPr/>
            </a:pPr>
            <a:fld id="{B4A9A59B-62C9-4BA8-95CA-3AAAF03A30B1}" type="slidenum">
              <a:rPr kumimoji="0" lang="en-US" altLang="en-US" sz="1200" b="0" i="0" u="none" strike="noStrike" kern="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rPr>
              <a:pPr marL="0" marR="0" lvl="0" indent="0" defTabSz="914400" eaLnBrk="1" fontAlgn="auto" latinLnBrk="0" hangingPunct="1">
                <a:lnSpc>
                  <a:spcPct val="100000"/>
                </a:lnSpc>
                <a:spcBef>
                  <a:spcPct val="0"/>
                </a:spcBef>
                <a:spcAft>
                  <a:spcPts val="0"/>
                </a:spcAft>
                <a:buClrTx/>
                <a:buSzTx/>
                <a:buFontTx/>
                <a:buNone/>
                <a:tabLst/>
                <a:defRPr/>
              </a:pPr>
              <a:t>20</a:t>
            </a:fld>
            <a:endParaRPr kumimoji="0" lang="en-US" altLang="en-US" sz="1200" b="0" i="0" u="none" strike="noStrike" kern="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endParaRPr>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i="0" baseline="0" dirty="0" smtClean="0">
                <a:latin typeface="Arial" panose="020B0604020202020204" pitchFamily="34" charset="0"/>
                <a:ea typeface="ＭＳ Ｐゴシック" panose="020B0600070205080204" pitchFamily="34" charset="-128"/>
              </a:rPr>
              <a:t>A </a:t>
            </a:r>
            <a:r>
              <a:rPr lang="en-US" altLang="en-US" i="0" baseline="0" dirty="0">
                <a:latin typeface="Arial" panose="020B0604020202020204" pitchFamily="34" charset="0"/>
                <a:ea typeface="ＭＳ Ｐゴシック" panose="020B0600070205080204" pitchFamily="34" charset="-128"/>
              </a:rPr>
              <a:t>fifty-dollar note issued by the Continental Congress during the War of </a:t>
            </a:r>
            <a:r>
              <a:rPr lang="en-US" altLang="en-US" i="0" baseline="0" dirty="0" smtClean="0">
                <a:latin typeface="Arial" panose="020B0604020202020204" pitchFamily="34" charset="0"/>
                <a:ea typeface="ＭＳ Ｐゴシック" panose="020B0600070205080204" pitchFamily="34" charset="-128"/>
              </a:rPr>
              <a:t>Independence</a:t>
            </a:r>
          </a:p>
          <a:p>
            <a:endParaRPr lang="en-US" altLang="en-US" i="0" baseline="0" dirty="0" smtClean="0">
              <a:latin typeface="Arial" panose="020B0604020202020204" pitchFamily="34" charset="0"/>
              <a:ea typeface="ＭＳ Ｐゴシック" panose="020B0600070205080204" pitchFamily="34" charset="-128"/>
            </a:endParaRPr>
          </a:p>
          <a:p>
            <a:r>
              <a:rPr lang="en-US" altLang="en-US" i="0" baseline="0" dirty="0" smtClean="0">
                <a:latin typeface="Arial" panose="020B0604020202020204" pitchFamily="34" charset="0"/>
                <a:ea typeface="ＭＳ Ｐゴシック" panose="020B0600070205080204" pitchFamily="34" charset="-128"/>
              </a:rPr>
              <a:t>Congress’s </a:t>
            </a:r>
            <a:r>
              <a:rPr lang="en-US" altLang="en-US" i="0" baseline="0" dirty="0">
                <a:latin typeface="Arial" panose="020B0604020202020204" pitchFamily="34" charset="0"/>
                <a:ea typeface="ＭＳ Ｐゴシック" panose="020B0600070205080204" pitchFamily="34" charset="-128"/>
              </a:rPr>
              <a:t>inability to raise funds to repay such paper money in gold or silver was a major reason why nationalists desired a stronger federal government. </a:t>
            </a:r>
          </a:p>
        </p:txBody>
      </p:sp>
    </p:spTree>
    <p:extLst>
      <p:ext uri="{BB962C8B-B14F-4D97-AF65-F5344CB8AC3E}">
        <p14:creationId xmlns:p14="http://schemas.microsoft.com/office/powerpoint/2010/main" val="23413862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marL="0" marR="0" lvl="0" indent="0" defTabSz="914400" eaLnBrk="1" fontAlgn="auto" latinLnBrk="0" hangingPunct="1">
              <a:lnSpc>
                <a:spcPct val="100000"/>
              </a:lnSpc>
              <a:spcBef>
                <a:spcPct val="0"/>
              </a:spcBef>
              <a:spcAft>
                <a:spcPts val="0"/>
              </a:spcAft>
              <a:buClrTx/>
              <a:buSzTx/>
              <a:buFontTx/>
              <a:buNone/>
              <a:tabLst/>
              <a:defRPr/>
            </a:pPr>
            <a:fld id="{B4A9A59B-62C9-4BA8-95CA-3AAAF03A30B1}" type="slidenum">
              <a:rPr kumimoji="0" lang="en-US" altLang="en-US" sz="1200" b="0" i="0" u="none" strike="noStrike" kern="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rPr>
              <a:pPr marL="0" marR="0" lvl="0" indent="0" defTabSz="914400" eaLnBrk="1" fontAlgn="auto" latinLnBrk="0" hangingPunct="1">
                <a:lnSpc>
                  <a:spcPct val="100000"/>
                </a:lnSpc>
                <a:spcBef>
                  <a:spcPct val="0"/>
                </a:spcBef>
                <a:spcAft>
                  <a:spcPts val="0"/>
                </a:spcAft>
                <a:buClrTx/>
                <a:buSzTx/>
                <a:buFontTx/>
                <a:buNone/>
                <a:tabLst/>
                <a:defRPr/>
              </a:pPr>
              <a:t>21</a:t>
            </a:fld>
            <a:endParaRPr kumimoji="0" lang="en-US" altLang="en-US" sz="1200" b="0" i="0" u="none" strike="noStrike" kern="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endParaRPr>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i="0" baseline="0" dirty="0" smtClean="0">
                <a:latin typeface="Arial" panose="020B0604020202020204" pitchFamily="34" charset="0"/>
                <a:ea typeface="ＭＳ Ｐゴシック" panose="020B0600070205080204" pitchFamily="34" charset="-128"/>
              </a:rPr>
              <a:t>The </a:t>
            </a:r>
            <a:r>
              <a:rPr lang="en-US" altLang="en-US" i="0" baseline="0" dirty="0">
                <a:latin typeface="Arial" panose="020B0604020202020204" pitchFamily="34" charset="0"/>
                <a:ea typeface="ＭＳ Ｐゴシック" panose="020B0600070205080204" pitchFamily="34" charset="-128"/>
              </a:rPr>
              <a:t>Philadelphia State House (now called Independence Hall</a:t>
            </a:r>
            <a:r>
              <a:rPr lang="en-US" altLang="en-US" i="0" baseline="0" dirty="0" smtClean="0">
                <a:latin typeface="Arial" panose="020B0604020202020204" pitchFamily="34" charset="0"/>
                <a:ea typeface="ＭＳ Ｐゴシック" panose="020B0600070205080204" pitchFamily="34" charset="-128"/>
              </a:rPr>
              <a:t>) is where </a:t>
            </a:r>
            <a:r>
              <a:rPr lang="en-US" altLang="en-US" i="0" baseline="0" dirty="0">
                <a:latin typeface="Arial" panose="020B0604020202020204" pitchFamily="34" charset="0"/>
                <a:ea typeface="ＭＳ Ｐゴシック" panose="020B0600070205080204" pitchFamily="34" charset="-128"/>
              </a:rPr>
              <a:t>the Declaration of Independence was signed in 1776 and the Constitutional Convention took place in 1787. </a:t>
            </a:r>
          </a:p>
        </p:txBody>
      </p:sp>
    </p:spTree>
    <p:extLst>
      <p:ext uri="{BB962C8B-B14F-4D97-AF65-F5344CB8AC3E}">
        <p14:creationId xmlns:p14="http://schemas.microsoft.com/office/powerpoint/2010/main" val="34666755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p>
            <a:fld id="{6E0C3B56-0BDA-2745-B3D3-A487517B8C35}" type="slidenum">
              <a:rPr lang="en-US"/>
              <a:pPr/>
              <a:t>22</a:t>
            </a:fld>
            <a:endParaRPr lang="en-US" dirty="0"/>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p:spPr>
        <p:txBody>
          <a:bodyPr/>
          <a:lstStyle/>
          <a:p>
            <a:pPr eaLnBrk="1" hangingPunct="1"/>
            <a:r>
              <a:rPr lang="en-US" dirty="0">
                <a:latin typeface="Arial" pitchFamily="-1" charset="0"/>
                <a:ea typeface="ＭＳ Ｐゴシック" pitchFamily="-1" charset="-128"/>
                <a:cs typeface="ＭＳ Ｐゴシック" pitchFamily="-1" charset="-128"/>
              </a:rPr>
              <a:t>The direct election of members of the House of Representatives was an expansion of democracy. But the government structure created by the Constitution represented a limitation on democracy overall. Delegates hoped to isolate the nation’s government from popular sentiments that had alarmed elites in the 1780s. They wanted to ensure that the right kind of men were elected to office.</a:t>
            </a:r>
          </a:p>
          <a:p>
            <a:pPr eaLnBrk="1" hangingPunct="1"/>
            <a:endParaRPr lang="en-US" dirty="0">
              <a:latin typeface="Arial" pitchFamily="-1" charset="0"/>
              <a:ea typeface="ＭＳ Ｐゴシック" pitchFamily="-1" charset="-128"/>
              <a:cs typeface="ＭＳ Ｐゴシック" pitchFamily="-1" charset="-128"/>
            </a:endParaRPr>
          </a:p>
          <a:p>
            <a:pPr eaLnBrk="1" hangingPunct="1"/>
            <a:r>
              <a:rPr lang="en-US" dirty="0">
                <a:latin typeface="Arial" pitchFamily="-1" charset="0"/>
                <a:ea typeface="ＭＳ Ｐゴシック" pitchFamily="-1" charset="-128"/>
                <a:cs typeface="ＭＳ Ｐゴシック" pitchFamily="-1" charset="-128"/>
              </a:rPr>
              <a:t>While the people would remain sovereign, they would choose those who governed them from among the elite. They assumed the Senate would be composed of each state’s most prominent citizens, and made the House of Representatives quite small, assuming that only very prominent men could win elections in large districts. Neither the president nor federal judges would be elected directly. The president was to be chosen by the electoral college or the House, and electors were not voted upon directly, either. The electoral college was an indirect means to elect the president, because the delegates did not trust ordinary voters to choose the president and vice president directly. </a:t>
            </a:r>
          </a:p>
        </p:txBody>
      </p:sp>
    </p:spTree>
    <p:extLst>
      <p:ext uri="{BB962C8B-B14F-4D97-AF65-F5344CB8AC3E}">
        <p14:creationId xmlns:p14="http://schemas.microsoft.com/office/powerpoint/2010/main" val="23225014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p>
            <a:fld id="{D75727F3-2A1F-6D46-AE22-FCF7FA2581BE}" type="slidenum">
              <a:rPr lang="en-US"/>
              <a:pPr/>
              <a:t>23</a:t>
            </a:fld>
            <a:endParaRPr lang="en-US" dirty="0"/>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p:spPr>
        <p:txBody>
          <a:bodyPr/>
          <a:lstStyle/>
          <a:p>
            <a:pPr eaLnBrk="1" hangingPunct="1">
              <a:lnSpc>
                <a:spcPct val="90000"/>
              </a:lnSpc>
            </a:pPr>
            <a:r>
              <a:rPr lang="en-US" dirty="0">
                <a:latin typeface="Arial" pitchFamily="-1" charset="0"/>
                <a:ea typeface="ＭＳ Ｐゴシック" pitchFamily="-1" charset="-128"/>
                <a:cs typeface="ＭＳ Ｐゴシック" pitchFamily="-1" charset="-128"/>
              </a:rPr>
              <a:t>The Constitution is actually quite brief and barely outlines the structure of the national government. It embodies two basic political principles: federalism, sometimes called “the division of powers,” and the system of “checks and balances” among the three branches of the national government, also called the “separation of powers.”</a:t>
            </a:r>
          </a:p>
          <a:p>
            <a:pPr eaLnBrk="1" hangingPunct="1">
              <a:lnSpc>
                <a:spcPct val="90000"/>
              </a:lnSpc>
            </a:pPr>
            <a:endParaRPr lang="en-US" dirty="0">
              <a:latin typeface="Arial" pitchFamily="-1" charset="0"/>
              <a:ea typeface="ＭＳ Ｐゴシック" pitchFamily="-1" charset="-128"/>
              <a:cs typeface="ＭＳ Ｐゴシック" pitchFamily="-1" charset="-128"/>
            </a:endParaRPr>
          </a:p>
          <a:p>
            <a:pPr eaLnBrk="1" hangingPunct="1">
              <a:lnSpc>
                <a:spcPct val="90000"/>
              </a:lnSpc>
            </a:pPr>
            <a:r>
              <a:rPr lang="en-US" dirty="0">
                <a:latin typeface="Arial" pitchFamily="-1" charset="0"/>
                <a:ea typeface="ＭＳ Ｐゴシック" pitchFamily="-1" charset="-128"/>
                <a:cs typeface="ＭＳ Ｐゴシック" pitchFamily="-1" charset="-128"/>
              </a:rPr>
              <a:t>Federalism is the relationship between the national government and the states. The Constitution, compared to the Articles, strengthened national authority. It gave the president power to enforce the law and command the military. It gave Congress powers to impose taxes, borrow money, regulate commerce, declare war, deal with Indians and foreign nations, and promote the “general welfare.” States were barred from printing their own money or relieving debtors, as they had done under the Articles. But the daily responsibilities of government, such as law enforcement and education, were left to the states.</a:t>
            </a:r>
          </a:p>
          <a:p>
            <a:pPr eaLnBrk="1" hangingPunct="1">
              <a:lnSpc>
                <a:spcPct val="90000"/>
              </a:lnSpc>
            </a:pPr>
            <a:endParaRPr lang="en-US" dirty="0">
              <a:latin typeface="Arial" pitchFamily="-1" charset="0"/>
              <a:ea typeface="ＭＳ Ｐゴシック" pitchFamily="-1" charset="-128"/>
              <a:cs typeface="ＭＳ Ｐゴシック" pitchFamily="-1" charset="-128"/>
            </a:endParaRPr>
          </a:p>
          <a:p>
            <a:pPr eaLnBrk="1" hangingPunct="1">
              <a:lnSpc>
                <a:spcPct val="90000"/>
              </a:lnSpc>
            </a:pPr>
            <a:r>
              <a:rPr lang="en-US" dirty="0">
                <a:latin typeface="Arial" pitchFamily="-1" charset="0"/>
                <a:ea typeface="ＭＳ Ｐゴシック" pitchFamily="-1" charset="-128"/>
                <a:cs typeface="ＭＳ Ｐゴシック" pitchFamily="-1" charset="-128"/>
              </a:rPr>
              <a:t>The “separation of powers” is the way the Constitution is designed to prevent any single branch of the national government from dominating the other two branches. Congress enacts laws, but the president can veto them, and a two-thirds majority is needed to pass a law over his veto. Federal judges are nominated by the president and approved by Congress, but they have lifelong terms to ensure their independence. The president can be impeached by the House and removed from office by the Senate. </a:t>
            </a:r>
          </a:p>
        </p:txBody>
      </p:sp>
    </p:spTree>
    <p:extLst>
      <p:ext uri="{BB962C8B-B14F-4D97-AF65-F5344CB8AC3E}">
        <p14:creationId xmlns:p14="http://schemas.microsoft.com/office/powerpoint/2010/main" val="19543843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p>
            <a:fld id="{2102B6D5-E934-C643-8F92-4723E7A575E0}" type="slidenum">
              <a:rPr lang="en-US"/>
              <a:pPr/>
              <a:t>24</a:t>
            </a:fld>
            <a:endParaRPr lang="en-US" dirty="0"/>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p:spPr>
        <p:txBody>
          <a:bodyPr/>
          <a:lstStyle/>
          <a:p>
            <a:pPr eaLnBrk="1" hangingPunct="1">
              <a:lnSpc>
                <a:spcPct val="90000"/>
              </a:lnSpc>
            </a:pPr>
            <a:r>
              <a:rPr lang="en-US" dirty="0">
                <a:latin typeface="Arial" pitchFamily="-1" charset="0"/>
                <a:ea typeface="ＭＳ Ｐゴシック" pitchFamily="-1" charset="-128"/>
                <a:cs typeface="ＭＳ Ｐゴシック" pitchFamily="-1" charset="-128"/>
              </a:rPr>
              <a:t>Slavery also sparked debate at the Constitutional Convention. Though the words “slavery” and “slave” do not appear in the Constitution, the Constitution affected slavery as an institution. It prohibited Congress from banning the Atlantic slave trade for twenty years, required states to return fugitive slaves to their owners, and stipulated that three-fifths of the slave population would be counted in determining each state’s representation in the House of Representatives and the electoral college. Many of these measures were proposed by delegates from South Carolina, who were fiercely </a:t>
            </a:r>
            <a:r>
              <a:rPr lang="en-US" dirty="0" smtClean="0">
                <a:latin typeface="Arial" pitchFamily="-1" charset="0"/>
                <a:ea typeface="ＭＳ Ｐゴシック" pitchFamily="-1" charset="-128"/>
                <a:cs typeface="ＭＳ Ｐゴシック" pitchFamily="-1" charset="-128"/>
              </a:rPr>
              <a:t>proslavery</a:t>
            </a:r>
            <a:r>
              <a:rPr lang="en-US" dirty="0">
                <a:latin typeface="Arial" pitchFamily="-1" charset="0"/>
                <a:ea typeface="ＭＳ Ｐゴシック" pitchFamily="-1" charset="-128"/>
                <a:cs typeface="ＭＳ Ｐゴシック" pitchFamily="-1" charset="-128"/>
              </a:rPr>
              <a:t>.</a:t>
            </a:r>
          </a:p>
          <a:p>
            <a:pPr eaLnBrk="1" hangingPunct="1">
              <a:lnSpc>
                <a:spcPct val="90000"/>
              </a:lnSpc>
            </a:pPr>
            <a:endParaRPr lang="en-US" dirty="0">
              <a:latin typeface="Arial" pitchFamily="-1" charset="0"/>
              <a:ea typeface="ＭＳ Ｐゴシック" pitchFamily="-1" charset="-128"/>
              <a:cs typeface="ＭＳ Ｐゴシック" pitchFamily="-1" charset="-128"/>
            </a:endParaRPr>
          </a:p>
          <a:p>
            <a:pPr eaLnBrk="1" hangingPunct="1">
              <a:lnSpc>
                <a:spcPct val="90000"/>
              </a:lnSpc>
            </a:pPr>
            <a:r>
              <a:rPr lang="en-US" dirty="0">
                <a:latin typeface="Arial" pitchFamily="-1" charset="0"/>
                <a:ea typeface="ＭＳ Ｐゴシック" pitchFamily="-1" charset="-128"/>
                <a:cs typeface="ＭＳ Ｐゴシック" pitchFamily="-1" charset="-128"/>
              </a:rPr>
              <a:t>These compromises about slavery made it more central to American politics and life than ever before. The Constitution allowed the importation of slaves to continue until 1808, when Congress prohibited it. But by then, 170,000 more slaves had been brought to the United States, more than one-quarter of all slaves carried to the country since 1700. The fugitive slave clause gave slavery “extraterritoriality”: slavery as a legal condition remained the status of an individual slave, even if that individual entered a “free” state where slavery had been abolished. The Constitution did not give the national government any authority to interfere with slavery in the states. And the three-fifths clause gave the white South far more power in national affairs than its free population warranted, allowing it to dominate the House of Representatives and ensure that every president but four elected between 1788 and 1848 was a southern slaveholder.</a:t>
            </a:r>
          </a:p>
        </p:txBody>
      </p:sp>
    </p:spTree>
    <p:extLst>
      <p:ext uri="{BB962C8B-B14F-4D97-AF65-F5344CB8AC3E}">
        <p14:creationId xmlns:p14="http://schemas.microsoft.com/office/powerpoint/2010/main" val="5354306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p>
            <a:fld id="{D7698159-65D9-3941-9FF8-0474F241858D}" type="slidenum">
              <a:rPr lang="en-US"/>
              <a:pPr/>
              <a:t>25</a:t>
            </a:fld>
            <a:endParaRPr lang="en-US" dirty="0"/>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p:spPr>
        <p:txBody>
          <a:bodyPr/>
          <a:lstStyle/>
          <a:p>
            <a:r>
              <a:rPr lang="en-US" dirty="0">
                <a:latin typeface="Arial" pitchFamily="-1" charset="0"/>
                <a:ea typeface="ＭＳ Ｐゴシック" pitchFamily="-1" charset="-128"/>
                <a:cs typeface="ＭＳ Ｐゴシック" pitchFamily="-1" charset="-128"/>
              </a:rPr>
              <a:t>This advertisement for the sale of 100</a:t>
            </a:r>
            <a:r>
              <a:rPr lang="en-US" baseline="0" dirty="0">
                <a:latin typeface="Arial" pitchFamily="-1" charset="0"/>
                <a:ea typeface="ＭＳ Ｐゴシック" pitchFamily="-1" charset="-128"/>
                <a:cs typeface="ＭＳ Ｐゴシック" pitchFamily="-1" charset="-128"/>
              </a:rPr>
              <a:t> slaves from Virginia to states farther south appeared in a Richmond newspaper only a few months after the signing of the Constitution. Slavery was a major subject of debate at the Constitutional Convention. </a:t>
            </a:r>
            <a:endParaRPr lang="en-US"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135239669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p>
            <a:fld id="{7F2AF837-B60E-A34D-B4B1-6F3EFCB5C6CF}" type="slidenum">
              <a:rPr lang="en-US"/>
              <a:pPr/>
              <a:t>26</a:t>
            </a:fld>
            <a:endParaRPr lang="en-US" dirty="0"/>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p:spPr>
        <p:txBody>
          <a:bodyPr/>
          <a:lstStyle/>
          <a:p>
            <a:pPr eaLnBrk="1" hangingPunct="1"/>
            <a:r>
              <a:rPr lang="en-US" dirty="0">
                <a:latin typeface="Arial" pitchFamily="-1" charset="0"/>
                <a:ea typeface="ＭＳ Ｐゴシック" pitchFamily="-1" charset="-128"/>
                <a:cs typeface="ＭＳ Ｐゴシック" pitchFamily="-1" charset="-128"/>
              </a:rPr>
              <a:t>Once the delegates approved the document, it was sent to the states to be ratified. The Constitution established a new framework for American development. It enabled a national market to develop by giving Congress power over tariffs, interstate commerce, the coinage of money, patents, bankruptcy rules, and prohibiting interference with property rights.</a:t>
            </a:r>
          </a:p>
        </p:txBody>
      </p:sp>
    </p:spTree>
    <p:extLst>
      <p:ext uri="{BB962C8B-B14F-4D97-AF65-F5344CB8AC3E}">
        <p14:creationId xmlns:p14="http://schemas.microsoft.com/office/powerpoint/2010/main" val="289618680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marL="0" marR="0" lvl="0" indent="0" defTabSz="914400" eaLnBrk="1" fontAlgn="auto" latinLnBrk="0" hangingPunct="1">
              <a:lnSpc>
                <a:spcPct val="100000"/>
              </a:lnSpc>
              <a:spcBef>
                <a:spcPct val="0"/>
              </a:spcBef>
              <a:spcAft>
                <a:spcPts val="0"/>
              </a:spcAft>
              <a:buClrTx/>
              <a:buSzTx/>
              <a:buFontTx/>
              <a:buNone/>
              <a:tabLst/>
              <a:defRPr/>
            </a:pPr>
            <a:fld id="{B4A9A59B-62C9-4BA8-95CA-3AAAF03A30B1}" type="slidenum">
              <a:rPr kumimoji="0" lang="en-US" altLang="en-US" sz="1200" b="0" i="0" u="none" strike="noStrike" kern="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rPr>
              <a:pPr marL="0" marR="0" lvl="0" indent="0" defTabSz="914400" eaLnBrk="1" fontAlgn="auto" latinLnBrk="0" hangingPunct="1">
                <a:lnSpc>
                  <a:spcPct val="100000"/>
                </a:lnSpc>
                <a:spcBef>
                  <a:spcPct val="0"/>
                </a:spcBef>
                <a:spcAft>
                  <a:spcPts val="0"/>
                </a:spcAft>
                <a:buClrTx/>
                <a:buSzTx/>
                <a:buFontTx/>
                <a:buNone/>
                <a:tabLst/>
                <a:defRPr/>
              </a:pPr>
              <a:t>27</a:t>
            </a:fld>
            <a:endParaRPr kumimoji="0" lang="en-US" altLang="en-US" sz="1200" b="0" i="0" u="none" strike="noStrike" kern="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endParaRPr>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i="0" baseline="0" dirty="0" smtClean="0">
                <a:latin typeface="Arial" panose="020B0604020202020204" pitchFamily="34" charset="0"/>
                <a:ea typeface="ＭＳ Ｐゴシック" panose="020B0600070205080204" pitchFamily="34" charset="-128"/>
              </a:rPr>
              <a:t>The </a:t>
            </a:r>
            <a:r>
              <a:rPr lang="en-US" altLang="en-US" i="0" baseline="0" dirty="0">
                <a:latin typeface="Arial" panose="020B0604020202020204" pitchFamily="34" charset="0"/>
                <a:ea typeface="ＭＳ Ｐゴシック" panose="020B0600070205080204" pitchFamily="34" charset="-128"/>
              </a:rPr>
              <a:t>preamble to the Constitution, as printed in a Pennsylvania newspaper two days after the Constitutional Convention </a:t>
            </a:r>
            <a:r>
              <a:rPr lang="en-US" altLang="en-US" i="0" baseline="0" dirty="0" smtClean="0">
                <a:latin typeface="Arial" panose="020B0604020202020204" pitchFamily="34" charset="0"/>
                <a:ea typeface="ＭＳ Ｐゴシック" panose="020B0600070205080204" pitchFamily="34" charset="-128"/>
              </a:rPr>
              <a:t>adjourned</a:t>
            </a:r>
            <a:endParaRPr lang="en-US" altLang="en-US" i="0" baseline="0"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20889906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p>
            <a:fld id="{F71693BB-20F8-3547-9F0E-D74B98019F36}" type="slidenum">
              <a:rPr lang="en-US"/>
              <a:pPr/>
              <a:t>28</a:t>
            </a:fld>
            <a:endParaRPr lang="en-US" dirty="0"/>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a:ln/>
        </p:spPr>
        <p:txBody>
          <a:bodyPr/>
          <a:lstStyle/>
          <a:p>
            <a:r>
              <a:rPr lang="en-US" i="1" dirty="0">
                <a:latin typeface="Arial" pitchFamily="-1" charset="0"/>
                <a:ea typeface="ＭＳ Ｐゴシック" pitchFamily="-1" charset="-128"/>
                <a:cs typeface="ＭＳ Ｐゴシック" pitchFamily="-1" charset="-128"/>
              </a:rPr>
              <a:t>The Signing of the Constitution</a:t>
            </a:r>
            <a:r>
              <a:rPr lang="en-US" i="0" baseline="0" dirty="0">
                <a:latin typeface="Arial" pitchFamily="-1" charset="0"/>
                <a:ea typeface="ＭＳ Ｐゴシック" pitchFamily="-1" charset="-128"/>
                <a:cs typeface="ＭＳ Ｐゴシック" pitchFamily="-1" charset="-128"/>
              </a:rPr>
              <a:t>, by mid-nineteenth-century American artist Thomas Prichard Rossiter, depicts the conclusion of the Constitutional Convention of 1787. Among the founding fathers depicted are James Wilson, signing the document at the table in the center, and George Washington, presiding from the dais with an image of the sun behind him. </a:t>
            </a:r>
            <a:endParaRPr lang="en-US" i="1"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397861641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fld id="{ABA8864C-77EA-6147-8278-EFB9E65B42C0}" type="slidenum">
              <a:rPr lang="en-US"/>
              <a:pPr/>
              <a:t>29</a:t>
            </a:fld>
            <a:endParaRPr lang="en-US" dirty="0"/>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p:spPr>
        <p:txBody>
          <a:bodyPr/>
          <a:lstStyle/>
          <a:p>
            <a:r>
              <a:rPr lang="en-US" dirty="0">
                <a:latin typeface="Arial" pitchFamily="-1" charset="0"/>
                <a:ea typeface="ＭＳ Ｐゴシック" pitchFamily="-1" charset="-128"/>
                <a:cs typeface="ＭＳ Ｐゴシック" pitchFamily="-1" charset="-128"/>
              </a:rPr>
              <a:t>The purpose of the focus questions is to help students find larger themes and structures to bring the historical evidence, events, and examples together for a connected thematic purpose.</a:t>
            </a:r>
          </a:p>
          <a:p>
            <a:endParaRPr lang="en-US" dirty="0">
              <a:latin typeface="Arial" pitchFamily="-1" charset="0"/>
              <a:ea typeface="ＭＳ Ｐゴシック" pitchFamily="-1" charset="-128"/>
              <a:cs typeface="ＭＳ Ｐゴシック" pitchFamily="-1" charset="-128"/>
            </a:endParaRPr>
          </a:p>
          <a:p>
            <a:r>
              <a:rPr lang="en-US" dirty="0">
                <a:latin typeface="Arial" pitchFamily="-1" charset="0"/>
                <a:ea typeface="ＭＳ Ｐゴシック" pitchFamily="-1" charset="-128"/>
                <a:cs typeface="ＭＳ Ｐゴシック" pitchFamily="-1" charset="-128"/>
              </a:rPr>
              <a:t>As we go through each portion of this lecture, you may want to keep in mind how the information relates to this larger thematic question. Here are some suggestions: write the focus question in the left or right margin on your notes and as we go through, either mark areas of your notes for you to come back to later and think about the connection, OR as you review your notes later (to fill in anything else you remember from the lecture or your thoughts during the lecture or additional information from the readings), write small phrases from the lecture and readings that connect that information to each focus question AND/OR are examples that work together to answer the focus question. </a:t>
            </a:r>
          </a:p>
          <a:p>
            <a:pPr eaLnBrk="1" hangingPunct="1"/>
            <a:endParaRPr lang="en-US"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169180176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A10FCE17-CE30-9840-AFC4-9D5424321E90}" type="slidenum">
              <a:rPr lang="en-US"/>
              <a:pPr/>
              <a:t>30</a:t>
            </a:fld>
            <a:endParaRPr lang="en-US" dirty="0"/>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p:spPr>
        <p:txBody>
          <a:bodyPr/>
          <a:lstStyle/>
          <a:p>
            <a:pPr eaLnBrk="1" hangingPunct="1"/>
            <a:r>
              <a:rPr lang="en-US" sz="1000" dirty="0">
                <a:latin typeface="Arial" pitchFamily="-1" charset="0"/>
                <a:ea typeface="ＭＳ Ｐゴシック" pitchFamily="-1" charset="-128"/>
                <a:cs typeface="ＭＳ Ｐゴシック" pitchFamily="-1" charset="-128"/>
              </a:rPr>
              <a:t>Even though the Constitution provided that it would go into effect when nine states had approved it</a:t>
            </a:r>
            <a:r>
              <a:rPr lang="en-US" sz="1000" dirty="0">
                <a:latin typeface="Arial" pitchFamily="-1" charset="0"/>
                <a:ea typeface="Arial" pitchFamily="-1" charset="0"/>
                <a:cs typeface="Arial" pitchFamily="-1" charset="0"/>
              </a:rPr>
              <a:t>—</a:t>
            </a:r>
            <a:r>
              <a:rPr lang="en-US" sz="1000" dirty="0">
                <a:latin typeface="Arial" pitchFamily="-1" charset="0"/>
                <a:ea typeface="ＭＳ Ｐゴシック" pitchFamily="-1" charset="-128"/>
                <a:cs typeface="ＭＳ Ｐゴシック" pitchFamily="-1" charset="-128"/>
              </a:rPr>
              <a:t>not all thirteen states, as the Articles of Confederation required</a:t>
            </a:r>
            <a:r>
              <a:rPr lang="en-US" sz="1000" dirty="0">
                <a:latin typeface="Arial" pitchFamily="-1" charset="0"/>
                <a:ea typeface="Arial" pitchFamily="-1" charset="0"/>
                <a:cs typeface="Arial" pitchFamily="-1" charset="0"/>
              </a:rPr>
              <a:t>—</a:t>
            </a:r>
            <a:r>
              <a:rPr lang="en-US" sz="1000" dirty="0">
                <a:latin typeface="Arial" pitchFamily="-1" charset="0"/>
                <a:ea typeface="ＭＳ Ｐゴシック" pitchFamily="-1" charset="-128"/>
                <a:cs typeface="ＭＳ Ｐゴシック" pitchFamily="-1" charset="-128"/>
              </a:rPr>
              <a:t>ratification was not certain. Each state held an election for delegates to a special statewide ratifying convention, and these elections generated intense activity. Alexander Hamilton, James Madison, and John Jay authored a series of eighty-five essays that appeared as </a:t>
            </a:r>
            <a:r>
              <a:rPr lang="en-US" sz="1000" i="1" dirty="0">
                <a:latin typeface="Arial" pitchFamily="-1" charset="0"/>
                <a:ea typeface="ＭＳ Ｐゴシック" pitchFamily="-1" charset="-128"/>
                <a:cs typeface="ＭＳ Ｐゴシック" pitchFamily="-1" charset="-128"/>
              </a:rPr>
              <a:t>The Federalist</a:t>
            </a:r>
            <a:r>
              <a:rPr lang="en-US" sz="1000" dirty="0">
                <a:latin typeface="Arial" pitchFamily="-1" charset="0"/>
                <a:ea typeface="ＭＳ Ｐゴシック" pitchFamily="-1" charset="-128"/>
                <a:cs typeface="ＭＳ Ｐゴシック" pitchFamily="-1" charset="-128"/>
              </a:rPr>
              <a:t> in 1788. These three argued that the Constitution did not endanger Americans’ liberties, it</a:t>
            </a:r>
            <a:r>
              <a:rPr lang="en-US" sz="1000" baseline="0" dirty="0">
                <a:latin typeface="Arial" pitchFamily="-1" charset="0"/>
                <a:ea typeface="ＭＳ Ｐゴシック" pitchFamily="-1" charset="-128"/>
                <a:cs typeface="ＭＳ Ｐゴシック" pitchFamily="-1" charset="-128"/>
              </a:rPr>
              <a:t> </a:t>
            </a:r>
            <a:r>
              <a:rPr lang="en-US" sz="1000" dirty="0">
                <a:latin typeface="Arial" pitchFamily="-1" charset="0"/>
                <a:ea typeface="ＭＳ Ｐゴシック" pitchFamily="-1" charset="-128"/>
                <a:cs typeface="ＭＳ Ｐゴシック" pitchFamily="-1" charset="-128"/>
              </a:rPr>
              <a:t>protected</a:t>
            </a:r>
            <a:r>
              <a:rPr lang="en-US" sz="1000" baseline="0" dirty="0">
                <a:latin typeface="Arial" pitchFamily="-1" charset="0"/>
                <a:ea typeface="ＭＳ Ｐゴシック" pitchFamily="-1" charset="-128"/>
                <a:cs typeface="ＭＳ Ｐゴシック" pitchFamily="-1" charset="-128"/>
              </a:rPr>
              <a:t> them</a:t>
            </a:r>
            <a:r>
              <a:rPr lang="en-US" sz="1000" dirty="0">
                <a:latin typeface="Arial" pitchFamily="-1" charset="0"/>
                <a:ea typeface="ＭＳ Ｐゴシック" pitchFamily="-1" charset="-128"/>
                <a:cs typeface="ＭＳ Ｐゴシック" pitchFamily="-1" charset="-128"/>
              </a:rPr>
              <a:t>.</a:t>
            </a:r>
          </a:p>
          <a:p>
            <a:pPr eaLnBrk="1" hangingPunct="1"/>
            <a:endParaRPr lang="en-US" sz="1000" dirty="0">
              <a:latin typeface="Arial" pitchFamily="-1" charset="0"/>
              <a:ea typeface="ＭＳ Ｐゴシック" pitchFamily="-1" charset="-128"/>
              <a:cs typeface="ＭＳ Ｐゴシック" pitchFamily="-1" charset="-128"/>
            </a:endParaRPr>
          </a:p>
          <a:p>
            <a:pPr eaLnBrk="1" hangingPunct="1"/>
            <a:r>
              <a:rPr lang="en-US" sz="1000" dirty="0">
                <a:latin typeface="Arial" pitchFamily="-1" charset="0"/>
                <a:ea typeface="ＭＳ Ｐゴシック" pitchFamily="-1" charset="-128"/>
                <a:cs typeface="ＭＳ Ｐゴシック" pitchFamily="-1" charset="-128"/>
              </a:rPr>
              <a:t>Madison, especially in essays nos. 10 and 51, developed a new vision of the relationship between government and society in the United States. Madison identified the basic dilemma of the new republic: government must be based on the will of the people, but the people were susceptible to dangerous opinions, especially those that might threaten property rights. He worried that a growing number of poor in the future might use their political power to secure “a more equal distribution of wealth.” </a:t>
            </a:r>
          </a:p>
          <a:p>
            <a:pPr eaLnBrk="1" hangingPunct="1"/>
            <a:endParaRPr lang="en-US" sz="1000" dirty="0">
              <a:latin typeface="Arial" pitchFamily="-1" charset="0"/>
              <a:ea typeface="ＭＳ Ｐゴシック" pitchFamily="-1" charset="-128"/>
              <a:cs typeface="ＭＳ Ｐゴシック" pitchFamily="-1" charset="-128"/>
            </a:endParaRPr>
          </a:p>
          <a:p>
            <a:pPr eaLnBrk="1" hangingPunct="1"/>
            <a:r>
              <a:rPr lang="en-US" sz="1000" dirty="0">
                <a:latin typeface="Arial" pitchFamily="-1" charset="0"/>
                <a:ea typeface="ＭＳ Ｐゴシック" pitchFamily="-1" charset="-128"/>
                <a:cs typeface="ＭＳ Ｐゴシック" pitchFamily="-1" charset="-128"/>
              </a:rPr>
              <a:t>The solution, for Madison, was to be found in the republic’s size and diversity. Previous republics had always been small in size, but the size of America, he argued, would stabilize, not weaken, its government. In a nation so large, so many distinct interests would develop that no single interest would ever be able to take over the government and dominate the others. Every majority would be a coalition of minorities, securing the rights of individuals. Madison reassured Americans that they had only to “extend the sphere” to ensure the republic’s perpetuation under the Constitution. Madison thus strengthened the idea that westward expansion was essential to American freedom; made the structure of government and its size, not its virtue, the basis of republicanism; and advanced the “liberal” notion that men are motivated by self-interest and that social good emerges from conflict between private interests.</a:t>
            </a:r>
          </a:p>
        </p:txBody>
      </p:sp>
    </p:spTree>
    <p:extLst>
      <p:ext uri="{BB962C8B-B14F-4D97-AF65-F5344CB8AC3E}">
        <p14:creationId xmlns:p14="http://schemas.microsoft.com/office/powerpoint/2010/main" val="75148947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p>
            <a:fld id="{875396F5-4706-D74B-AD37-4CF51566AFCF}" type="slidenum">
              <a:rPr lang="en-US"/>
              <a:pPr/>
              <a:t>31</a:t>
            </a:fld>
            <a:endParaRPr lang="en-US" dirty="0"/>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ln/>
        </p:spPr>
        <p:txBody>
          <a:bodyPr/>
          <a:lstStyle/>
          <a:p>
            <a:r>
              <a:rPr lang="en-US" dirty="0">
                <a:latin typeface="Arial" pitchFamily="-1" charset="0"/>
                <a:ea typeface="ＭＳ Ｐゴシック" pitchFamily="-1" charset="-128"/>
                <a:cs typeface="ＭＳ Ｐゴシック" pitchFamily="-1" charset="-128"/>
              </a:rPr>
              <a:t>This satirical engraving by Amos Doolittle (who created the image</a:t>
            </a:r>
            <a:r>
              <a:rPr lang="en-US" baseline="0" dirty="0">
                <a:latin typeface="Arial" pitchFamily="-1" charset="0"/>
                <a:ea typeface="ＭＳ Ｐゴシック" pitchFamily="-1" charset="-128"/>
                <a:cs typeface="ＭＳ Ｐゴシック" pitchFamily="-1" charset="-128"/>
              </a:rPr>
              <a:t> of the Battle of Concord in Chapter 5) depicts some of the issues in the debate over the ratification of the Constitution. The wagon in the center is carrying Connecticut and sinking into the mud under the weight of debts and paper money as “Federals” and “</a:t>
            </a:r>
            <a:r>
              <a:rPr lang="en-US" baseline="0" dirty="0" smtClean="0">
                <a:latin typeface="Arial" pitchFamily="-1" charset="0"/>
                <a:ea typeface="ＭＳ Ｐゴシック" pitchFamily="-1" charset="-128"/>
                <a:cs typeface="ＭＳ Ｐゴシック" pitchFamily="-1" charset="-128"/>
              </a:rPr>
              <a:t>Antifederals</a:t>
            </a:r>
            <a:r>
              <a:rPr lang="en-US" baseline="0" dirty="0">
                <a:latin typeface="Arial" pitchFamily="-1" charset="0"/>
                <a:ea typeface="ＭＳ Ｐゴシック" pitchFamily="-1" charset="-128"/>
                <a:cs typeface="ＭＳ Ｐゴシック" pitchFamily="-1" charset="-128"/>
              </a:rPr>
              <a:t>” try to pull it out. Federals call for the state to “comply with Congress” (that is, to pay money requisitioned by the national government); the Antifederals reply, “tax luxury” and “Success to Shays,” a reference to Shays’s Rebellion. Underneath the three merchant ships is a phrase criticizing the tariffs that states were imposing on imports from one another (which the Constitution prohibited). </a:t>
            </a:r>
            <a:endParaRPr lang="en-US"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206986498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p>
            <a:fld id="{157478F6-6C37-6845-92D9-83E44588B271}" type="slidenum">
              <a:rPr lang="en-US"/>
              <a:pPr/>
              <a:t>32</a:t>
            </a:fld>
            <a:endParaRPr lang="en-US" dirty="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p:spPr>
        <p:txBody>
          <a:bodyPr/>
          <a:lstStyle/>
          <a:p>
            <a:r>
              <a:rPr lang="en-US" dirty="0">
                <a:latin typeface="Arial" pitchFamily="-1" charset="0"/>
                <a:ea typeface="ＭＳ Ｐゴシック" pitchFamily="-1" charset="-128"/>
                <a:cs typeface="ＭＳ Ｐゴシック" pitchFamily="-1" charset="-128"/>
              </a:rPr>
              <a:t>In this late-eighteenth-century engraving,</a:t>
            </a:r>
            <a:r>
              <a:rPr lang="en-US" baseline="0" dirty="0">
                <a:latin typeface="Arial" pitchFamily="-1" charset="0"/>
                <a:ea typeface="ＭＳ Ｐゴシック" pitchFamily="-1" charset="-128"/>
                <a:cs typeface="ＭＳ Ｐゴシック" pitchFamily="-1" charset="-128"/>
              </a:rPr>
              <a:t> Americans celebrate the signing of the Constitution beneath a temple of liberty. </a:t>
            </a:r>
            <a:endParaRPr lang="en-US"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287335411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marL="0" marR="0" lvl="0" indent="0" defTabSz="914400" eaLnBrk="1" fontAlgn="auto" latinLnBrk="0" hangingPunct="1">
              <a:lnSpc>
                <a:spcPct val="100000"/>
              </a:lnSpc>
              <a:spcBef>
                <a:spcPct val="0"/>
              </a:spcBef>
              <a:spcAft>
                <a:spcPts val="0"/>
              </a:spcAft>
              <a:buClrTx/>
              <a:buSzTx/>
              <a:buFontTx/>
              <a:buNone/>
              <a:tabLst/>
              <a:defRPr/>
            </a:pPr>
            <a:fld id="{B4A9A59B-62C9-4BA8-95CA-3AAAF03A30B1}" type="slidenum">
              <a:rPr kumimoji="0" lang="en-US" altLang="en-US" sz="1200" b="0" i="0" u="none" strike="noStrike" kern="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rPr>
              <a:pPr marL="0" marR="0" lvl="0" indent="0" defTabSz="914400" eaLnBrk="1" fontAlgn="auto" latinLnBrk="0" hangingPunct="1">
                <a:lnSpc>
                  <a:spcPct val="100000"/>
                </a:lnSpc>
                <a:spcBef>
                  <a:spcPct val="0"/>
                </a:spcBef>
                <a:spcAft>
                  <a:spcPts val="0"/>
                </a:spcAft>
                <a:buClrTx/>
                <a:buSzTx/>
                <a:buFontTx/>
                <a:buNone/>
                <a:tabLst/>
                <a:defRPr/>
              </a:pPr>
              <a:t>33</a:t>
            </a:fld>
            <a:endParaRPr kumimoji="0" lang="en-US" altLang="en-US" sz="1200" b="0" i="0" u="none" strike="noStrike" kern="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endParaRPr>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i="0" baseline="0" dirty="0" smtClean="0">
                <a:latin typeface="Arial" panose="020B0604020202020204" pitchFamily="34" charset="0"/>
                <a:ea typeface="ＭＳ Ｐゴシック" panose="020B0600070205080204" pitchFamily="34" charset="-128"/>
              </a:rPr>
              <a:t>In </a:t>
            </a:r>
            <a:r>
              <a:rPr lang="en-US" altLang="en-US" i="0" baseline="0" dirty="0">
                <a:latin typeface="Arial" panose="020B0604020202020204" pitchFamily="34" charset="0"/>
                <a:ea typeface="ＭＳ Ｐゴシック" panose="020B0600070205080204" pitchFamily="34" charset="-128"/>
              </a:rPr>
              <a:t>New York City’s Grand Federal Procession of 1788, celebrating the ratification of the Constitution, members of each trade and occupation marched together. This document illustrates the variety of crafts in the pre-industrial city. </a:t>
            </a:r>
          </a:p>
        </p:txBody>
      </p:sp>
    </p:spTree>
    <p:extLst>
      <p:ext uri="{BB962C8B-B14F-4D97-AF65-F5344CB8AC3E}">
        <p14:creationId xmlns:p14="http://schemas.microsoft.com/office/powerpoint/2010/main" val="352421676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p:spPr>
        <p:txBody>
          <a:bodyPr/>
          <a:lstStyle/>
          <a:p>
            <a:fld id="{E0DC9EBE-02DA-6946-BF00-152155EF8160}" type="slidenum">
              <a:rPr lang="en-US"/>
              <a:pPr/>
              <a:t>34</a:t>
            </a:fld>
            <a:endParaRPr lang="en-US" dirty="0"/>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a:ln/>
        </p:spPr>
        <p:txBody>
          <a:bodyPr/>
          <a:lstStyle/>
          <a:p>
            <a:pPr eaLnBrk="1" hangingPunct="1">
              <a:lnSpc>
                <a:spcPct val="90000"/>
              </a:lnSpc>
            </a:pPr>
            <a:r>
              <a:rPr lang="en-US" dirty="0">
                <a:latin typeface="Arial" pitchFamily="-1" charset="0"/>
                <a:ea typeface="ＭＳ Ｐゴシック" pitchFamily="-1" charset="-128"/>
                <a:cs typeface="ＭＳ Ｐゴシック" pitchFamily="-1" charset="-128"/>
              </a:rPr>
              <a:t>Those opposing ratification, called Anti-Federalists, believed </a:t>
            </a:r>
            <a:r>
              <a:rPr lang="en-US" dirty="0" smtClean="0">
                <a:latin typeface="Arial" pitchFamily="-1" charset="0"/>
                <a:ea typeface="ＭＳ Ｐゴシック" pitchFamily="-1" charset="-128"/>
                <a:cs typeface="ＭＳ Ｐゴシック" pitchFamily="-1" charset="-128"/>
              </a:rPr>
              <a:t>that the </a:t>
            </a:r>
            <a:r>
              <a:rPr lang="en-US" dirty="0">
                <a:latin typeface="Arial" pitchFamily="-1" charset="0"/>
                <a:ea typeface="ＭＳ Ｐゴシック" pitchFamily="-1" charset="-128"/>
                <a:cs typeface="ＭＳ Ｐゴシック" pitchFamily="-1" charset="-128"/>
              </a:rPr>
              <a:t>Constitution favored power more than liberty. They were poorly organized, and included many of the farmers who sought economic relief in the 1780s. The Anti-Federalists predicted that the new government would be controlled by merchants, creditors, and others hostile to the interests of ordinary Americans. They believed that only a small republic could succeed, not an expansive republic, as Madison argued. Liberty was the watchword of the Anti-Federalists, and they charged that the Constitution did not protect individual rights such as trial by jury or freedom of speech and the press, as the state</a:t>
            </a:r>
            <a:r>
              <a:rPr lang="en-US" baseline="0" dirty="0">
                <a:latin typeface="Arial" pitchFamily="-1" charset="0"/>
                <a:ea typeface="ＭＳ Ｐゴシック" pitchFamily="-1" charset="-128"/>
                <a:cs typeface="ＭＳ Ｐゴシック" pitchFamily="-1" charset="-128"/>
              </a:rPr>
              <a:t> </a:t>
            </a:r>
            <a:r>
              <a:rPr lang="en-US" dirty="0">
                <a:latin typeface="Arial" pitchFamily="-1" charset="0"/>
                <a:ea typeface="ＭＳ Ｐゴシック" pitchFamily="-1" charset="-128"/>
                <a:cs typeface="ＭＳ Ｐゴシック" pitchFamily="-1" charset="-128"/>
              </a:rPr>
              <a:t>constitutions did.</a:t>
            </a:r>
          </a:p>
          <a:p>
            <a:pPr eaLnBrk="1" hangingPunct="1">
              <a:lnSpc>
                <a:spcPct val="90000"/>
              </a:lnSpc>
            </a:pPr>
            <a:endParaRPr lang="en-US" dirty="0">
              <a:latin typeface="Arial" pitchFamily="-1" charset="0"/>
              <a:ea typeface="ＭＳ Ｐゴシック" pitchFamily="-1" charset="-128"/>
              <a:cs typeface="ＭＳ Ｐゴシック" pitchFamily="-1" charset="-128"/>
            </a:endParaRPr>
          </a:p>
          <a:p>
            <a:pPr eaLnBrk="1" hangingPunct="1">
              <a:lnSpc>
                <a:spcPct val="90000"/>
              </a:lnSpc>
            </a:pPr>
            <a:r>
              <a:rPr lang="en-US" dirty="0">
                <a:latin typeface="Arial" pitchFamily="-1" charset="0"/>
                <a:ea typeface="ＭＳ Ｐゴシック" pitchFamily="-1" charset="-128"/>
                <a:cs typeface="ＭＳ Ｐゴシック" pitchFamily="-1" charset="-128"/>
              </a:rPr>
              <a:t>Pro-Constitution politics prevailed in cities and rural areas integrated into the commercial marketplace. Its strongest supporters were men of great wealth. But the promise of prosperity also appealed to urban artisans, laborers, and sailors, who thought a stronger central government would revive a lagging economy. Anti-Federalism found most of its support in rural and frontier areas populated by struggling farmers. </a:t>
            </a:r>
          </a:p>
          <a:p>
            <a:pPr eaLnBrk="1" hangingPunct="1">
              <a:lnSpc>
                <a:spcPct val="90000"/>
              </a:lnSpc>
            </a:pPr>
            <a:endParaRPr lang="en-US" dirty="0">
              <a:latin typeface="Arial" pitchFamily="-1" charset="0"/>
              <a:ea typeface="ＭＳ Ｐゴシック" pitchFamily="-1" charset="-128"/>
              <a:cs typeface="ＭＳ Ｐゴシック" pitchFamily="-1" charset="-128"/>
            </a:endParaRPr>
          </a:p>
          <a:p>
            <a:pPr eaLnBrk="1" hangingPunct="1">
              <a:lnSpc>
                <a:spcPct val="90000"/>
              </a:lnSpc>
            </a:pPr>
            <a:r>
              <a:rPr lang="en-US" dirty="0">
                <a:latin typeface="Arial" pitchFamily="-1" charset="0"/>
                <a:ea typeface="ＭＳ Ｐゴシック" pitchFamily="-1" charset="-128"/>
                <a:cs typeface="ＭＳ Ｐゴシック" pitchFamily="-1" charset="-128"/>
              </a:rPr>
              <a:t>Ultimately, the pro-Constitutionalists’ energy, organization, and command of the press prevailed. Madison won support for the Constitution by promising that the first Congress would enact a Bill of Rights. Although many people in Massachusetts, New York, and Virginia opposed the document, only Rhode Island and North Carolina voted against ratification.</a:t>
            </a:r>
          </a:p>
        </p:txBody>
      </p:sp>
    </p:spTree>
    <p:extLst>
      <p:ext uri="{BB962C8B-B14F-4D97-AF65-F5344CB8AC3E}">
        <p14:creationId xmlns:p14="http://schemas.microsoft.com/office/powerpoint/2010/main" val="165951151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23160266-9500-B24E-A1F6-53E883101E3D}" type="slidenum">
              <a:rPr lang="en-US"/>
              <a:pPr/>
              <a:t>35</a:t>
            </a:fld>
            <a:endParaRPr lang="en-US" dirty="0"/>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p:spPr>
        <p:txBody>
          <a:bodyPr/>
          <a:lstStyle/>
          <a:p>
            <a:r>
              <a:rPr lang="en-US" i="0" baseline="0" dirty="0" smtClean="0">
                <a:latin typeface="Arial" pitchFamily="-1" charset="0"/>
                <a:ea typeface="ＭＳ Ｐゴシック" pitchFamily="-1" charset="-128"/>
                <a:cs typeface="ＭＳ Ｐゴシック" pitchFamily="-1" charset="-128"/>
              </a:rPr>
              <a:t>A </a:t>
            </a:r>
            <a:r>
              <a:rPr lang="en-US" i="0" baseline="0" dirty="0">
                <a:latin typeface="Arial" pitchFamily="-1" charset="0"/>
                <a:ea typeface="ＭＳ Ｐゴシック" pitchFamily="-1" charset="-128"/>
                <a:cs typeface="ＭＳ Ｐゴシック" pitchFamily="-1" charset="-128"/>
              </a:rPr>
              <a:t>banner carried by one of the many artisan groups that took part in New York City’s Grand Federal Procession of 1788 celebrating the ratification of the Constitution. The banner depicts artisans at work in their shop and some of their products. The words “Solid and Pure,” and the inscription at the upper right, link the quality of their pewter to their opinion of the new frame of government and hopes for the future. The inscription reads: </a:t>
            </a:r>
          </a:p>
          <a:p>
            <a:endParaRPr lang="en-US" i="0" baseline="0" dirty="0">
              <a:latin typeface="Arial" pitchFamily="-1" charset="0"/>
              <a:ea typeface="ＭＳ Ｐゴシック" pitchFamily="-1" charset="-128"/>
              <a:cs typeface="ＭＳ Ｐゴシック" pitchFamily="-1" charset="-128"/>
            </a:endParaRPr>
          </a:p>
          <a:p>
            <a:r>
              <a:rPr lang="en-US" i="0" baseline="0" dirty="0">
                <a:latin typeface="Arial" pitchFamily="-1" charset="0"/>
                <a:ea typeface="ＭＳ Ｐゴシック" pitchFamily="-1" charset="-128"/>
                <a:cs typeface="ＭＳ Ｐゴシック" pitchFamily="-1" charset="-128"/>
              </a:rPr>
              <a:t>“The Federal Plan Most Solid and Secure </a:t>
            </a:r>
          </a:p>
          <a:p>
            <a:r>
              <a:rPr lang="en-US" i="0" baseline="0" dirty="0">
                <a:latin typeface="Arial" pitchFamily="-1" charset="0"/>
                <a:ea typeface="ＭＳ Ｐゴシック" pitchFamily="-1" charset="-128"/>
                <a:cs typeface="ＭＳ Ｐゴシック" pitchFamily="-1" charset="-128"/>
              </a:rPr>
              <a:t>Americans Their Freedom Will Endure All</a:t>
            </a:r>
          </a:p>
          <a:p>
            <a:r>
              <a:rPr lang="en-US" i="0" baseline="0" dirty="0">
                <a:latin typeface="Arial" pitchFamily="-1" charset="0"/>
                <a:ea typeface="ＭＳ Ｐゴシック" pitchFamily="-1" charset="-128"/>
                <a:cs typeface="ＭＳ Ｐゴシック" pitchFamily="-1" charset="-128"/>
              </a:rPr>
              <a:t>Arts Shall Flourish in Columbia’s Land And</a:t>
            </a:r>
          </a:p>
          <a:p>
            <a:r>
              <a:rPr lang="en-US" i="0" baseline="0" dirty="0">
                <a:latin typeface="Arial" pitchFamily="-1" charset="0"/>
                <a:ea typeface="ＭＳ Ｐゴシック" pitchFamily="-1" charset="-128"/>
                <a:cs typeface="ＭＳ Ｐゴシック" pitchFamily="-1" charset="-128"/>
              </a:rPr>
              <a:t>All Her Sons Join as One Social Band”</a:t>
            </a:r>
            <a:endParaRPr lang="en-US" i="1"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5030058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marL="0" marR="0" lvl="0" indent="0" defTabSz="914400" eaLnBrk="1" fontAlgn="auto" latinLnBrk="0" hangingPunct="1">
              <a:lnSpc>
                <a:spcPct val="100000"/>
              </a:lnSpc>
              <a:spcBef>
                <a:spcPct val="0"/>
              </a:spcBef>
              <a:spcAft>
                <a:spcPts val="0"/>
              </a:spcAft>
              <a:buClrTx/>
              <a:buSzTx/>
              <a:buFontTx/>
              <a:buNone/>
              <a:tabLst/>
              <a:defRPr/>
            </a:pPr>
            <a:fld id="{B4A9A59B-62C9-4BA8-95CA-3AAAF03A30B1}" type="slidenum">
              <a:rPr kumimoji="0" lang="en-US" altLang="en-US" sz="1200" b="0" i="0" u="none" strike="noStrike" kern="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rPr>
              <a:pPr marL="0" marR="0" lvl="0" indent="0" defTabSz="914400" eaLnBrk="1" fontAlgn="auto" latinLnBrk="0" hangingPunct="1">
                <a:lnSpc>
                  <a:spcPct val="100000"/>
                </a:lnSpc>
                <a:spcBef>
                  <a:spcPct val="0"/>
                </a:spcBef>
                <a:spcAft>
                  <a:spcPts val="0"/>
                </a:spcAft>
                <a:buClrTx/>
                <a:buSzTx/>
                <a:buFontTx/>
                <a:buNone/>
                <a:tabLst/>
                <a:defRPr/>
              </a:pPr>
              <a:t>36</a:t>
            </a:fld>
            <a:endParaRPr kumimoji="0" lang="en-US" altLang="en-US" sz="1200" b="0" i="0" u="none" strike="noStrike" kern="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endParaRPr>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i="0" baseline="0" dirty="0" smtClean="0">
                <a:latin typeface="Arial" panose="020B0604020202020204" pitchFamily="34" charset="0"/>
                <a:ea typeface="ＭＳ Ｐゴシック" panose="020B0600070205080204" pitchFamily="34" charset="-128"/>
              </a:rPr>
              <a:t>After </a:t>
            </a:r>
            <a:r>
              <a:rPr lang="en-US" altLang="en-US" i="0" baseline="0" dirty="0">
                <a:latin typeface="Arial" panose="020B0604020202020204" pitchFamily="34" charset="0"/>
                <a:ea typeface="ＭＳ Ｐゴシック" panose="020B0600070205080204" pitchFamily="34" charset="-128"/>
              </a:rPr>
              <a:t>the Grand Federal Procession, hundreds of marchers enjoyed a celebratory banquet. The ten tables represented the states that had ratified by July 1788 when the procession took place. </a:t>
            </a:r>
          </a:p>
        </p:txBody>
      </p:sp>
    </p:spTree>
    <p:extLst>
      <p:ext uri="{BB962C8B-B14F-4D97-AF65-F5344CB8AC3E}">
        <p14:creationId xmlns:p14="http://schemas.microsoft.com/office/powerpoint/2010/main" val="7303093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p>
            <a:fld id="{90271E83-C52C-464D-A03D-58D34AA60941}" type="slidenum">
              <a:rPr lang="en-US"/>
              <a:pPr/>
              <a:t>37</a:t>
            </a:fld>
            <a:endParaRPr lang="en-US" dirty="0"/>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p:spPr>
        <p:txBody>
          <a:bodyPr/>
          <a:lstStyle/>
          <a:p>
            <a:pPr eaLnBrk="1" hangingPunct="1"/>
            <a:r>
              <a:rPr lang="en-US" sz="1000" dirty="0">
                <a:latin typeface="Arial" pitchFamily="-1" charset="0"/>
                <a:ea typeface="ＭＳ Ｐゴシック" pitchFamily="-1" charset="-128"/>
                <a:cs typeface="ＭＳ Ｐゴシック" pitchFamily="-1" charset="-128"/>
              </a:rPr>
              <a:t>The individual rights that are today protected by the Constitution and celebrated by Americans were not actually in the original document ratified in 1788. Madison had promised that Congress would pass a Bill of Rights in order to gain support for ratification, but he believed that such a bill was redundant and would not prevent majorities from violating constitutional rights in the future. But each new state constitution had a bill of rights.</a:t>
            </a:r>
          </a:p>
          <a:p>
            <a:pPr eaLnBrk="1" hangingPunct="1"/>
            <a:endParaRPr lang="en-US" sz="1000" dirty="0">
              <a:latin typeface="Arial" pitchFamily="-1" charset="0"/>
              <a:ea typeface="ＭＳ Ｐゴシック" pitchFamily="-1" charset="-128"/>
              <a:cs typeface="ＭＳ Ｐゴシック" pitchFamily="-1" charset="-128"/>
            </a:endParaRPr>
          </a:p>
          <a:p>
            <a:pPr eaLnBrk="1" hangingPunct="1"/>
            <a:r>
              <a:rPr lang="en-US" sz="1000" dirty="0">
                <a:latin typeface="Arial" pitchFamily="-1" charset="0"/>
                <a:ea typeface="ＭＳ Ｐゴシック" pitchFamily="-1" charset="-128"/>
                <a:cs typeface="ＭＳ Ｐゴシック" pitchFamily="-1" charset="-128"/>
              </a:rPr>
              <a:t>Madison presented a series of amendments that became the basis for the Bill of Rights ratified by the states in 1791. They included the First Amendment, prohibiting Congress from legislating about religion and protecting freedom of the press and assembly; the Second, upholding the right to bear arms and organize militias; and other amendments affirming the right to trial by jury and prohibiting abuses such as arrests without warrants and forcing a person accused of a crime to testify against himself. The Ninth declared that rights not specifically mentioned in the Constitution were “retained by the people,” opening the door to establish new rights not articulated in the text. The Tenth Amendment affirmed that powers not delegated to the national government or prohibited to the states were reserved to the states, protecting states against encroaching federal power.</a:t>
            </a:r>
          </a:p>
          <a:p>
            <a:pPr eaLnBrk="1" hangingPunct="1"/>
            <a:endParaRPr lang="en-US" sz="1000" dirty="0">
              <a:latin typeface="Arial" pitchFamily="-1" charset="0"/>
              <a:ea typeface="ＭＳ Ｐゴシック" pitchFamily="-1" charset="-128"/>
              <a:cs typeface="ＭＳ Ｐゴシック" pitchFamily="-1" charset="-128"/>
            </a:endParaRPr>
          </a:p>
          <a:p>
            <a:pPr eaLnBrk="1" hangingPunct="1"/>
            <a:r>
              <a:rPr lang="en-US" sz="1000" dirty="0">
                <a:latin typeface="Arial" pitchFamily="-1" charset="0"/>
                <a:ea typeface="ＭＳ Ｐゴシック" pitchFamily="-1" charset="-128"/>
                <a:cs typeface="ＭＳ Ｐゴシック" pitchFamily="-1" charset="-128"/>
              </a:rPr>
              <a:t>The Bill of Rights showed how the Revolution had changed America. Most remarkably, the Constitution recognized religious freedom. The Constitution, unlike the Declaration of Independence, is entirely secular. It does not refer to God, and it bars religious tests for federal officeholders. The First Amendment prohibits Congress from legislating on religious matters, a departure from colonial and British precedent. </a:t>
            </a:r>
          </a:p>
        </p:txBody>
      </p:sp>
    </p:spTree>
    <p:extLst>
      <p:ext uri="{BB962C8B-B14F-4D97-AF65-F5344CB8AC3E}">
        <p14:creationId xmlns:p14="http://schemas.microsoft.com/office/powerpoint/2010/main" val="346842006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p>
            <a:fld id="{798DDDCB-B34C-7D4E-AA3B-B9AA9A5247A5}" type="slidenum">
              <a:rPr lang="en-US"/>
              <a:pPr/>
              <a:t>38</a:t>
            </a:fld>
            <a:endParaRPr lang="en-US" dirty="0"/>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a:ln/>
        </p:spPr>
        <p:txBody>
          <a:bodyPr/>
          <a:lstStyle/>
          <a:p>
            <a:r>
              <a:rPr lang="en-US" dirty="0" smtClean="0">
                <a:latin typeface="Arial" pitchFamily="-1" charset="0"/>
                <a:ea typeface="ＭＳ Ｐゴシック" pitchFamily="-1" charset="-128"/>
                <a:cs typeface="ＭＳ Ｐゴシック" pitchFamily="-1" charset="-128"/>
              </a:rPr>
              <a:t>Federalists,</a:t>
            </a:r>
            <a:r>
              <a:rPr lang="en-US" baseline="0" dirty="0" smtClean="0">
                <a:latin typeface="Arial" pitchFamily="-1" charset="0"/>
                <a:ea typeface="ＭＳ Ｐゴシック" pitchFamily="-1" charset="-128"/>
                <a:cs typeface="ＭＳ Ｐゴシック" pitchFamily="-1" charset="-128"/>
              </a:rPr>
              <a:t> </a:t>
            </a:r>
            <a:r>
              <a:rPr lang="en-US" dirty="0" smtClean="0">
                <a:latin typeface="Arial" pitchFamily="-1" charset="0"/>
                <a:ea typeface="ＭＳ Ｐゴシック" pitchFamily="-1" charset="-128"/>
                <a:cs typeface="ＭＳ Ｐゴシック" pitchFamily="-1" charset="-128"/>
              </a:rPr>
              <a:t>those </a:t>
            </a:r>
            <a:r>
              <a:rPr lang="en-US" dirty="0">
                <a:latin typeface="Arial" pitchFamily="-1" charset="0"/>
                <a:ea typeface="ＭＳ Ｐゴシック" pitchFamily="-1" charset="-128"/>
                <a:cs typeface="ＭＳ Ｐゴシック" pitchFamily="-1" charset="-128"/>
              </a:rPr>
              <a:t>who supported the new </a:t>
            </a:r>
            <a:r>
              <a:rPr lang="en-US" dirty="0" smtClean="0">
                <a:latin typeface="Arial" pitchFamily="-1" charset="0"/>
                <a:ea typeface="ＭＳ Ｐゴシック" pitchFamily="-1" charset="-128"/>
                <a:cs typeface="ＭＳ Ｐゴシック" pitchFamily="-1" charset="-128"/>
              </a:rPr>
              <a:t>Constitution,</a:t>
            </a:r>
            <a:r>
              <a:rPr lang="en-US" baseline="0" dirty="0" smtClean="0">
                <a:latin typeface="Arial" pitchFamily="-1" charset="0"/>
                <a:ea typeface="ＭＳ Ｐゴシック" pitchFamily="-1" charset="-128"/>
                <a:cs typeface="ＭＳ Ｐゴシック" pitchFamily="-1" charset="-128"/>
              </a:rPr>
              <a:t> </a:t>
            </a:r>
            <a:r>
              <a:rPr lang="en-US" dirty="0" smtClean="0">
                <a:latin typeface="Arial" pitchFamily="-1" charset="0"/>
                <a:ea typeface="ＭＳ Ｐゴシック" pitchFamily="-1" charset="-128"/>
                <a:cs typeface="ＭＳ Ｐゴシック" pitchFamily="-1" charset="-128"/>
              </a:rPr>
              <a:t>tended </a:t>
            </a:r>
            <a:r>
              <a:rPr lang="en-US" dirty="0">
                <a:latin typeface="Arial" pitchFamily="-1" charset="0"/>
                <a:ea typeface="ＭＳ Ｐゴシック" pitchFamily="-1" charset="-128"/>
                <a:cs typeface="ＭＳ Ｐゴシック" pitchFamily="-1" charset="-128"/>
              </a:rPr>
              <a:t>to be concentrated in cities and nearby</a:t>
            </a:r>
            <a:r>
              <a:rPr lang="en-US" baseline="0" dirty="0">
                <a:latin typeface="Arial" pitchFamily="-1" charset="0"/>
                <a:ea typeface="ＭＳ Ｐゴシック" pitchFamily="-1" charset="-128"/>
                <a:cs typeface="ＭＳ Ｐゴシック" pitchFamily="-1" charset="-128"/>
              </a:rPr>
              <a:t> rural areas, while backcountry farmers were more likely to oppose the new frame of government. </a:t>
            </a:r>
            <a:endParaRPr lang="en-US"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40830000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p:spPr>
        <p:txBody>
          <a:bodyPr/>
          <a:lstStyle/>
          <a:p>
            <a:fld id="{D50DECA7-AB4A-A04B-B606-6A705DF75C0C}" type="slidenum">
              <a:rPr lang="en-US"/>
              <a:pPr/>
              <a:t>39</a:t>
            </a:fld>
            <a:endParaRPr lang="en-US" dirty="0"/>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a:ln/>
        </p:spPr>
        <p:txBody>
          <a:bodyPr/>
          <a:lstStyle/>
          <a:p>
            <a:r>
              <a:rPr lang="en-US" dirty="0" smtClean="0">
                <a:latin typeface="Arial" pitchFamily="-1" charset="0"/>
                <a:ea typeface="ＭＳ Ｐゴシック" pitchFamily="-1" charset="-128"/>
                <a:cs typeface="ＭＳ Ｐゴシック" pitchFamily="-1" charset="-128"/>
              </a:rPr>
              <a:t>This is an </a:t>
            </a:r>
            <a:r>
              <a:rPr lang="en-US" dirty="0">
                <a:latin typeface="Arial" pitchFamily="-1" charset="0"/>
                <a:ea typeface="ＭＳ Ｐゴシック" pitchFamily="-1" charset="-128"/>
                <a:cs typeface="ＭＳ Ｐゴシック" pitchFamily="-1" charset="-128"/>
              </a:rPr>
              <a:t>engraving and a poem, published in 1788 in an American newspaper,</a:t>
            </a:r>
            <a:r>
              <a:rPr lang="en-US" baseline="0" dirty="0">
                <a:latin typeface="Arial" pitchFamily="-1" charset="0"/>
                <a:ea typeface="ＭＳ Ｐゴシック" pitchFamily="-1" charset="-128"/>
                <a:cs typeface="ＭＳ Ｐゴシック" pitchFamily="-1" charset="-128"/>
              </a:rPr>
              <a:t> after New York became the eleventh state to ratify the new Constitution. North Carolina would ratify in 1789 and Rhode Island in 1790. </a:t>
            </a:r>
            <a:endParaRPr lang="en-US"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169856163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p:spPr>
        <p:txBody>
          <a:bodyPr/>
          <a:lstStyle/>
          <a:p>
            <a:fld id="{970D0BC1-E68E-2A4F-848D-B1B8ECBCA21A}" type="slidenum">
              <a:rPr lang="en-US"/>
              <a:pPr/>
              <a:t>40</a:t>
            </a:fld>
            <a:endParaRPr lang="en-US" dirty="0"/>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a:ln/>
        </p:spPr>
        <p:txBody>
          <a:bodyPr/>
          <a:lstStyle/>
          <a:p>
            <a:r>
              <a:rPr lang="en-US" dirty="0">
                <a:latin typeface="Arial" pitchFamily="-1" charset="0"/>
                <a:ea typeface="ＭＳ Ｐゴシック" pitchFamily="-1" charset="-128"/>
                <a:cs typeface="ＭＳ Ｐゴシック" pitchFamily="-1" charset="-128"/>
              </a:rPr>
              <a:t>The purpose of the focus questions is to help students find larger themes and structures to bring the historical evidence, events, and examples together for a connected thematic purpose.</a:t>
            </a:r>
          </a:p>
          <a:p>
            <a:endParaRPr lang="en-US" dirty="0">
              <a:latin typeface="Arial" pitchFamily="-1" charset="0"/>
              <a:ea typeface="ＭＳ Ｐゴシック" pitchFamily="-1" charset="-128"/>
              <a:cs typeface="ＭＳ Ｐゴシック" pitchFamily="-1" charset="-128"/>
            </a:endParaRPr>
          </a:p>
          <a:p>
            <a:r>
              <a:rPr lang="en-US" dirty="0">
                <a:latin typeface="Arial" pitchFamily="-1" charset="0"/>
                <a:ea typeface="ＭＳ Ｐゴシック" pitchFamily="-1" charset="-128"/>
                <a:cs typeface="ＭＳ Ｐゴシック" pitchFamily="-1" charset="-128"/>
              </a:rPr>
              <a:t>As we go through each portion of this lecture, you may want to keep in mind how the information relates to this larger thematic question. Here are some suggestions: write the focus question in the left or right margin on your notes and as we go through, either mark areas of your notes for you to come back to later and think about the connection, OR as you review your notes later (to fill in anything else you remember from the lecture or your thoughts during the lecture or additional information from the readings), write small phrases from the lecture and readings that connect that information to each focus question AND/OR are examples that work together to answer the focus question. </a:t>
            </a:r>
          </a:p>
          <a:p>
            <a:pPr eaLnBrk="1" hangingPunct="1"/>
            <a:endParaRPr lang="en-US"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7615542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p:spPr>
        <p:txBody>
          <a:bodyPr/>
          <a:lstStyle/>
          <a:p>
            <a:fld id="{33D89CE8-210B-244F-B97E-3B5E8323755D}" type="slidenum">
              <a:rPr lang="en-US"/>
              <a:pPr/>
              <a:t>41</a:t>
            </a:fld>
            <a:endParaRPr lang="en-US" dirty="0"/>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noFill/>
          <a:ln/>
        </p:spPr>
        <p:txBody>
          <a:bodyPr/>
          <a:lstStyle/>
          <a:p>
            <a:pPr eaLnBrk="1" hangingPunct="1"/>
            <a:r>
              <a:rPr lang="en-US" dirty="0">
                <a:latin typeface="Arial" pitchFamily="-1" charset="0"/>
                <a:ea typeface="ＭＳ Ｐゴシック" pitchFamily="-1" charset="-128"/>
                <a:cs typeface="ＭＳ Ｐゴシック" pitchFamily="-1" charset="-128"/>
              </a:rPr>
              <a:t>Colonial Americans had been divided by ethnicity, religion, class, and status, and united only by their allegiance to Great Britain. The Revolution created a new collective body, the American people, whose members were to enjoy freedom as members of a new political community. Since government in the United States rested on the will of the people, establishing the identity of the people was important.</a:t>
            </a:r>
          </a:p>
          <a:p>
            <a:pPr eaLnBrk="1" hangingPunct="1"/>
            <a:endParaRPr lang="en-US" dirty="0">
              <a:latin typeface="Arial" pitchFamily="-1" charset="0"/>
              <a:ea typeface="ＭＳ Ｐゴシック" pitchFamily="-1" charset="-128"/>
              <a:cs typeface="ＭＳ Ｐゴシック" pitchFamily="-1" charset="-128"/>
            </a:endParaRPr>
          </a:p>
          <a:p>
            <a:pPr eaLnBrk="1" hangingPunct="1"/>
            <a:r>
              <a:rPr lang="en-US" dirty="0">
                <a:latin typeface="Arial" pitchFamily="-1" charset="0"/>
                <a:ea typeface="ＭＳ Ｐゴシック" pitchFamily="-1" charset="-128"/>
                <a:cs typeface="ＭＳ Ｐゴシック" pitchFamily="-1" charset="-128"/>
              </a:rPr>
              <a:t>The Constitution began with “We the People,” but “People” did not include all </a:t>
            </a:r>
            <a:r>
              <a:rPr lang="en-US" dirty="0" smtClean="0">
                <a:latin typeface="Arial" pitchFamily="-1" charset="0"/>
                <a:ea typeface="ＭＳ Ｐゴシック" pitchFamily="-1" charset="-128"/>
                <a:cs typeface="ＭＳ Ｐゴシック" pitchFamily="-1" charset="-128"/>
              </a:rPr>
              <a:t>those</a:t>
            </a:r>
            <a:r>
              <a:rPr lang="en-US" baseline="0" dirty="0" smtClean="0">
                <a:latin typeface="Arial" pitchFamily="-1" charset="0"/>
                <a:ea typeface="ＭＳ Ｐゴシック" pitchFamily="-1" charset="-128"/>
                <a:cs typeface="ＭＳ Ｐゴシック" pitchFamily="-1" charset="-128"/>
              </a:rPr>
              <a:t> </a:t>
            </a:r>
            <a:r>
              <a:rPr lang="en-US" dirty="0" smtClean="0">
                <a:latin typeface="Arial" pitchFamily="-1" charset="0"/>
                <a:ea typeface="ＭＳ Ｐゴシック" pitchFamily="-1" charset="-128"/>
                <a:cs typeface="ＭＳ Ｐゴシック" pitchFamily="-1" charset="-128"/>
              </a:rPr>
              <a:t>living </a:t>
            </a:r>
            <a:r>
              <a:rPr lang="en-US" dirty="0">
                <a:latin typeface="Arial" pitchFamily="-1" charset="0"/>
                <a:ea typeface="ＭＳ Ｐゴシック" pitchFamily="-1" charset="-128"/>
                <a:cs typeface="ＭＳ Ｐゴシック" pitchFamily="-1" charset="-128"/>
              </a:rPr>
              <a:t>within the United States. The Constitution identified three groups in the United States: Indians, who were treated as members of independent tribes, and not part of the American nation; “other persons,” or slaves; and “the people,” the only group entitled to freedom in America.</a:t>
            </a:r>
          </a:p>
          <a:p>
            <a:pPr eaLnBrk="1" hangingPunct="1"/>
            <a:endParaRPr lang="en-US" dirty="0">
              <a:latin typeface="Arial" pitchFamily="-1" charset="0"/>
              <a:ea typeface="ＭＳ Ｐゴシック" pitchFamily="-1" charset="-128"/>
              <a:cs typeface="ＭＳ Ｐゴシック" pitchFamily="-1" charset="-128"/>
            </a:endParaRPr>
          </a:p>
          <a:p>
            <a:pPr eaLnBrk="1" hangingPunct="1"/>
            <a:r>
              <a:rPr lang="en-US" dirty="0">
                <a:latin typeface="Arial" pitchFamily="-1" charset="0"/>
                <a:ea typeface="ＭＳ Ｐゴシック" pitchFamily="-1" charset="-128"/>
                <a:cs typeface="ＭＳ Ｐゴシック" pitchFamily="-1" charset="-128"/>
              </a:rPr>
              <a:t>America at first seemed to offer a civic identity to all who dedicated themselves to America’s political principles. But only certain groups of people were deemed citizens in the new nation.</a:t>
            </a:r>
          </a:p>
        </p:txBody>
      </p:sp>
    </p:spTree>
    <p:extLst>
      <p:ext uri="{BB962C8B-B14F-4D97-AF65-F5344CB8AC3E}">
        <p14:creationId xmlns:p14="http://schemas.microsoft.com/office/powerpoint/2010/main" val="37428095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p:spPr>
        <p:txBody>
          <a:bodyPr/>
          <a:lstStyle/>
          <a:p>
            <a:fld id="{4BBF5B1B-EB1B-7E4C-8BE5-AE0DFEFB9EF8}" type="slidenum">
              <a:rPr lang="en-US"/>
              <a:pPr/>
              <a:t>42</a:t>
            </a:fld>
            <a:endParaRPr lang="en-US" dirty="0"/>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a:ln/>
        </p:spPr>
        <p:txBody>
          <a:bodyPr/>
          <a:lstStyle/>
          <a:p>
            <a:pPr eaLnBrk="1" hangingPunct="1"/>
            <a:r>
              <a:rPr lang="en-US" sz="1000" dirty="0">
                <a:latin typeface="Arial" pitchFamily="-1" charset="0"/>
                <a:ea typeface="ＭＳ Ｐゴシック" pitchFamily="-1" charset="-128"/>
                <a:cs typeface="ＭＳ Ｐゴシック" pitchFamily="-1" charset="-128"/>
              </a:rPr>
              <a:t>The way the early republic related to Indians and African-Americans shows the contradictory principles shaping </a:t>
            </a:r>
            <a:r>
              <a:rPr lang="en-US" sz="1000" dirty="0" smtClean="0">
                <a:latin typeface="Arial" pitchFamily="-1" charset="0"/>
                <a:ea typeface="ＭＳ Ｐゴシック" pitchFamily="-1" charset="-128"/>
                <a:cs typeface="ＭＳ Ｐゴシック" pitchFamily="-1" charset="-128"/>
              </a:rPr>
              <a:t>the</a:t>
            </a:r>
            <a:r>
              <a:rPr lang="en-US" sz="1000" baseline="0" dirty="0" smtClean="0">
                <a:latin typeface="Arial" pitchFamily="-1" charset="0"/>
                <a:ea typeface="ＭＳ Ｐゴシック" pitchFamily="-1" charset="-128"/>
                <a:cs typeface="ＭＳ Ｐゴシック" pitchFamily="-1" charset="-128"/>
              </a:rPr>
              <a:t> </a:t>
            </a:r>
            <a:r>
              <a:rPr lang="en-US" sz="1000" dirty="0" smtClean="0">
                <a:latin typeface="Arial" pitchFamily="-1" charset="0"/>
                <a:ea typeface="ＭＳ Ｐゴシック" pitchFamily="-1" charset="-128"/>
                <a:cs typeface="ＭＳ Ｐゴシック" pitchFamily="-1" charset="-128"/>
              </a:rPr>
              <a:t>American </a:t>
            </a:r>
            <a:r>
              <a:rPr lang="en-US" sz="1000" dirty="0">
                <a:latin typeface="Arial" pitchFamily="-1" charset="0"/>
                <a:ea typeface="ＭＳ Ｐゴシック" pitchFamily="-1" charset="-128"/>
                <a:cs typeface="ＭＳ Ｐゴシック" pitchFamily="-1" charset="-128"/>
              </a:rPr>
              <a:t>national identity. American leaders agreed that western Indian lands should go to white Americans but disagreed about which option was best for dealing with the Indian population: removal, disappearance, or assimilation into white “civilization.”</a:t>
            </a:r>
          </a:p>
          <a:p>
            <a:pPr eaLnBrk="1" hangingPunct="1"/>
            <a:endParaRPr lang="en-US" sz="1000" dirty="0">
              <a:latin typeface="Arial" pitchFamily="-1" charset="0"/>
              <a:ea typeface="ＭＳ Ｐゴシック" pitchFamily="-1" charset="-128"/>
              <a:cs typeface="ＭＳ Ｐゴシック" pitchFamily="-1" charset="-128"/>
            </a:endParaRPr>
          </a:p>
          <a:p>
            <a:pPr eaLnBrk="1" hangingPunct="1"/>
            <a:r>
              <a:rPr lang="en-US" sz="1000" dirty="0">
                <a:latin typeface="Arial" pitchFamily="-1" charset="0"/>
                <a:ea typeface="ＭＳ Ｐゴシック" pitchFamily="-1" charset="-128"/>
                <a:cs typeface="ＭＳ Ｐゴシック" pitchFamily="-1" charset="-128"/>
              </a:rPr>
              <a:t>Many Americans thought Indians unfit for citizenship. Indian tribes were not represented in the new government. The treaty system gave them the unique status of independent, sovereign nations, but treaties, often signed by only a few, unrepresentative members of a tribe, were essentially a means of transferring Indian land to the state or federal governments.</a:t>
            </a:r>
          </a:p>
          <a:p>
            <a:pPr eaLnBrk="1" hangingPunct="1"/>
            <a:endParaRPr lang="en-US" sz="1000" dirty="0">
              <a:latin typeface="Arial" pitchFamily="-1" charset="0"/>
              <a:ea typeface="ＭＳ Ｐゴシック" pitchFamily="-1" charset="-128"/>
              <a:cs typeface="ＭＳ Ｐゴシック" pitchFamily="-1" charset="-128"/>
            </a:endParaRPr>
          </a:p>
          <a:p>
            <a:pPr eaLnBrk="1" hangingPunct="1"/>
            <a:r>
              <a:rPr lang="en-US" sz="1000" dirty="0">
                <a:latin typeface="Arial" pitchFamily="-1" charset="0"/>
                <a:ea typeface="ＭＳ Ｐゴシック" pitchFamily="-1" charset="-128"/>
                <a:cs typeface="ＭＳ Ｐゴシック" pitchFamily="-1" charset="-128"/>
              </a:rPr>
              <a:t>Military conflict in the Old Northwest continued until 1794, when a U.S. victory led to the Treaty of Greenville the next year, which gave most of Ohio and Indiana to the U.S. government and established a system whereby tribes received annual grants of money, at the cost of government interference in tribal affairs.</a:t>
            </a:r>
          </a:p>
          <a:p>
            <a:pPr eaLnBrk="1" hangingPunct="1"/>
            <a:endParaRPr lang="en-US" sz="1000" dirty="0">
              <a:latin typeface="Arial" pitchFamily="-1" charset="0"/>
              <a:ea typeface="ＭＳ Ｐゴシック" pitchFamily="-1" charset="-128"/>
              <a:cs typeface="ＭＳ Ｐゴシック" pitchFamily="-1" charset="-128"/>
            </a:endParaRPr>
          </a:p>
          <a:p>
            <a:pPr eaLnBrk="1" hangingPunct="1"/>
            <a:r>
              <a:rPr lang="en-US" sz="1000" dirty="0">
                <a:latin typeface="Arial" pitchFamily="-1" charset="0"/>
                <a:ea typeface="ＭＳ Ｐゴシック" pitchFamily="-1" charset="-128"/>
                <a:cs typeface="ＭＳ Ｐゴシック" pitchFamily="-1" charset="-128"/>
              </a:rPr>
              <a:t>Not all Americans believed that Indians were innately inferior to white Americans. Some, like Thomas Jefferson, believed they lived at a less advanced stage of civilization. In the 1790s, the federal government distributed agricultural tools and livestock to Indians to encourage them to adopt American ways of life.</a:t>
            </a:r>
          </a:p>
        </p:txBody>
      </p:sp>
    </p:spTree>
    <p:extLst>
      <p:ext uri="{BB962C8B-B14F-4D97-AF65-F5344CB8AC3E}">
        <p14:creationId xmlns:p14="http://schemas.microsoft.com/office/powerpoint/2010/main" val="85307235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marL="0" marR="0" lvl="0" indent="0" defTabSz="914400" eaLnBrk="1" fontAlgn="auto" latinLnBrk="0" hangingPunct="1">
              <a:lnSpc>
                <a:spcPct val="100000"/>
              </a:lnSpc>
              <a:spcBef>
                <a:spcPct val="0"/>
              </a:spcBef>
              <a:spcAft>
                <a:spcPts val="0"/>
              </a:spcAft>
              <a:buClrTx/>
              <a:buSzTx/>
              <a:buFontTx/>
              <a:buNone/>
              <a:tabLst/>
              <a:defRPr/>
            </a:pPr>
            <a:fld id="{B4A9A59B-62C9-4BA8-95CA-3AAAF03A30B1}" type="slidenum">
              <a:rPr kumimoji="0" lang="en-US" altLang="en-US" sz="1200" b="0" i="0" u="none" strike="noStrike" kern="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rPr>
              <a:pPr marL="0" marR="0" lvl="0" indent="0" defTabSz="914400" eaLnBrk="1" fontAlgn="auto" latinLnBrk="0" hangingPunct="1">
                <a:lnSpc>
                  <a:spcPct val="100000"/>
                </a:lnSpc>
                <a:spcBef>
                  <a:spcPct val="0"/>
                </a:spcBef>
                <a:spcAft>
                  <a:spcPts val="0"/>
                </a:spcAft>
                <a:buClrTx/>
                <a:buSzTx/>
                <a:buFontTx/>
                <a:buNone/>
                <a:tabLst/>
                <a:defRPr/>
              </a:pPr>
              <a:t>43</a:t>
            </a:fld>
            <a:endParaRPr kumimoji="0" lang="en-US" altLang="en-US" sz="1200" b="0" i="0" u="none" strike="noStrike" kern="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endParaRPr>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i="0" baseline="0" dirty="0" smtClean="0">
                <a:latin typeface="Arial" panose="020B0604020202020204" pitchFamily="34" charset="0"/>
                <a:ea typeface="ＭＳ Ｐゴシック" panose="020B0600070205080204" pitchFamily="34" charset="-128"/>
              </a:rPr>
              <a:t>By </a:t>
            </a:r>
            <a:r>
              <a:rPr lang="en-US" altLang="en-US" i="0" baseline="0" dirty="0">
                <a:latin typeface="Arial" panose="020B0604020202020204" pitchFamily="34" charset="0"/>
                <a:ea typeface="ＭＳ Ｐゴシック" panose="020B0600070205080204" pitchFamily="34" charset="-128"/>
              </a:rPr>
              <a:t>1795, the Indian population had declined significantly from the early colonial era, but the area west of the Appalachian Mountains was still known as “Indian country.”</a:t>
            </a:r>
          </a:p>
        </p:txBody>
      </p:sp>
    </p:spTree>
    <p:extLst>
      <p:ext uri="{BB962C8B-B14F-4D97-AF65-F5344CB8AC3E}">
        <p14:creationId xmlns:p14="http://schemas.microsoft.com/office/powerpoint/2010/main" val="300466869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marL="0" marR="0" lvl="0" indent="0" defTabSz="914400" eaLnBrk="1" fontAlgn="auto" latinLnBrk="0" hangingPunct="1">
              <a:lnSpc>
                <a:spcPct val="100000"/>
              </a:lnSpc>
              <a:spcBef>
                <a:spcPct val="0"/>
              </a:spcBef>
              <a:spcAft>
                <a:spcPts val="0"/>
              </a:spcAft>
              <a:buClrTx/>
              <a:buSzTx/>
              <a:buFontTx/>
              <a:buNone/>
              <a:tabLst/>
              <a:defRPr/>
            </a:pPr>
            <a:fld id="{B4A9A59B-62C9-4BA8-95CA-3AAAF03A30B1}" type="slidenum">
              <a:rPr kumimoji="0" lang="en-US" altLang="en-US" sz="1200" b="0" i="0" u="none" strike="noStrike" kern="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rPr>
              <a:pPr marL="0" marR="0" lvl="0" indent="0" defTabSz="914400" eaLnBrk="1" fontAlgn="auto" latinLnBrk="0" hangingPunct="1">
                <a:lnSpc>
                  <a:spcPct val="100000"/>
                </a:lnSpc>
                <a:spcBef>
                  <a:spcPct val="0"/>
                </a:spcBef>
                <a:spcAft>
                  <a:spcPts val="0"/>
                </a:spcAft>
                <a:buClrTx/>
                <a:buSzTx/>
                <a:buFontTx/>
                <a:buNone/>
                <a:tabLst/>
                <a:defRPr/>
              </a:pPr>
              <a:t>44</a:t>
            </a:fld>
            <a:endParaRPr kumimoji="0" lang="en-US" altLang="en-US" sz="1200" b="0" i="0" u="none" strike="noStrike" kern="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endParaRPr>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i="0" baseline="0" dirty="0" smtClean="0">
                <a:latin typeface="Arial" panose="020B0604020202020204" pitchFamily="34" charset="0"/>
                <a:ea typeface="ＭＳ Ｐゴシック" panose="020B0600070205080204" pitchFamily="34" charset="-128"/>
              </a:rPr>
              <a:t>A </a:t>
            </a:r>
            <a:r>
              <a:rPr lang="en-US" altLang="en-US" i="0" baseline="0" dirty="0">
                <a:latin typeface="Arial" panose="020B0604020202020204" pitchFamily="34" charset="0"/>
                <a:ea typeface="ＭＳ Ｐゴシック" panose="020B0600070205080204" pitchFamily="34" charset="-128"/>
              </a:rPr>
              <a:t>medal issued to Red Jacket, a Seneca chief, during his visit to Philadelphia (then the national capital) in </a:t>
            </a:r>
            <a:r>
              <a:rPr lang="en-US" altLang="en-US" i="0" baseline="0" dirty="0" smtClean="0">
                <a:latin typeface="Arial" panose="020B0604020202020204" pitchFamily="34" charset="0"/>
                <a:ea typeface="ＭＳ Ｐゴシック" panose="020B0600070205080204" pitchFamily="34" charset="-128"/>
              </a:rPr>
              <a:t>1792, depicts </a:t>
            </a:r>
            <a:r>
              <a:rPr lang="en-US" altLang="en-US" i="0" baseline="0" dirty="0">
                <a:latin typeface="Arial" panose="020B0604020202020204" pitchFamily="34" charset="0"/>
                <a:ea typeface="ＭＳ Ｐゴシック" panose="020B0600070205080204" pitchFamily="34" charset="-128"/>
              </a:rPr>
              <a:t>George Washington offering an Indian a peace pipe. The agricultural scene in the background was intended to suggest that Indians should take up farming. </a:t>
            </a:r>
          </a:p>
        </p:txBody>
      </p:sp>
    </p:spTree>
    <p:extLst>
      <p:ext uri="{BB962C8B-B14F-4D97-AF65-F5344CB8AC3E}">
        <p14:creationId xmlns:p14="http://schemas.microsoft.com/office/powerpoint/2010/main" val="312379764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p:spPr>
        <p:txBody>
          <a:bodyPr/>
          <a:lstStyle/>
          <a:p>
            <a:fld id="{79332E02-E381-FC45-8EE6-AF6022EB36A3}" type="slidenum">
              <a:rPr lang="en-US"/>
              <a:pPr/>
              <a:t>45</a:t>
            </a:fld>
            <a:endParaRPr lang="en-US" dirty="0"/>
          </a:p>
        </p:txBody>
      </p:sp>
      <p:sp>
        <p:nvSpPr>
          <p:cNvPr id="102403" name="Rectangle 2"/>
          <p:cNvSpPr>
            <a:spLocks noGrp="1" noRot="1" noChangeAspect="1" noChangeArrowheads="1" noTextEdit="1"/>
          </p:cNvSpPr>
          <p:nvPr>
            <p:ph type="sldImg"/>
          </p:nvPr>
        </p:nvSpPr>
        <p:spPr>
          <a:ln/>
        </p:spPr>
      </p:sp>
      <p:sp>
        <p:nvSpPr>
          <p:cNvPr id="102404" name="Rectangle 3"/>
          <p:cNvSpPr>
            <a:spLocks noGrp="1" noChangeArrowheads="1"/>
          </p:cNvSpPr>
          <p:nvPr>
            <p:ph type="body" idx="1"/>
          </p:nvPr>
        </p:nvSpPr>
        <p:spPr>
          <a:noFill/>
          <a:ln/>
        </p:spPr>
        <p:txBody>
          <a:bodyPr/>
          <a:lstStyle/>
          <a:p>
            <a:r>
              <a:rPr lang="en-US" dirty="0">
                <a:latin typeface="Arial" pitchFamily="-1" charset="0"/>
                <a:ea typeface="ＭＳ Ｐゴシック" pitchFamily="-1" charset="-128"/>
                <a:cs typeface="ＭＳ Ｐゴシック" pitchFamily="-1" charset="-128"/>
              </a:rPr>
              <a:t>The signing of the</a:t>
            </a:r>
            <a:r>
              <a:rPr lang="en-US" baseline="0" dirty="0">
                <a:latin typeface="Arial" pitchFamily="-1" charset="0"/>
                <a:ea typeface="ＭＳ Ｐゴシック" pitchFamily="-1" charset="-128"/>
                <a:cs typeface="ＭＳ Ｐゴシック" pitchFamily="-1" charset="-128"/>
              </a:rPr>
              <a:t> Treaty of Greenville of 1795, painted by an unknown member of General Anthony Wayne’s staff. In the treaty, a group of tribes ceded most of the area of the current states of Ohio and Indiana, along with the site that became the city of Chicago, to the United States. </a:t>
            </a:r>
            <a:endParaRPr lang="en-US"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353326538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marL="0" marR="0" lvl="0" indent="0" defTabSz="914400" eaLnBrk="1" fontAlgn="auto" latinLnBrk="0" hangingPunct="1">
              <a:lnSpc>
                <a:spcPct val="100000"/>
              </a:lnSpc>
              <a:spcBef>
                <a:spcPct val="0"/>
              </a:spcBef>
              <a:spcAft>
                <a:spcPts val="0"/>
              </a:spcAft>
              <a:buClrTx/>
              <a:buSzTx/>
              <a:buFontTx/>
              <a:buNone/>
              <a:tabLst/>
              <a:defRPr/>
            </a:pPr>
            <a:fld id="{B4A9A59B-62C9-4BA8-95CA-3AAAF03A30B1}" type="slidenum">
              <a:rPr kumimoji="0" lang="en-US" altLang="en-US" sz="1200" b="0" i="0" u="none" strike="noStrike" kern="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rPr>
              <a:pPr marL="0" marR="0" lvl="0" indent="0" defTabSz="914400" eaLnBrk="1" fontAlgn="auto" latinLnBrk="0" hangingPunct="1">
                <a:lnSpc>
                  <a:spcPct val="100000"/>
                </a:lnSpc>
                <a:spcBef>
                  <a:spcPct val="0"/>
                </a:spcBef>
                <a:spcAft>
                  <a:spcPts val="0"/>
                </a:spcAft>
                <a:buClrTx/>
                <a:buSzTx/>
                <a:buFontTx/>
                <a:buNone/>
                <a:tabLst/>
                <a:defRPr/>
              </a:pPr>
              <a:t>46</a:t>
            </a:fld>
            <a:endParaRPr kumimoji="0" lang="en-US" altLang="en-US" sz="1200" b="0" i="0" u="none" strike="noStrike" kern="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endParaRPr>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i="0" baseline="0" dirty="0" smtClean="0">
                <a:latin typeface="Arial" panose="020B0604020202020204" pitchFamily="34" charset="0"/>
                <a:ea typeface="ＭＳ Ｐゴシック" panose="020B0600070205080204" pitchFamily="34" charset="-128"/>
              </a:rPr>
              <a:t>Painted </a:t>
            </a:r>
            <a:r>
              <a:rPr lang="en-US" altLang="en-US" i="0" baseline="0" dirty="0">
                <a:latin typeface="Arial" panose="020B0604020202020204" pitchFamily="34" charset="0"/>
                <a:ea typeface="ＭＳ Ｐゴシック" panose="020B0600070205080204" pitchFamily="34" charset="-128"/>
              </a:rPr>
              <a:t>around 1805 by an unidentified artist, this work depicts Hawkins explaining the advantages of settled agriculture as part of a plan to promote “civilization” among Native Americans. Having served in the Continental army during the War of Independence and as a senator from North Carolina, Hawkins was appointed in 1795 Superintendent of Indian Affairs for the southeastern United States. He supplied the Creeks, Cherokees, and Choctaws with agricultural training and farm implements and married a Creek woman. </a:t>
            </a:r>
            <a:endParaRPr lang="en-US" altLang="en-US" i="1" baseline="0"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29227660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p:spPr>
        <p:txBody>
          <a:bodyPr/>
          <a:lstStyle/>
          <a:p>
            <a:fld id="{1C8DC443-1E63-764E-BD8E-12FDB51D706C}" type="slidenum">
              <a:rPr lang="en-US"/>
              <a:pPr/>
              <a:t>47</a:t>
            </a:fld>
            <a:endParaRPr lang="en-US" dirty="0"/>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noFill/>
          <a:ln/>
        </p:spPr>
        <p:txBody>
          <a:bodyPr/>
          <a:lstStyle/>
          <a:p>
            <a:pPr eaLnBrk="1" hangingPunct="1"/>
            <a:r>
              <a:rPr lang="en-US" dirty="0">
                <a:latin typeface="Arial" pitchFamily="-1" charset="0"/>
                <a:ea typeface="ＭＳ Ｐゴシック" pitchFamily="-1" charset="-128"/>
                <a:cs typeface="ＭＳ Ｐゴシック" pitchFamily="-1" charset="-128"/>
              </a:rPr>
              <a:t>The status of free blacks in the early republic was ambiguous. The Constitution did not initially define who are citizens of the United States, so individual states defined the boundaries of freedom. In some states, North and South, free blacks had some rights, including the right to vote. But the vast majority of blacks were enslaved, and slaves were not considered members of the nation or fully eligible for citizenship if free.</a:t>
            </a:r>
          </a:p>
          <a:p>
            <a:pPr eaLnBrk="1" hangingPunct="1"/>
            <a:endParaRPr lang="en-US" dirty="0">
              <a:latin typeface="Arial" pitchFamily="-1" charset="0"/>
              <a:ea typeface="ＭＳ Ｐゴシック" pitchFamily="-1" charset="-128"/>
              <a:cs typeface="ＭＳ Ｐゴシック" pitchFamily="-1" charset="-128"/>
            </a:endParaRPr>
          </a:p>
          <a:p>
            <a:pPr eaLnBrk="1" hangingPunct="1"/>
            <a:r>
              <a:rPr lang="en-US" dirty="0">
                <a:latin typeface="Arial" pitchFamily="-1" charset="0"/>
                <a:ea typeface="ＭＳ Ｐゴシック" pitchFamily="-1" charset="-128"/>
                <a:cs typeface="ＭＳ Ｐゴシック" pitchFamily="-1" charset="-128"/>
              </a:rPr>
              <a:t>Early immigration policy shows that Americans excluded blacks from their conception of who was an American. The Naturalization Act, passed by Congress in 1790, first defined American nationality by allowing only “free white persons” to emigrate and become citizens. Although some believe that this law initiated an “open immigration” policy, the word “white” in the law excluded the majority of mankind from coming to America and becoming citizens.</a:t>
            </a:r>
          </a:p>
          <a:p>
            <a:pPr eaLnBrk="1" hangingPunct="1"/>
            <a:endParaRPr lang="en-US" dirty="0">
              <a:latin typeface="Arial" pitchFamily="-1" charset="0"/>
              <a:ea typeface="ＭＳ Ｐゴシック" pitchFamily="-1" charset="-128"/>
              <a:cs typeface="ＭＳ Ｐゴシック" pitchFamily="-1" charset="-128"/>
            </a:endParaRPr>
          </a:p>
          <a:p>
            <a:pPr eaLnBrk="1" hangingPunct="1"/>
            <a:endParaRPr lang="en-US"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248211614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p:spPr>
        <p:txBody>
          <a:bodyPr/>
          <a:lstStyle/>
          <a:p>
            <a:fld id="{E9C1CF7E-731B-BA49-8172-457A545AECA3}" type="slidenum">
              <a:rPr lang="en-US">
                <a:solidFill>
                  <a:srgbClr val="000000"/>
                </a:solidFill>
              </a:rPr>
              <a:pPr/>
              <a:t>48</a:t>
            </a:fld>
            <a:endParaRPr lang="en-US" dirty="0">
              <a:solidFill>
                <a:srgbClr val="000000"/>
              </a:solidFill>
            </a:endParaRPr>
          </a:p>
        </p:txBody>
      </p:sp>
      <p:sp>
        <p:nvSpPr>
          <p:cNvPr id="105475" name="Rectangle 2"/>
          <p:cNvSpPr>
            <a:spLocks noGrp="1" noRot="1" noChangeAspect="1" noChangeArrowheads="1" noTextEdit="1"/>
          </p:cNvSpPr>
          <p:nvPr>
            <p:ph type="sldImg"/>
          </p:nvPr>
        </p:nvSpPr>
        <p:spPr>
          <a:ln/>
        </p:spPr>
      </p:sp>
      <p:sp>
        <p:nvSpPr>
          <p:cNvPr id="105476" name="Rectangle 3"/>
          <p:cNvSpPr>
            <a:spLocks noGrp="1" noChangeArrowheads="1"/>
          </p:cNvSpPr>
          <p:nvPr>
            <p:ph type="body" idx="1"/>
          </p:nvPr>
        </p:nvSpPr>
        <p:spPr>
          <a:noFill/>
          <a:ln/>
        </p:spPr>
        <p:txBody>
          <a:bodyPr/>
          <a:lstStyle/>
          <a:p>
            <a:endParaRPr lang="en-US"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406656864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p:spPr>
        <p:txBody>
          <a:bodyPr/>
          <a:lstStyle/>
          <a:p>
            <a:fld id="{33E320B9-DD4E-EA42-BF73-ACA0F1CBF66F}" type="slidenum">
              <a:rPr lang="en-US"/>
              <a:pPr/>
              <a:t>49</a:t>
            </a:fld>
            <a:endParaRPr lang="en-US" dirty="0"/>
          </a:p>
        </p:txBody>
      </p:sp>
      <p:sp>
        <p:nvSpPr>
          <p:cNvPr id="107523" name="Rectangle 2"/>
          <p:cNvSpPr>
            <a:spLocks noGrp="1" noRot="1" noChangeAspect="1" noChangeArrowheads="1" noTextEdit="1"/>
          </p:cNvSpPr>
          <p:nvPr>
            <p:ph type="sldImg"/>
          </p:nvPr>
        </p:nvSpPr>
        <p:spPr>
          <a:ln/>
        </p:spPr>
      </p:sp>
      <p:sp>
        <p:nvSpPr>
          <p:cNvPr id="107524" name="Rectangle 3"/>
          <p:cNvSpPr>
            <a:spLocks noGrp="1" noChangeArrowheads="1"/>
          </p:cNvSpPr>
          <p:nvPr>
            <p:ph type="body" idx="1"/>
          </p:nvPr>
        </p:nvSpPr>
        <p:spPr>
          <a:noFill/>
          <a:ln/>
        </p:spPr>
        <p:txBody>
          <a:bodyPr/>
          <a:lstStyle/>
          <a:p>
            <a:pPr eaLnBrk="1" hangingPunct="1"/>
            <a:r>
              <a:rPr lang="en-US" dirty="0">
                <a:latin typeface="Arial" pitchFamily="-1" charset="0"/>
                <a:ea typeface="ＭＳ Ｐゴシック" pitchFamily="-1" charset="-128"/>
                <a:cs typeface="ＭＳ Ｐゴシック" pitchFamily="-1" charset="-128"/>
              </a:rPr>
              <a:t>John Locke had argued that liberty flowed from a man having the power of reason, and it did not seem a contradiction at this time to deny liberty to irrational beings. Increasingly, white Americans saw blacks as lacking the qualities that enabled freedom</a:t>
            </a:r>
            <a:r>
              <a:rPr lang="en-US" dirty="0">
                <a:latin typeface="Arial" pitchFamily="-1" charset="0"/>
                <a:ea typeface="Arial" pitchFamily="-1" charset="0"/>
                <a:cs typeface="Arial" pitchFamily="-1" charset="0"/>
              </a:rPr>
              <a:t>—</a:t>
            </a:r>
            <a:r>
              <a:rPr lang="en-US" dirty="0">
                <a:latin typeface="Arial" pitchFamily="-1" charset="0"/>
                <a:ea typeface="ＭＳ Ｐゴシック" pitchFamily="-1" charset="-128"/>
                <a:cs typeface="ＭＳ Ｐゴシック" pitchFamily="-1" charset="-128"/>
              </a:rPr>
              <a:t>self-control, reason, and allegiance to the larger community.</a:t>
            </a:r>
          </a:p>
          <a:p>
            <a:pPr eaLnBrk="1" hangingPunct="1"/>
            <a:endParaRPr lang="en-US" dirty="0">
              <a:latin typeface="Arial" pitchFamily="-1" charset="0"/>
              <a:ea typeface="ＭＳ Ｐゴシック" pitchFamily="-1" charset="-128"/>
              <a:cs typeface="ＭＳ Ｐゴシック" pitchFamily="-1" charset="-128"/>
            </a:endParaRPr>
          </a:p>
          <a:p>
            <a:pPr eaLnBrk="1" hangingPunct="1"/>
            <a:r>
              <a:rPr lang="en-US" dirty="0">
                <a:latin typeface="Arial" pitchFamily="-1" charset="0"/>
                <a:ea typeface="ＭＳ Ｐゴシック" pitchFamily="-1" charset="-128"/>
                <a:cs typeface="ＭＳ Ｐゴシック" pitchFamily="-1" charset="-128"/>
              </a:rPr>
              <a:t>Thomas Jefferson, in his </a:t>
            </a:r>
            <a:r>
              <a:rPr lang="en-US" i="1" dirty="0">
                <a:latin typeface="Arial" pitchFamily="-1" charset="0"/>
                <a:ea typeface="ＭＳ Ｐゴシック" pitchFamily="-1" charset="-128"/>
                <a:cs typeface="ＭＳ Ｐゴシック" pitchFamily="-1" charset="-128"/>
              </a:rPr>
              <a:t>Notes</a:t>
            </a:r>
            <a:r>
              <a:rPr lang="en-US" dirty="0">
                <a:latin typeface="Arial" pitchFamily="-1" charset="0"/>
                <a:ea typeface="ＭＳ Ｐゴシック" pitchFamily="-1" charset="-128"/>
                <a:cs typeface="ＭＳ Ｐゴシック" pitchFamily="-1" charset="-128"/>
              </a:rPr>
              <a:t> </a:t>
            </a:r>
            <a:r>
              <a:rPr lang="en-US" i="1" dirty="0">
                <a:latin typeface="Arial" pitchFamily="-1" charset="0"/>
                <a:ea typeface="ＭＳ Ｐゴシック" pitchFamily="-1" charset="-128"/>
                <a:cs typeface="ＭＳ Ｐゴシック" pitchFamily="-1" charset="-128"/>
              </a:rPr>
              <a:t>on the State of Virginia</a:t>
            </a:r>
            <a:r>
              <a:rPr lang="en-US" dirty="0">
                <a:latin typeface="Arial" pitchFamily="-1" charset="0"/>
                <a:ea typeface="ＭＳ Ｐゴシック" pitchFamily="-1" charset="-128"/>
                <a:cs typeface="ＭＳ Ｐゴシック" pitchFamily="-1" charset="-128"/>
              </a:rPr>
              <a:t>, published in 1785, claimed that blacks, because of their nature and experience of slavery, were disloyal to America, and he speculated that blacks were inherently inferior to whites. While he believed that Indians might have the capacity to become as civilized as whites, he did not believe blacks naturally had this capacity. While hoping for the end of slavery and opposing the slave trade, he also supported colonization, or the idea that blacks, once freed from slavery, could never fully be part of America, and should be colonized in Africa or other parts of the Western Hemisphere. In his ambivalent approach to race and slavery, Jefferson reflected the thinking of his generation.</a:t>
            </a:r>
          </a:p>
        </p:txBody>
      </p:sp>
    </p:spTree>
    <p:extLst>
      <p:ext uri="{BB962C8B-B14F-4D97-AF65-F5344CB8AC3E}">
        <p14:creationId xmlns:p14="http://schemas.microsoft.com/office/powerpoint/2010/main" val="335677469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marL="0" marR="0" lvl="0" indent="0" defTabSz="914400" eaLnBrk="1" fontAlgn="auto" latinLnBrk="0" hangingPunct="1">
              <a:lnSpc>
                <a:spcPct val="100000"/>
              </a:lnSpc>
              <a:spcBef>
                <a:spcPct val="0"/>
              </a:spcBef>
              <a:spcAft>
                <a:spcPts val="0"/>
              </a:spcAft>
              <a:buClrTx/>
              <a:buSzTx/>
              <a:buFontTx/>
              <a:buNone/>
              <a:tabLst/>
              <a:defRPr/>
            </a:pPr>
            <a:fld id="{B4A9A59B-62C9-4BA8-95CA-3AAAF03A30B1}" type="slidenum">
              <a:rPr kumimoji="0" lang="en-US" altLang="en-US" sz="1200" b="0" i="0" u="none" strike="noStrike" kern="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rPr>
              <a:pPr marL="0" marR="0" lvl="0" indent="0" defTabSz="914400" eaLnBrk="1" fontAlgn="auto" latinLnBrk="0" hangingPunct="1">
                <a:lnSpc>
                  <a:spcPct val="100000"/>
                </a:lnSpc>
                <a:spcBef>
                  <a:spcPct val="0"/>
                </a:spcBef>
                <a:spcAft>
                  <a:spcPts val="0"/>
                </a:spcAft>
                <a:buClrTx/>
                <a:buSzTx/>
                <a:buFontTx/>
                <a:buNone/>
                <a:tabLst/>
                <a:defRPr/>
              </a:pPr>
              <a:t>50</a:t>
            </a:fld>
            <a:endParaRPr kumimoji="0" lang="en-US" altLang="en-US" sz="1200" b="0" i="0" u="none" strike="noStrike" kern="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endParaRPr>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i="0" baseline="0" dirty="0" smtClean="0">
                <a:latin typeface="Arial" panose="020B0604020202020204" pitchFamily="34" charset="0"/>
                <a:ea typeface="ＭＳ Ｐゴシック" panose="020B0600070205080204" pitchFamily="34" charset="-128"/>
              </a:rPr>
              <a:t>This </a:t>
            </a:r>
            <a:r>
              <a:rPr lang="en-US" altLang="en-US" i="0" baseline="0" dirty="0">
                <a:latin typeface="Arial" panose="020B0604020202020204" pitchFamily="34" charset="0"/>
                <a:ea typeface="ＭＳ Ｐゴシック" panose="020B0600070205080204" pitchFamily="34" charset="-128"/>
              </a:rPr>
              <a:t>painting by artist Gilbert Stuart, best known for his portraits of George Washington, is thought to depict Hercules, Washington’s slave and the chief cook at his estate at Mount Vernon, Virginia. As president, Washington brought Hercules to Philadelphia, then the nation’s capital, in violation of Pennsylvania’s 1780 emancipation law, which freed any slave who resided in the state for six months. In 1797, as Washington and his family were preparing to return home at the end of </a:t>
            </a:r>
            <a:r>
              <a:rPr lang="en-US" altLang="en-US" i="0" baseline="0" dirty="0" smtClean="0">
                <a:latin typeface="Arial" panose="020B0604020202020204" pitchFamily="34" charset="0"/>
                <a:ea typeface="ＭＳ Ｐゴシック" panose="020B0600070205080204" pitchFamily="34" charset="-128"/>
              </a:rPr>
              <a:t>his </a:t>
            </a:r>
            <a:r>
              <a:rPr lang="en-US" altLang="en-US" i="0" baseline="0" dirty="0">
                <a:latin typeface="Arial" panose="020B0604020202020204" pitchFamily="34" charset="0"/>
                <a:ea typeface="ＭＳ Ｐゴシック" panose="020B0600070205080204" pitchFamily="34" charset="-128"/>
              </a:rPr>
              <a:t>term in office, Hercules escaped. Washington died two years later; his will freed his slaves, including Hercules. </a:t>
            </a:r>
          </a:p>
        </p:txBody>
      </p:sp>
    </p:spTree>
    <p:extLst>
      <p:ext uri="{BB962C8B-B14F-4D97-AF65-F5344CB8AC3E}">
        <p14:creationId xmlns:p14="http://schemas.microsoft.com/office/powerpoint/2010/main" val="323823154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p:spPr>
        <p:txBody>
          <a:bodyPr/>
          <a:lstStyle/>
          <a:p>
            <a:fld id="{8AEA0D80-AE73-A54B-AEB8-C75923D8BC11}" type="slidenum">
              <a:rPr lang="en-US">
                <a:solidFill>
                  <a:srgbClr val="000000"/>
                </a:solidFill>
              </a:rPr>
              <a:pPr/>
              <a:t>51</a:t>
            </a:fld>
            <a:endParaRPr lang="en-US" dirty="0">
              <a:solidFill>
                <a:srgbClr val="000000"/>
              </a:solidFill>
            </a:endParaRPr>
          </a:p>
        </p:txBody>
      </p:sp>
      <p:sp>
        <p:nvSpPr>
          <p:cNvPr id="108547" name="Rectangle 2"/>
          <p:cNvSpPr>
            <a:spLocks noGrp="1" noRot="1" noChangeAspect="1" noChangeArrowheads="1" noTextEdit="1"/>
          </p:cNvSpPr>
          <p:nvPr>
            <p:ph type="sldImg"/>
          </p:nvPr>
        </p:nvSpPr>
        <p:spPr>
          <a:ln/>
        </p:spPr>
      </p:sp>
      <p:sp>
        <p:nvSpPr>
          <p:cNvPr id="108548" name="Rectangle 3"/>
          <p:cNvSpPr>
            <a:spLocks noGrp="1" noChangeArrowheads="1"/>
          </p:cNvSpPr>
          <p:nvPr>
            <p:ph type="body" idx="1"/>
          </p:nvPr>
        </p:nvSpPr>
        <p:spPr>
          <a:noFill/>
          <a:ln/>
        </p:spPr>
        <p:txBody>
          <a:bodyPr/>
          <a:lstStyle/>
          <a:p>
            <a:r>
              <a:rPr lang="en-US" dirty="0">
                <a:latin typeface="Arial" pitchFamily="-1" charset="0"/>
                <a:ea typeface="ＭＳ Ｐゴシック" pitchFamily="-1" charset="-128"/>
                <a:cs typeface="ＭＳ Ｐゴシック" pitchFamily="-1" charset="-128"/>
              </a:rPr>
              <a:t>Thomas Jefferson</a:t>
            </a:r>
            <a:r>
              <a:rPr lang="en-US" baseline="0" dirty="0">
                <a:latin typeface="Arial" pitchFamily="-1" charset="0"/>
                <a:ea typeface="ＭＳ Ｐゴシック" pitchFamily="-1" charset="-128"/>
                <a:cs typeface="ＭＳ Ｐゴシック" pitchFamily="-1" charset="-128"/>
              </a:rPr>
              <a:t>, future author of the Declaration of Independence and in private a sharp critic of slavery, placed this advertisement in a Virginia newspaper in 1769, seeking the return of a runaway slave. Sandy was in fact recaptured, and Jefferson sold him in 1773. </a:t>
            </a:r>
            <a:endParaRPr lang="en-US"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346306091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p:spPr>
        <p:txBody>
          <a:bodyPr/>
          <a:lstStyle/>
          <a:p>
            <a:fld id="{F1D54E3E-ABEE-C94C-9DA3-CDBF803573EA}" type="slidenum">
              <a:rPr lang="en-US"/>
              <a:pPr/>
              <a:t>52</a:t>
            </a:fld>
            <a:endParaRPr lang="en-US" dirty="0"/>
          </a:p>
        </p:txBody>
      </p:sp>
      <p:sp>
        <p:nvSpPr>
          <p:cNvPr id="109571" name="Rectangle 2"/>
          <p:cNvSpPr>
            <a:spLocks noGrp="1" noRot="1" noChangeAspect="1" noChangeArrowheads="1" noTextEdit="1"/>
          </p:cNvSpPr>
          <p:nvPr>
            <p:ph type="sldImg"/>
          </p:nvPr>
        </p:nvSpPr>
        <p:spPr>
          <a:ln/>
        </p:spPr>
      </p:sp>
      <p:sp>
        <p:nvSpPr>
          <p:cNvPr id="109572" name="Rectangle 3"/>
          <p:cNvSpPr>
            <a:spLocks noGrp="1" noChangeArrowheads="1"/>
          </p:cNvSpPr>
          <p:nvPr>
            <p:ph type="body" idx="1"/>
          </p:nvPr>
        </p:nvSpPr>
        <p:spPr>
          <a:noFill/>
          <a:ln/>
        </p:spPr>
        <p:txBody>
          <a:bodyPr/>
          <a:lstStyle/>
          <a:p>
            <a:pPr eaLnBrk="1" hangingPunct="1"/>
            <a:r>
              <a:rPr lang="en-US" dirty="0">
                <a:latin typeface="Arial" pitchFamily="-1" charset="0"/>
                <a:ea typeface="ＭＳ Ｐゴシック" pitchFamily="-1" charset="-128"/>
                <a:cs typeface="ＭＳ Ｐゴシック" pitchFamily="-1" charset="-128"/>
              </a:rPr>
              <a:t>While the decline of apprenticeship and indentured servitude expanded freedom for whites, the Revolution widened the divide between free Americans and enslaved Americans. Race now became a convenient justification for slavery in a nation dedicated to liberty. “We the people” increasingly meant only white Americans.</a:t>
            </a:r>
          </a:p>
        </p:txBody>
      </p:sp>
    </p:spTree>
    <p:extLst>
      <p:ext uri="{BB962C8B-B14F-4D97-AF65-F5344CB8AC3E}">
        <p14:creationId xmlns:p14="http://schemas.microsoft.com/office/powerpoint/2010/main" val="3554508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p:cNvSpPr>
            <a:spLocks noGrp="1" noRot="1" noChangeAspect="1" noTextEdit="1"/>
          </p:cNvSpPr>
          <p:nvPr>
            <p:ph type="sldImg"/>
          </p:nvPr>
        </p:nvSpPr>
        <p:spPr>
          <a:ln/>
        </p:spPr>
      </p:sp>
      <p:sp>
        <p:nvSpPr>
          <p:cNvPr id="110595" name="Notes Placeholder 2"/>
          <p:cNvSpPr>
            <a:spLocks noGrp="1"/>
          </p:cNvSpPr>
          <p:nvPr>
            <p:ph type="body" idx="1"/>
          </p:nvPr>
        </p:nvSpPr>
        <p:spPr>
          <a:noFill/>
          <a:ln/>
        </p:spPr>
        <p:txBody>
          <a:bodyPr/>
          <a:lstStyle/>
          <a:p>
            <a:endParaRPr lang="en-US" dirty="0">
              <a:latin typeface="Arial" pitchFamily="-1" charset="0"/>
              <a:ea typeface="ＭＳ Ｐゴシック" pitchFamily="-1" charset="-128"/>
              <a:cs typeface="ＭＳ Ｐゴシック" pitchFamily="-1" charset="-128"/>
            </a:endParaRPr>
          </a:p>
        </p:txBody>
      </p:sp>
      <p:sp>
        <p:nvSpPr>
          <p:cNvPr id="110596" name="Slide Number Placeholder 3"/>
          <p:cNvSpPr>
            <a:spLocks noGrp="1"/>
          </p:cNvSpPr>
          <p:nvPr>
            <p:ph type="sldNum" sz="quarter" idx="5"/>
          </p:nvPr>
        </p:nvSpPr>
        <p:spPr>
          <a:noFill/>
        </p:spPr>
        <p:txBody>
          <a:bodyPr/>
          <a:lstStyle/>
          <a:p>
            <a:fld id="{39E1E45D-1D5C-034F-8EB6-61CB7F478FC6}" type="slidenum">
              <a:rPr lang="en-US"/>
              <a:pPr/>
              <a:t>55</a:t>
            </a:fld>
            <a:endParaRPr lang="en-US" dirty="0"/>
          </a:p>
        </p:txBody>
      </p:sp>
    </p:spTree>
    <p:extLst>
      <p:ext uri="{BB962C8B-B14F-4D97-AF65-F5344CB8AC3E}">
        <p14:creationId xmlns:p14="http://schemas.microsoft.com/office/powerpoint/2010/main" val="178865215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BE02C91-1A74-482B-BE56-36150686BA0E}" type="slidenum">
              <a:rPr lang="en-US" smtClean="0"/>
              <a:pPr>
                <a:defRPr/>
              </a:pPr>
              <a:t>56</a:t>
            </a:fld>
            <a:endParaRPr lang="en-US" dirty="0"/>
          </a:p>
        </p:txBody>
      </p:sp>
    </p:spTree>
    <p:extLst>
      <p:ext uri="{BB962C8B-B14F-4D97-AF65-F5344CB8AC3E}">
        <p14:creationId xmlns:p14="http://schemas.microsoft.com/office/powerpoint/2010/main" val="16052859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baseline="0">
                <a:solidFill>
                  <a:srgbClr val="FF962D"/>
                </a:solidFill>
              </a:defRPr>
            </a:lvl1pPr>
          </a:lstStyle>
          <a:p>
            <a:r>
              <a:rPr lang="en-US"/>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baseline="0">
                <a:solidFill>
                  <a:srgbClr val="FF962D"/>
                </a:solidFill>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a:buSzPct val="75000"/>
              <a:defRPr/>
            </a:lvl1pPr>
            <a:lvl2pPr>
              <a:buSzPct val="75000"/>
              <a:defRPr/>
            </a:lvl2pPr>
            <a:lvl3pPr>
              <a:buSzPct val="75000"/>
              <a:defRPr/>
            </a:lvl3pPr>
            <a:lvl4pPr>
              <a:buSzPct val="75000"/>
              <a:defRPr/>
            </a:lvl4pPr>
            <a:lvl5pPr>
              <a:buSzPct val="7500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baseline="0">
                <a:solidFill>
                  <a:srgbClr val="FF962D"/>
                </a:solidFill>
              </a:defRPr>
            </a:lvl1pPr>
          </a:lstStyle>
          <a:p>
            <a:r>
              <a:rPr lang="en-US"/>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800" b="1"/>
            </a:lvl1pPr>
          </a:lstStyle>
          <a:p>
            <a:r>
              <a:rPr lang="en-US"/>
              <a:t>Click to edit Master title style</a:t>
            </a:r>
            <a:endParaRPr lang="en-US" dirty="0"/>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baseline="0">
                <a:solidFill>
                  <a:srgbClr val="FF962D"/>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baseline="0">
                <a:solidFill>
                  <a:srgbClr val="FF962D"/>
                </a:solidFill>
              </a:defRPr>
            </a:lvl1pPr>
          </a:lstStyle>
          <a:p>
            <a:r>
              <a:rPr lang="en-US"/>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dirty="0"/>
          </a:p>
        </p:txBody>
      </p:sp>
    </p:spTree>
    <p:extLst>
      <p:ext uri="{BB962C8B-B14F-4D97-AF65-F5344CB8AC3E}">
        <p14:creationId xmlns:p14="http://schemas.microsoft.com/office/powerpoint/2010/main" val="11374784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baseline="0">
                <a:solidFill>
                  <a:srgbClr val="FF962D"/>
                </a:solidFill>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a:buSzPct val="75000"/>
              <a:defRPr/>
            </a:lvl1pPr>
            <a:lvl2pPr>
              <a:buSzPct val="75000"/>
              <a:defRPr/>
            </a:lvl2pPr>
            <a:lvl3pPr>
              <a:buSzPct val="75000"/>
              <a:defRPr/>
            </a:lvl3pPr>
            <a:lvl4pPr>
              <a:buSzPct val="75000"/>
              <a:defRPr/>
            </a:lvl4pPr>
            <a:lvl5pPr>
              <a:buSzPct val="7500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122398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baseline="0">
                <a:solidFill>
                  <a:srgbClr val="FF962D"/>
                </a:solidFill>
              </a:defRPr>
            </a:lvl1pPr>
          </a:lstStyle>
          <a:p>
            <a:r>
              <a:rPr lang="en-US"/>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621253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968944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204742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62515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142593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800" b="1"/>
            </a:lvl1pPr>
          </a:lstStyle>
          <a:p>
            <a:r>
              <a:rPr lang="en-US"/>
              <a:t>Click to edit Master title style</a:t>
            </a:r>
            <a:endParaRPr lang="en-US" dirty="0"/>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9213389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baseline="0">
                <a:solidFill>
                  <a:srgbClr val="FF962D"/>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855717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18627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089696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Title and 2Conten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baseline="0">
                <a:solidFill>
                  <a:srgbClr val="FF962D"/>
                </a:solidFill>
              </a:defRPr>
            </a:lvl1pPr>
          </a:lstStyle>
          <a:p>
            <a:r>
              <a:rPr lang="en-US" dirty="0"/>
              <a:t>Click to edit Master title style</a:t>
            </a:r>
          </a:p>
        </p:txBody>
      </p:sp>
      <p:sp>
        <p:nvSpPr>
          <p:cNvPr id="3" name="Content Placeholder 2"/>
          <p:cNvSpPr>
            <a:spLocks noGrp="1"/>
          </p:cNvSpPr>
          <p:nvPr>
            <p:ph idx="1"/>
          </p:nvPr>
        </p:nvSpPr>
        <p:spPr>
          <a:xfrm>
            <a:off x="457200" y="1524000"/>
            <a:ext cx="8229600" cy="1447800"/>
          </a:xfrm>
        </p:spPr>
        <p:txBody>
          <a:bodyPr/>
          <a:lstStyle>
            <a:lvl1pPr>
              <a:buSzPct val="75000"/>
              <a:defRPr/>
            </a:lvl1pPr>
            <a:lvl2pPr>
              <a:buSzPct val="75000"/>
              <a:defRPr/>
            </a:lvl2pPr>
            <a:lvl3pPr>
              <a:buSzPct val="75000"/>
              <a:defRPr/>
            </a:lvl3pPr>
            <a:lvl4pPr>
              <a:buSzPct val="75000"/>
              <a:defRPr/>
            </a:lvl4pPr>
            <a:lvl5pPr>
              <a:buSzPct val="7500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10"/>
          </p:nvPr>
        </p:nvSpPr>
        <p:spPr>
          <a:xfrm>
            <a:off x="2895600" y="5638800"/>
            <a:ext cx="3200400" cy="990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508577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0070C0">
                <a:alpha val="40000"/>
              </a:srgbClr>
            </a:gs>
            <a:gs pos="9000">
              <a:srgbClr val="0070C0">
                <a:alpha val="50196"/>
              </a:srgbClr>
            </a:gs>
            <a:gs pos="100000">
              <a:srgbClr val="0070C0"/>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a:outerShdw blurRad="63500" dist="38100" dir="5400000" algn="t" rotWithShape="0">
              <a:srgbClr val="000000">
                <a:alpha val="39999"/>
              </a:srgbClr>
            </a:outerShdw>
          </a:effectLst>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7" name="Rectangle 3"/>
          <p:cNvSpPr>
            <a:spLocks noGrp="1" noChangeArrowheads="1"/>
          </p:cNvSpPr>
          <p:nvPr>
            <p:ph type="body" idx="1"/>
          </p:nvPr>
        </p:nvSpPr>
        <p:spPr bwMode="auto">
          <a:xfrm>
            <a:off x="457200" y="2057400"/>
            <a:ext cx="82296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 bg1="dk1" tx1="lt1" bg2="dk2" tx2="lt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Lst>
  <p:txStyles>
    <p:titleStyle>
      <a:lvl1pPr algn="ctr" rtl="0" eaLnBrk="0" fontAlgn="base" hangingPunct="0">
        <a:spcBef>
          <a:spcPct val="0"/>
        </a:spcBef>
        <a:spcAft>
          <a:spcPct val="0"/>
        </a:spcAft>
        <a:defRPr sz="4400" b="1">
          <a:solidFill>
            <a:srgbClr val="FF962D"/>
          </a:solidFill>
          <a:latin typeface="Perpetua Titling MT" pitchFamily="18" charset="0"/>
          <a:ea typeface="ＭＳ Ｐゴシック" charset="-128"/>
          <a:cs typeface="Times New Roman" pitchFamily="18" charset="0"/>
        </a:defRPr>
      </a:lvl1pPr>
      <a:lvl2pPr algn="ctr" rtl="0" eaLnBrk="0" fontAlgn="base" hangingPunct="0">
        <a:spcBef>
          <a:spcPct val="0"/>
        </a:spcBef>
        <a:spcAft>
          <a:spcPct val="0"/>
        </a:spcAft>
        <a:defRPr sz="4400" b="1">
          <a:solidFill>
            <a:srgbClr val="FF962D"/>
          </a:solidFill>
          <a:latin typeface="Perpetua Titling MT" pitchFamily="18" charset="0"/>
          <a:ea typeface="ＭＳ Ｐゴシック" charset="-128"/>
          <a:cs typeface="Times New Roman" charset="0"/>
        </a:defRPr>
      </a:lvl2pPr>
      <a:lvl3pPr algn="ctr" rtl="0" eaLnBrk="0" fontAlgn="base" hangingPunct="0">
        <a:spcBef>
          <a:spcPct val="0"/>
        </a:spcBef>
        <a:spcAft>
          <a:spcPct val="0"/>
        </a:spcAft>
        <a:defRPr sz="4400" b="1">
          <a:solidFill>
            <a:srgbClr val="FF962D"/>
          </a:solidFill>
          <a:latin typeface="Perpetua Titling MT" pitchFamily="18" charset="0"/>
          <a:ea typeface="ＭＳ Ｐゴシック" charset="-128"/>
          <a:cs typeface="Times New Roman" charset="0"/>
        </a:defRPr>
      </a:lvl3pPr>
      <a:lvl4pPr algn="ctr" rtl="0" eaLnBrk="0" fontAlgn="base" hangingPunct="0">
        <a:spcBef>
          <a:spcPct val="0"/>
        </a:spcBef>
        <a:spcAft>
          <a:spcPct val="0"/>
        </a:spcAft>
        <a:defRPr sz="4400" b="1">
          <a:solidFill>
            <a:srgbClr val="FF962D"/>
          </a:solidFill>
          <a:latin typeface="Perpetua Titling MT" pitchFamily="18" charset="0"/>
          <a:ea typeface="ＭＳ Ｐゴシック" charset="-128"/>
          <a:cs typeface="Times New Roman" charset="0"/>
        </a:defRPr>
      </a:lvl4pPr>
      <a:lvl5pPr algn="ctr" rtl="0" eaLnBrk="0" fontAlgn="base" hangingPunct="0">
        <a:spcBef>
          <a:spcPct val="0"/>
        </a:spcBef>
        <a:spcAft>
          <a:spcPct val="0"/>
        </a:spcAft>
        <a:defRPr sz="4400" b="1">
          <a:solidFill>
            <a:srgbClr val="FF962D"/>
          </a:solidFill>
          <a:latin typeface="Perpetua Titling MT" pitchFamily="18" charset="0"/>
          <a:ea typeface="ＭＳ Ｐゴシック" charset="-128"/>
          <a:cs typeface="Times New Roman"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600">
          <a:solidFill>
            <a:schemeClr val="tx1"/>
          </a:solidFill>
          <a:latin typeface="Times New Roman" pitchFamily="18" charset="0"/>
          <a:ea typeface="ＭＳ Ｐゴシック" charset="-128"/>
          <a:cs typeface="Times New Roman" pitchFamily="18" charset="0"/>
        </a:defRPr>
      </a:lvl1pPr>
      <a:lvl2pPr marL="742950" indent="-285750" algn="l" rtl="0" eaLnBrk="0" fontAlgn="base" hangingPunct="0">
        <a:spcBef>
          <a:spcPct val="20000"/>
        </a:spcBef>
        <a:spcAft>
          <a:spcPct val="0"/>
        </a:spcAft>
        <a:buChar char="–"/>
        <a:defRPr sz="3200">
          <a:solidFill>
            <a:schemeClr val="tx1"/>
          </a:solidFill>
          <a:latin typeface="Times New Roman" pitchFamily="18" charset="0"/>
          <a:ea typeface="ＭＳ Ｐゴシック" charset="-128"/>
          <a:cs typeface="Times New Roman" pitchFamily="18" charset="0"/>
        </a:defRPr>
      </a:lvl2pPr>
      <a:lvl3pPr marL="1143000" indent="-228600" algn="l" rtl="0" eaLnBrk="0" fontAlgn="base" hangingPunct="0">
        <a:spcBef>
          <a:spcPct val="20000"/>
        </a:spcBef>
        <a:spcAft>
          <a:spcPct val="0"/>
        </a:spcAft>
        <a:buChar char="•"/>
        <a:defRPr sz="2800">
          <a:solidFill>
            <a:schemeClr val="tx1"/>
          </a:solidFill>
          <a:latin typeface="Times New Roman" pitchFamily="18" charset="0"/>
          <a:ea typeface="ＭＳ Ｐゴシック" charset="-128"/>
          <a:cs typeface="Times New Roman" pitchFamily="18" charset="0"/>
        </a:defRPr>
      </a:lvl3pPr>
      <a:lvl4pPr marL="1600200" indent="-228600" algn="l" rtl="0" eaLnBrk="0" fontAlgn="base" hangingPunct="0">
        <a:spcBef>
          <a:spcPct val="20000"/>
        </a:spcBef>
        <a:spcAft>
          <a:spcPct val="0"/>
        </a:spcAft>
        <a:buChar char="–"/>
        <a:defRPr sz="2400">
          <a:solidFill>
            <a:schemeClr val="tx1"/>
          </a:solidFill>
          <a:latin typeface="Times New Roman" pitchFamily="18" charset="0"/>
          <a:ea typeface="ＭＳ Ｐゴシック" charset="-128"/>
          <a:cs typeface="Times New Roman" pitchFamily="18" charset="0"/>
        </a:defRPr>
      </a:lvl4pPr>
      <a:lvl5pPr marL="2057400" indent="-228600" algn="l" rtl="0" eaLnBrk="0" fontAlgn="base" hangingPunct="0">
        <a:spcBef>
          <a:spcPct val="20000"/>
        </a:spcBef>
        <a:spcAft>
          <a:spcPct val="0"/>
        </a:spcAft>
        <a:buChar char="»"/>
        <a:defRPr sz="2400">
          <a:solidFill>
            <a:schemeClr val="tx1"/>
          </a:solidFill>
          <a:latin typeface="Times New Roman" pitchFamily="18" charset="0"/>
          <a:ea typeface="ＭＳ Ｐゴシック" charset="-128"/>
          <a:cs typeface="Times New Roman" pitchFamily="18" charset="0"/>
        </a:defRPr>
      </a:lvl5pPr>
      <a:lvl6pPr marL="2514600" indent="-228600" algn="l" rtl="0" eaLnBrk="1" fontAlgn="base" hangingPunct="1">
        <a:spcBef>
          <a:spcPct val="20000"/>
        </a:spcBef>
        <a:spcAft>
          <a:spcPct val="0"/>
        </a:spcAft>
        <a:buChar char="»"/>
        <a:defRPr sz="2000">
          <a:solidFill>
            <a:schemeClr val="tx1"/>
          </a:solidFill>
          <a:latin typeface="+mn-lt"/>
          <a:ea typeface="ＭＳ Ｐゴシック" charset="-128"/>
        </a:defRPr>
      </a:lvl6pPr>
      <a:lvl7pPr marL="2971800" indent="-228600" algn="l" rtl="0" eaLnBrk="1" fontAlgn="base" hangingPunct="1">
        <a:spcBef>
          <a:spcPct val="20000"/>
        </a:spcBef>
        <a:spcAft>
          <a:spcPct val="0"/>
        </a:spcAft>
        <a:buChar char="»"/>
        <a:defRPr sz="2000">
          <a:solidFill>
            <a:schemeClr val="tx1"/>
          </a:solidFill>
          <a:latin typeface="+mn-lt"/>
          <a:ea typeface="ＭＳ Ｐゴシック" charset="-128"/>
        </a:defRPr>
      </a:lvl7pPr>
      <a:lvl8pPr marL="3429000" indent="-228600" algn="l" rtl="0" eaLnBrk="1" fontAlgn="base" hangingPunct="1">
        <a:spcBef>
          <a:spcPct val="20000"/>
        </a:spcBef>
        <a:spcAft>
          <a:spcPct val="0"/>
        </a:spcAft>
        <a:buChar char="»"/>
        <a:defRPr sz="2000">
          <a:solidFill>
            <a:schemeClr val="tx1"/>
          </a:solidFill>
          <a:latin typeface="+mn-lt"/>
          <a:ea typeface="ＭＳ Ｐゴシック" charset="-128"/>
        </a:defRPr>
      </a:lvl8pPr>
      <a:lvl9pPr marL="3886200" indent="-228600" algn="l" rtl="0" eaLnBrk="1" fontAlgn="base" hangingPunct="1">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0070C0">
                <a:alpha val="40000"/>
              </a:srgbClr>
            </a:gs>
            <a:gs pos="9000">
              <a:srgbClr val="0070C0">
                <a:alpha val="50196"/>
              </a:srgbClr>
            </a:gs>
            <a:gs pos="100000">
              <a:srgbClr val="0070C0"/>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a:outerShdw blurRad="63500" dist="38100" dir="5400000" algn="t" rotWithShape="0">
              <a:srgbClr val="000000">
                <a:alpha val="39999"/>
              </a:srgbClr>
            </a:outerShdw>
          </a:effectLst>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7" name="Rectangle 3"/>
          <p:cNvSpPr>
            <a:spLocks noGrp="1" noChangeArrowheads="1"/>
          </p:cNvSpPr>
          <p:nvPr>
            <p:ph type="body" idx="1"/>
          </p:nvPr>
        </p:nvSpPr>
        <p:spPr bwMode="auto">
          <a:xfrm>
            <a:off x="457200" y="2057400"/>
            <a:ext cx="82296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61618900"/>
      </p:ext>
    </p:extLst>
  </p:cSld>
  <p:clrMap bg1="dk1" tx1="lt1" bg2="dk2" tx2="lt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Lst>
  <p:txStyles>
    <p:titleStyle>
      <a:lvl1pPr algn="ctr" rtl="0" eaLnBrk="0" fontAlgn="base" hangingPunct="0">
        <a:spcBef>
          <a:spcPct val="0"/>
        </a:spcBef>
        <a:spcAft>
          <a:spcPct val="0"/>
        </a:spcAft>
        <a:defRPr sz="4400" b="1">
          <a:solidFill>
            <a:srgbClr val="FF962D"/>
          </a:solidFill>
          <a:latin typeface="Perpetua Titling MT" pitchFamily="18" charset="0"/>
          <a:ea typeface="ＭＳ Ｐゴシック" charset="-128"/>
          <a:cs typeface="Times New Roman" pitchFamily="18" charset="0"/>
        </a:defRPr>
      </a:lvl1pPr>
      <a:lvl2pPr algn="ctr" rtl="0" eaLnBrk="0" fontAlgn="base" hangingPunct="0">
        <a:spcBef>
          <a:spcPct val="0"/>
        </a:spcBef>
        <a:spcAft>
          <a:spcPct val="0"/>
        </a:spcAft>
        <a:defRPr sz="4400" b="1">
          <a:solidFill>
            <a:srgbClr val="FF962D"/>
          </a:solidFill>
          <a:latin typeface="Perpetua Titling MT" pitchFamily="18" charset="0"/>
          <a:ea typeface="ＭＳ Ｐゴシック" charset="-128"/>
          <a:cs typeface="Times New Roman" charset="0"/>
        </a:defRPr>
      </a:lvl2pPr>
      <a:lvl3pPr algn="ctr" rtl="0" eaLnBrk="0" fontAlgn="base" hangingPunct="0">
        <a:spcBef>
          <a:spcPct val="0"/>
        </a:spcBef>
        <a:spcAft>
          <a:spcPct val="0"/>
        </a:spcAft>
        <a:defRPr sz="4400" b="1">
          <a:solidFill>
            <a:srgbClr val="FF962D"/>
          </a:solidFill>
          <a:latin typeface="Perpetua Titling MT" pitchFamily="18" charset="0"/>
          <a:ea typeface="ＭＳ Ｐゴシック" charset="-128"/>
          <a:cs typeface="Times New Roman" charset="0"/>
        </a:defRPr>
      </a:lvl3pPr>
      <a:lvl4pPr algn="ctr" rtl="0" eaLnBrk="0" fontAlgn="base" hangingPunct="0">
        <a:spcBef>
          <a:spcPct val="0"/>
        </a:spcBef>
        <a:spcAft>
          <a:spcPct val="0"/>
        </a:spcAft>
        <a:defRPr sz="4400" b="1">
          <a:solidFill>
            <a:srgbClr val="FF962D"/>
          </a:solidFill>
          <a:latin typeface="Perpetua Titling MT" pitchFamily="18" charset="0"/>
          <a:ea typeface="ＭＳ Ｐゴシック" charset="-128"/>
          <a:cs typeface="Times New Roman" charset="0"/>
        </a:defRPr>
      </a:lvl4pPr>
      <a:lvl5pPr algn="ctr" rtl="0" eaLnBrk="0" fontAlgn="base" hangingPunct="0">
        <a:spcBef>
          <a:spcPct val="0"/>
        </a:spcBef>
        <a:spcAft>
          <a:spcPct val="0"/>
        </a:spcAft>
        <a:defRPr sz="4400" b="1">
          <a:solidFill>
            <a:srgbClr val="FF962D"/>
          </a:solidFill>
          <a:latin typeface="Perpetua Titling MT" pitchFamily="18" charset="0"/>
          <a:ea typeface="ＭＳ Ｐゴシック" charset="-128"/>
          <a:cs typeface="Times New Roman"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600">
          <a:solidFill>
            <a:schemeClr val="tx1"/>
          </a:solidFill>
          <a:latin typeface="Times New Roman" pitchFamily="18" charset="0"/>
          <a:ea typeface="ＭＳ Ｐゴシック" charset="-128"/>
          <a:cs typeface="Times New Roman" pitchFamily="18" charset="0"/>
        </a:defRPr>
      </a:lvl1pPr>
      <a:lvl2pPr marL="742950" indent="-285750" algn="l" rtl="0" eaLnBrk="0" fontAlgn="base" hangingPunct="0">
        <a:spcBef>
          <a:spcPct val="20000"/>
        </a:spcBef>
        <a:spcAft>
          <a:spcPct val="0"/>
        </a:spcAft>
        <a:buChar char="–"/>
        <a:defRPr sz="3200">
          <a:solidFill>
            <a:schemeClr val="tx1"/>
          </a:solidFill>
          <a:latin typeface="Times New Roman" pitchFamily="18" charset="0"/>
          <a:ea typeface="ＭＳ Ｐゴシック" charset="-128"/>
          <a:cs typeface="Times New Roman" pitchFamily="18" charset="0"/>
        </a:defRPr>
      </a:lvl2pPr>
      <a:lvl3pPr marL="1143000" indent="-228600" algn="l" rtl="0" eaLnBrk="0" fontAlgn="base" hangingPunct="0">
        <a:spcBef>
          <a:spcPct val="20000"/>
        </a:spcBef>
        <a:spcAft>
          <a:spcPct val="0"/>
        </a:spcAft>
        <a:buChar char="•"/>
        <a:defRPr sz="2800">
          <a:solidFill>
            <a:schemeClr val="tx1"/>
          </a:solidFill>
          <a:latin typeface="Times New Roman" pitchFamily="18" charset="0"/>
          <a:ea typeface="ＭＳ Ｐゴシック" charset="-128"/>
          <a:cs typeface="Times New Roman" pitchFamily="18" charset="0"/>
        </a:defRPr>
      </a:lvl3pPr>
      <a:lvl4pPr marL="1600200" indent="-228600" algn="l" rtl="0" eaLnBrk="0" fontAlgn="base" hangingPunct="0">
        <a:spcBef>
          <a:spcPct val="20000"/>
        </a:spcBef>
        <a:spcAft>
          <a:spcPct val="0"/>
        </a:spcAft>
        <a:buChar char="–"/>
        <a:defRPr sz="2400">
          <a:solidFill>
            <a:schemeClr val="tx1"/>
          </a:solidFill>
          <a:latin typeface="Times New Roman" pitchFamily="18" charset="0"/>
          <a:ea typeface="ＭＳ Ｐゴシック" charset="-128"/>
          <a:cs typeface="Times New Roman" pitchFamily="18" charset="0"/>
        </a:defRPr>
      </a:lvl4pPr>
      <a:lvl5pPr marL="2057400" indent="-228600" algn="l" rtl="0" eaLnBrk="0" fontAlgn="base" hangingPunct="0">
        <a:spcBef>
          <a:spcPct val="20000"/>
        </a:spcBef>
        <a:spcAft>
          <a:spcPct val="0"/>
        </a:spcAft>
        <a:buChar char="»"/>
        <a:defRPr sz="2400">
          <a:solidFill>
            <a:schemeClr val="tx1"/>
          </a:solidFill>
          <a:latin typeface="Times New Roman" pitchFamily="18" charset="0"/>
          <a:ea typeface="ＭＳ Ｐゴシック" charset="-128"/>
          <a:cs typeface="Times New Roman" pitchFamily="18" charset="0"/>
        </a:defRPr>
      </a:lvl5pPr>
      <a:lvl6pPr marL="2514600" indent="-228600" algn="l" rtl="0" eaLnBrk="1" fontAlgn="base" hangingPunct="1">
        <a:spcBef>
          <a:spcPct val="20000"/>
        </a:spcBef>
        <a:spcAft>
          <a:spcPct val="0"/>
        </a:spcAft>
        <a:buChar char="»"/>
        <a:defRPr sz="2000">
          <a:solidFill>
            <a:schemeClr val="tx1"/>
          </a:solidFill>
          <a:latin typeface="+mn-lt"/>
          <a:ea typeface="ＭＳ Ｐゴシック" charset="-128"/>
        </a:defRPr>
      </a:lvl6pPr>
      <a:lvl7pPr marL="2971800" indent="-228600" algn="l" rtl="0" eaLnBrk="1" fontAlgn="base" hangingPunct="1">
        <a:spcBef>
          <a:spcPct val="20000"/>
        </a:spcBef>
        <a:spcAft>
          <a:spcPct val="0"/>
        </a:spcAft>
        <a:buChar char="»"/>
        <a:defRPr sz="2000">
          <a:solidFill>
            <a:schemeClr val="tx1"/>
          </a:solidFill>
          <a:latin typeface="+mn-lt"/>
          <a:ea typeface="ＭＳ Ｐゴシック" charset="-128"/>
        </a:defRPr>
      </a:lvl7pPr>
      <a:lvl8pPr marL="3429000" indent="-228600" algn="l" rtl="0" eaLnBrk="1" fontAlgn="base" hangingPunct="1">
        <a:spcBef>
          <a:spcPct val="20000"/>
        </a:spcBef>
        <a:spcAft>
          <a:spcPct val="0"/>
        </a:spcAft>
        <a:buChar char="»"/>
        <a:defRPr sz="2000">
          <a:solidFill>
            <a:schemeClr val="tx1"/>
          </a:solidFill>
          <a:latin typeface="+mn-lt"/>
          <a:ea typeface="ＭＳ Ｐゴシック" charset="-128"/>
        </a:defRPr>
      </a:lvl8pPr>
      <a:lvl9pPr marL="3886200" indent="-228600" algn="l" rtl="0" eaLnBrk="1" fontAlgn="base" hangingPunct="1">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6.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8.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0.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1.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hyperlink" Target="http://wwnorton.com/common/mplay/6.7/?p=/college/history/foner4/mp4/&amp;f=question046" TargetMode="External"/><Relationship Id="rId2" Type="http://schemas.openxmlformats.org/officeDocument/2006/relationships/hyperlink" Target="http://wwnorton.com/common/mplay/6.7/?p=/college/history/foner4/mp4/&amp;f=question045" TargetMode="External"/><Relationship Id="rId1" Type="http://schemas.openxmlformats.org/officeDocument/2006/relationships/slideLayout" Target="../slideLayouts/slideLayout2.xml"/><Relationship Id="rId6" Type="http://schemas.openxmlformats.org/officeDocument/2006/relationships/hyperlink" Target="http://wwnorton.com/common/mplay/6.7/?p=/college/history/foner4/mp4/&amp;f=question049" TargetMode="External"/><Relationship Id="rId5" Type="http://schemas.openxmlformats.org/officeDocument/2006/relationships/hyperlink" Target="http://wwnorton.com/common/mplay/6.7/?p=/college/history/foner4/&amp;f=divisions_of_race" TargetMode="External"/><Relationship Id="rId4" Type="http://schemas.openxmlformats.org/officeDocument/2006/relationships/hyperlink" Target="http://wwnorton.com/common/mplay/6.7/?p=/college/history/foner4/mp4/&amp;f=question047" TargetMode="Externa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533400" y="685800"/>
            <a:ext cx="8229600" cy="1143000"/>
          </a:xfrm>
        </p:spPr>
        <p:txBody>
          <a:bodyPr/>
          <a:lstStyle/>
          <a:p>
            <a:pPr eaLnBrk="1" hangingPunct="1">
              <a:spcBef>
                <a:spcPct val="20000"/>
              </a:spcBef>
            </a:pPr>
            <a:r>
              <a:rPr lang="en-US" sz="1800" kern="1200" dirty="0">
                <a:solidFill>
                  <a:srgbClr val="FFFFFF"/>
                </a:solidFill>
                <a:latin typeface="Times New Roman" charset="0"/>
                <a:cs typeface="Times New Roman" charset="0"/>
              </a:rPr>
              <a:t>Lecture </a:t>
            </a:r>
            <a:r>
              <a:rPr lang="en-US" sz="1800" kern="1200" dirty="0" smtClean="0">
                <a:solidFill>
                  <a:srgbClr val="FFFFFF"/>
                </a:solidFill>
                <a:latin typeface="Times New Roman" charset="0"/>
                <a:cs typeface="Times New Roman" charset="0"/>
              </a:rPr>
              <a:t>Slides</a:t>
            </a:r>
            <a:br>
              <a:rPr lang="en-US" sz="1800" kern="1200" dirty="0" smtClean="0">
                <a:solidFill>
                  <a:srgbClr val="FFFFFF"/>
                </a:solidFill>
                <a:latin typeface="Times New Roman" charset="0"/>
                <a:cs typeface="Times New Roman" charset="0"/>
              </a:rPr>
            </a:br>
            <a:r>
              <a:rPr lang="en-US" sz="4800" dirty="0">
                <a:latin typeface="Times New Roman" charset="0"/>
                <a:ea typeface="ＭＳ Ｐゴシック" charset="0"/>
              </a:rPr>
              <a:t>Give Me Liberty! </a:t>
            </a:r>
            <a:r>
              <a:rPr lang="en-US" sz="2000" dirty="0">
                <a:latin typeface="Times New Roman" charset="0"/>
                <a:ea typeface="ＭＳ Ｐゴシック" charset="0"/>
              </a:rPr>
              <a:t/>
            </a:r>
            <a:br>
              <a:rPr lang="en-US" sz="2000" dirty="0">
                <a:latin typeface="Times New Roman" charset="0"/>
                <a:ea typeface="ＭＳ Ｐゴシック" charset="0"/>
              </a:rPr>
            </a:br>
            <a:r>
              <a:rPr lang="en-US" sz="2000" dirty="0">
                <a:latin typeface="Times New Roman" charset="0"/>
                <a:ea typeface="ＭＳ Ｐゴシック" charset="0"/>
              </a:rPr>
              <a:t>AN AMERICAN HISTORY</a:t>
            </a:r>
            <a:br>
              <a:rPr lang="en-US" sz="2000" dirty="0">
                <a:latin typeface="Times New Roman" charset="0"/>
                <a:ea typeface="ＭＳ Ｐゴシック" charset="0"/>
              </a:rPr>
            </a:br>
            <a:r>
              <a:rPr lang="en-US" sz="2000" dirty="0">
                <a:latin typeface="Times New Roman" charset="0"/>
                <a:ea typeface="ＭＳ Ｐゴシック" charset="0"/>
              </a:rPr>
              <a:t>FIFTH EDITION</a:t>
            </a:r>
            <a:r>
              <a:rPr lang="en-US" sz="2000" dirty="0"/>
              <a:t/>
            </a:r>
            <a:br>
              <a:rPr lang="en-US" sz="2000" dirty="0"/>
            </a:br>
            <a:endParaRPr lang="en-US" sz="1900" dirty="0">
              <a:solidFill>
                <a:schemeClr val="tx2"/>
              </a:solidFill>
              <a:latin typeface="Times New Roman" charset="0"/>
              <a:ea typeface="ＭＳ Ｐゴシック" charset="0"/>
            </a:endParaRPr>
          </a:p>
        </p:txBody>
      </p:sp>
      <p:sp>
        <p:nvSpPr>
          <p:cNvPr id="3" name="Content Placeholder 2"/>
          <p:cNvSpPr>
            <a:spLocks noGrp="1"/>
          </p:cNvSpPr>
          <p:nvPr>
            <p:ph sz="half" idx="2"/>
          </p:nvPr>
        </p:nvSpPr>
        <p:spPr>
          <a:xfrm>
            <a:off x="2552700" y="5867400"/>
            <a:ext cx="4038600" cy="457200"/>
          </a:xfrm>
        </p:spPr>
        <p:txBody>
          <a:bodyPr/>
          <a:lstStyle/>
          <a:p>
            <a:pPr marL="0" lvl="0" indent="0" algn="ctr" eaLnBrk="1" hangingPunct="1">
              <a:buNone/>
            </a:pPr>
            <a:r>
              <a:rPr lang="en-US" sz="2000" b="1" kern="1200" dirty="0" smtClean="0">
                <a:solidFill>
                  <a:srgbClr val="FFFFFF"/>
                </a:solidFill>
                <a:latin typeface="Times New Roman" charset="0"/>
                <a:cs typeface="ＭＳ Ｐゴシック" charset="0"/>
              </a:rPr>
              <a:t>By Eric </a:t>
            </a:r>
            <a:r>
              <a:rPr lang="en-US" sz="2000" b="1" kern="1200" dirty="0">
                <a:solidFill>
                  <a:srgbClr val="FFFFFF"/>
                </a:solidFill>
                <a:latin typeface="Times New Roman" charset="0"/>
                <a:cs typeface="ＭＳ Ｐゴシック" charset="0"/>
              </a:rPr>
              <a:t>Foner</a:t>
            </a:r>
          </a:p>
        </p:txBody>
      </p:sp>
      <p:pic>
        <p:nvPicPr>
          <p:cNvPr id="7" name="Content Placeholder 6" descr="The cover of Give Me Liberty!"/>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3074546" y="1981200"/>
            <a:ext cx="2994908" cy="3585921"/>
          </a:xfrm>
          <a:prstGeom prst="rect">
            <a:avLst/>
          </a:prstGeom>
        </p:spPr>
      </p:pic>
    </p:spTree>
    <p:extLst>
      <p:ext uri="{BB962C8B-B14F-4D97-AF65-F5344CB8AC3E}">
        <p14:creationId xmlns:p14="http://schemas.microsoft.com/office/powerpoint/2010/main" val="155532744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Chapter 7 Founding A</a:t>
            </a:r>
            <a:r>
              <a:rPr lang="en-US" baseline="0" dirty="0" smtClean="0"/>
              <a:t> Nation, 1783 to 1791</a:t>
            </a:r>
            <a:endParaRPr lang="en-US" dirty="0"/>
          </a:p>
        </p:txBody>
      </p:sp>
      <p:pic>
        <p:nvPicPr>
          <p:cNvPr id="5" name="Content Placeholder 4" descr="Chapter 7: Founding a Nation, 1783-1791."/>
          <p:cNvPicPr>
            <a:picLocks noGrp="1" noChangeAspect="1" noChangeArrowheads="1"/>
          </p:cNvPicPr>
          <p:nvPr>
            <p:ph idx="1"/>
          </p:nvPr>
        </p:nvPicPr>
        <p:blipFill>
          <a:blip r:embed="rId3"/>
          <a:srcRect/>
          <a:stretch>
            <a:fillRect/>
          </a:stretch>
        </p:blipFill>
        <p:spPr bwMode="auto">
          <a:xfrm>
            <a:off x="-9525"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i="1" dirty="0"/>
              <a:t>The </a:t>
            </a:r>
            <a:r>
              <a:rPr lang="en-US" sz="4000" i="1" dirty="0" smtClean="0"/>
              <a:t>Federal Ship Hamilton</a:t>
            </a:r>
            <a:endParaRPr lang="en-US" sz="4000" i="1" dirty="0"/>
          </a:p>
        </p:txBody>
      </p:sp>
      <p:sp>
        <p:nvSpPr>
          <p:cNvPr id="6" name="Content Placeholder 5"/>
          <p:cNvSpPr>
            <a:spLocks noGrp="1"/>
          </p:cNvSpPr>
          <p:nvPr>
            <p:ph sz="half" idx="2"/>
          </p:nvPr>
        </p:nvSpPr>
        <p:spPr>
          <a:xfrm>
            <a:off x="266700" y="5746750"/>
            <a:ext cx="8610600" cy="533400"/>
          </a:xfrm>
        </p:spPr>
        <p:txBody>
          <a:bodyPr/>
          <a:lstStyle/>
          <a:p>
            <a:pPr marL="0" marR="0" lvl="0" indent="0" defTabSz="914400" eaLnBrk="1" fontAlgn="auto" latinLnBrk="0" hangingPunct="1">
              <a:lnSpc>
                <a:spcPct val="100000"/>
              </a:lnSpc>
              <a:spcBef>
                <a:spcPct val="0"/>
              </a:spcBef>
              <a:spcAft>
                <a:spcPts val="0"/>
              </a:spcAft>
              <a:buClrTx/>
              <a:buSzTx/>
              <a:buFontTx/>
              <a:buNone/>
              <a:tabLst/>
              <a:defRPr/>
            </a:pPr>
            <a:r>
              <a:rPr lang="en-US" altLang="en-US" sz="1100" b="1" i="1" dirty="0">
                <a:solidFill>
                  <a:schemeClr val="tx2"/>
                </a:solidFill>
              </a:rPr>
              <a:t>The Federal Ship Hamilton</a:t>
            </a:r>
            <a:r>
              <a:rPr lang="en-US" altLang="en-US" sz="1100" b="1" dirty="0">
                <a:solidFill>
                  <a:schemeClr val="tx2"/>
                </a:solidFill>
              </a:rPr>
              <a:t>, depicting the </a:t>
            </a:r>
            <a:r>
              <a:rPr lang="en-US" altLang="en-US" sz="1100" b="1" dirty="0" smtClean="0">
                <a:solidFill>
                  <a:schemeClr val="tx2"/>
                </a:solidFill>
              </a:rPr>
              <a:t> centerpiece </a:t>
            </a:r>
            <a:r>
              <a:rPr lang="en-US" altLang="en-US" sz="1100" b="1" dirty="0">
                <a:solidFill>
                  <a:schemeClr val="tx2"/>
                </a:solidFill>
              </a:rPr>
              <a:t>of the </a:t>
            </a:r>
            <a:r>
              <a:rPr lang="en-US" altLang="en-US" sz="1100" b="1" dirty="0" smtClean="0">
                <a:solidFill>
                  <a:schemeClr val="tx2"/>
                </a:solidFill>
              </a:rPr>
              <a:t>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a:t>
            </a:r>
            <a:r>
              <a:rPr lang="en-US" altLang="en-US" sz="1100" i="1" dirty="0" smtClean="0">
                <a:solidFill>
                  <a:schemeClr val="tx2"/>
                </a:solidFill>
                <a:ea typeface="ＭＳ Ｐゴシック" panose="020B0600070205080204" pitchFamily="34" charset="-128"/>
              </a:rPr>
              <a:t>Edition </a:t>
            </a:r>
          </a:p>
          <a:p>
            <a:pPr marL="0" marR="0" lvl="0" indent="0" defTabSz="914400" eaLnBrk="1" fontAlgn="auto" latinLnBrk="0" hangingPunct="1">
              <a:lnSpc>
                <a:spcPct val="100000"/>
              </a:lnSpc>
              <a:spcBef>
                <a:spcPct val="0"/>
              </a:spcBef>
              <a:spcAft>
                <a:spcPts val="0"/>
              </a:spcAft>
              <a:buClrTx/>
              <a:buSzTx/>
              <a:buFontTx/>
              <a:buNone/>
              <a:tabLst/>
              <a:defRPr/>
            </a:pPr>
            <a:r>
              <a:rPr lang="en-US" altLang="en-US" sz="1100" b="1" dirty="0">
                <a:solidFill>
                  <a:schemeClr val="tx2"/>
                </a:solidFill>
              </a:rPr>
              <a:t>Grand Federal Procession in New York City, 1788 </a:t>
            </a:r>
            <a:r>
              <a:rPr lang="en-US" altLang="en-US" sz="1100" b="1" dirty="0" smtClean="0">
                <a:solidFill>
                  <a:schemeClr val="tx2"/>
                </a:solidFill>
              </a:rPr>
              <a:t>			           </a:t>
            </a:r>
            <a:r>
              <a:rPr lang="en-US" altLang="en-US" sz="1100" dirty="0" smtClean="0">
                <a:solidFill>
                  <a:schemeClr val="tx2"/>
                </a:solidFill>
                <a:ea typeface="ＭＳ Ｐゴシック" panose="020B0600070205080204" pitchFamily="34" charset="-128"/>
              </a:rPr>
              <a:t>Copyright </a:t>
            </a:r>
            <a:r>
              <a:rPr lang="en-US" altLang="en-US" sz="1100" dirty="0">
                <a:solidFill>
                  <a:schemeClr val="tx2"/>
                </a:solidFill>
                <a:ea typeface="ＭＳ Ｐゴシック" panose="020B0600070205080204" pitchFamily="34" charset="-128"/>
              </a:rPr>
              <a:t>© 2017 W.W. Norton &amp; Company</a:t>
            </a:r>
          </a:p>
          <a:p>
            <a:pPr marL="0" marR="0" lvl="0" indent="0" defTabSz="914400" eaLnBrk="1" fontAlgn="auto" latinLnBrk="0" hangingPunct="1">
              <a:lnSpc>
                <a:spcPct val="100000"/>
              </a:lnSpc>
              <a:spcBef>
                <a:spcPct val="0"/>
              </a:spcBef>
              <a:spcAft>
                <a:spcPts val="0"/>
              </a:spcAft>
              <a:buClrTx/>
              <a:buSzTx/>
              <a:buFontTx/>
              <a:buNone/>
              <a:tabLst/>
              <a:defRPr/>
            </a:pPr>
            <a:endParaRPr lang="en-US" altLang="en-US" sz="1100" b="1" dirty="0">
              <a:solidFill>
                <a:schemeClr val="tx2"/>
              </a:solidFill>
            </a:endParaRPr>
          </a:p>
          <a:p>
            <a:pPr marL="0" indent="0">
              <a:buNone/>
            </a:pPr>
            <a:endParaRPr lang="en-US" sz="1100" dirty="0"/>
          </a:p>
        </p:txBody>
      </p:sp>
      <p:pic>
        <p:nvPicPr>
          <p:cNvPr id="8" name="Content Placeholder 7" descr="An engraving of a parade procession with a large crowd of people gathered around and watching. In the middle of the road are horses pulling a cart that has a ship on top of it with people on the ship. The cart is labeled Hamilton."/>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1981200" y="1905000"/>
            <a:ext cx="5358811" cy="3200400"/>
          </a:xfrm>
          <a:prstGeom prst="rect">
            <a:avLst/>
          </a:prstGeom>
        </p:spPr>
      </p:pic>
    </p:spTree>
    <p:extLst>
      <p:ext uri="{BB962C8B-B14F-4D97-AF65-F5344CB8AC3E}">
        <p14:creationId xmlns:p14="http://schemas.microsoft.com/office/powerpoint/2010/main" val="16970575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p:txBody>
          <a:bodyPr/>
          <a:lstStyle/>
          <a:p>
            <a:pPr>
              <a:defRPr/>
            </a:pPr>
            <a:r>
              <a:rPr lang="en-US" dirty="0">
                <a:cs typeface="Times New Roman" charset="0"/>
              </a:rPr>
              <a:t>Lecture Preview</a:t>
            </a:r>
          </a:p>
        </p:txBody>
      </p:sp>
      <p:sp>
        <p:nvSpPr>
          <p:cNvPr id="3075" name="Content Placeholder 2"/>
          <p:cNvSpPr>
            <a:spLocks noGrp="1"/>
          </p:cNvSpPr>
          <p:nvPr>
            <p:ph idx="1"/>
          </p:nvPr>
        </p:nvSpPr>
        <p:spPr>
          <a:xfrm>
            <a:off x="457200" y="1676400"/>
            <a:ext cx="8229600" cy="3657600"/>
          </a:xfrm>
        </p:spPr>
        <p:txBody>
          <a:bodyPr anchor="ctr"/>
          <a:lstStyle/>
          <a:p>
            <a:pPr marL="0" indent="0"/>
            <a:r>
              <a:rPr lang="en-US" dirty="0">
                <a:latin typeface="Times New Roman" pitchFamily="-1" charset="0"/>
                <a:ea typeface="ＭＳ Ｐゴシック" pitchFamily="-1" charset="-128"/>
                <a:cs typeface="Times New Roman" pitchFamily="-1" charset="0"/>
              </a:rPr>
              <a:t> America under the Confederation</a:t>
            </a:r>
          </a:p>
          <a:p>
            <a:pPr marL="0" indent="0"/>
            <a:r>
              <a:rPr lang="en-US" dirty="0">
                <a:latin typeface="Times New Roman" pitchFamily="-1" charset="0"/>
                <a:ea typeface="ＭＳ Ｐゴシック" pitchFamily="-1" charset="-128"/>
                <a:cs typeface="Times New Roman" pitchFamily="-1" charset="0"/>
              </a:rPr>
              <a:t> A New Constitution</a:t>
            </a:r>
          </a:p>
          <a:p>
            <a:pPr marL="0" indent="0"/>
            <a:r>
              <a:rPr lang="en-US" dirty="0">
                <a:latin typeface="Times New Roman" pitchFamily="-1" charset="0"/>
                <a:ea typeface="ＭＳ Ｐゴシック" pitchFamily="-1" charset="-128"/>
                <a:cs typeface="Times New Roman" pitchFamily="-1" charset="0"/>
              </a:rPr>
              <a:t> The Ratification Debate and the Origin of </a:t>
            </a:r>
            <a:r>
              <a:rPr lang="en-US" dirty="0" smtClean="0">
                <a:latin typeface="Times New Roman" pitchFamily="-1" charset="0"/>
                <a:ea typeface="ＭＳ Ｐゴシック" pitchFamily="-1" charset="-128"/>
                <a:cs typeface="Times New Roman" pitchFamily="-1" charset="0"/>
              </a:rPr>
              <a:t>    </a:t>
            </a:r>
          </a:p>
          <a:p>
            <a:pPr marL="0" indent="0">
              <a:buNone/>
            </a:pPr>
            <a:r>
              <a:rPr lang="en-US" dirty="0" smtClean="0">
                <a:latin typeface="Times New Roman" pitchFamily="-1" charset="0"/>
                <a:ea typeface="ＭＳ Ｐゴシック" pitchFamily="-1" charset="-128"/>
                <a:cs typeface="Times New Roman" pitchFamily="-1" charset="0"/>
              </a:rPr>
              <a:t>   the </a:t>
            </a:r>
            <a:r>
              <a:rPr lang="en-US" dirty="0">
                <a:latin typeface="Times New Roman" pitchFamily="-1" charset="0"/>
                <a:ea typeface="ＭＳ Ｐゴシック" pitchFamily="-1" charset="-128"/>
                <a:cs typeface="Times New Roman" pitchFamily="-1" charset="0"/>
              </a:rPr>
              <a:t>Bill of Rights</a:t>
            </a:r>
          </a:p>
          <a:p>
            <a:pPr marL="0" indent="0"/>
            <a:r>
              <a:rPr lang="en-US" dirty="0">
                <a:latin typeface="Times New Roman" pitchFamily="-1" charset="0"/>
                <a:ea typeface="ＭＳ Ｐゴシック" pitchFamily="-1" charset="-128"/>
                <a:cs typeface="Times New Roman" pitchFamily="-1" charset="0"/>
              </a:rPr>
              <a:t> “We the People</a:t>
            </a:r>
            <a:r>
              <a:rPr lang="en-US" dirty="0" smtClean="0">
                <a:latin typeface="Times New Roman" pitchFamily="-1" charset="0"/>
                <a:ea typeface="ＭＳ Ｐゴシック" pitchFamily="-1" charset="-128"/>
                <a:cs typeface="Times New Roman" pitchFamily="-1" charset="0"/>
              </a:rPr>
              <a:t>”</a:t>
            </a:r>
            <a:endParaRPr lang="en-US" dirty="0">
              <a:latin typeface="Times New Roman" pitchFamily="-1" charset="0"/>
              <a:ea typeface="ＭＳ Ｐゴシック" pitchFamily="-1" charset="-128"/>
              <a:cs typeface="Times New Roman" pitchFamily="-1"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57200" y="76200"/>
            <a:ext cx="8229600" cy="2057400"/>
          </a:xfrm>
        </p:spPr>
        <p:txBody>
          <a:bodyPr/>
          <a:lstStyle/>
          <a:p>
            <a:pPr eaLnBrk="1" hangingPunct="1">
              <a:defRPr/>
            </a:pPr>
            <a:r>
              <a:rPr lang="en-US" sz="4000" dirty="0">
                <a:cs typeface="Times New Roman" charset="0"/>
              </a:rPr>
              <a:t>Focus </a:t>
            </a:r>
            <a:r>
              <a:rPr lang="en-US" sz="4000" dirty="0" smtClean="0">
                <a:cs typeface="Times New Roman" charset="0"/>
              </a:rPr>
              <a:t>Question</a:t>
            </a:r>
            <a:r>
              <a:rPr lang="en-US" sz="4000" dirty="0">
                <a:cs typeface="Times New Roman" charset="0"/>
              </a:rPr>
              <a:t>: </a:t>
            </a:r>
            <a:r>
              <a:rPr lang="en-US" sz="4000" dirty="0" smtClean="0">
                <a:cs typeface="Times New Roman" charset="0"/>
              </a:rPr>
              <a:t>America </a:t>
            </a:r>
            <a:r>
              <a:rPr lang="en-US" sz="4000" dirty="0">
                <a:cs typeface="Times New Roman" charset="0"/>
              </a:rPr>
              <a:t>under the Confederation</a:t>
            </a:r>
          </a:p>
        </p:txBody>
      </p:sp>
      <p:sp>
        <p:nvSpPr>
          <p:cNvPr id="4099" name="Rectangle 3"/>
          <p:cNvSpPr>
            <a:spLocks noGrp="1" noChangeArrowheads="1"/>
          </p:cNvSpPr>
          <p:nvPr>
            <p:ph idx="1"/>
          </p:nvPr>
        </p:nvSpPr>
        <p:spPr>
          <a:xfrm>
            <a:off x="457200" y="2743200"/>
            <a:ext cx="8229600" cy="2400300"/>
          </a:xfrm>
          <a:effectLst>
            <a:outerShdw blurRad="63500" dist="38100" dir="5400000" algn="t" rotWithShape="0">
              <a:srgbClr val="000000">
                <a:alpha val="39999"/>
              </a:srgbClr>
            </a:outerShdw>
          </a:effectLst>
        </p:spPr>
        <p:txBody>
          <a:bodyPr anchor="ctr"/>
          <a:lstStyle/>
          <a:p>
            <a:pPr marL="971550" lvl="1" indent="-571500">
              <a:buSzPct val="100000"/>
              <a:buFont typeface="Wingdings" pitchFamily="2" charset="2"/>
              <a:buChar char=""/>
              <a:defRPr/>
            </a:pPr>
            <a:r>
              <a:rPr lang="en-US" sz="3600" dirty="0">
                <a:solidFill>
                  <a:srgbClr val="FAD000"/>
                </a:solidFill>
                <a:latin typeface="Times New Roman" charset="0"/>
                <a:cs typeface="Times New Roman" charset="0"/>
              </a:rPr>
              <a:t>Focus Question: </a:t>
            </a:r>
          </a:p>
          <a:p>
            <a:pPr marL="400050" lvl="1" indent="0">
              <a:buSzPct val="100000"/>
              <a:buFontTx/>
              <a:buNone/>
              <a:defRPr/>
            </a:pPr>
            <a:r>
              <a:rPr lang="en-US" sz="3600" dirty="0">
                <a:solidFill>
                  <a:srgbClr val="FAD000"/>
                </a:solidFill>
                <a:latin typeface="Times New Roman" charset="0"/>
                <a:cs typeface="Times New Roman" charset="0"/>
              </a:rPr>
              <a:t>What were the achievements and problems of the Confederation government?</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57200" y="0"/>
            <a:ext cx="8229600" cy="1600200"/>
          </a:xfrm>
        </p:spPr>
        <p:txBody>
          <a:bodyPr/>
          <a:lstStyle/>
          <a:p>
            <a:pPr eaLnBrk="1" hangingPunct="1">
              <a:defRPr/>
            </a:pPr>
            <a:r>
              <a:rPr lang="en-US" dirty="0" smtClean="0"/>
              <a:t>Confederation Government</a:t>
            </a:r>
            <a:endParaRPr lang="en-US" dirty="0"/>
          </a:p>
        </p:txBody>
      </p:sp>
      <p:sp>
        <p:nvSpPr>
          <p:cNvPr id="6147" name="Rectangle 3"/>
          <p:cNvSpPr>
            <a:spLocks noGrp="1" noChangeArrowheads="1"/>
          </p:cNvSpPr>
          <p:nvPr>
            <p:ph idx="1"/>
          </p:nvPr>
        </p:nvSpPr>
        <p:spPr>
          <a:xfrm>
            <a:off x="457200" y="2057400"/>
            <a:ext cx="8229600" cy="2057400"/>
          </a:xfrm>
        </p:spPr>
        <p:txBody>
          <a:bodyPr/>
          <a:lstStyle/>
          <a:p>
            <a:pPr eaLnBrk="1" hangingPunct="1"/>
            <a:r>
              <a:rPr lang="en-US" dirty="0">
                <a:latin typeface="Times New Roman" pitchFamily="-1" charset="0"/>
                <a:ea typeface="ＭＳ Ｐゴシック" pitchFamily="-1" charset="-128"/>
                <a:cs typeface="Times New Roman" pitchFamily="-1" charset="0"/>
              </a:rPr>
              <a:t>The Articles of Confederation</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Western </a:t>
            </a:r>
            <a:r>
              <a:rPr lang="en-US" sz="3600" dirty="0" smtClean="0"/>
              <a:t>Lands</a:t>
            </a:r>
            <a:r>
              <a:rPr lang="en-US" sz="3600" dirty="0"/>
              <a:t>, </a:t>
            </a:r>
            <a:r>
              <a:rPr lang="en-US" sz="3600" dirty="0" smtClean="0"/>
              <a:t>1782 to 1802</a:t>
            </a:r>
            <a:endParaRPr lang="en-US" sz="3600" dirty="0"/>
          </a:p>
        </p:txBody>
      </p:sp>
      <p:sp>
        <p:nvSpPr>
          <p:cNvPr id="4" name="Content Placeholder 3"/>
          <p:cNvSpPr>
            <a:spLocks noGrp="1"/>
          </p:cNvSpPr>
          <p:nvPr>
            <p:ph sz="half" idx="2"/>
          </p:nvPr>
        </p:nvSpPr>
        <p:spPr>
          <a:xfrm>
            <a:off x="190500" y="6003924"/>
            <a:ext cx="8610600" cy="609600"/>
          </a:xfrm>
        </p:spPr>
        <p:txBody>
          <a:bodyPr/>
          <a:lstStyle/>
          <a:p>
            <a:pPr marL="0" lvl="0" indent="0" eaLnBrk="1" fontAlgn="auto" hangingPunct="1">
              <a:spcAft>
                <a:spcPts val="0"/>
              </a:spcAft>
              <a:buNone/>
              <a:defRPr/>
            </a:pPr>
            <a:r>
              <a:rPr lang="en-US" sz="1100" dirty="0">
                <a:latin typeface="Times New Roman" pitchFamily="-1" charset="0"/>
              </a:rPr>
              <a:t>Map 7.1</a:t>
            </a:r>
            <a:r>
              <a:rPr lang="en-US" sz="1100" b="1" dirty="0">
                <a:latin typeface="Times New Roman" pitchFamily="-1" charset="0"/>
              </a:rPr>
              <a:t> Western Lands, 1782–1802, depicting western </a:t>
            </a:r>
            <a:r>
              <a:rPr lang="en-US" sz="1100" b="1" dirty="0" smtClean="0">
                <a:latin typeface="Times New Roman" pitchFamily="-1" charset="0"/>
              </a:rPr>
              <a:t>land </a:t>
            </a:r>
            <a:r>
              <a:rPr lang="en-US" sz="1100" b="1" dirty="0">
                <a:latin typeface="Times New Roman" pitchFamily="-1" charset="0"/>
              </a:rPr>
              <a:t>ceded by the </a:t>
            </a:r>
            <a:r>
              <a:rPr lang="en-US" sz="1100" b="1" dirty="0" smtClean="0">
                <a:latin typeface="Times New Roman" pitchFamily="-1" charset="0"/>
              </a:rPr>
              <a:t>states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buNone/>
            </a:pPr>
            <a:endParaRPr lang="en-US" sz="1100" b="1" dirty="0">
              <a:latin typeface="Times New Roman" pitchFamily="-1" charset="0"/>
            </a:endParaRPr>
          </a:p>
          <a:p>
            <a:pPr marL="0" indent="0">
              <a:buNone/>
            </a:pPr>
            <a:endParaRPr lang="en-US" sz="1100" dirty="0"/>
          </a:p>
        </p:txBody>
      </p:sp>
      <p:pic>
        <p:nvPicPr>
          <p:cNvPr id="8" name="Content Placeholder 7" descr="A map shows western lands ceded by the states between 1782 and 1802. The map shows the state border after land cessions of Maine (then part of Massachusetts), New Hampshire, Vermont, Massachusetts, Rhode Island, Connecticut, New York, New Jersey, Pennsylvania, Delaware, Maryland, Virginia (including present-day West Virginia), North Carolina, South Carolina, and Georgia. Land ceded by Massachusetts in 1786 is shown in part of western New York. Land ceded by Connecticut in 1782 is shown in parts of Pennsylvania and Ohio. Land ceded by Virginia in 1784, 1790, and 1792 is shown in present-day Minnesota, Wisconsin, Michigan, Illinois, Indiana, and Kentucky. Land ceded by Massachusetts and Virginia in 1784, 1785, and 1786 is shown in parts of Wisconsin and Michigan. Land ceded by Connecticut and Virginia is shown in parts of Wisconsin, Illinois, Indiana, Michigan, and Ohio. Land ceded by North Carolina in 1790 is shown in present-day Tennessee. Land ceded by South Carolina in 1787 is shown as a narrow strip at the top of Georgia, Alabama and Mississippi. Land ceded by Georgia in 1802 is shown in the top half of Alabama and Mississippi. Land ceded by Spain and Georgia in 1795 and 1802 is shown in the bottom half of Mississippi and Alabama. A line around the present-day states of Ohio, Michigan, Indiana, Illinois, West Virginia, Kentucky, and most of central Tennessee is shown as ceded by New York in 1782."/>
          <p:cNvPicPr>
            <a:picLocks noGrp="1" noChangeAspect="1" noChangeArrowheads="1"/>
          </p:cNvPicPr>
          <p:nvPr>
            <p:ph sz="half" idx="1"/>
          </p:nvPr>
        </p:nvPicPr>
        <p:blipFill>
          <a:blip r:embed="rId3"/>
          <a:srcRect/>
          <a:stretch>
            <a:fillRect/>
          </a:stretch>
        </p:blipFill>
        <p:spPr bwMode="auto">
          <a:xfrm>
            <a:off x="2667000" y="1417638"/>
            <a:ext cx="4038600" cy="415111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defRPr/>
            </a:pPr>
            <a:r>
              <a:rPr lang="en-US" dirty="0"/>
              <a:t>The </a:t>
            </a:r>
            <a:r>
              <a:rPr lang="en-US" dirty="0" smtClean="0"/>
              <a:t>West</a:t>
            </a:r>
            <a:endParaRPr lang="en-US" dirty="0"/>
          </a:p>
        </p:txBody>
      </p:sp>
      <p:sp>
        <p:nvSpPr>
          <p:cNvPr id="7171" name="Rectangle 3"/>
          <p:cNvSpPr>
            <a:spLocks noGrp="1" noChangeArrowheads="1"/>
          </p:cNvSpPr>
          <p:nvPr>
            <p:ph idx="1"/>
          </p:nvPr>
        </p:nvSpPr>
        <p:spPr>
          <a:xfrm>
            <a:off x="457200" y="2057400"/>
            <a:ext cx="8229600" cy="2057400"/>
          </a:xfrm>
        </p:spPr>
        <p:txBody>
          <a:bodyPr/>
          <a:lstStyle/>
          <a:p>
            <a:pPr eaLnBrk="1" hangingPunct="1"/>
            <a:r>
              <a:rPr lang="en-US" dirty="0">
                <a:latin typeface="Times New Roman" pitchFamily="-1" charset="0"/>
                <a:ea typeface="ＭＳ Ｐゴシック" pitchFamily="-1" charset="-128"/>
                <a:cs typeface="Times New Roman" pitchFamily="-1" charset="0"/>
              </a:rPr>
              <a:t>Congress and the West</a:t>
            </a:r>
          </a:p>
          <a:p>
            <a:pPr eaLnBrk="1" hangingPunct="1"/>
            <a:r>
              <a:rPr lang="en-US" dirty="0">
                <a:latin typeface="Times New Roman" pitchFamily="-1" charset="0"/>
                <a:ea typeface="ＭＳ Ｐゴシック" pitchFamily="-1" charset="-128"/>
                <a:cs typeface="Times New Roman" pitchFamily="-1" charset="0"/>
              </a:rPr>
              <a:t>Settlers and the </a:t>
            </a:r>
            <a:r>
              <a:rPr lang="en-US" dirty="0" smtClean="0">
                <a:latin typeface="Times New Roman" pitchFamily="-1" charset="0"/>
                <a:ea typeface="ＭＳ Ｐゴシック" pitchFamily="-1" charset="-128"/>
                <a:cs typeface="Times New Roman" pitchFamily="-1" charset="0"/>
              </a:rPr>
              <a:t>West</a:t>
            </a:r>
            <a:endParaRPr lang="en-US" dirty="0">
              <a:latin typeface="Times New Roman" pitchFamily="-1" charset="0"/>
              <a:ea typeface="ＭＳ Ｐゴシック" pitchFamily="-1" charset="-128"/>
              <a:cs typeface="Times New Roman" pitchFamily="-1"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Designing the </a:t>
            </a:r>
            <a:r>
              <a:rPr lang="en-US" sz="3200" dirty="0" smtClean="0"/>
              <a:t>Great Seal </a:t>
            </a:r>
            <a:r>
              <a:rPr lang="en-US" sz="3200" dirty="0"/>
              <a:t>of the </a:t>
            </a:r>
            <a:r>
              <a:rPr lang="en-US" sz="3200" dirty="0" smtClean="0"/>
              <a:t>United States</a:t>
            </a:r>
            <a:endParaRPr lang="en-US" sz="3200" dirty="0"/>
          </a:p>
        </p:txBody>
      </p:sp>
      <p:sp>
        <p:nvSpPr>
          <p:cNvPr id="6" name="Content Placeholder 5"/>
          <p:cNvSpPr>
            <a:spLocks noGrp="1"/>
          </p:cNvSpPr>
          <p:nvPr>
            <p:ph sz="half" idx="2"/>
          </p:nvPr>
        </p:nvSpPr>
        <p:spPr>
          <a:xfrm>
            <a:off x="304800" y="6042025"/>
            <a:ext cx="8534400" cy="533400"/>
          </a:xfrm>
        </p:spPr>
        <p:txBody>
          <a:bodyPr/>
          <a:lstStyle/>
          <a:p>
            <a:pPr marL="0" lvl="0" indent="0" eaLnBrk="1" fontAlgn="auto" hangingPunct="1">
              <a:spcAft>
                <a:spcPts val="0"/>
              </a:spcAft>
              <a:buNone/>
              <a:defRPr/>
            </a:pPr>
            <a:r>
              <a:rPr lang="en-US" altLang="en-US" sz="1100" b="1" dirty="0">
                <a:solidFill>
                  <a:schemeClr val="tx2"/>
                </a:solidFill>
              </a:rPr>
              <a:t>A design for the Great Seal of the United States, </a:t>
            </a:r>
            <a:r>
              <a:rPr lang="en-US" altLang="en-US" sz="1100" b="1" dirty="0" smtClean="0">
                <a:solidFill>
                  <a:schemeClr val="tx2"/>
                </a:solidFill>
              </a:rPr>
              <a:t>1782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buNone/>
            </a:pPr>
            <a:endParaRPr lang="en-US" altLang="en-US" sz="1100" b="1" dirty="0">
              <a:solidFill>
                <a:schemeClr val="tx2"/>
              </a:solidFill>
            </a:endParaRPr>
          </a:p>
          <a:p>
            <a:pPr marL="0" indent="0">
              <a:buNone/>
            </a:pPr>
            <a:endParaRPr lang="en-US" sz="1100" dirty="0"/>
          </a:p>
        </p:txBody>
      </p:sp>
      <p:pic>
        <p:nvPicPr>
          <p:cNvPr id="8" name="Content Placeholder 7" descr="A drawing for the Great Seal of the United States. In the center is a woman wearing a gold crown and a dress with a bird perched on her hand and a man wearing a hat and sword. They are both touching a shield that has 13 stars and 13 stripes placed between them. They are standing over the words “Virtus sola Invicta.” Above the shield is an eagle with a flag and a key in its claws and the words “In Vindiciam Libertatis” above the eagle. The top right corner features an unfinished pyramid with an eye above it. The Latin phrases surrounding the pyramid are “Deo Favente” and Deo Favente Perennis.”"/>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2286000" y="1676400"/>
            <a:ext cx="4572000" cy="3663026"/>
          </a:xfrm>
          <a:prstGeom prst="rect">
            <a:avLst/>
          </a:prstGeom>
        </p:spPr>
      </p:pic>
    </p:spTree>
    <p:extLst>
      <p:ext uri="{BB962C8B-B14F-4D97-AF65-F5344CB8AC3E}">
        <p14:creationId xmlns:p14="http://schemas.microsoft.com/office/powerpoint/2010/main" val="145784659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57200" y="0"/>
            <a:ext cx="8229600" cy="1524000"/>
          </a:xfrm>
        </p:spPr>
        <p:txBody>
          <a:bodyPr/>
          <a:lstStyle/>
          <a:p>
            <a:pPr eaLnBrk="1" hangingPunct="1">
              <a:defRPr/>
            </a:pPr>
            <a:r>
              <a:rPr lang="en-US" sz="4000" dirty="0"/>
              <a:t>Regulating </a:t>
            </a:r>
            <a:r>
              <a:rPr lang="en-US" sz="4000" dirty="0" smtClean="0"/>
              <a:t>Sale </a:t>
            </a:r>
            <a:r>
              <a:rPr lang="en-US" sz="4000" dirty="0"/>
              <a:t>and </a:t>
            </a:r>
            <a:r>
              <a:rPr lang="en-US" sz="4000" dirty="0" smtClean="0"/>
              <a:t>Settlement</a:t>
            </a:r>
            <a:endParaRPr lang="en-US" sz="4000" dirty="0"/>
          </a:p>
        </p:txBody>
      </p:sp>
      <p:sp>
        <p:nvSpPr>
          <p:cNvPr id="10243" name="Rectangle 3"/>
          <p:cNvSpPr>
            <a:spLocks noGrp="1" noChangeArrowheads="1"/>
          </p:cNvSpPr>
          <p:nvPr>
            <p:ph idx="1"/>
          </p:nvPr>
        </p:nvSpPr>
        <p:spPr>
          <a:xfrm>
            <a:off x="457200" y="2057400"/>
            <a:ext cx="8229600" cy="1524000"/>
          </a:xfrm>
        </p:spPr>
        <p:txBody>
          <a:bodyPr/>
          <a:lstStyle/>
          <a:p>
            <a:pPr eaLnBrk="1" hangingPunct="1"/>
            <a:r>
              <a:rPr lang="en-US" dirty="0">
                <a:latin typeface="Times New Roman" pitchFamily="-1" charset="0"/>
                <a:ea typeface="ＭＳ Ｐゴシック" pitchFamily="-1" charset="-128"/>
                <a:cs typeface="Times New Roman" pitchFamily="-1" charset="0"/>
              </a:rPr>
              <a:t>The Land </a:t>
            </a:r>
            <a:r>
              <a:rPr lang="en-US" dirty="0" smtClean="0">
                <a:latin typeface="Times New Roman" pitchFamily="-1" charset="0"/>
                <a:ea typeface="ＭＳ Ｐゴシック" pitchFamily="-1" charset="-128"/>
                <a:cs typeface="Times New Roman" pitchFamily="-1" charset="0"/>
              </a:rPr>
              <a:t>Ordinances</a:t>
            </a:r>
            <a:endParaRPr lang="en-US" dirty="0">
              <a:latin typeface="Times New Roman" pitchFamily="-1" charset="0"/>
              <a:ea typeface="ＭＳ Ｐゴシック" pitchFamily="-1" charset="-128"/>
              <a:cs typeface="Times New Roman" pitchFamily="-1"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Western </a:t>
            </a:r>
            <a:r>
              <a:rPr lang="en-US" sz="3200" dirty="0" smtClean="0"/>
              <a:t>Ordinances</a:t>
            </a:r>
            <a:r>
              <a:rPr lang="en-US" sz="3200" dirty="0"/>
              <a:t>, </a:t>
            </a:r>
            <a:r>
              <a:rPr lang="en-US" sz="3200" dirty="0" smtClean="0"/>
              <a:t>1784 to 1787</a:t>
            </a:r>
            <a:endParaRPr lang="en-US" sz="3200" dirty="0"/>
          </a:p>
        </p:txBody>
      </p:sp>
      <p:sp>
        <p:nvSpPr>
          <p:cNvPr id="4" name="Content Placeholder 3"/>
          <p:cNvSpPr>
            <a:spLocks noGrp="1"/>
          </p:cNvSpPr>
          <p:nvPr>
            <p:ph sz="half" idx="2"/>
          </p:nvPr>
        </p:nvSpPr>
        <p:spPr>
          <a:xfrm>
            <a:off x="228600" y="6080124"/>
            <a:ext cx="8534400" cy="457200"/>
          </a:xfrm>
        </p:spPr>
        <p:txBody>
          <a:bodyPr/>
          <a:lstStyle/>
          <a:p>
            <a:pPr marL="0" lvl="0" indent="0" eaLnBrk="1" fontAlgn="auto" hangingPunct="1">
              <a:spcAft>
                <a:spcPts val="0"/>
              </a:spcAft>
              <a:buNone/>
              <a:defRPr/>
            </a:pPr>
            <a:r>
              <a:rPr lang="en-US" sz="1100" dirty="0">
                <a:latin typeface="Times New Roman" pitchFamily="-1" charset="0"/>
              </a:rPr>
              <a:t>Map 7.2</a:t>
            </a:r>
            <a:r>
              <a:rPr lang="en-US" sz="1100" b="1" dirty="0">
                <a:latin typeface="Times New Roman" pitchFamily="-1" charset="0"/>
              </a:rPr>
              <a:t> Western Ordinances, </a:t>
            </a:r>
            <a:r>
              <a:rPr lang="en-US" sz="1100" b="1" dirty="0" smtClean="0">
                <a:latin typeface="Times New Roman" pitchFamily="-1" charset="0"/>
              </a:rPr>
              <a:t>1785–1787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buNone/>
            </a:pPr>
            <a:endParaRPr lang="en-US" sz="1100" b="1" dirty="0">
              <a:latin typeface="Times New Roman" pitchFamily="-1" charset="0"/>
            </a:endParaRPr>
          </a:p>
          <a:p>
            <a:pPr marL="0" indent="0">
              <a:buNone/>
            </a:pPr>
            <a:endParaRPr lang="en-US" sz="1100" dirty="0"/>
          </a:p>
        </p:txBody>
      </p:sp>
      <p:pic>
        <p:nvPicPr>
          <p:cNvPr id="8" name="Content Placeholder 7" descr="A map shows western ordinances between 1784 and 1787. The map shows forts scattered along the north-eastern United States–Canada border and near Lakes Ontario, Erie, Huron, and Michigan. The forts include: Fort Michilimackinac, Fort Detroit, Fort Niagara, Point-au-Fer, Dutchman's Point, and Oswego. The disputed boundary of the northern part of Maine is shown as a dashed line. The Northwest Territory is shown as the following states: Ohio (1803), Michigan (1837), Indiana (1816), Illinois (1818), Wisconsin (1848) and northeastern Minnesota. Below the map a chart shows an enlarged section of Ohio divided into a grid of seven ranges. Each range is shown divided into six-mile by six-mile townships. A further detail of a township shows how each thirty-six square mile township is divided into one-mile by one-mile squares. A detail of each square mile is shown divided into a half-section (320 acres), a quarter-section (160 acres), a half-quarter-section (80 acres), and two quarter-quarter sections (40 acres each)."/>
          <p:cNvPicPr>
            <a:picLocks noGrp="1" noChangeAspect="1" noChangeArrowheads="1"/>
          </p:cNvPicPr>
          <p:nvPr>
            <p:ph sz="half" idx="1"/>
          </p:nvPr>
        </p:nvPicPr>
        <p:blipFill>
          <a:blip r:embed="rId3"/>
          <a:srcRect/>
          <a:stretch>
            <a:fillRect/>
          </a:stretch>
        </p:blipFill>
        <p:spPr bwMode="auto">
          <a:xfrm>
            <a:off x="2286000" y="1417638"/>
            <a:ext cx="4038600" cy="415951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Farm </a:t>
            </a:r>
            <a:r>
              <a:rPr lang="en-US" sz="4000" dirty="0" smtClean="0"/>
              <a:t>Families Moving West</a:t>
            </a:r>
            <a:endParaRPr lang="en-US" sz="4000" dirty="0"/>
          </a:p>
        </p:txBody>
      </p:sp>
      <p:sp>
        <p:nvSpPr>
          <p:cNvPr id="6" name="Content Placeholder 5"/>
          <p:cNvSpPr>
            <a:spLocks noGrp="1"/>
          </p:cNvSpPr>
          <p:nvPr>
            <p:ph sz="half" idx="2"/>
          </p:nvPr>
        </p:nvSpPr>
        <p:spPr>
          <a:xfrm>
            <a:off x="419100" y="5943600"/>
            <a:ext cx="8458200" cy="457200"/>
          </a:xfrm>
        </p:spPr>
        <p:txBody>
          <a:bodyPr/>
          <a:lstStyle/>
          <a:p>
            <a:pPr marL="0" lvl="0" indent="0" eaLnBrk="1" fontAlgn="auto" hangingPunct="1">
              <a:spcAft>
                <a:spcPts val="0"/>
              </a:spcAft>
              <a:buNone/>
              <a:defRPr/>
            </a:pPr>
            <a:r>
              <a:rPr lang="en-US" altLang="en-US" sz="1100" dirty="0">
                <a:solidFill>
                  <a:schemeClr val="tx2"/>
                </a:solidFill>
                <a:ea typeface="ＭＳ Ｐゴシック" panose="020B0600070205080204" pitchFamily="34" charset="-128"/>
              </a:rPr>
              <a:t>A</a:t>
            </a:r>
            <a:r>
              <a:rPr lang="en-US" altLang="en-US" sz="1100" b="1" dirty="0">
                <a:solidFill>
                  <a:schemeClr val="tx2"/>
                </a:solidFill>
              </a:rPr>
              <a:t>n engraving in </a:t>
            </a:r>
            <a:r>
              <a:rPr lang="en-US" altLang="en-US" sz="1100" b="1" i="1" dirty="0">
                <a:solidFill>
                  <a:schemeClr val="tx2"/>
                </a:solidFill>
              </a:rPr>
              <a:t>The Farmers’ and Mechanics’ </a:t>
            </a:r>
            <a:r>
              <a:rPr lang="en-US" altLang="en-US" sz="1100" b="1" i="1" dirty="0" smtClean="0">
                <a:solidFill>
                  <a:schemeClr val="tx2"/>
                </a:solidFill>
              </a:rPr>
              <a:t>Almanac</a:t>
            </a:r>
            <a:r>
              <a:rPr lang="en-US" altLang="en-US" sz="1100" b="1" dirty="0" smtClean="0">
                <a:solidFill>
                  <a:schemeClr val="tx2"/>
                </a:solidFill>
              </a:rPr>
              <a:t> </a:t>
            </a:r>
            <a:r>
              <a:rPr lang="en-US" altLang="en-US" sz="1100" b="1" dirty="0">
                <a:solidFill>
                  <a:schemeClr val="tx2"/>
                </a:solidFill>
              </a:rPr>
              <a:t>depicts farmers moving west. </a:t>
            </a:r>
            <a:r>
              <a:rPr lang="en-US" altLang="en-US" sz="1100" b="1" dirty="0" smtClean="0">
                <a:solidFill>
                  <a:schemeClr val="tx2"/>
                </a:solidFill>
              </a:rPr>
              <a:t>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buNone/>
            </a:pPr>
            <a:endParaRPr lang="en-US" altLang="en-US" sz="1100" b="1" dirty="0">
              <a:solidFill>
                <a:schemeClr val="tx2"/>
              </a:solidFill>
            </a:endParaRPr>
          </a:p>
          <a:p>
            <a:pPr marL="0" indent="0">
              <a:buNone/>
            </a:pPr>
            <a:endParaRPr lang="en-US" sz="1100" dirty="0"/>
          </a:p>
        </p:txBody>
      </p:sp>
      <p:pic>
        <p:nvPicPr>
          <p:cNvPr id="8" name="Content Placeholder 7" descr="A drawing of people in wagons pulled by cattle on a trail through a forest."/>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2209800" y="1752600"/>
            <a:ext cx="4788889" cy="3505200"/>
          </a:xfrm>
          <a:prstGeom prst="rect">
            <a:avLst/>
          </a:prstGeom>
        </p:spPr>
      </p:pic>
    </p:spTree>
    <p:extLst>
      <p:ext uri="{BB962C8B-B14F-4D97-AF65-F5344CB8AC3E}">
        <p14:creationId xmlns:p14="http://schemas.microsoft.com/office/powerpoint/2010/main" val="324359635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457200" y="76200"/>
            <a:ext cx="8229600" cy="1752600"/>
          </a:xfrm>
        </p:spPr>
        <p:txBody>
          <a:bodyPr/>
          <a:lstStyle/>
          <a:p>
            <a:pPr eaLnBrk="1" hangingPunct="1">
              <a:defRPr/>
            </a:pPr>
            <a:r>
              <a:rPr lang="en-US" sz="3200" dirty="0"/>
              <a:t>Problems with the </a:t>
            </a:r>
            <a:r>
              <a:rPr lang="en-US" sz="3200" dirty="0" smtClean="0"/>
              <a:t>Articles </a:t>
            </a:r>
            <a:r>
              <a:rPr lang="en-US" sz="3200" dirty="0"/>
              <a:t>of </a:t>
            </a:r>
            <a:r>
              <a:rPr lang="en-US" sz="3200" dirty="0" smtClean="0"/>
              <a:t>Confederation</a:t>
            </a:r>
            <a:endParaRPr lang="en-US" sz="3200" dirty="0"/>
          </a:p>
        </p:txBody>
      </p:sp>
      <p:sp>
        <p:nvSpPr>
          <p:cNvPr id="12291" name="Rectangle 3"/>
          <p:cNvSpPr>
            <a:spLocks noGrp="1" noChangeArrowheads="1"/>
          </p:cNvSpPr>
          <p:nvPr>
            <p:ph idx="1"/>
          </p:nvPr>
        </p:nvSpPr>
        <p:spPr>
          <a:xfrm>
            <a:off x="457200" y="2209800"/>
            <a:ext cx="8229600" cy="2590800"/>
          </a:xfrm>
        </p:spPr>
        <p:txBody>
          <a:bodyPr/>
          <a:lstStyle/>
          <a:p>
            <a:pPr eaLnBrk="1" hangingPunct="1"/>
            <a:r>
              <a:rPr lang="en-US" dirty="0">
                <a:latin typeface="Times New Roman" pitchFamily="-1" charset="0"/>
                <a:ea typeface="ＭＳ Ｐゴシック" pitchFamily="-1" charset="-128"/>
                <a:cs typeface="Times New Roman" pitchFamily="-1" charset="0"/>
              </a:rPr>
              <a:t>The </a:t>
            </a:r>
            <a:r>
              <a:rPr lang="en-US" dirty="0" smtClean="0">
                <a:latin typeface="Times New Roman" pitchFamily="-1" charset="0"/>
                <a:ea typeface="ＭＳ Ｐゴシック" pitchFamily="-1" charset="-128"/>
                <a:cs typeface="Times New Roman" pitchFamily="-1" charset="0"/>
              </a:rPr>
              <a:t>Confederation’s </a:t>
            </a:r>
            <a:r>
              <a:rPr lang="en-US" dirty="0">
                <a:latin typeface="Times New Roman" pitchFamily="-1" charset="0"/>
                <a:ea typeface="ＭＳ Ｐゴシック" pitchFamily="-1" charset="-128"/>
                <a:cs typeface="Times New Roman" pitchFamily="-1" charset="0"/>
              </a:rPr>
              <a:t>Weaknesses</a:t>
            </a:r>
          </a:p>
          <a:p>
            <a:pPr eaLnBrk="1" hangingPunct="1"/>
            <a:r>
              <a:rPr lang="en-US" dirty="0" err="1">
                <a:latin typeface="Times New Roman" pitchFamily="-1" charset="0"/>
                <a:ea typeface="ＭＳ Ｐゴシック" pitchFamily="-1" charset="-128"/>
                <a:cs typeface="Times New Roman" pitchFamily="-1" charset="0"/>
              </a:rPr>
              <a:t>Shays’s</a:t>
            </a:r>
            <a:r>
              <a:rPr lang="en-US" dirty="0">
                <a:latin typeface="Times New Roman" pitchFamily="-1" charset="0"/>
                <a:ea typeface="ＭＳ Ｐゴシック" pitchFamily="-1" charset="-128"/>
                <a:cs typeface="Times New Roman" pitchFamily="-1" charset="0"/>
              </a:rPr>
              <a:t> </a:t>
            </a:r>
            <a:r>
              <a:rPr lang="en-US" dirty="0" smtClean="0">
                <a:latin typeface="Times New Roman" pitchFamily="-1" charset="0"/>
                <a:ea typeface="ＭＳ Ｐゴシック" pitchFamily="-1" charset="-128"/>
                <a:cs typeface="Times New Roman" pitchFamily="-1" charset="0"/>
              </a:rPr>
              <a:t>Rebellion</a:t>
            </a:r>
            <a:endParaRPr lang="en-US" dirty="0">
              <a:latin typeface="Times New Roman" pitchFamily="-1" charset="0"/>
              <a:ea typeface="ＭＳ Ｐゴシック" pitchFamily="-1" charset="-128"/>
              <a:cs typeface="Times New Roman" pitchFamily="-1"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t>A </a:t>
            </a:r>
            <a:r>
              <a:rPr lang="en-US" i="1" dirty="0" smtClean="0"/>
              <a:t>Bankruptcy Scene</a:t>
            </a:r>
            <a:endParaRPr lang="en-US" i="1" dirty="0"/>
          </a:p>
        </p:txBody>
      </p:sp>
      <p:sp>
        <p:nvSpPr>
          <p:cNvPr id="4" name="Content Placeholder 3"/>
          <p:cNvSpPr>
            <a:spLocks noGrp="1"/>
          </p:cNvSpPr>
          <p:nvPr>
            <p:ph sz="half" idx="2"/>
          </p:nvPr>
        </p:nvSpPr>
        <p:spPr>
          <a:xfrm>
            <a:off x="304800" y="6004959"/>
            <a:ext cx="8534400" cy="533400"/>
          </a:xfrm>
        </p:spPr>
        <p:txBody>
          <a:bodyPr/>
          <a:lstStyle/>
          <a:p>
            <a:pPr marL="0" lvl="0" indent="0" eaLnBrk="1" fontAlgn="auto" hangingPunct="1">
              <a:spcAft>
                <a:spcPts val="0"/>
              </a:spcAft>
              <a:buNone/>
              <a:defRPr/>
            </a:pPr>
            <a:r>
              <a:rPr lang="en-US" sz="1100" b="1" i="1" dirty="0">
                <a:latin typeface="Times New Roman" pitchFamily="-1" charset="0"/>
              </a:rPr>
              <a:t>A Bankruptcy Scene</a:t>
            </a:r>
            <a:r>
              <a:rPr lang="en-US" sz="1100" b="1" dirty="0">
                <a:latin typeface="Times New Roman" pitchFamily="-1" charset="0"/>
              </a:rPr>
              <a:t>, depicting creditors repossessing </a:t>
            </a:r>
            <a:r>
              <a:rPr lang="en-US" sz="1100" b="1" dirty="0" smtClean="0">
                <a:latin typeface="Times New Roman" pitchFamily="-1" charset="0"/>
              </a:rPr>
              <a:t>an </a:t>
            </a:r>
            <a:r>
              <a:rPr lang="en-US" sz="1100" b="1" dirty="0">
                <a:latin typeface="Times New Roman" pitchFamily="-1" charset="0"/>
              </a:rPr>
              <a:t>indebted family’s belongings. </a:t>
            </a:r>
            <a:r>
              <a:rPr lang="en-US" sz="1100" b="1" dirty="0" smtClean="0">
                <a:latin typeface="Times New Roman" pitchFamily="-1" charset="0"/>
              </a:rPr>
              <a:t>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buNone/>
            </a:pPr>
            <a:endParaRPr lang="en-US" sz="1100" b="1" dirty="0">
              <a:latin typeface="Times New Roman" pitchFamily="-1" charset="0"/>
            </a:endParaRPr>
          </a:p>
          <a:p>
            <a:pPr marL="0" indent="0">
              <a:buNone/>
            </a:pPr>
            <a:endParaRPr lang="en-US" sz="1100" dirty="0"/>
          </a:p>
        </p:txBody>
      </p:sp>
      <p:pic>
        <p:nvPicPr>
          <p:cNvPr id="8" name="Content Placeholder 7" descr="An illustration of three men standing outside a house holding various household items. A woman weeps in the background."/>
          <p:cNvPicPr>
            <a:picLocks noGrp="1" noChangeAspect="1" noChangeArrowheads="1"/>
          </p:cNvPicPr>
          <p:nvPr>
            <p:ph sz="half" idx="1"/>
          </p:nvPr>
        </p:nvPicPr>
        <p:blipFill>
          <a:blip r:embed="rId3"/>
          <a:srcRect l="2470" t="2058" r="2322" b="2258"/>
          <a:stretch>
            <a:fillRect/>
          </a:stretch>
        </p:blipFill>
        <p:spPr bwMode="auto">
          <a:xfrm>
            <a:off x="2971800" y="1417638"/>
            <a:ext cx="2985985" cy="391423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defRPr/>
            </a:pPr>
            <a:r>
              <a:rPr lang="en-US" dirty="0" smtClean="0"/>
              <a:t>Nationalism</a:t>
            </a:r>
            <a:endParaRPr lang="en-US" dirty="0"/>
          </a:p>
        </p:txBody>
      </p:sp>
      <p:sp>
        <p:nvSpPr>
          <p:cNvPr id="14339" name="Rectangle 3"/>
          <p:cNvSpPr>
            <a:spLocks noGrp="1" noChangeArrowheads="1"/>
          </p:cNvSpPr>
          <p:nvPr>
            <p:ph idx="1"/>
          </p:nvPr>
        </p:nvSpPr>
        <p:spPr>
          <a:xfrm>
            <a:off x="457200" y="2057400"/>
            <a:ext cx="8229600" cy="1676400"/>
          </a:xfrm>
        </p:spPr>
        <p:txBody>
          <a:bodyPr/>
          <a:lstStyle/>
          <a:p>
            <a:pPr eaLnBrk="1" hangingPunct="1"/>
            <a:r>
              <a:rPr lang="en-US" dirty="0">
                <a:latin typeface="Times New Roman" pitchFamily="-1" charset="0"/>
                <a:ea typeface="ＭＳ Ｐゴシック" pitchFamily="-1" charset="-128"/>
                <a:cs typeface="Times New Roman" pitchFamily="-1" charset="0"/>
              </a:rPr>
              <a:t>Nationalists of the 1780s</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James </a:t>
            </a:r>
            <a:r>
              <a:rPr lang="en-US" dirty="0" smtClean="0"/>
              <a:t>Madison</a:t>
            </a:r>
            <a:endParaRPr lang="en-US" dirty="0"/>
          </a:p>
        </p:txBody>
      </p:sp>
      <p:sp>
        <p:nvSpPr>
          <p:cNvPr id="4" name="Content Placeholder 3"/>
          <p:cNvSpPr>
            <a:spLocks noGrp="1"/>
          </p:cNvSpPr>
          <p:nvPr>
            <p:ph sz="half" idx="2"/>
          </p:nvPr>
        </p:nvSpPr>
        <p:spPr>
          <a:xfrm>
            <a:off x="381000" y="6019800"/>
            <a:ext cx="8382000" cy="457200"/>
          </a:xfrm>
        </p:spPr>
        <p:txBody>
          <a:bodyPr/>
          <a:lstStyle/>
          <a:p>
            <a:pPr marL="0" indent="0">
              <a:lnSpc>
                <a:spcPct val="75000"/>
              </a:lnSpc>
              <a:buNone/>
            </a:pPr>
            <a:r>
              <a:rPr lang="en-US" sz="1100" b="1" dirty="0">
                <a:latin typeface="Times New Roman" pitchFamily="-1" charset="0"/>
              </a:rPr>
              <a:t>James Madison, “father of the Constitution,” </a:t>
            </a:r>
            <a:r>
              <a:rPr lang="en-US" sz="1100" b="1" dirty="0" smtClean="0">
                <a:latin typeface="Times New Roman" pitchFamily="-1" charset="0"/>
              </a:rPr>
              <a:t>by </a:t>
            </a:r>
            <a:r>
              <a:rPr lang="en-US" sz="1100" b="1" dirty="0">
                <a:latin typeface="Times New Roman" pitchFamily="-1" charset="0"/>
              </a:rPr>
              <a:t>Charles Wilson Peale, </a:t>
            </a:r>
            <a:r>
              <a:rPr lang="en-US" sz="1100" b="1" dirty="0" smtClean="0">
                <a:latin typeface="Times New Roman" pitchFamily="-1" charset="0"/>
              </a:rPr>
              <a:t>1783                    </a:t>
            </a:r>
            <a:r>
              <a:rPr lang="en-US" sz="1100" dirty="0" smtClean="0"/>
              <a:t> </a:t>
            </a:r>
            <a:r>
              <a:rPr lang="en-US" altLang="en-US" sz="1100" i="1" dirty="0">
                <a:solidFill>
                  <a:schemeClr val="tx2"/>
                </a:solidFill>
                <a:ea typeface="ＭＳ Ｐゴシック" panose="020B0600070205080204" pitchFamily="34" charset="-128"/>
              </a:rPr>
              <a:t>Give 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endParaRPr lang="en-US" sz="1100" dirty="0"/>
          </a:p>
        </p:txBody>
      </p:sp>
      <p:pic>
        <p:nvPicPr>
          <p:cNvPr id="8" name="Content Placeholder 7" descr="A portrait shows James Madison. "/>
          <p:cNvPicPr>
            <a:picLocks noGrp="1" noChangeAspect="1" noChangeArrowheads="1"/>
          </p:cNvPicPr>
          <p:nvPr>
            <p:ph sz="half" idx="1"/>
          </p:nvPr>
        </p:nvPicPr>
        <p:blipFill rotWithShape="1">
          <a:blip r:embed="rId3">
            <a:extLst/>
          </a:blip>
          <a:srcRect t="-1"/>
          <a:stretch/>
        </p:blipFill>
        <p:spPr bwMode="auto">
          <a:xfrm>
            <a:off x="2971800" y="1417638"/>
            <a:ext cx="3034602" cy="4220350"/>
          </a:xfrm>
          <a:prstGeom prst="ellipse">
            <a:avLst/>
          </a:prstGeom>
          <a:noFill/>
          <a:ln>
            <a:noFill/>
          </a:ln>
          <a:ex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Alexander </a:t>
            </a:r>
            <a:r>
              <a:rPr lang="en-US" dirty="0" smtClean="0"/>
              <a:t>Hamilton</a:t>
            </a:r>
            <a:endParaRPr lang="en-US" dirty="0"/>
          </a:p>
        </p:txBody>
      </p:sp>
      <p:sp>
        <p:nvSpPr>
          <p:cNvPr id="5" name="Content Placeholder 4"/>
          <p:cNvSpPr>
            <a:spLocks noGrp="1"/>
          </p:cNvSpPr>
          <p:nvPr>
            <p:ph sz="half" idx="2"/>
          </p:nvPr>
        </p:nvSpPr>
        <p:spPr>
          <a:xfrm>
            <a:off x="266700" y="6096000"/>
            <a:ext cx="8610600" cy="304800"/>
          </a:xfrm>
        </p:spPr>
        <p:txBody>
          <a:bodyPr/>
          <a:lstStyle/>
          <a:p>
            <a:pPr marL="0" indent="0">
              <a:lnSpc>
                <a:spcPct val="75000"/>
              </a:lnSpc>
              <a:buNone/>
            </a:pPr>
            <a:r>
              <a:rPr lang="en-US" sz="1100" b="1" dirty="0">
                <a:latin typeface="Times New Roman" pitchFamily="-1" charset="0"/>
              </a:rPr>
              <a:t>Alexander Hamilton, another youthful leader of the </a:t>
            </a:r>
            <a:r>
              <a:rPr lang="en-US" sz="1100" b="1" dirty="0" smtClean="0">
                <a:latin typeface="Times New Roman" pitchFamily="-1" charset="0"/>
              </a:rPr>
              <a:t>nationalists </a:t>
            </a:r>
            <a:r>
              <a:rPr lang="en-US" sz="1100" b="1" dirty="0">
                <a:latin typeface="Times New Roman" pitchFamily="-1" charset="0"/>
              </a:rPr>
              <a:t>of the 1780s, </a:t>
            </a:r>
            <a:r>
              <a:rPr lang="en-US" sz="1100" b="1" dirty="0" smtClean="0">
                <a:latin typeface="Times New Roman" pitchFamily="-1" charset="0"/>
              </a:rPr>
              <a:t>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a:t>
            </a:r>
            <a:r>
              <a:rPr lang="en-US" altLang="en-US" sz="1100" i="1" dirty="0" smtClean="0">
                <a:solidFill>
                  <a:schemeClr val="tx2"/>
                </a:solidFill>
                <a:ea typeface="ＭＳ Ｐゴシック" panose="020B0600070205080204" pitchFamily="34" charset="-128"/>
              </a:rPr>
              <a:t>Edition</a:t>
            </a:r>
          </a:p>
          <a:p>
            <a:pPr marL="0" indent="0">
              <a:lnSpc>
                <a:spcPct val="75000"/>
              </a:lnSpc>
              <a:buNone/>
            </a:pPr>
            <a:r>
              <a:rPr lang="en-US" sz="1100" b="1" dirty="0">
                <a:latin typeface="Times New Roman" pitchFamily="-1" charset="0"/>
              </a:rPr>
              <a:t>by John </a:t>
            </a:r>
            <a:r>
              <a:rPr lang="en-US" sz="1100" b="1" dirty="0" err="1">
                <a:latin typeface="Times New Roman" pitchFamily="-1" charset="0"/>
              </a:rPr>
              <a:t>Trumbell</a:t>
            </a:r>
            <a:r>
              <a:rPr lang="en-US" sz="1100" b="1" dirty="0">
                <a:latin typeface="Times New Roman" pitchFamily="-1" charset="0"/>
              </a:rPr>
              <a:t>, </a:t>
            </a:r>
            <a:r>
              <a:rPr lang="en-US" sz="1100" b="1" dirty="0" smtClean="0">
                <a:latin typeface="Times New Roman" pitchFamily="-1" charset="0"/>
              </a:rPr>
              <a:t>1792</a:t>
            </a:r>
            <a:r>
              <a:rPr lang="en-US" sz="1100" i="1" dirty="0" smtClean="0">
                <a:solidFill>
                  <a:schemeClr val="tx2"/>
                </a:solidFill>
                <a:ea typeface="ＭＳ Ｐゴシック" panose="020B0600070205080204" pitchFamily="34" charset="-128"/>
              </a:rPr>
              <a:t>					           </a:t>
            </a:r>
            <a:r>
              <a:rPr lang="en-US" altLang="en-US" sz="1100" dirty="0" smtClean="0">
                <a:solidFill>
                  <a:schemeClr val="tx2"/>
                </a:solidFill>
                <a:ea typeface="ＭＳ Ｐゴシック" panose="020B0600070205080204" pitchFamily="34" charset="-128"/>
              </a:rPr>
              <a:t>Copyright </a:t>
            </a:r>
            <a:r>
              <a:rPr lang="en-US" altLang="en-US" sz="1100" dirty="0">
                <a:solidFill>
                  <a:schemeClr val="tx2"/>
                </a:solidFill>
                <a:ea typeface="ＭＳ Ｐゴシック" panose="020B0600070205080204" pitchFamily="34" charset="-128"/>
              </a:rPr>
              <a:t>© 2017 W.W. Norton &amp; Company</a:t>
            </a:r>
          </a:p>
          <a:p>
            <a:pPr>
              <a:lnSpc>
                <a:spcPct val="75000"/>
              </a:lnSpc>
            </a:pPr>
            <a:endParaRPr lang="en-US" sz="1100" b="1" dirty="0">
              <a:latin typeface="Times New Roman" pitchFamily="-1" charset="0"/>
            </a:endParaRPr>
          </a:p>
          <a:p>
            <a:endParaRPr lang="en-US" sz="1100" dirty="0"/>
          </a:p>
        </p:txBody>
      </p:sp>
      <p:pic>
        <p:nvPicPr>
          <p:cNvPr id="8" name="Content Placeholder 7" descr="A painting of Alexander Hamilton standing beside a table."/>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2709231" y="1295400"/>
            <a:ext cx="3725538" cy="4525963"/>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57200" y="274638"/>
            <a:ext cx="8229600" cy="1249362"/>
          </a:xfrm>
        </p:spPr>
        <p:txBody>
          <a:bodyPr/>
          <a:lstStyle/>
          <a:p>
            <a:pPr eaLnBrk="1" hangingPunct="1">
              <a:defRPr/>
            </a:pPr>
            <a:r>
              <a:rPr lang="en-US" sz="3600" dirty="0">
                <a:cs typeface="Times New Roman" charset="0"/>
              </a:rPr>
              <a:t>Focus </a:t>
            </a:r>
            <a:r>
              <a:rPr lang="en-US" sz="3600" dirty="0" smtClean="0">
                <a:cs typeface="Times New Roman" charset="0"/>
              </a:rPr>
              <a:t>Question</a:t>
            </a:r>
            <a:r>
              <a:rPr lang="en-US" sz="3600" dirty="0">
                <a:cs typeface="Times New Roman" charset="0"/>
              </a:rPr>
              <a:t>: </a:t>
            </a:r>
            <a:r>
              <a:rPr lang="en-US" sz="3600" dirty="0" smtClean="0">
                <a:cs typeface="Times New Roman" charset="0"/>
              </a:rPr>
              <a:t>A </a:t>
            </a:r>
            <a:r>
              <a:rPr lang="en-US" sz="3600" dirty="0">
                <a:cs typeface="Times New Roman" charset="0"/>
              </a:rPr>
              <a:t>New Constitution</a:t>
            </a:r>
          </a:p>
        </p:txBody>
      </p:sp>
      <p:sp>
        <p:nvSpPr>
          <p:cNvPr id="4099" name="Rectangle 3"/>
          <p:cNvSpPr>
            <a:spLocks noGrp="1" noChangeArrowheads="1"/>
          </p:cNvSpPr>
          <p:nvPr>
            <p:ph idx="1"/>
          </p:nvPr>
        </p:nvSpPr>
        <p:spPr>
          <a:xfrm>
            <a:off x="457200" y="1905000"/>
            <a:ext cx="8229600" cy="2705100"/>
          </a:xfrm>
          <a:effectLst>
            <a:outerShdw blurRad="63500" dist="38100" dir="5400000" algn="t" rotWithShape="0">
              <a:srgbClr val="000000">
                <a:alpha val="39999"/>
              </a:srgbClr>
            </a:outerShdw>
          </a:effectLst>
        </p:spPr>
        <p:txBody>
          <a:bodyPr anchor="ctr"/>
          <a:lstStyle/>
          <a:p>
            <a:pPr marL="971550" lvl="1" indent="-571500">
              <a:buSzTx/>
              <a:buFont typeface="Wingdings" pitchFamily="-1" charset="2"/>
              <a:buChar char=""/>
            </a:pPr>
            <a:r>
              <a:rPr lang="en-US" sz="3600" dirty="0">
                <a:solidFill>
                  <a:srgbClr val="FAD000"/>
                </a:solidFill>
                <a:latin typeface="Times New Roman" pitchFamily="-1" charset="0"/>
                <a:ea typeface="ＭＳ Ｐゴシック" pitchFamily="-1" charset="-128"/>
                <a:cs typeface="Times New Roman" pitchFamily="-1" charset="0"/>
              </a:rPr>
              <a:t>Focus Question: </a:t>
            </a:r>
          </a:p>
          <a:p>
            <a:pPr marL="392113" lvl="1" indent="-7938">
              <a:buFontTx/>
              <a:buNone/>
            </a:pPr>
            <a:r>
              <a:rPr lang="en-US" sz="3600" dirty="0">
                <a:solidFill>
                  <a:srgbClr val="FAD000"/>
                </a:solidFill>
                <a:latin typeface="Times New Roman" pitchFamily="-1" charset="0"/>
                <a:ea typeface="ＭＳ Ｐゴシック" pitchFamily="-1" charset="-128"/>
                <a:cs typeface="Times New Roman" pitchFamily="-1" charset="0"/>
              </a:rPr>
              <a:t>What major disagreements and compromises molded the final content of the Constitution</a:t>
            </a:r>
            <a:r>
              <a:rPr lang="en-US" sz="3600" dirty="0" smtClean="0">
                <a:solidFill>
                  <a:srgbClr val="FAD000"/>
                </a:solidFill>
                <a:latin typeface="Times New Roman" pitchFamily="-1" charset="0"/>
                <a:ea typeface="ＭＳ Ｐゴシック" pitchFamily="-1" charset="-128"/>
                <a:cs typeface="Times New Roman" pitchFamily="-1" charset="0"/>
              </a:rPr>
              <a:t>?</a:t>
            </a:r>
            <a:endParaRPr lang="en-US" sz="3600" dirty="0">
              <a:solidFill>
                <a:srgbClr val="FAD000"/>
              </a:solidFill>
              <a:latin typeface="Times New Roman" pitchFamily="-1" charset="0"/>
              <a:ea typeface="ＭＳ Ｐゴシック" pitchFamily="-1" charset="-128"/>
              <a:cs typeface="Times New Roman" pitchFamily="-1"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defRPr/>
            </a:pPr>
            <a:r>
              <a:rPr lang="en-US" sz="3600" dirty="0" smtClean="0"/>
              <a:t>Constitutional Convention</a:t>
            </a:r>
            <a:endParaRPr lang="en-US" sz="3600" dirty="0"/>
          </a:p>
        </p:txBody>
      </p:sp>
      <p:sp>
        <p:nvSpPr>
          <p:cNvPr id="18435" name="Rectangle 3"/>
          <p:cNvSpPr>
            <a:spLocks noGrp="1" noChangeArrowheads="1"/>
          </p:cNvSpPr>
          <p:nvPr>
            <p:ph idx="1"/>
          </p:nvPr>
        </p:nvSpPr>
        <p:spPr>
          <a:xfrm>
            <a:off x="457200" y="2057400"/>
            <a:ext cx="8229600" cy="1219200"/>
          </a:xfrm>
        </p:spPr>
        <p:txBody>
          <a:bodyPr/>
          <a:lstStyle/>
          <a:p>
            <a:pPr eaLnBrk="1" hangingPunct="1"/>
            <a:r>
              <a:rPr lang="en-US" dirty="0">
                <a:latin typeface="Times New Roman" pitchFamily="-1" charset="0"/>
                <a:ea typeface="ＭＳ Ｐゴシック" pitchFamily="-1" charset="-128"/>
                <a:cs typeface="Times New Roman" pitchFamily="-1" charset="0"/>
              </a:rPr>
              <a:t>The Structure of </a:t>
            </a:r>
            <a:r>
              <a:rPr lang="en-US" dirty="0" smtClean="0">
                <a:latin typeface="Times New Roman" pitchFamily="-1" charset="0"/>
                <a:ea typeface="ＭＳ Ｐゴシック" pitchFamily="-1" charset="-128"/>
                <a:cs typeface="Times New Roman" pitchFamily="-1" charset="0"/>
              </a:rPr>
              <a:t>Government</a:t>
            </a:r>
            <a:endParaRPr lang="en-US" dirty="0">
              <a:latin typeface="Times New Roman" pitchFamily="-1" charset="0"/>
              <a:ea typeface="ＭＳ Ｐゴシック" pitchFamily="-1" charset="-128"/>
              <a:cs typeface="Times New Roman" pitchFamily="-1"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Revolutionary </a:t>
            </a:r>
            <a:r>
              <a:rPr lang="en-US" sz="3600" dirty="0" smtClean="0"/>
              <a:t>Currency</a:t>
            </a:r>
            <a:endParaRPr lang="en-US" sz="3600" dirty="0"/>
          </a:p>
        </p:txBody>
      </p:sp>
      <p:sp>
        <p:nvSpPr>
          <p:cNvPr id="6" name="Content Placeholder 5"/>
          <p:cNvSpPr>
            <a:spLocks noGrp="1"/>
          </p:cNvSpPr>
          <p:nvPr>
            <p:ph sz="half" idx="2"/>
          </p:nvPr>
        </p:nvSpPr>
        <p:spPr>
          <a:xfrm>
            <a:off x="342900" y="6080125"/>
            <a:ext cx="8458200" cy="457200"/>
          </a:xfrm>
        </p:spPr>
        <p:txBody>
          <a:bodyPr/>
          <a:lstStyle/>
          <a:p>
            <a:pPr marL="0" lvl="0" indent="0" algn="r" eaLnBrk="1" fontAlgn="auto" hangingPunct="1">
              <a:spcAft>
                <a:spcPts val="0"/>
              </a:spcAft>
              <a:buNone/>
              <a:defRPr/>
            </a:pPr>
            <a:r>
              <a:rPr lang="en-US" altLang="en-US" sz="1100" b="1" dirty="0">
                <a:solidFill>
                  <a:schemeClr val="tx2"/>
                </a:solidFill>
              </a:rPr>
              <a:t>A fifty-dollar note issued by the Continental Congress during the War of </a:t>
            </a:r>
            <a:r>
              <a:rPr lang="en-US" altLang="en-US" sz="1100" b="1" dirty="0" smtClean="0">
                <a:solidFill>
                  <a:schemeClr val="tx2"/>
                </a:solidFill>
              </a:rPr>
              <a:t>Independence </a:t>
            </a:r>
            <a:r>
              <a:rPr lang="en-US" altLang="en-US" sz="1100" i="1" dirty="0">
                <a:solidFill>
                  <a:schemeClr val="tx2"/>
                </a:solidFill>
                <a:ea typeface="ＭＳ Ｐゴシック" panose="020B0600070205080204" pitchFamily="34" charset="-128"/>
              </a:rPr>
              <a:t>Give 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buNone/>
            </a:pPr>
            <a:endParaRPr lang="en-US" altLang="en-US" sz="1100" b="1" dirty="0">
              <a:solidFill>
                <a:schemeClr val="tx2"/>
              </a:solidFill>
            </a:endParaRPr>
          </a:p>
          <a:p>
            <a:pPr marL="0" indent="0">
              <a:buNone/>
            </a:pPr>
            <a:endParaRPr lang="en-US" sz="1100" dirty="0"/>
          </a:p>
        </p:txBody>
      </p:sp>
      <p:pic>
        <p:nvPicPr>
          <p:cNvPr id="8" name="Content Placeholder 7" descr="A fifty dollar note with an identification number and the following text: This bill entitles the bearer to receive fifty Spanish milled dollars, or the value thereof in Gold or Silver, according to a resolution payed by congress at Philadelphia, September 26th, 1778. 50 Dollars. The unfinished pyramid is also included."/>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2286000" y="1752600"/>
            <a:ext cx="4680374" cy="3657600"/>
          </a:xfrm>
          <a:prstGeom prst="rect">
            <a:avLst/>
          </a:prstGeom>
        </p:spPr>
      </p:pic>
    </p:spTree>
    <p:extLst>
      <p:ext uri="{BB962C8B-B14F-4D97-AF65-F5344CB8AC3E}">
        <p14:creationId xmlns:p14="http://schemas.microsoft.com/office/powerpoint/2010/main" val="95349462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Independence </a:t>
            </a:r>
            <a:r>
              <a:rPr lang="en-US" dirty="0" smtClean="0"/>
              <a:t>Hall</a:t>
            </a:r>
            <a:endParaRPr lang="en-US" dirty="0"/>
          </a:p>
        </p:txBody>
      </p:sp>
      <p:sp>
        <p:nvSpPr>
          <p:cNvPr id="6" name="Content Placeholder 5"/>
          <p:cNvSpPr>
            <a:spLocks noGrp="1"/>
          </p:cNvSpPr>
          <p:nvPr>
            <p:ph sz="half" idx="2"/>
          </p:nvPr>
        </p:nvSpPr>
        <p:spPr>
          <a:xfrm>
            <a:off x="228600" y="6022975"/>
            <a:ext cx="8458200" cy="304800"/>
          </a:xfrm>
        </p:spPr>
        <p:txBody>
          <a:bodyPr/>
          <a:lstStyle/>
          <a:p>
            <a:pPr marL="0" lvl="0" indent="0" eaLnBrk="1" fontAlgn="auto" hangingPunct="1">
              <a:spcAft>
                <a:spcPts val="0"/>
              </a:spcAft>
              <a:buNone/>
              <a:defRPr/>
            </a:pPr>
            <a:r>
              <a:rPr lang="en-US" altLang="en-US" sz="1100" dirty="0">
                <a:solidFill>
                  <a:schemeClr val="tx2"/>
                </a:solidFill>
                <a:ea typeface="ＭＳ Ｐゴシック" panose="020B0600070205080204" pitchFamily="34" charset="-128"/>
              </a:rPr>
              <a:t>T</a:t>
            </a:r>
            <a:r>
              <a:rPr lang="en-US" altLang="en-US" sz="1100" b="1" dirty="0">
                <a:solidFill>
                  <a:schemeClr val="tx2"/>
                </a:solidFill>
              </a:rPr>
              <a:t>he Philadelphia State House, now called Independence </a:t>
            </a:r>
            <a:r>
              <a:rPr lang="en-US" altLang="en-US" sz="1100" b="1" dirty="0" smtClean="0">
                <a:solidFill>
                  <a:schemeClr val="tx2"/>
                </a:solidFill>
              </a:rPr>
              <a:t>Hall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buNone/>
            </a:pPr>
            <a:endParaRPr lang="en-US" altLang="en-US" sz="1100" b="1" dirty="0">
              <a:solidFill>
                <a:schemeClr val="tx2"/>
              </a:solidFill>
            </a:endParaRPr>
          </a:p>
          <a:p>
            <a:pPr marL="0" indent="0">
              <a:buNone/>
            </a:pPr>
            <a:endParaRPr lang="en-US" sz="1100" dirty="0"/>
          </a:p>
        </p:txBody>
      </p:sp>
      <p:pic>
        <p:nvPicPr>
          <p:cNvPr id="8" name="Content Placeholder 7" descr="A drawing of the Philadelphia State House."/>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2057400" y="1676400"/>
            <a:ext cx="5071009" cy="3581400"/>
          </a:xfrm>
          <a:prstGeom prst="rect">
            <a:avLst/>
          </a:prstGeom>
        </p:spPr>
      </p:pic>
    </p:spTree>
    <p:extLst>
      <p:ext uri="{BB962C8B-B14F-4D97-AF65-F5344CB8AC3E}">
        <p14:creationId xmlns:p14="http://schemas.microsoft.com/office/powerpoint/2010/main" val="188190914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defRPr/>
            </a:pPr>
            <a:r>
              <a:rPr lang="en-US" sz="3200" dirty="0"/>
              <a:t>The </a:t>
            </a:r>
            <a:r>
              <a:rPr lang="en-US" sz="3200" dirty="0" smtClean="0"/>
              <a:t>New </a:t>
            </a:r>
            <a:r>
              <a:rPr lang="en-US" sz="3200" dirty="0"/>
              <a:t>C</a:t>
            </a:r>
            <a:r>
              <a:rPr lang="en-US" sz="3200" dirty="0" smtClean="0"/>
              <a:t>onstitution’s </a:t>
            </a:r>
            <a:r>
              <a:rPr lang="en-US" sz="3200" dirty="0"/>
              <a:t>L</a:t>
            </a:r>
            <a:r>
              <a:rPr lang="en-US" sz="3200" dirty="0" smtClean="0"/>
              <a:t>imits</a:t>
            </a:r>
            <a:endParaRPr lang="en-US" sz="3200" dirty="0"/>
          </a:p>
        </p:txBody>
      </p:sp>
      <p:sp>
        <p:nvSpPr>
          <p:cNvPr id="21507" name="Rectangle 3"/>
          <p:cNvSpPr>
            <a:spLocks noGrp="1" noChangeArrowheads="1"/>
          </p:cNvSpPr>
          <p:nvPr>
            <p:ph idx="1"/>
          </p:nvPr>
        </p:nvSpPr>
        <p:spPr>
          <a:xfrm>
            <a:off x="457200" y="2057400"/>
            <a:ext cx="8229600" cy="2590800"/>
          </a:xfrm>
        </p:spPr>
        <p:txBody>
          <a:bodyPr/>
          <a:lstStyle/>
          <a:p>
            <a:pPr eaLnBrk="1" hangingPunct="1"/>
            <a:r>
              <a:rPr lang="en-US" dirty="0">
                <a:latin typeface="Times New Roman" pitchFamily="-1" charset="0"/>
                <a:ea typeface="ＭＳ Ｐゴシック" pitchFamily="-1" charset="-128"/>
                <a:cs typeface="Times New Roman" pitchFamily="-1" charset="0"/>
              </a:rPr>
              <a:t>The Limits of </a:t>
            </a:r>
            <a:r>
              <a:rPr lang="en-US" dirty="0" smtClean="0">
                <a:latin typeface="Times New Roman" pitchFamily="-1" charset="0"/>
                <a:ea typeface="ＭＳ Ｐゴシック" pitchFamily="-1" charset="-128"/>
                <a:cs typeface="Times New Roman" pitchFamily="-1" charset="0"/>
              </a:rPr>
              <a:t>Democracy</a:t>
            </a:r>
            <a:endParaRPr lang="en-US" dirty="0">
              <a:latin typeface="Times New Roman" pitchFamily="-1" charset="0"/>
              <a:ea typeface="ＭＳ Ｐゴシック" pitchFamily="-1" charset="-128"/>
              <a:cs typeface="Times New Roman" pitchFamily="-1"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defRPr/>
            </a:pPr>
            <a:r>
              <a:rPr lang="en-US" dirty="0"/>
              <a:t>F</a:t>
            </a:r>
            <a:r>
              <a:rPr lang="en-US" dirty="0" smtClean="0"/>
              <a:t>raming</a:t>
            </a:r>
            <a:endParaRPr lang="en-US" dirty="0"/>
          </a:p>
        </p:txBody>
      </p:sp>
      <p:sp>
        <p:nvSpPr>
          <p:cNvPr id="22531" name="Rectangle 3"/>
          <p:cNvSpPr>
            <a:spLocks noGrp="1" noChangeArrowheads="1"/>
          </p:cNvSpPr>
          <p:nvPr>
            <p:ph idx="1"/>
          </p:nvPr>
        </p:nvSpPr>
        <p:spPr>
          <a:xfrm>
            <a:off x="457200" y="2057400"/>
            <a:ext cx="8229600" cy="1981200"/>
          </a:xfrm>
        </p:spPr>
        <p:txBody>
          <a:bodyPr/>
          <a:lstStyle/>
          <a:p>
            <a:pPr eaLnBrk="1" hangingPunct="1"/>
            <a:r>
              <a:rPr lang="en-US" dirty="0">
                <a:latin typeface="Times New Roman" pitchFamily="-1" charset="0"/>
                <a:ea typeface="ＭＳ Ｐゴシック" pitchFamily="-1" charset="-128"/>
                <a:cs typeface="Times New Roman" pitchFamily="-1" charset="0"/>
              </a:rPr>
              <a:t>The Division and Separation of </a:t>
            </a:r>
            <a:r>
              <a:rPr lang="en-US" dirty="0" smtClean="0">
                <a:latin typeface="Times New Roman" pitchFamily="-1" charset="0"/>
                <a:ea typeface="ＭＳ Ｐゴシック" pitchFamily="-1" charset="-128"/>
                <a:cs typeface="Times New Roman" pitchFamily="-1" charset="0"/>
              </a:rPr>
              <a:t>Powers</a:t>
            </a:r>
            <a:endParaRPr lang="en-US" dirty="0">
              <a:latin typeface="Times New Roman" pitchFamily="-1" charset="0"/>
              <a:ea typeface="ＭＳ Ｐゴシック" pitchFamily="-1" charset="-128"/>
              <a:cs typeface="Times New Roman" pitchFamily="-1"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defRPr/>
            </a:pPr>
            <a:r>
              <a:rPr lang="en-US" dirty="0" smtClean="0"/>
              <a:t>Slavery</a:t>
            </a:r>
            <a:endParaRPr lang="en-US" dirty="0"/>
          </a:p>
        </p:txBody>
      </p:sp>
      <p:sp>
        <p:nvSpPr>
          <p:cNvPr id="23555" name="Rectangle 3"/>
          <p:cNvSpPr>
            <a:spLocks noGrp="1" noChangeArrowheads="1"/>
          </p:cNvSpPr>
          <p:nvPr>
            <p:ph idx="1"/>
          </p:nvPr>
        </p:nvSpPr>
        <p:spPr>
          <a:xfrm>
            <a:off x="457200" y="2057400"/>
            <a:ext cx="8229600" cy="2362200"/>
          </a:xfrm>
        </p:spPr>
        <p:txBody>
          <a:bodyPr/>
          <a:lstStyle/>
          <a:p>
            <a:pPr eaLnBrk="1" hangingPunct="1"/>
            <a:r>
              <a:rPr lang="en-US" dirty="0">
                <a:latin typeface="Times New Roman" pitchFamily="-1" charset="0"/>
                <a:ea typeface="ＭＳ Ｐゴシック" pitchFamily="-1" charset="-128"/>
                <a:cs typeface="Times New Roman" pitchFamily="-1" charset="0"/>
              </a:rPr>
              <a:t>The Debate over Slavery</a:t>
            </a:r>
          </a:p>
          <a:p>
            <a:pPr eaLnBrk="1" hangingPunct="1"/>
            <a:r>
              <a:rPr lang="en-US" dirty="0">
                <a:latin typeface="Times New Roman" pitchFamily="-1" charset="0"/>
                <a:ea typeface="ＭＳ Ｐゴシック" pitchFamily="-1" charset="-128"/>
                <a:cs typeface="Times New Roman" pitchFamily="-1" charset="0"/>
              </a:rPr>
              <a:t>Slavery in the </a:t>
            </a:r>
            <a:r>
              <a:rPr lang="en-US" dirty="0" smtClean="0">
                <a:latin typeface="Times New Roman" pitchFamily="-1" charset="0"/>
                <a:ea typeface="ＭＳ Ｐゴシック" pitchFamily="-1" charset="-128"/>
                <a:cs typeface="Times New Roman" pitchFamily="-1" charset="0"/>
              </a:rPr>
              <a:t>Constitution</a:t>
            </a:r>
            <a:endParaRPr lang="en-US" dirty="0">
              <a:latin typeface="Times New Roman" pitchFamily="-1" charset="0"/>
              <a:ea typeface="ＭＳ Ｐゴシック" pitchFamily="-1" charset="-128"/>
              <a:cs typeface="Times New Roman" pitchFamily="-1"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Slave </a:t>
            </a:r>
            <a:r>
              <a:rPr lang="en-US" dirty="0" smtClean="0"/>
              <a:t>Advertisement</a:t>
            </a:r>
            <a:endParaRPr lang="en-US" dirty="0"/>
          </a:p>
        </p:txBody>
      </p:sp>
      <p:sp>
        <p:nvSpPr>
          <p:cNvPr id="4" name="Content Placeholder 3"/>
          <p:cNvSpPr>
            <a:spLocks noGrp="1"/>
          </p:cNvSpPr>
          <p:nvPr>
            <p:ph sz="half" idx="2"/>
          </p:nvPr>
        </p:nvSpPr>
        <p:spPr>
          <a:xfrm>
            <a:off x="266700" y="5867400"/>
            <a:ext cx="8610600" cy="609600"/>
          </a:xfrm>
        </p:spPr>
        <p:txBody>
          <a:bodyPr/>
          <a:lstStyle/>
          <a:p>
            <a:pPr marL="0" indent="0">
              <a:buNone/>
            </a:pPr>
            <a:r>
              <a:rPr lang="en-US" sz="1100" b="1" dirty="0">
                <a:latin typeface="Times New Roman" pitchFamily="-1" charset="0"/>
              </a:rPr>
              <a:t>Advertisement for slaves for sale that appeared in a </a:t>
            </a:r>
            <a:r>
              <a:rPr lang="en-US" sz="1100" b="1" dirty="0" smtClean="0">
                <a:latin typeface="Times New Roman" pitchFamily="-1" charset="0"/>
              </a:rPr>
              <a:t>Richmond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a:t>
            </a:r>
            <a:r>
              <a:rPr lang="en-US" altLang="en-US" sz="1100" i="1" dirty="0" smtClean="0">
                <a:solidFill>
                  <a:schemeClr val="tx2"/>
                </a:solidFill>
                <a:ea typeface="ＭＳ Ｐゴシック" panose="020B0600070205080204" pitchFamily="34" charset="-128"/>
              </a:rPr>
              <a:t>Edition</a:t>
            </a:r>
          </a:p>
          <a:p>
            <a:pPr marL="0" indent="0">
              <a:buNone/>
            </a:pPr>
            <a:r>
              <a:rPr lang="en-US" sz="1100" b="1" dirty="0">
                <a:latin typeface="Times New Roman" pitchFamily="-1" charset="0"/>
              </a:rPr>
              <a:t>newspaper months after the Constitution was </a:t>
            </a:r>
            <a:r>
              <a:rPr lang="en-US" sz="1100" b="1" dirty="0" smtClean="0">
                <a:latin typeface="Times New Roman" pitchFamily="-1" charset="0"/>
              </a:rPr>
              <a:t>signed			           </a:t>
            </a:r>
            <a:r>
              <a:rPr lang="en-US" altLang="en-US" sz="1100" dirty="0" smtClean="0">
                <a:solidFill>
                  <a:schemeClr val="tx2"/>
                </a:solidFill>
                <a:ea typeface="ＭＳ Ｐゴシック" panose="020B0600070205080204" pitchFamily="34" charset="-128"/>
              </a:rPr>
              <a:t>Copyright </a:t>
            </a:r>
            <a:r>
              <a:rPr lang="en-US" altLang="en-US" sz="1100" dirty="0">
                <a:solidFill>
                  <a:schemeClr val="tx2"/>
                </a:solidFill>
                <a:ea typeface="ＭＳ Ｐゴシック" panose="020B0600070205080204" pitchFamily="34" charset="-128"/>
              </a:rPr>
              <a:t>© 2017 W.W. Norton &amp; Company</a:t>
            </a:r>
          </a:p>
          <a:p>
            <a:pPr marL="0" indent="0">
              <a:buNone/>
            </a:pPr>
            <a:endParaRPr lang="en-US" sz="1100" dirty="0"/>
          </a:p>
        </p:txBody>
      </p:sp>
      <p:pic>
        <p:nvPicPr>
          <p:cNvPr id="8" name="Content Placeholder 7" descr="An advertisement for the sale of slaves that reads, “Wanted, one hundred negroes, from twelve to thirty years old, for which a good price will be given. They are to be sent out of the state, therefore we shall not be particular respecting the character of any of them—hearty and well-made is all that is necessary. Moses Austin &amp; Co. Richmond, December 15, 1787.”"/>
          <p:cNvPicPr>
            <a:picLocks noGrp="1" noChangeAspect="1" noChangeArrowheads="1"/>
          </p:cNvPicPr>
          <p:nvPr>
            <p:ph sz="half" idx="1"/>
          </p:nvPr>
        </p:nvPicPr>
        <p:blipFill>
          <a:blip r:embed="rId3"/>
          <a:srcRect/>
          <a:stretch>
            <a:fillRect/>
          </a:stretch>
        </p:blipFill>
        <p:spPr bwMode="auto">
          <a:xfrm>
            <a:off x="2895600" y="1981200"/>
            <a:ext cx="3175191" cy="2590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457200" y="0"/>
            <a:ext cx="8229600" cy="1524000"/>
          </a:xfrm>
        </p:spPr>
        <p:txBody>
          <a:bodyPr/>
          <a:lstStyle/>
          <a:p>
            <a:pPr eaLnBrk="1" hangingPunct="1">
              <a:defRPr/>
            </a:pPr>
            <a:r>
              <a:rPr lang="en-US" sz="3600" dirty="0"/>
              <a:t>The </a:t>
            </a:r>
            <a:r>
              <a:rPr lang="en-US" sz="3600" dirty="0" smtClean="0"/>
              <a:t>Constitution </a:t>
            </a:r>
            <a:r>
              <a:rPr lang="en-US" sz="3600" dirty="0"/>
              <a:t>F</a:t>
            </a:r>
            <a:r>
              <a:rPr lang="en-US" sz="3600" dirty="0" smtClean="0"/>
              <a:t>inalized</a:t>
            </a:r>
            <a:endParaRPr lang="en-US" sz="3600" dirty="0"/>
          </a:p>
        </p:txBody>
      </p:sp>
      <p:sp>
        <p:nvSpPr>
          <p:cNvPr id="26627" name="Rectangle 3"/>
          <p:cNvSpPr>
            <a:spLocks noGrp="1" noChangeArrowheads="1"/>
          </p:cNvSpPr>
          <p:nvPr>
            <p:ph idx="1"/>
          </p:nvPr>
        </p:nvSpPr>
        <p:spPr>
          <a:xfrm>
            <a:off x="457200" y="2057400"/>
            <a:ext cx="8229600" cy="1447800"/>
          </a:xfrm>
        </p:spPr>
        <p:txBody>
          <a:bodyPr/>
          <a:lstStyle/>
          <a:p>
            <a:pPr eaLnBrk="1" hangingPunct="1"/>
            <a:r>
              <a:rPr lang="en-US" dirty="0">
                <a:latin typeface="Times New Roman" pitchFamily="-1" charset="0"/>
                <a:ea typeface="ＭＳ Ｐゴシック" pitchFamily="-1" charset="-128"/>
                <a:cs typeface="Times New Roman" pitchFamily="-1" charset="0"/>
              </a:rPr>
              <a:t>The Final </a:t>
            </a:r>
            <a:r>
              <a:rPr lang="en-US" dirty="0" smtClean="0">
                <a:latin typeface="Times New Roman" pitchFamily="-1" charset="0"/>
                <a:ea typeface="ＭＳ Ｐゴシック" pitchFamily="-1" charset="-128"/>
                <a:cs typeface="Times New Roman" pitchFamily="-1" charset="0"/>
              </a:rPr>
              <a:t>Document</a:t>
            </a:r>
            <a:endParaRPr lang="en-US" dirty="0">
              <a:latin typeface="Times New Roman" pitchFamily="-1" charset="0"/>
              <a:ea typeface="ＭＳ Ｐゴシック" pitchFamily="-1" charset="-128"/>
              <a:cs typeface="Times New Roman" pitchFamily="-1"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Preamble to the </a:t>
            </a:r>
            <a:r>
              <a:rPr lang="en-US" sz="3200" dirty="0" smtClean="0"/>
              <a:t>Constitution</a:t>
            </a:r>
            <a:endParaRPr lang="en-US" sz="3200" dirty="0"/>
          </a:p>
        </p:txBody>
      </p:sp>
      <p:sp>
        <p:nvSpPr>
          <p:cNvPr id="6" name="Content Placeholder 5"/>
          <p:cNvSpPr>
            <a:spLocks noGrp="1"/>
          </p:cNvSpPr>
          <p:nvPr>
            <p:ph sz="half" idx="2"/>
          </p:nvPr>
        </p:nvSpPr>
        <p:spPr>
          <a:xfrm>
            <a:off x="381000" y="5927725"/>
            <a:ext cx="8382000" cy="381000"/>
          </a:xfrm>
        </p:spPr>
        <p:txBody>
          <a:bodyPr/>
          <a:lstStyle/>
          <a:p>
            <a:pPr marL="0" lvl="0" indent="0" eaLnBrk="1" fontAlgn="auto" hangingPunct="1">
              <a:spcAft>
                <a:spcPts val="0"/>
              </a:spcAft>
              <a:buNone/>
              <a:defRPr/>
            </a:pPr>
            <a:r>
              <a:rPr lang="en-US" altLang="en-US" sz="1100" dirty="0">
                <a:solidFill>
                  <a:schemeClr val="tx2"/>
                </a:solidFill>
                <a:ea typeface="ＭＳ Ｐゴシック" panose="020B0600070205080204" pitchFamily="34" charset="-128"/>
              </a:rPr>
              <a:t>T</a:t>
            </a:r>
            <a:r>
              <a:rPr lang="en-US" altLang="en-US" sz="1100" b="1" dirty="0">
                <a:solidFill>
                  <a:schemeClr val="tx2"/>
                </a:solidFill>
              </a:rPr>
              <a:t>he preamble to the Constitution appearing in a newspaper in Pa. </a:t>
            </a:r>
            <a:r>
              <a:rPr lang="en-US" altLang="en-US" sz="1100" b="1" dirty="0" smtClean="0">
                <a:solidFill>
                  <a:schemeClr val="tx2"/>
                </a:solidFill>
              </a:rPr>
              <a:t>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buNone/>
            </a:pPr>
            <a:endParaRPr lang="en-US" altLang="en-US" sz="1100" b="1" dirty="0">
              <a:solidFill>
                <a:schemeClr val="tx2"/>
              </a:solidFill>
            </a:endParaRPr>
          </a:p>
          <a:p>
            <a:pPr marL="0" indent="0">
              <a:buNone/>
            </a:pPr>
            <a:endParaRPr lang="en-US" sz="1100" dirty="0"/>
          </a:p>
        </p:txBody>
      </p:sp>
      <p:pic>
        <p:nvPicPr>
          <p:cNvPr id="8" name="Content Placeholder 7" descr="The preamble of the Constitution as it appears in the newspaper “the Pennsylvania Packet” on Wednesday, September 19, 1787. The preamble of the Constitution as it appears in the newspaper “the Pennsylvania Packet” on Wednesday, September 19, 1787. The headline reads as follows: &quot;We, the People of the United States, in order to form a more perfect Union, establish Justice, insure domestic Tranquility, provide for the common Defence, promote the General Welfare, and secure the Blessings of Liberty to Ourselves and our Posterity, do ordain and establish this Constitution for the United States of America."/>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2209800" y="1752600"/>
            <a:ext cx="4813591" cy="3352800"/>
          </a:xfrm>
          <a:prstGeom prst="rect">
            <a:avLst/>
          </a:prstGeom>
        </p:spPr>
      </p:pic>
    </p:spTree>
    <p:extLst>
      <p:ext uri="{BB962C8B-B14F-4D97-AF65-F5344CB8AC3E}">
        <p14:creationId xmlns:p14="http://schemas.microsoft.com/office/powerpoint/2010/main" val="264775357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i="1" dirty="0"/>
              <a:t>The </a:t>
            </a:r>
            <a:r>
              <a:rPr lang="en-US" sz="3200" i="1" dirty="0" smtClean="0"/>
              <a:t>Signing </a:t>
            </a:r>
            <a:r>
              <a:rPr lang="en-US" sz="3200" i="1" dirty="0"/>
              <a:t>of the </a:t>
            </a:r>
            <a:r>
              <a:rPr lang="en-US" sz="3200" i="1" dirty="0" smtClean="0"/>
              <a:t>Constitution</a:t>
            </a:r>
            <a:endParaRPr lang="en-US" sz="3200" i="1" dirty="0"/>
          </a:p>
        </p:txBody>
      </p:sp>
      <p:sp>
        <p:nvSpPr>
          <p:cNvPr id="4" name="Content Placeholder 3"/>
          <p:cNvSpPr>
            <a:spLocks noGrp="1"/>
          </p:cNvSpPr>
          <p:nvPr>
            <p:ph sz="half" idx="2"/>
          </p:nvPr>
        </p:nvSpPr>
        <p:spPr>
          <a:xfrm>
            <a:off x="428625" y="5867400"/>
            <a:ext cx="8534400" cy="304800"/>
          </a:xfrm>
        </p:spPr>
        <p:txBody>
          <a:bodyPr/>
          <a:lstStyle/>
          <a:p>
            <a:pPr marL="0" indent="0">
              <a:buNone/>
            </a:pPr>
            <a:r>
              <a:rPr lang="en-US" sz="1100" b="1" i="1" dirty="0">
                <a:latin typeface="Times New Roman" pitchFamily="-1" charset="0"/>
              </a:rPr>
              <a:t>The Signing of the Constitution</a:t>
            </a:r>
            <a:r>
              <a:rPr lang="en-US" sz="1100" b="1" dirty="0">
                <a:latin typeface="Times New Roman" pitchFamily="-1" charset="0"/>
              </a:rPr>
              <a:t>, by Thomas </a:t>
            </a:r>
            <a:r>
              <a:rPr lang="en-US" sz="1100" b="1" dirty="0" smtClean="0">
                <a:latin typeface="Times New Roman" pitchFamily="-1" charset="0"/>
              </a:rPr>
              <a:t> Prichard Rossiter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buNone/>
            </a:pPr>
            <a:endParaRPr lang="en-US" sz="1100" b="1" dirty="0">
              <a:latin typeface="Times New Roman" pitchFamily="-1" charset="0"/>
            </a:endParaRPr>
          </a:p>
          <a:p>
            <a:endParaRPr lang="en-US" sz="1100" dirty="0"/>
          </a:p>
        </p:txBody>
      </p:sp>
      <p:pic>
        <p:nvPicPr>
          <p:cNvPr id="8" name="Content Placeholder 7" descr="A painting of the signing of the Constitution by members of the Constitutional Convention. George Washington sits on a chair on a raised dais and there is a glowing sun behind him."/>
          <p:cNvPicPr>
            <a:picLocks noGrp="1" noChangeAspect="1" noChangeArrowheads="1"/>
          </p:cNvPicPr>
          <p:nvPr>
            <p:ph sz="half" idx="1"/>
          </p:nvPr>
        </p:nvPicPr>
        <p:blipFill>
          <a:blip r:embed="rId3"/>
          <a:srcRect/>
          <a:stretch>
            <a:fillRect/>
          </a:stretch>
        </p:blipFill>
        <p:spPr bwMode="auto">
          <a:xfrm>
            <a:off x="1676400" y="2057400"/>
            <a:ext cx="5742485" cy="2819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228600" y="152400"/>
            <a:ext cx="8763000" cy="1828800"/>
          </a:xfrm>
        </p:spPr>
        <p:txBody>
          <a:bodyPr/>
          <a:lstStyle/>
          <a:p>
            <a:pPr eaLnBrk="1" hangingPunct="1">
              <a:defRPr/>
            </a:pPr>
            <a:r>
              <a:rPr lang="en-US" sz="2800" dirty="0">
                <a:cs typeface="Times New Roman" charset="0"/>
              </a:rPr>
              <a:t>Focus </a:t>
            </a:r>
            <a:r>
              <a:rPr lang="en-US" sz="2800" dirty="0" smtClean="0">
                <a:cs typeface="Times New Roman" charset="0"/>
              </a:rPr>
              <a:t>Question</a:t>
            </a:r>
            <a:r>
              <a:rPr lang="en-US" sz="2800" dirty="0">
                <a:cs typeface="Times New Roman" charset="0"/>
              </a:rPr>
              <a:t>: </a:t>
            </a:r>
            <a:r>
              <a:rPr lang="en-US" sz="2800" dirty="0" smtClean="0">
                <a:cs typeface="Times New Roman" charset="0"/>
              </a:rPr>
              <a:t>The </a:t>
            </a:r>
            <a:r>
              <a:rPr lang="en-US" sz="2800" dirty="0">
                <a:cs typeface="Times New Roman" charset="0"/>
              </a:rPr>
              <a:t>Ratification Debate and the </a:t>
            </a:r>
            <a:r>
              <a:rPr lang="en-US" sz="2800" dirty="0" smtClean="0">
                <a:cs typeface="Times New Roman" charset="0"/>
              </a:rPr>
              <a:t/>
            </a:r>
            <a:br>
              <a:rPr lang="en-US" sz="2800" dirty="0" smtClean="0">
                <a:cs typeface="Times New Roman" charset="0"/>
              </a:rPr>
            </a:br>
            <a:r>
              <a:rPr lang="en-US" sz="2800" dirty="0" smtClean="0">
                <a:cs typeface="Times New Roman" charset="0"/>
              </a:rPr>
              <a:t>Origin </a:t>
            </a:r>
            <a:r>
              <a:rPr lang="en-US" sz="2800" dirty="0">
                <a:cs typeface="Times New Roman" charset="0"/>
              </a:rPr>
              <a:t>of the Bill of Rights</a:t>
            </a:r>
          </a:p>
        </p:txBody>
      </p:sp>
      <p:sp>
        <p:nvSpPr>
          <p:cNvPr id="4099" name="Rectangle 3"/>
          <p:cNvSpPr>
            <a:spLocks noGrp="1" noChangeArrowheads="1"/>
          </p:cNvSpPr>
          <p:nvPr>
            <p:ph idx="1"/>
          </p:nvPr>
        </p:nvSpPr>
        <p:spPr>
          <a:xfrm>
            <a:off x="457200" y="2362200"/>
            <a:ext cx="8229600" cy="3124200"/>
          </a:xfrm>
          <a:effectLst>
            <a:outerShdw blurRad="63500" dist="38100" dir="5400000" algn="t" rotWithShape="0">
              <a:srgbClr val="000000">
                <a:alpha val="39999"/>
              </a:srgbClr>
            </a:outerShdw>
          </a:effectLst>
        </p:spPr>
        <p:txBody>
          <a:bodyPr anchor="ctr"/>
          <a:lstStyle/>
          <a:p>
            <a:pPr marL="971550" lvl="1" indent="-571500">
              <a:buSzTx/>
              <a:buFont typeface="Wingdings" pitchFamily="-1" charset="2"/>
              <a:buChar char=""/>
            </a:pPr>
            <a:r>
              <a:rPr lang="en-US" sz="3600" dirty="0">
                <a:solidFill>
                  <a:srgbClr val="FAD000"/>
                </a:solidFill>
                <a:latin typeface="Times New Roman" pitchFamily="-1" charset="0"/>
                <a:ea typeface="ＭＳ Ｐゴシック" pitchFamily="-1" charset="-128"/>
                <a:cs typeface="Times New Roman" pitchFamily="-1" charset="0"/>
              </a:rPr>
              <a:t>Focus Question: </a:t>
            </a:r>
          </a:p>
          <a:p>
            <a:pPr marL="392113" lvl="1" indent="-7938">
              <a:buFontTx/>
              <a:buNone/>
            </a:pPr>
            <a:r>
              <a:rPr lang="en-US" sz="3600" dirty="0">
                <a:solidFill>
                  <a:srgbClr val="FAD000"/>
                </a:solidFill>
                <a:latin typeface="Times New Roman" pitchFamily="-1" charset="0"/>
                <a:ea typeface="ＭＳ Ｐゴシック" pitchFamily="-1" charset="-128"/>
                <a:cs typeface="Times New Roman" pitchFamily="-1" charset="0"/>
              </a:rPr>
              <a:t>How did Anti-Federalist concerns raised during the ratification process lead to the creation of the Bill of Rights</a:t>
            </a:r>
            <a:r>
              <a:rPr lang="en-US" sz="3600" dirty="0" smtClean="0">
                <a:solidFill>
                  <a:srgbClr val="FAD000"/>
                </a:solidFill>
                <a:latin typeface="Times New Roman" pitchFamily="-1" charset="0"/>
                <a:ea typeface="ＭＳ Ｐゴシック" pitchFamily="-1" charset="-128"/>
                <a:cs typeface="Times New Roman" pitchFamily="-1" charset="0"/>
              </a:rPr>
              <a:t>?</a:t>
            </a:r>
            <a:endParaRPr lang="en-US" sz="3600" dirty="0">
              <a:solidFill>
                <a:srgbClr val="FAD000"/>
              </a:solidFill>
              <a:latin typeface="Times New Roman" pitchFamily="-1" charset="0"/>
              <a:ea typeface="ＭＳ Ｐゴシック" pitchFamily="-1" charset="-128"/>
              <a:cs typeface="Times New Roman" pitchFamily="-1"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266700" y="0"/>
            <a:ext cx="8610600" cy="1905000"/>
          </a:xfrm>
        </p:spPr>
        <p:txBody>
          <a:bodyPr/>
          <a:lstStyle/>
          <a:p>
            <a:pPr eaLnBrk="1" hangingPunct="1">
              <a:defRPr/>
            </a:pPr>
            <a:r>
              <a:rPr lang="en-US" dirty="0">
                <a:cs typeface="Times New Roman" charset="0"/>
              </a:rPr>
              <a:t>The Ratification </a:t>
            </a:r>
            <a:r>
              <a:rPr lang="en-US" dirty="0" smtClean="0">
                <a:cs typeface="Times New Roman" charset="0"/>
              </a:rPr>
              <a:t>Debate and Literature</a:t>
            </a:r>
            <a:endParaRPr lang="en-US" dirty="0"/>
          </a:p>
        </p:txBody>
      </p:sp>
      <p:sp>
        <p:nvSpPr>
          <p:cNvPr id="30723" name="Rectangle 3"/>
          <p:cNvSpPr>
            <a:spLocks noGrp="1" noChangeArrowheads="1"/>
          </p:cNvSpPr>
          <p:nvPr>
            <p:ph idx="1"/>
          </p:nvPr>
        </p:nvSpPr>
        <p:spPr>
          <a:xfrm>
            <a:off x="457200" y="2166257"/>
            <a:ext cx="8229600" cy="1872343"/>
          </a:xfrm>
        </p:spPr>
        <p:txBody>
          <a:bodyPr/>
          <a:lstStyle/>
          <a:p>
            <a:pPr eaLnBrk="1" hangingPunct="1"/>
            <a:r>
              <a:rPr lang="en-US" i="1" dirty="0">
                <a:latin typeface="Times New Roman" pitchFamily="-1" charset="0"/>
                <a:ea typeface="ＭＳ Ｐゴシック" pitchFamily="-1" charset="-128"/>
                <a:cs typeface="Times New Roman" pitchFamily="-1" charset="0"/>
              </a:rPr>
              <a:t>The Federalist</a:t>
            </a:r>
          </a:p>
          <a:p>
            <a:pPr eaLnBrk="1" hangingPunct="1"/>
            <a:r>
              <a:rPr lang="en-US" dirty="0">
                <a:latin typeface="Times New Roman" pitchFamily="-1" charset="0"/>
                <a:ea typeface="ＭＳ Ｐゴシック" pitchFamily="-1" charset="-128"/>
                <a:cs typeface="Times New Roman" pitchFamily="-1" charset="0"/>
              </a:rPr>
              <a:t>“Extend the Sphere</a:t>
            </a:r>
            <a:r>
              <a:rPr lang="en-US" dirty="0" smtClean="0">
                <a:latin typeface="Times New Roman" pitchFamily="-1" charset="0"/>
                <a:ea typeface="ＭＳ Ｐゴシック" pitchFamily="-1" charset="-128"/>
                <a:cs typeface="Times New Roman" pitchFamily="-1" charset="0"/>
              </a:rPr>
              <a:t>”</a:t>
            </a:r>
            <a:endParaRPr lang="en-US" dirty="0">
              <a:latin typeface="Times New Roman" pitchFamily="-1" charset="0"/>
              <a:ea typeface="ＭＳ Ｐゴシック" pitchFamily="-1" charset="-128"/>
              <a:cs typeface="Times New Roman" pitchFamily="-1"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a:t>
            </a:r>
            <a:r>
              <a:rPr lang="en-US" dirty="0" smtClean="0"/>
              <a:t>Issues </a:t>
            </a:r>
            <a:r>
              <a:rPr lang="en-US" dirty="0"/>
              <a:t>of </a:t>
            </a:r>
            <a:r>
              <a:rPr lang="en-US" dirty="0" smtClean="0"/>
              <a:t>Debate</a:t>
            </a:r>
            <a:endParaRPr lang="en-US" dirty="0"/>
          </a:p>
        </p:txBody>
      </p:sp>
      <p:sp>
        <p:nvSpPr>
          <p:cNvPr id="4" name="Content Placeholder 3"/>
          <p:cNvSpPr>
            <a:spLocks noGrp="1"/>
          </p:cNvSpPr>
          <p:nvPr>
            <p:ph sz="half" idx="2"/>
          </p:nvPr>
        </p:nvSpPr>
        <p:spPr>
          <a:xfrm>
            <a:off x="266700" y="5927724"/>
            <a:ext cx="8458200" cy="381000"/>
          </a:xfrm>
        </p:spPr>
        <p:txBody>
          <a:bodyPr/>
          <a:lstStyle/>
          <a:p>
            <a:pPr marL="0" lvl="0" indent="0" eaLnBrk="1" fontAlgn="auto" hangingPunct="1">
              <a:spcAft>
                <a:spcPts val="0"/>
              </a:spcAft>
              <a:buNone/>
              <a:defRPr/>
            </a:pPr>
            <a:r>
              <a:rPr lang="en-US" sz="1100" b="1" dirty="0">
                <a:latin typeface="Times New Roman" pitchFamily="-1" charset="0"/>
              </a:rPr>
              <a:t>This satirical engraving by Amos Doolittle depicts some </a:t>
            </a:r>
            <a:r>
              <a:rPr lang="en-US" sz="1100" b="1" dirty="0" smtClean="0">
                <a:latin typeface="Times New Roman" pitchFamily="-1" charset="0"/>
              </a:rPr>
              <a:t>of </a:t>
            </a:r>
            <a:r>
              <a:rPr lang="en-US" sz="1100" b="1" dirty="0">
                <a:latin typeface="Times New Roman" pitchFamily="-1" charset="0"/>
              </a:rPr>
              <a:t>the issues </a:t>
            </a:r>
            <a:r>
              <a:rPr lang="en-US" sz="1100" b="1" dirty="0" smtClean="0">
                <a:latin typeface="Times New Roman" pitchFamily="-1" charset="0"/>
              </a:rPr>
              <a:t>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a:t>
            </a:r>
            <a:r>
              <a:rPr lang="en-US" altLang="en-US" sz="1100" i="1" dirty="0" smtClean="0">
                <a:solidFill>
                  <a:schemeClr val="tx2"/>
                </a:solidFill>
                <a:ea typeface="ＭＳ Ｐゴシック" panose="020B0600070205080204" pitchFamily="34" charset="-128"/>
              </a:rPr>
              <a:t>Edition</a:t>
            </a:r>
          </a:p>
          <a:p>
            <a:pPr marL="0" lvl="0" indent="0" eaLnBrk="1" fontAlgn="auto" hangingPunct="1">
              <a:spcAft>
                <a:spcPts val="0"/>
              </a:spcAft>
              <a:buNone/>
              <a:defRPr/>
            </a:pPr>
            <a:r>
              <a:rPr lang="en-US" sz="1100" b="1" dirty="0">
                <a:latin typeface="Times New Roman" pitchFamily="-1" charset="0"/>
              </a:rPr>
              <a:t>in the debate over the ratification of the </a:t>
            </a:r>
            <a:r>
              <a:rPr lang="en-US" sz="1100" b="1" dirty="0" smtClean="0">
                <a:latin typeface="Times New Roman" pitchFamily="-1" charset="0"/>
              </a:rPr>
              <a:t>Constitution.</a:t>
            </a:r>
            <a:r>
              <a:rPr lang="en-US" sz="1100" i="1" dirty="0" smtClean="0">
                <a:solidFill>
                  <a:schemeClr val="tx2"/>
                </a:solidFill>
                <a:ea typeface="ＭＳ Ｐゴシック" panose="020B0600070205080204" pitchFamily="34" charset="-128"/>
              </a:rPr>
              <a:t>			       </a:t>
            </a:r>
            <a:r>
              <a:rPr lang="en-US" altLang="en-US" sz="1100" dirty="0" smtClean="0">
                <a:solidFill>
                  <a:schemeClr val="tx2"/>
                </a:solidFill>
                <a:ea typeface="ＭＳ Ｐゴシック" panose="020B0600070205080204" pitchFamily="34" charset="-128"/>
              </a:rPr>
              <a:t>Copyright </a:t>
            </a:r>
            <a:r>
              <a:rPr lang="en-US" altLang="en-US" sz="1100" dirty="0">
                <a:solidFill>
                  <a:schemeClr val="tx2"/>
                </a:solidFill>
                <a:ea typeface="ＭＳ Ｐゴシック" panose="020B0600070205080204" pitchFamily="34" charset="-128"/>
              </a:rPr>
              <a:t>© 2017 W.W. Norton &amp; Company</a:t>
            </a:r>
          </a:p>
          <a:p>
            <a:pPr marL="0" indent="0">
              <a:lnSpc>
                <a:spcPct val="75000"/>
              </a:lnSpc>
              <a:buNone/>
            </a:pPr>
            <a:endParaRPr lang="en-US" sz="1100" b="1" dirty="0">
              <a:latin typeface="Times New Roman" pitchFamily="-1" charset="0"/>
            </a:endParaRPr>
          </a:p>
          <a:p>
            <a:pPr>
              <a:lnSpc>
                <a:spcPct val="75000"/>
              </a:lnSpc>
            </a:pPr>
            <a:endParaRPr lang="en-US" sz="1100" b="1" dirty="0">
              <a:latin typeface="Times New Roman" pitchFamily="-1" charset="0"/>
            </a:endParaRPr>
          </a:p>
          <a:p>
            <a:pPr marL="0" indent="0">
              <a:buNone/>
            </a:pPr>
            <a:endParaRPr lang="en-US" sz="1100" dirty="0"/>
          </a:p>
        </p:txBody>
      </p:sp>
      <p:pic>
        <p:nvPicPr>
          <p:cNvPr id="8" name="Content Placeholder 7" descr="An engraving by Amos Doolittle depicting issues regarding the ratification of the Constitution. A banner at the top reads &quot;The Looking Glass for 1787.&quot;"/>
          <p:cNvPicPr>
            <a:picLocks noGrp="1" noChangeAspect="1" noChangeArrowheads="1"/>
          </p:cNvPicPr>
          <p:nvPr>
            <p:ph sz="half" idx="1"/>
          </p:nvPr>
        </p:nvPicPr>
        <p:blipFill>
          <a:blip r:embed="rId3"/>
          <a:srcRect/>
          <a:stretch>
            <a:fillRect/>
          </a:stretch>
        </p:blipFill>
        <p:spPr bwMode="auto">
          <a:xfrm>
            <a:off x="2362200" y="1676400"/>
            <a:ext cx="4780856" cy="3657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“The </a:t>
            </a:r>
            <a:r>
              <a:rPr lang="en-US" sz="4000" dirty="0" smtClean="0"/>
              <a:t>Temple </a:t>
            </a:r>
            <a:r>
              <a:rPr lang="en-US" sz="4000" dirty="0"/>
              <a:t>of </a:t>
            </a:r>
            <a:r>
              <a:rPr lang="en-US" sz="4000" dirty="0" smtClean="0"/>
              <a:t>Liberty</a:t>
            </a:r>
            <a:r>
              <a:rPr lang="en-US" sz="4000" dirty="0"/>
              <a:t>”</a:t>
            </a:r>
          </a:p>
        </p:txBody>
      </p:sp>
      <p:sp>
        <p:nvSpPr>
          <p:cNvPr id="4" name="Content Placeholder 3"/>
          <p:cNvSpPr>
            <a:spLocks noGrp="1"/>
          </p:cNvSpPr>
          <p:nvPr>
            <p:ph sz="half" idx="2"/>
          </p:nvPr>
        </p:nvSpPr>
        <p:spPr>
          <a:xfrm>
            <a:off x="228600" y="6118225"/>
            <a:ext cx="8534400" cy="381000"/>
          </a:xfrm>
        </p:spPr>
        <p:txBody>
          <a:bodyPr/>
          <a:lstStyle/>
          <a:p>
            <a:pPr marL="0" lvl="0" indent="0" eaLnBrk="1" fontAlgn="auto" hangingPunct="1">
              <a:spcAft>
                <a:spcPts val="0"/>
              </a:spcAft>
              <a:buNone/>
              <a:defRPr/>
            </a:pPr>
            <a:r>
              <a:rPr lang="en-US" sz="1100" b="1" dirty="0">
                <a:latin typeface="Times New Roman" pitchFamily="-1" charset="0"/>
              </a:rPr>
              <a:t>The signing of the Constitution beneath a temple of liberty</a:t>
            </a:r>
            <a:r>
              <a:rPr lang="en-US" sz="1100" b="1" dirty="0" smtClean="0">
                <a:latin typeface="Times New Roman" pitchFamily="-1" charset="0"/>
              </a:rPr>
              <a:t>.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buNone/>
            </a:pPr>
            <a:endParaRPr lang="en-US" sz="1100" b="1" dirty="0">
              <a:latin typeface="Times New Roman" pitchFamily="-1" charset="0"/>
            </a:endParaRPr>
          </a:p>
          <a:p>
            <a:pPr marL="0" indent="0">
              <a:buNone/>
            </a:pPr>
            <a:endParaRPr lang="en-US" sz="1100" dirty="0"/>
          </a:p>
        </p:txBody>
      </p:sp>
      <p:pic>
        <p:nvPicPr>
          <p:cNvPr id="8" name="Content Placeholder 7" descr="An engraving of people with their hands raised in the air surrounding the American flag. "/>
          <p:cNvPicPr>
            <a:picLocks noGrp="1" noChangeAspect="1" noChangeArrowheads="1"/>
          </p:cNvPicPr>
          <p:nvPr>
            <p:ph sz="half" idx="1"/>
          </p:nvPr>
        </p:nvPicPr>
        <p:blipFill>
          <a:blip r:embed="rId3"/>
          <a:srcRect/>
          <a:stretch>
            <a:fillRect/>
          </a:stretch>
        </p:blipFill>
        <p:spPr bwMode="auto">
          <a:xfrm>
            <a:off x="2552700" y="1427163"/>
            <a:ext cx="4038600" cy="4327737"/>
          </a:xfrm>
          <a:prstGeom prst="rect">
            <a:avLst/>
          </a:prstGeom>
          <a:noFill/>
          <a:ln w="9525">
            <a:noFill/>
            <a:miter lim="800000"/>
            <a:headEnd/>
            <a:tailEnd/>
          </a:ln>
        </p:spPr>
      </p:pic>
    </p:spTree>
    <p:extLst>
      <p:ext uri="{BB962C8B-B14F-4D97-AF65-F5344CB8AC3E}">
        <p14:creationId xmlns:p14="http://schemas.microsoft.com/office/powerpoint/2010/main" val="74556194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Order </a:t>
            </a:r>
            <a:r>
              <a:rPr lang="en-US" sz="3600" dirty="0"/>
              <a:t>of the </a:t>
            </a:r>
            <a:r>
              <a:rPr lang="en-US" sz="3600" dirty="0" smtClean="0"/>
              <a:t>Grand </a:t>
            </a:r>
            <a:r>
              <a:rPr lang="en-US" sz="3600" dirty="0"/>
              <a:t/>
            </a:r>
            <a:br>
              <a:rPr lang="en-US" sz="3600" dirty="0"/>
            </a:br>
            <a:r>
              <a:rPr lang="en-US" sz="3600" dirty="0" smtClean="0"/>
              <a:t>Federal Procession</a:t>
            </a:r>
            <a:endParaRPr lang="en-US" sz="3600" dirty="0"/>
          </a:p>
        </p:txBody>
      </p:sp>
      <p:sp>
        <p:nvSpPr>
          <p:cNvPr id="6" name="Content Placeholder 5"/>
          <p:cNvSpPr>
            <a:spLocks noGrp="1"/>
          </p:cNvSpPr>
          <p:nvPr>
            <p:ph sz="half" idx="2"/>
          </p:nvPr>
        </p:nvSpPr>
        <p:spPr>
          <a:xfrm>
            <a:off x="342900" y="6046212"/>
            <a:ext cx="8458200" cy="381000"/>
          </a:xfrm>
        </p:spPr>
        <p:txBody>
          <a:bodyPr/>
          <a:lstStyle/>
          <a:p>
            <a:pPr marL="0" lvl="0" indent="0" eaLnBrk="1" fontAlgn="auto" hangingPunct="1">
              <a:spcAft>
                <a:spcPts val="0"/>
              </a:spcAft>
              <a:buNone/>
              <a:defRPr/>
            </a:pPr>
            <a:r>
              <a:rPr lang="en-US" altLang="en-US" sz="1100" b="1" dirty="0">
                <a:solidFill>
                  <a:schemeClr val="tx2"/>
                </a:solidFill>
                <a:ea typeface="ＭＳ Ｐゴシック" panose="020B0600070205080204" pitchFamily="34" charset="-128"/>
              </a:rPr>
              <a:t>P</a:t>
            </a:r>
            <a:r>
              <a:rPr lang="en-US" altLang="en-US" sz="1100" b="1" dirty="0">
                <a:solidFill>
                  <a:schemeClr val="tx2"/>
                </a:solidFill>
              </a:rPr>
              <a:t>rocession list document illustrating the variety </a:t>
            </a:r>
            <a:r>
              <a:rPr lang="en-US" altLang="en-US" sz="1100" b="1" dirty="0" smtClean="0">
                <a:solidFill>
                  <a:schemeClr val="tx2"/>
                </a:solidFill>
              </a:rPr>
              <a:t>of </a:t>
            </a:r>
            <a:r>
              <a:rPr lang="en-US" altLang="en-US" sz="1100" b="1" dirty="0">
                <a:solidFill>
                  <a:schemeClr val="tx2"/>
                </a:solidFill>
              </a:rPr>
              <a:t>crafts in the pre-industrial city. </a:t>
            </a:r>
            <a:r>
              <a:rPr lang="en-US" altLang="en-US" sz="1100" b="1" dirty="0" smtClean="0">
                <a:solidFill>
                  <a:schemeClr val="tx2"/>
                </a:solidFill>
              </a:rPr>
              <a:t>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buNone/>
            </a:pPr>
            <a:endParaRPr lang="en-US" altLang="en-US" sz="1100" b="1" dirty="0">
              <a:solidFill>
                <a:schemeClr val="tx2"/>
              </a:solidFill>
            </a:endParaRPr>
          </a:p>
          <a:p>
            <a:pPr marL="0" indent="0">
              <a:buNone/>
            </a:pPr>
            <a:endParaRPr lang="en-US" sz="1100" dirty="0"/>
          </a:p>
        </p:txBody>
      </p:sp>
      <p:pic>
        <p:nvPicPr>
          <p:cNvPr id="8" name="Content Placeholder 7" descr="An excerpt of the grand federal procession lists various occupations."/>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3886200" y="1633537"/>
            <a:ext cx="1610976" cy="4253925"/>
          </a:xfrm>
          <a:prstGeom prst="rect">
            <a:avLst/>
          </a:prstGeom>
        </p:spPr>
      </p:pic>
    </p:spTree>
    <p:extLst>
      <p:ext uri="{BB962C8B-B14F-4D97-AF65-F5344CB8AC3E}">
        <p14:creationId xmlns:p14="http://schemas.microsoft.com/office/powerpoint/2010/main" val="361364394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266700" y="152400"/>
            <a:ext cx="8610600" cy="1295400"/>
          </a:xfrm>
        </p:spPr>
        <p:txBody>
          <a:bodyPr/>
          <a:lstStyle/>
          <a:p>
            <a:pPr eaLnBrk="1" hangingPunct="1">
              <a:defRPr/>
            </a:pPr>
            <a:r>
              <a:rPr lang="en-US" dirty="0" smtClean="0">
                <a:cs typeface="Times New Roman" charset="0"/>
              </a:rPr>
              <a:t>Opposition</a:t>
            </a:r>
            <a:endParaRPr lang="en-US" dirty="0"/>
          </a:p>
        </p:txBody>
      </p:sp>
      <p:sp>
        <p:nvSpPr>
          <p:cNvPr id="34819" name="Rectangle 3"/>
          <p:cNvSpPr>
            <a:spLocks noGrp="1" noChangeArrowheads="1"/>
          </p:cNvSpPr>
          <p:nvPr>
            <p:ph idx="1"/>
          </p:nvPr>
        </p:nvSpPr>
        <p:spPr>
          <a:xfrm>
            <a:off x="457200" y="1905000"/>
            <a:ext cx="8229600" cy="990600"/>
          </a:xfrm>
        </p:spPr>
        <p:txBody>
          <a:bodyPr/>
          <a:lstStyle/>
          <a:p>
            <a:pPr eaLnBrk="1" hangingPunct="1"/>
            <a:r>
              <a:rPr lang="en-US" dirty="0">
                <a:latin typeface="Times New Roman" pitchFamily="-1" charset="0"/>
                <a:ea typeface="ＭＳ Ｐゴシック" pitchFamily="-1" charset="-128"/>
                <a:cs typeface="Times New Roman" pitchFamily="-1" charset="0"/>
              </a:rPr>
              <a:t>The </a:t>
            </a:r>
            <a:r>
              <a:rPr lang="en-US" dirty="0" smtClean="0">
                <a:latin typeface="Times New Roman" pitchFamily="-1" charset="0"/>
                <a:ea typeface="ＭＳ Ｐゴシック" pitchFamily="-1" charset="-128"/>
                <a:cs typeface="Times New Roman" pitchFamily="-1" charset="0"/>
              </a:rPr>
              <a:t>Anti-Federalists</a:t>
            </a:r>
            <a:endParaRPr lang="en-US" dirty="0">
              <a:latin typeface="Times New Roman" pitchFamily="-1" charset="0"/>
              <a:ea typeface="ＭＳ Ｐゴシック" pitchFamily="-1" charset="-128"/>
              <a:cs typeface="Times New Roman" pitchFamily="-1"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i="1" dirty="0"/>
              <a:t>Banner of the </a:t>
            </a:r>
            <a:r>
              <a:rPr lang="en-US" sz="3200" i="1" dirty="0" smtClean="0"/>
              <a:t>Society </a:t>
            </a:r>
            <a:r>
              <a:rPr lang="en-US" sz="3200" i="1" dirty="0"/>
              <a:t>of </a:t>
            </a:r>
            <a:r>
              <a:rPr lang="en-US" sz="3200" i="1" dirty="0" smtClean="0"/>
              <a:t>Pewterers</a:t>
            </a:r>
            <a:endParaRPr lang="en-US" sz="3200" i="1" dirty="0"/>
          </a:p>
        </p:txBody>
      </p:sp>
      <p:sp>
        <p:nvSpPr>
          <p:cNvPr id="4" name="Content Placeholder 3"/>
          <p:cNvSpPr>
            <a:spLocks noGrp="1"/>
          </p:cNvSpPr>
          <p:nvPr>
            <p:ph sz="half" idx="2"/>
          </p:nvPr>
        </p:nvSpPr>
        <p:spPr>
          <a:xfrm>
            <a:off x="457200" y="5943600"/>
            <a:ext cx="8382000" cy="228600"/>
          </a:xfrm>
        </p:spPr>
        <p:txBody>
          <a:bodyPr/>
          <a:lstStyle/>
          <a:p>
            <a:pPr marL="0" lvl="0" indent="0" eaLnBrk="1" fontAlgn="auto" hangingPunct="1">
              <a:spcAft>
                <a:spcPts val="0"/>
              </a:spcAft>
              <a:buNone/>
              <a:defRPr/>
            </a:pPr>
            <a:r>
              <a:rPr lang="en-US" sz="1100" b="1" i="1" dirty="0">
                <a:latin typeface="Times New Roman" pitchFamily="-1" charset="0"/>
              </a:rPr>
              <a:t>Banner of the Society of </a:t>
            </a:r>
            <a:r>
              <a:rPr lang="en-US" sz="1100" b="1" i="1" dirty="0" err="1">
                <a:latin typeface="Times New Roman" pitchFamily="-1" charset="0"/>
              </a:rPr>
              <a:t>Pewterers</a:t>
            </a:r>
            <a:r>
              <a:rPr lang="en-US" sz="1100" b="1" dirty="0">
                <a:latin typeface="Times New Roman" pitchFamily="-1" charset="0"/>
              </a:rPr>
              <a:t>, carried by an artisan </a:t>
            </a:r>
            <a:r>
              <a:rPr lang="en-US" sz="1100" b="1" dirty="0" smtClean="0">
                <a:latin typeface="Times New Roman" pitchFamily="-1" charset="0"/>
              </a:rPr>
              <a:t>group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a:t>
            </a:r>
            <a:r>
              <a:rPr lang="en-US" altLang="en-US" sz="1100" i="1" dirty="0" smtClean="0">
                <a:solidFill>
                  <a:schemeClr val="tx2"/>
                </a:solidFill>
                <a:ea typeface="ＭＳ Ｐゴシック" panose="020B0600070205080204" pitchFamily="34" charset="-128"/>
              </a:rPr>
              <a:t>Edition</a:t>
            </a:r>
          </a:p>
          <a:p>
            <a:pPr marL="0" lvl="0" indent="0" eaLnBrk="1" fontAlgn="auto" hangingPunct="1">
              <a:spcAft>
                <a:spcPts val="0"/>
              </a:spcAft>
              <a:buNone/>
              <a:defRPr/>
            </a:pPr>
            <a:r>
              <a:rPr lang="en-US" sz="1100" b="1" dirty="0">
                <a:latin typeface="Times New Roman" pitchFamily="-1" charset="0"/>
              </a:rPr>
              <a:t>in the Grand Federal </a:t>
            </a:r>
            <a:r>
              <a:rPr lang="en-US" sz="1100" b="1" dirty="0" smtClean="0">
                <a:latin typeface="Times New Roman" pitchFamily="-1" charset="0"/>
              </a:rPr>
              <a:t>Procession</a:t>
            </a:r>
            <a:r>
              <a:rPr lang="en-US" sz="1100" i="1" dirty="0" smtClean="0">
                <a:solidFill>
                  <a:schemeClr val="tx2"/>
                </a:solidFill>
                <a:ea typeface="ＭＳ Ｐゴシック" panose="020B0600070205080204" pitchFamily="34" charset="-128"/>
              </a:rPr>
              <a:t>			                             </a:t>
            </a:r>
            <a:r>
              <a:rPr lang="en-US" altLang="en-US" sz="1100" dirty="0" smtClean="0">
                <a:solidFill>
                  <a:schemeClr val="tx2"/>
                </a:solidFill>
                <a:ea typeface="ＭＳ Ｐゴシック" panose="020B0600070205080204" pitchFamily="34" charset="-128"/>
              </a:rPr>
              <a:t>Copyright </a:t>
            </a:r>
            <a:r>
              <a:rPr lang="en-US" altLang="en-US" sz="1100" dirty="0">
                <a:solidFill>
                  <a:schemeClr val="tx2"/>
                </a:solidFill>
                <a:ea typeface="ＭＳ Ｐゴシック" panose="020B0600070205080204" pitchFamily="34" charset="-128"/>
              </a:rPr>
              <a:t>© 2017 W.W. Norton &amp; Company</a:t>
            </a:r>
          </a:p>
          <a:p>
            <a:pPr marL="0" indent="0">
              <a:buNone/>
            </a:pPr>
            <a:endParaRPr lang="en-US" sz="1100" b="1" dirty="0">
              <a:latin typeface="Times New Roman" pitchFamily="-1" charset="0"/>
            </a:endParaRPr>
          </a:p>
          <a:p>
            <a:pPr marL="0" indent="0">
              <a:buNone/>
            </a:pPr>
            <a:endParaRPr lang="en-US" sz="1100" dirty="0"/>
          </a:p>
        </p:txBody>
      </p:sp>
      <p:pic>
        <p:nvPicPr>
          <p:cNvPr id="8" name="Content Placeholder 7" descr="A banner shows the Society of Pewterers with several workers, their products, and the words “Solid and Pure.” "/>
          <p:cNvPicPr>
            <a:picLocks noGrp="1" noChangeAspect="1" noChangeArrowheads="1"/>
          </p:cNvPicPr>
          <p:nvPr>
            <p:ph sz="half" idx="1"/>
          </p:nvPr>
        </p:nvPicPr>
        <p:blipFill>
          <a:blip r:embed="rId3"/>
          <a:srcRect/>
          <a:stretch>
            <a:fillRect/>
          </a:stretch>
        </p:blipFill>
        <p:spPr bwMode="auto">
          <a:xfrm>
            <a:off x="1981200" y="1524000"/>
            <a:ext cx="5004384" cy="3733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Grand </a:t>
            </a:r>
            <a:r>
              <a:rPr lang="en-US" dirty="0" smtClean="0"/>
              <a:t>Federal </a:t>
            </a:r>
            <a:r>
              <a:rPr lang="en-US" dirty="0"/>
              <a:t>P</a:t>
            </a:r>
            <a:r>
              <a:rPr lang="en-US" dirty="0" smtClean="0"/>
              <a:t>rocession Banquet</a:t>
            </a:r>
            <a:endParaRPr lang="en-US" dirty="0"/>
          </a:p>
        </p:txBody>
      </p:sp>
      <p:sp>
        <p:nvSpPr>
          <p:cNvPr id="6" name="Content Placeholder 5"/>
          <p:cNvSpPr>
            <a:spLocks noGrp="1"/>
          </p:cNvSpPr>
          <p:nvPr>
            <p:ph sz="half" idx="2"/>
          </p:nvPr>
        </p:nvSpPr>
        <p:spPr>
          <a:xfrm>
            <a:off x="209550" y="5943600"/>
            <a:ext cx="8458200" cy="533400"/>
          </a:xfrm>
        </p:spPr>
        <p:txBody>
          <a:bodyPr/>
          <a:lstStyle/>
          <a:p>
            <a:pPr marL="0" lvl="0" indent="0" eaLnBrk="1" fontAlgn="auto" hangingPunct="1">
              <a:spcAft>
                <a:spcPts val="0"/>
              </a:spcAft>
              <a:buNone/>
              <a:defRPr/>
            </a:pPr>
            <a:r>
              <a:rPr lang="en-US" altLang="en-US" sz="1100" b="1" dirty="0">
                <a:solidFill>
                  <a:schemeClr val="tx2"/>
                </a:solidFill>
                <a:ea typeface="ＭＳ Ｐゴシック" panose="020B0600070205080204" pitchFamily="34" charset="-128"/>
              </a:rPr>
              <a:t>C</a:t>
            </a:r>
            <a:r>
              <a:rPr lang="en-US" altLang="en-US" sz="1100" b="1" dirty="0">
                <a:solidFill>
                  <a:schemeClr val="tx2"/>
                </a:solidFill>
              </a:rPr>
              <a:t>elebratory banquet after the Grand Federal </a:t>
            </a:r>
            <a:r>
              <a:rPr lang="en-US" altLang="en-US" sz="1100" b="1" dirty="0" smtClean="0">
                <a:solidFill>
                  <a:schemeClr val="tx2"/>
                </a:solidFill>
              </a:rPr>
              <a:t>Procession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buNone/>
            </a:pPr>
            <a:endParaRPr lang="en-US" altLang="en-US" sz="1100" b="1" dirty="0">
              <a:solidFill>
                <a:schemeClr val="tx2"/>
              </a:solidFill>
            </a:endParaRPr>
          </a:p>
          <a:p>
            <a:pPr marL="0" indent="0">
              <a:buNone/>
            </a:pPr>
            <a:endParaRPr lang="en-US" sz="1100" dirty="0"/>
          </a:p>
        </p:txBody>
      </p:sp>
      <p:pic>
        <p:nvPicPr>
          <p:cNvPr id="8" name="Content Placeholder 7" descr="A drawing of a banquet with 10 long tables with flags at the end of each table."/>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2133600" y="2133600"/>
            <a:ext cx="4719485" cy="3048000"/>
          </a:xfrm>
          <a:prstGeom prst="rect">
            <a:avLst/>
          </a:prstGeom>
        </p:spPr>
      </p:pic>
    </p:spTree>
    <p:extLst>
      <p:ext uri="{BB962C8B-B14F-4D97-AF65-F5344CB8AC3E}">
        <p14:creationId xmlns:p14="http://schemas.microsoft.com/office/powerpoint/2010/main" val="383665505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266700" y="0"/>
            <a:ext cx="8610600" cy="1447800"/>
          </a:xfrm>
        </p:spPr>
        <p:txBody>
          <a:bodyPr/>
          <a:lstStyle/>
          <a:p>
            <a:pPr eaLnBrk="1" hangingPunct="1">
              <a:defRPr/>
            </a:pPr>
            <a:r>
              <a:rPr lang="en-US" sz="3600" dirty="0">
                <a:cs typeface="Times New Roman" charset="0"/>
              </a:rPr>
              <a:t>Compromise for </a:t>
            </a:r>
            <a:r>
              <a:rPr lang="en-US" sz="3600" dirty="0" smtClean="0">
                <a:cs typeface="Times New Roman" charset="0"/>
              </a:rPr>
              <a:t>Ratification</a:t>
            </a:r>
            <a:endParaRPr lang="en-US" sz="3600" dirty="0"/>
          </a:p>
        </p:txBody>
      </p:sp>
      <p:sp>
        <p:nvSpPr>
          <p:cNvPr id="36867" name="Rectangle 3"/>
          <p:cNvSpPr>
            <a:spLocks noGrp="1" noChangeArrowheads="1"/>
          </p:cNvSpPr>
          <p:nvPr>
            <p:ph idx="1"/>
          </p:nvPr>
        </p:nvSpPr>
        <p:spPr>
          <a:xfrm>
            <a:off x="457200" y="1981200"/>
            <a:ext cx="8229600" cy="1676400"/>
          </a:xfrm>
        </p:spPr>
        <p:txBody>
          <a:bodyPr/>
          <a:lstStyle/>
          <a:p>
            <a:pPr eaLnBrk="1" hangingPunct="1"/>
            <a:r>
              <a:rPr lang="en-US" dirty="0">
                <a:latin typeface="Times New Roman" pitchFamily="-1" charset="0"/>
                <a:ea typeface="ＭＳ Ｐゴシック" pitchFamily="-1" charset="-128"/>
                <a:cs typeface="Times New Roman" pitchFamily="-1" charset="0"/>
              </a:rPr>
              <a:t>The Bill of </a:t>
            </a:r>
            <a:r>
              <a:rPr lang="en-US" dirty="0" smtClean="0">
                <a:latin typeface="Times New Roman" pitchFamily="-1" charset="0"/>
                <a:ea typeface="ＭＳ Ｐゴシック" pitchFamily="-1" charset="-128"/>
                <a:cs typeface="Times New Roman" pitchFamily="-1" charset="0"/>
              </a:rPr>
              <a:t>Rights</a:t>
            </a:r>
            <a:endParaRPr lang="en-US" dirty="0">
              <a:latin typeface="Times New Roman" pitchFamily="-1" charset="0"/>
              <a:ea typeface="ＭＳ Ｐゴシック" pitchFamily="-1" charset="-128"/>
              <a:cs typeface="Times New Roman" pitchFamily="-1"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Ratification of the </a:t>
            </a:r>
            <a:r>
              <a:rPr lang="en-US" sz="2800" dirty="0" smtClean="0"/>
              <a:t>Constitution</a:t>
            </a:r>
            <a:endParaRPr lang="en-US" sz="2800" dirty="0"/>
          </a:p>
        </p:txBody>
      </p:sp>
      <p:sp>
        <p:nvSpPr>
          <p:cNvPr id="4" name="Content Placeholder 3"/>
          <p:cNvSpPr>
            <a:spLocks noGrp="1"/>
          </p:cNvSpPr>
          <p:nvPr>
            <p:ph sz="half" idx="2"/>
          </p:nvPr>
        </p:nvSpPr>
        <p:spPr>
          <a:xfrm>
            <a:off x="342900" y="6080124"/>
            <a:ext cx="8458200" cy="457200"/>
          </a:xfrm>
        </p:spPr>
        <p:txBody>
          <a:bodyPr/>
          <a:lstStyle/>
          <a:p>
            <a:pPr marL="0" lvl="0" indent="0" eaLnBrk="1" fontAlgn="auto" hangingPunct="1">
              <a:spcAft>
                <a:spcPts val="0"/>
              </a:spcAft>
              <a:buNone/>
              <a:defRPr/>
            </a:pPr>
            <a:r>
              <a:rPr lang="en-US" sz="1100" dirty="0">
                <a:latin typeface="Times New Roman" pitchFamily="-1" charset="0"/>
              </a:rPr>
              <a:t>Map 7.3</a:t>
            </a:r>
            <a:r>
              <a:rPr lang="en-US" sz="1100" b="1" dirty="0">
                <a:latin typeface="Times New Roman" pitchFamily="-1" charset="0"/>
              </a:rPr>
              <a:t> Ratification of the </a:t>
            </a:r>
            <a:r>
              <a:rPr lang="en-US" sz="1100" b="1" dirty="0" smtClean="0">
                <a:latin typeface="Times New Roman" pitchFamily="-1" charset="0"/>
              </a:rPr>
              <a:t>Constitution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buNone/>
            </a:pPr>
            <a:endParaRPr lang="en-US" sz="1100" b="1" dirty="0">
              <a:latin typeface="Times New Roman" pitchFamily="-1" charset="0"/>
            </a:endParaRPr>
          </a:p>
          <a:p>
            <a:pPr marL="0" indent="0">
              <a:buNone/>
            </a:pPr>
            <a:endParaRPr lang="en-US" sz="1100" dirty="0"/>
          </a:p>
        </p:txBody>
      </p:sp>
      <p:pic>
        <p:nvPicPr>
          <p:cNvPr id="8" name="Content Placeholder 7" descr="A map shows the areas that supported and did not support the new Constitution. The map shows the Federalist majority (for ratification) mainly in coastal New England, Pennsylvania, New Jersey, Delaware, Maryland, upper and coastal Virginia, coastal North Carolina, South Carolina, and the eastern part of Georgia. The anti-Federalist majority (against ratification) is shown centered in New Hampshire, Massachusetts, New York, Pennsylvania, Virginia, North and South Carolina and Kentucky. The remainder of the nation is shown as politically unorganized."/>
          <p:cNvPicPr>
            <a:picLocks noGrp="1" noChangeAspect="1" noChangeArrowheads="1"/>
          </p:cNvPicPr>
          <p:nvPr>
            <p:ph sz="half" idx="1"/>
          </p:nvPr>
        </p:nvPicPr>
        <p:blipFill>
          <a:blip r:embed="rId3"/>
          <a:srcRect/>
          <a:stretch>
            <a:fillRect/>
          </a:stretch>
        </p:blipFill>
        <p:spPr bwMode="auto">
          <a:xfrm>
            <a:off x="2438400" y="1417638"/>
            <a:ext cx="4038600" cy="412307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York </a:t>
            </a:r>
            <a:r>
              <a:rPr lang="en-US" dirty="0" smtClean="0"/>
              <a:t>Ratifies</a:t>
            </a:r>
            <a:endParaRPr lang="en-US" dirty="0"/>
          </a:p>
        </p:txBody>
      </p:sp>
      <p:sp>
        <p:nvSpPr>
          <p:cNvPr id="4" name="Content Placeholder 3"/>
          <p:cNvSpPr>
            <a:spLocks noGrp="1"/>
          </p:cNvSpPr>
          <p:nvPr>
            <p:ph sz="half" idx="2"/>
          </p:nvPr>
        </p:nvSpPr>
        <p:spPr>
          <a:xfrm>
            <a:off x="342900" y="6156324"/>
            <a:ext cx="8458200" cy="304800"/>
          </a:xfrm>
        </p:spPr>
        <p:txBody>
          <a:bodyPr/>
          <a:lstStyle/>
          <a:p>
            <a:pPr marL="0" lvl="0" indent="0" eaLnBrk="1" fontAlgn="auto" hangingPunct="1">
              <a:spcAft>
                <a:spcPts val="0"/>
              </a:spcAft>
              <a:buNone/>
              <a:defRPr/>
            </a:pPr>
            <a:r>
              <a:rPr lang="en-US" sz="1100" b="1" dirty="0">
                <a:latin typeface="Times New Roman" pitchFamily="-1" charset="0"/>
              </a:rPr>
              <a:t>An engraving and a poem, published in 1788 after </a:t>
            </a:r>
            <a:r>
              <a:rPr lang="en-US" sz="1100" b="1" dirty="0" smtClean="0">
                <a:latin typeface="Times New Roman" pitchFamily="-1" charset="0"/>
              </a:rPr>
              <a:t>New </a:t>
            </a:r>
            <a:r>
              <a:rPr lang="en-US" sz="1100" b="1" dirty="0">
                <a:latin typeface="Times New Roman" pitchFamily="-1" charset="0"/>
              </a:rPr>
              <a:t>York </a:t>
            </a:r>
            <a:r>
              <a:rPr lang="en-US" sz="1100" b="1" dirty="0" smtClean="0">
                <a:latin typeface="Times New Roman" pitchFamily="-1" charset="0"/>
              </a:rPr>
              <a:t>ratified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buNone/>
            </a:pPr>
            <a:endParaRPr lang="en-US" sz="1100" b="1" dirty="0">
              <a:latin typeface="Times New Roman" pitchFamily="-1" charset="0"/>
            </a:endParaRPr>
          </a:p>
          <a:p>
            <a:endParaRPr lang="en-US" sz="1100" dirty="0"/>
          </a:p>
        </p:txBody>
      </p:sp>
      <p:pic>
        <p:nvPicPr>
          <p:cNvPr id="8" name="Content Placeholder 7" descr="An engraving of thirteen pillars representing each state in the order they ratified the Constitution. The twelfth column is falling over and destroying the thirteenth column. A poem appears below. "/>
          <p:cNvPicPr>
            <a:picLocks noGrp="1" noChangeAspect="1" noChangeArrowheads="1"/>
          </p:cNvPicPr>
          <p:nvPr>
            <p:ph sz="half" idx="1"/>
          </p:nvPr>
        </p:nvPicPr>
        <p:blipFill>
          <a:blip r:embed="rId3"/>
          <a:srcRect/>
          <a:stretch>
            <a:fillRect/>
          </a:stretch>
        </p:blipFill>
        <p:spPr bwMode="auto">
          <a:xfrm>
            <a:off x="2133600" y="1600200"/>
            <a:ext cx="4934140" cy="3810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57200" y="152400"/>
            <a:ext cx="8229600" cy="1371600"/>
          </a:xfrm>
        </p:spPr>
        <p:txBody>
          <a:bodyPr/>
          <a:lstStyle/>
          <a:p>
            <a:pPr eaLnBrk="1" hangingPunct="1"/>
            <a:r>
              <a:rPr lang="en-US" sz="3600" dirty="0">
                <a:latin typeface="Perpetua Titling MT" pitchFamily="-1" charset="0"/>
                <a:ea typeface="ＭＳ Ｐゴシック" pitchFamily="-1" charset="-128"/>
                <a:cs typeface="Times New Roman" pitchFamily="-1" charset="0"/>
              </a:rPr>
              <a:t>Focus </a:t>
            </a:r>
            <a:r>
              <a:rPr lang="en-US" sz="3600" dirty="0" smtClean="0">
                <a:latin typeface="Perpetua Titling MT" pitchFamily="-1" charset="0"/>
                <a:ea typeface="ＭＳ Ｐゴシック" pitchFamily="-1" charset="-128"/>
                <a:cs typeface="Times New Roman" pitchFamily="-1" charset="0"/>
              </a:rPr>
              <a:t>Question</a:t>
            </a:r>
            <a:r>
              <a:rPr lang="en-US" sz="3600" dirty="0">
                <a:latin typeface="Perpetua Titling MT" pitchFamily="-1" charset="0"/>
                <a:ea typeface="ＭＳ Ｐゴシック" pitchFamily="-1" charset="-128"/>
                <a:cs typeface="Times New Roman" pitchFamily="-1" charset="0"/>
              </a:rPr>
              <a:t>: </a:t>
            </a:r>
            <a:r>
              <a:rPr lang="en-US" sz="3600" dirty="0" smtClean="0">
                <a:latin typeface="Perpetua Titling MT" pitchFamily="-1" charset="0"/>
                <a:ea typeface="ＭＳ Ｐゴシック" pitchFamily="-1" charset="-128"/>
                <a:cs typeface="Times New Roman" pitchFamily="-1" charset="0"/>
              </a:rPr>
              <a:t>“</a:t>
            </a:r>
            <a:r>
              <a:rPr lang="en-US" sz="3600" dirty="0">
                <a:latin typeface="Perpetua Titling MT" pitchFamily="-1" charset="0"/>
                <a:ea typeface="ＭＳ Ｐゴシック" pitchFamily="-1" charset="-128"/>
                <a:cs typeface="Times New Roman" pitchFamily="-1" charset="0"/>
              </a:rPr>
              <a:t>We the People"</a:t>
            </a:r>
          </a:p>
        </p:txBody>
      </p:sp>
      <p:sp>
        <p:nvSpPr>
          <p:cNvPr id="4099" name="Rectangle 3"/>
          <p:cNvSpPr>
            <a:spLocks noGrp="1" noChangeArrowheads="1"/>
          </p:cNvSpPr>
          <p:nvPr>
            <p:ph idx="1"/>
          </p:nvPr>
        </p:nvSpPr>
        <p:spPr>
          <a:xfrm>
            <a:off x="533400" y="2286000"/>
            <a:ext cx="8229600" cy="2819400"/>
          </a:xfrm>
          <a:effectLst>
            <a:outerShdw blurRad="63500" dist="38100" dir="5400000" algn="t" rotWithShape="0">
              <a:srgbClr val="000000">
                <a:alpha val="39999"/>
              </a:srgbClr>
            </a:outerShdw>
          </a:effectLst>
        </p:spPr>
        <p:txBody>
          <a:bodyPr anchor="ctr"/>
          <a:lstStyle/>
          <a:p>
            <a:pPr marL="971550" lvl="1" indent="-571500">
              <a:buSzTx/>
              <a:buFont typeface="Wingdings" pitchFamily="-1" charset="2"/>
              <a:buChar char=""/>
            </a:pPr>
            <a:r>
              <a:rPr lang="en-US" sz="3600" dirty="0">
                <a:solidFill>
                  <a:srgbClr val="FAD000"/>
                </a:solidFill>
                <a:latin typeface="Times New Roman" pitchFamily="-1" charset="0"/>
                <a:ea typeface="ＭＳ Ｐゴシック" pitchFamily="-1" charset="-128"/>
                <a:cs typeface="Times New Roman" pitchFamily="-1" charset="0"/>
              </a:rPr>
              <a:t>Focus Question: </a:t>
            </a:r>
          </a:p>
          <a:p>
            <a:pPr marL="392113" lvl="1" indent="-7938">
              <a:buFontTx/>
              <a:buNone/>
            </a:pPr>
            <a:r>
              <a:rPr lang="en-US" sz="3600" dirty="0">
                <a:solidFill>
                  <a:srgbClr val="FAD000"/>
                </a:solidFill>
                <a:latin typeface="Times New Roman" pitchFamily="-1" charset="0"/>
                <a:ea typeface="ＭＳ Ｐゴシック" pitchFamily="-1" charset="-128"/>
                <a:cs typeface="Times New Roman" pitchFamily="-1" charset="0"/>
              </a:rPr>
              <a:t>How did the definition of citizenship in the new republic exclude Native Americans and African-Americans</a:t>
            </a:r>
            <a:r>
              <a:rPr lang="en-US" sz="3600" dirty="0" smtClean="0">
                <a:solidFill>
                  <a:srgbClr val="FAD000"/>
                </a:solidFill>
                <a:latin typeface="Times New Roman" pitchFamily="-1" charset="0"/>
                <a:ea typeface="ＭＳ Ｐゴシック" pitchFamily="-1" charset="-128"/>
                <a:cs typeface="Times New Roman" pitchFamily="-1" charset="0"/>
              </a:rPr>
              <a:t>?</a:t>
            </a:r>
            <a:endParaRPr lang="en-US" sz="3600" dirty="0">
              <a:solidFill>
                <a:srgbClr val="FAD000"/>
              </a:solidFill>
              <a:latin typeface="Times New Roman" pitchFamily="-1" charset="0"/>
              <a:ea typeface="ＭＳ Ｐゴシック" pitchFamily="-1" charset="-128"/>
              <a:cs typeface="Times New Roman" pitchFamily="-1"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457200" y="274638"/>
            <a:ext cx="8229600" cy="868362"/>
          </a:xfrm>
        </p:spPr>
        <p:txBody>
          <a:bodyPr/>
          <a:lstStyle/>
          <a:p>
            <a:pPr eaLnBrk="1" hangingPunct="1"/>
            <a:r>
              <a:rPr lang="en-US" dirty="0" smtClean="0">
                <a:latin typeface="Perpetua Titling MT" pitchFamily="-1" charset="0"/>
                <a:ea typeface="ＭＳ Ｐゴシック" pitchFamily="-1" charset="-128"/>
                <a:cs typeface="Times New Roman" pitchFamily="-1" charset="0"/>
              </a:rPr>
              <a:t>Identity</a:t>
            </a:r>
            <a:endParaRPr lang="en-US" dirty="0">
              <a:latin typeface="Perpetua Titling MT" pitchFamily="-1" charset="0"/>
              <a:ea typeface="ＭＳ Ｐゴシック" pitchFamily="-1" charset="-128"/>
              <a:cs typeface="Times New Roman" pitchFamily="-1" charset="0"/>
            </a:endParaRPr>
          </a:p>
        </p:txBody>
      </p:sp>
      <p:sp>
        <p:nvSpPr>
          <p:cNvPr id="41987" name="Rectangle 3"/>
          <p:cNvSpPr>
            <a:spLocks noGrp="1" noChangeArrowheads="1"/>
          </p:cNvSpPr>
          <p:nvPr>
            <p:ph idx="1"/>
          </p:nvPr>
        </p:nvSpPr>
        <p:spPr>
          <a:xfrm>
            <a:off x="457200" y="2057400"/>
            <a:ext cx="8229600" cy="1219200"/>
          </a:xfrm>
        </p:spPr>
        <p:txBody>
          <a:bodyPr/>
          <a:lstStyle/>
          <a:p>
            <a:pPr eaLnBrk="1" hangingPunct="1"/>
            <a:r>
              <a:rPr lang="en-US" dirty="0">
                <a:latin typeface="Times New Roman" pitchFamily="-1" charset="0"/>
                <a:ea typeface="ＭＳ Ｐゴシック" pitchFamily="-1" charset="-128"/>
                <a:cs typeface="Times New Roman" pitchFamily="-1" charset="0"/>
              </a:rPr>
              <a:t>National </a:t>
            </a:r>
            <a:r>
              <a:rPr lang="en-US" dirty="0" smtClean="0">
                <a:latin typeface="Times New Roman" pitchFamily="-1" charset="0"/>
                <a:ea typeface="ＭＳ Ｐゴシック" pitchFamily="-1" charset="-128"/>
                <a:cs typeface="Times New Roman" pitchFamily="-1" charset="0"/>
              </a:rPr>
              <a:t>Identity</a:t>
            </a:r>
            <a:endParaRPr lang="en-US" dirty="0">
              <a:latin typeface="Times New Roman" pitchFamily="-1" charset="0"/>
              <a:ea typeface="ＭＳ Ｐゴシック" pitchFamily="-1" charset="-128"/>
              <a:cs typeface="Times New Roman" pitchFamily="-1"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57200" y="76200"/>
            <a:ext cx="8229600" cy="1341438"/>
          </a:xfrm>
        </p:spPr>
        <p:txBody>
          <a:bodyPr/>
          <a:lstStyle/>
          <a:p>
            <a:pPr eaLnBrk="1" hangingPunct="1"/>
            <a:r>
              <a:rPr lang="en-US" sz="3600" dirty="0" smtClean="0">
                <a:latin typeface="Perpetua Titling MT" pitchFamily="-1" charset="0"/>
                <a:ea typeface="ＭＳ Ｐゴシック" pitchFamily="-1" charset="-128"/>
                <a:cs typeface="Times New Roman" pitchFamily="-1" charset="0"/>
              </a:rPr>
              <a:t>Defining “We </a:t>
            </a:r>
            <a:r>
              <a:rPr lang="en-US" sz="3600" dirty="0">
                <a:latin typeface="Perpetua Titling MT" pitchFamily="-1" charset="0"/>
                <a:ea typeface="ＭＳ Ｐゴシック" pitchFamily="-1" charset="-128"/>
                <a:cs typeface="Times New Roman" pitchFamily="-1" charset="0"/>
              </a:rPr>
              <a:t>the People"</a:t>
            </a:r>
          </a:p>
        </p:txBody>
      </p:sp>
      <p:sp>
        <p:nvSpPr>
          <p:cNvPr id="43011" name="Rectangle 3"/>
          <p:cNvSpPr>
            <a:spLocks noGrp="1" noChangeArrowheads="1"/>
          </p:cNvSpPr>
          <p:nvPr>
            <p:ph idx="1"/>
          </p:nvPr>
        </p:nvSpPr>
        <p:spPr>
          <a:xfrm>
            <a:off x="457200" y="2057400"/>
            <a:ext cx="8229600" cy="2057400"/>
          </a:xfrm>
        </p:spPr>
        <p:txBody>
          <a:bodyPr/>
          <a:lstStyle/>
          <a:p>
            <a:pPr eaLnBrk="1" hangingPunct="1"/>
            <a:r>
              <a:rPr lang="en-US" dirty="0">
                <a:latin typeface="Times New Roman" pitchFamily="-1" charset="0"/>
                <a:ea typeface="ＭＳ Ｐゴシック" pitchFamily="-1" charset="-128"/>
                <a:cs typeface="Times New Roman" pitchFamily="-1" charset="0"/>
              </a:rPr>
              <a:t>Indians in the New </a:t>
            </a:r>
            <a:r>
              <a:rPr lang="en-US" dirty="0" smtClean="0">
                <a:latin typeface="Times New Roman" pitchFamily="-1" charset="0"/>
                <a:ea typeface="ＭＳ Ｐゴシック" pitchFamily="-1" charset="-128"/>
                <a:cs typeface="Times New Roman" pitchFamily="-1" charset="0"/>
              </a:rPr>
              <a:t>Nation</a:t>
            </a:r>
            <a:endParaRPr lang="en-US" dirty="0">
              <a:latin typeface="Times New Roman" pitchFamily="-1" charset="0"/>
              <a:ea typeface="ＭＳ Ｐゴシック" pitchFamily="-1" charset="-128"/>
              <a:cs typeface="Times New Roman" pitchFamily="-1"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Indian </a:t>
            </a:r>
            <a:r>
              <a:rPr lang="en-US" dirty="0" smtClean="0"/>
              <a:t>Tribes</a:t>
            </a:r>
            <a:r>
              <a:rPr lang="en-US" dirty="0"/>
              <a:t>, </a:t>
            </a:r>
            <a:r>
              <a:rPr lang="en-US" dirty="0" smtClean="0"/>
              <a:t>1795</a:t>
            </a:r>
            <a:endParaRPr lang="en-US" dirty="0"/>
          </a:p>
        </p:txBody>
      </p:sp>
      <p:sp>
        <p:nvSpPr>
          <p:cNvPr id="6" name="Content Placeholder 5"/>
          <p:cNvSpPr>
            <a:spLocks noGrp="1"/>
          </p:cNvSpPr>
          <p:nvPr>
            <p:ph sz="half" idx="2"/>
          </p:nvPr>
        </p:nvSpPr>
        <p:spPr>
          <a:xfrm>
            <a:off x="304800" y="6080124"/>
            <a:ext cx="8534400" cy="457200"/>
          </a:xfrm>
        </p:spPr>
        <p:txBody>
          <a:bodyPr/>
          <a:lstStyle/>
          <a:p>
            <a:pPr marL="0" lvl="0" indent="0" eaLnBrk="1" fontAlgn="auto" hangingPunct="1">
              <a:spcAft>
                <a:spcPts val="0"/>
              </a:spcAft>
              <a:buNone/>
              <a:defRPr/>
            </a:pPr>
            <a:r>
              <a:rPr lang="en-US" altLang="en-US" sz="1100" b="1" dirty="0">
                <a:solidFill>
                  <a:schemeClr val="tx2"/>
                </a:solidFill>
              </a:rPr>
              <a:t>Indian Tribes, </a:t>
            </a:r>
            <a:r>
              <a:rPr lang="en-US" altLang="en-US" sz="1100" b="1" dirty="0" smtClean="0">
                <a:solidFill>
                  <a:schemeClr val="tx2"/>
                </a:solidFill>
              </a:rPr>
              <a:t>1795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buNone/>
            </a:pPr>
            <a:endParaRPr lang="en-US" altLang="en-US" sz="1100" b="1" dirty="0">
              <a:solidFill>
                <a:schemeClr val="tx2"/>
              </a:solidFill>
            </a:endParaRPr>
          </a:p>
          <a:p>
            <a:pPr marL="0" indent="0">
              <a:buNone/>
            </a:pPr>
            <a:endParaRPr lang="en-US" sz="1100" dirty="0"/>
          </a:p>
        </p:txBody>
      </p:sp>
      <p:pic>
        <p:nvPicPr>
          <p:cNvPr id="8" name="Content Placeholder 7" descr="A map showing Indian tribes in 1795. The land south of Lake Superior, Lake Michigan, Lake Huron, and part of Lake Erie are shaded to denote the Northwest Territory. South of Delaware Mohican is a line labelled “Greenville Treaty Line” and a shaded region signifying the Indian Land cessions. A major battle is labelled at Fallen Timbers. The Indian tribe populations included: Seminole, Lower Creeks, Choctaw, Chickasaw, Cherokee, Catawba, Nottaway, Pamunkey, Mattaponies, Seneca, Munsee, Delaware, Sopoonee, Montauk, Groton, Mohegan, Montauk, Stonington, Narragansett, Herring Pond, Marshpee, Troy, Penobscot, Passamaquoddy, Oneida, Tuscarora, Onondaga, Cayuga, Mohawk, Shawnee, Mingo, Miami, Wea, Eel River, Piankishaw, Mascauten, Peoria, Kaskaskia, Cahokia, Potowatomi, Wyandot, Ottawa, Fox, Wisconsin, Sac, Winnebago, Menominees, and Chippewa. "/>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2667000" y="1295400"/>
            <a:ext cx="4038600" cy="4322782"/>
          </a:xfrm>
          <a:prstGeom prst="rect">
            <a:avLst/>
          </a:prstGeom>
        </p:spPr>
      </p:pic>
    </p:spTree>
    <p:extLst>
      <p:ext uri="{BB962C8B-B14F-4D97-AF65-F5344CB8AC3E}">
        <p14:creationId xmlns:p14="http://schemas.microsoft.com/office/powerpoint/2010/main" val="236606585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Medal </a:t>
            </a:r>
            <a:r>
              <a:rPr lang="en-US" sz="3600" dirty="0" smtClean="0"/>
              <a:t>Issued </a:t>
            </a:r>
            <a:r>
              <a:rPr lang="en-US" sz="3600" dirty="0"/>
              <a:t>to </a:t>
            </a:r>
            <a:r>
              <a:rPr lang="en-US" sz="3600" dirty="0" smtClean="0"/>
              <a:t>Red </a:t>
            </a:r>
            <a:r>
              <a:rPr lang="en-US" sz="3600" dirty="0"/>
              <a:t>J</a:t>
            </a:r>
            <a:r>
              <a:rPr lang="en-US" sz="3600" dirty="0" smtClean="0"/>
              <a:t>acket</a:t>
            </a:r>
            <a:endParaRPr lang="en-US" sz="3600" dirty="0"/>
          </a:p>
        </p:txBody>
      </p:sp>
      <p:sp>
        <p:nvSpPr>
          <p:cNvPr id="6" name="Content Placeholder 5"/>
          <p:cNvSpPr>
            <a:spLocks noGrp="1"/>
          </p:cNvSpPr>
          <p:nvPr>
            <p:ph sz="half" idx="2"/>
          </p:nvPr>
        </p:nvSpPr>
        <p:spPr>
          <a:xfrm>
            <a:off x="457200" y="5943600"/>
            <a:ext cx="8458200" cy="533400"/>
          </a:xfrm>
        </p:spPr>
        <p:txBody>
          <a:bodyPr/>
          <a:lstStyle/>
          <a:p>
            <a:pPr marL="0" marR="0" lvl="0" indent="0" defTabSz="914400" eaLnBrk="1" fontAlgn="auto" latinLnBrk="0" hangingPunct="1">
              <a:lnSpc>
                <a:spcPct val="100000"/>
              </a:lnSpc>
              <a:spcBef>
                <a:spcPct val="0"/>
              </a:spcBef>
              <a:spcAft>
                <a:spcPts val="0"/>
              </a:spcAft>
              <a:buClrTx/>
              <a:buSzTx/>
              <a:buFontTx/>
              <a:buNone/>
              <a:tabLst/>
              <a:defRPr/>
            </a:pPr>
            <a:r>
              <a:rPr lang="en-US" altLang="en-US" sz="1100" b="1" dirty="0">
                <a:solidFill>
                  <a:schemeClr val="tx2"/>
                </a:solidFill>
                <a:ea typeface="ＭＳ Ｐゴシック" panose="020B0600070205080204" pitchFamily="34" charset="-128"/>
              </a:rPr>
              <a:t>A</a:t>
            </a:r>
            <a:r>
              <a:rPr lang="en-US" altLang="en-US" sz="1100" b="1" dirty="0">
                <a:solidFill>
                  <a:schemeClr val="tx2"/>
                </a:solidFill>
              </a:rPr>
              <a:t> medal issued to Red Jacket, a Seneca chief, </a:t>
            </a:r>
            <a:r>
              <a:rPr lang="en-US" altLang="en-US" sz="1100" b="1" dirty="0" smtClean="0">
                <a:solidFill>
                  <a:schemeClr val="tx2"/>
                </a:solidFill>
              </a:rPr>
              <a:t> depicting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a:t>
            </a:r>
            <a:r>
              <a:rPr lang="en-US" altLang="en-US" sz="1100" i="1" dirty="0" smtClean="0">
                <a:solidFill>
                  <a:schemeClr val="tx2"/>
                </a:solidFill>
                <a:ea typeface="ＭＳ Ｐゴシック" panose="020B0600070205080204" pitchFamily="34" charset="-128"/>
              </a:rPr>
              <a:t>Edition</a:t>
            </a:r>
          </a:p>
          <a:p>
            <a:pPr marL="0" marR="0" lvl="0" indent="0" defTabSz="914400" eaLnBrk="1" fontAlgn="auto" latinLnBrk="0" hangingPunct="1">
              <a:lnSpc>
                <a:spcPct val="100000"/>
              </a:lnSpc>
              <a:spcBef>
                <a:spcPct val="0"/>
              </a:spcBef>
              <a:spcAft>
                <a:spcPts val="0"/>
              </a:spcAft>
              <a:buClrTx/>
              <a:buSzTx/>
              <a:buFontTx/>
              <a:buNone/>
              <a:tabLst/>
              <a:defRPr/>
            </a:pPr>
            <a:r>
              <a:rPr lang="en-US" altLang="en-US" sz="1100" b="1" dirty="0">
                <a:solidFill>
                  <a:schemeClr val="tx2"/>
                </a:solidFill>
              </a:rPr>
              <a:t>George Washington offering an Indian a peace </a:t>
            </a:r>
            <a:r>
              <a:rPr lang="en-US" altLang="en-US" sz="1100" b="1" dirty="0" smtClean="0">
                <a:solidFill>
                  <a:schemeClr val="tx2"/>
                </a:solidFill>
              </a:rPr>
              <a:t>pipe</a:t>
            </a:r>
            <a:r>
              <a:rPr lang="en-US" altLang="en-US" sz="1100" i="1" dirty="0" smtClean="0">
                <a:solidFill>
                  <a:schemeClr val="tx2"/>
                </a:solidFill>
                <a:ea typeface="ＭＳ Ｐゴシック" panose="020B0600070205080204" pitchFamily="34" charset="-128"/>
              </a:rPr>
              <a:t>			       </a:t>
            </a:r>
            <a:r>
              <a:rPr lang="en-US" altLang="en-US" sz="1100" dirty="0" smtClean="0">
                <a:solidFill>
                  <a:schemeClr val="tx2"/>
                </a:solidFill>
                <a:ea typeface="ＭＳ Ｐゴシック" panose="020B0600070205080204" pitchFamily="34" charset="-128"/>
              </a:rPr>
              <a:t>Copyright </a:t>
            </a:r>
            <a:r>
              <a:rPr lang="en-US" altLang="en-US" sz="1100" dirty="0">
                <a:solidFill>
                  <a:schemeClr val="tx2"/>
                </a:solidFill>
                <a:ea typeface="ＭＳ Ｐゴシック" panose="020B0600070205080204" pitchFamily="34" charset="-128"/>
              </a:rPr>
              <a:t>© 2017 W.W. Norton &amp; Company</a:t>
            </a:r>
          </a:p>
          <a:p>
            <a:pPr marL="0" marR="0" lvl="0" indent="0" defTabSz="914400" eaLnBrk="1" fontAlgn="auto" latinLnBrk="0" hangingPunct="1">
              <a:lnSpc>
                <a:spcPct val="100000"/>
              </a:lnSpc>
              <a:spcBef>
                <a:spcPct val="0"/>
              </a:spcBef>
              <a:spcAft>
                <a:spcPts val="0"/>
              </a:spcAft>
              <a:buClrTx/>
              <a:buSzTx/>
              <a:buFontTx/>
              <a:buNone/>
              <a:tabLst/>
              <a:defRPr/>
            </a:pPr>
            <a:endParaRPr lang="en-US" altLang="en-US" sz="1100" b="1" dirty="0">
              <a:solidFill>
                <a:schemeClr val="tx2"/>
              </a:solidFill>
            </a:endParaRPr>
          </a:p>
          <a:p>
            <a:pPr marL="0" indent="0">
              <a:buNone/>
            </a:pPr>
            <a:endParaRPr lang="en-US" sz="1100" dirty="0"/>
          </a:p>
        </p:txBody>
      </p:sp>
      <p:pic>
        <p:nvPicPr>
          <p:cNvPr id="8" name="Content Placeholder 7" descr="A portrait of President George Washington in 1792 standing with a Native American offering a pipe."/>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3282950" y="1524000"/>
            <a:ext cx="2806700" cy="3886200"/>
          </a:xfrm>
          <a:prstGeom prst="rect">
            <a:avLst/>
          </a:prstGeom>
        </p:spPr>
      </p:pic>
    </p:spTree>
    <p:extLst>
      <p:ext uri="{BB962C8B-B14F-4D97-AF65-F5344CB8AC3E}">
        <p14:creationId xmlns:p14="http://schemas.microsoft.com/office/powerpoint/2010/main" val="252583670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The </a:t>
            </a:r>
            <a:r>
              <a:rPr lang="en-US" sz="3600" dirty="0" smtClean="0"/>
              <a:t>Treaty </a:t>
            </a:r>
            <a:r>
              <a:rPr lang="en-US" sz="3600" dirty="0"/>
              <a:t>of </a:t>
            </a:r>
            <a:r>
              <a:rPr lang="en-US" sz="3600" dirty="0" smtClean="0"/>
              <a:t>Greenville</a:t>
            </a:r>
            <a:r>
              <a:rPr lang="en-US" sz="3600" dirty="0"/>
              <a:t>, 1795</a:t>
            </a:r>
          </a:p>
        </p:txBody>
      </p:sp>
      <p:sp>
        <p:nvSpPr>
          <p:cNvPr id="4" name="Content Placeholder 3"/>
          <p:cNvSpPr>
            <a:spLocks noGrp="1"/>
          </p:cNvSpPr>
          <p:nvPr>
            <p:ph sz="half" idx="2"/>
          </p:nvPr>
        </p:nvSpPr>
        <p:spPr>
          <a:xfrm>
            <a:off x="381000" y="6080125"/>
            <a:ext cx="8382000" cy="457200"/>
          </a:xfrm>
        </p:spPr>
        <p:txBody>
          <a:bodyPr/>
          <a:lstStyle/>
          <a:p>
            <a:pPr marL="0" lvl="0" indent="0" eaLnBrk="1" fontAlgn="auto" hangingPunct="1">
              <a:spcAft>
                <a:spcPts val="0"/>
              </a:spcAft>
              <a:buNone/>
              <a:defRPr/>
            </a:pPr>
            <a:r>
              <a:rPr lang="en-US" sz="1100" b="1" dirty="0">
                <a:latin typeface="Times New Roman" pitchFamily="-1" charset="0"/>
              </a:rPr>
              <a:t>The signing of the Treaty of Greenville of </a:t>
            </a:r>
            <a:r>
              <a:rPr lang="en-US" sz="1100" b="1" dirty="0" smtClean="0">
                <a:latin typeface="Times New Roman" pitchFamily="-1" charset="0"/>
              </a:rPr>
              <a:t>1795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buNone/>
            </a:pPr>
            <a:endParaRPr lang="en-US" sz="1100" b="1" dirty="0">
              <a:latin typeface="Times New Roman" pitchFamily="-1" charset="0"/>
            </a:endParaRPr>
          </a:p>
          <a:p>
            <a:endParaRPr lang="en-US" sz="1100" b="1" dirty="0">
              <a:latin typeface="Times New Roman" pitchFamily="-1" charset="0"/>
            </a:endParaRPr>
          </a:p>
          <a:p>
            <a:pPr marL="0" indent="0">
              <a:buNone/>
            </a:pPr>
            <a:endParaRPr lang="en-US" sz="1100" dirty="0"/>
          </a:p>
        </p:txBody>
      </p:sp>
      <p:pic>
        <p:nvPicPr>
          <p:cNvPr id="8" name="Content Placeholder 7" descr="A painting of a group of soldiers talking with a group of Indians. "/>
          <p:cNvPicPr>
            <a:picLocks noGrp="1" noChangeAspect="1" noChangeArrowheads="1"/>
          </p:cNvPicPr>
          <p:nvPr>
            <p:ph sz="half" idx="1"/>
          </p:nvPr>
        </p:nvPicPr>
        <p:blipFill>
          <a:blip r:embed="rId3"/>
          <a:srcRect/>
          <a:stretch>
            <a:fillRect/>
          </a:stretch>
        </p:blipFill>
        <p:spPr bwMode="auto">
          <a:xfrm>
            <a:off x="2133600" y="1676400"/>
            <a:ext cx="4713515" cy="3810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i="1" dirty="0"/>
              <a:t>Benjamin Hawkins </a:t>
            </a:r>
            <a:r>
              <a:rPr lang="en-US" sz="3200" i="1" dirty="0" smtClean="0"/>
              <a:t>Trading </a:t>
            </a:r>
            <a:r>
              <a:rPr lang="en-US" sz="3200" i="1" dirty="0"/>
              <a:t>with the </a:t>
            </a:r>
            <a:r>
              <a:rPr lang="en-US" sz="3200" i="1" dirty="0" smtClean="0"/>
              <a:t>Creek Indians, Part 1</a:t>
            </a:r>
            <a:endParaRPr lang="en-US" sz="3200" i="1" dirty="0"/>
          </a:p>
        </p:txBody>
      </p:sp>
      <p:sp>
        <p:nvSpPr>
          <p:cNvPr id="6" name="Content Placeholder 5"/>
          <p:cNvSpPr>
            <a:spLocks noGrp="1"/>
          </p:cNvSpPr>
          <p:nvPr>
            <p:ph sz="half" idx="2"/>
          </p:nvPr>
        </p:nvSpPr>
        <p:spPr>
          <a:xfrm>
            <a:off x="304800" y="6118225"/>
            <a:ext cx="8534400" cy="381000"/>
          </a:xfrm>
        </p:spPr>
        <p:txBody>
          <a:bodyPr/>
          <a:lstStyle/>
          <a:p>
            <a:pPr marL="0" lvl="0" indent="0" eaLnBrk="1" fontAlgn="auto" hangingPunct="1">
              <a:spcAft>
                <a:spcPts val="0"/>
              </a:spcAft>
              <a:buNone/>
              <a:defRPr/>
            </a:pPr>
            <a:r>
              <a:rPr lang="en-US" altLang="en-US" sz="1100" b="1" i="1" dirty="0">
                <a:solidFill>
                  <a:schemeClr val="tx2"/>
                </a:solidFill>
              </a:rPr>
              <a:t>Benjamin Hawkins Trading with the Creek Indians</a:t>
            </a:r>
            <a:r>
              <a:rPr lang="en-US" altLang="en-US" sz="1100" b="1" dirty="0">
                <a:solidFill>
                  <a:schemeClr val="tx2"/>
                </a:solidFill>
              </a:rPr>
              <a:t>, </a:t>
            </a:r>
            <a:r>
              <a:rPr lang="en-US" altLang="en-US" sz="1100" b="1" dirty="0" smtClean="0">
                <a:solidFill>
                  <a:schemeClr val="tx2"/>
                </a:solidFill>
              </a:rPr>
              <a:t>by </a:t>
            </a:r>
            <a:r>
              <a:rPr lang="en-US" altLang="en-US" sz="1100" b="1" dirty="0">
                <a:solidFill>
                  <a:schemeClr val="tx2"/>
                </a:solidFill>
              </a:rPr>
              <a:t>an unknown artist painted in </a:t>
            </a:r>
            <a:r>
              <a:rPr lang="en-US" altLang="en-US" sz="1100" b="1" dirty="0" smtClean="0">
                <a:solidFill>
                  <a:schemeClr val="tx2"/>
                </a:solidFill>
              </a:rPr>
              <a:t>1805 </a:t>
            </a:r>
            <a:r>
              <a:rPr lang="en-US" altLang="en-US" sz="1100" i="1" dirty="0">
                <a:solidFill>
                  <a:schemeClr val="tx2"/>
                </a:solidFill>
                <a:ea typeface="ＭＳ Ｐゴシック" panose="020B0600070205080204" pitchFamily="34" charset="-128"/>
              </a:rPr>
              <a:t>Give 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buNone/>
            </a:pPr>
            <a:endParaRPr lang="en-US" altLang="en-US" sz="1100" b="1" dirty="0">
              <a:solidFill>
                <a:schemeClr val="tx2"/>
              </a:solidFill>
            </a:endParaRPr>
          </a:p>
          <a:p>
            <a:pPr marL="0" indent="0">
              <a:buNone/>
            </a:pPr>
            <a:endParaRPr lang="en-US" sz="1100" dirty="0"/>
          </a:p>
        </p:txBody>
      </p:sp>
      <p:pic>
        <p:nvPicPr>
          <p:cNvPr id="8" name="Content Placeholder 7" descr="A painting of Benjamin Hawkins talking to Native Americans with a large amount of corn."/>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2133600" y="1828800"/>
            <a:ext cx="5016748" cy="3581400"/>
          </a:xfrm>
          <a:prstGeom prst="rect">
            <a:avLst/>
          </a:prstGeom>
        </p:spPr>
      </p:pic>
    </p:spTree>
    <p:extLst>
      <p:ext uri="{BB962C8B-B14F-4D97-AF65-F5344CB8AC3E}">
        <p14:creationId xmlns:p14="http://schemas.microsoft.com/office/powerpoint/2010/main" val="224098343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57200" y="0"/>
            <a:ext cx="8229600" cy="1417638"/>
          </a:xfrm>
        </p:spPr>
        <p:txBody>
          <a:bodyPr/>
          <a:lstStyle/>
          <a:p>
            <a:pPr eaLnBrk="1" hangingPunct="1"/>
            <a:r>
              <a:rPr lang="en-US" sz="3600" dirty="0" smtClean="0">
                <a:latin typeface="Perpetua Titling MT" pitchFamily="-1" charset="0"/>
                <a:ea typeface="ＭＳ Ｐゴシック" pitchFamily="-1" charset="-128"/>
                <a:cs typeface="Times New Roman" pitchFamily="-1" charset="0"/>
              </a:rPr>
              <a:t>African-Americans </a:t>
            </a:r>
            <a:r>
              <a:rPr lang="en-US" sz="3600" dirty="0">
                <a:latin typeface="Perpetua Titling MT" pitchFamily="-1" charset="0"/>
                <a:ea typeface="ＭＳ Ｐゴシック" pitchFamily="-1" charset="-128"/>
                <a:cs typeface="Times New Roman" pitchFamily="-1" charset="0"/>
              </a:rPr>
              <a:t>in the </a:t>
            </a:r>
            <a:r>
              <a:rPr lang="en-US" sz="3600" dirty="0" smtClean="0">
                <a:latin typeface="Perpetua Titling MT" pitchFamily="-1" charset="0"/>
                <a:ea typeface="ＭＳ Ｐゴシック" pitchFamily="-1" charset="-128"/>
                <a:cs typeface="Times New Roman" pitchFamily="-1" charset="0"/>
              </a:rPr>
              <a:t>New Nation</a:t>
            </a:r>
            <a:endParaRPr lang="en-US" sz="3600" dirty="0">
              <a:latin typeface="Perpetua Titling MT" pitchFamily="-1" charset="0"/>
              <a:ea typeface="ＭＳ Ｐゴシック" pitchFamily="-1" charset="-128"/>
              <a:cs typeface="Times New Roman" pitchFamily="-1" charset="0"/>
            </a:endParaRPr>
          </a:p>
        </p:txBody>
      </p:sp>
      <p:sp>
        <p:nvSpPr>
          <p:cNvPr id="48131" name="Rectangle 3"/>
          <p:cNvSpPr>
            <a:spLocks noGrp="1" noChangeArrowheads="1"/>
          </p:cNvSpPr>
          <p:nvPr>
            <p:ph idx="1"/>
          </p:nvPr>
        </p:nvSpPr>
        <p:spPr>
          <a:xfrm>
            <a:off x="457200" y="2057400"/>
            <a:ext cx="8229600" cy="1828800"/>
          </a:xfrm>
        </p:spPr>
        <p:txBody>
          <a:bodyPr/>
          <a:lstStyle/>
          <a:p>
            <a:pPr eaLnBrk="1" hangingPunct="1"/>
            <a:r>
              <a:rPr lang="en-US" dirty="0">
                <a:latin typeface="Times New Roman" pitchFamily="-1" charset="0"/>
                <a:ea typeface="ＭＳ Ｐゴシック" pitchFamily="-1" charset="-128"/>
                <a:cs typeface="Times New Roman" pitchFamily="-1" charset="0"/>
              </a:rPr>
              <a:t>Blacks and the </a:t>
            </a:r>
            <a:r>
              <a:rPr lang="en-US" dirty="0" smtClean="0">
                <a:latin typeface="Times New Roman" pitchFamily="-1" charset="0"/>
                <a:ea typeface="ＭＳ Ｐゴシック" pitchFamily="-1" charset="-128"/>
                <a:cs typeface="Times New Roman" pitchFamily="-1" charset="0"/>
              </a:rPr>
              <a:t>Republic</a:t>
            </a:r>
            <a:endParaRPr lang="en-US" dirty="0">
              <a:latin typeface="Times New Roman" pitchFamily="-1" charset="0"/>
              <a:ea typeface="ＭＳ Ｐゴシック" pitchFamily="-1" charset="-128"/>
              <a:cs typeface="Times New Roman" pitchFamily="-1" charset="0"/>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2800" dirty="0" smtClean="0"/>
              <a:t>Total Population and Black Population of the United States, 1790</a:t>
            </a:r>
            <a:endParaRPr lang="en-US" sz="2800" dirty="0"/>
          </a:p>
        </p:txBody>
      </p:sp>
      <p:sp>
        <p:nvSpPr>
          <p:cNvPr id="6" name="Content Placeholder 5"/>
          <p:cNvSpPr>
            <a:spLocks noGrp="1"/>
          </p:cNvSpPr>
          <p:nvPr>
            <p:ph sz="half" idx="2"/>
          </p:nvPr>
        </p:nvSpPr>
        <p:spPr>
          <a:xfrm>
            <a:off x="304800" y="6134100"/>
            <a:ext cx="8534400" cy="457200"/>
          </a:xfrm>
        </p:spPr>
        <p:txBody>
          <a:bodyPr/>
          <a:lstStyle/>
          <a:p>
            <a:pPr marL="0" lvl="0" indent="0" eaLnBrk="1" fontAlgn="auto" hangingPunct="1">
              <a:spcAft>
                <a:spcPts val="0"/>
              </a:spcAft>
              <a:buNone/>
              <a:defRPr/>
            </a:pPr>
            <a:r>
              <a:rPr lang="en-US" sz="1100" dirty="0">
                <a:solidFill>
                  <a:srgbClr val="FFFFFF"/>
                </a:solidFill>
                <a:latin typeface="Times New Roman" pitchFamily="-1" charset="0"/>
              </a:rPr>
              <a:t>Table 7.1 </a:t>
            </a:r>
            <a:r>
              <a:rPr lang="en-US" sz="1100" b="1" dirty="0">
                <a:solidFill>
                  <a:srgbClr val="FFFFFF"/>
                </a:solidFill>
                <a:latin typeface="Times New Roman" pitchFamily="-1" charset="0"/>
              </a:rPr>
              <a:t>Total Population and Black Population </a:t>
            </a:r>
            <a:r>
              <a:rPr lang="en-US" sz="1100" b="1" dirty="0" smtClean="0">
                <a:solidFill>
                  <a:srgbClr val="FFFFFF"/>
                </a:solidFill>
                <a:latin typeface="Times New Roman" pitchFamily="-1" charset="0"/>
              </a:rPr>
              <a:t>of </a:t>
            </a:r>
            <a:r>
              <a:rPr lang="en-US" sz="1100" b="1" dirty="0">
                <a:solidFill>
                  <a:srgbClr val="FFFFFF"/>
                </a:solidFill>
                <a:latin typeface="Times New Roman" pitchFamily="-1" charset="0"/>
              </a:rPr>
              <a:t>the United States, </a:t>
            </a:r>
            <a:r>
              <a:rPr lang="en-US" sz="1100" b="1" dirty="0" smtClean="0">
                <a:solidFill>
                  <a:srgbClr val="FFFFFF"/>
                </a:solidFill>
                <a:latin typeface="Times New Roman" pitchFamily="-1" charset="0"/>
              </a:rPr>
              <a:t>1790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buNone/>
            </a:pPr>
            <a:endParaRPr lang="en-US" sz="1100" b="1" dirty="0">
              <a:solidFill>
                <a:srgbClr val="FFFFFF"/>
              </a:solidFill>
              <a:latin typeface="Times New Roman" pitchFamily="-1" charset="0"/>
            </a:endParaRPr>
          </a:p>
          <a:p>
            <a:pPr marL="0" indent="0">
              <a:buNone/>
            </a:pPr>
            <a:endParaRPr lang="en-US" sz="1100" dirty="0"/>
          </a:p>
        </p:txBody>
      </p:sp>
      <p:pic>
        <p:nvPicPr>
          <p:cNvPr id="9" name="Content Placeholder 8" descr="A screenshot of the table with the headers: State, Total Population, Slaves, and Free Blacks. * Vermont, Kentucky, and Tennessee were territories that had not yet been admitted as states. ** Maine was part of Massachusetts in 1790." title="A screenshot of the table with the headers: State, Total Population, Slaves, and Free Blacks. * Vermont, Kentucky, and Tennessee were territories that had not yet been admitted as states. ** Maine was part of Massachusetts in 1790."/>
          <p:cNvPicPr>
            <a:picLocks noGrp="1" noChangeAspect="1" noChangeArrowheads="1"/>
          </p:cNvPicPr>
          <p:nvPr>
            <p:ph sz="half" idx="1"/>
          </p:nvPr>
        </p:nvPicPr>
        <p:blipFill>
          <a:blip r:embed="rId3"/>
          <a:srcRect/>
          <a:stretch>
            <a:fillRect/>
          </a:stretch>
        </p:blipFill>
        <p:spPr bwMode="auto">
          <a:xfrm>
            <a:off x="3036106" y="1496674"/>
            <a:ext cx="3071787" cy="45259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457200" y="0"/>
            <a:ext cx="8229600" cy="1417638"/>
          </a:xfrm>
        </p:spPr>
        <p:txBody>
          <a:bodyPr/>
          <a:lstStyle/>
          <a:p>
            <a:pPr eaLnBrk="1" hangingPunct="1"/>
            <a:r>
              <a:rPr lang="en-US" sz="4000" dirty="0">
                <a:latin typeface="Perpetua Titling MT" pitchFamily="-1" charset="0"/>
                <a:ea typeface="ＭＳ Ｐゴシック" pitchFamily="-1" charset="-128"/>
                <a:cs typeface="Times New Roman" pitchFamily="-1" charset="0"/>
              </a:rPr>
              <a:t>Jefferson’s </a:t>
            </a:r>
            <a:r>
              <a:rPr lang="en-US" sz="4000" dirty="0" smtClean="0">
                <a:latin typeface="Perpetua Titling MT" pitchFamily="-1" charset="0"/>
                <a:ea typeface="ＭＳ Ｐゴシック" pitchFamily="-1" charset="-128"/>
                <a:cs typeface="Times New Roman" pitchFamily="-1" charset="0"/>
              </a:rPr>
              <a:t>Outlook </a:t>
            </a:r>
            <a:r>
              <a:rPr lang="en-US" sz="4000" dirty="0">
                <a:latin typeface="Perpetua Titling MT" pitchFamily="-1" charset="0"/>
                <a:ea typeface="ＭＳ Ｐゴシック" pitchFamily="-1" charset="-128"/>
                <a:cs typeface="Times New Roman" pitchFamily="-1" charset="0"/>
              </a:rPr>
              <a:t>on </a:t>
            </a:r>
            <a:r>
              <a:rPr lang="en-US" sz="4000" dirty="0" smtClean="0">
                <a:latin typeface="Perpetua Titling MT" pitchFamily="-1" charset="0"/>
                <a:ea typeface="ＭＳ Ｐゴシック" pitchFamily="-1" charset="-128"/>
                <a:cs typeface="Times New Roman" pitchFamily="-1" charset="0"/>
              </a:rPr>
              <a:t>Race </a:t>
            </a:r>
            <a:r>
              <a:rPr lang="en-US" sz="4000" dirty="0">
                <a:latin typeface="Perpetua Titling MT" pitchFamily="-1" charset="0"/>
                <a:ea typeface="ＭＳ Ｐゴシック" pitchFamily="-1" charset="-128"/>
                <a:cs typeface="Times New Roman" pitchFamily="-1" charset="0"/>
              </a:rPr>
              <a:t>and </a:t>
            </a:r>
            <a:r>
              <a:rPr lang="en-US" sz="4000" dirty="0" smtClean="0">
                <a:latin typeface="Perpetua Titling MT" pitchFamily="-1" charset="0"/>
                <a:ea typeface="ＭＳ Ｐゴシック" pitchFamily="-1" charset="-128"/>
                <a:cs typeface="Times New Roman" pitchFamily="-1" charset="0"/>
              </a:rPr>
              <a:t>Slavery</a:t>
            </a:r>
            <a:endParaRPr lang="en-US" sz="4000" dirty="0">
              <a:latin typeface="Perpetua Titling MT" pitchFamily="-1" charset="0"/>
              <a:ea typeface="ＭＳ Ｐゴシック" pitchFamily="-1" charset="-128"/>
              <a:cs typeface="Times New Roman" pitchFamily="-1" charset="0"/>
            </a:endParaRPr>
          </a:p>
        </p:txBody>
      </p:sp>
      <p:sp>
        <p:nvSpPr>
          <p:cNvPr id="51203" name="Rectangle 3"/>
          <p:cNvSpPr>
            <a:spLocks noGrp="1" noChangeArrowheads="1"/>
          </p:cNvSpPr>
          <p:nvPr>
            <p:ph idx="1"/>
          </p:nvPr>
        </p:nvSpPr>
        <p:spPr>
          <a:xfrm>
            <a:off x="457200" y="2057400"/>
            <a:ext cx="8229600" cy="2057400"/>
          </a:xfrm>
        </p:spPr>
        <p:txBody>
          <a:bodyPr/>
          <a:lstStyle/>
          <a:p>
            <a:pPr eaLnBrk="1" hangingPunct="1"/>
            <a:r>
              <a:rPr lang="en-US" dirty="0">
                <a:latin typeface="Times New Roman" pitchFamily="-1" charset="0"/>
                <a:ea typeface="ＭＳ Ｐゴシック" pitchFamily="-1" charset="-128"/>
                <a:cs typeface="Times New Roman" pitchFamily="-1" charset="0"/>
              </a:rPr>
              <a:t>Jefferson, Slavery, and </a:t>
            </a:r>
            <a:r>
              <a:rPr lang="en-US" dirty="0" smtClean="0">
                <a:latin typeface="Times New Roman" pitchFamily="-1" charset="0"/>
                <a:ea typeface="ＭＳ Ｐゴシック" pitchFamily="-1" charset="-128"/>
                <a:cs typeface="Times New Roman" pitchFamily="-1" charset="0"/>
              </a:rPr>
              <a:t>Race</a:t>
            </a:r>
            <a:endParaRPr lang="en-US" dirty="0">
              <a:latin typeface="Times New Roman" pitchFamily="-1" charset="0"/>
              <a:ea typeface="ＭＳ Ｐゴシック" pitchFamily="-1" charset="-128"/>
              <a:cs typeface="Times New Roman" pitchFamily="-1" charset="0"/>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i="1" dirty="0"/>
              <a:t>Benjamin Hawkins </a:t>
            </a:r>
            <a:r>
              <a:rPr lang="en-US" sz="2800" i="1" dirty="0" smtClean="0"/>
              <a:t>Trading </a:t>
            </a:r>
            <a:r>
              <a:rPr lang="en-US" sz="2800" i="1" dirty="0"/>
              <a:t>with the </a:t>
            </a:r>
            <a:r>
              <a:rPr lang="en-US" sz="2800" i="1" dirty="0" smtClean="0"/>
              <a:t>Creek Indians, Part 2</a:t>
            </a:r>
            <a:endParaRPr lang="en-US" sz="2800" i="1" dirty="0"/>
          </a:p>
        </p:txBody>
      </p:sp>
      <p:sp>
        <p:nvSpPr>
          <p:cNvPr id="6" name="Content Placeholder 5"/>
          <p:cNvSpPr>
            <a:spLocks noGrp="1"/>
          </p:cNvSpPr>
          <p:nvPr>
            <p:ph sz="half" idx="2"/>
          </p:nvPr>
        </p:nvSpPr>
        <p:spPr>
          <a:xfrm>
            <a:off x="342900" y="5973764"/>
            <a:ext cx="8458200" cy="381000"/>
          </a:xfrm>
        </p:spPr>
        <p:txBody>
          <a:bodyPr/>
          <a:lstStyle/>
          <a:p>
            <a:pPr marL="0" marR="0" lvl="0" indent="0" defTabSz="914400" eaLnBrk="1" fontAlgn="auto" latinLnBrk="0" hangingPunct="1">
              <a:lnSpc>
                <a:spcPct val="100000"/>
              </a:lnSpc>
              <a:spcBef>
                <a:spcPct val="0"/>
              </a:spcBef>
              <a:spcAft>
                <a:spcPts val="0"/>
              </a:spcAft>
              <a:buClrTx/>
              <a:buSzTx/>
              <a:buFontTx/>
              <a:buNone/>
              <a:tabLst/>
              <a:defRPr/>
            </a:pPr>
            <a:r>
              <a:rPr lang="en-US" altLang="en-US" sz="1100" b="1" dirty="0">
                <a:solidFill>
                  <a:schemeClr val="tx2"/>
                </a:solidFill>
                <a:ea typeface="ＭＳ Ｐゴシック" panose="020B0600070205080204" pitchFamily="34" charset="-128"/>
              </a:rPr>
              <a:t>P</a:t>
            </a:r>
            <a:r>
              <a:rPr lang="en-US" altLang="en-US" sz="1100" b="1" dirty="0">
                <a:solidFill>
                  <a:schemeClr val="tx2"/>
                </a:solidFill>
              </a:rPr>
              <a:t>ortrait thought to depict Hercules, </a:t>
            </a:r>
            <a:r>
              <a:rPr lang="en-US" altLang="en-US" sz="1100" b="1" dirty="0" smtClean="0">
                <a:solidFill>
                  <a:schemeClr val="tx2"/>
                </a:solidFill>
              </a:rPr>
              <a:t>Washington’s </a:t>
            </a:r>
            <a:r>
              <a:rPr lang="en-US" altLang="en-US" sz="1100" b="1" dirty="0">
                <a:solidFill>
                  <a:schemeClr val="tx2"/>
                </a:solidFill>
              </a:rPr>
              <a:t>slave </a:t>
            </a:r>
            <a:r>
              <a:rPr lang="en-US" altLang="en-US" sz="1100" b="1" dirty="0" smtClean="0">
                <a:solidFill>
                  <a:schemeClr val="tx2"/>
                </a:solidFill>
              </a:rPr>
              <a:t>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a:t>
            </a:r>
            <a:r>
              <a:rPr lang="en-US" altLang="en-US" sz="1100" i="1" dirty="0" smtClean="0">
                <a:solidFill>
                  <a:schemeClr val="tx2"/>
                </a:solidFill>
                <a:ea typeface="ＭＳ Ｐゴシック" panose="020B0600070205080204" pitchFamily="34" charset="-128"/>
              </a:rPr>
              <a:t>Edition</a:t>
            </a:r>
          </a:p>
          <a:p>
            <a:pPr marL="0" marR="0" lvl="0" indent="0" defTabSz="914400" eaLnBrk="1" fontAlgn="auto" latinLnBrk="0" hangingPunct="1">
              <a:lnSpc>
                <a:spcPct val="100000"/>
              </a:lnSpc>
              <a:spcBef>
                <a:spcPct val="0"/>
              </a:spcBef>
              <a:spcAft>
                <a:spcPts val="0"/>
              </a:spcAft>
              <a:buClrTx/>
              <a:buSzTx/>
              <a:buFontTx/>
              <a:buNone/>
              <a:tabLst/>
              <a:defRPr/>
            </a:pPr>
            <a:r>
              <a:rPr lang="en-US" altLang="en-US" sz="1100" b="1" dirty="0">
                <a:solidFill>
                  <a:schemeClr val="tx2"/>
                </a:solidFill>
              </a:rPr>
              <a:t>and chief cook at Mount Vernon, </a:t>
            </a:r>
            <a:r>
              <a:rPr lang="en-US" altLang="en-US" sz="1100" b="1" dirty="0" smtClean="0">
                <a:solidFill>
                  <a:schemeClr val="tx2"/>
                </a:solidFill>
              </a:rPr>
              <a:t>Virginia</a:t>
            </a:r>
            <a:r>
              <a:rPr lang="en-US" altLang="en-US" sz="1100" i="1" dirty="0" smtClean="0">
                <a:solidFill>
                  <a:schemeClr val="tx2"/>
                </a:solidFill>
                <a:ea typeface="ＭＳ Ｐゴシック" panose="020B0600070205080204" pitchFamily="34" charset="-128"/>
              </a:rPr>
              <a:t> 				       </a:t>
            </a:r>
            <a:r>
              <a:rPr lang="en-US" altLang="en-US" sz="1100" dirty="0" smtClean="0">
                <a:solidFill>
                  <a:schemeClr val="tx2"/>
                </a:solidFill>
                <a:ea typeface="ＭＳ Ｐゴシック" panose="020B0600070205080204" pitchFamily="34" charset="-128"/>
              </a:rPr>
              <a:t>Copyright </a:t>
            </a:r>
            <a:r>
              <a:rPr lang="en-US" altLang="en-US" sz="1100" dirty="0">
                <a:solidFill>
                  <a:schemeClr val="tx2"/>
                </a:solidFill>
                <a:ea typeface="ＭＳ Ｐゴシック" panose="020B0600070205080204" pitchFamily="34" charset="-128"/>
              </a:rPr>
              <a:t>© 2017 W.W. Norton &amp; Company</a:t>
            </a:r>
          </a:p>
          <a:p>
            <a:pPr marL="0" marR="0" lvl="0" indent="0" defTabSz="914400" eaLnBrk="1" fontAlgn="auto" latinLnBrk="0" hangingPunct="1">
              <a:lnSpc>
                <a:spcPct val="100000"/>
              </a:lnSpc>
              <a:spcBef>
                <a:spcPct val="0"/>
              </a:spcBef>
              <a:spcAft>
                <a:spcPts val="0"/>
              </a:spcAft>
              <a:buClrTx/>
              <a:buSzTx/>
              <a:buFontTx/>
              <a:buNone/>
              <a:tabLst/>
              <a:defRPr/>
            </a:pPr>
            <a:endParaRPr lang="en-US" altLang="en-US" sz="1100" b="1" dirty="0">
              <a:solidFill>
                <a:schemeClr val="tx2"/>
              </a:solidFill>
            </a:endParaRPr>
          </a:p>
          <a:p>
            <a:pPr marL="0" indent="0">
              <a:buNone/>
            </a:pPr>
            <a:endParaRPr lang="en-US" sz="1100" dirty="0"/>
          </a:p>
        </p:txBody>
      </p:sp>
      <p:pic>
        <p:nvPicPr>
          <p:cNvPr id="8" name="Content Placeholder 7" descr="A portrait of a black man wearing a chef’s hat. "/>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2971800" y="1417638"/>
            <a:ext cx="3391605" cy="4191000"/>
          </a:xfrm>
          <a:prstGeom prst="rect">
            <a:avLst/>
          </a:prstGeom>
        </p:spPr>
      </p:pic>
    </p:spTree>
    <p:extLst>
      <p:ext uri="{BB962C8B-B14F-4D97-AF65-F5344CB8AC3E}">
        <p14:creationId xmlns:p14="http://schemas.microsoft.com/office/powerpoint/2010/main" val="333816225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Jefferson </a:t>
            </a:r>
            <a:r>
              <a:rPr lang="en-US" sz="3200" dirty="0" smtClean="0"/>
              <a:t>Places </a:t>
            </a:r>
            <a:r>
              <a:rPr lang="en-US" sz="3200" dirty="0"/>
              <a:t>an </a:t>
            </a:r>
            <a:r>
              <a:rPr lang="en-US" sz="3200" dirty="0" smtClean="0"/>
              <a:t>Advertisement </a:t>
            </a:r>
            <a:br>
              <a:rPr lang="en-US" sz="3200" dirty="0" smtClean="0"/>
            </a:br>
            <a:r>
              <a:rPr lang="en-US" sz="3200" dirty="0" smtClean="0"/>
              <a:t>for </a:t>
            </a:r>
            <a:r>
              <a:rPr lang="en-US" sz="3200" dirty="0"/>
              <a:t>a </a:t>
            </a:r>
            <a:r>
              <a:rPr lang="en-US" sz="3200" dirty="0" smtClean="0"/>
              <a:t>Runaway Slave</a:t>
            </a:r>
            <a:endParaRPr lang="en-US" sz="3200" dirty="0"/>
          </a:p>
        </p:txBody>
      </p:sp>
      <p:sp>
        <p:nvSpPr>
          <p:cNvPr id="4" name="Content Placeholder 3"/>
          <p:cNvSpPr>
            <a:spLocks noGrp="1"/>
          </p:cNvSpPr>
          <p:nvPr>
            <p:ph sz="half" idx="2"/>
          </p:nvPr>
        </p:nvSpPr>
        <p:spPr>
          <a:xfrm>
            <a:off x="434502" y="6003925"/>
            <a:ext cx="8458200" cy="609600"/>
          </a:xfrm>
        </p:spPr>
        <p:txBody>
          <a:bodyPr/>
          <a:lstStyle/>
          <a:p>
            <a:pPr marL="0" lvl="0" indent="0" algn="r" eaLnBrk="1" fontAlgn="auto" hangingPunct="1">
              <a:spcAft>
                <a:spcPts val="0"/>
              </a:spcAft>
              <a:buNone/>
              <a:defRPr/>
            </a:pPr>
            <a:r>
              <a:rPr lang="en-US" sz="1100" b="1" dirty="0">
                <a:solidFill>
                  <a:srgbClr val="FFFFFF"/>
                </a:solidFill>
                <a:latin typeface="Times New Roman" pitchFamily="-1" charset="0"/>
              </a:rPr>
              <a:t>Ad for runaway slave Sandy, placed by Thomas </a:t>
            </a:r>
            <a:r>
              <a:rPr lang="en-US" sz="1100" b="1" dirty="0" smtClean="0">
                <a:solidFill>
                  <a:srgbClr val="FFFFFF"/>
                </a:solidFill>
                <a:latin typeface="Times New Roman" pitchFamily="-1" charset="0"/>
              </a:rPr>
              <a:t>Jefferson </a:t>
            </a:r>
            <a:r>
              <a:rPr lang="en-US" sz="1100" b="1" dirty="0">
                <a:solidFill>
                  <a:srgbClr val="FFFFFF"/>
                </a:solidFill>
                <a:latin typeface="Times New Roman" pitchFamily="-1" charset="0"/>
              </a:rPr>
              <a:t>in a Virginia newspaper, </a:t>
            </a:r>
            <a:r>
              <a:rPr lang="en-US" sz="1100" b="1" dirty="0" smtClean="0">
                <a:solidFill>
                  <a:srgbClr val="FFFFFF"/>
                </a:solidFill>
                <a:latin typeface="Times New Roman" pitchFamily="-1" charset="0"/>
              </a:rPr>
              <a:t>1769 </a:t>
            </a:r>
            <a:r>
              <a:rPr lang="en-US" altLang="en-US" sz="1100" i="1" dirty="0">
                <a:solidFill>
                  <a:schemeClr val="tx2"/>
                </a:solidFill>
                <a:ea typeface="ＭＳ Ｐゴシック" panose="020B0600070205080204" pitchFamily="34" charset="-128"/>
              </a:rPr>
              <a:t>Give 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buNone/>
            </a:pPr>
            <a:endParaRPr lang="en-US" sz="1100" b="1" dirty="0">
              <a:solidFill>
                <a:srgbClr val="FFFFFF"/>
              </a:solidFill>
              <a:latin typeface="Times New Roman" pitchFamily="-1" charset="0"/>
            </a:endParaRPr>
          </a:p>
          <a:p>
            <a:pPr marL="0" indent="0">
              <a:buNone/>
            </a:pPr>
            <a:endParaRPr lang="en-US" sz="1100" dirty="0"/>
          </a:p>
        </p:txBody>
      </p:sp>
      <p:pic>
        <p:nvPicPr>
          <p:cNvPr id="8" name="Content Placeholder 7" descr="A painting of a young African-American. The advertisement reads, “Run away from the subscriber in Albemarle, a Mulatto slave called Sandy, about thirty-five years of age, his stature is rather low, inclining to corpulence, and his complexion light; he is a shoemaker by trade, in which he uses his left hand principally, can do coarse carpenters work, and is something of a horse jockey; he is greatly addicted to drink, and when drunk is insolent and disorderly, in his conversation he swears much, and in his behavior is artful and knavish. He took with him a white horse, much scarred with traces, of which it is expected he will endeavour to dispose; he also carried his shoemakers tools, and will probably endeavour to get employment that way. Whoever conveys the said slave to me, in Albemarle, shall have forty shillings reward, if taken up within the county, four pounds if elsewhere within the colony, and ten pounds if in any other colony, from Thomas Jefferson."/>
          <p:cNvPicPr>
            <a:picLocks noGrp="1" noChangeAspect="1" noChangeArrowheads="1"/>
          </p:cNvPicPr>
          <p:nvPr>
            <p:ph sz="half" idx="1"/>
          </p:nvPr>
        </p:nvPicPr>
        <p:blipFill>
          <a:blip r:embed="rId3"/>
          <a:srcRect/>
          <a:stretch>
            <a:fillRect/>
          </a:stretch>
        </p:blipFill>
        <p:spPr bwMode="auto">
          <a:xfrm>
            <a:off x="2286000" y="1981200"/>
            <a:ext cx="4608577" cy="3200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r>
              <a:rPr lang="en-US" dirty="0" smtClean="0">
                <a:latin typeface="Perpetua Titling MT" pitchFamily="-1" charset="0"/>
                <a:ea typeface="ＭＳ Ｐゴシック" pitchFamily="-1" charset="-128"/>
                <a:cs typeface="Times New Roman" pitchFamily="-1" charset="0"/>
              </a:rPr>
              <a:t>Freedom</a:t>
            </a:r>
            <a:endParaRPr lang="en-US" dirty="0">
              <a:latin typeface="Perpetua Titling MT" pitchFamily="-1" charset="0"/>
              <a:ea typeface="ＭＳ Ｐゴシック" pitchFamily="-1" charset="-128"/>
              <a:cs typeface="Times New Roman" pitchFamily="-1" charset="0"/>
            </a:endParaRPr>
          </a:p>
        </p:txBody>
      </p:sp>
      <p:sp>
        <p:nvSpPr>
          <p:cNvPr id="53251" name="Rectangle 3"/>
          <p:cNvSpPr>
            <a:spLocks noGrp="1" noChangeArrowheads="1"/>
          </p:cNvSpPr>
          <p:nvPr>
            <p:ph idx="1"/>
          </p:nvPr>
        </p:nvSpPr>
        <p:spPr>
          <a:xfrm>
            <a:off x="457200" y="2057400"/>
            <a:ext cx="8229600" cy="1066800"/>
          </a:xfrm>
        </p:spPr>
        <p:txBody>
          <a:bodyPr/>
          <a:lstStyle/>
          <a:p>
            <a:pPr eaLnBrk="1" hangingPunct="1"/>
            <a:r>
              <a:rPr lang="en-US" dirty="0">
                <a:latin typeface="Times New Roman" pitchFamily="-1" charset="0"/>
                <a:ea typeface="ＭＳ Ｐゴシック" pitchFamily="-1" charset="-128"/>
                <a:cs typeface="Times New Roman" pitchFamily="-1" charset="0"/>
              </a:rPr>
              <a:t>Principles of </a:t>
            </a:r>
            <a:r>
              <a:rPr lang="en-US" dirty="0" smtClean="0">
                <a:latin typeface="Times New Roman" pitchFamily="-1" charset="0"/>
                <a:ea typeface="ＭＳ Ｐゴシック" pitchFamily="-1" charset="-128"/>
                <a:cs typeface="Times New Roman" pitchFamily="-1" charset="0"/>
              </a:rPr>
              <a:t>Freedom</a:t>
            </a:r>
            <a:endParaRPr lang="en-US" dirty="0">
              <a:latin typeface="Times New Roman" pitchFamily="-1" charset="0"/>
              <a:ea typeface="ＭＳ Ｐゴシック" pitchFamily="-1" charset="-128"/>
              <a:cs typeface="Times New Roman" pitchFamily="-1" charset="0"/>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561975"/>
          </a:xfrm>
        </p:spPr>
        <p:txBody>
          <a:bodyPr/>
          <a:lstStyle/>
          <a:p>
            <a:pPr>
              <a:defRPr/>
            </a:pPr>
            <a:r>
              <a:rPr lang="en-US" dirty="0">
                <a:cs typeface="Times New Roman" charset="0"/>
              </a:rPr>
              <a:t>Review</a:t>
            </a:r>
            <a:endParaRPr lang="en-US" dirty="0"/>
          </a:p>
        </p:txBody>
      </p:sp>
      <p:sp>
        <p:nvSpPr>
          <p:cNvPr id="54275" name="Content Placeholder 2"/>
          <p:cNvSpPr>
            <a:spLocks noGrp="1"/>
          </p:cNvSpPr>
          <p:nvPr>
            <p:ph idx="1"/>
          </p:nvPr>
        </p:nvSpPr>
        <p:spPr>
          <a:xfrm>
            <a:off x="457200" y="762000"/>
            <a:ext cx="8229600" cy="6096000"/>
          </a:xfrm>
        </p:spPr>
        <p:txBody>
          <a:bodyPr/>
          <a:lstStyle/>
          <a:p>
            <a:pPr marL="0" indent="0"/>
            <a:r>
              <a:rPr lang="en-US" dirty="0" smtClean="0">
                <a:solidFill>
                  <a:srgbClr val="FFFFFF"/>
                </a:solidFill>
                <a:latin typeface="Times New Roman" pitchFamily="-1" charset="0"/>
                <a:ea typeface="ＭＳ Ｐゴシック" pitchFamily="-1" charset="-128"/>
                <a:cs typeface="Times New Roman" pitchFamily="-1" charset="0"/>
              </a:rPr>
              <a:t> America </a:t>
            </a:r>
            <a:r>
              <a:rPr lang="en-US" dirty="0">
                <a:solidFill>
                  <a:srgbClr val="FFFFFF"/>
                </a:solidFill>
                <a:latin typeface="Times New Roman" pitchFamily="-1" charset="0"/>
                <a:ea typeface="ＭＳ Ｐゴシック" pitchFamily="-1" charset="-128"/>
                <a:cs typeface="Times New Roman" pitchFamily="-1" charset="0"/>
              </a:rPr>
              <a:t>under the Confederation</a:t>
            </a:r>
          </a:p>
          <a:p>
            <a:pPr marL="400050" lvl="1" indent="0">
              <a:buSzTx/>
              <a:buFontTx/>
              <a:buNone/>
            </a:pPr>
            <a:r>
              <a:rPr lang="en-US" sz="2000" b="1" dirty="0">
                <a:solidFill>
                  <a:srgbClr val="FAD000"/>
                </a:solidFill>
                <a:latin typeface="Times New Roman" pitchFamily="-1" charset="0"/>
                <a:ea typeface="ＭＳ Ｐゴシック" pitchFamily="-1" charset="-128"/>
                <a:cs typeface="Times New Roman" pitchFamily="-1" charset="0"/>
              </a:rPr>
              <a:t>Focus Question: What were the achievements and problems of the Confederation government?</a:t>
            </a:r>
            <a:endParaRPr lang="en-US" sz="2000" b="1" dirty="0">
              <a:solidFill>
                <a:srgbClr val="FFFFFF"/>
              </a:solidFill>
              <a:latin typeface="Times New Roman" pitchFamily="-1" charset="0"/>
              <a:ea typeface="ＭＳ Ｐゴシック" pitchFamily="-1" charset="-128"/>
              <a:cs typeface="Times New Roman" pitchFamily="-1" charset="0"/>
            </a:endParaRPr>
          </a:p>
          <a:p>
            <a:pPr marL="0" indent="0"/>
            <a:r>
              <a:rPr lang="en-US" dirty="0" smtClean="0">
                <a:solidFill>
                  <a:srgbClr val="FFFFFF"/>
                </a:solidFill>
                <a:latin typeface="Times New Roman" pitchFamily="-1" charset="0"/>
                <a:ea typeface="ＭＳ Ｐゴシック" pitchFamily="-1" charset="-128"/>
                <a:cs typeface="Times New Roman" pitchFamily="-1" charset="0"/>
              </a:rPr>
              <a:t> A </a:t>
            </a:r>
            <a:r>
              <a:rPr lang="en-US" dirty="0">
                <a:solidFill>
                  <a:srgbClr val="FFFFFF"/>
                </a:solidFill>
                <a:latin typeface="Times New Roman" pitchFamily="-1" charset="0"/>
                <a:ea typeface="ＭＳ Ｐゴシック" pitchFamily="-1" charset="-128"/>
                <a:cs typeface="Times New Roman" pitchFamily="-1" charset="0"/>
              </a:rPr>
              <a:t>New Constitution</a:t>
            </a:r>
          </a:p>
          <a:p>
            <a:pPr marL="400050" lvl="1" indent="0">
              <a:buSzTx/>
              <a:buFontTx/>
              <a:buNone/>
            </a:pPr>
            <a:r>
              <a:rPr lang="en-US" sz="2000" b="1" dirty="0">
                <a:solidFill>
                  <a:srgbClr val="FAD000"/>
                </a:solidFill>
                <a:latin typeface="Times New Roman" pitchFamily="-1" charset="0"/>
                <a:ea typeface="ＭＳ Ｐゴシック" pitchFamily="-1" charset="-128"/>
                <a:cs typeface="Times New Roman" pitchFamily="-1" charset="0"/>
              </a:rPr>
              <a:t>Focus Question: What major disagreements and compromises molded the final content of the Constitution?</a:t>
            </a:r>
          </a:p>
          <a:p>
            <a:pPr marL="0" indent="0"/>
            <a:r>
              <a:rPr lang="en-US" dirty="0" smtClean="0">
                <a:solidFill>
                  <a:srgbClr val="FFFFFF"/>
                </a:solidFill>
                <a:latin typeface="Times New Roman" pitchFamily="-1" charset="0"/>
                <a:ea typeface="ＭＳ Ｐゴシック" pitchFamily="-1" charset="-128"/>
                <a:cs typeface="Times New Roman" pitchFamily="-1" charset="0"/>
              </a:rPr>
              <a:t> The </a:t>
            </a:r>
            <a:r>
              <a:rPr lang="en-US" dirty="0">
                <a:solidFill>
                  <a:srgbClr val="FFFFFF"/>
                </a:solidFill>
                <a:latin typeface="Times New Roman" pitchFamily="-1" charset="0"/>
                <a:ea typeface="ＭＳ Ｐゴシック" pitchFamily="-1" charset="-128"/>
                <a:cs typeface="Times New Roman" pitchFamily="-1" charset="0"/>
              </a:rPr>
              <a:t>Ratification Debate and the Origin of </a:t>
            </a:r>
            <a:endParaRPr lang="en-US" dirty="0" smtClean="0">
              <a:solidFill>
                <a:srgbClr val="FFFFFF"/>
              </a:solidFill>
              <a:latin typeface="Times New Roman" pitchFamily="-1" charset="0"/>
              <a:ea typeface="ＭＳ Ｐゴシック" pitchFamily="-1" charset="-128"/>
              <a:cs typeface="Times New Roman" pitchFamily="-1" charset="0"/>
            </a:endParaRPr>
          </a:p>
          <a:p>
            <a:pPr marL="0" indent="0">
              <a:buNone/>
            </a:pPr>
            <a:r>
              <a:rPr lang="en-US" dirty="0" smtClean="0">
                <a:solidFill>
                  <a:srgbClr val="FFFFFF"/>
                </a:solidFill>
                <a:latin typeface="Times New Roman" pitchFamily="-1" charset="0"/>
                <a:ea typeface="ＭＳ Ｐゴシック" pitchFamily="-1" charset="-128"/>
                <a:cs typeface="Times New Roman" pitchFamily="-1" charset="0"/>
              </a:rPr>
              <a:t>   the </a:t>
            </a:r>
            <a:r>
              <a:rPr lang="en-US" dirty="0">
                <a:solidFill>
                  <a:srgbClr val="FFFFFF"/>
                </a:solidFill>
                <a:latin typeface="Times New Roman" pitchFamily="-1" charset="0"/>
                <a:ea typeface="ＭＳ Ｐゴシック" pitchFamily="-1" charset="-128"/>
                <a:cs typeface="Times New Roman" pitchFamily="-1" charset="0"/>
              </a:rPr>
              <a:t>Bill of Rights</a:t>
            </a:r>
          </a:p>
          <a:p>
            <a:pPr marL="400050" lvl="1" indent="0">
              <a:buSzTx/>
              <a:buFontTx/>
              <a:buNone/>
            </a:pPr>
            <a:r>
              <a:rPr lang="en-US" sz="2000" b="1" dirty="0">
                <a:solidFill>
                  <a:srgbClr val="FAD000"/>
                </a:solidFill>
                <a:latin typeface="Times New Roman" pitchFamily="-1" charset="0"/>
                <a:ea typeface="ＭＳ Ｐゴシック" pitchFamily="-1" charset="-128"/>
                <a:cs typeface="Times New Roman" pitchFamily="-1" charset="0"/>
              </a:rPr>
              <a:t>Focus Question: How did Anti-Federalist concerns raised during the ratification process lead to the creation of the Bill of Rights?</a:t>
            </a:r>
            <a:endParaRPr lang="en-US" dirty="0">
              <a:solidFill>
                <a:srgbClr val="FFFFFF"/>
              </a:solidFill>
              <a:latin typeface="Times New Roman" pitchFamily="-1" charset="0"/>
              <a:ea typeface="ＭＳ Ｐゴシック" pitchFamily="-1" charset="-128"/>
              <a:cs typeface="Times New Roman" pitchFamily="-1" charset="0"/>
            </a:endParaRPr>
          </a:p>
          <a:p>
            <a:pPr marL="0" indent="0"/>
            <a:r>
              <a:rPr lang="en-US" dirty="0" smtClean="0">
                <a:solidFill>
                  <a:srgbClr val="FFFFFF"/>
                </a:solidFill>
                <a:latin typeface="Times New Roman" pitchFamily="-1" charset="0"/>
                <a:ea typeface="ＭＳ Ｐゴシック" pitchFamily="-1" charset="-128"/>
                <a:cs typeface="Times New Roman" pitchFamily="-1" charset="0"/>
              </a:rPr>
              <a:t> “</a:t>
            </a:r>
            <a:r>
              <a:rPr lang="en-US" dirty="0">
                <a:solidFill>
                  <a:srgbClr val="FFFFFF"/>
                </a:solidFill>
                <a:latin typeface="Times New Roman" pitchFamily="-1" charset="0"/>
                <a:ea typeface="ＭＳ Ｐゴシック" pitchFamily="-1" charset="-128"/>
                <a:cs typeface="Times New Roman" pitchFamily="-1" charset="0"/>
              </a:rPr>
              <a:t>We the People”</a:t>
            </a:r>
          </a:p>
          <a:p>
            <a:pPr marL="400050" lvl="1" indent="0">
              <a:buSzTx/>
              <a:buFontTx/>
              <a:buNone/>
            </a:pPr>
            <a:r>
              <a:rPr lang="en-US" sz="2000" b="1" dirty="0">
                <a:solidFill>
                  <a:srgbClr val="FAD000"/>
                </a:solidFill>
                <a:latin typeface="Times New Roman" pitchFamily="-1" charset="0"/>
                <a:ea typeface="ＭＳ Ｐゴシック" pitchFamily="-1" charset="-128"/>
                <a:cs typeface="Times New Roman" pitchFamily="-1" charset="0"/>
              </a:rPr>
              <a:t>Focus Question: How did the definition of citizenship in the new republic exclude Native Americans and African-Americans</a:t>
            </a:r>
            <a:r>
              <a:rPr lang="en-US" sz="2000" b="1" dirty="0" smtClean="0">
                <a:solidFill>
                  <a:srgbClr val="FAD000"/>
                </a:solidFill>
                <a:latin typeface="Times New Roman" pitchFamily="-1" charset="0"/>
                <a:ea typeface="ＭＳ Ｐゴシック" pitchFamily="-1" charset="-128"/>
                <a:cs typeface="Times New Roman" pitchFamily="-1" charset="0"/>
              </a:rPr>
              <a:t>?</a:t>
            </a:r>
            <a:endParaRPr lang="en-US" sz="2000" b="1" dirty="0">
              <a:solidFill>
                <a:srgbClr val="FAD000"/>
              </a:solidFill>
              <a:latin typeface="Times New Roman" pitchFamily="-1" charset="0"/>
              <a:ea typeface="ＭＳ Ｐゴシック" pitchFamily="-1" charset="-128"/>
              <a:cs typeface="Times New Roman" pitchFamily="-1" charset="0"/>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Media Links</a:t>
            </a:r>
            <a:br>
              <a:rPr lang="en-US" dirty="0" smtClean="0"/>
            </a:br>
            <a:r>
              <a:rPr lang="en-US" sz="4400" b="1" baseline="-2000" dirty="0" smtClean="0">
                <a:solidFill>
                  <a:srgbClr val="FF962D"/>
                </a:solidFill>
                <a:effectLst/>
                <a:latin typeface="Perpetua Titling MT" pitchFamily="18" charset="0"/>
                <a:ea typeface="ＭＳ Ｐゴシック" charset="-128"/>
                <a:cs typeface="Times New Roman" pitchFamily="18" charset="0"/>
              </a:rPr>
              <a:t>——Chapter 7——</a:t>
            </a:r>
            <a:endParaRPr lang="en-US" dirty="0"/>
          </a:p>
        </p:txBody>
      </p:sp>
      <p:graphicFrame>
        <p:nvGraphicFramePr>
          <p:cNvPr id="4" name="Content Placeholder 3" descr="Eric Foner on the Constitution, pt. 1; Eric Foner on the Constitution’s impact on slavery; Eric Foner on the Bill of Rights, pt. 2; Eric Foner on the racial division between slaves and free men; Eric Foner on the market revolution, pt. 1 " title="A table with two columns and six rows. "/>
          <p:cNvGraphicFramePr>
            <a:graphicFrameLocks noGrp="1"/>
          </p:cNvGraphicFramePr>
          <p:nvPr>
            <p:ph idx="1"/>
            <p:extLst>
              <p:ext uri="{D42A27DB-BD31-4B8C-83A1-F6EECF244321}">
                <p14:modId xmlns:p14="http://schemas.microsoft.com/office/powerpoint/2010/main" val="1023585201"/>
              </p:ext>
            </p:extLst>
          </p:nvPr>
        </p:nvGraphicFramePr>
        <p:xfrm>
          <a:off x="457200" y="2057400"/>
          <a:ext cx="8229600" cy="3032760"/>
        </p:xfrm>
        <a:graphic>
          <a:graphicData uri="http://schemas.openxmlformats.org/drawingml/2006/table">
            <a:tbl>
              <a:tblPr firstRow="1" bandRow="1">
                <a:tableStyleId>{5C22544A-7EE6-4342-B048-85BDC9FD1C3A}</a:tableStyleId>
              </a:tblPr>
              <a:tblGrid>
                <a:gridCol w="4114800"/>
                <a:gridCol w="4114800"/>
              </a:tblGrid>
              <a:tr h="370840">
                <a:tc>
                  <a:txBody>
                    <a:bodyPr/>
                    <a:lstStyle/>
                    <a:p>
                      <a:r>
                        <a:rPr lang="en-US" dirty="0" smtClean="0"/>
                        <a:t>Title</a:t>
                      </a:r>
                      <a:endParaRPr lang="en-US" dirty="0"/>
                    </a:p>
                  </a:txBody>
                  <a:tcPr>
                    <a:noFill/>
                  </a:tcPr>
                </a:tc>
                <a:tc>
                  <a:txBody>
                    <a:bodyPr/>
                    <a:lstStyle/>
                    <a:p>
                      <a:r>
                        <a:rPr lang="en-US" dirty="0" smtClean="0"/>
                        <a:t>Media links</a:t>
                      </a:r>
                      <a:endParaRPr lang="en-US" dirty="0"/>
                    </a:p>
                  </a:txBody>
                  <a:tcPr>
                    <a:noFill/>
                  </a:tcPr>
                </a:tc>
              </a:tr>
              <a:tr h="370840">
                <a:tc>
                  <a:txBody>
                    <a:bodyPr/>
                    <a:lstStyle/>
                    <a:p>
                      <a:r>
                        <a:rPr lang="en-US" sz="1800" u="sng" kern="1200" dirty="0" smtClean="0">
                          <a:solidFill>
                            <a:schemeClr val="dk1"/>
                          </a:solidFill>
                          <a:effectLst/>
                          <a:latin typeface="+mn-lt"/>
                          <a:ea typeface="+mn-ea"/>
                          <a:cs typeface="+mn-cs"/>
                          <a:hlinkClick r:id="rId2"/>
                        </a:rPr>
                        <a:t>Eric </a:t>
                      </a:r>
                      <a:r>
                        <a:rPr lang="en-US" sz="1800" u="sng" kern="1200" dirty="0" err="1" smtClean="0">
                          <a:solidFill>
                            <a:schemeClr val="dk1"/>
                          </a:solidFill>
                          <a:effectLst/>
                          <a:latin typeface="+mn-lt"/>
                          <a:ea typeface="+mn-ea"/>
                          <a:cs typeface="+mn-cs"/>
                          <a:hlinkClick r:id="rId2"/>
                        </a:rPr>
                        <a:t>Foner</a:t>
                      </a:r>
                      <a:r>
                        <a:rPr lang="en-US" sz="1800" u="sng" kern="1200" dirty="0" smtClean="0">
                          <a:solidFill>
                            <a:schemeClr val="dk1"/>
                          </a:solidFill>
                          <a:effectLst/>
                          <a:latin typeface="+mn-lt"/>
                          <a:ea typeface="+mn-ea"/>
                          <a:cs typeface="+mn-cs"/>
                          <a:hlinkClick r:id="rId2"/>
                        </a:rPr>
                        <a:t> on the Constitution, pt. 1</a:t>
                      </a:r>
                      <a:endParaRPr lang="en-US" dirty="0"/>
                    </a:p>
                  </a:txBody>
                  <a:tcPr>
                    <a:noFill/>
                  </a:tcPr>
                </a:tc>
                <a:tc>
                  <a:txBody>
                    <a:bodyPr/>
                    <a:lstStyle/>
                    <a:p>
                      <a:r>
                        <a:rPr lang="en-US" sz="1800" u="sng" kern="1200" dirty="0" smtClean="0">
                          <a:solidFill>
                            <a:schemeClr val="dk1"/>
                          </a:solidFill>
                          <a:effectLst/>
                          <a:latin typeface="+mn-lt"/>
                          <a:ea typeface="+mn-ea"/>
                          <a:cs typeface="+mn-cs"/>
                          <a:hlinkClick r:id="rId2"/>
                        </a:rPr>
                        <a:t>The Constitution, pt. 1</a:t>
                      </a:r>
                      <a:endParaRPr lang="en-US" dirty="0"/>
                    </a:p>
                  </a:txBody>
                  <a:tcPr>
                    <a:noFill/>
                  </a:tcPr>
                </a:tc>
              </a:tr>
              <a:tr h="370840">
                <a:tc>
                  <a:txBody>
                    <a:bodyPr/>
                    <a:lstStyle/>
                    <a:p>
                      <a:r>
                        <a:rPr lang="en-US" sz="1800" u="sng" kern="1200" dirty="0" smtClean="0">
                          <a:solidFill>
                            <a:schemeClr val="dk1"/>
                          </a:solidFill>
                          <a:effectLst/>
                          <a:latin typeface="+mn-lt"/>
                          <a:ea typeface="+mn-ea"/>
                          <a:cs typeface="+mn-cs"/>
                          <a:hlinkClick r:id="rId3"/>
                        </a:rPr>
                        <a:t>Eric </a:t>
                      </a:r>
                      <a:r>
                        <a:rPr lang="en-US" sz="1800" u="sng" kern="1200" dirty="0" err="1" smtClean="0">
                          <a:solidFill>
                            <a:schemeClr val="dk1"/>
                          </a:solidFill>
                          <a:effectLst/>
                          <a:latin typeface="+mn-lt"/>
                          <a:ea typeface="+mn-ea"/>
                          <a:cs typeface="+mn-cs"/>
                          <a:hlinkClick r:id="rId3"/>
                        </a:rPr>
                        <a:t>Foner</a:t>
                      </a:r>
                      <a:r>
                        <a:rPr lang="en-US" sz="1800" u="sng" kern="1200" dirty="0" smtClean="0">
                          <a:solidFill>
                            <a:schemeClr val="dk1"/>
                          </a:solidFill>
                          <a:effectLst/>
                          <a:latin typeface="+mn-lt"/>
                          <a:ea typeface="+mn-ea"/>
                          <a:cs typeface="+mn-cs"/>
                          <a:hlinkClick r:id="rId3"/>
                        </a:rPr>
                        <a:t> on the Constitution’s impact on slavery</a:t>
                      </a:r>
                      <a:endParaRPr lang="en-US" dirty="0"/>
                    </a:p>
                  </a:txBody>
                  <a:tcPr>
                    <a:noFill/>
                  </a:tcPr>
                </a:tc>
                <a:tc>
                  <a:txBody>
                    <a:bodyPr/>
                    <a:lstStyle/>
                    <a:p>
                      <a:r>
                        <a:rPr lang="en-US" sz="1800" u="sng" kern="1200" dirty="0" smtClean="0">
                          <a:solidFill>
                            <a:schemeClr val="dk1"/>
                          </a:solidFill>
                          <a:effectLst/>
                          <a:latin typeface="+mn-lt"/>
                          <a:ea typeface="+mn-ea"/>
                          <a:cs typeface="+mn-cs"/>
                          <a:hlinkClick r:id="rId3"/>
                        </a:rPr>
                        <a:t>The Constitution's Impact on Slavery</a:t>
                      </a:r>
                      <a:endParaRPr lang="en-US" dirty="0"/>
                    </a:p>
                  </a:txBody>
                  <a:tcPr>
                    <a:noFill/>
                  </a:tcPr>
                </a:tc>
              </a:tr>
              <a:tr h="370840">
                <a:tc>
                  <a:txBody>
                    <a:bodyPr/>
                    <a:lstStyle/>
                    <a:p>
                      <a:r>
                        <a:rPr lang="en-US" sz="1800" u="sng" kern="1200" dirty="0" smtClean="0">
                          <a:solidFill>
                            <a:schemeClr val="dk1"/>
                          </a:solidFill>
                          <a:effectLst/>
                          <a:latin typeface="+mn-lt"/>
                          <a:ea typeface="+mn-ea"/>
                          <a:cs typeface="+mn-cs"/>
                          <a:hlinkClick r:id="rId4"/>
                        </a:rPr>
                        <a:t>Eric </a:t>
                      </a:r>
                      <a:r>
                        <a:rPr lang="en-US" sz="1800" u="sng" kern="1200" dirty="0" err="1" smtClean="0">
                          <a:solidFill>
                            <a:schemeClr val="dk1"/>
                          </a:solidFill>
                          <a:effectLst/>
                          <a:latin typeface="+mn-lt"/>
                          <a:ea typeface="+mn-ea"/>
                          <a:cs typeface="+mn-cs"/>
                          <a:hlinkClick r:id="rId4"/>
                        </a:rPr>
                        <a:t>Foner</a:t>
                      </a:r>
                      <a:r>
                        <a:rPr lang="en-US" sz="1800" u="sng" kern="1200" dirty="0" smtClean="0">
                          <a:solidFill>
                            <a:schemeClr val="dk1"/>
                          </a:solidFill>
                          <a:effectLst/>
                          <a:latin typeface="+mn-lt"/>
                          <a:ea typeface="+mn-ea"/>
                          <a:cs typeface="+mn-cs"/>
                          <a:hlinkClick r:id="rId4"/>
                        </a:rPr>
                        <a:t> on the Bill of Rights, pt. 2</a:t>
                      </a:r>
                      <a:endParaRPr lang="en-US" dirty="0"/>
                    </a:p>
                  </a:txBody>
                  <a:tcPr>
                    <a:noFill/>
                  </a:tcPr>
                </a:tc>
                <a:tc>
                  <a:txBody>
                    <a:bodyPr/>
                    <a:lstStyle/>
                    <a:p>
                      <a:r>
                        <a:rPr lang="en-US" sz="1800" u="sng" kern="1200" dirty="0" smtClean="0">
                          <a:solidFill>
                            <a:schemeClr val="dk1"/>
                          </a:solidFill>
                          <a:effectLst/>
                          <a:latin typeface="+mn-lt"/>
                          <a:ea typeface="+mn-ea"/>
                          <a:cs typeface="+mn-cs"/>
                          <a:hlinkClick r:id="rId4"/>
                        </a:rPr>
                        <a:t>The Bill of Rights, pt. 2</a:t>
                      </a:r>
                      <a:endParaRPr lang="en-US" dirty="0"/>
                    </a:p>
                  </a:txBody>
                  <a:tcPr>
                    <a:noFill/>
                  </a:tcPr>
                </a:tc>
              </a:tr>
              <a:tr h="370840">
                <a:tc>
                  <a:txBody>
                    <a:bodyPr/>
                    <a:lstStyle/>
                    <a:p>
                      <a:r>
                        <a:rPr lang="en-US" sz="1800" u="sng" kern="1200" dirty="0" smtClean="0">
                          <a:solidFill>
                            <a:schemeClr val="dk1"/>
                          </a:solidFill>
                          <a:effectLst/>
                          <a:latin typeface="+mn-lt"/>
                          <a:ea typeface="+mn-ea"/>
                          <a:cs typeface="+mn-cs"/>
                          <a:hlinkClick r:id="rId5"/>
                        </a:rPr>
                        <a:t>Eric </a:t>
                      </a:r>
                      <a:r>
                        <a:rPr lang="en-US" sz="1800" u="sng" kern="1200" dirty="0" err="1" smtClean="0">
                          <a:solidFill>
                            <a:schemeClr val="dk1"/>
                          </a:solidFill>
                          <a:effectLst/>
                          <a:latin typeface="+mn-lt"/>
                          <a:ea typeface="+mn-ea"/>
                          <a:cs typeface="+mn-cs"/>
                          <a:hlinkClick r:id="rId5"/>
                        </a:rPr>
                        <a:t>Foner</a:t>
                      </a:r>
                      <a:r>
                        <a:rPr lang="en-US" sz="1800" u="sng" kern="1200" dirty="0" smtClean="0">
                          <a:solidFill>
                            <a:schemeClr val="dk1"/>
                          </a:solidFill>
                          <a:effectLst/>
                          <a:latin typeface="+mn-lt"/>
                          <a:ea typeface="+mn-ea"/>
                          <a:cs typeface="+mn-cs"/>
                          <a:hlinkClick r:id="rId5"/>
                        </a:rPr>
                        <a:t> on the racial division between slaves and free men</a:t>
                      </a:r>
                      <a:endParaRPr lang="en-US" dirty="0"/>
                    </a:p>
                  </a:txBody>
                  <a:tcPr>
                    <a:noFill/>
                  </a:tcPr>
                </a:tc>
                <a:tc>
                  <a:txBody>
                    <a:bodyPr/>
                    <a:lstStyle/>
                    <a:p>
                      <a:r>
                        <a:rPr lang="en-US" sz="1800" u="sng" kern="1200" dirty="0" smtClean="0">
                          <a:solidFill>
                            <a:schemeClr val="dk1"/>
                          </a:solidFill>
                          <a:effectLst/>
                          <a:latin typeface="+mn-lt"/>
                          <a:ea typeface="+mn-ea"/>
                          <a:cs typeface="+mn-cs"/>
                          <a:hlinkClick r:id="rId5"/>
                        </a:rPr>
                        <a:t>The Racial Division between Slaves and Free Men</a:t>
                      </a:r>
                      <a:endParaRPr lang="en-US" dirty="0"/>
                    </a:p>
                  </a:txBody>
                  <a:tcPr>
                    <a:noFill/>
                  </a:tcPr>
                </a:tc>
              </a:tr>
              <a:tr h="370840">
                <a:tc>
                  <a:txBody>
                    <a:bodyPr/>
                    <a:lstStyle/>
                    <a:p>
                      <a:r>
                        <a:rPr lang="en-US" sz="1800" u="sng" kern="1200" dirty="0" smtClean="0">
                          <a:solidFill>
                            <a:schemeClr val="dk1"/>
                          </a:solidFill>
                          <a:effectLst/>
                          <a:latin typeface="+mn-lt"/>
                          <a:ea typeface="+mn-ea"/>
                          <a:cs typeface="+mn-cs"/>
                          <a:hlinkClick r:id="rId6"/>
                        </a:rPr>
                        <a:t>Eric </a:t>
                      </a:r>
                      <a:r>
                        <a:rPr lang="en-US" sz="1800" u="sng" kern="1200" dirty="0" err="1" smtClean="0">
                          <a:solidFill>
                            <a:schemeClr val="dk1"/>
                          </a:solidFill>
                          <a:effectLst/>
                          <a:latin typeface="+mn-lt"/>
                          <a:ea typeface="+mn-ea"/>
                          <a:cs typeface="+mn-cs"/>
                          <a:hlinkClick r:id="rId6"/>
                        </a:rPr>
                        <a:t>Foner</a:t>
                      </a:r>
                      <a:r>
                        <a:rPr lang="en-US" sz="1800" u="sng" kern="1200" dirty="0" smtClean="0">
                          <a:solidFill>
                            <a:schemeClr val="dk1"/>
                          </a:solidFill>
                          <a:effectLst/>
                          <a:latin typeface="+mn-lt"/>
                          <a:ea typeface="+mn-ea"/>
                          <a:cs typeface="+mn-cs"/>
                          <a:hlinkClick r:id="rId6"/>
                        </a:rPr>
                        <a:t> on the market revolution, pt. 1 </a:t>
                      </a:r>
                      <a:endParaRPr lang="en-US" dirty="0"/>
                    </a:p>
                  </a:txBody>
                  <a:tcPr>
                    <a:noFill/>
                  </a:tcPr>
                </a:tc>
                <a:tc>
                  <a:txBody>
                    <a:bodyPr/>
                    <a:lstStyle/>
                    <a:p>
                      <a:r>
                        <a:rPr lang="en-US" sz="1800" u="sng" kern="1200" dirty="0" smtClean="0">
                          <a:solidFill>
                            <a:schemeClr val="dk1"/>
                          </a:solidFill>
                          <a:effectLst/>
                          <a:latin typeface="+mn-lt"/>
                          <a:ea typeface="+mn-ea"/>
                          <a:cs typeface="+mn-cs"/>
                          <a:hlinkClick r:id="rId6"/>
                        </a:rPr>
                        <a:t>The Market Revolution, pt. 1</a:t>
                      </a:r>
                      <a:endParaRPr lang="en-US" dirty="0"/>
                    </a:p>
                  </a:txBody>
                  <a:tcPr>
                    <a:noFill/>
                  </a:tcPr>
                </a:tc>
              </a:tr>
            </a:tbl>
          </a:graphicData>
        </a:graphic>
      </p:graphicFrame>
    </p:spTree>
    <p:extLst>
      <p:ext uri="{BB962C8B-B14F-4D97-AF65-F5344CB8AC3E}">
        <p14:creationId xmlns:p14="http://schemas.microsoft.com/office/powerpoint/2010/main" val="102859107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457200" y="152400"/>
            <a:ext cx="8229600" cy="2667000"/>
          </a:xfrm>
        </p:spPr>
        <p:txBody>
          <a:bodyPr/>
          <a:lstStyle/>
          <a:p>
            <a:r>
              <a:rPr lang="en-US" sz="4000" dirty="0">
                <a:latin typeface="Perpetua Titling MT" pitchFamily="-1" charset="0"/>
                <a:ea typeface="ＭＳ Ｐゴシック" pitchFamily="-1" charset="-128"/>
                <a:cs typeface="Times New Roman" pitchFamily="-1" charset="0"/>
              </a:rPr>
              <a:t>Next Lecture PREVIEW:</a:t>
            </a:r>
            <a:br>
              <a:rPr lang="en-US" sz="4000" dirty="0">
                <a:latin typeface="Perpetua Titling MT" pitchFamily="-1" charset="0"/>
                <a:ea typeface="ＭＳ Ｐゴシック" pitchFamily="-1" charset="-128"/>
                <a:cs typeface="Times New Roman" pitchFamily="-1" charset="0"/>
              </a:rPr>
            </a:br>
            <a:r>
              <a:rPr lang="en-US" sz="4000" baseline="-2000" dirty="0">
                <a:latin typeface="Perpetua Titling MT" pitchFamily="-1" charset="0"/>
                <a:ea typeface="ＭＳ Ｐゴシック" pitchFamily="-1" charset="-128"/>
                <a:cs typeface="Times New Roman" pitchFamily="-1" charset="0"/>
              </a:rPr>
              <a:t>—— </a:t>
            </a:r>
            <a:r>
              <a:rPr lang="en-US" sz="2800" dirty="0">
                <a:latin typeface="Perpetua Titling MT" pitchFamily="-1" charset="0"/>
                <a:ea typeface="ＭＳ Ｐゴシック" pitchFamily="-1" charset="-128"/>
                <a:cs typeface="Times New Roman" pitchFamily="-1" charset="0"/>
              </a:rPr>
              <a:t>Chapter 8 </a:t>
            </a:r>
            <a:r>
              <a:rPr lang="en-US" sz="4000" baseline="-2000" dirty="0">
                <a:latin typeface="Perpetua Titling MT" pitchFamily="-1" charset="0"/>
                <a:ea typeface="ＭＳ Ｐゴシック" pitchFamily="-1" charset="-128"/>
                <a:cs typeface="Times New Roman" pitchFamily="-1" charset="0"/>
              </a:rPr>
              <a:t>——</a:t>
            </a:r>
            <a:r>
              <a:rPr lang="en-US" sz="4000" dirty="0">
                <a:latin typeface="Perpetua Titling MT" pitchFamily="-1" charset="0"/>
                <a:ea typeface="ＭＳ Ｐゴシック" pitchFamily="-1" charset="-128"/>
                <a:cs typeface="Times New Roman" pitchFamily="-1" charset="0"/>
              </a:rPr>
              <a:t/>
            </a:r>
            <a:br>
              <a:rPr lang="en-US" sz="4000" dirty="0">
                <a:latin typeface="Perpetua Titling MT" pitchFamily="-1" charset="0"/>
                <a:ea typeface="ＭＳ Ｐゴシック" pitchFamily="-1" charset="-128"/>
                <a:cs typeface="Times New Roman" pitchFamily="-1" charset="0"/>
              </a:rPr>
            </a:br>
            <a:r>
              <a:rPr lang="en-US" sz="4000" dirty="0">
                <a:latin typeface="Perpetua Titling MT" pitchFamily="-1" charset="0"/>
                <a:ea typeface="ＭＳ Ｐゴシック" pitchFamily="-1" charset="-128"/>
                <a:cs typeface="Times New Roman" pitchFamily="-1" charset="0"/>
              </a:rPr>
              <a:t>Securing the Republic, </a:t>
            </a:r>
            <a:r>
              <a:rPr lang="en-US" sz="4000" dirty="0" smtClean="0">
                <a:latin typeface="Perpetua Titling MT" pitchFamily="-1" charset="0"/>
                <a:ea typeface="ＭＳ Ｐゴシック" pitchFamily="-1" charset="-128"/>
                <a:cs typeface="Times New Roman" pitchFamily="-1" charset="0"/>
              </a:rPr>
              <a:t>1791 to 1815</a:t>
            </a:r>
            <a:endParaRPr lang="en-US" sz="4000" dirty="0">
              <a:latin typeface="Perpetua Titling MT" pitchFamily="-1" charset="0"/>
              <a:ea typeface="ＭＳ Ｐゴシック" pitchFamily="-1" charset="-128"/>
              <a:cs typeface="Times New Roman" pitchFamily="-1" charset="0"/>
            </a:endParaRPr>
          </a:p>
        </p:txBody>
      </p:sp>
      <p:sp>
        <p:nvSpPr>
          <p:cNvPr id="55299" name="Content Placeholder 2"/>
          <p:cNvSpPr>
            <a:spLocks noGrp="1"/>
          </p:cNvSpPr>
          <p:nvPr>
            <p:ph idx="1"/>
          </p:nvPr>
        </p:nvSpPr>
        <p:spPr>
          <a:xfrm>
            <a:off x="457200" y="3429000"/>
            <a:ext cx="8229600" cy="2895600"/>
          </a:xfrm>
        </p:spPr>
        <p:txBody>
          <a:bodyPr anchor="ctr"/>
          <a:lstStyle/>
          <a:p>
            <a:pPr marL="0" indent="0"/>
            <a:r>
              <a:rPr lang="en-US" dirty="0" smtClean="0">
                <a:latin typeface="Times New Roman" pitchFamily="-1" charset="0"/>
                <a:ea typeface="ＭＳ Ｐゴシック" pitchFamily="-1" charset="-128"/>
                <a:cs typeface="Times New Roman" pitchFamily="-1" charset="0"/>
              </a:rPr>
              <a:t> Politics </a:t>
            </a:r>
            <a:r>
              <a:rPr lang="en-US" dirty="0">
                <a:latin typeface="Times New Roman" pitchFamily="-1" charset="0"/>
                <a:ea typeface="ＭＳ Ｐゴシック" pitchFamily="-1" charset="-128"/>
                <a:cs typeface="Times New Roman" pitchFamily="-1" charset="0"/>
              </a:rPr>
              <a:t>in an Age of Passion</a:t>
            </a:r>
          </a:p>
          <a:p>
            <a:pPr marL="0" indent="0"/>
            <a:r>
              <a:rPr lang="en-US" dirty="0" smtClean="0">
                <a:latin typeface="Times New Roman" pitchFamily="-1" charset="0"/>
                <a:ea typeface="ＭＳ Ｐゴシック" pitchFamily="-1" charset="-128"/>
                <a:cs typeface="Times New Roman" pitchFamily="-1" charset="0"/>
              </a:rPr>
              <a:t> The </a:t>
            </a:r>
            <a:r>
              <a:rPr lang="en-US" dirty="0">
                <a:latin typeface="Times New Roman" pitchFamily="-1" charset="0"/>
                <a:ea typeface="ＭＳ Ｐゴシック" pitchFamily="-1" charset="-128"/>
                <a:cs typeface="Times New Roman" pitchFamily="-1" charset="0"/>
              </a:rPr>
              <a:t>Adams Presidency</a:t>
            </a:r>
          </a:p>
          <a:p>
            <a:pPr marL="0" indent="0"/>
            <a:r>
              <a:rPr lang="en-US" dirty="0" smtClean="0">
                <a:latin typeface="Times New Roman" pitchFamily="-1" charset="0"/>
                <a:ea typeface="ＭＳ Ｐゴシック" pitchFamily="-1" charset="-128"/>
                <a:cs typeface="Times New Roman" pitchFamily="-1" charset="0"/>
              </a:rPr>
              <a:t> Jefferson </a:t>
            </a:r>
            <a:r>
              <a:rPr lang="en-US" dirty="0">
                <a:latin typeface="Times New Roman" pitchFamily="-1" charset="0"/>
                <a:ea typeface="ＭＳ Ｐゴシック" pitchFamily="-1" charset="-128"/>
                <a:cs typeface="Times New Roman" pitchFamily="-1" charset="0"/>
              </a:rPr>
              <a:t>in Power</a:t>
            </a:r>
          </a:p>
          <a:p>
            <a:pPr marL="0" indent="0"/>
            <a:r>
              <a:rPr lang="en-US" dirty="0" smtClean="0">
                <a:latin typeface="Times New Roman" pitchFamily="-1" charset="0"/>
                <a:ea typeface="ＭＳ Ｐゴシック" pitchFamily="-1" charset="-128"/>
                <a:cs typeface="Times New Roman" pitchFamily="-1" charset="0"/>
              </a:rPr>
              <a:t> The </a:t>
            </a:r>
            <a:r>
              <a:rPr lang="en-US" dirty="0">
                <a:latin typeface="Times New Roman" pitchFamily="-1" charset="0"/>
                <a:ea typeface="ＭＳ Ｐゴシック" pitchFamily="-1" charset="-128"/>
                <a:cs typeface="Times New Roman" pitchFamily="-1" charset="0"/>
              </a:rPr>
              <a:t>“Second War of Independence</a:t>
            </a:r>
            <a:r>
              <a:rPr lang="en-US" dirty="0" smtClean="0">
                <a:latin typeface="Times New Roman" pitchFamily="-1" charset="0"/>
                <a:ea typeface="ＭＳ Ｐゴシック" pitchFamily="-1" charset="-128"/>
                <a:cs typeface="Times New Roman" pitchFamily="-1" charset="0"/>
              </a:rPr>
              <a:t>”</a:t>
            </a:r>
            <a:endParaRPr lang="en-US" dirty="0">
              <a:latin typeface="Times New Roman" pitchFamily="-1" charset="0"/>
              <a:ea typeface="ＭＳ Ｐゴシック" pitchFamily="-1" charset="-128"/>
              <a:cs typeface="Times New Roman" pitchFamily="-1" charset="0"/>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609600" y="1600200"/>
            <a:ext cx="8229600" cy="1143000"/>
          </a:xfrm>
        </p:spPr>
        <p:txBody>
          <a:bodyPr anchor="t" anchorCtr="0"/>
          <a:lstStyle/>
          <a:p>
            <a:pPr lvl="0" eaLnBrk="1" hangingPunct="1">
              <a:spcBef>
                <a:spcPts val="1800"/>
              </a:spcBef>
              <a:spcAft>
                <a:spcPts val="1800"/>
              </a:spcAft>
            </a:pPr>
            <a:r>
              <a:rPr lang="en-US" sz="2800" dirty="0">
                <a:latin typeface="Times New Roman" charset="0"/>
              </a:rPr>
              <a:t>This concludes the Norton Lecture Slide Set for Chapter 7</a:t>
            </a:r>
            <a:r>
              <a:rPr lang="en-US" sz="2000" dirty="0">
                <a:latin typeface="Times New Roman" charset="0"/>
              </a:rPr>
              <a:t/>
            </a:r>
            <a:br>
              <a:rPr lang="en-US" sz="2000" dirty="0">
                <a:latin typeface="Times New Roman" charset="0"/>
              </a:rPr>
            </a:br>
            <a:r>
              <a:rPr lang="en-US" dirty="0">
                <a:latin typeface="Times New Roman" pitchFamily="18" charset="0"/>
              </a:rPr>
              <a:t>Give Me Liberty! </a:t>
            </a:r>
            <a:r>
              <a:rPr lang="en-US" sz="3600" dirty="0">
                <a:latin typeface="Times New Roman" pitchFamily="18" charset="0"/>
              </a:rPr>
              <a:t/>
            </a:r>
            <a:br>
              <a:rPr lang="en-US" sz="3600" dirty="0">
                <a:latin typeface="Times New Roman" pitchFamily="18" charset="0"/>
              </a:rPr>
            </a:br>
            <a:r>
              <a:rPr lang="en-US" sz="1800" dirty="0">
                <a:latin typeface="Times New Roman" pitchFamily="18" charset="0"/>
              </a:rPr>
              <a:t>AN AMERICAN HISTORY</a:t>
            </a:r>
            <a:br>
              <a:rPr lang="en-US" sz="1800" dirty="0">
                <a:latin typeface="Times New Roman" pitchFamily="18" charset="0"/>
              </a:rPr>
            </a:br>
            <a:r>
              <a:rPr lang="en-US" sz="1800" dirty="0">
                <a:latin typeface="Times New Roman" pitchFamily="18" charset="0"/>
              </a:rPr>
              <a:t>FIFTH </a:t>
            </a:r>
            <a:r>
              <a:rPr lang="en-US" sz="1800" dirty="0" smtClean="0">
                <a:latin typeface="Times New Roman" pitchFamily="18" charset="0"/>
              </a:rPr>
              <a:t>EDITION</a:t>
            </a:r>
            <a:r>
              <a:rPr lang="en-US" sz="1800" dirty="0">
                <a:latin typeface="Times New Roman" pitchFamily="18" charset="0"/>
              </a:rPr>
              <a:t/>
            </a:r>
            <a:br>
              <a:rPr lang="en-US" sz="1800" dirty="0">
                <a:latin typeface="Times New Roman" pitchFamily="18" charset="0"/>
              </a:rPr>
            </a:br>
            <a:r>
              <a:rPr lang="en-US" sz="2000" kern="1200" dirty="0" smtClean="0">
                <a:solidFill>
                  <a:srgbClr val="FFFFFF"/>
                </a:solidFill>
                <a:latin typeface="Times New Roman" charset="0"/>
                <a:cs typeface="+mn-cs"/>
              </a:rPr>
              <a:t>by</a:t>
            </a:r>
            <a:r>
              <a:rPr lang="en-US" sz="2000" kern="1200" dirty="0">
                <a:solidFill>
                  <a:srgbClr val="FFFFFF"/>
                </a:solidFill>
                <a:latin typeface="Times New Roman" charset="0"/>
                <a:cs typeface="+mn-cs"/>
              </a:rPr>
              <a:t/>
            </a:r>
            <a:br>
              <a:rPr lang="en-US" sz="2000" kern="1200" dirty="0">
                <a:solidFill>
                  <a:srgbClr val="FFFFFF"/>
                </a:solidFill>
                <a:latin typeface="Times New Roman" charset="0"/>
                <a:cs typeface="+mn-cs"/>
              </a:rPr>
            </a:br>
            <a:r>
              <a:rPr lang="en-US" sz="2000" kern="1200" dirty="0">
                <a:solidFill>
                  <a:srgbClr val="FFFFFF"/>
                </a:solidFill>
                <a:latin typeface="Times New Roman" charset="0"/>
                <a:cs typeface="+mn-cs"/>
              </a:rPr>
              <a:t>Eric </a:t>
            </a:r>
            <a:r>
              <a:rPr lang="en-US" sz="2000" kern="1200" dirty="0" err="1" smtClean="0">
                <a:solidFill>
                  <a:srgbClr val="FFFFFF"/>
                </a:solidFill>
                <a:latin typeface="Times New Roman" charset="0"/>
                <a:cs typeface="+mn-cs"/>
              </a:rPr>
              <a:t>Foner</a:t>
            </a:r>
            <a:endParaRPr lang="en-US" sz="1900" dirty="0">
              <a:solidFill>
                <a:schemeClr val="tx2"/>
              </a:solidFill>
              <a:latin typeface="Times New Roman" charset="0"/>
              <a:cs typeface="Times New Roman" charset="0"/>
            </a:endParaRPr>
          </a:p>
        </p:txBody>
      </p:sp>
      <p:sp>
        <p:nvSpPr>
          <p:cNvPr id="3" name="Content Placeholder 2"/>
          <p:cNvSpPr>
            <a:spLocks noGrp="1"/>
          </p:cNvSpPr>
          <p:nvPr>
            <p:ph idx="1"/>
          </p:nvPr>
        </p:nvSpPr>
        <p:spPr>
          <a:xfrm>
            <a:off x="533400" y="533400"/>
            <a:ext cx="8229600" cy="1447800"/>
          </a:xfrm>
        </p:spPr>
        <p:txBody>
          <a:bodyPr/>
          <a:lstStyle/>
          <a:p>
            <a:pPr marL="0" indent="0" algn="ctr">
              <a:buNone/>
              <a:defRPr/>
            </a:pPr>
            <a:r>
              <a:rPr lang="en-US" sz="2400" b="1" dirty="0">
                <a:solidFill>
                  <a:srgbClr val="FFFFFF"/>
                </a:solidFill>
                <a:latin typeface="Times New Roman" charset="0"/>
                <a:cs typeface="Times New Roman" charset="0"/>
              </a:rPr>
              <a:t>Norton Lecture Slides </a:t>
            </a:r>
          </a:p>
          <a:p>
            <a:pPr marL="0" indent="0" algn="ctr">
              <a:buNone/>
              <a:defRPr/>
            </a:pPr>
            <a:r>
              <a:rPr lang="en-US" sz="2400" b="1" dirty="0">
                <a:solidFill>
                  <a:srgbClr val="FFFFFF"/>
                </a:solidFill>
                <a:latin typeface="Times New Roman" charset="0"/>
                <a:cs typeface="Times New Roman" charset="0"/>
              </a:rPr>
              <a:t>Independent and Employee-Owned</a:t>
            </a:r>
            <a:endParaRPr lang="en-US" sz="2400" b="1" dirty="0">
              <a:solidFill>
                <a:srgbClr val="FFFFFF"/>
              </a:solidFill>
              <a:latin typeface="Times New Roman" charset="0"/>
            </a:endParaRPr>
          </a:p>
          <a:p>
            <a:pPr marL="0" indent="0">
              <a:buNone/>
            </a:pPr>
            <a:endParaRPr lang="en-US" sz="2400" dirty="0"/>
          </a:p>
        </p:txBody>
      </p:sp>
    </p:spTree>
    <p:extLst>
      <p:ext uri="{BB962C8B-B14F-4D97-AF65-F5344CB8AC3E}">
        <p14:creationId xmlns:p14="http://schemas.microsoft.com/office/powerpoint/2010/main" val="613145152"/>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10"/>
  <p:tag name="MMPROD_UIDATA" val="&lt;database version=&quot;7.0&quot;&gt;&lt;object type=&quot;1&quot; unique_id=&quot;10001&quot;&gt;&lt;object type=&quot;2&quot; unique_id=&quot;10026&quot;&gt;&lt;object type=&quot;3&quot; unique_id=&quot;10027&quot;&gt;&lt;property id=&quot;20148&quot; value=&quot;5&quot;/&gt;&lt;property id=&quot;20300&quot; value=&quot;Slide 1&quot;/&gt;&lt;property id=&quot;20307&quot; value=&quot;256&quot;/&gt;&lt;/object&gt;&lt;object type=&quot;3&quot; unique_id=&quot;10028&quot;&gt;&lt;property id=&quot;20148&quot; value=&quot;5&quot;/&gt;&lt;property id=&quot;20300&quot; value=&quot;Slide 3&quot;/&gt;&lt;property id=&quot;20307&quot; value=&quot;315&quot;/&gt;&lt;/object&gt;&lt;object type=&quot;3&quot; unique_id=&quot;10029&quot;&gt;&lt;property id=&quot;20148&quot; value=&quot;5&quot;/&gt;&lt;property id=&quot;20300&quot; value=&quot;Slide 5 - &amp;quot;America under the Confederation&amp;quot;&quot;/&gt;&lt;property id=&quot;20307&quot; value=&quot;257&quot;/&gt;&lt;/object&gt;&lt;object type=&quot;3&quot; unique_id=&quot;10030&quot;&gt;&lt;property id=&quot;20148&quot; value=&quot;5&quot;/&gt;&lt;property id=&quot;20300&quot; value=&quot;Slide 6 - &amp;quot;America under the Confederation&amp;quot;&quot;/&gt;&lt;property id=&quot;20307&quot; value=&quot;258&quot;/&gt;&lt;/object&gt;&lt;object type=&quot;3&quot; unique_id=&quot;10031&quot;&gt;&lt;property id=&quot;20148&quot; value=&quot;5&quot;/&gt;&lt;property id=&quot;20300&quot; value=&quot;Slide 7&quot;/&gt;&lt;property id=&quot;20307&quot; value=&quot;283&quot;/&gt;&lt;/object&gt;&lt;object type=&quot;3&quot; unique_id=&quot;10033&quot;&gt;&lt;property id=&quot;20148&quot; value=&quot;5&quot;/&gt;&lt;property id=&quot;20300&quot; value=&quot;Slide 8 - &amp;quot;America under the Confederation&amp;quot;&quot;/&gt;&lt;property id=&quot;20307&quot; value=&quot;274&quot;/&gt;&lt;/object&gt;&lt;object type=&quot;3&quot; unique_id=&quot;10034&quot;&gt;&lt;property id=&quot;20148&quot; value=&quot;5&quot;/&gt;&lt;property id=&quot;20300&quot; value=&quot;Slide 9&quot;/&gt;&lt;property id=&quot;20307&quot; value=&quot;284&quot;/&gt;&lt;/object&gt;&lt;object type=&quot;3&quot; unique_id=&quot;10035&quot;&gt;&lt;property id=&quot;20148&quot; value=&quot;5&quot;/&gt;&lt;property id=&quot;20300&quot; value=&quot;Slide 10 - &amp;quot;America under the Confederation&amp;quot;&quot;/&gt;&lt;property id=&quot;20307&quot; value=&quot;259&quot;/&gt;&lt;/object&gt;&lt;object type=&quot;3&quot; unique_id=&quot;10036&quot;&gt;&lt;property id=&quot;20148&quot; value=&quot;5&quot;/&gt;&lt;property id=&quot;20300&quot; value=&quot;Slide 11&quot;/&gt;&lt;property id=&quot;20307&quot; value=&quot;317&quot;/&gt;&lt;/object&gt;&lt;object type=&quot;3&quot; unique_id=&quot;10037&quot;&gt;&lt;property id=&quot;20148&quot; value=&quot;5&quot;/&gt;&lt;property id=&quot;20300&quot; value=&quot;Slide 12 - &amp;quot;America under the Confederation&amp;quot;&quot;/&gt;&lt;property id=&quot;20307&quot; value=&quot;260&quot;/&gt;&lt;/object&gt;&lt;object type=&quot;3&quot; unique_id=&quot;10038&quot;&gt;&lt;property id=&quot;20148&quot; value=&quot;5&quot;/&gt;&lt;property id=&quot;20300&quot; value=&quot;Slide 13&quot;/&gt;&lt;property id=&quot;20307&quot; value=&quot;318&quot;/&gt;&lt;/object&gt;&lt;object type=&quot;3&quot; unique_id=&quot;10039&quot;&gt;&lt;property id=&quot;20148&quot; value=&quot;5&quot;/&gt;&lt;property id=&quot;20300&quot; value=&quot;Slide 14&quot;/&gt;&lt;property id=&quot;20307&quot; value=&quot;319&quot;/&gt;&lt;/object&gt;&lt;object type=&quot;3&quot; unique_id=&quot;10040&quot;&gt;&lt;property id=&quot;20148&quot; value=&quot;5&quot;/&gt;&lt;property id=&quot;20300&quot; value=&quot;Slide 16 - &amp;quot;A New Constitution&amp;quot;&quot;/&gt;&lt;property id=&quot;20307&quot; value=&quot;261&quot;/&gt;&lt;/object&gt;&lt;object type=&quot;3&quot; unique_id=&quot;10043&quot;&gt;&lt;property id=&quot;20148&quot; value=&quot;5&quot;/&gt;&lt;property id=&quot;20300&quot; value=&quot;Slide 17 - &amp;quot;A New Constitution&amp;quot;&quot;/&gt;&lt;property id=&quot;20307&quot; value=&quot;262&quot;/&gt;&lt;/object&gt;&lt;object type=&quot;3&quot; unique_id=&quot;10044&quot;&gt;&lt;property id=&quot;20148&quot; value=&quot;5&quot;/&gt;&lt;property id=&quot;20300&quot; value=&quot;Slide 18 - &amp;quot;A New Constitution&amp;quot;&quot;/&gt;&lt;property id=&quot;20307&quot; value=&quot;277&quot;/&gt;&lt;/object&gt;&lt;object type=&quot;3&quot; unique_id=&quot;10045&quot;&gt;&lt;property id=&quot;20148&quot; value=&quot;5&quot;/&gt;&lt;property id=&quot;20300&quot; value=&quot;Slide 19 - &amp;quot;A New Constitution&amp;quot;&quot;/&gt;&lt;property id=&quot;20307&quot; value=&quot;263&quot;/&gt;&lt;/object&gt;&lt;object type=&quot;3&quot; unique_id=&quot;10046&quot;&gt;&lt;property id=&quot;20148&quot; value=&quot;5&quot;/&gt;&lt;property id=&quot;20300&quot; value=&quot;Slide 20&quot;/&gt;&lt;property id=&quot;20307&quot; value=&quot;322&quot;/&gt;&lt;/object&gt;&lt;object type=&quot;3&quot; unique_id=&quot;10048&quot;&gt;&lt;property id=&quot;20148&quot; value=&quot;5&quot;/&gt;&lt;property id=&quot;20300&quot; value=&quot;Slide 22 - &amp;quot;A New Constitution&amp;quot;&quot;/&gt;&lt;property id=&quot;20307&quot; value=&quot;264&quot;/&gt;&lt;/object&gt;&lt;object type=&quot;3&quot; unique_id=&quot;10049&quot;&gt;&lt;property id=&quot;20148&quot; value=&quot;5&quot;/&gt;&lt;property id=&quot;20300&quot; value=&quot;Slide 21&quot;/&gt;&lt;property id=&quot;20307&quot; value=&quot;324&quot;/&gt;&lt;/object&gt;&lt;object type=&quot;3&quot; unique_id=&quot;10050&quot;&gt;&lt;property id=&quot;20148&quot; value=&quot;5&quot;/&gt;&lt;property id=&quot;20300&quot; value=&quot;Slide 23&quot;/&gt;&lt;property id=&quot;20307&quot; value=&quot;325&quot;/&gt;&lt;/object&gt;&lt;object type=&quot;3&quot; unique_id=&quot;10051&quot;&gt;&lt;property id=&quot;20148&quot; value=&quot;5&quot;/&gt;&lt;property id=&quot;20300&quot; value=&quot;Slide 25 - &amp;quot;The Ratification Debate and the &amp;#x0D;&amp;#x0A;Origin of the Bill of Rights&amp;quot;&quot;/&gt;&lt;property id=&quot;20307&quot; value=&quot;265&quot;/&gt;&lt;/object&gt;&lt;object type=&quot;3&quot; unique_id=&quot;10052&quot;&gt;&lt;property id=&quot;20148&quot; value=&quot;5&quot;/&gt;&lt;property id=&quot;20300&quot; value=&quot;Slide 26&quot;/&gt;&lt;property id=&quot;20307&quot; value=&quot;326&quot;/&gt;&lt;/object&gt;&lt;object type=&quot;3&quot; unique_id=&quot;10055&quot;&gt;&lt;property id=&quot;20148&quot; value=&quot;5&quot;/&gt;&lt;property id=&quot;20300&quot; value=&quot;Slide 27 - &amp;quot;The Ratification Debate and the &amp;#x0D;&amp;#x0A;Origin of the Bill of Rights&amp;quot;&quot;/&gt;&lt;property id=&quot;20307&quot; value=&quot;266&quot;/&gt;&lt;/object&gt;&lt;object type=&quot;3&quot; unique_id=&quot;10057&quot;&gt;&lt;property id=&quot;20148&quot; value=&quot;5&quot;/&gt;&lt;property id=&quot;20300&quot; value=&quot;Slide 29 - &amp;quot;The Ratification Debate and the &amp;#x0D;&amp;#x0A;Origin of the Bill of Rights&amp;quot;&quot;/&gt;&lt;property id=&quot;20307&quot; value=&quot;278&quot;/&gt;&lt;/object&gt;&lt;object type=&quot;3&quot; unique_id=&quot;10058&quot;&gt;&lt;property id=&quot;20148&quot; value=&quot;5&quot;/&gt;&lt;property id=&quot;20300&quot; value=&quot;Slide 28&quot;/&gt;&lt;property id=&quot;20307&quot; value=&quot;285&quot;/&gt;&lt;/object&gt;&lt;object type=&quot;3&quot; unique_id=&quot;10060&quot;&gt;&lt;property id=&quot;20148&quot; value=&quot;5&quot;/&gt;&lt;property id=&quot;20300&quot; value=&quot;Slide 30&quot;/&gt;&lt;property id=&quot;20307&quot; value=&quot;331&quot;/&gt;&lt;/object&gt;&lt;object type=&quot;3&quot; unique_id=&quot;10061&quot;&gt;&lt;property id=&quot;20148&quot; value=&quot;5&quot;/&gt;&lt;property id=&quot;20300&quot; value=&quot;Slide 32 - &amp;quot;“We the People&amp;quot;&amp;quot;&quot;/&gt;&lt;property id=&quot;20307&quot; value=&quot;268&quot;/&gt;&lt;/object&gt;&lt;object type=&quot;3&quot; unique_id=&quot;10062&quot;&gt;&lt;property id=&quot;20148&quot; value=&quot;5&quot;/&gt;&lt;property id=&quot;20300&quot; value=&quot;Slide 33 - &amp;quot;“We the People&amp;quot;&amp;quot;&quot;/&gt;&lt;property id=&quot;20307&quot; value=&quot;269&quot;/&gt;&lt;/object&gt;&lt;object type=&quot;3&quot; unique_id=&quot;10065&quot;&gt;&lt;property id=&quot;20148&quot; value=&quot;5&quot;/&gt;&lt;property id=&quot;20300&quot; value=&quot;Slide 34&quot;/&gt;&lt;property id=&quot;20307&quot; value=&quot;333&quot;/&gt;&lt;/object&gt;&lt;object type=&quot;3&quot; unique_id=&quot;10067&quot;&gt;&lt;property id=&quot;20148&quot; value=&quot;5&quot;/&gt;&lt;property id=&quot;20300&quot; value=&quot;Slide 35 - &amp;quot;“We the People&amp;quot;&amp;quot;&quot;/&gt;&lt;property id=&quot;20307&quot; value=&quot;270&quot;/&gt;&lt;/object&gt;&lt;object type=&quot;3&quot; unique_id=&quot;10069&quot;&gt;&lt;property id=&quot;20148&quot; value=&quot;5&quot;/&gt;&lt;property id=&quot;20300&quot; value=&quot;Slide 38&quot;/&gt;&lt;property id=&quot;20307&quot; value=&quot;335&quot;/&gt;&lt;/object&gt;&lt;object type=&quot;3&quot; unique_id=&quot;10070&quot;&gt;&lt;property id=&quot;20148&quot; value=&quot;5&quot;/&gt;&lt;property id=&quot;20300&quot; value=&quot;Slide 37 - &amp;quot;“We the People&amp;quot;&amp;quot;&quot;/&gt;&lt;property id=&quot;20307&quot; value=&quot;282&quot;/&gt;&lt;/object&gt;&lt;object type=&quot;3&quot; unique_id=&quot;10071&quot;&gt;&lt;property id=&quot;20148&quot; value=&quot;5&quot;/&gt;&lt;property id=&quot;20300&quot; value=&quot;Slide 39&quot;/&gt;&lt;property id=&quot;20307&quot; value=&quot;336&quot;/&gt;&lt;/object&gt;&lt;object type=&quot;3&quot; unique_id=&quot;10072&quot;&gt;&lt;property id=&quot;20148&quot; value=&quot;5&quot;/&gt;&lt;property id=&quot;20300&quot; value=&quot;Slide 40 - &amp;quot;“We the People&amp;quot;&amp;quot;&quot;/&gt;&lt;property id=&quot;20307&quot; value=&quot;271&quot;/&gt;&lt;/object&gt;&lt;object type=&quot;3&quot; unique_id=&quot;10123&quot;&gt;&lt;property id=&quot;20148&quot; value=&quot;5&quot;/&gt;&lt;property id=&quot;20300&quot; value=&quot;Slide 36&quot;/&gt;&lt;property id=&quot;20307&quot; value=&quot;337&quot;/&gt;&lt;/object&gt;&lt;object type=&quot;3&quot; unique_id=&quot;10125&quot;&gt;&lt;property id=&quot;20148&quot; value=&quot;5&quot;/&gt;&lt;property id=&quot;20300&quot; value=&quot;Slide 2 - &amp;quot;Lecture Preview&amp;quot;&quot;/&gt;&lt;property id=&quot;20307&quot; value=&quot;338&quot;/&gt;&lt;/object&gt;&lt;object type=&quot;3&quot; unique_id=&quot;10126&quot;&gt;&lt;property id=&quot;20148&quot; value=&quot;5&quot;/&gt;&lt;property id=&quot;20300&quot; value=&quot;Slide 4 - &amp;quot;America under the Confederation&amp;quot;&quot;/&gt;&lt;property id=&quot;20307&quot; value=&quot;339&quot;/&gt;&lt;/object&gt;&lt;object type=&quot;3&quot; unique_id=&quot;10127&quot;&gt;&lt;property id=&quot;20148&quot; value=&quot;5&quot;/&gt;&lt;property id=&quot;20300&quot; value=&quot;Slide 15 - &amp;quot;A New Constitution&amp;quot;&quot;/&gt;&lt;property id=&quot;20307&quot; value=&quot;340&quot;/&gt;&lt;/object&gt;&lt;object type=&quot;3&quot; unique_id=&quot;10128&quot;&gt;&lt;property id=&quot;20148&quot; value=&quot;5&quot;/&gt;&lt;property id=&quot;20300&quot; value=&quot;Slide 24 - &amp;quot;The Ratification Debate and the &amp;#x0D;&amp;#x0A;Origin of the Bill of Rights&amp;quot;&quot;/&gt;&lt;property id=&quot;20307&quot; value=&quot;341&quot;/&gt;&lt;/object&gt;&lt;object type=&quot;3&quot; unique_id=&quot;10129&quot;&gt;&lt;property id=&quot;20148&quot; value=&quot;5&quot;/&gt;&lt;property id=&quot;20300&quot; value=&quot;Slide 31 - &amp;quot;“We the People&amp;quot;&amp;quot;&quot;/&gt;&lt;property id=&quot;20307&quot; value=&quot;342&quot;/&gt;&lt;/object&gt;&lt;object type=&quot;3&quot; unique_id=&quot;10130&quot;&gt;&lt;property id=&quot;20148&quot; value=&quot;5&quot;/&gt;&lt;property id=&quot;20300&quot; value=&quot;Slide 41 - &amp;quot;Review&amp;quot;&quot;/&gt;&lt;property id=&quot;20307&quot; value=&quot;343&quot;/&gt;&lt;/object&gt;&lt;object type=&quot;3&quot; unique_id=&quot;10131&quot;&gt;&lt;property id=&quot;20148&quot; value=&quot;5&quot;/&gt;&lt;property id=&quot;20300&quot; value=&quot;Slide 42 - &amp;quot;Next Lecture PREVIEW:&amp;#x0D;&amp;#x0A;—— Chapter 8 ——&amp;#x0D;&amp;#x0A;Securing the Republic, 1791–1815&amp;quot;&quot;/&gt;&lt;property id=&quot;20307&quot; value=&quot;344&quot;/&gt;&lt;/object&gt;&lt;object type=&quot;3&quot; unique_id=&quot;10132&quot;&gt;&lt;property id=&quot;20148&quot; value=&quot;5&quot;/&gt;&lt;property id=&quot;20300&quot; value=&quot;Slide 43 - &amp;quot;This concludes the Norton Lecture Slides&amp;#x0D;&amp;#x0A;Slide Set for Chapter 7&amp;#x0D;&amp;#x0A;Give Me Liberty! &amp;#x0D;&amp;#x0A;AN AMERICAN HISTORY&amp;#x0D;&amp;#x0A;FOURTH EDIT&quot;/&gt;&lt;property id=&quot;20307&quot; value=&quot;345&quot;/&gt;&lt;/object&gt;&lt;/object&gt;&lt;object type=&quot;8&quot; unique_id=&quot;10122&quot;&gt;&lt;/object&gt;&lt;/object&gt;&lt;/database&gt;"/>
  <p:tag name="SECTOMILLISECCONVERTED" val="1"/>
</p:tagLst>
</file>

<file path=ppt/theme/theme1.xml><?xml version="1.0" encoding="utf-8"?>
<a:theme xmlns:a="http://schemas.openxmlformats.org/drawingml/2006/main" name="Foner4thEdPPT">
  <a:themeElements>
    <a:clrScheme name="Foner4thEdPPT">
      <a:dk1>
        <a:srgbClr val="FFD367"/>
      </a:dk1>
      <a:lt1>
        <a:srgbClr val="FFFFFF"/>
      </a:lt1>
      <a:dk2>
        <a:srgbClr val="FFD367"/>
      </a:dk2>
      <a:lt2>
        <a:srgbClr val="FFFFFF"/>
      </a:lt2>
      <a:accent1>
        <a:srgbClr val="1B424D"/>
      </a:accent1>
      <a:accent2>
        <a:srgbClr val="FEB80A"/>
      </a:accent2>
      <a:accent3>
        <a:srgbClr val="C32D2E"/>
      </a:accent3>
      <a:accent4>
        <a:srgbClr val="84AA33"/>
      </a:accent4>
      <a:accent5>
        <a:srgbClr val="964305"/>
      </a:accent5>
      <a:accent6>
        <a:srgbClr val="3D334B"/>
      </a:accent6>
      <a:hlink>
        <a:srgbClr val="FFFF00"/>
      </a:hlink>
      <a:folHlink>
        <a:srgbClr val="922122"/>
      </a:folHlink>
    </a:clrScheme>
    <a:fontScheme name="Custom 2">
      <a:majorFont>
        <a:latin typeface="Perpetua Titling MT"/>
        <a:ea typeface=""/>
        <a:cs typeface=""/>
      </a:majorFont>
      <a:minorFont>
        <a:latin typeface="Book Antiqu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Foner4thEdPPT">
  <a:themeElements>
    <a:clrScheme name="Foner4thEdPPT">
      <a:dk1>
        <a:srgbClr val="FFD367"/>
      </a:dk1>
      <a:lt1>
        <a:srgbClr val="FFFFFF"/>
      </a:lt1>
      <a:dk2>
        <a:srgbClr val="FFD367"/>
      </a:dk2>
      <a:lt2>
        <a:srgbClr val="FFFFFF"/>
      </a:lt2>
      <a:accent1>
        <a:srgbClr val="1B424D"/>
      </a:accent1>
      <a:accent2>
        <a:srgbClr val="FEB80A"/>
      </a:accent2>
      <a:accent3>
        <a:srgbClr val="C32D2E"/>
      </a:accent3>
      <a:accent4>
        <a:srgbClr val="84AA33"/>
      </a:accent4>
      <a:accent5>
        <a:srgbClr val="964305"/>
      </a:accent5>
      <a:accent6>
        <a:srgbClr val="3D334B"/>
      </a:accent6>
      <a:hlink>
        <a:srgbClr val="FFFF00"/>
      </a:hlink>
      <a:folHlink>
        <a:srgbClr val="922122"/>
      </a:folHlink>
    </a:clrScheme>
    <a:fontScheme name="Custom 2">
      <a:majorFont>
        <a:latin typeface="Perpetua Titling MT"/>
        <a:ea typeface=""/>
        <a:cs typeface=""/>
      </a:majorFont>
      <a:minorFont>
        <a:latin typeface="Book Antiqu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Foner4thEdPPT</Template>
  <TotalTime>0</TotalTime>
  <Words>7888</Words>
  <Application>Microsoft Office PowerPoint</Application>
  <PresentationFormat>On-screen Show (4:3)</PresentationFormat>
  <Paragraphs>348</Paragraphs>
  <Slides>56</Slides>
  <Notes>54</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56</vt:i4>
      </vt:variant>
    </vt:vector>
  </HeadingPairs>
  <TitlesOfParts>
    <vt:vector size="64" baseType="lpstr">
      <vt:lpstr>ＭＳ Ｐゴシック</vt:lpstr>
      <vt:lpstr>Arial</vt:lpstr>
      <vt:lpstr>Book Antiqua</vt:lpstr>
      <vt:lpstr>Perpetua Titling MT</vt:lpstr>
      <vt:lpstr>Times New Roman</vt:lpstr>
      <vt:lpstr>Wingdings</vt:lpstr>
      <vt:lpstr>Foner4thEdPPT</vt:lpstr>
      <vt:lpstr>1_Foner4thEdPPT</vt:lpstr>
      <vt:lpstr>Lecture Slides Give Me Liberty!  AN AMERICAN HISTORY FIFTH EDITION </vt:lpstr>
      <vt:lpstr>Chapter 7 Founding A Nation, 1783 to 1791</vt:lpstr>
      <vt:lpstr>The Federal Ship Hamilton</vt:lpstr>
      <vt:lpstr>Lecture Preview</vt:lpstr>
      <vt:lpstr>Focus Question: America under the Confederation</vt:lpstr>
      <vt:lpstr>Confederation Government</vt:lpstr>
      <vt:lpstr>Western Lands, 1782 to 1802</vt:lpstr>
      <vt:lpstr>The West</vt:lpstr>
      <vt:lpstr>Designing the Great Seal of the United States</vt:lpstr>
      <vt:lpstr>Regulating Sale and Settlement</vt:lpstr>
      <vt:lpstr>Western Ordinances, 1784 to 1787</vt:lpstr>
      <vt:lpstr>Farm Families Moving West</vt:lpstr>
      <vt:lpstr>Problems with the Articles of Confederation</vt:lpstr>
      <vt:lpstr>A Bankruptcy Scene</vt:lpstr>
      <vt:lpstr>Nationalism</vt:lpstr>
      <vt:lpstr>James Madison</vt:lpstr>
      <vt:lpstr>Alexander Hamilton</vt:lpstr>
      <vt:lpstr>Focus Question: A New Constitution</vt:lpstr>
      <vt:lpstr>Constitutional Convention</vt:lpstr>
      <vt:lpstr>Revolutionary Currency</vt:lpstr>
      <vt:lpstr>Independence Hall</vt:lpstr>
      <vt:lpstr>The New Constitution’s Limits</vt:lpstr>
      <vt:lpstr>Framing</vt:lpstr>
      <vt:lpstr>Slavery</vt:lpstr>
      <vt:lpstr>Slave Advertisement</vt:lpstr>
      <vt:lpstr>The Constitution Finalized</vt:lpstr>
      <vt:lpstr>Preamble to the Constitution</vt:lpstr>
      <vt:lpstr>The Signing of the Constitution</vt:lpstr>
      <vt:lpstr>Focus Question: The Ratification Debate and the  Origin of the Bill of Rights</vt:lpstr>
      <vt:lpstr>The Ratification Debate and Literature</vt:lpstr>
      <vt:lpstr>The Issues of Debate</vt:lpstr>
      <vt:lpstr>“The Temple of Liberty”</vt:lpstr>
      <vt:lpstr>Order of the Grand  Federal Procession</vt:lpstr>
      <vt:lpstr>Opposition</vt:lpstr>
      <vt:lpstr>Banner of the Society of Pewterers</vt:lpstr>
      <vt:lpstr>Grand Federal Procession Banquet</vt:lpstr>
      <vt:lpstr>Compromise for Ratification</vt:lpstr>
      <vt:lpstr>Ratification of the Constitution</vt:lpstr>
      <vt:lpstr>New York Ratifies</vt:lpstr>
      <vt:lpstr>Focus Question: “We the People"</vt:lpstr>
      <vt:lpstr>Identity</vt:lpstr>
      <vt:lpstr>Defining “We the People"</vt:lpstr>
      <vt:lpstr>Indian Tribes, 1795</vt:lpstr>
      <vt:lpstr>Medal Issued to Red Jacket</vt:lpstr>
      <vt:lpstr>The Treaty of Greenville, 1795</vt:lpstr>
      <vt:lpstr>Benjamin Hawkins Trading with the Creek Indians, Part 1</vt:lpstr>
      <vt:lpstr>African-Americans in the New Nation</vt:lpstr>
      <vt:lpstr>Total Population and Black Population of the United States, 1790</vt:lpstr>
      <vt:lpstr>Jefferson’s Outlook on Race and Slavery</vt:lpstr>
      <vt:lpstr>Benjamin Hawkins Trading with the Creek Indians, Part 2</vt:lpstr>
      <vt:lpstr>Jefferson Places an Advertisement  for a Runaway Slave</vt:lpstr>
      <vt:lpstr>Freedom</vt:lpstr>
      <vt:lpstr>Review</vt:lpstr>
      <vt:lpstr>Media Links ——Chapter 7——</vt:lpstr>
      <vt:lpstr>Next Lecture PREVIEW: —— Chapter 8 —— Securing the Republic, 1791 to 1815</vt:lpstr>
      <vt:lpstr>This concludes the Norton Lecture Slide Set for Chapter 7 Give Me Liberty!  AN AMERICAN HISTORY FIFTH EDITION by Eric Foner</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2013-11-07T20:27:17Z</dcterms:created>
  <dcterms:modified xsi:type="dcterms:W3CDTF">2017-04-17T20:59:56Z</dcterms:modified>
</cp:coreProperties>
</file>