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3" r:id="rId1"/>
    <p:sldMasterId id="2147483695" r:id="rId2"/>
    <p:sldMasterId id="2147483707" r:id="rId3"/>
  </p:sldMasterIdLst>
  <p:notesMasterIdLst>
    <p:notesMasterId r:id="rId67"/>
  </p:notesMasterIdLst>
  <p:handoutMasterIdLst>
    <p:handoutMasterId r:id="rId68"/>
  </p:handoutMasterIdLst>
  <p:sldIdLst>
    <p:sldId id="375" r:id="rId4"/>
    <p:sldId id="256" r:id="rId5"/>
    <p:sldId id="374" r:id="rId6"/>
    <p:sldId id="347" r:id="rId7"/>
    <p:sldId id="348" r:id="rId8"/>
    <p:sldId id="257" r:id="rId9"/>
    <p:sldId id="258" r:id="rId10"/>
    <p:sldId id="361" r:id="rId11"/>
    <p:sldId id="322" r:id="rId12"/>
    <p:sldId id="362" r:id="rId13"/>
    <p:sldId id="259" r:id="rId14"/>
    <p:sldId id="363" r:id="rId15"/>
    <p:sldId id="276" r:id="rId16"/>
    <p:sldId id="364" r:id="rId17"/>
    <p:sldId id="327" r:id="rId18"/>
    <p:sldId id="324" r:id="rId19"/>
    <p:sldId id="260" r:id="rId20"/>
    <p:sldId id="261" r:id="rId21"/>
    <p:sldId id="328" r:id="rId22"/>
    <p:sldId id="262" r:id="rId23"/>
    <p:sldId id="329" r:id="rId24"/>
    <p:sldId id="365" r:id="rId25"/>
    <p:sldId id="366" r:id="rId26"/>
    <p:sldId id="349" r:id="rId27"/>
    <p:sldId id="263" r:id="rId28"/>
    <p:sldId id="332" r:id="rId29"/>
    <p:sldId id="277" r:id="rId30"/>
    <p:sldId id="367" r:id="rId31"/>
    <p:sldId id="264" r:id="rId32"/>
    <p:sldId id="284" r:id="rId33"/>
    <p:sldId id="334" r:id="rId34"/>
    <p:sldId id="265" r:id="rId35"/>
    <p:sldId id="278" r:id="rId36"/>
    <p:sldId id="336" r:id="rId37"/>
    <p:sldId id="350" r:id="rId38"/>
    <p:sldId id="266" r:id="rId39"/>
    <p:sldId id="368" r:id="rId40"/>
    <p:sldId id="267" r:id="rId41"/>
    <p:sldId id="285" r:id="rId42"/>
    <p:sldId id="337" r:id="rId43"/>
    <p:sldId id="281" r:id="rId44"/>
    <p:sldId id="338" r:id="rId45"/>
    <p:sldId id="268" r:id="rId46"/>
    <p:sldId id="369" r:id="rId47"/>
    <p:sldId id="269" r:id="rId48"/>
    <p:sldId id="370" r:id="rId49"/>
    <p:sldId id="351" r:id="rId50"/>
    <p:sldId id="270" r:id="rId51"/>
    <p:sldId id="356" r:id="rId52"/>
    <p:sldId id="343" r:id="rId53"/>
    <p:sldId id="271" r:id="rId54"/>
    <p:sldId id="286" r:id="rId55"/>
    <p:sldId id="371" r:id="rId56"/>
    <p:sldId id="372" r:id="rId57"/>
    <p:sldId id="373" r:id="rId58"/>
    <p:sldId id="345" r:id="rId59"/>
    <p:sldId id="283" r:id="rId60"/>
    <p:sldId id="320" r:id="rId61"/>
    <p:sldId id="272" r:id="rId62"/>
    <p:sldId id="352" r:id="rId63"/>
    <p:sldId id="357" r:id="rId64"/>
    <p:sldId id="353" r:id="rId65"/>
    <p:sldId id="359" r:id="rId66"/>
  </p:sldIdLst>
  <p:sldSz cx="9144000" cy="6858000" type="screen4x3"/>
  <p:notesSz cx="6858000" cy="9296400"/>
  <p:custDataLst>
    <p:tags r:id="rId69"/>
  </p:custDataLst>
  <p:defaultTextStyle>
    <a:defPPr>
      <a:defRPr lang="en-US"/>
    </a:defPPr>
    <a:lvl1pPr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1pPr>
    <a:lvl2pPr marL="4572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2pPr>
    <a:lvl3pPr marL="9144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3pPr>
    <a:lvl4pPr marL="13716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4pPr>
    <a:lvl5pPr marL="1828800" algn="l" rtl="0" fontAlgn="base">
      <a:spcBef>
        <a:spcPct val="0"/>
      </a:spcBef>
      <a:spcAft>
        <a:spcPct val="0"/>
      </a:spcAft>
      <a:defRPr kern="1200">
        <a:solidFill>
          <a:schemeClr val="tx1"/>
        </a:solidFill>
        <a:latin typeface="Arial" pitchFamily="-1" charset="0"/>
        <a:ea typeface="ＭＳ Ｐゴシック" pitchFamily="-1" charset="-128"/>
        <a:cs typeface="ＭＳ Ｐゴシック" pitchFamily="-1" charset="-128"/>
      </a:defRPr>
    </a:lvl5pPr>
    <a:lvl6pPr marL="22860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6pPr>
    <a:lvl7pPr marL="27432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7pPr>
    <a:lvl8pPr marL="32004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8pPr>
    <a:lvl9pPr marL="3657600" algn="l" defTabSz="457200" rtl="0" eaLnBrk="1" latinLnBrk="0" hangingPunct="1">
      <a:defRPr kern="1200">
        <a:solidFill>
          <a:schemeClr val="tx1"/>
        </a:solidFill>
        <a:latin typeface="Arial" pitchFamily="-1" charset="0"/>
        <a:ea typeface="ＭＳ Ｐゴシック" pitchFamily="-1" charset="-128"/>
        <a:cs typeface="ＭＳ Ｐゴシック" pitchFamily="-1"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112">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4" autoAdjust="0"/>
    <p:restoredTop sz="86387" autoAdjust="0"/>
  </p:normalViewPr>
  <p:slideViewPr>
    <p:cSldViewPr>
      <p:cViewPr varScale="1">
        <p:scale>
          <a:sx n="100" d="100"/>
          <a:sy n="100" d="100"/>
        </p:scale>
        <p:origin x="684" y="96"/>
      </p:cViewPr>
      <p:guideLst>
        <p:guide orient="horz" pos="2160"/>
        <p:guide pos="2880"/>
        <p:guide orient="horz" pos="2112"/>
      </p:guideLst>
    </p:cSldViewPr>
  </p:slideViewPr>
  <p:outlineViewPr>
    <p:cViewPr>
      <p:scale>
        <a:sx n="33" d="100"/>
        <a:sy n="33" d="100"/>
      </p:scale>
      <p:origin x="0" y="-14011"/>
    </p:cViewPr>
  </p:outlineViewPr>
  <p:notesTextViewPr>
    <p:cViewPr>
      <p:scale>
        <a:sx n="100" d="100"/>
        <a:sy n="100" d="100"/>
      </p:scale>
      <p:origin x="0" y="0"/>
    </p:cViewPr>
  </p:notesTextViewPr>
  <p:sorterViewPr>
    <p:cViewPr>
      <p:scale>
        <a:sx n="77" d="100"/>
        <a:sy n="77" d="100"/>
      </p:scale>
      <p:origin x="0" y="0"/>
    </p:cViewPr>
  </p:sorterViewPr>
  <p:notesViewPr>
    <p:cSldViewPr>
      <p:cViewPr>
        <p:scale>
          <a:sx n="110" d="100"/>
          <a:sy n="110" d="100"/>
        </p:scale>
        <p:origin x="-1740" y="252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ags" Target="tags/tag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atin typeface="Arial" charset="0"/>
                <a:ea typeface="ＭＳ Ｐゴシック" charset="-128"/>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397DDA6-0802-F448-8CB4-9AA000789823}" type="datetimeFigureOut">
              <a:rPr lang="en-US"/>
              <a:pPr/>
              <a:t>4/18/2017</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atin typeface="Arial" charset="0"/>
                <a:ea typeface="ＭＳ Ｐゴシック" charset="-128"/>
                <a:cs typeface="+mn-cs"/>
              </a:defRPr>
            </a:lvl1pPr>
          </a:lstStyle>
          <a:p>
            <a:pPr>
              <a:defRPr/>
            </a:pPr>
            <a:endParaRPr lang="en-US" dirty="0"/>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F9B9BA8-26B4-2341-B81B-CFF7E60B798D}" type="slidenum">
              <a:rPr lang="en-US"/>
              <a:pPr/>
              <a:t>‹#›</a:t>
            </a:fld>
            <a:endParaRPr lang="en-US" dirty="0"/>
          </a:p>
        </p:txBody>
      </p:sp>
    </p:spTree>
    <p:extLst>
      <p:ext uri="{BB962C8B-B14F-4D97-AF65-F5344CB8AC3E}">
        <p14:creationId xmlns:p14="http://schemas.microsoft.com/office/powerpoint/2010/main" val="778782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US" dirty="0"/>
          </a:p>
        </p:txBody>
      </p:sp>
      <p:sp>
        <p:nvSpPr>
          <p:cNvPr id="2253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US" dirty="0"/>
          </a:p>
        </p:txBody>
      </p:sp>
      <p:sp>
        <p:nvSpPr>
          <p:cNvPr id="6349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US" dirty="0"/>
          </a:p>
        </p:txBody>
      </p:sp>
      <p:sp>
        <p:nvSpPr>
          <p:cNvPr id="2253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B8C038F-3AFB-E645-89A0-BF0346A004B6}" type="slidenum">
              <a:rPr lang="en-US"/>
              <a:pPr/>
              <a:t>‹#›</a:t>
            </a:fld>
            <a:endParaRPr lang="en-US" dirty="0"/>
          </a:p>
        </p:txBody>
      </p:sp>
    </p:spTree>
    <p:extLst>
      <p:ext uri="{BB962C8B-B14F-4D97-AF65-F5344CB8AC3E}">
        <p14:creationId xmlns:p14="http://schemas.microsoft.com/office/powerpoint/2010/main" val="8888600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223D20D-959D-F145-B05C-BEF87463B8DA}"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29279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9FE4381-D069-E742-9540-14C440E5FD4F}" type="slidenum">
              <a:rPr lang="en-US"/>
              <a:pPr/>
              <a:t>2</a:t>
            </a:fld>
            <a:endParaRPr lang="en-US" dirty="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dirty="0" smtClean="0">
                <a:latin typeface="Arial" pitchFamily="-1" charset="0"/>
                <a:ea typeface="ＭＳ Ｐゴシック" pitchFamily="-1" charset="-128"/>
                <a:cs typeface="ＭＳ Ｐゴシック" pitchFamily="-1" charset="-128"/>
              </a:rPr>
              <a:t>On </a:t>
            </a:r>
            <a:r>
              <a:rPr lang="en-US" dirty="0">
                <a:latin typeface="Arial" pitchFamily="-1" charset="0"/>
                <a:ea typeface="ＭＳ Ｐゴシック" pitchFamily="-1" charset="-128"/>
                <a:cs typeface="ＭＳ Ｐゴシック" pitchFamily="-1" charset="-128"/>
              </a:rPr>
              <a:t>April</a:t>
            </a:r>
            <a:r>
              <a:rPr lang="en-US" baseline="0" dirty="0">
                <a:latin typeface="Arial" pitchFamily="-1" charset="0"/>
                <a:ea typeface="ＭＳ Ｐゴシック" pitchFamily="-1" charset="-128"/>
                <a:cs typeface="ＭＳ Ｐゴシック" pitchFamily="-1" charset="-128"/>
              </a:rPr>
              <a:t> 30, 1789, in New York City, the nation’s temporary capital, George Washington became the first president under the new Constitution. Elected unanimously, Washington took the oath of office on the balcony of Federal Hall dressed in a plain suit rather than European finery before a large crowd that reacted with “loud and repeated shouts” of approval. He then retreated inside to deliver his inaugural address before members of Congress and other dignitaries. Washington’s speech expressed the revolutionary generation’s conviction that it had embarked on an experiment of enormous historical importance, whose outcome was by no means certain. “The preservation of the sacred fire of liberty and the destiny of the republican model of government,” Washington proclaimed, depended on the success of the American experiment in self-government. Most Americans seemed to agree that freedom was the special genius of American institutions, and a House of Representatives resolution congratulated Washington for his election by “the freest people on the face of the earth.” When it came time to issue money, Congress instructed that liberty, rather than the head of state, adorn the currency. Americans leaders believed that success for the new government required political harmony, and they were especially anxious to avoid the emergence of organized political parties, considered divisive and disloyal, which had appeared already in several states. The Constitution makes no mention of political parties, assuming candidates ran as individuals (otherwise, the second-place finisher would not have become vice president). Nonetheless, national parties, originating in Congress, arose and spread to the general populace. Instead of harmony, the 1790s became an “age of passion,” in which each </a:t>
            </a:r>
            <a:r>
              <a:rPr lang="en-US" baseline="0" dirty="0" smtClean="0">
                <a:latin typeface="Arial" pitchFamily="-1" charset="0"/>
                <a:ea typeface="ＭＳ Ｐゴシック" pitchFamily="-1" charset="-128"/>
                <a:cs typeface="ＭＳ Ｐゴシック" pitchFamily="-1" charset="-128"/>
              </a:rPr>
              <a:t>party </a:t>
            </a:r>
            <a:r>
              <a:rPr lang="en-US" baseline="0" dirty="0">
                <a:latin typeface="Arial" pitchFamily="-1" charset="0"/>
                <a:ea typeface="ＭＳ Ｐゴシック" pitchFamily="-1" charset="-128"/>
                <a:cs typeface="ＭＳ Ｐゴシック" pitchFamily="-1" charset="-128"/>
              </a:rPr>
              <a:t>questioned the other’s loyalty and lambasted opponents in the extreme. Political rhetoric became inflamed because the stakes seemed so </a:t>
            </a:r>
            <a:r>
              <a:rPr lang="en-US" baseline="0" dirty="0" smtClean="0">
                <a:latin typeface="Arial" pitchFamily="-1" charset="0"/>
                <a:ea typeface="ＭＳ Ｐゴシック" pitchFamily="-1" charset="-128"/>
                <a:cs typeface="ＭＳ Ｐゴシック" pitchFamily="-1" charset="-128"/>
              </a:rPr>
              <a:t>high</a:t>
            </a:r>
            <a:r>
              <a:rPr lang="en-US" sz="1200" kern="1200" dirty="0" smtClean="0">
                <a:solidFill>
                  <a:schemeClr val="tx1"/>
                </a:solidFill>
                <a:latin typeface="Arial" charset="0"/>
                <a:ea typeface="ＭＳ Ｐゴシック" charset="-128"/>
                <a:cs typeface="ＭＳ Ｐゴシック" charset="-128"/>
              </a:rPr>
              <a:t>―</a:t>
            </a:r>
            <a:r>
              <a:rPr lang="en-US" baseline="0" dirty="0" smtClean="0">
                <a:latin typeface="Arial" pitchFamily="-1" charset="0"/>
                <a:ea typeface="ＭＳ Ｐゴシック" pitchFamily="-1" charset="-128"/>
                <a:cs typeface="ＭＳ Ｐゴシック" pitchFamily="-1" charset="-128"/>
              </a:rPr>
              <a:t>nothing </a:t>
            </a:r>
            <a:r>
              <a:rPr lang="en-US" baseline="0" dirty="0">
                <a:latin typeface="Arial" pitchFamily="-1" charset="0"/>
                <a:ea typeface="ＭＳ Ｐゴシック" pitchFamily="-1" charset="-128"/>
                <a:cs typeface="ＭＳ Ｐゴシック" pitchFamily="-1" charset="-128"/>
              </a:rPr>
              <a:t>less than the legacy of the Revolution, the new nation’s future, and the survival of American freedom. </a:t>
            </a:r>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935872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fld id="{CC8B62B8-D689-4C29-B229-60652248A392}" type="slidenum">
              <a:rPr lang="en-US">
                <a:solidFill>
                  <a:srgbClr val="000000"/>
                </a:solidFill>
              </a:rPr>
              <a:pPr eaLnBrk="1" hangingPunct="1"/>
              <a:t>3</a:t>
            </a:fld>
            <a:endParaRPr lang="en-US" dirty="0">
              <a:solidFill>
                <a:srgbClr val="000000"/>
              </a:solidFill>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t>The </a:t>
            </a:r>
            <a:r>
              <a:rPr lang="en-US" baseline="0" dirty="0"/>
              <a:t>painting shows a view of the city from a nearby plantation. The town houses of merchants and plantation owners line the broad promenade along the waterfront. At the lower center, a slave goes about his work. An eagle </a:t>
            </a:r>
            <a:r>
              <a:rPr lang="en-US" baseline="0" dirty="0" smtClean="0"/>
              <a:t>holds </a:t>
            </a:r>
            <a:r>
              <a:rPr lang="en-US" baseline="0" dirty="0"/>
              <a:t>aloft a banner that suggests the heady optimism of the young republic: Under My Wings Every Thing Prospers. </a:t>
            </a:r>
            <a:endParaRPr lang="en-US" dirty="0"/>
          </a:p>
        </p:txBody>
      </p:sp>
    </p:spTree>
    <p:extLst>
      <p:ext uri="{BB962C8B-B14F-4D97-AF65-F5344CB8AC3E}">
        <p14:creationId xmlns:p14="http://schemas.microsoft.com/office/powerpoint/2010/main" val="1974383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US" dirty="0">
                <a:latin typeface="Arial" pitchFamily="-1" charset="0"/>
                <a:ea typeface="Arial" pitchFamily="-1" charset="0"/>
                <a:cs typeface="Arial" pitchFamily="-1" charset="0"/>
              </a:rPr>
              <a:t>The subtopics for this lecture are listed on the screen above.</a:t>
            </a:r>
          </a:p>
        </p:txBody>
      </p:sp>
      <p:sp>
        <p:nvSpPr>
          <p:cNvPr id="65540" name="Slide Number Placeholder 3"/>
          <p:cNvSpPr>
            <a:spLocks noGrp="1"/>
          </p:cNvSpPr>
          <p:nvPr>
            <p:ph type="sldNum" sz="quarter" idx="5"/>
          </p:nvPr>
        </p:nvSpPr>
        <p:spPr>
          <a:noFill/>
        </p:spPr>
        <p:txBody>
          <a:bodyPr/>
          <a:lstStyle/>
          <a:p>
            <a:fld id="{EFB697CD-8467-8D4F-A8BE-083B0375CDFD}" type="slidenum">
              <a:rPr lang="en-US"/>
              <a:pPr/>
              <a:t>4</a:t>
            </a:fld>
            <a:endParaRPr lang="en-US" dirty="0"/>
          </a:p>
        </p:txBody>
      </p:sp>
    </p:spTree>
    <p:extLst>
      <p:ext uri="{BB962C8B-B14F-4D97-AF65-F5344CB8AC3E}">
        <p14:creationId xmlns:p14="http://schemas.microsoft.com/office/powerpoint/2010/main" val="2000974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A839A6A-E19E-994E-B8D2-6246C2F5958C}" type="slidenum">
              <a:rPr lang="en-US"/>
              <a:pPr/>
              <a:t>5</a:t>
            </a:fld>
            <a:endParaRPr lang="en-US" dirty="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r>
              <a:rPr lang="en-US" dirty="0">
                <a:latin typeface="Arial" pitchFamily="-1" charset="0"/>
                <a:ea typeface="ＭＳ Ｐゴシック" pitchFamily="-1" charset="-128"/>
                <a:cs typeface="ＭＳ Ｐゴシック" pitchFamily="-1" charset="-128"/>
              </a:rPr>
              <a:t> </a:t>
            </a: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3810473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44B3C175-318C-B141-A1DD-37F69A35FF23}" type="slidenum">
              <a:rPr lang="en-US"/>
              <a:pPr/>
              <a:t>6</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President Washington embodied national unity and the virtue of republican self-sacrifice, having retired from public life after the war. His vice president, John Adams, was an important political leader of the Revolution. Washington’s cabinet included Thomas Jefferson as secretary of state and Alexander Hamilton as head of the Treasury Department. He formed a Supreme Court, with John Jay as its chief justice.</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But a financial plan proposed by Hamilton frayed national unity. Taking Great Britain as his model, Hamilton wanted to stabilize the nation’s finances, garner the support of powerful financiers, and foster economic development. He hoped to make the United States a world military and commercial power.</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To establish the government’s creditworthiness, Hamilton proposed that it pay off at full face value all national and state debts from the Revolution. He wanted to create a new national debt, issued as interest-bearing bonds to government creditors, that would tie wealthy investors to the national government. He wanted to establish a Bank of the United States, modeled on the Bank of England, that would act as the nation’s financial agent</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a private corporation that would hold government funds, make loans to the government, and make profits for stockholders. To raise revenue, he proposed a tax on whiskey. And in a Report on Manufactures, Hamilton called for a tariff and government subsidies to develop factories that would produce </a:t>
            </a:r>
            <a:r>
              <a:rPr lang="en-US" dirty="0" smtClean="0">
                <a:latin typeface="Arial" pitchFamily="-1" charset="0"/>
                <a:ea typeface="ＭＳ Ｐゴシック" pitchFamily="-1" charset="-128"/>
                <a:cs typeface="ＭＳ Ｐゴシック" pitchFamily="-1" charset="-128"/>
              </a:rPr>
              <a:t>domestically </a:t>
            </a:r>
            <a:r>
              <a:rPr lang="en-US" dirty="0">
                <a:latin typeface="Arial" pitchFamily="-1" charset="0"/>
                <a:ea typeface="ＭＳ Ｐゴシック" pitchFamily="-1" charset="-128"/>
                <a:cs typeface="ＭＳ Ｐゴシック" pitchFamily="-1" charset="-128"/>
              </a:rPr>
              <a:t>goods that at that time were imported from abroad.</a:t>
            </a:r>
          </a:p>
        </p:txBody>
      </p:sp>
    </p:spTree>
    <p:extLst>
      <p:ext uri="{BB962C8B-B14F-4D97-AF65-F5344CB8AC3E}">
        <p14:creationId xmlns:p14="http://schemas.microsoft.com/office/powerpoint/2010/main" val="3773344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D2A8F635-90EB-4046-B564-0804720AEE0A}" type="slidenum">
              <a:rPr lang="en-US"/>
              <a:pPr/>
              <a:t>7</a:t>
            </a:fld>
            <a:endParaRPr lang="en-US" dirty="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Though American financiers, manufacturers, and merchants supported Hamilton’s vision of the nation as a powerful commercial republic, many had a different vision. His plans for close ties with Britain alarmed James Madison and Thomas Jefferson, who looked not to Europe but to westward expansion as ensuring a prosperous, republican future. They disliked urban growth and </a:t>
            </a:r>
            <a:r>
              <a:rPr lang="en-US" dirty="0" smtClean="0">
                <a:latin typeface="Arial" pitchFamily="-1" charset="0"/>
                <a:ea typeface="ＭＳ Ｐゴシック" pitchFamily="-1" charset="-128"/>
                <a:cs typeface="ＭＳ Ｐゴシック" pitchFamily="-1" charset="-128"/>
              </a:rPr>
              <a:t>manufacturing, </a:t>
            </a:r>
            <a:r>
              <a:rPr lang="en-US" dirty="0">
                <a:latin typeface="Arial" pitchFamily="-1" charset="0"/>
                <a:ea typeface="ＭＳ Ｐゴシック" pitchFamily="-1" charset="-128"/>
                <a:cs typeface="ＭＳ Ｐゴシック" pitchFamily="-1" charset="-128"/>
              </a:rPr>
              <a:t>and did not want economic policy that catered to bankers and business leaders. They hoped America would be a republic of independent farmers who sold their goods to the world through free trade. Jefferson and Madison feared that a powerful central government, if allied with a growing class of commercial capitalists, would endanger American freedom.</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Initial opposition to Hamilton’s program came from the South, which lacked investors and owners of government bonds, where support for manufacturing and a diversified economy was weak, and whose states had paid off much of their war debt. Hamilton argued that the Constitution’s clause giving Congress the power to enact laws for the “general welfare” authorized his plans, but opponents, known as “strict constructionists,” argued that the federal government could use only the powers that were stated explicitly in the Constitution</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which, they charged, did not authorize a national bank. A compromise secured Hamilton’s fiscal program, minus subsidies for factories, in exchange for locating the nation’s </a:t>
            </a:r>
            <a:r>
              <a:rPr lang="en-US" dirty="0" smtClean="0">
                <a:latin typeface="Arial" pitchFamily="-1" charset="0"/>
                <a:ea typeface="ＭＳ Ｐゴシック" pitchFamily="-1" charset="-128"/>
                <a:cs typeface="ＭＳ Ｐゴシック" pitchFamily="-1" charset="-128"/>
              </a:rPr>
              <a:t>capital between </a:t>
            </a:r>
            <a:r>
              <a:rPr lang="en-US" dirty="0">
                <a:latin typeface="Arial" pitchFamily="-1" charset="0"/>
                <a:ea typeface="ＭＳ Ｐゴシック" pitchFamily="-1" charset="-128"/>
                <a:cs typeface="ＭＳ Ｐゴシック" pitchFamily="-1" charset="-128"/>
              </a:rPr>
              <a:t>Virginia and Maryland. This became Washington, the</a:t>
            </a:r>
            <a:r>
              <a:rPr lang="en-US" baseline="0" dirty="0">
                <a:latin typeface="Arial" pitchFamily="-1" charset="0"/>
                <a:ea typeface="ＭＳ Ｐゴシック" pitchFamily="-1" charset="-128"/>
                <a:cs typeface="ＭＳ Ｐゴシック" pitchFamily="-1" charset="-128"/>
              </a:rPr>
              <a:t> District of Columbia.</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187868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An </a:t>
            </a:r>
            <a:r>
              <a:rPr lang="en-US" altLang="en-US" baseline="0" dirty="0">
                <a:latin typeface="Arial" panose="020B0604020202020204" pitchFamily="34" charset="0"/>
                <a:ea typeface="ＭＳ Ｐゴシック" panose="020B0600070205080204" pitchFamily="34" charset="-128"/>
              </a:rPr>
              <a:t>early American coin, bearing an image of liberty and the word itself, as directed by Congress in a 1792 </a:t>
            </a:r>
            <a:r>
              <a:rPr lang="en-US" altLang="en-US" baseline="0" dirty="0" smtClean="0">
                <a:latin typeface="Arial" panose="020B0604020202020204" pitchFamily="34" charset="0"/>
                <a:ea typeface="ＭＳ Ｐゴシック" panose="020B0600070205080204" pitchFamily="34" charset="-128"/>
              </a:rPr>
              <a:t>law</a:t>
            </a:r>
          </a:p>
          <a:p>
            <a:endParaRPr lang="en-US" altLang="en-US" baseline="0" dirty="0" smtClean="0">
              <a:latin typeface="Arial" panose="020B0604020202020204" pitchFamily="34" charset="0"/>
              <a:ea typeface="ＭＳ Ｐゴシック" panose="020B0600070205080204" pitchFamily="34" charset="-128"/>
            </a:endParaRPr>
          </a:p>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first U.S. coin to feature a real person rather than an idealized image of liberty was the Lincoln penny, issued in 1909 for the centennial of his birth. </a:t>
            </a:r>
          </a:p>
        </p:txBody>
      </p:sp>
    </p:spTree>
    <p:extLst>
      <p:ext uri="{BB962C8B-B14F-4D97-AF65-F5344CB8AC3E}">
        <p14:creationId xmlns:p14="http://schemas.microsoft.com/office/powerpoint/2010/main" val="3922123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DA5403CB-C952-AB42-BA91-B0D93AA708BB}" type="slidenum">
              <a:rPr lang="en-US"/>
              <a:pPr/>
              <a:t>9</a:t>
            </a:fld>
            <a:endParaRPr lang="en-US" dirty="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Liberty and Washington</a:t>
            </a:r>
            <a:r>
              <a:rPr lang="en-US" i="0" dirty="0">
                <a:latin typeface="Arial" pitchFamily="-1" charset="0"/>
                <a:ea typeface="ＭＳ Ｐゴシック" pitchFamily="-1" charset="-128"/>
                <a:cs typeface="ＭＳ Ｐゴシック" pitchFamily="-1" charset="-128"/>
              </a:rPr>
              <a:t>,</a:t>
            </a:r>
            <a:r>
              <a:rPr lang="en-US" i="0" baseline="0" dirty="0">
                <a:latin typeface="Arial" pitchFamily="-1" charset="0"/>
                <a:ea typeface="ＭＳ Ｐゴシック" pitchFamily="-1" charset="-128"/>
                <a:cs typeface="ＭＳ Ｐゴシック" pitchFamily="-1" charset="-128"/>
              </a:rPr>
              <a:t> painted by an unknown artist around 1800, depicts a female figure of liberty placing a wreath on a bust of the first president. She carries an American flag and stands on a royal crown, which has been thrown to the ground. In the background is a liberty cap. Washington had died in 1799 and was now immortalized as a symbol of freedom, independence, and national pride.</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977618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prominent Connecticut artist Amos Doolittle created this engraving, </a:t>
            </a:r>
            <a:r>
              <a:rPr lang="en-US" altLang="en-US" i="1" baseline="0" dirty="0">
                <a:latin typeface="Arial" panose="020B0604020202020204" pitchFamily="34" charset="0"/>
                <a:ea typeface="ＭＳ Ｐゴシック" panose="020B0600070205080204" pitchFamily="34" charset="-128"/>
              </a:rPr>
              <a:t>A Display of the United States of America</a:t>
            </a:r>
            <a:r>
              <a:rPr lang="en-US" altLang="en-US" i="0" baseline="0" dirty="0">
                <a:latin typeface="Arial" panose="020B0604020202020204" pitchFamily="34" charset="0"/>
                <a:ea typeface="ＭＳ Ｐゴシック" panose="020B0600070205080204" pitchFamily="34" charset="-128"/>
              </a:rPr>
              <a:t>, in 1794, during George Washington’s second term as president. Washington is at the center with the motto “The protector of his country and the supporter of the rights of mankind.” He is surrounded by the seals of the original thirteen states, plus the seal of Vermont in the lower right corner. The seals contain various images of commerce and liberty.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1474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C4FDCD9-6552-4E44-8EDA-4BB2219F9F9D}" type="slidenum">
              <a:rPr lang="en-US"/>
              <a:pPr/>
              <a:t>11</a:t>
            </a:fld>
            <a:endParaRPr lang="en-US" dirty="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French Revolution of 1789 deepened political divisions in America. At first, almost all Americans celebrated the </a:t>
            </a:r>
            <a:r>
              <a:rPr lang="en-US" dirty="0" smtClean="0">
                <a:latin typeface="Arial" pitchFamily="-1" charset="0"/>
                <a:ea typeface="ＭＳ Ｐゴシック" pitchFamily="-1" charset="-128"/>
                <a:cs typeface="ＭＳ Ｐゴシック" pitchFamily="-1" charset="-128"/>
              </a:rPr>
              <a:t>revolution</a:t>
            </a:r>
            <a:r>
              <a:rPr lang="en-US" dirty="0">
                <a:latin typeface="Arial" pitchFamily="-1" charset="0"/>
                <a:ea typeface="ＭＳ Ｐゴシック" pitchFamily="-1" charset="-128"/>
                <a:cs typeface="ＭＳ Ｐゴシック" pitchFamily="-1" charset="-128"/>
              </a:rPr>
              <a:t>, as it seemed inspired by their own revolution and republic. But the turn in France in 1793 to a more radical revolution, marked by the execution of King Louis XVI and aristocrats, and war between France and Great Britain, polarized Americans.</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Jefferson and his followers thought the French Revolution, despite its extremism, was a victory for self-government everywhere. To Washington and Hamilton and their followers, the revolution invited anarchy, and they believed America should befriend Britain. But since the American Revolution, the United States had been a permanent ally of France. In 1793, Washington declared that the United States would be neutral in the war between France and Britain. But he also moved to expel a French envoy, Edmond Genet, for trying to recruit American ships to attack British vessels. At the same time, Britain seized American ships and sailors. John Jay negotiated a controversial treaty in 1794 that effectively canceled the American-French alliance and recognized British commercial and naval supremacy.</a:t>
            </a:r>
          </a:p>
        </p:txBody>
      </p:sp>
    </p:spTree>
    <p:extLst>
      <p:ext uri="{BB962C8B-B14F-4D97-AF65-F5344CB8AC3E}">
        <p14:creationId xmlns:p14="http://schemas.microsoft.com/office/powerpoint/2010/main" val="1030535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This is a </a:t>
            </a:r>
            <a:r>
              <a:rPr lang="en-US" altLang="en-US" baseline="0" dirty="0">
                <a:latin typeface="Arial" panose="020B0604020202020204" pitchFamily="34" charset="0"/>
                <a:ea typeface="ＭＳ Ｐゴシック" panose="020B0600070205080204" pitchFamily="34" charset="-128"/>
              </a:rPr>
              <a:t>recruiting </a:t>
            </a:r>
            <a:r>
              <a:rPr lang="en-US" altLang="en-US" baseline="0" dirty="0" smtClean="0">
                <a:latin typeface="Arial" panose="020B0604020202020204" pitchFamily="34" charset="0"/>
                <a:ea typeface="ＭＳ Ｐゴシック" panose="020B0600070205080204" pitchFamily="34" charset="-128"/>
              </a:rPr>
              <a:t>poster, </a:t>
            </a:r>
            <a:r>
              <a:rPr lang="en-US" altLang="en-US" baseline="0" dirty="0">
                <a:latin typeface="Arial" panose="020B0604020202020204" pitchFamily="34" charset="0"/>
                <a:ea typeface="ＭＳ Ｐゴシック" panose="020B0600070205080204" pitchFamily="34" charset="-128"/>
              </a:rPr>
              <a:t>seeking “able bodied seamen” willing to volunteer to fight for revolutionary France and “the cause of Liberty,” issued in Philadelphia by Edmond Genet, a French envoy. Genet thought Irish immigrants in the United States would be especially willing to serve France in its war with Great Britain. </a:t>
            </a:r>
          </a:p>
        </p:txBody>
      </p:sp>
    </p:spTree>
    <p:extLst>
      <p:ext uri="{BB962C8B-B14F-4D97-AF65-F5344CB8AC3E}">
        <p14:creationId xmlns:p14="http://schemas.microsoft.com/office/powerpoint/2010/main" val="6758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27923D2-F7D0-B349-9289-37FB99C7FC09}" type="slidenum">
              <a:rPr lang="en-US"/>
              <a:pPr/>
              <a:t>13</a:t>
            </a:fld>
            <a:endParaRPr lang="en-US" dirty="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By the mid-1790s, two parties appeared in Congress, calling themselves Federalists and Republicans. Both parties claimed the language of American liberty, and each accused the other of conspiring to destroy that liberty.</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The Federalists supported the Washington administration, favored Hamilton’s economic program, and wanted ties with Britain. Well-to-do merchants, farmers, lawyers, and established political leaders, especially in the North, tended to support the Federalists. They were generally elitist, and saw society as a fixed hierarchy in which political office should go to wealthy men, who expected deference from lesser men. They feared that the spirit of liberty generated by the Revolution was degenerating into anarchy.</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a:t>
            </a:r>
            <a:r>
              <a:rPr lang="en-US" baseline="0" dirty="0">
                <a:latin typeface="Arial" pitchFamily="-1" charset="0"/>
                <a:ea typeface="ＭＳ Ｐゴシック" pitchFamily="-1" charset="-128"/>
                <a:cs typeface="ＭＳ Ｐゴシック" pitchFamily="-1" charset="-128"/>
              </a:rPr>
              <a:t> Federalists may have been the only major party in American history forthrightly to proclaim democracy and freedom dangerous in the hands of ordinary citizens. The </a:t>
            </a:r>
            <a:r>
              <a:rPr lang="en-US" i="0" baseline="0" dirty="0">
                <a:latin typeface="Arial" pitchFamily="-1" charset="0"/>
                <a:ea typeface="ＭＳ Ｐゴシック" pitchFamily="-1" charset="-128"/>
                <a:cs typeface="ＭＳ Ｐゴシック" pitchFamily="-1" charset="-128"/>
              </a:rPr>
              <a:t>“Whiskey Rebellion” of 1794 broke out when backcountry Pennsylvania farmers tried to block collection of the new tax on distilled spirits. Invoking the symbols of 1776, they based their actions on the symbols of liberty, reinforcing the Federalist insistence that such ideas were dangerous in the hands of the citizenry. Washington dispatched 13,000 militiamen to quell the resistance, and accompanied them himself, the only time a president has actually commanded an army in the field. His response was designed to restore order for “the impression” on Europeans who did not believe American self-government could survive.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757403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Infant </a:t>
            </a:r>
            <a:r>
              <a:rPr lang="en-US" altLang="en-US" i="1" baseline="0" dirty="0">
                <a:latin typeface="Arial" panose="020B0604020202020204" pitchFamily="34" charset="0"/>
                <a:ea typeface="ＭＳ Ｐゴシック" panose="020B0600070205080204" pitchFamily="34" charset="-128"/>
              </a:rPr>
              <a:t>Liberty Nursed by Mother Mob</a:t>
            </a:r>
            <a:r>
              <a:rPr lang="en-US" altLang="en-US" i="0" baseline="0" dirty="0">
                <a:latin typeface="Arial" panose="020B0604020202020204" pitchFamily="34" charset="0"/>
                <a:ea typeface="ＭＳ Ｐゴシック" panose="020B0600070205080204" pitchFamily="34" charset="-128"/>
              </a:rPr>
              <a:t>, a Federalist cartoon from 1807, illustrates the party’s fear that the spirit of liberty was degenerating into anarchy. In the background, a mob assaults a building, while in the foreground a pile of books burns.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41105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55B7948-F0B7-0E44-A58C-A51C76210D5F}" type="slidenum">
              <a:rPr lang="en-US"/>
              <a:pPr/>
              <a:t>15</a:t>
            </a:fld>
            <a:endParaRPr lang="en-US"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1794</a:t>
            </a:r>
            <a:r>
              <a:rPr lang="en-US" baseline="0" dirty="0">
                <a:latin typeface="Arial" pitchFamily="-1" charset="0"/>
                <a:ea typeface="ＭＳ Ｐゴシック" pitchFamily="-1" charset="-128"/>
                <a:cs typeface="ＭＳ Ｐゴシック" pitchFamily="-1" charset="-128"/>
              </a:rPr>
              <a:t> painting by the Baltimore artist and sign painter Frederick Kemmelmeyer depicting President George Washington as commander-in-chief of the army dispatched to put down the Whiskey Rebellion.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31723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0D92C6E-0E24-BE4A-A59D-4B69569B47E7}" type="slidenum">
              <a:rPr lang="en-US"/>
              <a:pPr/>
              <a:t>16</a:t>
            </a:fld>
            <a:endParaRPr lang="en-US" dirty="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r>
              <a:rPr lang="en-US" i="0" baseline="0" dirty="0" smtClean="0">
                <a:latin typeface="Arial" pitchFamily="-1" charset="0"/>
                <a:ea typeface="ＭＳ Ｐゴシック" pitchFamily="-1" charset="-128"/>
                <a:cs typeface="ＭＳ Ｐゴシック" pitchFamily="-1" charset="-128"/>
              </a:rPr>
              <a:t>Americans </a:t>
            </a:r>
            <a:r>
              <a:rPr lang="en-US" i="0" baseline="0" dirty="0">
                <a:latin typeface="Arial" pitchFamily="-1" charset="0"/>
                <a:ea typeface="ＭＳ Ｐゴシック" pitchFamily="-1" charset="-128"/>
                <a:cs typeface="ＭＳ Ｐゴシック" pitchFamily="-1" charset="-128"/>
              </a:rPr>
              <a:t>like Jefferson and Madison believed that farmers were the most virtuous citizens and therefore agriculture must remain the foundation of American life</a:t>
            </a:r>
            <a:r>
              <a:rPr lang="en-US" i="0" baseline="0" dirty="0" smtClean="0">
                <a:latin typeface="Arial" pitchFamily="-1" charset="0"/>
                <a:ea typeface="ＭＳ Ｐゴシック" pitchFamily="-1" charset="-128"/>
                <a:cs typeface="ＭＳ Ｐゴシック" pitchFamily="-1" charset="-128"/>
              </a:rPr>
              <a: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29417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1F1C2962-7ABC-4A4A-8CEC-DEA34EC6DA2E}" type="slidenum">
              <a:rPr lang="en-US"/>
              <a:pPr/>
              <a:t>17</a:t>
            </a:fld>
            <a:endParaRPr lang="en-US" dirty="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Republicans, led by Madison and Jefferson, seemed to embrace popular politics. They supported France and had more faith in democratic self-government. Southern planters, ordinary farmers around the country, and urban artisans who sympathized with the French Revolution supported this party. They were far more critical of social and economic inequality, and more congenial to broad democratic participation by ordinary Americans, than the Federalists.</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Each party believed that only itself was legitimate and representative of all the nation’s interests, with Federalists denouncing Republicans as French agents, anarchists,</a:t>
            </a:r>
            <a:r>
              <a:rPr lang="en-US" baseline="0" dirty="0">
                <a:latin typeface="Arial" pitchFamily="-1" charset="0"/>
                <a:ea typeface="ＭＳ Ｐゴシック" pitchFamily="-1" charset="-128"/>
                <a:cs typeface="ＭＳ Ｐゴシック" pitchFamily="-1" charset="-128"/>
              </a:rPr>
              <a:t> and traitors, and Republicans denouncing Federalists as monarchists</a:t>
            </a:r>
            <a:r>
              <a:rPr lang="en-US" dirty="0">
                <a:latin typeface="Arial" pitchFamily="-1" charset="0"/>
                <a:ea typeface="ＭＳ Ｐゴシック" pitchFamily="-1" charset="-128"/>
                <a:cs typeface="ＭＳ Ｐゴシック" pitchFamily="-1" charset="-128"/>
              </a:rPr>
              <a:t>. For</a:t>
            </a:r>
            <a:r>
              <a:rPr lang="en-US" baseline="0" dirty="0">
                <a:latin typeface="Arial" pitchFamily="-1" charset="0"/>
                <a:ea typeface="ＭＳ Ｐゴシック" pitchFamily="-1" charset="-128"/>
                <a:cs typeface="ＭＳ Ｐゴシック" pitchFamily="-1" charset="-128"/>
              </a:rPr>
              <a:t> both sides, t</a:t>
            </a:r>
            <a:r>
              <a:rPr lang="en-US" dirty="0">
                <a:latin typeface="Arial" pitchFamily="-1" charset="0"/>
                <a:ea typeface="ＭＳ Ｐゴシック" pitchFamily="-1" charset="-128"/>
                <a:cs typeface="ＭＳ Ｐゴシック" pitchFamily="-1" charset="-128"/>
              </a:rPr>
              <a:t>he other party was deemed an illegitimate “faction” and an enemy of American liberty and the Revolution’s principles</a:t>
            </a:r>
            <a:r>
              <a:rPr lang="en-US" dirty="0" smtClean="0">
                <a:latin typeface="Arial" pitchFamily="-1" charset="0"/>
                <a:ea typeface="ＭＳ Ｐゴシック" pitchFamily="-1" charset="-128"/>
                <a:cs typeface="ＭＳ Ｐゴシック" pitchFamily="-1" charset="-128"/>
              </a:rPr>
              <a: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446811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6E266324-7D14-E643-8550-E3E423E2D4C2}" type="slidenum">
              <a:rPr lang="en-US"/>
              <a:pPr/>
              <a:t>18</a:t>
            </a:fld>
            <a:endParaRPr lang="en-US" dirty="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partisanship of the 1790s expanded the public sphere and the democratic content of American freedom. It increased the number of citizens who attended political events and read newspapers. Ordinary men never before active in politics wrote pamphlets and organized political meetings.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These men included members of the Democratic-Republican societies, inspired by the Jacobin clubs of Paris. They openly supported the French Revolution and praised American and French liberty. Federalists viewed them as illegitimately usurping the representative authority of the government; Washington dismissed them as “self-created societies.” They justified their existence by claiming that the people had a right to debate political questions and organize to influence government policy. They believed that political liberty involved more than just voting, and included popular organizing and pressure tactics. Although the societies soon disappeared, they were absorbed by the emerging Republican Party, which also found support among radical British immigrants who defended the French Revolution, such as Thomas Paine.</a:t>
            </a:r>
          </a:p>
        </p:txBody>
      </p:sp>
    </p:spTree>
    <p:extLst>
      <p:ext uri="{BB962C8B-B14F-4D97-AF65-F5344CB8AC3E}">
        <p14:creationId xmlns:p14="http://schemas.microsoft.com/office/powerpoint/2010/main" val="1210081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C1BCA2D8-2AEA-044E-8936-45C786C61039}" type="slidenum">
              <a:rPr lang="en-US"/>
              <a:pPr/>
              <a:t>19</a:t>
            </a:fld>
            <a:endParaRPr lang="en-US" dirty="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The </a:t>
            </a:r>
            <a:r>
              <a:rPr lang="en-US" dirty="0">
                <a:latin typeface="Arial" pitchFamily="-1" charset="0"/>
                <a:ea typeface="ＭＳ Ｐゴシック" pitchFamily="-1" charset="-128"/>
                <a:cs typeface="ＭＳ Ｐゴシック" pitchFamily="-1" charset="-128"/>
              </a:rPr>
              <a:t>increasing number</a:t>
            </a:r>
            <a:r>
              <a:rPr lang="en-US" baseline="0" dirty="0">
                <a:latin typeface="Arial" pitchFamily="-1" charset="0"/>
                <a:ea typeface="ＭＳ Ｐゴシック" pitchFamily="-1" charset="-128"/>
                <a:cs typeface="ＭＳ Ｐゴシック" pitchFamily="-1" charset="-128"/>
              </a:rPr>
              <a:t> of newspapers played a major role in the expansion of the public sphere.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35775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F3F03E83-1A35-B749-8794-3C09A096E732}" type="slidenum">
              <a:rPr lang="en-US"/>
              <a:pPr/>
              <a:t>20</a:t>
            </a:fld>
            <a:endParaRPr lang="en-US" dirty="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democratic spirit of the 1790s also invigorated discussion of women’s rights. In England in 1792, Mary Wollstonecraft published </a:t>
            </a:r>
            <a:r>
              <a:rPr lang="en-US" i="1" dirty="0">
                <a:latin typeface="Arial" pitchFamily="-1" charset="0"/>
                <a:ea typeface="ＭＳ Ｐゴシック" pitchFamily="-1" charset="-128"/>
                <a:cs typeface="ＭＳ Ｐゴシック" pitchFamily="-1" charset="-128"/>
              </a:rPr>
              <a:t>A Vindication of the Rights of Women</a:t>
            </a:r>
            <a:r>
              <a:rPr lang="en-US" dirty="0">
                <a:latin typeface="Arial" pitchFamily="-1" charset="0"/>
                <a:ea typeface="ＭＳ Ｐゴシック" pitchFamily="-1" charset="-128"/>
                <a:cs typeface="ＭＳ Ｐゴシック" pitchFamily="-1" charset="-128"/>
              </a:rPr>
              <a:t>, in which she argued that rights should be extended to women. While not challenging traditional gender roles, she argued that women should have greater access to education and a role and representation in government. The expanding public sphere of the 1790s offered opportunities for American women to participate in politics, and a small but growing number of women published political and literary writings in American newspapers. One of these, Judith Sargent Murray, insisted that women should have equal access to education. If women seemed intellectually inferior to men, she argued, it was because they were denied an opportunity to learn.</a:t>
            </a:r>
            <a:r>
              <a:rPr lang="en-US" baseline="0" dirty="0">
                <a:latin typeface="Arial" pitchFamily="-1" charset="0"/>
                <a:ea typeface="ＭＳ Ｐゴシック" pitchFamily="-1" charset="-128"/>
                <a:cs typeface="ＭＳ Ｐゴシック" pitchFamily="-1" charset="-128"/>
              </a:rPr>
              <a:t> </a:t>
            </a:r>
          </a:p>
          <a:p>
            <a:pPr eaLnBrk="1" hangingPunct="1"/>
            <a:endParaRPr lang="en-US" baseline="0"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Women were still not part of the body politic. Although women were counted in determining representation in Congress, and nothing in the Constitution explicitly limited rights to men, the document and almost all Americans assumed that politics was an exclusively male sphere. The men who wrote </a:t>
            </a:r>
            <a:r>
              <a:rPr lang="en-US" dirty="0" smtClean="0">
                <a:latin typeface="Arial" pitchFamily="-1" charset="0"/>
                <a:ea typeface="ＭＳ Ｐゴシック" pitchFamily="-1" charset="-128"/>
                <a:cs typeface="ＭＳ Ｐゴシック" pitchFamily="-1" charset="-128"/>
              </a:rPr>
              <a:t>the </a:t>
            </a:r>
            <a:r>
              <a:rPr lang="en-US" dirty="0">
                <a:latin typeface="Arial" pitchFamily="-1" charset="0"/>
                <a:ea typeface="ＭＳ Ｐゴシック" pitchFamily="-1" charset="-128"/>
                <a:cs typeface="ＭＳ Ｐゴシック" pitchFamily="-1" charset="-128"/>
              </a:rPr>
              <a:t>Constitution did not envision the active and continuing involvement of ordinary citizens in affairs of state. But political parties sought to mobilize voters for highly contested elections, while “self-created societies</a:t>
            </a:r>
            <a:r>
              <a:rPr lang="en-US" baseline="0" dirty="0">
                <a:latin typeface="Arial" pitchFamily="-1" charset="0"/>
                <a:ea typeface="ＭＳ Ｐゴシック" pitchFamily="-1" charset="-128"/>
                <a:cs typeface="ＭＳ Ｐゴシック" pitchFamily="-1" charset="-128"/>
              </a:rPr>
              <a:t>,” stirrings of women’s political consciousness, and even armed rebellions broadened and deepened the democratization of public life set in motion by the American Revolution.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43053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CDB7D2A5-A603-334C-8C5F-3623A6837DD8}" type="slidenum">
              <a:rPr lang="en-US"/>
              <a:pPr/>
              <a:t>21</a:t>
            </a:fld>
            <a:endParaRPr lang="en-US" dirty="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0" baseline="0" dirty="0" smtClean="0">
                <a:latin typeface="Arial" pitchFamily="-1" charset="0"/>
                <a:ea typeface="ＭＳ Ｐゴシック" pitchFamily="-1" charset="-128"/>
                <a:cs typeface="ＭＳ Ｐゴシック" pitchFamily="-1" charset="-128"/>
              </a:rPr>
              <a:t>A </a:t>
            </a:r>
            <a:r>
              <a:rPr lang="en-US" i="0" baseline="0" dirty="0">
                <a:latin typeface="Arial" pitchFamily="-1" charset="0"/>
                <a:ea typeface="ＭＳ Ｐゴシック" pitchFamily="-1" charset="-128"/>
                <a:cs typeface="ＭＳ Ｐゴシック" pitchFamily="-1" charset="-128"/>
              </a:rPr>
              <a:t>woman identified as the “Genius of the Ladies Magazine” kneels before Liberty, presenting a petition for the “Rights of Women.” In the foreground are symbols of the arts, science, and </a:t>
            </a:r>
            <a:r>
              <a:rPr lang="en-US" i="0" baseline="0" dirty="0" smtClean="0">
                <a:latin typeface="Arial" pitchFamily="-1" charset="0"/>
                <a:ea typeface="ＭＳ Ｐゴシック" pitchFamily="-1" charset="-128"/>
                <a:cs typeface="ＭＳ Ｐゴシック" pitchFamily="-1" charset="-128"/>
              </a:rPr>
              <a:t>literature</a:t>
            </a:r>
            <a:r>
              <a:rPr lang="en-US" sz="1200" kern="1200" dirty="0" smtClean="0">
                <a:solidFill>
                  <a:schemeClr val="tx1"/>
                </a:solidFill>
                <a:latin typeface="Arial" charset="0"/>
                <a:ea typeface="ＭＳ Ｐゴシック" charset="-128"/>
                <a:cs typeface="ＭＳ Ｐゴシック" charset="-128"/>
              </a:rPr>
              <a:t>―</a:t>
            </a:r>
            <a:r>
              <a:rPr lang="en-US" i="0" baseline="0" dirty="0" smtClean="0">
                <a:latin typeface="Arial" pitchFamily="-1" charset="0"/>
                <a:ea typeface="ＭＳ Ｐゴシック" pitchFamily="-1" charset="-128"/>
                <a:cs typeface="ＭＳ Ｐゴシック" pitchFamily="-1" charset="-128"/>
              </a:rPr>
              <a:t>knowledge </a:t>
            </a:r>
            <a:r>
              <a:rPr lang="en-US" i="0" baseline="0" dirty="0">
                <a:latin typeface="Arial" pitchFamily="-1" charset="0"/>
                <a:ea typeface="ＭＳ Ｐゴシック" pitchFamily="-1" charset="-128"/>
                <a:cs typeface="ＭＳ Ｐゴシック" pitchFamily="-1" charset="-128"/>
              </a:rPr>
              <a:t>that should be available to women as well as men.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56060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22</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Mary </a:t>
            </a:r>
            <a:r>
              <a:rPr lang="en-US" altLang="en-US" baseline="0" dirty="0">
                <a:latin typeface="Arial" panose="020B0604020202020204" pitchFamily="34" charset="0"/>
                <a:ea typeface="ＭＳ Ｐゴシック" panose="020B0600070205080204" pitchFamily="34" charset="-128"/>
              </a:rPr>
              <a:t>Wollstonecraft, author of the pioneering work </a:t>
            </a:r>
            <a:r>
              <a:rPr lang="en-US" altLang="en-US" i="1" baseline="0" dirty="0">
                <a:latin typeface="Arial" panose="020B0604020202020204" pitchFamily="34" charset="0"/>
                <a:ea typeface="ＭＳ Ｐゴシック" panose="020B0600070205080204" pitchFamily="34" charset="-128"/>
              </a:rPr>
              <a:t>A Vindication of the Rights of Woman</a:t>
            </a:r>
            <a:r>
              <a:rPr lang="en-US" altLang="en-US" i="0" baseline="0" dirty="0">
                <a:latin typeface="Arial" panose="020B0604020202020204" pitchFamily="34" charset="0"/>
                <a:ea typeface="ＭＳ Ｐゴシック" panose="020B0600070205080204" pitchFamily="34" charset="-128"/>
              </a:rPr>
              <a:t>, in a 1797 </a:t>
            </a:r>
            <a:r>
              <a:rPr lang="en-US" altLang="en-US" i="0" baseline="0" dirty="0" smtClean="0">
                <a:latin typeface="Arial" panose="020B0604020202020204" pitchFamily="34" charset="0"/>
                <a:ea typeface="ＭＳ Ｐゴシック" panose="020B0600070205080204" pitchFamily="34" charset="-128"/>
              </a:rPr>
              <a:t>portrait</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81362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This is an </a:t>
            </a:r>
            <a:r>
              <a:rPr lang="en-US" altLang="en-US" baseline="0" dirty="0">
                <a:latin typeface="Arial" panose="020B0604020202020204" pitchFamily="34" charset="0"/>
                <a:ea typeface="ＭＳ Ｐゴシック" panose="020B0600070205080204" pitchFamily="34" charset="-128"/>
              </a:rPr>
              <a:t>1804 embroidery by sixteen-year-old Mary Green of Worcester, Massachusetts, based on </a:t>
            </a:r>
            <a:r>
              <a:rPr lang="en-US" altLang="en-US" i="1" baseline="0" dirty="0">
                <a:latin typeface="Arial" panose="020B0604020202020204" pitchFamily="34" charset="0"/>
                <a:ea typeface="ＭＳ Ｐゴシック" panose="020B0600070205080204" pitchFamily="34" charset="-128"/>
              </a:rPr>
              <a:t>Liberty in the Form of the Goddess of Youth</a:t>
            </a:r>
            <a:r>
              <a:rPr lang="en-US" altLang="en-US" i="0" baseline="0" dirty="0">
                <a:latin typeface="Arial" panose="020B0604020202020204" pitchFamily="34" charset="0"/>
                <a:ea typeface="ＭＳ Ｐゴシック" panose="020B0600070205080204" pitchFamily="34" charset="-128"/>
              </a:rPr>
              <a:t>, a widely reprinted engraving linking liberty and nationhood. Atop the American flag sits a liberty cap. At the goddess’s feet lie symbols of Old World monarchy, including the key to the Bastille (the Paris prison stormed by a crowd at the outset of the French Revolution) and a broken royal scepter. </a:t>
            </a:r>
            <a:endParaRPr lang="en-US" altLang="en-US"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56829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F7778C2-E782-EE4A-9B1A-8F07A0C2CB8C}" type="slidenum">
              <a:rPr lang="en-US"/>
              <a:pPr/>
              <a:t>24</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695964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E5197D47-AD8F-FE4C-8320-5B3DFE5F331F}" type="slidenum">
              <a:rPr lang="en-US"/>
              <a:pPr/>
              <a:t>25</a:t>
            </a:fld>
            <a:endParaRPr lang="en-US" dirty="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George Washington was reelected unanimously in 1792, but in 1796 he decided to retire from public life, and he set a precedent that the presidency should not be a lifelong office. In his Farewell Address, Washington warned against parties and </a:t>
            </a:r>
            <a:r>
              <a:rPr lang="en-US" dirty="0" smtClean="0">
                <a:latin typeface="Arial" pitchFamily="-1" charset="0"/>
                <a:ea typeface="ＭＳ Ｐゴシック" pitchFamily="-1" charset="-128"/>
                <a:cs typeface="ＭＳ Ｐゴシック" pitchFamily="-1" charset="-128"/>
              </a:rPr>
              <a:t>partisanship, </a:t>
            </a:r>
            <a:r>
              <a:rPr lang="en-US" dirty="0">
                <a:latin typeface="Arial" pitchFamily="-1" charset="0"/>
                <a:ea typeface="ＭＳ Ｐゴシック" pitchFamily="-1" charset="-128"/>
                <a:cs typeface="ＭＳ Ｐゴシック" pitchFamily="-1" charset="-128"/>
              </a:rPr>
              <a:t>and urged Americans to avoid Europe’s power politics by refusing to embrace “permanent alliances” with other nations.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election of 1796 was the first contested presidential election. John Adams with Thomas Pinckney of South Carolina ran for the Federalists, and Thomas Jefferson, with Aaron Burr of New York, ran for the Republicans. Although Adams won the presidency with the most electoral votes, Jefferson received more votes than Pinckney, so he became Adams’s vice president.</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Adams was brilliant but was disliked by nearly everyone, even his supporters, and his administration faced constant crisis. Although the United States was neutral in the war between France and Britain, it defended its right to trade non-military</a:t>
            </a:r>
            <a:r>
              <a:rPr lang="en-US" baseline="0" dirty="0">
                <a:latin typeface="Arial" pitchFamily="-1" charset="0"/>
                <a:ea typeface="ＭＳ Ｐゴシック" pitchFamily="-1" charset="-128"/>
                <a:cs typeface="ＭＳ Ｐゴシック" pitchFamily="-1" charset="-128"/>
              </a:rPr>
              <a:t> goods </a:t>
            </a:r>
            <a:r>
              <a:rPr lang="en-US" dirty="0">
                <a:latin typeface="Arial" pitchFamily="-1" charset="0"/>
                <a:ea typeface="ＭＳ Ｐゴシック" pitchFamily="-1" charset="-128"/>
                <a:cs typeface="ＭＳ Ｐゴシック" pitchFamily="-1" charset="-128"/>
              </a:rPr>
              <a:t>with both nations. In 1797, before negotiating the renewal of France’s treaty with the United States, French officials demanded bribes. Outraged, Adams publicized the affair,</a:t>
            </a:r>
            <a:r>
              <a:rPr lang="en-US" baseline="0" dirty="0">
                <a:latin typeface="Arial" pitchFamily="-1" charset="0"/>
                <a:ea typeface="ＭＳ Ｐゴシック" pitchFamily="-1" charset="-128"/>
                <a:cs typeface="ＭＳ Ｐゴシック" pitchFamily="-1" charset="-128"/>
              </a:rPr>
              <a:t> thereafter known as the XYZ affair</a:t>
            </a:r>
            <a:r>
              <a:rPr lang="en-US" dirty="0">
                <a:latin typeface="Arial" pitchFamily="-1" charset="0"/>
                <a:ea typeface="ＭＳ Ｐゴシック" pitchFamily="-1" charset="-128"/>
                <a:cs typeface="ＭＳ Ｐゴシック" pitchFamily="-1" charset="-128"/>
              </a:rPr>
              <a:t>, and soon U.S. and French ships were engaged in a “quasi-war” at sea. America had effectively become an ally of Great Britain in the European war. In 1800, Adams negotiated a peace with France. Less cautious in domestic affairs, Adams used the federal army to quell</a:t>
            </a:r>
            <a:r>
              <a:rPr lang="en-US" baseline="0" dirty="0">
                <a:latin typeface="Arial" pitchFamily="-1" charset="0"/>
                <a:ea typeface="ＭＳ Ｐゴシック" pitchFamily="-1" charset="-128"/>
                <a:cs typeface="ＭＳ Ｐゴシック" pitchFamily="-1" charset="-128"/>
              </a:rPr>
              <a:t> more resistance to taxes in backcountry Pennsylvania, this time in the form of “Fries’s Rebellion.” John Fries was arrested for treason after leading a crowd to release arrested men from prison, and the army terrorized his supporters, tore down liberty poles, and whipped Republican newspaper editors. While Adams pardoned Fries in 1800, the region never voted Federalist again.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254680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96127544-C9C1-5F4C-A381-DA64AB9D478C}" type="slidenum">
              <a:rPr lang="en-US">
                <a:solidFill>
                  <a:srgbClr val="000000"/>
                </a:solidFill>
              </a:rPr>
              <a:pPr/>
              <a:t>26</a:t>
            </a:fld>
            <a:endParaRPr lang="en-US" dirty="0">
              <a:solidFill>
                <a:srgbClr val="000000"/>
              </a:solidFill>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A New Display of the United States</a:t>
            </a:r>
            <a:r>
              <a:rPr lang="en-US" i="0" dirty="0">
                <a:latin typeface="Arial" pitchFamily="-1" charset="0"/>
                <a:ea typeface="ＭＳ Ｐゴシック" pitchFamily="-1" charset="-128"/>
                <a:cs typeface="ＭＳ Ｐゴシック" pitchFamily="-1" charset="-128"/>
              </a:rPr>
              <a:t>, an 1803 engraving by Amos Doolittle,</a:t>
            </a:r>
            <a:r>
              <a:rPr lang="en-US" i="0" baseline="0" dirty="0">
                <a:latin typeface="Arial" pitchFamily="-1" charset="0"/>
                <a:ea typeface="ＭＳ Ｐゴシック" pitchFamily="-1" charset="-128"/>
                <a:cs typeface="ＭＳ Ｐゴシック" pitchFamily="-1" charset="-128"/>
              </a:rPr>
              <a:t> depicts President John Adams surrounded by shields of sixteen states (the original thirteen plus Kentucky, Tennessee, and Vermont), with the population and number of senators and representatives of each. At the top, an eagle holds an arrow, an olive branch, and a banner reading “Millions for Our Defence Not a Cent for Tribute,” a motto that originated during the XYZ affair of 1798 when French officials demanded bribes before entering into negotiations to avoid war with the United States.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029777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F35B85FF-5BA7-3646-BA8A-7101DB973CB2}" type="slidenum">
              <a:rPr lang="en-US"/>
              <a:pPr/>
              <a:t>27</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The most controversial act of the Adams administration was the Alien and Sedition Acts, passed by a Federalist-dominated Congress in 1798. The acts made it harder for immigrants to become naturalized citizens and allowed the deportation of immigrants deemed “dangerous” by federal authorities, moves meant to silence immigrant radicals who supported the Republicans and the French. They also authorized the prosecution of any assembly or publication critical of the government. This was meant to allow federal authorities to suppress Republican newspapers attacking the Adams administration and its policies.</a:t>
            </a:r>
            <a:r>
              <a:rPr lang="en-US" sz="1100" baseline="0" dirty="0">
                <a:latin typeface="Arial" pitchFamily="-1" charset="0"/>
                <a:ea typeface="ＭＳ Ｐゴシック" pitchFamily="-1" charset="-128"/>
                <a:cs typeface="ＭＳ Ｐゴシック" pitchFamily="-1" charset="-128"/>
              </a:rPr>
              <a:t> </a:t>
            </a:r>
            <a:r>
              <a:rPr lang="en-US" sz="1100" dirty="0">
                <a:latin typeface="Arial" pitchFamily="-1" charset="0"/>
                <a:ea typeface="ＭＳ Ｐゴシック" pitchFamily="-1" charset="-128"/>
                <a:cs typeface="ＭＳ Ｐゴシック" pitchFamily="-1" charset="-128"/>
              </a:rPr>
              <a:t>Jefferson, referring to the Salem witch trials, believed these acts inaugurated a “reign of witches.” More than a dozen individuals were charged with sedition, many of whom were convicted, including Matthew Lyons, a Republican member of Congress.</a:t>
            </a:r>
          </a:p>
          <a:p>
            <a:pPr eaLnBrk="1" hangingPunct="1"/>
            <a:endParaRPr lang="en-US" sz="1100" dirty="0">
              <a:latin typeface="Arial" pitchFamily="-1" charset="0"/>
              <a:ea typeface="ＭＳ Ｐゴシック" pitchFamily="-1" charset="-128"/>
              <a:cs typeface="ＭＳ Ｐゴシック" pitchFamily="-1" charset="-128"/>
            </a:endParaRPr>
          </a:p>
          <a:p>
            <a:pPr eaLnBrk="1" hangingPunct="1"/>
            <a:r>
              <a:rPr lang="en-US" sz="1100" dirty="0">
                <a:latin typeface="Arial" pitchFamily="-1" charset="0"/>
                <a:ea typeface="ＭＳ Ｐゴシック" pitchFamily="-1" charset="-128"/>
                <a:cs typeface="ＭＳ Ｐゴシック" pitchFamily="-1" charset="-128"/>
              </a:rPr>
              <a:t>Instead of squelching the opposition, the Alien and Sedition Acts only</a:t>
            </a:r>
            <a:r>
              <a:rPr lang="en-US" sz="1100" baseline="0" dirty="0">
                <a:latin typeface="Arial" pitchFamily="-1" charset="0"/>
                <a:ea typeface="ＭＳ Ｐゴシック" pitchFamily="-1" charset="-128"/>
                <a:cs typeface="ＭＳ Ｐゴシック" pitchFamily="-1" charset="-128"/>
              </a:rPr>
              <a:t> provoked its growth by calling into question the boundaries of free speech and sparking a heated debate based on the First Amendment</a:t>
            </a:r>
            <a:r>
              <a:rPr lang="en-US" sz="1100" dirty="0">
                <a:latin typeface="Arial" pitchFamily="-1" charset="0"/>
                <a:ea typeface="ＭＳ Ｐゴシック" pitchFamily="-1" charset="-128"/>
                <a:cs typeface="ＭＳ Ｐゴシック" pitchFamily="-1" charset="-128"/>
              </a:rPr>
              <a:t>. Madison and Jefferson drafted resolutions to be passed by the Virginia and Kentucky legislatures. Both criticized the acts as violations of the First Amendment. The original draft of Jefferson’s resolution asserted that states could unilaterally stop the enforcement of such laws within their borders</a:t>
            </a:r>
            <a:r>
              <a:rPr lang="en-US" sz="1100" dirty="0">
                <a:latin typeface="Arial" pitchFamily="-1" charset="0"/>
                <a:ea typeface="Arial" pitchFamily="-1" charset="0"/>
                <a:cs typeface="Arial" pitchFamily="-1" charset="0"/>
              </a:rPr>
              <a:t>—</a:t>
            </a:r>
            <a:r>
              <a:rPr lang="en-US" sz="1100" dirty="0">
                <a:latin typeface="Arial" pitchFamily="-1" charset="0"/>
                <a:ea typeface="ＭＳ Ｐゴシック" pitchFamily="-1" charset="-128"/>
                <a:cs typeface="ＭＳ Ｐゴシック" pitchFamily="-1" charset="-128"/>
              </a:rPr>
              <a:t>but the Kentucky legislature deleted this passage before passing its resolution. While many Americans were repelled by the idea that states could refuse to follow federal laws, more Americans believed that the Alien and Sedition Acts violated protections for free speech enshrined in the Constitution. No other state adopted the resolutions,</a:t>
            </a:r>
            <a:r>
              <a:rPr lang="en-US" sz="1100" baseline="0" dirty="0">
                <a:latin typeface="Arial" pitchFamily="-1" charset="0"/>
                <a:ea typeface="ＭＳ Ｐゴシック" pitchFamily="-1" charset="-128"/>
                <a:cs typeface="ＭＳ Ｐゴシック" pitchFamily="-1" charset="-128"/>
              </a:rPr>
              <a:t> and many Americans, including Republicans feared the consequences of state action that might endanger the Union. The crisis did however, reinforce the idea of “freedom of discussion” as an indispensable attribute of American liberty and democratic government. </a:t>
            </a:r>
            <a:endParaRPr lang="en-US" sz="1100"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547097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Congressional </a:t>
            </a:r>
            <a:r>
              <a:rPr lang="en-US" altLang="en-US" i="1" baseline="0" dirty="0">
                <a:latin typeface="Arial" panose="020B0604020202020204" pitchFamily="34" charset="0"/>
                <a:ea typeface="ＭＳ Ｐゴシック" panose="020B0600070205080204" pitchFamily="34" charset="-128"/>
              </a:rPr>
              <a:t>Pugilists</a:t>
            </a:r>
            <a:r>
              <a:rPr lang="en-US" altLang="en-US" i="0" baseline="0" dirty="0">
                <a:latin typeface="Arial" panose="020B0604020202020204" pitchFamily="34" charset="0"/>
                <a:ea typeface="ＭＳ Ｐゴシック" panose="020B0600070205080204" pitchFamily="34" charset="-128"/>
              </a:rPr>
              <a:t>, a 1798 cartoon depicting a fight on the floor of Congress between Connecticut Federalist Roger Griswold and Matthew Lyon, a Republican from </a:t>
            </a:r>
            <a:r>
              <a:rPr lang="en-US" altLang="en-US" i="0" baseline="0" dirty="0" smtClean="0">
                <a:latin typeface="Arial" panose="020B0604020202020204" pitchFamily="34" charset="0"/>
                <a:ea typeface="ＭＳ Ｐゴシック" panose="020B0600070205080204" pitchFamily="34" charset="-128"/>
              </a:rPr>
              <a:t>Vermont</a:t>
            </a:r>
          </a:p>
          <a:p>
            <a:endParaRPr lang="en-US" altLang="en-US" i="0" baseline="0" dirty="0" smtClean="0">
              <a:latin typeface="Arial" panose="020B0604020202020204" pitchFamily="34" charset="0"/>
              <a:ea typeface="ＭＳ Ｐゴシック" panose="020B0600070205080204" pitchFamily="34" charset="-128"/>
            </a:endParaRPr>
          </a:p>
          <a:p>
            <a:r>
              <a:rPr lang="en-US" altLang="en-US" i="0" baseline="0" dirty="0" smtClean="0">
                <a:latin typeface="Arial" panose="020B0604020202020204" pitchFamily="34" charset="0"/>
                <a:ea typeface="ＭＳ Ｐゴシック" panose="020B0600070205080204" pitchFamily="34" charset="-128"/>
              </a:rPr>
              <a:t>Lyon </a:t>
            </a:r>
            <a:r>
              <a:rPr lang="en-US" altLang="en-US" i="0" baseline="0" dirty="0">
                <a:latin typeface="Arial" panose="020B0604020202020204" pitchFamily="34" charset="0"/>
                <a:ea typeface="ＭＳ Ｐゴシック" panose="020B0600070205080204" pitchFamily="34" charset="-128"/>
              </a:rPr>
              <a:t>would soon be jailed under the Sedition Act for criticizing the Adams administration in his newspaper.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50653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DBED878-8143-654C-A387-4B78E4855790}" type="slidenum">
              <a:rPr lang="en-US"/>
              <a:pPr/>
              <a:t>29</a:t>
            </a:fld>
            <a:endParaRPr lang="en-US" dirty="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By</a:t>
            </a:r>
            <a:r>
              <a:rPr lang="en-US" sz="1100" baseline="0" dirty="0">
                <a:latin typeface="Arial" pitchFamily="-1" charset="0"/>
                <a:ea typeface="ＭＳ Ｐゴシック" pitchFamily="-1" charset="-128"/>
                <a:cs typeface="ＭＳ Ｐゴシック" pitchFamily="-1" charset="-128"/>
              </a:rPr>
              <a:t> 1800, Republicans had developed effective campaigning techniques to mobilize voters for their candidate and cause. Federalists, who viewed politics as an activity of only the elite, found it difficult to match their opponents’ mobilization. Jefferson won the election of 1800 over incumbent John Adams, but even before he was inaugurated, a constitutional crisis had to be worked out. Each party arranged to have an elector throw away one of his two votes for president, so that its presidential candidate would come out a vote ahead of the vice presidential; when the designated Republican elector failed to do so, Jefferson and his running mate, Aaron Burr, tied. The election was thrown into the Federalist controlled House of Representatives where neither candidate received a majority vote until Alexander Hamilton tipped the balance. Though Hamilton was an outspoken opponent of Jefferson, he believed Jefferson was enough of a statesman to recognize that the Federalist financial system could not be entirely dismantled. On the other hand, he believed Burr to be a power-hungry, potential tyrant. The crisis led Congress to pass the Twelfth Amendment to the Constitution requiring electors to cast separate votes for president and vice president; additionally, the incident sparked a chain of events leading to a duel between Burr and Hamilton four years later that would result in Hamilton’s death. Burr was later tried for treason after allegedly engaging in a plot to form a new nation in the West from lands detached from the United States and the Spanish Empire; after his acquittal, he went into exile in Europe, eventually returning to live out the rest of his life practicing law in New York. The events of the 1790s demonstrated that a majority of Americans believed they had a right to play an active role in politics, express their opinions freely, and contest government policy; though Federalists remained overwhelmingly elitist, they never contested the election results, and established the precedent of peaceful transfer of power from one party to another after elections. </a:t>
            </a:r>
            <a:endParaRPr lang="en-US" sz="1100"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36614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4AB575CF-73F0-D84D-A382-79B0EE82A54C}" type="slidenum">
              <a:rPr lang="en-US"/>
              <a:pPr/>
              <a:t>30</a:t>
            </a:fld>
            <a:endParaRPr lang="en-US" dirty="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184276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6B9C299D-0415-F84C-BE36-63FD2F252D86}" type="slidenum">
              <a:rPr lang="en-US"/>
              <a:pPr/>
              <a:t>31</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An 1800 campaign banner, with a portrait of Thomas Jefferson and the words</a:t>
            </a:r>
            <a:r>
              <a:rPr lang="en-US" baseline="0" dirty="0">
                <a:latin typeface="Arial" pitchFamily="-1" charset="0"/>
                <a:ea typeface="ＭＳ Ｐゴシック" pitchFamily="-1" charset="-128"/>
                <a:cs typeface="ＭＳ Ｐゴシック" pitchFamily="-1" charset="-128"/>
              </a:rPr>
              <a:t> “John Adams is no </a:t>
            </a:r>
            <a:r>
              <a:rPr lang="en-US" baseline="0" dirty="0" smtClean="0">
                <a:latin typeface="Arial" pitchFamily="-1" charset="0"/>
                <a:ea typeface="ＭＳ Ｐゴシック" pitchFamily="-1" charset="-128"/>
                <a:cs typeface="ＭＳ Ｐゴシック" pitchFamily="-1" charset="-128"/>
              </a:rPr>
              <a:t>more”</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6098032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973B689-BE08-1347-AF52-C777DF80AE50}" type="slidenum">
              <a:rPr lang="en-US"/>
              <a:pPr/>
              <a:t>32</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Slavery lurked in the background of debates in the 1790s. Jefferson was elected only because he received all of the South’s electoral college votes. Jeffersonian liberty rested on the fact that three-fifths of the slaves were counted in apportionment. If it had been otherwise, Adams would have been reelected in 1800.</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The first Congress received petitions for the abolition of slavery, including one signed by Benjamin Franklin. Madison and other political leaders, even though they found slavery distasteful, believed that it was too divisive to be made an issue in national politics, and they ignored the petitions. In 1793,</a:t>
            </a:r>
            <a:r>
              <a:rPr lang="en-US" baseline="0" dirty="0">
                <a:latin typeface="Arial" pitchFamily="-1" charset="0"/>
                <a:ea typeface="ＭＳ Ｐゴシック" pitchFamily="-1" charset="-128"/>
                <a:cs typeface="ＭＳ Ｐゴシック" pitchFamily="-1" charset="-128"/>
              </a:rPr>
              <a:t> to implement the Constitution’s fugitive slave clause, Congress enacted a law providing for local officials to facilitate the return of escaped slaves.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8495190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B2B73D44-DF20-CB4B-9C5B-421365E65F67}" type="slidenum">
              <a:rPr lang="en-US"/>
              <a:pPr/>
              <a:t>33</a:t>
            </a:fld>
            <a:endParaRPr lang="en-US" dirty="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The Haitian Revolution demonstrated how slavery shaped and warped American freedom. Jeffersonians who celebrated the French Revolution as an advance for liberty were horrified by the slave revolt in 1791 in Saint Domingue (modern-day Haiti), France’s most treasured colonial possession, an island of sugar plantations in the Caribbean. The slaves defeated British and French forces sent to suppress the rebellion, and they declared an independent nation in 1804.</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The revolt affirmed the universal appeal of freedom in this age of revolutions and fostered hopes of freedom among America’s slaves. Whites were generally terrified by the specter of armed slave insurrection, and they interpreted the turmoil in Haiti as a sign that blacks could not govern themselves. Ironically, the Adams</a:t>
            </a:r>
            <a:r>
              <a:rPr lang="en-US" baseline="0" dirty="0">
                <a:latin typeface="Arial" pitchFamily="-1" charset="0"/>
                <a:ea typeface="ＭＳ Ｐゴシック" pitchFamily="-1" charset="-128"/>
                <a:cs typeface="ＭＳ Ｐゴシック" pitchFamily="-1" charset="-128"/>
              </a:rPr>
              <a:t> administration encouraged the independence of black Haiti, hoping American merchants could replace the French in the sugar trade, while </a:t>
            </a:r>
            <a:r>
              <a:rPr lang="en-US" dirty="0">
                <a:latin typeface="Arial" pitchFamily="-1" charset="0"/>
                <a:ea typeface="ＭＳ Ｐゴシック" pitchFamily="-1" charset="-128"/>
                <a:cs typeface="ＭＳ Ｐゴシック" pitchFamily="-1" charset="-128"/>
              </a:rPr>
              <a:t>Jefferson’s administration sought to isolate and destroy the hemisphere’s second independent republic.</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In</a:t>
            </a:r>
            <a:r>
              <a:rPr lang="en-US" baseline="0" dirty="0">
                <a:latin typeface="Arial" pitchFamily="-1" charset="0"/>
                <a:ea typeface="ＭＳ Ｐゴシック" pitchFamily="-1" charset="-128"/>
                <a:cs typeface="ＭＳ Ｐゴシック" pitchFamily="-1" charset="-128"/>
              </a:rPr>
              <a:t> addition to Jefferson’s “revolution,” 1800 witnessed an attempted real one during which slaves rebelled in a bid for freedom. Richmond blacksmith Gabriel Prosser, and his brothers Solomon and Martin planned a march on the city intending to cut it off from the surrounding plantations. During the rebellion, some white inhabitants were killed, and others, including Governor James Monroe, were held as hostages until the demand for abolition was met. Gabriel hoped that poor whites would join the movement, and he ordered that Methodists, Quakers, and “French people” be spared, considering them to be potential sympathizers. When a storm washed out the roads to Richmond, the rebellion was discovered, its leaders arrested, and twenty-six slaves, including Gabriel were hanged, while dozens of others were removed from the state. Blacks made up half of Richmond’s population in 1800, </a:t>
            </a:r>
            <a:r>
              <a:rPr lang="en-US" baseline="0" dirty="0" smtClean="0">
                <a:latin typeface="Arial" pitchFamily="-1" charset="0"/>
                <a:ea typeface="ＭＳ Ｐゴシック" pitchFamily="-1" charset="-128"/>
                <a:cs typeface="ＭＳ Ｐゴシック" pitchFamily="-1" charset="-128"/>
              </a:rPr>
              <a:t>20 percent </a:t>
            </a:r>
            <a:r>
              <a:rPr lang="en-US" baseline="0" dirty="0">
                <a:latin typeface="Arial" pitchFamily="-1" charset="0"/>
                <a:ea typeface="ＭＳ Ｐゴシック" pitchFamily="-1" charset="-128"/>
                <a:cs typeface="ＭＳ Ｐゴシック" pitchFamily="-1" charset="-128"/>
              </a:rPr>
              <a:t>of which were free; the rebellion was rooted in a black community that had emerged in this population during the 1780s and 1790s. Gabriel recruited supporters at black Baptist churches, funerals, barbecues, and other gatherings; many of the slaves in Richmond were literate and hired themselves out to work for wages that would go to owners, elements of autonomy that account for slave artisans’ role in the rebellion. Gabriel’s Rebellion was a product of the age, and participants spoke the language of liberty forged during the American Revolution. Adopting many of the symbols and figures of </a:t>
            </a:r>
            <a:r>
              <a:rPr lang="en-US" baseline="0" dirty="0" smtClean="0">
                <a:latin typeface="Arial" pitchFamily="-1" charset="0"/>
                <a:ea typeface="ＭＳ Ｐゴシック" pitchFamily="-1" charset="-128"/>
                <a:cs typeface="ＭＳ Ｐゴシック" pitchFamily="-1" charset="-128"/>
              </a:rPr>
              <a:t>revolutionary </a:t>
            </a:r>
            <a:r>
              <a:rPr lang="en-US" baseline="0" dirty="0">
                <a:latin typeface="Arial" pitchFamily="-1" charset="0"/>
                <a:ea typeface="ＭＳ Ｐゴシック" pitchFamily="-1" charset="-128"/>
                <a:cs typeface="ＭＳ Ｐゴシック" pitchFamily="-1" charset="-128"/>
              </a:rPr>
              <a:t>era liberty, the rebellion demonstrated that slaves longed for liberty and freedom as much as anyone. In the wake of the rebellion, Congress moved in the opposite direction of freedom, tightening control over the black population, restricting individual slaveholders’ rights to free their slaves, and slamming shut the door to manumission opened by the American Revolution.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024171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80AA502E-5772-5841-9010-8068A88F5B5E}" type="slidenum">
              <a:rPr lang="en-US">
                <a:solidFill>
                  <a:srgbClr val="000000"/>
                </a:solidFill>
              </a:rPr>
              <a:pPr/>
              <a:t>34</a:t>
            </a:fld>
            <a:endParaRPr lang="en-US" dirty="0">
              <a:solidFill>
                <a:srgbClr val="000000"/>
              </a:solidFill>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Toussaint L’Ouverture, leader of the slave revolution in Saint Domingue (modern-day</a:t>
            </a:r>
            <a:r>
              <a:rPr lang="en-US" baseline="0" dirty="0">
                <a:latin typeface="Arial" pitchFamily="-1" charset="0"/>
                <a:ea typeface="ＭＳ Ｐゴシック" pitchFamily="-1" charset="-128"/>
                <a:cs typeface="ＭＳ Ｐゴシック" pitchFamily="-1" charset="-128"/>
              </a:rPr>
              <a:t> </a:t>
            </a:r>
            <a:r>
              <a:rPr lang="en-US" baseline="0" dirty="0" smtClean="0">
                <a:latin typeface="Arial" pitchFamily="-1" charset="0"/>
                <a:ea typeface="ＭＳ Ｐゴシック" pitchFamily="-1" charset="-128"/>
                <a:cs typeface="ＭＳ Ｐゴシック" pitchFamily="-1" charset="-128"/>
              </a:rPr>
              <a:t>Haiti), painted </a:t>
            </a:r>
            <a:r>
              <a:rPr lang="en-US" baseline="0" dirty="0">
                <a:latin typeface="Arial" pitchFamily="-1" charset="0"/>
                <a:ea typeface="ＭＳ Ｐゴシック" pitchFamily="-1" charset="-128"/>
                <a:cs typeface="ＭＳ Ｐゴシック" pitchFamily="-1" charset="-128"/>
              </a:rPr>
              <a:t>in 1800 as part of a series of portraits of French military </a:t>
            </a:r>
            <a:r>
              <a:rPr lang="en-US" baseline="0" dirty="0" smtClean="0">
                <a:latin typeface="Arial" pitchFamily="-1" charset="0"/>
                <a:ea typeface="ＭＳ Ｐゴシック" pitchFamily="-1" charset="-128"/>
                <a:cs typeface="ＭＳ Ｐゴシック" pitchFamily="-1" charset="-128"/>
              </a:rPr>
              <a:t>leaders. It </a:t>
            </a:r>
            <a:r>
              <a:rPr lang="en-US" baseline="0" dirty="0">
                <a:latin typeface="Arial" pitchFamily="-1" charset="0"/>
                <a:ea typeface="ＭＳ Ｐゴシック" pitchFamily="-1" charset="-128"/>
                <a:cs typeface="ＭＳ Ｐゴシック" pitchFamily="-1" charset="-128"/>
              </a:rPr>
              <a:t>depicts him as a courageous general.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404190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D40FB9EA-C192-124A-870C-59CF5B6F3BD5}" type="slidenum">
              <a:rPr lang="en-US"/>
              <a:pPr/>
              <a:t>35</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127762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90E69124-DE0A-B642-91B2-2E81CBC5AE90}" type="slidenum">
              <a:rPr lang="en-US"/>
              <a:pPr/>
              <a:t>36</a:t>
            </a:fld>
            <a:endParaRPr lang="en-US" dirty="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At Jefferson’s inauguration in March 1801, he tried to conciliate his Federalist opponents by claiming that both parties shared the same principles even if they disagreed in their opinions. Jefferson vowed to reduce government, free trade, ensure freedom of religion and the press, and avoid “entangling alliances” with other nations. He sought to dismantle much of the Federalist edifice and prevent the kind of centralized state Federalists promoted. He pardoned those jailed under the Sedition Act, reduced the army and navy and the number of government employees, abolished all taxes except for the tariff, and paid off part of the nation’s debt.</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As</a:t>
            </a:r>
            <a:r>
              <a:rPr lang="en-US" baseline="0" dirty="0">
                <a:latin typeface="Arial" pitchFamily="-1" charset="0"/>
                <a:ea typeface="ＭＳ Ｐゴシック" pitchFamily="-1" charset="-128"/>
                <a:cs typeface="ＭＳ Ｐゴシック" pitchFamily="-1" charset="-128"/>
              </a:rPr>
              <a:t> Hamilton had predicted, it proved impossible for Jefferson to uproot national authority entirely. Jefferson distrusted the unelected judiciary, but it was headed by John Marshall, an Adams appointee, who was a strong believer in national supremacy. In 1803, the Marshall Court decided the case of </a:t>
            </a:r>
            <a:r>
              <a:rPr lang="en-US" i="1" baseline="0" dirty="0">
                <a:latin typeface="Arial" pitchFamily="-1" charset="0"/>
                <a:ea typeface="ＭＳ Ｐゴシック" pitchFamily="-1" charset="-128"/>
                <a:cs typeface="ＭＳ Ｐゴシック" pitchFamily="-1" charset="-128"/>
              </a:rPr>
              <a:t>Marbury v. Madison</a:t>
            </a:r>
            <a:r>
              <a:rPr lang="en-US" baseline="0" dirty="0">
                <a:latin typeface="Arial" pitchFamily="-1" charset="0"/>
                <a:ea typeface="ＭＳ Ｐゴシック" pitchFamily="-1" charset="-128"/>
                <a:cs typeface="ＭＳ Ｐゴシック" pitchFamily="-1" charset="-128"/>
              </a:rPr>
              <a:t>. Just before leaving office, Adams appointed multiple justices of the peace in the District of Columbia, but Madison refused to commission them for their offices; four of the appointees, one of them William Marbury, sued for their positions. Marshall declared the section of the Judiciary Act of 1789 permitting courts to order executive officials to deliver commissions unconstitutional and void because it exceeded the </a:t>
            </a:r>
            <a:r>
              <a:rPr lang="en-US" baseline="0" dirty="0" smtClean="0">
                <a:latin typeface="Arial" pitchFamily="-1" charset="0"/>
                <a:ea typeface="ＭＳ Ｐゴシック" pitchFamily="-1" charset="-128"/>
                <a:cs typeface="ＭＳ Ｐゴシック" pitchFamily="-1" charset="-128"/>
              </a:rPr>
              <a:t>constitutional </a:t>
            </a:r>
            <a:r>
              <a:rPr lang="en-US" baseline="0" dirty="0">
                <a:latin typeface="Arial" pitchFamily="-1" charset="0"/>
                <a:ea typeface="ＭＳ Ｐゴシック" pitchFamily="-1" charset="-128"/>
                <a:cs typeface="ＭＳ Ｐゴシック" pitchFamily="-1" charset="-128"/>
              </a:rPr>
              <a:t>power of Congress. According to Marshall, even though Marbury was entitled to his commission, the Supreme Court could not force its delivery by the current administration. While Jefferson got his way with the decision, he saw it as a </a:t>
            </a:r>
            <a:r>
              <a:rPr lang="en-US" baseline="0" dirty="0" smtClean="0">
                <a:latin typeface="Arial" pitchFamily="-1" charset="0"/>
                <a:ea typeface="ＭＳ Ｐゴシック" pitchFamily="-1" charset="-128"/>
                <a:cs typeface="ＭＳ Ｐゴシック" pitchFamily="-1" charset="-128"/>
              </a:rPr>
              <a:t>high-cost </a:t>
            </a:r>
            <a:r>
              <a:rPr lang="en-US" baseline="0" dirty="0">
                <a:latin typeface="Arial" pitchFamily="-1" charset="0"/>
                <a:ea typeface="ＭＳ Ｐゴシック" pitchFamily="-1" charset="-128"/>
                <a:cs typeface="ＭＳ Ｐゴシック" pitchFamily="-1" charset="-128"/>
              </a:rPr>
              <a:t>victory because Marshall had established the precedent of “judicial review,” meaning the Supreme Court had assumed the right to determine the constitutionality of Congress’ actions. Seven years later, the case </a:t>
            </a:r>
            <a:r>
              <a:rPr lang="en-US" i="1" baseline="0" dirty="0">
                <a:latin typeface="Arial" pitchFamily="-1" charset="0"/>
                <a:ea typeface="ＭＳ Ｐゴシック" pitchFamily="-1" charset="-128"/>
                <a:cs typeface="ＭＳ Ｐゴシック" pitchFamily="-1" charset="-128"/>
              </a:rPr>
              <a:t>Fletcher v. Peck </a:t>
            </a:r>
            <a:r>
              <a:rPr lang="en-US" baseline="0" dirty="0">
                <a:latin typeface="Arial" pitchFamily="-1" charset="0"/>
                <a:ea typeface="ＭＳ Ｐゴシック" pitchFamily="-1" charset="-128"/>
                <a:cs typeface="ＭＳ Ｐゴシック" pitchFamily="-1" charset="-128"/>
              </a:rPr>
              <a:t>extended Supreme Court judicial review to state laws. When a corrupt land bargain was rescinded by a subsequent legislature, Marshall declared that a contract could be broken by a state regardless of the circumstances of the initial legislature’s actions</a:t>
            </a:r>
            <a:r>
              <a:rPr lang="en-US" baseline="0" dirty="0" smtClean="0">
                <a:latin typeface="Arial" pitchFamily="-1" charset="0"/>
                <a:ea typeface="ＭＳ Ｐゴシック" pitchFamily="-1" charset="-128"/>
                <a:cs typeface="ＭＳ Ｐゴシック" pitchFamily="-1" charset="-128"/>
              </a:rPr>
              <a: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3462444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37</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Pierre </a:t>
            </a:r>
            <a:r>
              <a:rPr lang="en-US" altLang="en-US" i="0" baseline="0" dirty="0">
                <a:latin typeface="Arial" panose="020B0604020202020204" pitchFamily="34" charset="0"/>
                <a:ea typeface="ＭＳ Ｐゴシック" panose="020B0600070205080204" pitchFamily="34" charset="-128"/>
              </a:rPr>
              <a:t>Charles L’Enfant’s 1791 plan for Washington, </a:t>
            </a:r>
            <a:r>
              <a:rPr lang="en-US" altLang="en-US" i="0" baseline="0" dirty="0" smtClean="0">
                <a:latin typeface="Arial" panose="020B0604020202020204" pitchFamily="34" charset="0"/>
                <a:ea typeface="ＭＳ Ｐゴシック" panose="020B0600070205080204" pitchFamily="34" charset="-128"/>
              </a:rPr>
              <a:t>D.C</a:t>
            </a:r>
            <a:r>
              <a:rPr lang="en-US" altLang="en-US" i="0" baseline="0" dirty="0">
                <a:latin typeface="Arial" panose="020B0604020202020204" pitchFamily="34" charset="0"/>
                <a:ea typeface="ＭＳ Ｐゴシック" panose="020B0600070205080204" pitchFamily="34" charset="-128"/>
              </a:rPr>
              <a:t>., includes broad avenues that crisscross the city </a:t>
            </a:r>
            <a:r>
              <a:rPr lang="en-US" altLang="en-US" i="0" baseline="0" dirty="0" smtClean="0">
                <a:latin typeface="Arial" panose="020B0604020202020204" pitchFamily="34" charset="0"/>
                <a:ea typeface="ＭＳ Ｐゴシック" panose="020B0600070205080204" pitchFamily="34" charset="-128"/>
              </a:rPr>
              <a:t>that </a:t>
            </a:r>
            <a:r>
              <a:rPr lang="en-US" altLang="en-US" i="0" baseline="0" dirty="0">
                <a:latin typeface="Arial" panose="020B0604020202020204" pitchFamily="34" charset="0"/>
                <a:ea typeface="ＭＳ Ｐゴシック" panose="020B0600070205080204" pitchFamily="34" charset="-128"/>
              </a:rPr>
              <a:t>are named for the thirteen states, and a long mall stretching from the Potomac River to the Capitol building, slightly to the right of center. </a:t>
            </a:r>
          </a:p>
        </p:txBody>
      </p:sp>
    </p:spTree>
    <p:extLst>
      <p:ext uri="{BB962C8B-B14F-4D97-AF65-F5344CB8AC3E}">
        <p14:creationId xmlns:p14="http://schemas.microsoft.com/office/powerpoint/2010/main" val="37647836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ADD1836C-29C9-3449-87D9-41A7656E2018}" type="slidenum">
              <a:rPr lang="en-US"/>
              <a:pPr/>
              <a:t>38</a:t>
            </a:fld>
            <a:endParaRPr lang="en-US" dirty="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Jefferson saw the Louisiana Purchase as his greatest achievement, and yet his view was highly ironic given its origins and character. Acquired by France in 1800, the vast Louisiana territory, stretching from the Mississippi to the Rocky Mountains, was purchased by Jefferson for the very small sum of $15 million. But it was sold only because the Haitian Revolution, which Jefferson detested, had defeated an overtaxed French military and Napoleon needed funds for campaigns in Europe. Americans were happy to secure the port of New Orleans, thus ensuring a previously precarious right to freely trade on the Mississippi. Though Jefferson doubled the nation’s size and ended France’s presence in North America, the Federalists opposed the purchase as wasteful. Jefferson believed Louisiana ensured the survival of the agrarian republic of small and independent, virtuous farmers.</a:t>
            </a:r>
            <a:r>
              <a:rPr lang="en-US" baseline="0" dirty="0">
                <a:latin typeface="Arial" pitchFamily="-1" charset="0"/>
                <a:ea typeface="ＭＳ Ｐゴシック" pitchFamily="-1" charset="-128"/>
                <a:cs typeface="ＭＳ Ｐゴシック" pitchFamily="-1" charset="-128"/>
              </a:rPr>
              <a:t> A</a:t>
            </a:r>
            <a:r>
              <a:rPr lang="en-US" dirty="0">
                <a:latin typeface="Arial" pitchFamily="-1" charset="0"/>
                <a:ea typeface="ＭＳ Ｐゴシック" pitchFamily="-1" charset="-128"/>
                <a:cs typeface="ＭＳ Ｐゴシック" pitchFamily="-1" charset="-128"/>
              </a:rPr>
              <a:t> strict constructionist, he also acknowledged that the Constitution nowhere gave the president the right to take this kind of action without approval from Congress. Nonetheless,</a:t>
            </a:r>
            <a:r>
              <a:rPr lang="en-US" baseline="0" dirty="0">
                <a:latin typeface="Arial" pitchFamily="-1" charset="0"/>
                <a:ea typeface="ＭＳ Ｐゴシック" pitchFamily="-1" charset="-128"/>
                <a:cs typeface="ＭＳ Ｐゴシック" pitchFamily="-1" charset="-128"/>
              </a:rPr>
              <a:t> he felt the benefits justified his transgression.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52309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C7F6F583-B721-B24A-B658-4EE47CCC51DC}" type="slidenum">
              <a:rPr lang="en-US"/>
              <a:pPr/>
              <a:t>39</a:t>
            </a:fld>
            <a:endParaRPr lang="en-US" dirty="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Louisiana Purchase</a:t>
            </a:r>
            <a:r>
              <a:rPr lang="en-US" baseline="0" dirty="0">
                <a:latin typeface="Arial" pitchFamily="-1" charset="0"/>
                <a:ea typeface="ＭＳ Ｐゴシック" pitchFamily="-1" charset="-128"/>
                <a:cs typeface="ＭＳ Ｐゴシック" pitchFamily="-1" charset="-128"/>
              </a:rPr>
              <a:t> of 1803 doubled the land area of the United States.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757278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71365844-D040-264E-94A3-4AD4075A3451}" type="slidenum">
              <a:rPr lang="en-US"/>
              <a:pPr/>
              <a:t>40</a:t>
            </a:fld>
            <a:endParaRPr lang="en-US" dirty="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White Hall Plantation</a:t>
            </a:r>
            <a:r>
              <a:rPr lang="en-US" i="0" dirty="0">
                <a:latin typeface="Arial" pitchFamily="-1" charset="0"/>
                <a:ea typeface="ＭＳ Ｐゴシック" pitchFamily="-1" charset="-128"/>
                <a:cs typeface="ＭＳ Ｐゴシック" pitchFamily="-1" charset="-128"/>
              </a:rPr>
              <a:t>,</a:t>
            </a:r>
            <a:r>
              <a:rPr lang="en-US" i="0" baseline="0" dirty="0">
                <a:latin typeface="Arial" pitchFamily="-1" charset="0"/>
                <a:ea typeface="ＭＳ Ｐゴシック" pitchFamily="-1" charset="-128"/>
                <a:cs typeface="ＭＳ Ｐゴシック" pitchFamily="-1" charset="-128"/>
              </a:rPr>
              <a:t> painted around 1800, depicts a Louisiana plantation and the dynamism of the region’s economy on the eve of its acquisition by the United States. Black oarsmen man a boat carrying bales of cotton for sale in New Orleans.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227352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BAE4D459-B568-3F4F-9E76-352A1E741882}" type="slidenum">
              <a:rPr lang="en-US"/>
              <a:pPr/>
              <a:t>41</a:t>
            </a:fld>
            <a:endParaRPr lang="en-US"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Soon after purchasing Louisiana, Jefferson dispatched two fellow Virginians, Meriwether Lewis and William Clark, to explore it. They were to conduct scientific and commercial surveys in order to find ways to exploit the region’s resources, develop trade with Indians, and find a commercial route to the Pacific Ocean that could foster trade with Asia. In two years, and guided for a large segment of the journey by Sacajawea, a 15-year old Shoshone Indian woman, Lewis and Clark traveled all the way to the Pacific (reaching it in the area of today’s Oregon) and back. Though they did not find a commercial route to Asia, their success reinforced the belief that America’s territory would one day extend to the Pacific Ocean.</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In</a:t>
            </a:r>
            <a:r>
              <a:rPr lang="en-US" baseline="0" dirty="0">
                <a:latin typeface="Arial" pitchFamily="-1" charset="0"/>
                <a:ea typeface="ＭＳ Ｐゴシック" pitchFamily="-1" charset="-128"/>
                <a:cs typeface="ＭＳ Ｐゴシック" pitchFamily="-1" charset="-128"/>
              </a:rPr>
              <a:t> 1803, New Orleans was the only part of the Louisiana Purchase with a significant non-Indian population; over half of 8,000 residents were slaves and free blacks. Incorporating the diverse population into the United States was no easy task. French and Spanish law accorded free blacks nearly all the rights of white citizens, slaves were entitled to certain legal protections, and freedom through purchase or voluntary emancipation was much easier than in the United States. The treaty that transferred Louisiana to the United States promised that all free inhabitants would enjoy the rights of citizens. While Louisiana retained the Spanish and French civil codes outlining the principle of “community property” within a marriage (women’s co-ownership), free blacks’ rights steadily declined. The local legislature adopted one of the most sweeping slave codes in the South forbidding any consideration of freedom and severely limited avenues for manumission. For slaves in Louisiana, the “tyranny” of Spain was far freer than the “liberty” of the United States.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5664445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52BC8345-BDF9-3540-9CA1-126E53D22EB8}" type="slidenum">
              <a:rPr lang="en-US"/>
              <a:pPr/>
              <a:t>42</a:t>
            </a:fld>
            <a:endParaRPr lang="en-US" dirty="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page from William Clark’s journal of the Lewis and Clark expedition, depicting a </a:t>
            </a:r>
            <a:r>
              <a:rPr lang="en-US" dirty="0" smtClean="0">
                <a:latin typeface="Arial" pitchFamily="-1" charset="0"/>
                <a:ea typeface="ＭＳ Ｐゴシック" pitchFamily="-1" charset="-128"/>
                <a:cs typeface="ＭＳ Ｐゴシック" pitchFamily="-1" charset="-128"/>
              </a:rPr>
              <a:t>salmon</a:t>
            </a:r>
          </a:p>
          <a:p>
            <a:endParaRPr lang="en-US" baseline="0" dirty="0" smtClean="0">
              <a:latin typeface="Arial" pitchFamily="-1" charset="0"/>
              <a:ea typeface="ＭＳ Ｐゴシック" pitchFamily="-1" charset="-128"/>
              <a:cs typeface="ＭＳ Ｐゴシック" pitchFamily="-1" charset="-128"/>
            </a:endParaRPr>
          </a:p>
          <a:p>
            <a:r>
              <a:rPr lang="en-US" baseline="0" dirty="0" smtClean="0">
                <a:latin typeface="Arial" pitchFamily="-1" charset="0"/>
                <a:ea typeface="ＭＳ Ｐゴシック" pitchFamily="-1" charset="-128"/>
                <a:cs typeface="ＭＳ Ｐゴシック" pitchFamily="-1" charset="-128"/>
              </a:rPr>
              <a:t>Among </a:t>
            </a:r>
            <a:r>
              <a:rPr lang="en-US" baseline="0" dirty="0">
                <a:latin typeface="Arial" pitchFamily="-1" charset="0"/>
                <a:ea typeface="ＭＳ Ｐゴシック" pitchFamily="-1" charset="-128"/>
                <a:cs typeface="ＭＳ Ｐゴシック" pitchFamily="-1" charset="-128"/>
              </a:rPr>
              <a:t>their tasks was to record information about the West’s plants, animal life, and geography.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7660074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03871A79-0558-D040-9CD4-EA52381EF0D3}" type="slidenum">
              <a:rPr lang="en-US"/>
              <a:pPr/>
              <a:t>43</a:t>
            </a:fld>
            <a:endParaRPr lang="en-US" dirty="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Louisiana Purchase showed that, despite being far removed from Europe, the United States was deeply affected by events across the Atlantic. Because the United States depended on many goods, especially manufactured goods, from Europe, the wars there directly influenced Americans’ livelihoods. Jefferson hoped to avoid becoming entangled in Europe’s wars, but ultimately he could not ignore these struggles. Jefferson, who wanted a diminished central state, used the military to fight the nation’s first war, a war to protect commerce in the Mediterranean.</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In North Africa, the Barbary states had long preyed on European and U.S. shipping, although they refrained from attacking ships if a nation paid a hefty tribute. When Jefferson refused demands that the United States increase its tribute, the</a:t>
            </a:r>
            <a:r>
              <a:rPr lang="en-US" baseline="0" dirty="0">
                <a:latin typeface="Arial" pitchFamily="-1" charset="0"/>
                <a:ea typeface="ＭＳ Ｐゴシック" pitchFamily="-1" charset="-128"/>
                <a:cs typeface="ＭＳ Ｐゴシック" pitchFamily="-1" charset="-128"/>
              </a:rPr>
              <a:t> pasha of Tripoli, in modern-day Libya, declared war on the United States, a conflict that lasted</a:t>
            </a:r>
            <a:r>
              <a:rPr lang="en-US" dirty="0">
                <a:latin typeface="Arial" pitchFamily="-1" charset="0"/>
                <a:ea typeface="ＭＳ Ｐゴシック" pitchFamily="-1" charset="-128"/>
                <a:cs typeface="ＭＳ Ｐゴシック" pitchFamily="-1" charset="-128"/>
              </a:rPr>
              <a:t> until 1804. Despite</a:t>
            </a:r>
            <a:r>
              <a:rPr lang="en-US" baseline="0" dirty="0">
                <a:latin typeface="Arial" pitchFamily="-1" charset="0"/>
                <a:ea typeface="ＭＳ Ｐゴシック" pitchFamily="-1" charset="-128"/>
                <a:cs typeface="ＭＳ Ｐゴシック" pitchFamily="-1" charset="-128"/>
              </a:rPr>
              <a:t> the conflict’s resolution, Tripoli continued to harass American shipping until after a show of force during the War of 1812. The Barbary Wars were the new nation’s first encounter with the Islamic world; in the 1790s, in an attempt to establish peaceful relations, the federal government declared that the United States was “not, in any sense, founded on the Christian religion.” Nonetheless, the conflicts began a pattern in which Americans viewed Muslims as an exotic people whose ways of life did not adhere to Western standards; for many Americans, Islam rested beside monarchy and aristocracy as Old World despotism.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8802288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The </a:t>
            </a:r>
            <a:r>
              <a:rPr lang="en-US" altLang="en-US" i="1" baseline="0" dirty="0">
                <a:latin typeface="Arial" panose="020B0604020202020204" pitchFamily="34" charset="0"/>
                <a:ea typeface="ＭＳ Ｐゴシック" panose="020B0600070205080204" pitchFamily="34" charset="-128"/>
              </a:rPr>
              <a:t>Attack Made on Tripoli</a:t>
            </a:r>
            <a:r>
              <a:rPr lang="en-US" altLang="en-US" i="0" baseline="0" dirty="0">
                <a:latin typeface="Arial" panose="020B0604020202020204" pitchFamily="34" charset="0"/>
                <a:ea typeface="ＭＳ Ｐゴシック" panose="020B0600070205080204" pitchFamily="34" charset="-128"/>
              </a:rPr>
              <a:t>, a print from 1805, celebrates the bombardment of Tripoli (in present-day Libya) by the U.S. Navy as part of the Barbary Wars, the first American encounter with the Islamic world.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503866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74727565-232B-E948-9B68-F16EAA8EC7E9}" type="slidenum">
              <a:rPr lang="en-US"/>
              <a:pPr/>
              <a:t>45</a:t>
            </a:fld>
            <a:endParaRPr lang="en-US" dirty="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When war between France and Britain resumed in 1803, each nation imposed a blockade to deny the other’s trade with the United States, which was officially neutral. The British also engaged in the impressment of American sailors, essentially kidnapping them for service in the Royal Navy. Jefferson, believing America’s economy required free trade, persuaded</a:t>
            </a:r>
            <a:r>
              <a:rPr lang="en-US" sz="1100" baseline="0" dirty="0">
                <a:latin typeface="Arial" pitchFamily="-1" charset="0"/>
                <a:ea typeface="ＭＳ Ｐゴシック" pitchFamily="-1" charset="-128"/>
                <a:cs typeface="ＭＳ Ｐゴシック" pitchFamily="-1" charset="-128"/>
              </a:rPr>
              <a:t> Congress to enact the Embargo Act</a:t>
            </a:r>
            <a:r>
              <a:rPr lang="en-US" sz="1100" dirty="0">
                <a:latin typeface="Arial" pitchFamily="-1" charset="0"/>
                <a:ea typeface="ＭＳ Ｐゴシック" pitchFamily="-1" charset="-128"/>
                <a:cs typeface="ＭＳ Ｐゴシック" pitchFamily="-1" charset="-128"/>
              </a:rPr>
              <a:t>, which prohibited all American vessels from sailing to foreign ports, to force an end to the blockades. The Embargo stopped almost all American exports, and devastated the nation’s ports, but did not persuade France or Great Britain to end their blockades. In 1809, Jefferson signed the Non-Intercourse Act, which banned trade only with Britain and France, and promised a resumption of trade with either nation if it ended its ban on American shipping.</a:t>
            </a:r>
          </a:p>
          <a:p>
            <a:pPr eaLnBrk="1" hangingPunct="1"/>
            <a:endParaRPr lang="en-US" sz="1100" dirty="0">
              <a:latin typeface="Arial" pitchFamily="-1" charset="0"/>
              <a:ea typeface="ＭＳ Ｐゴシック" pitchFamily="-1" charset="-128"/>
              <a:cs typeface="ＭＳ Ｐゴシック" pitchFamily="-1" charset="-128"/>
            </a:endParaRPr>
          </a:p>
          <a:p>
            <a:pPr eaLnBrk="1" hangingPunct="1"/>
            <a:r>
              <a:rPr lang="en-US" sz="1100" dirty="0">
                <a:latin typeface="Arial" pitchFamily="-1" charset="0"/>
                <a:ea typeface="ＭＳ Ｐゴシック" pitchFamily="-1" charset="-128"/>
                <a:cs typeface="ＭＳ Ｐゴシック" pitchFamily="-1" charset="-128"/>
              </a:rPr>
              <a:t>In 1808, Jefferson’s successor James Madison easily won election as president. With the Embargo a failure and deeply unpopular, in 1810 Madison forged a new policy in which trade was resumed with both powers, but it provided that if either France or Britain stopped interfering with American shipping, the United States could reimpose an embargo on the other nation, unless that nation too ceased its intervention against U.S. ships. France ended its blockade, and the British increased their attacks on American ships and sailors. In 1812, Madison resumed the embargo against Britain. Young congressmen from the West, known as </a:t>
            </a:r>
            <a:r>
              <a:rPr lang="en-US" sz="1100" dirty="0" smtClean="0">
                <a:latin typeface="Arial" pitchFamily="-1" charset="0"/>
                <a:ea typeface="ＭＳ Ｐゴシック" pitchFamily="-1" charset="-128"/>
                <a:cs typeface="ＭＳ Ｐゴシック" pitchFamily="-1" charset="-128"/>
              </a:rPr>
              <a:t>“war hawks,” </a:t>
            </a:r>
            <a:r>
              <a:rPr lang="en-US" sz="1100" dirty="0">
                <a:latin typeface="Arial" pitchFamily="-1" charset="0"/>
                <a:ea typeface="ＭＳ Ｐゴシック" pitchFamily="-1" charset="-128"/>
                <a:cs typeface="ＭＳ Ｐゴシック" pitchFamily="-1" charset="-128"/>
              </a:rPr>
              <a:t>such as Henry Clay of Kentucky and John Calhoun of South Carolina, called for war, in part because it would be an opportunity to conquer Florida and Canada. Others wanted a war to defend the principles of free trade and end Europe’s power over America.</a:t>
            </a:r>
          </a:p>
        </p:txBody>
      </p:sp>
    </p:spTree>
    <p:extLst>
      <p:ext uri="{BB962C8B-B14F-4D97-AF65-F5344CB8AC3E}">
        <p14:creationId xmlns:p14="http://schemas.microsoft.com/office/powerpoint/2010/main" val="4435529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O</a:t>
            </a:r>
            <a:r>
              <a:rPr lang="en-US" altLang="en-US" i="1" baseline="0" dirty="0">
                <a:latin typeface="Arial" panose="020B0604020202020204" pitchFamily="34" charset="0"/>
                <a:ea typeface="ＭＳ Ｐゴシック" panose="020B0600070205080204" pitchFamily="34" charset="-128"/>
              </a:rPr>
              <a:t>-Grab-Me, or, the American Snapping-Turtle</a:t>
            </a:r>
            <a:r>
              <a:rPr lang="en-US" altLang="en-US" i="0" baseline="0" dirty="0">
                <a:latin typeface="Arial" panose="020B0604020202020204" pitchFamily="34" charset="0"/>
                <a:ea typeface="ＭＳ Ｐゴシック" panose="020B0600070205080204" pitchFamily="34" charset="-128"/>
              </a:rPr>
              <a:t>, a cartoon criticizing Jefferson’s Embargo (spelled backward as o-grab-me), which banned all American shipping to foreign </a:t>
            </a:r>
            <a:r>
              <a:rPr lang="en-US" altLang="en-US" i="0" baseline="0" dirty="0" smtClean="0">
                <a:latin typeface="Arial" panose="020B0604020202020204" pitchFamily="34" charset="0"/>
                <a:ea typeface="ＭＳ Ｐゴシック" panose="020B0600070205080204" pitchFamily="34" charset="-128"/>
              </a:rPr>
              <a:t>ports</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786211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0C493E09-0DB5-0641-AB1A-9831FD4A6253}" type="slidenum">
              <a:rPr lang="en-US"/>
              <a:pPr/>
              <a:t>47</a:t>
            </a:fld>
            <a:endParaRPr lang="en-US" dirty="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784437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6925AB2C-A41E-D842-938A-F5B87A9DE711}" type="slidenum">
              <a:rPr lang="en-US"/>
              <a:pPr/>
              <a:t>48</a:t>
            </a:fld>
            <a:endParaRPr lang="en-US"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a:t>
            </a:r>
            <a:r>
              <a:rPr lang="en-US" baseline="0" dirty="0">
                <a:latin typeface="Arial" pitchFamily="-1" charset="0"/>
                <a:ea typeface="ＭＳ Ｐゴシック" pitchFamily="-1" charset="-128"/>
                <a:cs typeface="ＭＳ Ｐゴシック" pitchFamily="-1" charset="-128"/>
              </a:rPr>
              <a:t> crisis between the United States and Britain took place against a backdrop of deteriorating Indian relations in the West, a circumstance that further propelled the country toward war. Jefferson had long favored removal west of Indians who refused to assimilate, and the Louisiana Purchase made that policy more feasible, so Jefferson enthusiastically pursued the purchase of Indian lands between the Appalachian Mountains and the Mississippi River. While he encouraged traders to lend money to Indians in the hopes of forcing them to sell their land to pay off debts, the government also continued to encourage settled agriculture among Indian communities. Furthermore, African American slavery was encouraged among Indian peoples as an element of “advancing civilization.”</a:t>
            </a:r>
          </a:p>
          <a:p>
            <a:pPr eaLnBrk="1" hangingPunct="1"/>
            <a:endParaRPr lang="en-US" baseline="0" dirty="0">
              <a:latin typeface="Arial" pitchFamily="-1" charset="0"/>
              <a:ea typeface="ＭＳ Ｐゴシック" pitchFamily="-1" charset="-128"/>
              <a:cs typeface="ＭＳ Ｐゴシック" pitchFamily="-1" charset="-128"/>
            </a:endParaRPr>
          </a:p>
          <a:p>
            <a:pPr eaLnBrk="1" hangingPunct="1"/>
            <a:r>
              <a:rPr lang="en-US" baseline="0" dirty="0">
                <a:latin typeface="Arial" pitchFamily="-1" charset="0"/>
                <a:ea typeface="ＭＳ Ｐゴシック" pitchFamily="-1" charset="-128"/>
                <a:cs typeface="ＭＳ Ｐゴシック" pitchFamily="-1" charset="-128"/>
              </a:rPr>
              <a:t>By 1800, nearly 400,000 settlers lived west of the Appalachian Mountains, far more than the remaining Indians, whose seemingly irreversible decline led some to question their continued opposition to assimilation. Among the Creek and Cherokee, leaders of mixed </a:t>
            </a:r>
            <a:r>
              <a:rPr lang="en-US" baseline="0" dirty="0" smtClean="0">
                <a:latin typeface="Arial" pitchFamily="-1" charset="0"/>
                <a:ea typeface="ＭＳ Ｐゴシック" pitchFamily="-1" charset="-128"/>
                <a:cs typeface="ＭＳ Ｐゴシック" pitchFamily="-1" charset="-128"/>
              </a:rPr>
              <a:t>Indian</a:t>
            </a:r>
            <a:r>
              <a:rPr lang="en-US" baseline="0" dirty="0" smtClean="0">
                <a:latin typeface="Calibri"/>
                <a:ea typeface="ＭＳ Ｐゴシック" pitchFamily="-1" charset="-128"/>
                <a:cs typeface="ＭＳ Ｐゴシック" pitchFamily="-1" charset="-128"/>
              </a:rPr>
              <a:t>–</a:t>
            </a:r>
            <a:r>
              <a:rPr lang="en-US" baseline="0" dirty="0" smtClean="0">
                <a:latin typeface="Arial" pitchFamily="-1" charset="0"/>
                <a:ea typeface="ＭＳ Ｐゴシック" pitchFamily="-1" charset="-128"/>
                <a:cs typeface="ＭＳ Ｐゴシック" pitchFamily="-1" charset="-128"/>
              </a:rPr>
              <a:t>white </a:t>
            </a:r>
            <a:r>
              <a:rPr lang="en-US" baseline="0" dirty="0">
                <a:latin typeface="Arial" pitchFamily="-1" charset="0"/>
                <a:ea typeface="ＭＳ Ｐゴシック" pitchFamily="-1" charset="-128"/>
                <a:cs typeface="ＭＳ Ｐゴシック" pitchFamily="-1" charset="-128"/>
              </a:rPr>
              <a:t>ancestry such as Major Ridge and John Ross encouraged acceptance of the federal “civilizing” policy; trading and slaveholding was common among these communities, and their views infuriated “nativists” who wished to root out European influences and prevent further white settlement on Indian lands. The period from </a:t>
            </a:r>
            <a:r>
              <a:rPr lang="en-US" baseline="0" dirty="0" smtClean="0">
                <a:latin typeface="Arial" pitchFamily="-1" charset="0"/>
                <a:ea typeface="ＭＳ Ｐゴシック" pitchFamily="-1" charset="-128"/>
                <a:cs typeface="ＭＳ Ｐゴシック" pitchFamily="-1" charset="-128"/>
              </a:rPr>
              <a:t>1800</a:t>
            </a:r>
            <a:r>
              <a:rPr lang="en-US" baseline="0" dirty="0" smtClean="0">
                <a:latin typeface="Calibri"/>
                <a:ea typeface="ＭＳ Ｐゴシック" pitchFamily="-1" charset="-128"/>
                <a:cs typeface="ＭＳ Ｐゴシック" pitchFamily="-1" charset="-128"/>
              </a:rPr>
              <a:t>–</a:t>
            </a:r>
            <a:r>
              <a:rPr lang="en-US" baseline="0" dirty="0" smtClean="0">
                <a:latin typeface="Arial" pitchFamily="-1" charset="0"/>
                <a:ea typeface="ＭＳ Ｐゴシック" pitchFamily="-1" charset="-128"/>
                <a:cs typeface="ＭＳ Ｐゴシック" pitchFamily="-1" charset="-128"/>
              </a:rPr>
              <a:t>1812 </a:t>
            </a:r>
            <a:r>
              <a:rPr lang="en-US" baseline="0" dirty="0">
                <a:latin typeface="Arial" pitchFamily="-1" charset="0"/>
                <a:ea typeface="ＭＳ Ｐゴシック" pitchFamily="-1" charset="-128"/>
                <a:cs typeface="ＭＳ Ｐゴシック" pitchFamily="-1" charset="-128"/>
              </a:rPr>
              <a:t>was an “age of prophecy” among Indians, and revitalization movements sprang up among the Creeks, Cherokees, Shawnees, Iroquois, and various other communities. The leader Handsome Lake of the Seneca believed that Indians could regain autonomy without directly challenging whites or repudiating their ways, and he urged his people to take up farming and schooling, while also avoiding vices such as fighting, gambling, drinking, and sexual promiscuity</a:t>
            </a:r>
            <a:r>
              <a:rPr lang="en-US" baseline="0" dirty="0" smtClean="0">
                <a:latin typeface="Arial" pitchFamily="-1" charset="0"/>
                <a:ea typeface="ＭＳ Ｐゴシック" pitchFamily="-1" charset="-128"/>
                <a:cs typeface="ＭＳ Ｐゴシック" pitchFamily="-1" charset="-128"/>
              </a:rPr>
              <a:t>. </a:t>
            </a:r>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A more militant position was taken by two Shawnee brothers, Tecumseh and Tenskwatawa. They refused to sign treaties with whites and advocated resistance to the federal government, and Tenskwatawa, a prophet, argued that whites were the source of all evil and that Indians should completely separate from everything European. In 1810, Tecumseh organized attacks on frontier settlements, but the following year, in</a:t>
            </a:r>
            <a:r>
              <a:rPr lang="en-US" baseline="0" dirty="0">
                <a:latin typeface="Arial" pitchFamily="-1" charset="0"/>
                <a:ea typeface="ＭＳ Ｐゴシック" pitchFamily="-1" charset="-128"/>
                <a:cs typeface="ＭＳ Ｐゴシック" pitchFamily="-1" charset="-128"/>
              </a:rPr>
              <a:t> Tecumseh’s absence,</a:t>
            </a:r>
            <a:r>
              <a:rPr lang="en-US" dirty="0">
                <a:latin typeface="Arial" pitchFamily="-1" charset="0"/>
                <a:ea typeface="ＭＳ Ｐゴシック" pitchFamily="-1" charset="-128"/>
                <a:cs typeface="ＭＳ Ｐゴシック" pitchFamily="-1" charset="-128"/>
              </a:rPr>
              <a:t> William Henry Harrison’s forces destroyed the militants’ village at the Battle of Tippecanoe.</a:t>
            </a:r>
          </a:p>
        </p:txBody>
      </p:sp>
    </p:spTree>
    <p:extLst>
      <p:ext uri="{BB962C8B-B14F-4D97-AF65-F5344CB8AC3E}">
        <p14:creationId xmlns:p14="http://schemas.microsoft.com/office/powerpoint/2010/main" val="32791546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192495B4-786D-724F-B1DE-2657CAFD1BA7}" type="slidenum">
              <a:rPr lang="en-US">
                <a:solidFill>
                  <a:srgbClr val="000000"/>
                </a:solidFill>
              </a:rPr>
              <a:pPr/>
              <a:t>49</a:t>
            </a:fld>
            <a:endParaRPr lang="en-US" dirty="0">
              <a:solidFill>
                <a:srgbClr val="000000"/>
              </a:solidFill>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r>
              <a:rPr lang="en-US" i="0" dirty="0" smtClean="0">
                <a:latin typeface="Arial" pitchFamily="-1" charset="0"/>
                <a:ea typeface="ＭＳ Ｐゴシック" pitchFamily="-1" charset="-128"/>
                <a:cs typeface="ＭＳ Ｐゴシック" pitchFamily="-1" charset="-128"/>
              </a:rPr>
              <a:t>This</a:t>
            </a:r>
            <a:r>
              <a:rPr lang="en-US" i="1" dirty="0" smtClean="0">
                <a:latin typeface="Arial" pitchFamily="-1" charset="0"/>
                <a:ea typeface="ＭＳ Ｐゴシック" pitchFamily="-1" charset="-128"/>
                <a:cs typeface="ＭＳ Ｐゴシック" pitchFamily="-1" charset="-128"/>
              </a:rPr>
              <a:t> </a:t>
            </a:r>
            <a:r>
              <a:rPr lang="en-US" i="0" baseline="0" dirty="0" smtClean="0">
                <a:latin typeface="Arial" pitchFamily="-1" charset="0"/>
                <a:ea typeface="ＭＳ Ｐゴシック" pitchFamily="-1" charset="-128"/>
                <a:cs typeface="ＭＳ Ｐゴシック" pitchFamily="-1" charset="-128"/>
              </a:rPr>
              <a:t>watercolor </a:t>
            </a:r>
            <a:r>
              <a:rPr lang="en-US" i="0" baseline="0" dirty="0">
                <a:latin typeface="Arial" pitchFamily="-1" charset="0"/>
                <a:ea typeface="ＭＳ Ｐゴシック" pitchFamily="-1" charset="-128"/>
                <a:cs typeface="ＭＳ Ｐゴシック" pitchFamily="-1" charset="-128"/>
              </a:rPr>
              <a:t>by the Swiss-born Canadian artist Peter </a:t>
            </a:r>
            <a:r>
              <a:rPr lang="en-US" i="0" baseline="0" dirty="0" smtClean="0">
                <a:latin typeface="Arial" pitchFamily="-1" charset="0"/>
                <a:ea typeface="ＭＳ Ｐゴシック" pitchFamily="-1" charset="-128"/>
                <a:cs typeface="ＭＳ Ｐゴシック" pitchFamily="-1" charset="-128"/>
              </a:rPr>
              <a:t>Rindisbacher depicts </a:t>
            </a:r>
            <a:r>
              <a:rPr lang="en-US" i="0" baseline="0" dirty="0">
                <a:latin typeface="Arial" pitchFamily="-1" charset="0"/>
                <a:ea typeface="ＭＳ Ｐゴシック" pitchFamily="-1" charset="-128"/>
                <a:cs typeface="ＭＳ Ｐゴシック" pitchFamily="-1" charset="-128"/>
              </a:rPr>
              <a:t>an incident during the War of 1812 when Indian allies of Great Britain fired rifles into the air to greet their commander, Captain Andrew Bulger, pictured on the far right.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8181534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EE3EAB0-6121-C746-B1A1-2E12A3D64EC1}" type="slidenum">
              <a:rPr lang="en-US">
                <a:solidFill>
                  <a:srgbClr val="000000"/>
                </a:solidFill>
              </a:rPr>
              <a:pPr/>
              <a:t>50</a:t>
            </a:fld>
            <a:endParaRPr lang="en-US" dirty="0">
              <a:solidFill>
                <a:srgbClr val="000000"/>
              </a:solidFill>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Tenskwatawa (the Prophet), in a portrait by the American artist Charles Bird King,</a:t>
            </a:r>
            <a:r>
              <a:rPr lang="en-US" baseline="0" dirty="0">
                <a:latin typeface="Arial" pitchFamily="-1" charset="0"/>
                <a:ea typeface="ＭＳ Ｐゴシック" pitchFamily="-1" charset="-128"/>
                <a:cs typeface="ＭＳ Ｐゴシック" pitchFamily="-1" charset="-128"/>
              </a:rPr>
              <a:t> who painted numerous Indian </a:t>
            </a:r>
            <a:r>
              <a:rPr lang="en-US" baseline="0" dirty="0" smtClean="0">
                <a:latin typeface="Arial" pitchFamily="-1" charset="0"/>
                <a:ea typeface="ＭＳ Ｐゴシック" pitchFamily="-1" charset="-128"/>
                <a:cs typeface="ＭＳ Ｐゴシック" pitchFamily="-1" charset="-128"/>
              </a:rPr>
              <a:t>leaders</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058900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DEA2D346-179B-644E-8464-95366082BA76}" type="slidenum">
              <a:rPr lang="en-US"/>
              <a:pPr/>
              <a:t>51</a:t>
            </a:fld>
            <a:endParaRPr lang="en-US" dirty="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When Madison asked Congress to declare war on Britain in 1812, the vote reflected a divided nation. Federalists and Republicans representing northern states, where mercantile and financial interests were concentrated, voted against the war. Southern and western representatives voted overwhelmingly for it. Deeply divided, the United States lacked a large navy or army, lacked a central bank (since the Bank of the United States’ charter expired in 1811), and northern merchants and bankers refused to loan money to the government. Britain, even though focused on the war in Europe, initially repelled American invasions in Canada and imposed an effective blockade on the nation’s shipping.</a:t>
            </a:r>
          </a:p>
          <a:p>
            <a:pPr eaLnBrk="1" hangingPunct="1"/>
            <a:endParaRPr lang="en-US" sz="1100" dirty="0">
              <a:latin typeface="Arial" pitchFamily="-1" charset="0"/>
              <a:ea typeface="ＭＳ Ｐゴシック" pitchFamily="-1" charset="-128"/>
              <a:cs typeface="ＭＳ Ｐゴシック" pitchFamily="-1" charset="-128"/>
            </a:endParaRPr>
          </a:p>
          <a:p>
            <a:pPr eaLnBrk="1" hangingPunct="1"/>
            <a:r>
              <a:rPr lang="en-US" sz="1100" dirty="0">
                <a:latin typeface="Arial" pitchFamily="-1" charset="0"/>
                <a:ea typeface="ＭＳ Ｐゴシック" pitchFamily="-1" charset="-128"/>
                <a:cs typeface="ＭＳ Ｐゴシック" pitchFamily="-1" charset="-128"/>
              </a:rPr>
              <a:t>In 1814, the British invaded and captured Washington, D.C., burned the White House, and forced the government to flee. The United States had a few victories, including the defense of Baltimore at Fort McHenry, an event that inspired the song that became the national anthem, the “Star-Spangled Banner.” The United States decisively vanquished Indian forces in the West and South, killing Tecumseh and many other militants. Most notably, forces led by Andrew Jackson forced Indians to cede much of the southeastern lands that became Alabama and Mississippi, and then famously repulsed British forces at the Battle of New Orleans in January 1815. This battle was fought before news reached America that American and British negotiators had signed the Treaty of Ghent, which had ended the war the previous month. The treaty changed nothing, giving the United States no territory or rights regarding U.S. ships or impressment. The </a:t>
            </a:r>
            <a:r>
              <a:rPr lang="en-US" sz="1100" dirty="0" smtClean="0">
                <a:latin typeface="Arial" pitchFamily="-1" charset="0"/>
                <a:ea typeface="ＭＳ Ｐゴシック" pitchFamily="-1" charset="-128"/>
                <a:cs typeface="ＭＳ Ｐゴシック" pitchFamily="-1" charset="-128"/>
              </a:rPr>
              <a:t>treaty</a:t>
            </a:r>
            <a:r>
              <a:rPr lang="en-US" sz="1100" baseline="0" dirty="0" smtClean="0">
                <a:latin typeface="Arial" pitchFamily="-1" charset="0"/>
                <a:ea typeface="ＭＳ Ｐゴシック" pitchFamily="-1" charset="-128"/>
                <a:cs typeface="ＭＳ Ｐゴシック" pitchFamily="-1" charset="-128"/>
              </a:rPr>
              <a:t> </a:t>
            </a:r>
            <a:r>
              <a:rPr lang="en-US" sz="1100" baseline="0" dirty="0">
                <a:latin typeface="Arial" pitchFamily="-1" charset="0"/>
                <a:ea typeface="ＭＳ Ｐゴシック" pitchFamily="-1" charset="-128"/>
                <a:cs typeface="ＭＳ Ｐゴシック" pitchFamily="-1" charset="-128"/>
              </a:rPr>
              <a:t>produced an unusual episode in American diplomacy concerning the fate of thousands of slaves </a:t>
            </a:r>
            <a:r>
              <a:rPr lang="en-US" sz="1100" baseline="0" dirty="0" smtClean="0">
                <a:latin typeface="Arial" pitchFamily="-1" charset="0"/>
                <a:ea typeface="ＭＳ Ｐゴシック" pitchFamily="-1" charset="-128"/>
                <a:cs typeface="ＭＳ Ｐゴシック" pitchFamily="-1" charset="-128"/>
              </a:rPr>
              <a:t>who, </a:t>
            </a:r>
            <a:r>
              <a:rPr lang="en-US" sz="1100" baseline="0" dirty="0">
                <a:latin typeface="Arial" pitchFamily="-1" charset="0"/>
                <a:ea typeface="ＭＳ Ｐゴシック" pitchFamily="-1" charset="-128"/>
                <a:cs typeface="ＭＳ Ｐゴシック" pitchFamily="-1" charset="-128"/>
              </a:rPr>
              <a:t>like during the War of Independence, fled to British lines to find freedom. Though the </a:t>
            </a:r>
            <a:r>
              <a:rPr lang="en-US" sz="1100" baseline="0" dirty="0" smtClean="0">
                <a:latin typeface="Arial" pitchFamily="-1" charset="0"/>
                <a:ea typeface="ＭＳ Ｐゴシック" pitchFamily="-1" charset="-128"/>
                <a:cs typeface="ＭＳ Ｐゴシック" pitchFamily="-1" charset="-128"/>
              </a:rPr>
              <a:t>treaty </a:t>
            </a:r>
            <a:r>
              <a:rPr lang="en-US" sz="1100" baseline="0" dirty="0">
                <a:latin typeface="Arial" pitchFamily="-1" charset="0"/>
                <a:ea typeface="ＭＳ Ｐゴシック" pitchFamily="-1" charset="-128"/>
                <a:cs typeface="ＭＳ Ｐゴシック" pitchFamily="-1" charset="-128"/>
              </a:rPr>
              <a:t>specified the return of those slaves after the war, Britain refused, and after lengthy, inconclusive negotiations, both Britain and the United States agreed to international arbitration by one of the world’s leading despots, Czar Nicholas I of Russia. Nicholas ruled in favor of the United States, and Britain paid compensation, while most of the freed slaves settled in Nova Scotia, Canada. </a:t>
            </a:r>
            <a:endParaRPr lang="en-US" sz="1100"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8230141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612EBCC5-BC3C-E240-999F-84FE24469A7B}" type="slidenum">
              <a:rPr lang="en-US"/>
              <a:pPr/>
              <a:t>52</a:t>
            </a:fld>
            <a:endParaRPr lang="en-US" dirty="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Although the British burned the nation’s capital,</a:t>
            </a:r>
            <a:r>
              <a:rPr lang="en-US" baseline="0" dirty="0">
                <a:latin typeface="Arial" pitchFamily="-1" charset="0"/>
                <a:ea typeface="ＭＳ Ｐゴシック" pitchFamily="-1" charset="-128"/>
                <a:cs typeface="ＭＳ Ｐゴシック" pitchFamily="-1" charset="-128"/>
              </a:rPr>
              <a:t> the War of 1812 essentially was a military draw.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850382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Images </a:t>
            </a:r>
            <a:r>
              <a:rPr lang="en-US" altLang="en-US" i="0" baseline="0" dirty="0">
                <a:latin typeface="Arial" panose="020B0604020202020204" pitchFamily="34" charset="0"/>
                <a:ea typeface="ＭＳ Ｐゴシック" panose="020B0600070205080204" pitchFamily="34" charset="-128"/>
              </a:rPr>
              <a:t>of Hope, on the left, and Liberty flank a picture of the naval battle in which the USS </a:t>
            </a:r>
            <a:r>
              <a:rPr lang="en-US" altLang="en-US" i="1" baseline="0" dirty="0">
                <a:latin typeface="Arial" panose="020B0604020202020204" pitchFamily="34" charset="0"/>
                <a:ea typeface="ＭＳ Ｐゴシック" panose="020B0600070205080204" pitchFamily="34" charset="-128"/>
              </a:rPr>
              <a:t>Constitution</a:t>
            </a:r>
            <a:r>
              <a:rPr lang="en-US" altLang="en-US" i="0" baseline="0" dirty="0">
                <a:latin typeface="Arial" panose="020B0604020202020204" pitchFamily="34" charset="0"/>
                <a:ea typeface="ＭＳ Ｐゴシック" panose="020B0600070205080204" pitchFamily="34" charset="-128"/>
              </a:rPr>
              <a:t> defeated a British warship. Liberty holds a paper that reads, “Free Trade and Sailors Rights,” two of the issues that drew the United States into the war. </a:t>
            </a:r>
          </a:p>
        </p:txBody>
      </p:sp>
    </p:spTree>
    <p:extLst>
      <p:ext uri="{BB962C8B-B14F-4D97-AF65-F5344CB8AC3E}">
        <p14:creationId xmlns:p14="http://schemas.microsoft.com/office/powerpoint/2010/main" val="36694498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An </a:t>
            </a:r>
            <a:r>
              <a:rPr lang="en-US" altLang="en-US" i="0" baseline="0" dirty="0">
                <a:latin typeface="Arial" panose="020B0604020202020204" pitchFamily="34" charset="0"/>
                <a:ea typeface="ＭＳ Ｐゴシック" panose="020B0600070205080204" pitchFamily="34" charset="-128"/>
              </a:rPr>
              <a:t>engraving depicting the burning of Washington, </a:t>
            </a:r>
            <a:r>
              <a:rPr lang="en-US" altLang="en-US" i="0" baseline="0" dirty="0" smtClean="0">
                <a:latin typeface="Arial" panose="020B0604020202020204" pitchFamily="34" charset="0"/>
                <a:ea typeface="ＭＳ Ｐゴシック" panose="020B0600070205080204" pitchFamily="34" charset="-128"/>
              </a:rPr>
              <a:t>D.C</a:t>
            </a:r>
            <a:r>
              <a:rPr lang="en-US" altLang="en-US" i="0" baseline="0" dirty="0">
                <a:latin typeface="Arial" panose="020B0604020202020204" pitchFamily="34" charset="0"/>
                <a:ea typeface="ＭＳ Ｐゴシック" panose="020B0600070205080204" pitchFamily="34" charset="-128"/>
              </a:rPr>
              <a:t>., by the British during the War of 1812, from an 1817 book by the antislavery Philadelphia physician Jesse </a:t>
            </a:r>
            <a:r>
              <a:rPr lang="en-US" altLang="en-US" i="0" baseline="0" dirty="0" smtClean="0">
                <a:latin typeface="Arial" panose="020B0604020202020204" pitchFamily="34" charset="0"/>
                <a:ea typeface="ＭＳ Ｐゴシック" panose="020B0600070205080204" pitchFamily="34" charset="-128"/>
              </a:rPr>
              <a:t>Torrey</a:t>
            </a:r>
          </a:p>
          <a:p>
            <a:endParaRPr lang="en-US" altLang="en-US" i="0" baseline="0" dirty="0" smtClean="0">
              <a:latin typeface="Arial" panose="020B0604020202020204" pitchFamily="34" charset="0"/>
              <a:ea typeface="ＭＳ Ｐゴシック" panose="020B0600070205080204" pitchFamily="34" charset="-128"/>
            </a:endParaRPr>
          </a:p>
          <a:p>
            <a:r>
              <a:rPr lang="en-US" altLang="en-US" i="0" baseline="0" dirty="0" smtClean="0">
                <a:latin typeface="Arial" panose="020B0604020202020204" pitchFamily="34" charset="0"/>
                <a:ea typeface="ＭＳ Ｐゴシック" panose="020B0600070205080204" pitchFamily="34" charset="-128"/>
              </a:rPr>
              <a:t>Torrey </a:t>
            </a:r>
            <a:r>
              <a:rPr lang="en-US" altLang="en-US" i="0" baseline="0" dirty="0">
                <a:latin typeface="Arial" panose="020B0604020202020204" pitchFamily="34" charset="0"/>
                <a:ea typeface="ＭＳ Ｐゴシック" panose="020B0600070205080204" pitchFamily="34" charset="-128"/>
              </a:rPr>
              <a:t>suggests that the event is divine punishment for the practice of slave trading in the nation’s capital. The image includes children among the group of chained slaves at the right to emphasize the breakup of slave families. At the top is a heavenly image of liberty. </a:t>
            </a:r>
          </a:p>
        </p:txBody>
      </p:sp>
    </p:spTree>
    <p:extLst>
      <p:ext uri="{BB962C8B-B14F-4D97-AF65-F5344CB8AC3E}">
        <p14:creationId xmlns:p14="http://schemas.microsoft.com/office/powerpoint/2010/main" val="15425682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The </a:t>
            </a:r>
            <a:r>
              <a:rPr lang="en-US" altLang="en-US" i="0" baseline="0" dirty="0">
                <a:latin typeface="Arial" panose="020B0604020202020204" pitchFamily="34" charset="0"/>
                <a:ea typeface="ＭＳ Ｐゴシック" panose="020B0600070205080204" pitchFamily="34" charset="-128"/>
              </a:rPr>
              <a:t>bombardment of Fort McHenry in Baltimore harbor in September 1814 was of minor military importance, but it is remembered as the inspiration for Francis Scott Key’s poem, “The Star-Spangled Banner.”</a:t>
            </a:r>
          </a:p>
        </p:txBody>
      </p:sp>
    </p:spTree>
    <p:extLst>
      <p:ext uri="{BB962C8B-B14F-4D97-AF65-F5344CB8AC3E}">
        <p14:creationId xmlns:p14="http://schemas.microsoft.com/office/powerpoint/2010/main" val="5651542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BEE4CE5F-F160-054C-826F-16191968E884}" type="slidenum">
              <a:rPr lang="en-US">
                <a:solidFill>
                  <a:srgbClr val="000000"/>
                </a:solidFill>
              </a:rPr>
              <a:pPr/>
              <a:t>56</a:t>
            </a:fld>
            <a:endParaRPr lang="en-US" dirty="0">
              <a:solidFill>
                <a:srgbClr val="000000"/>
              </a:solidFill>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The Hornet and Peacock,</a:t>
            </a:r>
            <a:r>
              <a:rPr lang="en-US" i="1" baseline="0" dirty="0">
                <a:latin typeface="Arial" pitchFamily="-1" charset="0"/>
                <a:ea typeface="ＭＳ Ｐゴシック" pitchFamily="-1" charset="-128"/>
                <a:cs typeface="ＭＳ Ｐゴシック" pitchFamily="-1" charset="-128"/>
              </a:rPr>
              <a:t> or, John Bull in Distress</a:t>
            </a:r>
            <a:r>
              <a:rPr lang="en-US" i="0" baseline="0" dirty="0">
                <a:latin typeface="Arial" pitchFamily="-1" charset="0"/>
                <a:ea typeface="ＭＳ Ｐゴシック" pitchFamily="-1" charset="-128"/>
                <a:cs typeface="ＭＳ Ｐゴシック" pitchFamily="-1" charset="-128"/>
              </a:rPr>
              <a:t>, a watercolor by Amos B. Doolittle from 1813, celebrates a victory by the American warship </a:t>
            </a:r>
            <a:r>
              <a:rPr lang="en-US" i="1" baseline="0" dirty="0">
                <a:latin typeface="Arial" pitchFamily="-1" charset="0"/>
                <a:ea typeface="ＭＳ Ｐゴシック" pitchFamily="-1" charset="-128"/>
                <a:cs typeface="ＭＳ Ｐゴシック" pitchFamily="-1" charset="-128"/>
              </a:rPr>
              <a:t>Hornet</a:t>
            </a:r>
            <a:r>
              <a:rPr lang="en-US" i="0" baseline="0" dirty="0">
                <a:latin typeface="Arial" pitchFamily="-1" charset="0"/>
                <a:ea typeface="ＭＳ Ｐゴシック" pitchFamily="-1" charset="-128"/>
                <a:cs typeface="ＭＳ Ｐゴシック" pitchFamily="-1" charset="-128"/>
              </a:rPr>
              <a:t> over the British vessel </a:t>
            </a:r>
            <a:r>
              <a:rPr lang="en-US" i="1" baseline="0" dirty="0">
                <a:latin typeface="Arial" pitchFamily="-1" charset="0"/>
                <a:ea typeface="ＭＳ Ｐゴシック" pitchFamily="-1" charset="-128"/>
                <a:cs typeface="ＭＳ Ｐゴシック" pitchFamily="-1" charset="-128"/>
              </a:rPr>
              <a:t>Peacock </a:t>
            </a:r>
            <a:r>
              <a:rPr lang="en-US" i="0" baseline="0" dirty="0">
                <a:latin typeface="Arial" pitchFamily="-1" charset="0"/>
                <a:ea typeface="ＭＳ Ｐゴシック" pitchFamily="-1" charset="-128"/>
                <a:cs typeface="ＭＳ Ｐゴシック" pitchFamily="-1" charset="-128"/>
              </a:rPr>
              <a:t>during the War of 1812. Britain is represented as a half-bull, half-peacock creature being stung in the neck by a hornet.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6177922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9A2708C2-18EA-654C-9BD3-E9B46ACE142A}" type="slidenum">
              <a:rPr lang="en-US"/>
              <a:pPr/>
              <a:t>57</a:t>
            </a:fld>
            <a:endParaRPr lang="en-US" dirty="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en-US" dirty="0">
                <a:latin typeface="Arial" pitchFamily="-1" charset="0"/>
                <a:ea typeface="Arial" pitchFamily="-1" charset="0"/>
                <a:cs typeface="Arial" pitchFamily="-1" charset="0"/>
              </a:rPr>
              <a:t>At the time, some Americans called the War of 1812 the Second War of Independence. The war affirmed the ability of the republic to defend itself and wage war without sacrificing its republican institutions. It made Andrew Jackson a national hero, and it sealed the doom of Indians who occupied lands east of the Mississippi River, thus finally securing this vast area for whites, many of whom in the South would bring slaves and slavery with them. The war strengthened Americans’ nationalism and their sense of isolation and separation from Europe.</a:t>
            </a:r>
          </a:p>
          <a:p>
            <a:pPr eaLnBrk="1" hangingPunct="1"/>
            <a:endParaRPr lang="en-US" dirty="0">
              <a:latin typeface="Arial" pitchFamily="-1" charset="0"/>
              <a:ea typeface="Arial" pitchFamily="-1" charset="0"/>
              <a:cs typeface="Arial" pitchFamily="-1" charset="0"/>
            </a:endParaRPr>
          </a:p>
          <a:p>
            <a:pPr eaLnBrk="1" hangingPunct="1"/>
            <a:r>
              <a:rPr lang="en-US" dirty="0">
                <a:latin typeface="Arial" pitchFamily="-1" charset="0"/>
                <a:ea typeface="Arial" pitchFamily="-1" charset="0"/>
                <a:cs typeface="Arial" pitchFamily="-1" charset="0"/>
              </a:rPr>
              <a:t>The War of 1812 profoundly affected the border between the United</a:t>
            </a:r>
            <a:r>
              <a:rPr lang="en-US" baseline="0" dirty="0">
                <a:latin typeface="Arial" pitchFamily="-1" charset="0"/>
                <a:ea typeface="Arial" pitchFamily="-1" charset="0"/>
                <a:cs typeface="Arial" pitchFamily="-1" charset="0"/>
              </a:rPr>
              <a:t> States and Canada as a dividing line where much of the fighting took place. A large trade had developed between Vermont and Quebec where much of the smuggling during Jefferson’s Embargo had taken place; during the war, many Canadians became suspicious of American traders as spies, and American attacks added to anti-Americanism. Many had family and interests on both sides of the border, and exchange continued after the war, but more Americans directed their gaze westward. The War reaffirmed both American and Canadian national identities, and both viewed the conflict as a struggle for freedom from the other. On the other side of the Atlantic, Britain’s defeat of Napoleon inaugurated a long period of peace in Europe. Diplomatic affairs faded from its previously prominent role in American public life leading to an increased sense of separation from Europe, while Canada also experienced an increased sense of nationalism, partly based on separateness from the United States. Americans were puzzled why Canadians did not welcome American forces as bringers of liberty, and each side developed enduring stereotypes of the other; Americans viewed Canadians as monarchical, European, and lacking in understanding of liberty, while Canadians viewed Americans as unusually prone to violence. </a:t>
            </a:r>
            <a:endParaRPr lang="en-US" dirty="0">
              <a:latin typeface="Arial" pitchFamily="-1" charset="0"/>
              <a:ea typeface="Arial" pitchFamily="-1" charset="0"/>
              <a:cs typeface="Arial" pitchFamily="-1" charset="0"/>
            </a:endParaRPr>
          </a:p>
        </p:txBody>
      </p:sp>
    </p:spTree>
    <p:extLst>
      <p:ext uri="{BB962C8B-B14F-4D97-AF65-F5344CB8AC3E}">
        <p14:creationId xmlns:p14="http://schemas.microsoft.com/office/powerpoint/2010/main" val="42108362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664203A8-817A-C749-BAE2-0ED6AD2C516F}" type="slidenum">
              <a:rPr lang="en-US"/>
              <a:pPr/>
              <a:t>58</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This colorful painting by the artist</a:t>
            </a:r>
            <a:r>
              <a:rPr lang="en-US" baseline="0" dirty="0">
                <a:latin typeface="Arial" pitchFamily="-1" charset="0"/>
                <a:ea typeface="ＭＳ Ｐゴシック" pitchFamily="-1" charset="-128"/>
                <a:cs typeface="ＭＳ Ｐゴシック" pitchFamily="-1" charset="-128"/>
              </a:rPr>
              <a:t> John Archibald Woodside from around the time of the War of 1812 contains numerous symbols of freedom, among them the goddess of liberty with her liberty cap, a broken chain at the sailor’s feet, the fallen crown (under his left foot), a broken royal scepter, and the sailor himself, since English interference with American shipping was one of the war’s causes.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7151560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30EB0E09-557C-F44D-963D-68AFD9F043CE}" type="slidenum">
              <a:rPr lang="en-US"/>
              <a:pPr/>
              <a:t>59</a:t>
            </a:fld>
            <a:endParaRPr lang="en-US" dirty="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war sealed the demise of the Federalist Party, which had been briefly revitalized by widespread opposition to the war in the North. Madison only narrowly won reelection as president in 1812. But an ill-timed convention of New England Federalists at Hartford, Connecticut, in December 1814 badly injured the party. Convention delegates criticized the domination of the presidency by Virginians, lamented the diminishing influence of the Northeast as new southern and western states joined the union, and called for an end to the three-fifths clause. They demanded two-thirds votes in Congress for declaring war, admitting new states, and laws restricting trade. Contrary to later myth, the Hartfor</a:t>
            </a:r>
            <a:r>
              <a:rPr lang="en-US" baseline="0" dirty="0">
                <a:latin typeface="Arial" pitchFamily="-1" charset="0"/>
                <a:ea typeface="ＭＳ Ｐゴシック" pitchFamily="-1" charset="-128"/>
                <a:cs typeface="ＭＳ Ｐゴシック" pitchFamily="-1" charset="-128"/>
              </a:rPr>
              <a:t>d Convention did not call for secession or disunion, but it affirmed the right of a state to “interpose” its authority if the federal government violated the Constitution. Ultimately, </a:t>
            </a:r>
            <a:r>
              <a:rPr lang="en-US" dirty="0">
                <a:latin typeface="Arial" pitchFamily="-1" charset="0"/>
                <a:ea typeface="ＭＳ Ｐゴシック" pitchFamily="-1" charset="-128"/>
                <a:cs typeface="ＭＳ Ｐゴシック" pitchFamily="-1" charset="-128"/>
              </a:rPr>
              <a:t>Jackson’s electrifying victory at New Orleans made the Federalists seem unpatriotic.</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Within a few years the Federalist Party disappeared. The urban and commercial interests the party represented were small in an expanding agrarian nation, and their elitism and distrust of democracy was increasingly out of touch with an increasingly democratic culture. But the Federalists had raised an issue that would not go away in the future</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the domination of the national government by the slaveholding South</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and the kind of commercial development they championed would soon inaugurate a social and economic transformation of the nation.</a:t>
            </a:r>
          </a:p>
        </p:txBody>
      </p:sp>
    </p:spTree>
    <p:extLst>
      <p:ext uri="{BB962C8B-B14F-4D97-AF65-F5344CB8AC3E}">
        <p14:creationId xmlns:p14="http://schemas.microsoft.com/office/powerpoint/2010/main" val="416512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
        <p:nvSpPr>
          <p:cNvPr id="122884" name="Slide Number Placeholder 3"/>
          <p:cNvSpPr>
            <a:spLocks noGrp="1"/>
          </p:cNvSpPr>
          <p:nvPr>
            <p:ph type="sldNum" sz="quarter" idx="5"/>
          </p:nvPr>
        </p:nvSpPr>
        <p:spPr>
          <a:noFill/>
        </p:spPr>
        <p:txBody>
          <a:bodyPr/>
          <a:lstStyle/>
          <a:p>
            <a:fld id="{DE3F1F5E-EDD9-384E-8EE1-5C35060B77CA}" type="slidenum">
              <a:rPr lang="en-US"/>
              <a:pPr/>
              <a:t>62</a:t>
            </a:fld>
            <a:endParaRPr lang="en-US" dirty="0"/>
          </a:p>
        </p:txBody>
      </p:sp>
    </p:spTree>
    <p:extLst>
      <p:ext uri="{BB962C8B-B14F-4D97-AF65-F5344CB8AC3E}">
        <p14:creationId xmlns:p14="http://schemas.microsoft.com/office/powerpoint/2010/main" val="23827314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63</a:t>
            </a:fld>
            <a:endParaRPr lang="en-US" dirty="0"/>
          </a:p>
        </p:txBody>
      </p:sp>
    </p:spTree>
    <p:extLst>
      <p:ext uri="{BB962C8B-B14F-4D97-AF65-F5344CB8AC3E}">
        <p14:creationId xmlns:p14="http://schemas.microsoft.com/office/powerpoint/2010/main" val="160528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Tree>
    <p:extLst>
      <p:ext uri="{BB962C8B-B14F-4D97-AF65-F5344CB8AC3E}">
        <p14:creationId xmlns:p14="http://schemas.microsoft.com/office/powerpoint/2010/main" val="2197458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177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99356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7749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4461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525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23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92149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32716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346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8350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4026939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3504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94468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8391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9114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74808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367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68493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433596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73669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1148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2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a:xfrm>
            <a:off x="457200" y="1524000"/>
            <a:ext cx="8229600" cy="1447800"/>
          </a:xfrm>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0"/>
          </p:nvPr>
        </p:nvSpPr>
        <p:spPr>
          <a:xfrm>
            <a:off x="2895600" y="5638800"/>
            <a:ext cx="32004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907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20574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68150"/>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9614818"/>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norton.com/common/mplay/6.7/?p=/college/history/foner4/mp4/&amp;f=question050" TargetMode="External"/><Relationship Id="rId7" Type="http://schemas.openxmlformats.org/officeDocument/2006/relationships/hyperlink" Target="http://wwnorton.com/common/mplay/6.7/?p=/college/history/foner4/mp4/&amp;f=question054" TargetMode="External"/><Relationship Id="rId2" Type="http://schemas.openxmlformats.org/officeDocument/2006/relationships/hyperlink" Target="http://wwnorton.com/common/mplay/6.7/?p=/college/history/foner4/&amp;f=foner_liberty04" TargetMode="External"/><Relationship Id="rId1" Type="http://schemas.openxmlformats.org/officeDocument/2006/relationships/slideLayout" Target="../slideLayouts/slideLayout2.xml"/><Relationship Id="rId6" Type="http://schemas.openxmlformats.org/officeDocument/2006/relationships/hyperlink" Target="http://wwnorton.com/common/mplay/6.7/?p=/college/history/foner4/mp4/&amp;f=question053" TargetMode="External"/><Relationship Id="rId5" Type="http://schemas.openxmlformats.org/officeDocument/2006/relationships/hyperlink" Target="http://wwnorton.com/common/mplay/6.7/?p=/college/history/foner4/&amp;f=policy_towards_indians" TargetMode="External"/><Relationship Id="rId4" Type="http://schemas.openxmlformats.org/officeDocument/2006/relationships/hyperlink" Target="http://wwnorton.com/common/mplay/6.7/?p=/college/history/foner4/mp4/&amp;f=question042"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609600"/>
            <a:ext cx="8229600" cy="1143000"/>
          </a:xfrm>
        </p:spPr>
        <p:txBody>
          <a:bodyPr/>
          <a:lstStyle/>
          <a:p>
            <a:pPr eaLnBrk="1" hangingPunct="1">
              <a:spcBef>
                <a:spcPct val="20000"/>
              </a:spcBef>
            </a:pPr>
            <a:r>
              <a:rPr lang="en-US" sz="1800" kern="1200" dirty="0">
                <a:solidFill>
                  <a:srgbClr val="FFFFFF"/>
                </a:solidFill>
                <a:latin typeface="Times New Roman" charset="0"/>
                <a:cs typeface="Times New Roman" charset="0"/>
              </a:rPr>
              <a:t>Lecture </a:t>
            </a:r>
            <a:r>
              <a:rPr lang="en-US" sz="1800" kern="1200" dirty="0" smtClean="0">
                <a:solidFill>
                  <a:srgbClr val="FFFFFF"/>
                </a:solidFill>
                <a:latin typeface="Times New Roman" charset="0"/>
                <a:cs typeface="Times New Roman" charset="0"/>
              </a:rPr>
              <a:t>Slides</a:t>
            </a:r>
            <a:br>
              <a:rPr lang="en-US" sz="1800" kern="1200" dirty="0" smtClean="0">
                <a:solidFill>
                  <a:srgbClr val="FFFFFF"/>
                </a:solidFill>
                <a:latin typeface="Times New Roman" charset="0"/>
                <a:cs typeface="Times New Roman" charset="0"/>
              </a:rPr>
            </a:br>
            <a:r>
              <a:rPr lang="en-US" sz="4800" dirty="0">
                <a:latin typeface="Times New Roman" charset="0"/>
                <a:ea typeface="ＭＳ Ｐゴシック" charset="0"/>
              </a:rPr>
              <a:t>Give Me Liberty! </a:t>
            </a:r>
            <a:r>
              <a:rPr lang="en-US" sz="2000" dirty="0">
                <a:latin typeface="Times New Roman" charset="0"/>
                <a:ea typeface="ＭＳ Ｐゴシック" charset="0"/>
              </a:rPr>
              <a:t/>
            </a:r>
            <a:br>
              <a:rPr lang="en-US" sz="2000" dirty="0">
                <a:latin typeface="Times New Roman" charset="0"/>
                <a:ea typeface="ＭＳ Ｐゴシック" charset="0"/>
              </a:rPr>
            </a:br>
            <a:r>
              <a:rPr lang="en-US" sz="2000" dirty="0">
                <a:latin typeface="Times New Roman" charset="0"/>
                <a:ea typeface="ＭＳ Ｐゴシック" charset="0"/>
              </a:rPr>
              <a:t>AN AMERICAN HISTORY</a:t>
            </a:r>
            <a:br>
              <a:rPr lang="en-US" sz="2000" dirty="0">
                <a:latin typeface="Times New Roman" charset="0"/>
                <a:ea typeface="ＭＳ Ｐゴシック" charset="0"/>
              </a:rPr>
            </a:br>
            <a:r>
              <a:rPr lang="en-US" sz="2000" dirty="0">
                <a:latin typeface="Times New Roman" charset="0"/>
                <a:ea typeface="ＭＳ Ｐゴシック" charset="0"/>
              </a:rPr>
              <a:t>FIFTH EDITION</a:t>
            </a:r>
            <a:r>
              <a:rPr lang="en-US" sz="2000" dirty="0"/>
              <a:t/>
            </a:r>
            <a:br>
              <a:rPr lang="en-US" sz="2000" dirty="0"/>
            </a:br>
            <a:endParaRPr lang="en-US" sz="1900" dirty="0">
              <a:solidFill>
                <a:schemeClr val="tx2"/>
              </a:solidFill>
              <a:latin typeface="Times New Roman" charset="0"/>
              <a:ea typeface="ＭＳ Ｐゴシック" charset="0"/>
            </a:endParaRPr>
          </a:p>
        </p:txBody>
      </p:sp>
      <p:sp>
        <p:nvSpPr>
          <p:cNvPr id="3" name="Content Placeholder 2"/>
          <p:cNvSpPr>
            <a:spLocks noGrp="1"/>
          </p:cNvSpPr>
          <p:nvPr>
            <p:ph sz="half" idx="2"/>
          </p:nvPr>
        </p:nvSpPr>
        <p:spPr>
          <a:xfrm>
            <a:off x="2403686" y="6096000"/>
            <a:ext cx="4038600" cy="434181"/>
          </a:xfrm>
        </p:spPr>
        <p:txBody>
          <a:bodyPr/>
          <a:lstStyle/>
          <a:p>
            <a:pPr marL="0" lvl="0" indent="0" algn="ctr" eaLnBrk="1" hangingPunct="1">
              <a:buNone/>
            </a:pPr>
            <a:r>
              <a:rPr lang="en-US" sz="2000" b="1" kern="1200" dirty="0" smtClean="0">
                <a:solidFill>
                  <a:srgbClr val="FFFFFF"/>
                </a:solidFill>
                <a:latin typeface="Times New Roman" charset="0"/>
                <a:cs typeface="ＭＳ Ｐゴシック" charset="0"/>
              </a:rPr>
              <a:t>By Eric </a:t>
            </a:r>
            <a:r>
              <a:rPr lang="en-US" sz="2000" b="1" kern="1200" dirty="0">
                <a:solidFill>
                  <a:srgbClr val="FFFFFF"/>
                </a:solidFill>
                <a:latin typeface="Times New Roman" charset="0"/>
                <a:cs typeface="ＭＳ Ｐゴシック" charset="0"/>
              </a:rPr>
              <a:t>Foner</a:t>
            </a:r>
          </a:p>
        </p:txBody>
      </p:sp>
      <p:pic>
        <p:nvPicPr>
          <p:cNvPr id="8" name="Content Placeholder 7" descr="The cover of Give Me Liberty!"/>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95600" y="2034381"/>
            <a:ext cx="3054773" cy="3657600"/>
          </a:xfrm>
          <a:prstGeom prst="rect">
            <a:avLst/>
          </a:prstGeom>
        </p:spPr>
      </p:pic>
    </p:spTree>
    <p:extLst>
      <p:ext uri="{BB962C8B-B14F-4D97-AF65-F5344CB8AC3E}">
        <p14:creationId xmlns:p14="http://schemas.microsoft.com/office/powerpoint/2010/main" val="3933103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8 Securing The Republic, 1791</a:t>
            </a:r>
            <a:r>
              <a:rPr lang="en-US" baseline="0" dirty="0" smtClean="0"/>
              <a:t> to </a:t>
            </a:r>
            <a:r>
              <a:rPr lang="en-US" dirty="0" smtClean="0"/>
              <a:t>1815</a:t>
            </a:r>
            <a:endParaRPr lang="en-US" dirty="0"/>
          </a:p>
        </p:txBody>
      </p:sp>
      <p:pic>
        <p:nvPicPr>
          <p:cNvPr id="5" name="Content Placeholder 4" descr="Chapter 8: Securing The Republic, 1791 to 1815."/>
          <p:cNvPicPr>
            <a:picLocks noGrp="1" noChangeAspect="1" noChangeArrowheads="1"/>
          </p:cNvPicPr>
          <p:nvPr>
            <p:ph idx="1"/>
          </p:nvPr>
        </p:nvPicPr>
        <p:blipFill>
          <a:blip r:embed="rId3"/>
          <a:srcRect/>
          <a:stretch>
            <a:fillRect/>
          </a:stretch>
        </p:blipFill>
        <p:spPr bwMode="auto">
          <a:xfrm>
            <a:off x="0" y="0"/>
            <a:ext cx="9171401"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Orleans, 1803</a:t>
            </a:r>
          </a:p>
        </p:txBody>
      </p:sp>
      <p:sp>
        <p:nvSpPr>
          <p:cNvPr id="5" name="Content Placeholder 4"/>
          <p:cNvSpPr>
            <a:spLocks noGrp="1"/>
          </p:cNvSpPr>
          <p:nvPr>
            <p:ph sz="half" idx="2"/>
          </p:nvPr>
        </p:nvSpPr>
        <p:spPr>
          <a:xfrm>
            <a:off x="428625" y="6022975"/>
            <a:ext cx="8534400" cy="304800"/>
          </a:xfrm>
        </p:spPr>
        <p:txBody>
          <a:bodyPr/>
          <a:lstStyle/>
          <a:p>
            <a:pPr marL="0" lvl="0" indent="0" eaLnBrk="1" fontAlgn="auto" hangingPunct="1">
              <a:spcAft>
                <a:spcPts val="0"/>
              </a:spcAft>
              <a:buNone/>
              <a:defRPr/>
            </a:pPr>
            <a:r>
              <a:rPr lang="en-US" sz="1100" b="1" dirty="0">
                <a:solidFill>
                  <a:srgbClr val="FFFFFF"/>
                </a:solidFill>
                <a:latin typeface="Times New Roman" charset="0"/>
              </a:rPr>
              <a:t>New Orleans in 1803, at the time </a:t>
            </a:r>
            <a:r>
              <a:rPr lang="en-US" sz="1100" b="1" dirty="0" smtClean="0">
                <a:solidFill>
                  <a:srgbClr val="FFFFFF"/>
                </a:solidFill>
                <a:latin typeface="Times New Roman" charset="0"/>
              </a:rPr>
              <a:t>of </a:t>
            </a:r>
            <a:r>
              <a:rPr lang="en-US" sz="1100" b="1" dirty="0">
                <a:solidFill>
                  <a:srgbClr val="FFFFFF"/>
                </a:solidFill>
                <a:latin typeface="Times New Roman" charset="0"/>
              </a:rPr>
              <a:t>the Louisiana </a:t>
            </a:r>
            <a:r>
              <a:rPr lang="en-US" sz="1100" b="1" dirty="0" smtClean="0">
                <a:solidFill>
                  <a:srgbClr val="FFFFFF"/>
                </a:solidFill>
                <a:latin typeface="Times New Roman" charset="0"/>
              </a:rPr>
              <a:t>Purchase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charset="0"/>
            </a:endParaRPr>
          </a:p>
          <a:p>
            <a:pPr marL="0" indent="0">
              <a:buNone/>
            </a:pPr>
            <a:endParaRPr lang="en-US" sz="1100" dirty="0"/>
          </a:p>
        </p:txBody>
      </p:sp>
      <p:pic>
        <p:nvPicPr>
          <p:cNvPr id="8" name="Content Placeholder 7" descr="A painting showing town houses in the middle, fields of trees on the right, and a waterfront with ships on the left. People and horses carriage are on the streets. There is an eagle flying in the sky carrying a banner in its beak that reads: Under My Wings Every Thing Prospers. "/>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905000" y="1752600"/>
            <a:ext cx="561399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039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a:defRPr/>
            </a:pPr>
            <a:r>
              <a:rPr lang="en-US" dirty="0">
                <a:cs typeface="Times New Roman" charset="0"/>
              </a:rPr>
              <a:t>Lecture Preview</a:t>
            </a:r>
          </a:p>
        </p:txBody>
      </p:sp>
      <p:sp>
        <p:nvSpPr>
          <p:cNvPr id="3075" name="Content Placeholder 2"/>
          <p:cNvSpPr>
            <a:spLocks noGrp="1"/>
          </p:cNvSpPr>
          <p:nvPr>
            <p:ph idx="1"/>
          </p:nvPr>
        </p:nvSpPr>
        <p:spPr>
          <a:xfrm>
            <a:off x="457200" y="1981200"/>
            <a:ext cx="8229600" cy="3771900"/>
          </a:xfrm>
        </p:spPr>
        <p:txBody>
          <a:bodyPr anchor="ctr"/>
          <a:lstStyle/>
          <a:p>
            <a:pPr marL="0" indent="0"/>
            <a:r>
              <a:rPr lang="en-US" dirty="0" smtClean="0">
                <a:latin typeface="Times New Roman" pitchFamily="-1" charset="0"/>
                <a:ea typeface="ＭＳ Ｐゴシック" pitchFamily="-1" charset="-128"/>
                <a:cs typeface="Times New Roman" pitchFamily="-1" charset="0"/>
              </a:rPr>
              <a:t> Politics </a:t>
            </a:r>
            <a:r>
              <a:rPr lang="en-US" dirty="0">
                <a:latin typeface="Times New Roman" pitchFamily="-1" charset="0"/>
                <a:ea typeface="ＭＳ Ｐゴシック" pitchFamily="-1" charset="-128"/>
                <a:cs typeface="Times New Roman" pitchFamily="-1" charset="0"/>
              </a:rPr>
              <a:t>in an Age of Passion</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Adams Presidency</a:t>
            </a:r>
          </a:p>
          <a:p>
            <a:pPr marL="0" indent="0"/>
            <a:r>
              <a:rPr lang="en-US" dirty="0" smtClean="0">
                <a:latin typeface="Times New Roman" pitchFamily="-1" charset="0"/>
                <a:ea typeface="ＭＳ Ｐゴシック" pitchFamily="-1" charset="-128"/>
                <a:cs typeface="Times New Roman" pitchFamily="-1" charset="0"/>
              </a:rPr>
              <a:t> Jefferson </a:t>
            </a:r>
            <a:r>
              <a:rPr lang="en-US" dirty="0">
                <a:latin typeface="Times New Roman" pitchFamily="-1" charset="0"/>
                <a:ea typeface="ＭＳ Ｐゴシック" pitchFamily="-1" charset="-128"/>
                <a:cs typeface="Times New Roman" pitchFamily="-1" charset="0"/>
              </a:rPr>
              <a:t>in Power</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“Second War of Independence”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228600"/>
            <a:ext cx="8382000" cy="1935162"/>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Politics </a:t>
            </a:r>
            <a:r>
              <a:rPr lang="en-US" dirty="0">
                <a:cs typeface="Times New Roman" charset="0"/>
              </a:rPr>
              <a:t>in an Age of Passion</a:t>
            </a:r>
          </a:p>
        </p:txBody>
      </p:sp>
      <p:sp>
        <p:nvSpPr>
          <p:cNvPr id="4099" name="Rectangle 3"/>
          <p:cNvSpPr>
            <a:spLocks noGrp="1" noChangeArrowheads="1"/>
          </p:cNvSpPr>
          <p:nvPr>
            <p:ph idx="1"/>
          </p:nvPr>
        </p:nvSpPr>
        <p:spPr>
          <a:xfrm>
            <a:off x="457200" y="2286000"/>
            <a:ext cx="8229600" cy="2857500"/>
          </a:xfrm>
          <a:effectLst>
            <a:outerShdw blurRad="63500" dist="38100" dir="5400000" algn="t" rotWithShape="0">
              <a:srgbClr val="000000">
                <a:alpha val="39999"/>
              </a:srgbClr>
            </a:outerShdw>
          </a:effectLst>
        </p:spPr>
        <p:txBody>
          <a:bodyPr anchor="ctr"/>
          <a:lstStyle/>
          <a:p>
            <a:pPr marL="971550" lvl="1" indent="-571500">
              <a:buSzTx/>
              <a:buFont typeface="Wingdings" pitchFamily="-1" charset="2"/>
              <a:buChar char=""/>
            </a:pPr>
            <a:r>
              <a:rPr lang="en-US" sz="3600" dirty="0">
                <a:solidFill>
                  <a:srgbClr val="FAD000"/>
                </a:solidFill>
                <a:latin typeface="Times New Roman" pitchFamily="-1" charset="0"/>
                <a:ea typeface="ＭＳ Ｐゴシック" pitchFamily="-1" charset="-128"/>
                <a:cs typeface="Times New Roman" pitchFamily="-1" charset="0"/>
              </a:rPr>
              <a:t>Focus Question: </a:t>
            </a:r>
          </a:p>
          <a:p>
            <a:pPr marL="400050" lvl="1" indent="6350">
              <a:buFontTx/>
              <a:buNone/>
            </a:pPr>
            <a:r>
              <a:rPr lang="en-US" sz="3600" dirty="0">
                <a:solidFill>
                  <a:srgbClr val="FAD000"/>
                </a:solidFill>
                <a:latin typeface="Times New Roman" pitchFamily="-1" charset="0"/>
                <a:ea typeface="ＭＳ Ｐゴシック" pitchFamily="-1" charset="-128"/>
                <a:cs typeface="Times New Roman" pitchFamily="-1" charset="0"/>
              </a:rPr>
              <a:t>What issues made the politics of the 1790s so divisive</a:t>
            </a:r>
            <a:r>
              <a:rPr lang="en-US" sz="3600" dirty="0" smtClean="0">
                <a:solidFill>
                  <a:srgbClr val="FAD000"/>
                </a:solidFill>
                <a:latin typeface="Times New Roman" pitchFamily="-1" charset="0"/>
                <a:ea typeface="ＭＳ Ｐゴシック" pitchFamily="-1" charset="-128"/>
                <a:cs typeface="Times New Roman" pitchFamily="-1" charset="0"/>
              </a:rPr>
              <a:t>?</a:t>
            </a:r>
            <a:endParaRPr lang="en-US" sz="3600"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dirty="0" smtClean="0"/>
              <a:t>Financial Planning</a:t>
            </a:r>
            <a:endParaRPr lang="en-US" dirty="0"/>
          </a:p>
        </p:txBody>
      </p:sp>
      <p:sp>
        <p:nvSpPr>
          <p:cNvPr id="614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Hamilton’s Program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smtClean="0"/>
              <a:t>Opposition</a:t>
            </a:r>
            <a:endParaRPr lang="en-US" dirty="0"/>
          </a:p>
        </p:txBody>
      </p:sp>
      <p:sp>
        <p:nvSpPr>
          <p:cNvPr id="717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Emergence of Opposition</a:t>
            </a:r>
          </a:p>
          <a:p>
            <a:pPr eaLnBrk="1" hangingPunct="1"/>
            <a:r>
              <a:rPr lang="en-US" dirty="0">
                <a:latin typeface="Times New Roman" pitchFamily="-1" charset="0"/>
                <a:ea typeface="ＭＳ Ｐゴシック" pitchFamily="-1" charset="-128"/>
                <a:cs typeface="Times New Roman" pitchFamily="-1" charset="0"/>
              </a:rPr>
              <a:t>The Jefferson-Hamilton Bargain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American </a:t>
            </a:r>
            <a:r>
              <a:rPr lang="en-US" dirty="0" smtClean="0"/>
              <a:t>Coin</a:t>
            </a:r>
            <a:endParaRPr lang="en-US" dirty="0"/>
          </a:p>
        </p:txBody>
      </p:sp>
      <p:sp>
        <p:nvSpPr>
          <p:cNvPr id="6" name="Content Placeholder 5"/>
          <p:cNvSpPr>
            <a:spLocks noGrp="1"/>
          </p:cNvSpPr>
          <p:nvPr>
            <p:ph sz="half" idx="2"/>
          </p:nvPr>
        </p:nvSpPr>
        <p:spPr>
          <a:xfrm>
            <a:off x="342900" y="5943600"/>
            <a:ext cx="8458200" cy="457200"/>
          </a:xfrm>
        </p:spPr>
        <p:txBody>
          <a:bodyPr/>
          <a:lstStyle/>
          <a:p>
            <a:pPr marL="0" indent="0" eaLnBrk="1" fontAlgn="auto" hangingPunct="1">
              <a:spcAft>
                <a:spcPts val="0"/>
              </a:spcAft>
              <a:buNone/>
              <a:defRPr/>
            </a:pPr>
            <a:r>
              <a:rPr lang="en-US" altLang="en-US" sz="1100" b="1" dirty="0">
                <a:solidFill>
                  <a:schemeClr val="tx2"/>
                </a:solidFill>
                <a:ea typeface="ＭＳ Ｐゴシック" panose="020B0600070205080204" pitchFamily="34" charset="-128"/>
              </a:rPr>
              <a:t>A</a:t>
            </a:r>
            <a:r>
              <a:rPr lang="en-US" altLang="en-US" sz="1100" b="1" dirty="0">
                <a:solidFill>
                  <a:schemeClr val="tx2"/>
                </a:solidFill>
              </a:rPr>
              <a:t>n early American coin bearing an image of liberty and the </a:t>
            </a:r>
            <a:r>
              <a:rPr lang="en-US" altLang="en-US" sz="1100" b="1" dirty="0" smtClean="0">
                <a:solidFill>
                  <a:schemeClr val="tx2"/>
                </a:solidFill>
              </a:rPr>
              <a:t>word </a:t>
            </a:r>
            <a:r>
              <a:rPr lang="en-US" altLang="en-US" sz="1100" b="1" dirty="0">
                <a:solidFill>
                  <a:schemeClr val="tx2"/>
                </a:solidFill>
              </a:rPr>
              <a:t> </a:t>
            </a:r>
            <a:r>
              <a:rPr lang="en-US" altLang="en-US" sz="1100" b="1" dirty="0" smtClean="0">
                <a:solidFill>
                  <a:schemeClr val="tx2"/>
                </a:solidFill>
              </a:rPr>
              <a:t>itself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dirty="0"/>
          </a:p>
        </p:txBody>
      </p:sp>
      <p:pic>
        <p:nvPicPr>
          <p:cNvPr id="8" name="Content Placeholder 7" descr="A silver coin with the face of a woman. Liberty and 1803 are written on the border.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667000" y="1524000"/>
            <a:ext cx="4038600" cy="4031134"/>
          </a:xfrm>
          <a:prstGeom prst="rect">
            <a:avLst/>
          </a:prstGeom>
        </p:spPr>
      </p:pic>
    </p:spTree>
    <p:extLst>
      <p:ext uri="{BB962C8B-B14F-4D97-AF65-F5344CB8AC3E}">
        <p14:creationId xmlns:p14="http://schemas.microsoft.com/office/powerpoint/2010/main" val="1262287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Liberty and </a:t>
            </a:r>
            <a:r>
              <a:rPr lang="en-US" sz="4000" i="1" dirty="0" smtClean="0"/>
              <a:t>Washington</a:t>
            </a:r>
            <a:endParaRPr lang="en-US" sz="4000" i="1" dirty="0"/>
          </a:p>
        </p:txBody>
      </p:sp>
      <p:sp>
        <p:nvSpPr>
          <p:cNvPr id="4" name="Content Placeholder 3"/>
          <p:cNvSpPr>
            <a:spLocks noGrp="1"/>
          </p:cNvSpPr>
          <p:nvPr>
            <p:ph sz="half" idx="2"/>
          </p:nvPr>
        </p:nvSpPr>
        <p:spPr>
          <a:xfrm>
            <a:off x="285750" y="6096000"/>
            <a:ext cx="8382000" cy="457200"/>
          </a:xfrm>
        </p:spPr>
        <p:txBody>
          <a:bodyPr/>
          <a:lstStyle/>
          <a:p>
            <a:pPr marL="0" indent="0">
              <a:lnSpc>
                <a:spcPct val="75000"/>
              </a:lnSpc>
              <a:buNone/>
            </a:pPr>
            <a:r>
              <a:rPr lang="en-US" sz="1100" b="1" i="1" dirty="0">
                <a:latin typeface="Times New Roman" pitchFamily="-1" charset="0"/>
              </a:rPr>
              <a:t>Liberty and Washington</a:t>
            </a:r>
            <a:r>
              <a:rPr lang="en-US" sz="1100" b="1" dirty="0">
                <a:latin typeface="Times New Roman" pitchFamily="-1" charset="0"/>
              </a:rPr>
              <a:t>, painted by an unknown </a:t>
            </a:r>
            <a:r>
              <a:rPr lang="en-US" sz="1100" b="1" dirty="0" smtClean="0">
                <a:latin typeface="Times New Roman" pitchFamily="-1" charset="0"/>
              </a:rPr>
              <a:t>artist around </a:t>
            </a:r>
            <a:r>
              <a:rPr lang="en-US" sz="1100" b="1" dirty="0">
                <a:latin typeface="Times New Roman" pitchFamily="-1" charset="0"/>
              </a:rPr>
              <a:t>1800,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lnSpc>
                <a:spcPct val="75000"/>
              </a:lnSpc>
              <a:buNone/>
            </a:pPr>
            <a:r>
              <a:rPr lang="en-US" sz="1100" b="1" dirty="0">
                <a:latin typeface="Times New Roman" pitchFamily="-1" charset="0"/>
              </a:rPr>
              <a:t>depicts a female figure of liberty placing a wreath on a bust of the first </a:t>
            </a:r>
            <a:r>
              <a:rPr lang="en-US" sz="1100" b="1" dirty="0" smtClean="0">
                <a:latin typeface="Times New Roman" pitchFamily="-1" charset="0"/>
              </a:rPr>
              <a:t>president.</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a:lnSpc>
                <a:spcPct val="75000"/>
              </a:lnSpc>
            </a:pPr>
            <a:endParaRPr lang="en-US" sz="1100" b="1" dirty="0">
              <a:latin typeface="Times New Roman" pitchFamily="-1" charset="0"/>
            </a:endParaRPr>
          </a:p>
          <a:p>
            <a:pPr marL="0" indent="0">
              <a:buNone/>
            </a:pPr>
            <a:endParaRPr lang="en-US" sz="1100" dirty="0"/>
          </a:p>
        </p:txBody>
      </p:sp>
      <p:pic>
        <p:nvPicPr>
          <p:cNvPr id="8" name="Content Placeholder 7" descr="A painting of a woman holding the American flag in one hand and placing a wreath on a bust of Georgia Washington. Her right foot stands on top of a crown."/>
          <p:cNvPicPr>
            <a:picLocks noGrp="1" noChangeAspect="1" noChangeArrowheads="1"/>
          </p:cNvPicPr>
          <p:nvPr>
            <p:ph sz="half" idx="1"/>
          </p:nvPr>
        </p:nvPicPr>
        <p:blipFill>
          <a:blip r:embed="rId3"/>
          <a:srcRect/>
          <a:stretch>
            <a:fillRect/>
          </a:stretch>
        </p:blipFill>
        <p:spPr bwMode="auto">
          <a:xfrm>
            <a:off x="3372590" y="1273175"/>
            <a:ext cx="255122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A </a:t>
            </a:r>
            <a:r>
              <a:rPr lang="en-US" sz="4000" i="1" dirty="0" smtClean="0"/>
              <a:t>Display </a:t>
            </a:r>
            <a:r>
              <a:rPr lang="en-US" sz="4000" i="1" dirty="0"/>
              <a:t>of the </a:t>
            </a:r>
            <a:r>
              <a:rPr lang="en-US" sz="4000" i="1" dirty="0" smtClean="0"/>
              <a:t>United States </a:t>
            </a:r>
            <a:r>
              <a:rPr lang="en-US" sz="4000" i="1" dirty="0"/>
              <a:t>of </a:t>
            </a:r>
            <a:r>
              <a:rPr lang="en-US" sz="4000" i="1" dirty="0" smtClean="0"/>
              <a:t>America</a:t>
            </a:r>
            <a:endParaRPr lang="en-US" sz="4000" i="1" dirty="0"/>
          </a:p>
        </p:txBody>
      </p:sp>
      <p:sp>
        <p:nvSpPr>
          <p:cNvPr id="6" name="Content Placeholder 5"/>
          <p:cNvSpPr>
            <a:spLocks noGrp="1"/>
          </p:cNvSpPr>
          <p:nvPr>
            <p:ph sz="half" idx="2"/>
          </p:nvPr>
        </p:nvSpPr>
        <p:spPr>
          <a:xfrm>
            <a:off x="257175" y="6069015"/>
            <a:ext cx="8458200" cy="533400"/>
          </a:xfrm>
        </p:spPr>
        <p:txBody>
          <a:bodyPr/>
          <a:lstStyle/>
          <a:p>
            <a:pPr marL="0" lvl="0" indent="0" eaLnBrk="1" fontAlgn="auto" hangingPunct="1">
              <a:spcAft>
                <a:spcPts val="0"/>
              </a:spcAft>
              <a:buNone/>
              <a:defRPr/>
            </a:pPr>
            <a:r>
              <a:rPr lang="en-US" altLang="en-US" sz="1100" b="1" i="1" dirty="0">
                <a:solidFill>
                  <a:schemeClr val="tx2"/>
                </a:solidFill>
              </a:rPr>
              <a:t>A Display of the United States of America</a:t>
            </a:r>
            <a:r>
              <a:rPr lang="en-US" altLang="en-US" sz="1100" b="1" dirty="0">
                <a:solidFill>
                  <a:schemeClr val="tx2"/>
                </a:solidFill>
              </a:rPr>
              <a:t>, by Amos Doolittle, </a:t>
            </a:r>
            <a:r>
              <a:rPr lang="en-US" altLang="en-US" sz="1100" b="1" dirty="0" smtClean="0">
                <a:solidFill>
                  <a:schemeClr val="tx2"/>
                </a:solidFill>
              </a:rPr>
              <a:t>1794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n engraving of George Washington in the center surrounded by the seals of the original thirteen state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95600" y="1609726"/>
            <a:ext cx="3548097" cy="4267200"/>
          </a:xfrm>
          <a:prstGeom prst="rect">
            <a:avLst/>
          </a:prstGeom>
        </p:spPr>
      </p:pic>
    </p:spTree>
    <p:extLst>
      <p:ext uri="{BB962C8B-B14F-4D97-AF65-F5344CB8AC3E}">
        <p14:creationId xmlns:p14="http://schemas.microsoft.com/office/powerpoint/2010/main" val="16599633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dirty="0"/>
              <a:t>Revolution in </a:t>
            </a:r>
            <a:r>
              <a:rPr lang="en-US" dirty="0" smtClean="0"/>
              <a:t>France</a:t>
            </a:r>
            <a:endParaRPr lang="en-US" dirty="0"/>
          </a:p>
        </p:txBody>
      </p:sp>
      <p:sp>
        <p:nvSpPr>
          <p:cNvPr id="1126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Impact of the French Revolution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Recruitment for the French </a:t>
            </a:r>
            <a:r>
              <a:rPr lang="en-US" sz="3600" dirty="0" smtClean="0"/>
              <a:t>Revolution</a:t>
            </a:r>
            <a:endParaRPr lang="en-US" sz="3600" dirty="0"/>
          </a:p>
        </p:txBody>
      </p:sp>
      <p:sp>
        <p:nvSpPr>
          <p:cNvPr id="6" name="Content Placeholder 5"/>
          <p:cNvSpPr>
            <a:spLocks noGrp="1"/>
          </p:cNvSpPr>
          <p:nvPr>
            <p:ph sz="half" idx="2"/>
          </p:nvPr>
        </p:nvSpPr>
        <p:spPr>
          <a:xfrm>
            <a:off x="304800" y="6019800"/>
            <a:ext cx="8534400" cy="3810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A</a:t>
            </a:r>
            <a:r>
              <a:rPr lang="en-US" altLang="en-US" sz="1100" b="1" dirty="0">
                <a:solidFill>
                  <a:schemeClr val="tx2"/>
                </a:solidFill>
              </a:rPr>
              <a:t> recruiting poster seeking “able bodied seamen” </a:t>
            </a:r>
            <a:r>
              <a:rPr lang="en-US" altLang="en-US" sz="1100" b="1" dirty="0" smtClean="0">
                <a:solidFill>
                  <a:schemeClr val="tx2"/>
                </a:solidFill>
              </a:rPr>
              <a:t> willing </a:t>
            </a:r>
            <a:r>
              <a:rPr lang="en-US" altLang="en-US" sz="1100" b="1" dirty="0">
                <a:solidFill>
                  <a:schemeClr val="tx2"/>
                </a:solidFill>
              </a:rPr>
              <a:t>to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altLang="en-US" sz="1100" b="1" dirty="0">
                <a:solidFill>
                  <a:schemeClr val="tx2"/>
                </a:solidFill>
              </a:rPr>
              <a:t>volunteer to fight for revolutionary  </a:t>
            </a:r>
            <a:r>
              <a:rPr lang="en-US" altLang="en-US" sz="1100" b="1" dirty="0" smtClean="0">
                <a:solidFill>
                  <a:schemeClr val="tx2"/>
                </a:solidFill>
              </a:rPr>
              <a:t>France</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oster with a drawing of a boat on water. Below are words as follows: Philadelphia, August, 1793. All able bodied seamen who are willing to engage in the case of Liberty, and in the service of the French Republic, will please to apply to the French Consul, at Number 132, North Second street. Particular attention will be paid to the generous and intrepid natives of Ireland, who, it is presumed, will act like those warlike troops from that oppressed country, who took refuge in France about a century ago, and performed prodigies of valor under the old government of that country. These, and volunteers from any other country, will be received into present pay, and comfortable accommodations. N. B. The Republic has, at this present time, in her service, officers and soldiers from every civilized country in Europe, and natives of America, who, in imitation of the heroes from France in the American Revolution are a glory to themselves, and an honor to the country which gave them birth.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200400" y="1524000"/>
            <a:ext cx="3013751" cy="4008438"/>
          </a:xfrm>
          <a:prstGeom prst="rect">
            <a:avLst/>
          </a:prstGeom>
        </p:spPr>
      </p:pic>
    </p:spTree>
    <p:extLst>
      <p:ext uri="{BB962C8B-B14F-4D97-AF65-F5344CB8AC3E}">
        <p14:creationId xmlns:p14="http://schemas.microsoft.com/office/powerpoint/2010/main" val="764478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417638"/>
          </a:xfrm>
        </p:spPr>
        <p:txBody>
          <a:bodyPr/>
          <a:lstStyle/>
          <a:p>
            <a:pPr eaLnBrk="1" hangingPunct="1">
              <a:defRPr/>
            </a:pPr>
            <a:r>
              <a:rPr lang="en-US" sz="4000" dirty="0"/>
              <a:t>Rebellion and </a:t>
            </a:r>
            <a:r>
              <a:rPr lang="en-US" sz="4000" dirty="0" smtClean="0"/>
              <a:t>Political Parties</a:t>
            </a:r>
            <a:endParaRPr lang="en-US" sz="4000" dirty="0"/>
          </a:p>
        </p:txBody>
      </p:sp>
      <p:sp>
        <p:nvSpPr>
          <p:cNvPr id="1433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Political Parties</a:t>
            </a:r>
          </a:p>
          <a:p>
            <a:pPr eaLnBrk="1" hangingPunct="1"/>
            <a:r>
              <a:rPr lang="en-US" dirty="0">
                <a:latin typeface="Times New Roman" pitchFamily="-1" charset="0"/>
                <a:ea typeface="ＭＳ Ｐゴシック" pitchFamily="-1" charset="-128"/>
                <a:cs typeface="Times New Roman" pitchFamily="-1" charset="0"/>
              </a:rPr>
              <a:t>The Whiskey Rebellion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Infant </a:t>
            </a:r>
            <a:r>
              <a:rPr lang="en-US" sz="4000" i="1" dirty="0" smtClean="0"/>
              <a:t>Liberty Nursed </a:t>
            </a:r>
            <a:r>
              <a:rPr lang="en-US" sz="4000" i="1" dirty="0"/>
              <a:t>by </a:t>
            </a:r>
            <a:r>
              <a:rPr lang="en-US" sz="4000" i="1" dirty="0" smtClean="0"/>
              <a:t>Mother Mob</a:t>
            </a:r>
            <a:endParaRPr lang="en-US" sz="4000" i="1" dirty="0"/>
          </a:p>
        </p:txBody>
      </p:sp>
      <p:sp>
        <p:nvSpPr>
          <p:cNvPr id="6" name="Content Placeholder 5"/>
          <p:cNvSpPr>
            <a:spLocks noGrp="1"/>
          </p:cNvSpPr>
          <p:nvPr>
            <p:ph sz="half" idx="2"/>
          </p:nvPr>
        </p:nvSpPr>
        <p:spPr>
          <a:xfrm>
            <a:off x="266700" y="6080124"/>
            <a:ext cx="8610600" cy="457200"/>
          </a:xfrm>
        </p:spPr>
        <p:txBody>
          <a:bodyPr/>
          <a:lstStyle/>
          <a:p>
            <a:pPr marL="0" lvl="0" indent="0" eaLnBrk="1" fontAlgn="auto" hangingPunct="1">
              <a:spcAft>
                <a:spcPts val="0"/>
              </a:spcAft>
              <a:buNone/>
              <a:defRPr/>
            </a:pPr>
            <a:r>
              <a:rPr lang="en-US" altLang="en-US" sz="1100" b="1" i="1" dirty="0">
                <a:solidFill>
                  <a:schemeClr val="tx2"/>
                </a:solidFill>
              </a:rPr>
              <a:t>Infant Liberty Nursed by Mother Mob</a:t>
            </a:r>
            <a:r>
              <a:rPr lang="en-US" altLang="en-US" sz="1100" b="1" dirty="0">
                <a:solidFill>
                  <a:schemeClr val="tx2"/>
                </a:solidFill>
              </a:rPr>
              <a:t>, a Federalist cartoon printed in </a:t>
            </a:r>
            <a:r>
              <a:rPr lang="en-US" altLang="en-US" sz="1100" b="1" dirty="0" smtClean="0">
                <a:solidFill>
                  <a:schemeClr val="tx2"/>
                </a:solidFill>
              </a:rPr>
              <a:t>1807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artoon of a woman breastfeeding an infant. In front of her is a girl holding a basket of cloths, and angel, and a pile of burning books.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2057400"/>
            <a:ext cx="4945812" cy="3276600"/>
          </a:xfrm>
          <a:prstGeom prst="rect">
            <a:avLst/>
          </a:prstGeom>
        </p:spPr>
      </p:pic>
    </p:spTree>
    <p:extLst>
      <p:ext uri="{BB962C8B-B14F-4D97-AF65-F5344CB8AC3E}">
        <p14:creationId xmlns:p14="http://schemas.microsoft.com/office/powerpoint/2010/main" val="1665440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President George </a:t>
            </a:r>
            <a:r>
              <a:rPr lang="en-US" sz="3600" dirty="0" smtClean="0"/>
              <a:t>Washington</a:t>
            </a:r>
            <a:endParaRPr lang="en-US" sz="3600" dirty="0"/>
          </a:p>
        </p:txBody>
      </p:sp>
      <p:sp>
        <p:nvSpPr>
          <p:cNvPr id="4" name="Content Placeholder 3"/>
          <p:cNvSpPr>
            <a:spLocks noGrp="1"/>
          </p:cNvSpPr>
          <p:nvPr>
            <p:ph sz="half" idx="2"/>
          </p:nvPr>
        </p:nvSpPr>
        <p:spPr>
          <a:xfrm>
            <a:off x="342900" y="5927724"/>
            <a:ext cx="8458200" cy="381000"/>
          </a:xfrm>
        </p:spPr>
        <p:txBody>
          <a:bodyPr/>
          <a:lstStyle/>
          <a:p>
            <a:pPr marL="0" lvl="0" indent="0" eaLnBrk="1" fontAlgn="auto" hangingPunct="1">
              <a:spcAft>
                <a:spcPts val="0"/>
              </a:spcAft>
              <a:buNone/>
              <a:defRPr/>
            </a:pPr>
            <a:r>
              <a:rPr lang="en-US" sz="1100" b="1" dirty="0">
                <a:latin typeface="Times New Roman" pitchFamily="-1" charset="0"/>
              </a:rPr>
              <a:t>President George Washington as </a:t>
            </a:r>
            <a:r>
              <a:rPr lang="en-US" sz="1100" b="1" dirty="0" smtClean="0">
                <a:latin typeface="Times New Roman" pitchFamily="-1" charset="0"/>
              </a:rPr>
              <a:t>commander-in-chief of </a:t>
            </a:r>
            <a:r>
              <a:rPr lang="en-US" sz="1100" b="1" dirty="0">
                <a:latin typeface="Times New Roman" pitchFamily="-1" charset="0"/>
              </a:rPr>
              <a:t>the army to put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down the Whiskey Rebellion, by Frederick </a:t>
            </a:r>
            <a:r>
              <a:rPr lang="en-US" sz="1100" b="1" dirty="0" err="1">
                <a:latin typeface="Times New Roman" pitchFamily="-1" charset="0"/>
              </a:rPr>
              <a:t>Kemmelmeyer</a:t>
            </a:r>
            <a:r>
              <a:rPr lang="en-US" sz="1100" b="1" dirty="0">
                <a:latin typeface="Times New Roman" pitchFamily="-1" charset="0"/>
              </a:rPr>
              <a:t>, </a:t>
            </a:r>
            <a:r>
              <a:rPr lang="en-US" sz="1100" b="1" dirty="0" smtClean="0">
                <a:latin typeface="Times New Roman" pitchFamily="-1" charset="0"/>
              </a:rPr>
              <a:t>1794</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lnSpc>
                <a:spcPct val="75000"/>
              </a:lnSpc>
              <a:buNone/>
            </a:pPr>
            <a:endParaRPr lang="en-US" sz="1100" b="1" dirty="0">
              <a:latin typeface="Times New Roman" pitchFamily="-1" charset="0"/>
            </a:endParaRPr>
          </a:p>
          <a:p>
            <a:pPr marL="0" indent="0">
              <a:buNone/>
            </a:pPr>
            <a:endParaRPr lang="en-US" sz="1100" dirty="0"/>
          </a:p>
        </p:txBody>
      </p:sp>
      <p:pic>
        <p:nvPicPr>
          <p:cNvPr id="8" name="Content Placeholder 7" descr="A painting shows George Washington riding a horse facing rows of soldiers. Below the painting are words that read: General George Washington reviewing the Western army at Fort Cumberland the 18th of October 1794."/>
          <p:cNvPicPr>
            <a:picLocks noGrp="1" noChangeAspect="1" noChangeArrowheads="1"/>
          </p:cNvPicPr>
          <p:nvPr>
            <p:ph sz="half" idx="1"/>
          </p:nvPr>
        </p:nvPicPr>
        <p:blipFill>
          <a:blip r:embed="rId3"/>
          <a:srcRect/>
          <a:stretch>
            <a:fillRect/>
          </a:stretch>
        </p:blipFill>
        <p:spPr bwMode="auto">
          <a:xfrm>
            <a:off x="2286000" y="1752600"/>
            <a:ext cx="4510677"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Venerate the </a:t>
            </a:r>
            <a:r>
              <a:rPr lang="en-US" i="1" dirty="0" smtClean="0"/>
              <a:t>Plough</a:t>
            </a:r>
            <a:endParaRPr lang="en-US" i="1" dirty="0"/>
          </a:p>
        </p:txBody>
      </p:sp>
      <p:sp>
        <p:nvSpPr>
          <p:cNvPr id="4" name="Content Placeholder 3"/>
          <p:cNvSpPr>
            <a:spLocks noGrp="1"/>
          </p:cNvSpPr>
          <p:nvPr>
            <p:ph sz="half" idx="2"/>
          </p:nvPr>
        </p:nvSpPr>
        <p:spPr>
          <a:xfrm>
            <a:off x="457200" y="5867400"/>
            <a:ext cx="8458200" cy="533400"/>
          </a:xfrm>
        </p:spPr>
        <p:txBody>
          <a:bodyPr/>
          <a:lstStyle/>
          <a:p>
            <a:pPr marL="0" lvl="0" indent="0" eaLnBrk="1" fontAlgn="auto" hangingPunct="1">
              <a:spcAft>
                <a:spcPts val="0"/>
              </a:spcAft>
              <a:buNone/>
              <a:defRPr/>
            </a:pPr>
            <a:r>
              <a:rPr lang="en-US" sz="1100" b="1" i="1" dirty="0">
                <a:latin typeface="Times New Roman" pitchFamily="-1" charset="0"/>
              </a:rPr>
              <a:t>Venerate the Plough</a:t>
            </a:r>
            <a:r>
              <a:rPr lang="en-US" sz="1100" b="1" dirty="0">
                <a:latin typeface="Times New Roman" pitchFamily="-1" charset="0"/>
              </a:rPr>
              <a:t>, a medal of the Philadelphia </a:t>
            </a:r>
            <a:r>
              <a:rPr lang="en-US" sz="1100" b="1" dirty="0" smtClean="0">
                <a:latin typeface="Times New Roman" pitchFamily="-1" charset="0"/>
              </a:rPr>
              <a:t>Society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for the Promotion of Agriculture, </a:t>
            </a:r>
            <a:r>
              <a:rPr lang="en-US" sz="1100" b="1" dirty="0" smtClean="0">
                <a:latin typeface="Times New Roman" pitchFamily="-1" charset="0"/>
              </a:rPr>
              <a:t>1786</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drawing of a man and oxen working a plow. Behind him stands a woman with stars over her head holding a sheaf of grain. The text on the drawing reads: Venerate the Plough."/>
          <p:cNvPicPr>
            <a:picLocks noGrp="1" noChangeAspect="1" noChangeArrowheads="1"/>
          </p:cNvPicPr>
          <p:nvPr>
            <p:ph sz="half" idx="1"/>
          </p:nvPr>
        </p:nvPicPr>
        <p:blipFill>
          <a:blip r:embed="rId3"/>
          <a:srcRect/>
          <a:stretch>
            <a:fillRect/>
          </a:stretch>
        </p:blipFill>
        <p:spPr bwMode="auto">
          <a:xfrm>
            <a:off x="3068637" y="1752600"/>
            <a:ext cx="3235325" cy="33029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1524000"/>
          </a:xfrm>
        </p:spPr>
        <p:txBody>
          <a:bodyPr/>
          <a:lstStyle/>
          <a:p>
            <a:pPr eaLnBrk="1" hangingPunct="1">
              <a:defRPr/>
            </a:pPr>
            <a:r>
              <a:rPr lang="en-US" dirty="0"/>
              <a:t>Embracing </a:t>
            </a:r>
            <a:r>
              <a:rPr lang="en-US" dirty="0" smtClean="0"/>
              <a:t>Popular Politics</a:t>
            </a:r>
            <a:endParaRPr lang="en-US" dirty="0"/>
          </a:p>
        </p:txBody>
      </p:sp>
      <p:sp>
        <p:nvSpPr>
          <p:cNvPr id="1741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Republican Party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8229600" cy="1524000"/>
          </a:xfrm>
        </p:spPr>
        <p:txBody>
          <a:bodyPr/>
          <a:lstStyle/>
          <a:p>
            <a:pPr eaLnBrk="1" hangingPunct="1">
              <a:defRPr/>
            </a:pPr>
            <a:r>
              <a:rPr lang="en-US" dirty="0"/>
              <a:t>The </a:t>
            </a:r>
            <a:r>
              <a:rPr lang="en-US" dirty="0" smtClean="0"/>
              <a:t>Growth </a:t>
            </a:r>
            <a:r>
              <a:rPr lang="en-US" dirty="0"/>
              <a:t>of the </a:t>
            </a:r>
            <a:r>
              <a:rPr lang="en-US" dirty="0" smtClean="0"/>
              <a:t>Public Sphere</a:t>
            </a:r>
            <a:endParaRPr lang="en-US" dirty="0"/>
          </a:p>
        </p:txBody>
      </p:sp>
      <p:sp>
        <p:nvSpPr>
          <p:cNvPr id="18435"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An Expanding Public Sphere</a:t>
            </a:r>
          </a:p>
          <a:p>
            <a:pPr eaLnBrk="1" hangingPunct="1"/>
            <a:r>
              <a:rPr lang="en-US" dirty="0">
                <a:latin typeface="Times New Roman" pitchFamily="-1" charset="0"/>
                <a:ea typeface="ＭＳ Ｐゴシック" pitchFamily="-1" charset="-128"/>
                <a:cs typeface="Times New Roman" pitchFamily="-1" charset="0"/>
              </a:rPr>
              <a:t>The Democratic-Republican Societies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Early </a:t>
            </a:r>
            <a:r>
              <a:rPr lang="en-US" sz="4000" dirty="0" smtClean="0"/>
              <a:t>Republic Print Shop</a:t>
            </a:r>
            <a:endParaRPr lang="en-US" sz="4000" dirty="0"/>
          </a:p>
        </p:txBody>
      </p:sp>
      <p:sp>
        <p:nvSpPr>
          <p:cNvPr id="4" name="Content Placeholder 3"/>
          <p:cNvSpPr>
            <a:spLocks noGrp="1"/>
          </p:cNvSpPr>
          <p:nvPr>
            <p:ph sz="half" idx="2"/>
          </p:nvPr>
        </p:nvSpPr>
        <p:spPr>
          <a:xfrm>
            <a:off x="457200" y="5943600"/>
            <a:ext cx="8534400" cy="609600"/>
          </a:xfrm>
        </p:spPr>
        <p:txBody>
          <a:bodyPr/>
          <a:lstStyle/>
          <a:p>
            <a:pPr marL="0" indent="0">
              <a:buNone/>
            </a:pPr>
            <a:r>
              <a:rPr lang="en-US" sz="1100" b="1" dirty="0">
                <a:latin typeface="Times New Roman" pitchFamily="-1" charset="0"/>
              </a:rPr>
              <a:t>A print shop in the early republic, where </a:t>
            </a:r>
            <a:r>
              <a:rPr lang="en-US" sz="1100" b="1" dirty="0" smtClean="0">
                <a:latin typeface="Times New Roman" pitchFamily="-1" charset="0"/>
              </a:rPr>
              <a:t>newspapers played </a:t>
            </a:r>
            <a:r>
              <a:rPr lang="en-US" sz="1100" b="1" dirty="0">
                <a:latin typeface="Times New Roman" pitchFamily="-1" charset="0"/>
              </a:rPr>
              <a:t>a major public </a:t>
            </a:r>
            <a:r>
              <a:rPr lang="en-US" sz="1100" b="1" dirty="0" smtClean="0">
                <a:latin typeface="Times New Roman" pitchFamily="-1" charset="0"/>
              </a:rPr>
              <a:t>role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b="1" dirty="0">
              <a:latin typeface="Times New Roman" pitchFamily="-1" charset="0"/>
            </a:endParaRPr>
          </a:p>
          <a:p>
            <a:pPr marL="0" indent="0">
              <a:buNone/>
            </a:pPr>
            <a:endParaRPr lang="en-US" sz="1100" dirty="0"/>
          </a:p>
        </p:txBody>
      </p:sp>
      <p:pic>
        <p:nvPicPr>
          <p:cNvPr id="8" name="Content Placeholder 7" descr="An engraving of the interior of a print shop. Two men are preparing the printing press. One man works with the moveable type. Another man sets the type to be printed. "/>
          <p:cNvPicPr>
            <a:picLocks noGrp="1" noChangeAspect="1" noChangeArrowheads="1"/>
          </p:cNvPicPr>
          <p:nvPr>
            <p:ph sz="half" idx="1"/>
          </p:nvPr>
        </p:nvPicPr>
        <p:blipFill>
          <a:blip r:embed="rId3"/>
          <a:srcRect l="2238" t="3281" r="1967" b="2713"/>
          <a:stretch>
            <a:fillRect/>
          </a:stretch>
        </p:blipFill>
        <p:spPr bwMode="auto">
          <a:xfrm>
            <a:off x="2514600" y="1981200"/>
            <a:ext cx="4447124"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1524000"/>
          </a:xfrm>
        </p:spPr>
        <p:txBody>
          <a:bodyPr/>
          <a:lstStyle/>
          <a:p>
            <a:pPr eaLnBrk="1" hangingPunct="1">
              <a:defRPr/>
            </a:pPr>
            <a:r>
              <a:rPr lang="en-US" dirty="0"/>
              <a:t>Women and the </a:t>
            </a:r>
            <a:r>
              <a:rPr lang="en-US" dirty="0" smtClean="0"/>
              <a:t>New Nation</a:t>
            </a:r>
            <a:endParaRPr lang="en-US" dirty="0"/>
          </a:p>
        </p:txBody>
      </p:sp>
      <p:sp>
        <p:nvSpPr>
          <p:cNvPr id="2048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Rights of Women</a:t>
            </a:r>
          </a:p>
          <a:p>
            <a:pPr eaLnBrk="1" hangingPunct="1"/>
            <a:r>
              <a:rPr lang="en-US" dirty="0">
                <a:latin typeface="Times New Roman" pitchFamily="-1" charset="0"/>
                <a:ea typeface="ＭＳ Ｐゴシック" pitchFamily="-1" charset="-128"/>
                <a:cs typeface="Times New Roman" pitchFamily="-1" charset="0"/>
              </a:rPr>
              <a:t>Women and the Republic</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“Genius of the </a:t>
            </a:r>
            <a:r>
              <a:rPr lang="en-US" sz="3600" dirty="0" smtClean="0"/>
              <a:t>Ladies Magazine</a:t>
            </a:r>
            <a:r>
              <a:rPr lang="en-US" sz="3600" dirty="0"/>
              <a:t>”</a:t>
            </a:r>
          </a:p>
        </p:txBody>
      </p:sp>
      <p:sp>
        <p:nvSpPr>
          <p:cNvPr id="4" name="Content Placeholder 3"/>
          <p:cNvSpPr>
            <a:spLocks noGrp="1"/>
          </p:cNvSpPr>
          <p:nvPr>
            <p:ph sz="half" idx="2"/>
          </p:nvPr>
        </p:nvSpPr>
        <p:spPr>
          <a:xfrm>
            <a:off x="304800" y="5918199"/>
            <a:ext cx="8534400" cy="381000"/>
          </a:xfrm>
        </p:spPr>
        <p:txBody>
          <a:bodyPr/>
          <a:lstStyle/>
          <a:p>
            <a:pPr marL="0" lvl="0" indent="0" eaLnBrk="1" fontAlgn="auto" hangingPunct="1">
              <a:spcAft>
                <a:spcPts val="0"/>
              </a:spcAft>
              <a:buNone/>
              <a:defRPr/>
            </a:pPr>
            <a:r>
              <a:rPr lang="en-US" sz="1100" b="1" dirty="0">
                <a:latin typeface="Times New Roman" pitchFamily="-1" charset="0"/>
              </a:rPr>
              <a:t>An engraving from </a:t>
            </a:r>
            <a:r>
              <a:rPr lang="en-US" sz="1100" b="1" i="1" dirty="0">
                <a:latin typeface="Times New Roman" pitchFamily="-1" charset="0"/>
              </a:rPr>
              <a:t>The Lady’s Magazine and Repository </a:t>
            </a:r>
            <a:r>
              <a:rPr lang="en-US" sz="1100" b="1" i="1" dirty="0" smtClean="0">
                <a:latin typeface="Times New Roman" pitchFamily="-1" charset="0"/>
              </a:rPr>
              <a:t>of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i="1" dirty="0">
                <a:latin typeface="Times New Roman" pitchFamily="-1" charset="0"/>
              </a:rPr>
              <a:t>Entertaining Knowledge</a:t>
            </a:r>
            <a:r>
              <a:rPr lang="en-US" sz="1100" b="1" dirty="0">
                <a:latin typeface="Times New Roman" pitchFamily="-1" charset="0"/>
              </a:rPr>
              <a:t>, Philadelphia, </a:t>
            </a:r>
            <a:r>
              <a:rPr lang="en-US" sz="1100" b="1" dirty="0" smtClean="0">
                <a:latin typeface="Times New Roman" pitchFamily="-1" charset="0"/>
              </a:rPr>
              <a:t>1792</a:t>
            </a:r>
            <a:r>
              <a:rPr lang="en-US" sz="1100" i="1" dirty="0">
                <a:solidFill>
                  <a:schemeClr val="tx2"/>
                </a:solidFill>
                <a:ea typeface="ＭＳ Ｐゴシック" panose="020B0600070205080204" pitchFamily="34" charset="-128"/>
              </a:rPr>
              <a:t>	</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 2017 W.W. Norton &amp; Company</a:t>
            </a:r>
          </a:p>
          <a:p>
            <a:pPr marL="0" indent="0">
              <a:buNone/>
            </a:pPr>
            <a:endParaRPr lang="en-US" sz="1100" b="1" i="1" dirty="0">
              <a:latin typeface="Times New Roman" pitchFamily="-1" charset="0"/>
            </a:endParaRPr>
          </a:p>
          <a:p>
            <a:pPr marL="0" indent="0">
              <a:buNone/>
            </a:pPr>
            <a:endParaRPr lang="en-US" sz="1100" dirty="0"/>
          </a:p>
        </p:txBody>
      </p:sp>
      <p:pic>
        <p:nvPicPr>
          <p:cNvPr id="8" name="Content Placeholder 7" descr="An engraving of three women. One is kneeling and holding a piece of paper. One is sitting and holding a liberty cap. One is standing and holding a wreath."/>
          <p:cNvPicPr>
            <a:picLocks noGrp="1" noChangeAspect="1" noChangeArrowheads="1"/>
          </p:cNvPicPr>
          <p:nvPr>
            <p:ph sz="half" idx="1"/>
          </p:nvPr>
        </p:nvPicPr>
        <p:blipFill>
          <a:blip r:embed="rId3"/>
          <a:srcRect/>
          <a:stretch>
            <a:fillRect/>
          </a:stretch>
        </p:blipFill>
        <p:spPr bwMode="auto">
          <a:xfrm>
            <a:off x="3352800" y="1752600"/>
            <a:ext cx="2431834"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Mary </a:t>
            </a:r>
            <a:r>
              <a:rPr lang="en-US" sz="4000" dirty="0" smtClean="0"/>
              <a:t>Wollstonecraft</a:t>
            </a:r>
            <a:endParaRPr lang="en-US" sz="4000" dirty="0"/>
          </a:p>
        </p:txBody>
      </p:sp>
      <p:sp>
        <p:nvSpPr>
          <p:cNvPr id="6" name="Content Placeholder 5"/>
          <p:cNvSpPr>
            <a:spLocks noGrp="1"/>
          </p:cNvSpPr>
          <p:nvPr>
            <p:ph sz="half" idx="2"/>
          </p:nvPr>
        </p:nvSpPr>
        <p:spPr>
          <a:xfrm>
            <a:off x="457200" y="6096000"/>
            <a:ext cx="8458200" cy="381000"/>
          </a:xfrm>
        </p:spPr>
        <p:txBody>
          <a:bodyPr/>
          <a:lstStyle/>
          <a:p>
            <a:pPr marL="0" lvl="0" indent="0" algn="r" eaLnBrk="1" fontAlgn="auto" hangingPunct="1">
              <a:spcAft>
                <a:spcPts val="0"/>
              </a:spcAft>
              <a:buNone/>
              <a:defRPr/>
            </a:pP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dirty="0"/>
          </a:p>
        </p:txBody>
      </p:sp>
      <p:pic>
        <p:nvPicPr>
          <p:cNvPr id="7" name="Content Placeholder 6" descr="A painting of Mary Wollstonecraft wearing a dres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95600" y="1436688"/>
            <a:ext cx="3732233" cy="4034846"/>
          </a:xfrm>
          <a:prstGeom prst="rect">
            <a:avLst/>
          </a:prstGeom>
        </p:spPr>
      </p:pic>
    </p:spTree>
    <p:extLst>
      <p:ext uri="{BB962C8B-B14F-4D97-AF65-F5344CB8AC3E}">
        <p14:creationId xmlns:p14="http://schemas.microsoft.com/office/powerpoint/2010/main" val="15786688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Liberty in the </a:t>
            </a:r>
            <a:r>
              <a:rPr lang="en-US" sz="3600" i="1" dirty="0" smtClean="0"/>
              <a:t>Form </a:t>
            </a:r>
            <a:r>
              <a:rPr lang="en-US" sz="3600" i="1" dirty="0"/>
              <a:t>of the </a:t>
            </a:r>
            <a:r>
              <a:rPr lang="en-US" sz="3600" i="1" dirty="0" smtClean="0"/>
              <a:t>Goddess </a:t>
            </a:r>
            <a:r>
              <a:rPr lang="en-US" sz="3600" i="1" dirty="0"/>
              <a:t>of </a:t>
            </a:r>
            <a:r>
              <a:rPr lang="en-US" sz="3600" i="1" dirty="0" smtClean="0"/>
              <a:t>Youth</a:t>
            </a:r>
            <a:endParaRPr lang="en-US" sz="3600" i="1" dirty="0"/>
          </a:p>
        </p:txBody>
      </p:sp>
      <p:sp>
        <p:nvSpPr>
          <p:cNvPr id="6" name="Content Placeholder 5"/>
          <p:cNvSpPr>
            <a:spLocks noGrp="1"/>
          </p:cNvSpPr>
          <p:nvPr>
            <p:ph sz="half" idx="2"/>
          </p:nvPr>
        </p:nvSpPr>
        <p:spPr>
          <a:xfrm>
            <a:off x="304800" y="6002340"/>
            <a:ext cx="8534400" cy="3810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ea typeface="ＭＳ Ｐゴシック" panose="020B0600070205080204" pitchFamily="34" charset="-128"/>
              </a:rPr>
              <a:t>E</a:t>
            </a:r>
            <a:r>
              <a:rPr lang="en-US" altLang="en-US" sz="1100" b="1" dirty="0">
                <a:solidFill>
                  <a:schemeClr val="tx2"/>
                </a:solidFill>
              </a:rPr>
              <a:t>mbroidery based on </a:t>
            </a:r>
            <a:r>
              <a:rPr lang="en-US" altLang="en-US" sz="1100" b="1" i="1" dirty="0">
                <a:solidFill>
                  <a:schemeClr val="tx2"/>
                </a:solidFill>
              </a:rPr>
              <a:t>Liberty in the Form of the </a:t>
            </a:r>
            <a:r>
              <a:rPr lang="en-US" altLang="en-US" sz="1100" b="1" i="1" dirty="0" smtClean="0">
                <a:solidFill>
                  <a:schemeClr val="tx2"/>
                </a:solidFill>
              </a:rPr>
              <a:t> Goddess </a:t>
            </a:r>
            <a:r>
              <a:rPr lang="en-US" altLang="en-US" sz="1100" b="1" i="1" dirty="0">
                <a:solidFill>
                  <a:schemeClr val="tx2"/>
                </a:solidFill>
              </a:rPr>
              <a:t>of Youth</a:t>
            </a:r>
            <a:r>
              <a:rPr lang="en-US" altLang="en-US" sz="1100" b="1" dirty="0">
                <a:solidFill>
                  <a:schemeClr val="tx2"/>
                </a:solidFill>
              </a:rPr>
              <a:t>,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by Mary Green, Worcester, Massachusetts, </a:t>
            </a:r>
            <a:r>
              <a:rPr lang="en-US" altLang="en-US" sz="1100" b="1" dirty="0" smtClean="0">
                <a:solidFill>
                  <a:schemeClr val="tx2"/>
                </a:solidFill>
              </a:rPr>
              <a:t>1804</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n embroidery of a woman holding a cup to a flying eagle. Above her is the American flag with a liberty cap."/>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103210" y="1614489"/>
            <a:ext cx="2937580" cy="4191000"/>
          </a:xfrm>
          <a:prstGeom prst="rect">
            <a:avLst/>
          </a:prstGeom>
        </p:spPr>
      </p:pic>
    </p:spTree>
    <p:extLst>
      <p:ext uri="{BB962C8B-B14F-4D97-AF65-F5344CB8AC3E}">
        <p14:creationId xmlns:p14="http://schemas.microsoft.com/office/powerpoint/2010/main" val="2547839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6002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The </a:t>
            </a:r>
            <a:r>
              <a:rPr lang="en-US" dirty="0">
                <a:cs typeface="Times New Roman" charset="0"/>
              </a:rPr>
              <a:t>Adams Presidency</a:t>
            </a:r>
          </a:p>
        </p:txBody>
      </p:sp>
      <p:sp>
        <p:nvSpPr>
          <p:cNvPr id="4099" name="Rectangle 3"/>
          <p:cNvSpPr>
            <a:spLocks noGrp="1" noChangeArrowheads="1"/>
          </p:cNvSpPr>
          <p:nvPr>
            <p:ph idx="1"/>
          </p:nvPr>
        </p:nvSpPr>
        <p:spPr>
          <a:xfrm>
            <a:off x="457200" y="1905000"/>
            <a:ext cx="8229600" cy="3429000"/>
          </a:xfrm>
          <a:effectLst>
            <a:outerShdw blurRad="63500" dist="38100" dir="5400000" algn="t" rotWithShape="0">
              <a:srgbClr val="000000">
                <a:alpha val="39999"/>
              </a:srgbClr>
            </a:outerShdw>
          </a:effectLst>
        </p:spPr>
        <p:txBody>
          <a:bodyPr anchor="ctr"/>
          <a:lstStyle/>
          <a:p>
            <a:pPr marL="971550" lvl="1" indent="-571500">
              <a:buSzTx/>
              <a:buFont typeface="Wingdings" pitchFamily="-1" charset="2"/>
              <a:buChar char=""/>
            </a:pPr>
            <a:r>
              <a:rPr lang="en-US" sz="3600" dirty="0">
                <a:solidFill>
                  <a:srgbClr val="FAD000"/>
                </a:solidFill>
                <a:latin typeface="Times New Roman" pitchFamily="-1" charset="0"/>
                <a:ea typeface="ＭＳ Ｐゴシック" pitchFamily="-1" charset="-128"/>
                <a:cs typeface="Times New Roman" pitchFamily="-1" charset="0"/>
              </a:rPr>
              <a:t>Focus Question: </a:t>
            </a:r>
          </a:p>
          <a:p>
            <a:pPr marL="393700" lvl="1" indent="1588">
              <a:buFontTx/>
              <a:buNone/>
            </a:pPr>
            <a:r>
              <a:rPr lang="en-US" sz="3600" dirty="0">
                <a:solidFill>
                  <a:srgbClr val="FAD000"/>
                </a:solidFill>
                <a:latin typeface="Times New Roman" pitchFamily="-1" charset="0"/>
                <a:ea typeface="ＭＳ Ｐゴシック" pitchFamily="-1" charset="-128"/>
                <a:cs typeface="Times New Roman" pitchFamily="-1" charset="0"/>
              </a:rPr>
              <a:t>How did competing views of freedom and global events promote the political divisions of the 1790s</a:t>
            </a:r>
            <a:r>
              <a:rPr lang="en-US" sz="3600" dirty="0" smtClean="0">
                <a:solidFill>
                  <a:srgbClr val="FAD000"/>
                </a:solidFill>
                <a:latin typeface="Times New Roman" pitchFamily="-1" charset="0"/>
                <a:ea typeface="ＭＳ Ｐゴシック" pitchFamily="-1" charset="-128"/>
                <a:cs typeface="Times New Roman" pitchFamily="-1" charset="0"/>
              </a:rPr>
              <a:t>?</a:t>
            </a:r>
            <a:endParaRPr lang="en-US" sz="3600"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8229600" cy="1600200"/>
          </a:xfrm>
        </p:spPr>
        <p:txBody>
          <a:bodyPr/>
          <a:lstStyle/>
          <a:p>
            <a:pPr eaLnBrk="1" hangingPunct="1">
              <a:defRPr/>
            </a:pPr>
            <a:r>
              <a:rPr lang="en-US" dirty="0" smtClean="0"/>
              <a:t>Election of John Adams</a:t>
            </a:r>
            <a:endParaRPr lang="en-US" dirty="0"/>
          </a:p>
        </p:txBody>
      </p:sp>
      <p:sp>
        <p:nvSpPr>
          <p:cNvPr id="2560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Election of 1796</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A </a:t>
            </a:r>
            <a:r>
              <a:rPr lang="en-US" sz="3600" i="1" dirty="0" smtClean="0"/>
              <a:t>New Display </a:t>
            </a:r>
            <a:r>
              <a:rPr lang="en-US" sz="3600" i="1" dirty="0"/>
              <a:t>of the </a:t>
            </a:r>
            <a:r>
              <a:rPr lang="en-US" sz="3600" i="1" dirty="0" smtClean="0"/>
              <a:t>United </a:t>
            </a:r>
            <a:r>
              <a:rPr lang="en-US" sz="3600" i="1" dirty="0"/>
              <a:t>States</a:t>
            </a:r>
          </a:p>
        </p:txBody>
      </p:sp>
      <p:sp>
        <p:nvSpPr>
          <p:cNvPr id="4" name="Content Placeholder 3"/>
          <p:cNvSpPr>
            <a:spLocks noGrp="1"/>
          </p:cNvSpPr>
          <p:nvPr>
            <p:ph sz="half" idx="2"/>
          </p:nvPr>
        </p:nvSpPr>
        <p:spPr>
          <a:xfrm>
            <a:off x="485775" y="6145213"/>
            <a:ext cx="8458200" cy="457200"/>
          </a:xfrm>
        </p:spPr>
        <p:txBody>
          <a:bodyPr/>
          <a:lstStyle/>
          <a:p>
            <a:pPr marL="0" lvl="0" indent="0" eaLnBrk="1" fontAlgn="auto" hangingPunct="1">
              <a:spcAft>
                <a:spcPts val="0"/>
              </a:spcAft>
              <a:buNone/>
              <a:defRPr/>
            </a:pPr>
            <a:r>
              <a:rPr lang="en-US" sz="1100" b="1" i="1" dirty="0">
                <a:solidFill>
                  <a:srgbClr val="FFFFFF"/>
                </a:solidFill>
                <a:latin typeface="Times New Roman" pitchFamily="-1" charset="0"/>
              </a:rPr>
              <a:t>A New Display of the United States</a:t>
            </a:r>
            <a:r>
              <a:rPr lang="en-US" sz="1100" b="1" dirty="0">
                <a:solidFill>
                  <a:srgbClr val="FFFFFF"/>
                </a:solidFill>
                <a:latin typeface="Times New Roman" pitchFamily="-1" charset="0"/>
              </a:rPr>
              <a:t>, engraving by </a:t>
            </a:r>
            <a:r>
              <a:rPr lang="en-US" sz="1100" b="1" dirty="0" smtClean="0">
                <a:solidFill>
                  <a:srgbClr val="FFFFFF"/>
                </a:solidFill>
                <a:latin typeface="Times New Roman" pitchFamily="-1" charset="0"/>
              </a:rPr>
              <a:t>Amos </a:t>
            </a:r>
            <a:r>
              <a:rPr lang="en-US" sz="1100" b="1" dirty="0">
                <a:solidFill>
                  <a:srgbClr val="FFFFFF"/>
                </a:solidFill>
                <a:latin typeface="Times New Roman" pitchFamily="-1" charset="0"/>
              </a:rPr>
              <a:t>Doolittle, </a:t>
            </a:r>
            <a:r>
              <a:rPr lang="en-US" sz="1100" b="1" dirty="0" smtClean="0">
                <a:solidFill>
                  <a:srgbClr val="FFFFFF"/>
                </a:solidFill>
                <a:latin typeface="Times New Roman" pitchFamily="-1" charset="0"/>
              </a:rPr>
              <a:t>1803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n engraving shows a man at the center surrounded by shields of 16 states. At the top is an eagle holding an arrow and a banner that reads: Millions for Your Defense Not a Cent for Tribute. "/>
          <p:cNvPicPr>
            <a:picLocks noGrp="1" noChangeAspect="1" noChangeArrowheads="1"/>
          </p:cNvPicPr>
          <p:nvPr>
            <p:ph sz="half" idx="1"/>
          </p:nvPr>
        </p:nvPicPr>
        <p:blipFill>
          <a:blip r:embed="rId3"/>
          <a:srcRect/>
          <a:stretch>
            <a:fillRect/>
          </a:stretch>
        </p:blipFill>
        <p:spPr bwMode="auto">
          <a:xfrm>
            <a:off x="2790950" y="1436688"/>
            <a:ext cx="356210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dirty="0"/>
              <a:t>Persecution of </a:t>
            </a:r>
            <a:r>
              <a:rPr lang="en-US" dirty="0" smtClean="0"/>
              <a:t>Dissent</a:t>
            </a:r>
            <a:endParaRPr lang="en-US" dirty="0"/>
          </a:p>
        </p:txBody>
      </p:sp>
      <p:sp>
        <p:nvSpPr>
          <p:cNvPr id="2765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“Reign of Witches”</a:t>
            </a:r>
          </a:p>
          <a:p>
            <a:pPr eaLnBrk="1" hangingPunct="1"/>
            <a:r>
              <a:rPr lang="en-US" dirty="0">
                <a:latin typeface="Times New Roman" pitchFamily="-1" charset="0"/>
                <a:ea typeface="ＭＳ Ｐゴシック" pitchFamily="-1" charset="-128"/>
                <a:cs typeface="Times New Roman" pitchFamily="-1" charset="0"/>
              </a:rPr>
              <a:t>The Virginia and Kentucky </a:t>
            </a:r>
            <a:r>
              <a:rPr lang="en-US" dirty="0" smtClean="0">
                <a:latin typeface="Times New Roman" pitchFamily="-1" charset="0"/>
                <a:ea typeface="ＭＳ Ｐゴシック" pitchFamily="-1" charset="-128"/>
                <a:cs typeface="Times New Roman" pitchFamily="-1" charset="0"/>
              </a:rPr>
              <a:t>Resolutions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Congressional </a:t>
            </a:r>
            <a:r>
              <a:rPr lang="en-US" sz="4000" i="1" dirty="0" smtClean="0"/>
              <a:t>Pugilists</a:t>
            </a:r>
            <a:endParaRPr lang="en-US" sz="4000" i="1" dirty="0"/>
          </a:p>
        </p:txBody>
      </p:sp>
      <p:sp>
        <p:nvSpPr>
          <p:cNvPr id="6" name="Content Placeholder 5"/>
          <p:cNvSpPr>
            <a:spLocks noGrp="1"/>
          </p:cNvSpPr>
          <p:nvPr>
            <p:ph sz="half" idx="2"/>
          </p:nvPr>
        </p:nvSpPr>
        <p:spPr>
          <a:xfrm>
            <a:off x="609600" y="5851525"/>
            <a:ext cx="8382000" cy="457200"/>
          </a:xfrm>
        </p:spPr>
        <p:txBody>
          <a:bodyPr/>
          <a:lstStyle/>
          <a:p>
            <a:pPr marL="0" indent="0">
              <a:buNone/>
            </a:pPr>
            <a:r>
              <a:rPr lang="en-US" altLang="en-US" sz="1100" b="1" dirty="0">
                <a:solidFill>
                  <a:schemeClr val="tx2"/>
                </a:solidFill>
                <a:ea typeface="ＭＳ Ｐゴシック" panose="020B0600070205080204" pitchFamily="34" charset="-128"/>
              </a:rPr>
              <a:t>C</a:t>
            </a:r>
            <a:r>
              <a:rPr lang="en-US" altLang="en-US" sz="1100" b="1" dirty="0">
                <a:solidFill>
                  <a:schemeClr val="tx2"/>
                </a:solidFill>
              </a:rPr>
              <a:t>artoon </a:t>
            </a:r>
            <a:r>
              <a:rPr lang="en-US" altLang="en-US" sz="1100" b="1" i="1" dirty="0">
                <a:solidFill>
                  <a:schemeClr val="tx2"/>
                </a:solidFill>
              </a:rPr>
              <a:t>Congressional Pugilists</a:t>
            </a:r>
            <a:r>
              <a:rPr lang="en-US" altLang="en-US" sz="1100" b="1" dirty="0">
                <a:solidFill>
                  <a:schemeClr val="tx2"/>
                </a:solidFill>
              </a:rPr>
              <a:t>, printed in </a:t>
            </a:r>
            <a:r>
              <a:rPr lang="en-US" altLang="en-US" sz="1100" b="1" dirty="0" smtClean="0">
                <a:solidFill>
                  <a:schemeClr val="tx2"/>
                </a:solidFill>
              </a:rPr>
              <a:t>1798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artoon drawing of two men fighting with sticks and canes, while other people around them watch on.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3600" y="1524000"/>
            <a:ext cx="4992571" cy="3505200"/>
          </a:xfrm>
          <a:prstGeom prst="rect">
            <a:avLst/>
          </a:prstGeom>
        </p:spPr>
      </p:pic>
    </p:spTree>
    <p:extLst>
      <p:ext uri="{BB962C8B-B14F-4D97-AF65-F5344CB8AC3E}">
        <p14:creationId xmlns:p14="http://schemas.microsoft.com/office/powerpoint/2010/main" val="35288347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dirty="0"/>
              <a:t>Politics at 1800</a:t>
            </a:r>
          </a:p>
        </p:txBody>
      </p:sp>
      <p:sp>
        <p:nvSpPr>
          <p:cNvPr id="2969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“Revolution of 1800”</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a:t>
            </a:r>
            <a:r>
              <a:rPr lang="en-US" sz="4000" dirty="0" smtClean="0"/>
              <a:t>Presidential Election </a:t>
            </a:r>
            <a:r>
              <a:rPr lang="en-US" sz="4000" dirty="0"/>
              <a:t>of 1800</a:t>
            </a:r>
          </a:p>
        </p:txBody>
      </p:sp>
      <p:sp>
        <p:nvSpPr>
          <p:cNvPr id="4" name="Content Placeholder 3"/>
          <p:cNvSpPr>
            <a:spLocks noGrp="1"/>
          </p:cNvSpPr>
          <p:nvPr>
            <p:ph sz="half" idx="2"/>
          </p:nvPr>
        </p:nvSpPr>
        <p:spPr>
          <a:xfrm>
            <a:off x="457200" y="6129733"/>
            <a:ext cx="8458200" cy="357981"/>
          </a:xfrm>
        </p:spPr>
        <p:txBody>
          <a:bodyPr/>
          <a:lstStyle/>
          <a:p>
            <a:pPr marL="0" lvl="0" indent="0" eaLnBrk="1" fontAlgn="auto" hangingPunct="1">
              <a:spcAft>
                <a:spcPts val="0"/>
              </a:spcAft>
              <a:buNone/>
              <a:defRPr/>
            </a:pPr>
            <a:r>
              <a:rPr lang="en-US" sz="1100" dirty="0">
                <a:latin typeface="Times New Roman" pitchFamily="-1" charset="0"/>
              </a:rPr>
              <a:t>Map 8.1 </a:t>
            </a:r>
            <a:r>
              <a:rPr lang="en-US" sz="1100" b="1" dirty="0">
                <a:latin typeface="Times New Roman" pitchFamily="-1" charset="0"/>
              </a:rPr>
              <a:t>The Presidential Election of </a:t>
            </a:r>
            <a:r>
              <a:rPr lang="en-US" sz="1100" b="1" dirty="0" smtClean="0">
                <a:latin typeface="Times New Roman" pitchFamily="-1" charset="0"/>
              </a:rPr>
              <a:t>1800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he results of the presidential election of 1800. States and their corresponding numbers that voted for the Republican Party are: New York 12, half of Pennsylvania 8, half of Maryland 5, Virginia 21, Kentucky 4, Tennessee 3, two-thirds of North Carolina 8, South Carolina 8, and Georgia 4. States and their corresponding numbers that voted for the Federalist Party are: Maine 16, New Hampshire 6, Vermont 4, Massachusetts 16, Rhode Island 4, Connecticut 9, New Jersey 7, Delaware 3, half of Pennsylvania 7, half of Maryland 5, and one third of North Carolina 4. The candidates for the Republican Party were Jefferson and Burr. Jefferson and Burr each received 73 electoral votes. Their share of the electoral vote was 53 percent. The candidates for the Federalist Party were Adams, Pinckney, and Jay. Adams received 65 electoral votes. Pinckney received 64 electoral votes. Jay received one electoral vote. Their share of the electoral vote was 47 percent."/>
          <p:cNvPicPr>
            <a:picLocks noGrp="1" noChangeAspect="1" noChangeArrowheads="1"/>
          </p:cNvPicPr>
          <p:nvPr>
            <p:ph sz="half" idx="1"/>
          </p:nvPr>
        </p:nvPicPr>
        <p:blipFill>
          <a:blip r:embed="rId3"/>
          <a:srcRect/>
          <a:stretch>
            <a:fillRect/>
          </a:stretch>
        </p:blipFill>
        <p:spPr bwMode="auto">
          <a:xfrm>
            <a:off x="2514600" y="1676400"/>
            <a:ext cx="4021667"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“John </a:t>
            </a:r>
            <a:r>
              <a:rPr lang="en-US" sz="4000" dirty="0" smtClean="0"/>
              <a:t>Adams Is No More</a:t>
            </a:r>
            <a:r>
              <a:rPr lang="en-US" sz="4000" dirty="0"/>
              <a:t>”</a:t>
            </a:r>
          </a:p>
        </p:txBody>
      </p:sp>
      <p:sp>
        <p:nvSpPr>
          <p:cNvPr id="4" name="Content Placeholder 3"/>
          <p:cNvSpPr>
            <a:spLocks noGrp="1"/>
          </p:cNvSpPr>
          <p:nvPr>
            <p:ph sz="half" idx="2"/>
          </p:nvPr>
        </p:nvSpPr>
        <p:spPr>
          <a:xfrm>
            <a:off x="228600" y="6019800"/>
            <a:ext cx="8534400" cy="457200"/>
          </a:xfrm>
        </p:spPr>
        <p:txBody>
          <a:bodyPr/>
          <a:lstStyle/>
          <a:p>
            <a:pPr marL="0" lvl="0" indent="0" eaLnBrk="1" fontAlgn="auto" hangingPunct="1">
              <a:spcAft>
                <a:spcPts val="0"/>
              </a:spcAft>
              <a:buNone/>
              <a:defRPr/>
            </a:pPr>
            <a:r>
              <a:rPr lang="en-US" sz="1100" b="1" dirty="0">
                <a:latin typeface="Times New Roman" pitchFamily="-1" charset="0"/>
              </a:rPr>
              <a:t>An 1800 campaign banner, with a portrait of </a:t>
            </a:r>
            <a:r>
              <a:rPr lang="en-US" sz="1100" b="1" dirty="0" smtClean="0">
                <a:latin typeface="Times New Roman" pitchFamily="-1" charset="0"/>
              </a:rPr>
              <a:t>Thomas Jefferson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and the words “John Adams is no </a:t>
            </a:r>
            <a:r>
              <a:rPr lang="en-US" sz="1100" b="1" dirty="0" smtClean="0">
                <a:latin typeface="Times New Roman" pitchFamily="-1" charset="0"/>
              </a:rPr>
              <a:t>more”</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tabLst>
                <a:tab pos="854075" algn="l"/>
              </a:tabLst>
            </a:pPr>
            <a:endParaRPr lang="en-US" sz="1100" b="1" dirty="0">
              <a:latin typeface="Times New Roman" pitchFamily="-1" charset="0"/>
            </a:endParaRPr>
          </a:p>
          <a:p>
            <a:pPr marL="0" indent="0">
              <a:buNone/>
            </a:pPr>
            <a:endParaRPr lang="en-US" sz="1100" dirty="0"/>
          </a:p>
        </p:txBody>
      </p:sp>
      <p:pic>
        <p:nvPicPr>
          <p:cNvPr id="8" name="Content Placeholder 7" descr="A campaign banner from 1800. There is a winged creature holding a banner above that reads: Jefferson President. John Adams is no more."/>
          <p:cNvPicPr>
            <a:picLocks noGrp="1" noChangeAspect="1" noChangeArrowheads="1"/>
          </p:cNvPicPr>
          <p:nvPr>
            <p:ph sz="half" idx="1"/>
          </p:nvPr>
        </p:nvPicPr>
        <p:blipFill>
          <a:blip r:embed="rId3"/>
          <a:srcRect/>
          <a:stretch>
            <a:fillRect/>
          </a:stretch>
        </p:blipFill>
        <p:spPr bwMode="auto">
          <a:xfrm>
            <a:off x="2057400" y="1600200"/>
            <a:ext cx="4819727"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1524000"/>
          </a:xfrm>
        </p:spPr>
        <p:txBody>
          <a:bodyPr/>
          <a:lstStyle/>
          <a:p>
            <a:pPr eaLnBrk="1" hangingPunct="1">
              <a:defRPr/>
            </a:pPr>
            <a:r>
              <a:rPr lang="en-US" dirty="0"/>
              <a:t>Slavery’s </a:t>
            </a:r>
            <a:r>
              <a:rPr lang="en-US" dirty="0" smtClean="0"/>
              <a:t>Impact </a:t>
            </a:r>
            <a:r>
              <a:rPr lang="en-US" dirty="0"/>
              <a:t>on </a:t>
            </a:r>
            <a:r>
              <a:rPr lang="en-US" dirty="0" smtClean="0"/>
              <a:t>Developing </a:t>
            </a:r>
            <a:r>
              <a:rPr lang="en-US" dirty="0"/>
              <a:t>P</a:t>
            </a:r>
            <a:r>
              <a:rPr lang="en-US" dirty="0" smtClean="0"/>
              <a:t>olitics</a:t>
            </a:r>
            <a:endParaRPr lang="en-US" dirty="0"/>
          </a:p>
        </p:txBody>
      </p:sp>
      <p:sp>
        <p:nvSpPr>
          <p:cNvPr id="33795"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Slavery and Politics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600200"/>
          </a:xfrm>
        </p:spPr>
        <p:txBody>
          <a:bodyPr/>
          <a:lstStyle/>
          <a:p>
            <a:pPr eaLnBrk="1" hangingPunct="1">
              <a:defRPr/>
            </a:pPr>
            <a:r>
              <a:rPr lang="en-US" dirty="0"/>
              <a:t>Revolution </a:t>
            </a:r>
            <a:r>
              <a:rPr lang="en-US" dirty="0" smtClean="0"/>
              <a:t>Abroad </a:t>
            </a:r>
            <a:r>
              <a:rPr lang="en-US" dirty="0"/>
              <a:t>and </a:t>
            </a:r>
            <a:r>
              <a:rPr lang="en-US" dirty="0" smtClean="0"/>
              <a:t>Rebellion </a:t>
            </a:r>
            <a:r>
              <a:rPr lang="en-US" dirty="0"/>
              <a:t>at </a:t>
            </a:r>
            <a:r>
              <a:rPr lang="en-US" dirty="0" smtClean="0"/>
              <a:t>Home</a:t>
            </a:r>
            <a:endParaRPr lang="en-US" dirty="0"/>
          </a:p>
        </p:txBody>
      </p:sp>
      <p:sp>
        <p:nvSpPr>
          <p:cNvPr id="3481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Haitian Revolution</a:t>
            </a:r>
          </a:p>
          <a:p>
            <a:pPr eaLnBrk="1" hangingPunct="1"/>
            <a:r>
              <a:rPr lang="en-US" dirty="0">
                <a:latin typeface="Times New Roman" pitchFamily="-1" charset="0"/>
                <a:ea typeface="ＭＳ Ｐゴシック" pitchFamily="-1" charset="-128"/>
                <a:cs typeface="Times New Roman" pitchFamily="-1" charset="0"/>
              </a:rPr>
              <a:t>Gabriel’s </a:t>
            </a:r>
            <a:r>
              <a:rPr lang="en-US" dirty="0" smtClean="0">
                <a:latin typeface="Times New Roman" pitchFamily="-1" charset="0"/>
                <a:ea typeface="ＭＳ Ｐゴシック" pitchFamily="-1" charset="-128"/>
                <a:cs typeface="Times New Roman" pitchFamily="-1" charset="0"/>
              </a:rPr>
              <a:t>Rebellion</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Toussaint </a:t>
            </a:r>
            <a:r>
              <a:rPr lang="en-US" dirty="0" smtClean="0"/>
              <a:t>L’Ouverture</a:t>
            </a:r>
            <a:endParaRPr lang="en-US" dirty="0"/>
          </a:p>
        </p:txBody>
      </p:sp>
      <p:sp>
        <p:nvSpPr>
          <p:cNvPr id="4" name="Content Placeholder 3"/>
          <p:cNvSpPr>
            <a:spLocks noGrp="1"/>
          </p:cNvSpPr>
          <p:nvPr>
            <p:ph sz="half" idx="2"/>
          </p:nvPr>
        </p:nvSpPr>
        <p:spPr>
          <a:xfrm>
            <a:off x="457200" y="6042025"/>
            <a:ext cx="8458200" cy="533400"/>
          </a:xfrm>
        </p:spPr>
        <p:txBody>
          <a:bodyPr/>
          <a:lstStyle/>
          <a:p>
            <a:pPr marL="0" indent="0">
              <a:buNone/>
            </a:pPr>
            <a:r>
              <a:rPr lang="en-US" sz="1100" b="1" dirty="0">
                <a:solidFill>
                  <a:srgbClr val="FFFFFF"/>
                </a:solidFill>
                <a:latin typeface="Times New Roman" pitchFamily="-1" charset="0"/>
              </a:rPr>
              <a:t>Toussaint </a:t>
            </a:r>
            <a:r>
              <a:rPr lang="en-US" sz="1100" b="1" dirty="0" err="1">
                <a:solidFill>
                  <a:srgbClr val="FFFFFF"/>
                </a:solidFill>
                <a:latin typeface="Times New Roman" pitchFamily="-1" charset="0"/>
              </a:rPr>
              <a:t>L’Ouverture</a:t>
            </a:r>
            <a:r>
              <a:rPr lang="en-US" sz="1100" b="1" dirty="0">
                <a:solidFill>
                  <a:srgbClr val="FFFFFF"/>
                </a:solidFill>
                <a:latin typeface="Times New Roman" pitchFamily="-1" charset="0"/>
              </a:rPr>
              <a:t>, leader of the slave </a:t>
            </a:r>
            <a:r>
              <a:rPr lang="en-US" sz="1100" b="1" dirty="0" smtClean="0">
                <a:solidFill>
                  <a:srgbClr val="FFFFFF"/>
                </a:solidFill>
                <a:latin typeface="Times New Roman" pitchFamily="-1" charset="0"/>
              </a:rPr>
              <a:t>revolution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buNone/>
            </a:pPr>
            <a:r>
              <a:rPr lang="en-US" sz="1100" b="1" dirty="0">
                <a:solidFill>
                  <a:srgbClr val="FFFFFF"/>
                </a:solidFill>
                <a:latin typeface="Times New Roman" pitchFamily="-1" charset="0"/>
              </a:rPr>
              <a:t>in Saint </a:t>
            </a:r>
            <a:r>
              <a:rPr lang="en-US" sz="1100" b="1" dirty="0" err="1">
                <a:solidFill>
                  <a:srgbClr val="FFFFFF"/>
                </a:solidFill>
                <a:latin typeface="Times New Roman" pitchFamily="-1" charset="0"/>
              </a:rPr>
              <a:t>Domingue</a:t>
            </a:r>
            <a:r>
              <a:rPr lang="en-US" sz="1100" b="1" dirty="0">
                <a:solidFill>
                  <a:srgbClr val="FFFFFF"/>
                </a:solidFill>
                <a:latin typeface="Times New Roman" pitchFamily="-1" charset="0"/>
              </a:rPr>
              <a:t> (Haiti), painted in </a:t>
            </a:r>
            <a:r>
              <a:rPr lang="en-US" sz="1100" b="1" dirty="0" smtClean="0">
                <a:solidFill>
                  <a:srgbClr val="FFFFFF"/>
                </a:solidFill>
                <a:latin typeface="Times New Roman" pitchFamily="-1" charset="0"/>
              </a:rPr>
              <a:t>1800</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dirty="0"/>
          </a:p>
        </p:txBody>
      </p:sp>
      <p:pic>
        <p:nvPicPr>
          <p:cNvPr id="8" name="Content Placeholder 7" descr="A painting of a dark skinned man dressed in uniform mounted on a horse and holding a sword."/>
          <p:cNvPicPr>
            <a:picLocks noGrp="1" noChangeAspect="1" noChangeArrowheads="1"/>
          </p:cNvPicPr>
          <p:nvPr>
            <p:ph sz="half" idx="1"/>
          </p:nvPr>
        </p:nvPicPr>
        <p:blipFill>
          <a:blip r:embed="rId3"/>
          <a:srcRect/>
          <a:stretch>
            <a:fillRect/>
          </a:stretch>
        </p:blipFill>
        <p:spPr bwMode="auto">
          <a:xfrm>
            <a:off x="3124200" y="1295400"/>
            <a:ext cx="338609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6002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Jefferson </a:t>
            </a:r>
            <a:r>
              <a:rPr lang="en-US" dirty="0">
                <a:cs typeface="Times New Roman" charset="0"/>
              </a:rPr>
              <a:t>in Power</a:t>
            </a:r>
          </a:p>
        </p:txBody>
      </p:sp>
      <p:sp>
        <p:nvSpPr>
          <p:cNvPr id="4099" name="Rectangle 3"/>
          <p:cNvSpPr>
            <a:spLocks noGrp="1" noChangeArrowheads="1"/>
          </p:cNvSpPr>
          <p:nvPr>
            <p:ph idx="1"/>
          </p:nvPr>
        </p:nvSpPr>
        <p:spPr>
          <a:xfrm>
            <a:off x="457200" y="1981200"/>
            <a:ext cx="8229600" cy="3429000"/>
          </a:xfrm>
          <a:effectLst>
            <a:outerShdw blurRad="63500" dist="38100" dir="5400000" algn="t" rotWithShape="0">
              <a:srgbClr val="000000">
                <a:alpha val="39999"/>
              </a:srgbClr>
            </a:outerShdw>
          </a:effectLst>
        </p:spPr>
        <p:txBody>
          <a:bodyPr anchor="ctr"/>
          <a:lstStyle/>
          <a:p>
            <a:pPr marL="971550" lvl="1" indent="-571500">
              <a:buSzTx/>
              <a:buFont typeface="Wingdings" pitchFamily="-1" charset="2"/>
              <a:buChar char=""/>
            </a:pPr>
            <a:r>
              <a:rPr lang="en-US" sz="3600" dirty="0">
                <a:solidFill>
                  <a:srgbClr val="FAD000"/>
                </a:solidFill>
                <a:latin typeface="Times New Roman" pitchFamily="-1" charset="0"/>
                <a:ea typeface="ＭＳ Ｐゴシック" pitchFamily="-1" charset="-128"/>
                <a:cs typeface="Times New Roman" pitchFamily="-1" charset="0"/>
              </a:rPr>
              <a:t>Focus Question: </a:t>
            </a:r>
          </a:p>
          <a:p>
            <a:pPr marL="393700" lvl="1" indent="1588">
              <a:buFontTx/>
              <a:buNone/>
            </a:pPr>
            <a:r>
              <a:rPr lang="en-US" sz="3600" dirty="0">
                <a:solidFill>
                  <a:srgbClr val="FAD000"/>
                </a:solidFill>
                <a:latin typeface="Times New Roman" pitchFamily="-1" charset="0"/>
                <a:ea typeface="ＭＳ Ｐゴシック" pitchFamily="-1" charset="-128"/>
                <a:cs typeface="Times New Roman" pitchFamily="-1" charset="0"/>
              </a:rPr>
              <a:t>What were the achievements and failures of Jefferson’s presidency</a:t>
            </a:r>
            <a:r>
              <a:rPr lang="en-US" sz="3600" dirty="0" smtClean="0">
                <a:solidFill>
                  <a:srgbClr val="FAD000"/>
                </a:solidFill>
                <a:latin typeface="Times New Roman" pitchFamily="-1" charset="0"/>
                <a:ea typeface="ＭＳ Ｐゴシック" pitchFamily="-1" charset="-128"/>
                <a:cs typeface="Times New Roman" pitchFamily="-1" charset="0"/>
              </a:rPr>
              <a:t>?</a:t>
            </a:r>
            <a:endParaRPr lang="en-US" sz="3600"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dirty="0" smtClean="0"/>
              <a:t>Jefferson Presidency</a:t>
            </a:r>
            <a:endParaRPr lang="en-US" dirty="0"/>
          </a:p>
        </p:txBody>
      </p:sp>
      <p:sp>
        <p:nvSpPr>
          <p:cNvPr id="3789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Judicial Review</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Washington, </a:t>
            </a:r>
            <a:r>
              <a:rPr lang="en-US" dirty="0" smtClean="0"/>
              <a:t>D.C</a:t>
            </a:r>
            <a:r>
              <a:rPr lang="en-US" dirty="0"/>
              <a:t>. </a:t>
            </a:r>
          </a:p>
        </p:txBody>
      </p:sp>
      <p:sp>
        <p:nvSpPr>
          <p:cNvPr id="6" name="Content Placeholder 5"/>
          <p:cNvSpPr>
            <a:spLocks noGrp="1"/>
          </p:cNvSpPr>
          <p:nvPr>
            <p:ph sz="half" idx="2"/>
          </p:nvPr>
        </p:nvSpPr>
        <p:spPr>
          <a:xfrm>
            <a:off x="342900" y="6118224"/>
            <a:ext cx="8458200" cy="3810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P</a:t>
            </a:r>
            <a:r>
              <a:rPr lang="en-US" altLang="en-US" sz="1100" b="1" dirty="0">
                <a:solidFill>
                  <a:schemeClr val="tx2"/>
                </a:solidFill>
              </a:rPr>
              <a:t>lan for Washington, D.C., by Pierre Charles L’Enfant, </a:t>
            </a:r>
            <a:r>
              <a:rPr lang="en-US" altLang="en-US" sz="1100" b="1" dirty="0" smtClean="0">
                <a:solidFill>
                  <a:schemeClr val="tx2"/>
                </a:solidFill>
              </a:rPr>
              <a:t>1791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lan for Washington, D.C. shows streets and avenues that crisscross the city.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81200" y="1600200"/>
            <a:ext cx="4822825" cy="3733800"/>
          </a:xfrm>
          <a:prstGeom prst="rect">
            <a:avLst/>
          </a:prstGeom>
        </p:spPr>
      </p:pic>
    </p:spTree>
    <p:extLst>
      <p:ext uri="{BB962C8B-B14F-4D97-AF65-F5344CB8AC3E}">
        <p14:creationId xmlns:p14="http://schemas.microsoft.com/office/powerpoint/2010/main" val="6454306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smtClean="0"/>
              <a:t>Louisiana</a:t>
            </a:r>
            <a:endParaRPr lang="en-US" dirty="0"/>
          </a:p>
        </p:txBody>
      </p:sp>
      <p:sp>
        <p:nvSpPr>
          <p:cNvPr id="38915"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Louisiana Purchase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United States Doubled</a:t>
            </a:r>
            <a:endParaRPr lang="en-US" sz="4000" dirty="0"/>
          </a:p>
        </p:txBody>
      </p:sp>
      <p:sp>
        <p:nvSpPr>
          <p:cNvPr id="4" name="Content Placeholder 3"/>
          <p:cNvSpPr>
            <a:spLocks noGrp="1"/>
          </p:cNvSpPr>
          <p:nvPr>
            <p:ph sz="half" idx="2"/>
          </p:nvPr>
        </p:nvSpPr>
        <p:spPr>
          <a:xfrm>
            <a:off x="228600" y="6080124"/>
            <a:ext cx="8534400" cy="457200"/>
          </a:xfrm>
        </p:spPr>
        <p:txBody>
          <a:bodyPr/>
          <a:lstStyle/>
          <a:p>
            <a:pPr marL="0" lvl="0" indent="0" eaLnBrk="1" fontAlgn="auto" hangingPunct="1">
              <a:spcAft>
                <a:spcPts val="0"/>
              </a:spcAft>
              <a:buNone/>
              <a:defRPr/>
            </a:pPr>
            <a:r>
              <a:rPr lang="en-US" sz="1100" dirty="0">
                <a:latin typeface="Times New Roman" pitchFamily="-1" charset="0"/>
              </a:rPr>
              <a:t>Map 8.2 </a:t>
            </a:r>
            <a:r>
              <a:rPr lang="en-US" sz="1100" b="1" dirty="0">
                <a:latin typeface="Times New Roman" pitchFamily="-1" charset="0"/>
              </a:rPr>
              <a:t>The Louisiana </a:t>
            </a:r>
            <a:r>
              <a:rPr lang="en-US" sz="1100" b="1" dirty="0" smtClean="0">
                <a:latin typeface="Times New Roman" pitchFamily="-1" charset="0"/>
              </a:rPr>
              <a:t>Purchase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he 1803 Louisiana Purchase and routes of western exploration. The map shows the United States encompassing land from Maine to Georgia and west to the Mississippi River in 1803. The other states included in the United States were: Mississippi Territory, Tennessee, South Carolina, North Carolina, Virginia, Ohio, Indiana Territory, Kentucky, Pennsylvania, New York, Massachusetts, Rhode Island, Connecticut, New Jersey, Delaware, Maryland, Vermont, and New Hampshire. The Louisiana Purchase in 1803 is shown encompassing present-day Louisiana and all land between the Mississippi river to the edges of present-day Montana, Wyoming, and Colorado; and to parts of present-day New Mexico, Oklahoma, and eastern Texas. Spanish territory included the lands west of the Louisiana Purchase all the way to the coast of the Pacific Ocean. Spanish territory also included Spanish Florida. Oregon Country is located in the northwestern region of present day United States and it was claimed by Spain, Britain, and the United States. Lewis and Clark’s 1804 expedition is shown as a line from Saint Louis, which traveled along the Platte and Missouri Rivers all the way to the west coast of what is today the state of Oregon. The expedition line reverses in 1806 and shows a spit near the Lewis and Clark Pass. Smaller lines show that Lewis followed the Missouri River and Clark followed the Yellowstone River back to St Louis."/>
          <p:cNvPicPr>
            <a:picLocks noGrp="1" noChangeAspect="1" noChangeArrowheads="1"/>
          </p:cNvPicPr>
          <p:nvPr>
            <p:ph sz="half" idx="1"/>
          </p:nvPr>
        </p:nvPicPr>
        <p:blipFill>
          <a:blip r:embed="rId3"/>
          <a:srcRect/>
          <a:stretch>
            <a:fillRect/>
          </a:stretch>
        </p:blipFill>
        <p:spPr bwMode="auto">
          <a:xfrm>
            <a:off x="2209799" y="1905000"/>
            <a:ext cx="4709659"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White </a:t>
            </a:r>
            <a:r>
              <a:rPr lang="en-US" i="1" dirty="0" smtClean="0"/>
              <a:t>Hall Plantation</a:t>
            </a:r>
            <a:endParaRPr lang="en-US" i="1" dirty="0"/>
          </a:p>
        </p:txBody>
      </p:sp>
      <p:sp>
        <p:nvSpPr>
          <p:cNvPr id="4" name="Content Placeholder 3"/>
          <p:cNvSpPr>
            <a:spLocks noGrp="1"/>
          </p:cNvSpPr>
          <p:nvPr>
            <p:ph sz="half" idx="2"/>
          </p:nvPr>
        </p:nvSpPr>
        <p:spPr>
          <a:xfrm>
            <a:off x="676275" y="6118224"/>
            <a:ext cx="8458200" cy="228600"/>
          </a:xfrm>
        </p:spPr>
        <p:txBody>
          <a:bodyPr/>
          <a:lstStyle/>
          <a:p>
            <a:pPr marL="0" lvl="0" indent="0" eaLnBrk="1" fontAlgn="auto" hangingPunct="1">
              <a:spcAft>
                <a:spcPts val="0"/>
              </a:spcAft>
              <a:buNone/>
              <a:defRPr/>
            </a:pPr>
            <a:r>
              <a:rPr lang="en-US" sz="1100" b="1" i="1" dirty="0">
                <a:latin typeface="Times New Roman" pitchFamily="-1" charset="0"/>
              </a:rPr>
              <a:t>White Hall Plantation</a:t>
            </a:r>
            <a:r>
              <a:rPr lang="en-US" sz="1100" b="1" dirty="0">
                <a:latin typeface="Times New Roman" pitchFamily="-1" charset="0"/>
              </a:rPr>
              <a:t>, Louisiana, ca. </a:t>
            </a:r>
            <a:r>
              <a:rPr lang="en-US" sz="1100" b="1" dirty="0" smtClean="0">
                <a:latin typeface="Times New Roman" pitchFamily="-1" charset="0"/>
              </a:rPr>
              <a:t>1800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i="1" dirty="0">
              <a:latin typeface="Times New Roman" pitchFamily="-1" charset="0"/>
            </a:endParaRPr>
          </a:p>
          <a:p>
            <a:pPr marL="0" indent="0">
              <a:buNone/>
            </a:pPr>
            <a:endParaRPr lang="en-US" sz="1100" dirty="0"/>
          </a:p>
        </p:txBody>
      </p:sp>
      <p:pic>
        <p:nvPicPr>
          <p:cNvPr id="8" name="Content Placeholder 7" descr="A painting of a plantation by a river with boats on the water. "/>
          <p:cNvPicPr>
            <a:picLocks noGrp="1" noChangeAspect="1" noChangeArrowheads="1"/>
          </p:cNvPicPr>
          <p:nvPr>
            <p:ph sz="half" idx="1"/>
          </p:nvPr>
        </p:nvPicPr>
        <p:blipFill>
          <a:blip r:embed="rId3"/>
          <a:srcRect/>
          <a:stretch>
            <a:fillRect/>
          </a:stretch>
        </p:blipFill>
        <p:spPr bwMode="auto">
          <a:xfrm>
            <a:off x="2438400" y="1524000"/>
            <a:ext cx="4647774"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1600200"/>
          </a:xfrm>
        </p:spPr>
        <p:txBody>
          <a:bodyPr/>
          <a:lstStyle/>
          <a:p>
            <a:pPr eaLnBrk="1" hangingPunct="1">
              <a:defRPr/>
            </a:pPr>
            <a:r>
              <a:rPr lang="en-US" dirty="0"/>
              <a:t>Venturing into </a:t>
            </a:r>
            <a:r>
              <a:rPr lang="en-US" dirty="0" smtClean="0"/>
              <a:t>New Territory</a:t>
            </a:r>
            <a:endParaRPr lang="en-US" dirty="0"/>
          </a:p>
        </p:txBody>
      </p:sp>
      <p:sp>
        <p:nvSpPr>
          <p:cNvPr id="4096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Lewis and Clark</a:t>
            </a:r>
          </a:p>
          <a:p>
            <a:pPr eaLnBrk="1" hangingPunct="1"/>
            <a:r>
              <a:rPr lang="en-US" dirty="0">
                <a:latin typeface="Times New Roman" pitchFamily="-1" charset="0"/>
                <a:ea typeface="ＭＳ Ｐゴシック" pitchFamily="-1" charset="-128"/>
                <a:cs typeface="Times New Roman" pitchFamily="-1" charset="0"/>
              </a:rPr>
              <a:t>Incorporating Louisiana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Gathering Information About the West</a:t>
            </a:r>
            <a:endParaRPr lang="en-US" dirty="0"/>
          </a:p>
        </p:txBody>
      </p:sp>
      <p:sp>
        <p:nvSpPr>
          <p:cNvPr id="8" name="Content Placeholder 7"/>
          <p:cNvSpPr>
            <a:spLocks noGrp="1"/>
          </p:cNvSpPr>
          <p:nvPr>
            <p:ph sz="half" idx="2"/>
          </p:nvPr>
        </p:nvSpPr>
        <p:spPr>
          <a:xfrm>
            <a:off x="266700" y="6042024"/>
            <a:ext cx="8610600" cy="533400"/>
          </a:xfrm>
        </p:spPr>
        <p:txBody>
          <a:bodyPr/>
          <a:lstStyle/>
          <a:p>
            <a:pPr marL="0" indent="0">
              <a:buNone/>
            </a:pPr>
            <a:r>
              <a:rPr lang="en-US" sz="1100" b="1" dirty="0">
                <a:latin typeface="Times New Roman" pitchFamily="-1" charset="0"/>
              </a:rPr>
              <a:t>A salmon depicted in William Clark’s journal </a:t>
            </a:r>
            <a:r>
              <a:rPr lang="en-US" sz="1100" b="1" dirty="0" smtClean="0">
                <a:latin typeface="Times New Roman" pitchFamily="-1" charset="0"/>
              </a:rPr>
              <a:t> of </a:t>
            </a:r>
            <a:r>
              <a:rPr lang="en-US" sz="1100" b="1" dirty="0">
                <a:latin typeface="Times New Roman" pitchFamily="-1" charset="0"/>
              </a:rPr>
              <a:t>the Lewis and Clark </a:t>
            </a:r>
            <a:r>
              <a:rPr lang="en-US" sz="1100" b="1" dirty="0" smtClean="0">
                <a:latin typeface="Times New Roman" pitchFamily="-1" charset="0"/>
              </a:rPr>
              <a:t>expedition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10" name="Content Placeholder 9" descr="A journal page with a sketch of a fish at the center with lines of words around it. "/>
          <p:cNvPicPr>
            <a:picLocks noGrp="1" noChangeAspect="1" noChangeArrowheads="1"/>
          </p:cNvPicPr>
          <p:nvPr>
            <p:ph sz="half" idx="1"/>
          </p:nvPr>
        </p:nvPicPr>
        <p:blipFill>
          <a:blip r:embed="rId3"/>
          <a:srcRect/>
          <a:stretch>
            <a:fillRect/>
          </a:stretch>
        </p:blipFill>
        <p:spPr bwMode="auto">
          <a:xfrm>
            <a:off x="3581400" y="2075656"/>
            <a:ext cx="2089150" cy="3308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524000"/>
          </a:xfrm>
        </p:spPr>
        <p:txBody>
          <a:bodyPr/>
          <a:lstStyle/>
          <a:p>
            <a:pPr eaLnBrk="1" hangingPunct="1">
              <a:defRPr/>
            </a:pPr>
            <a:r>
              <a:rPr lang="en-US" dirty="0"/>
              <a:t>The </a:t>
            </a:r>
            <a:r>
              <a:rPr lang="en-US" dirty="0" smtClean="0"/>
              <a:t>United </a:t>
            </a:r>
            <a:r>
              <a:rPr lang="en-US" dirty="0"/>
              <a:t>S</a:t>
            </a:r>
            <a:r>
              <a:rPr lang="en-US" dirty="0" smtClean="0"/>
              <a:t>tates </a:t>
            </a:r>
            <a:r>
              <a:rPr lang="en-US" dirty="0"/>
              <a:t>and the </a:t>
            </a:r>
            <a:r>
              <a:rPr lang="en-US" dirty="0" smtClean="0"/>
              <a:t>Barbary </a:t>
            </a:r>
            <a:r>
              <a:rPr lang="en-US" dirty="0"/>
              <a:t>S</a:t>
            </a:r>
            <a:r>
              <a:rPr lang="en-US" dirty="0" smtClean="0"/>
              <a:t>tates</a:t>
            </a:r>
            <a:endParaRPr lang="en-US" dirty="0"/>
          </a:p>
        </p:txBody>
      </p:sp>
      <p:sp>
        <p:nvSpPr>
          <p:cNvPr id="44035"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Barbary Wars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a:t>
            </a:r>
            <a:r>
              <a:rPr lang="en-US" i="1" dirty="0" smtClean="0"/>
              <a:t>Attack Made </a:t>
            </a:r>
            <a:r>
              <a:rPr lang="en-US" i="1" dirty="0"/>
              <a:t>on </a:t>
            </a:r>
            <a:r>
              <a:rPr lang="en-US" i="1" dirty="0" smtClean="0"/>
              <a:t>Tripoli</a:t>
            </a:r>
            <a:endParaRPr lang="en-US" i="1" dirty="0"/>
          </a:p>
        </p:txBody>
      </p:sp>
      <p:sp>
        <p:nvSpPr>
          <p:cNvPr id="6" name="Content Placeholder 5"/>
          <p:cNvSpPr>
            <a:spLocks noGrp="1"/>
          </p:cNvSpPr>
          <p:nvPr>
            <p:ph sz="half" idx="2"/>
          </p:nvPr>
        </p:nvSpPr>
        <p:spPr>
          <a:xfrm>
            <a:off x="304800" y="6019800"/>
            <a:ext cx="8534400" cy="457200"/>
          </a:xfrm>
        </p:spPr>
        <p:txBody>
          <a:bodyPr/>
          <a:lstStyle/>
          <a:p>
            <a:pPr marL="0" lvl="0" indent="0" eaLnBrk="1" fontAlgn="auto" hangingPunct="1">
              <a:spcAft>
                <a:spcPts val="0"/>
              </a:spcAft>
              <a:buNone/>
              <a:defRPr/>
            </a:pPr>
            <a:r>
              <a:rPr lang="en-US" altLang="en-US" sz="1100" b="1" i="1" dirty="0">
                <a:solidFill>
                  <a:schemeClr val="tx2"/>
                </a:solidFill>
              </a:rPr>
              <a:t>The Attack Made on Tripoli</a:t>
            </a:r>
            <a:r>
              <a:rPr lang="en-US" altLang="en-US" sz="1100" b="1" dirty="0">
                <a:solidFill>
                  <a:schemeClr val="tx2"/>
                </a:solidFill>
              </a:rPr>
              <a:t>, part of the Barbary Wars, </a:t>
            </a:r>
            <a:r>
              <a:rPr lang="en-US" altLang="en-US" sz="1100" b="1" dirty="0" smtClean="0">
                <a:solidFill>
                  <a:schemeClr val="tx2"/>
                </a:solidFill>
              </a:rPr>
              <a:t>1805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ships firing with smoke rising into the air. In the background is a city surrounded by forts and walls and smoke rising into the air.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3600" y="1752600"/>
            <a:ext cx="4690975" cy="3505200"/>
          </a:xfrm>
          <a:prstGeom prst="rect">
            <a:avLst/>
          </a:prstGeom>
        </p:spPr>
      </p:pic>
    </p:spTree>
    <p:extLst>
      <p:ext uri="{BB962C8B-B14F-4D97-AF65-F5344CB8AC3E}">
        <p14:creationId xmlns:p14="http://schemas.microsoft.com/office/powerpoint/2010/main" val="29677354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dirty="0"/>
              <a:t>Brewing </a:t>
            </a:r>
            <a:r>
              <a:rPr lang="en-US" dirty="0" smtClean="0"/>
              <a:t>War</a:t>
            </a:r>
            <a:endParaRPr lang="en-US" dirty="0"/>
          </a:p>
        </p:txBody>
      </p:sp>
      <p:sp>
        <p:nvSpPr>
          <p:cNvPr id="4710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Embargo</a:t>
            </a:r>
          </a:p>
          <a:p>
            <a:pPr eaLnBrk="1" hangingPunct="1"/>
            <a:r>
              <a:rPr lang="en-US" dirty="0">
                <a:latin typeface="Times New Roman" pitchFamily="-1" charset="0"/>
                <a:ea typeface="ＭＳ Ｐゴシック" pitchFamily="-1" charset="-128"/>
                <a:cs typeface="Times New Roman" pitchFamily="-1" charset="0"/>
              </a:rPr>
              <a:t>Madison and Pressure for War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smtClean="0"/>
              <a:t>O-Grab-Me</a:t>
            </a:r>
            <a:r>
              <a:rPr lang="en-US" sz="3600" i="1" dirty="0"/>
              <a:t>, or, the American </a:t>
            </a:r>
            <a:r>
              <a:rPr lang="en-US" sz="3600" i="1" dirty="0" smtClean="0"/>
              <a:t>Snapping-Turtle</a:t>
            </a:r>
            <a:endParaRPr lang="en-US" sz="3600" i="1" dirty="0"/>
          </a:p>
        </p:txBody>
      </p:sp>
      <p:sp>
        <p:nvSpPr>
          <p:cNvPr id="6" name="Content Placeholder 5"/>
          <p:cNvSpPr>
            <a:spLocks noGrp="1"/>
          </p:cNvSpPr>
          <p:nvPr>
            <p:ph sz="half" idx="2"/>
          </p:nvPr>
        </p:nvSpPr>
        <p:spPr>
          <a:xfrm>
            <a:off x="342900" y="6019800"/>
            <a:ext cx="8458200" cy="381000"/>
          </a:xfrm>
        </p:spPr>
        <p:txBody>
          <a:bodyPr/>
          <a:lstStyle/>
          <a:p>
            <a:pPr marL="0" lvl="0" indent="0" eaLnBrk="1" fontAlgn="auto" hangingPunct="1">
              <a:spcAft>
                <a:spcPts val="0"/>
              </a:spcAft>
              <a:buNone/>
              <a:defRPr/>
            </a:pPr>
            <a:r>
              <a:rPr lang="en-US" altLang="en-US" sz="1100" b="1" i="1" dirty="0">
                <a:solidFill>
                  <a:schemeClr val="tx2"/>
                </a:solidFill>
              </a:rPr>
              <a:t>O-Grab-Me, or, the American Snapping-Turtle</a:t>
            </a:r>
            <a:r>
              <a:rPr lang="en-US" altLang="en-US" sz="1100" b="1" dirty="0">
                <a:solidFill>
                  <a:schemeClr val="tx2"/>
                </a:solidFill>
              </a:rPr>
              <a:t>, </a:t>
            </a:r>
            <a:r>
              <a:rPr lang="en-US" altLang="en-US" sz="1100" b="1" dirty="0" smtClean="0">
                <a:solidFill>
                  <a:schemeClr val="tx2"/>
                </a:solidFill>
              </a:rPr>
              <a:t>a </a:t>
            </a:r>
            <a:r>
              <a:rPr lang="en-US" altLang="en-US" sz="1100" b="1" dirty="0">
                <a:solidFill>
                  <a:schemeClr val="tx2"/>
                </a:solidFill>
              </a:rPr>
              <a:t>cartoon criticizing Jefferson’s </a:t>
            </a:r>
            <a:r>
              <a:rPr lang="en-US" altLang="en-US" sz="1100" b="1" dirty="0" smtClean="0">
                <a:solidFill>
                  <a:schemeClr val="tx2"/>
                </a:solidFill>
              </a:rPr>
              <a:t>Embargo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artoon of a man with his hand on a turtle and the turtle is biting another man's behind. The turtle is standing on a piece of paper labeled Licence. The man with his hand on the turtle says &quot;D-n it, how he nicks'em.&quot; The man being bitten by the turtle is holding a wooden barrel and says &quot;Oh! This cursed Ograbme.&quot; The barrel is labeled Super Fine. There is a ship in the background with the British flag.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752600"/>
            <a:ext cx="4598126" cy="3352800"/>
          </a:xfrm>
          <a:prstGeom prst="rect">
            <a:avLst/>
          </a:prstGeom>
        </p:spPr>
      </p:pic>
    </p:spTree>
    <p:extLst>
      <p:ext uri="{BB962C8B-B14F-4D97-AF65-F5344CB8AC3E}">
        <p14:creationId xmlns:p14="http://schemas.microsoft.com/office/powerpoint/2010/main" val="9336093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2133600"/>
          </a:xfrm>
        </p:spPr>
        <p:txBody>
          <a:bodyPr/>
          <a:lstStyle/>
          <a:p>
            <a:pPr eaLnBrk="1" hangingPunct="1"/>
            <a:r>
              <a:rPr lang="en-US" dirty="0" smtClean="0">
                <a:latin typeface="Perpetua Titling MT" pitchFamily="-1" charset="0"/>
                <a:ea typeface="ＭＳ Ｐゴシック" pitchFamily="-1" charset="-128"/>
                <a:cs typeface="Times New Roman" pitchFamily="-1" charset="0"/>
              </a:rPr>
              <a:t>Focus Question: The </a:t>
            </a:r>
            <a:r>
              <a:rPr lang="en-US" dirty="0">
                <a:latin typeface="Perpetua Titling MT" pitchFamily="-1" charset="0"/>
                <a:ea typeface="ＭＳ Ｐゴシック" pitchFamily="-1" charset="-128"/>
                <a:cs typeface="Times New Roman" pitchFamily="-1" charset="0"/>
              </a:rPr>
              <a:t>“Second War </a:t>
            </a:r>
            <a:r>
              <a:rPr lang="en-US" dirty="0" smtClean="0">
                <a:latin typeface="Perpetua Titling MT" pitchFamily="-1" charset="0"/>
                <a:ea typeface="ＭＳ Ｐゴシック" pitchFamily="-1" charset="-128"/>
                <a:cs typeface="Times New Roman" pitchFamily="-1" charset="0"/>
              </a:rPr>
              <a:t>of </a:t>
            </a:r>
            <a:r>
              <a:rPr lang="en-US" dirty="0">
                <a:latin typeface="Perpetua Titling MT" pitchFamily="-1" charset="0"/>
                <a:ea typeface="ＭＳ Ｐゴシック" pitchFamily="-1" charset="-128"/>
                <a:cs typeface="Times New Roman" pitchFamily="-1" charset="0"/>
              </a:rPr>
              <a:t>Independence"</a:t>
            </a:r>
          </a:p>
        </p:txBody>
      </p:sp>
      <p:sp>
        <p:nvSpPr>
          <p:cNvPr id="4099" name="Rectangle 3"/>
          <p:cNvSpPr>
            <a:spLocks noGrp="1" noChangeArrowheads="1"/>
          </p:cNvSpPr>
          <p:nvPr>
            <p:ph idx="1"/>
          </p:nvPr>
        </p:nvSpPr>
        <p:spPr>
          <a:xfrm>
            <a:off x="447675" y="2371725"/>
            <a:ext cx="8229600" cy="34290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What were the causes and significant results of the War of 1812?</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600200"/>
          </a:xfrm>
        </p:spPr>
        <p:txBody>
          <a:bodyPr/>
          <a:lstStyle/>
          <a:p>
            <a:pPr eaLnBrk="1" hangingPunct="1"/>
            <a:r>
              <a:rPr lang="en-US" dirty="0" smtClean="0">
                <a:latin typeface="Perpetua Titling MT" pitchFamily="-1" charset="0"/>
                <a:ea typeface="ＭＳ Ｐゴシック" pitchFamily="-1" charset="-128"/>
                <a:cs typeface="Times New Roman" pitchFamily="-1" charset="0"/>
              </a:rPr>
              <a:t>Indians in the Early Nineteenth Century</a:t>
            </a:r>
            <a:endParaRPr lang="en-US" dirty="0">
              <a:latin typeface="Perpetua Titling MT" pitchFamily="-1" charset="0"/>
              <a:ea typeface="ＭＳ Ｐゴシック" pitchFamily="-1" charset="-128"/>
              <a:cs typeface="Times New Roman" pitchFamily="-1" charset="0"/>
            </a:endParaRPr>
          </a:p>
        </p:txBody>
      </p:sp>
      <p:sp>
        <p:nvSpPr>
          <p:cNvPr id="5017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Indian Response</a:t>
            </a:r>
          </a:p>
          <a:p>
            <a:pPr eaLnBrk="1" hangingPunct="1"/>
            <a:r>
              <a:rPr lang="en-US" dirty="0">
                <a:latin typeface="Times New Roman" pitchFamily="-1" charset="0"/>
                <a:ea typeface="ＭＳ Ｐゴシック" pitchFamily="-1" charset="-128"/>
                <a:cs typeface="Times New Roman" pitchFamily="-1" charset="0"/>
              </a:rPr>
              <a:t>Tecumseh’s Vision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War </a:t>
            </a:r>
            <a:r>
              <a:rPr lang="en-US" sz="3600" i="1" dirty="0" smtClean="0"/>
              <a:t>Party </a:t>
            </a:r>
            <a:r>
              <a:rPr lang="en-US" sz="3600" i="1" dirty="0"/>
              <a:t>at </a:t>
            </a:r>
            <a:r>
              <a:rPr lang="en-US" sz="3600" i="1" dirty="0" smtClean="0"/>
              <a:t>Fort</a:t>
            </a:r>
            <a:r>
              <a:rPr lang="en-US" sz="3600" i="1" baseline="0" dirty="0" smtClean="0"/>
              <a:t> </a:t>
            </a:r>
            <a:r>
              <a:rPr lang="en-US" sz="3600" i="1" dirty="0" smtClean="0"/>
              <a:t>Douglas</a:t>
            </a:r>
            <a:endParaRPr lang="en-US" sz="3600" i="1" dirty="0"/>
          </a:p>
        </p:txBody>
      </p:sp>
      <p:sp>
        <p:nvSpPr>
          <p:cNvPr id="5" name="Content Placeholder 4"/>
          <p:cNvSpPr>
            <a:spLocks noGrp="1"/>
          </p:cNvSpPr>
          <p:nvPr>
            <p:ph sz="half" idx="2"/>
          </p:nvPr>
        </p:nvSpPr>
        <p:spPr>
          <a:xfrm>
            <a:off x="304800" y="6118225"/>
            <a:ext cx="8382000" cy="381000"/>
          </a:xfrm>
        </p:spPr>
        <p:txBody>
          <a:bodyPr/>
          <a:lstStyle/>
          <a:p>
            <a:pPr marL="0" lvl="0" indent="0" eaLnBrk="1" fontAlgn="auto" hangingPunct="1">
              <a:spcAft>
                <a:spcPts val="0"/>
              </a:spcAft>
              <a:buNone/>
              <a:defRPr/>
            </a:pPr>
            <a:r>
              <a:rPr lang="en-US" sz="1100" b="1" i="1" dirty="0">
                <a:solidFill>
                  <a:srgbClr val="FFFFFF"/>
                </a:solidFill>
                <a:latin typeface="Times New Roman" pitchFamily="-1" charset="0"/>
              </a:rPr>
              <a:t>War Party at Fort Douglas</a:t>
            </a:r>
            <a:r>
              <a:rPr lang="en-US" sz="1100" b="1" dirty="0">
                <a:solidFill>
                  <a:srgbClr val="FFFFFF"/>
                </a:solidFill>
                <a:latin typeface="Times New Roman" pitchFamily="-1" charset="0"/>
              </a:rPr>
              <a:t>, by Peter </a:t>
            </a:r>
            <a:r>
              <a:rPr lang="en-US" sz="1100" b="1" dirty="0" err="1">
                <a:solidFill>
                  <a:srgbClr val="FFFFFF"/>
                </a:solidFill>
                <a:latin typeface="Times New Roman" pitchFamily="-1" charset="0"/>
              </a:rPr>
              <a:t>Rindisbacher</a:t>
            </a:r>
            <a:r>
              <a:rPr lang="en-US" sz="1100" b="1" dirty="0">
                <a:solidFill>
                  <a:srgbClr val="FFFFFF"/>
                </a:solidFill>
                <a:latin typeface="Times New Roman" pitchFamily="-1" charset="0"/>
              </a:rPr>
              <a:t>, </a:t>
            </a:r>
            <a:r>
              <a:rPr lang="en-US" sz="1100" b="1" dirty="0" smtClean="0">
                <a:solidFill>
                  <a:srgbClr val="FFFFFF"/>
                </a:solidFill>
                <a:latin typeface="Times New Roman" pitchFamily="-1" charset="0"/>
              </a:rPr>
              <a:t>1823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i="1" dirty="0">
              <a:solidFill>
                <a:srgbClr val="FFFFFF"/>
              </a:solidFill>
              <a:latin typeface="Times New Roman" pitchFamily="-1" charset="0"/>
            </a:endParaRPr>
          </a:p>
          <a:p>
            <a:pPr marL="0" indent="0">
              <a:buNone/>
            </a:pPr>
            <a:endParaRPr lang="en-US" sz="1100" dirty="0"/>
          </a:p>
        </p:txBody>
      </p:sp>
      <p:pic>
        <p:nvPicPr>
          <p:cNvPr id="8" name="Content Placeholder 7" descr="A painting of American Indians firing rifles into the air and British people all gathered together in a group. "/>
          <p:cNvPicPr>
            <a:picLocks noGrp="1" noChangeAspect="1" noChangeArrowheads="1"/>
          </p:cNvPicPr>
          <p:nvPr>
            <p:ph sz="half" idx="1"/>
          </p:nvPr>
        </p:nvPicPr>
        <p:blipFill>
          <a:blip r:embed="rId3"/>
          <a:srcRect/>
          <a:stretch>
            <a:fillRect/>
          </a:stretch>
        </p:blipFill>
        <p:spPr bwMode="auto">
          <a:xfrm>
            <a:off x="2133600" y="1676400"/>
            <a:ext cx="5145142" cy="3733800"/>
          </a:xfrm>
          <a:prstGeom prst="rect">
            <a:avLst/>
          </a:prstGeom>
          <a:noFill/>
          <a:ln w="9525">
            <a:noFill/>
            <a:miter lim="800000"/>
            <a:headEnd/>
            <a:tailEnd/>
          </a:ln>
        </p:spPr>
      </p:pic>
    </p:spTree>
    <p:extLst>
      <p:ext uri="{BB962C8B-B14F-4D97-AF65-F5344CB8AC3E}">
        <p14:creationId xmlns:p14="http://schemas.microsoft.com/office/powerpoint/2010/main" val="11797824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Tenskwatawa (the </a:t>
            </a:r>
            <a:r>
              <a:rPr lang="en-US" sz="4000" dirty="0" smtClean="0"/>
              <a:t>Prophet</a:t>
            </a:r>
            <a:r>
              <a:rPr lang="en-US" sz="4000" dirty="0"/>
              <a:t>)</a:t>
            </a:r>
          </a:p>
        </p:txBody>
      </p:sp>
      <p:sp>
        <p:nvSpPr>
          <p:cNvPr id="4" name="Content Placeholder 3"/>
          <p:cNvSpPr>
            <a:spLocks noGrp="1"/>
          </p:cNvSpPr>
          <p:nvPr>
            <p:ph sz="half" idx="2"/>
          </p:nvPr>
        </p:nvSpPr>
        <p:spPr>
          <a:xfrm>
            <a:off x="457200" y="6172200"/>
            <a:ext cx="8534400" cy="457200"/>
          </a:xfrm>
        </p:spPr>
        <p:txBody>
          <a:bodyPr/>
          <a:lstStyle/>
          <a:p>
            <a:pPr marL="0" lvl="0" indent="0" eaLnBrk="1" fontAlgn="auto" hangingPunct="1">
              <a:spcAft>
                <a:spcPts val="0"/>
              </a:spcAft>
              <a:buNone/>
              <a:defRPr/>
            </a:pPr>
            <a:r>
              <a:rPr lang="en-US" sz="1100" b="1" dirty="0" err="1">
                <a:solidFill>
                  <a:srgbClr val="FFFFFF"/>
                </a:solidFill>
                <a:latin typeface="Times New Roman" pitchFamily="-1" charset="0"/>
              </a:rPr>
              <a:t>Tenskwatawa</a:t>
            </a:r>
            <a:r>
              <a:rPr lang="en-US" sz="1100" b="1" dirty="0">
                <a:solidFill>
                  <a:srgbClr val="FFFFFF"/>
                </a:solidFill>
                <a:latin typeface="Times New Roman" pitchFamily="-1" charset="0"/>
              </a:rPr>
              <a:t> (the Prophet), by Charles Bird </a:t>
            </a:r>
            <a:r>
              <a:rPr lang="en-US" sz="1100" b="1" dirty="0" smtClean="0">
                <a:solidFill>
                  <a:srgbClr val="FFFFFF"/>
                </a:solidFill>
                <a:latin typeface="Times New Roman" pitchFamily="-1" charset="0"/>
              </a:rPr>
              <a:t>King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r>
              <a:rPr lang="en-US" sz="1100" dirty="0" smtClean="0"/>
              <a:t> </a:t>
            </a:r>
            <a:endParaRPr lang="en-US" sz="1100" dirty="0"/>
          </a:p>
        </p:txBody>
      </p:sp>
      <p:pic>
        <p:nvPicPr>
          <p:cNvPr id="8" name="Content Placeholder 7" descr="A portrait of an Indian chief. "/>
          <p:cNvPicPr>
            <a:picLocks noGrp="1" noChangeAspect="1" noChangeArrowheads="1"/>
          </p:cNvPicPr>
          <p:nvPr>
            <p:ph sz="half" idx="1"/>
          </p:nvPr>
        </p:nvPicPr>
        <p:blipFill>
          <a:blip r:embed="rId3"/>
          <a:srcRect/>
          <a:stretch>
            <a:fillRect/>
          </a:stretch>
        </p:blipFill>
        <p:spPr bwMode="auto">
          <a:xfrm>
            <a:off x="2673610" y="1550987"/>
            <a:ext cx="379678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0"/>
            <a:ext cx="8229600" cy="1600200"/>
          </a:xfrm>
        </p:spPr>
        <p:txBody>
          <a:bodyPr/>
          <a:lstStyle/>
          <a:p>
            <a:pPr eaLnBrk="1" hangingPunct="1"/>
            <a:r>
              <a:rPr lang="en-US" dirty="0">
                <a:latin typeface="Perpetua Titling MT" pitchFamily="-1" charset="0"/>
                <a:ea typeface="ＭＳ Ｐゴシック" pitchFamily="-1" charset="-128"/>
                <a:cs typeface="Times New Roman" pitchFamily="-1" charset="0"/>
              </a:rPr>
              <a:t>War with Britain </a:t>
            </a:r>
            <a:r>
              <a:rPr lang="en-US" dirty="0" smtClean="0">
                <a:latin typeface="Perpetua Titling MT" pitchFamily="-1" charset="0"/>
                <a:ea typeface="ＭＳ Ｐゴシック" pitchFamily="-1" charset="-128"/>
                <a:cs typeface="Times New Roman" pitchFamily="-1" charset="0"/>
              </a:rPr>
              <a:t>Once More </a:t>
            </a:r>
            <a:endParaRPr lang="en-US" dirty="0">
              <a:latin typeface="Perpetua Titling MT" pitchFamily="-1" charset="0"/>
              <a:ea typeface="ＭＳ Ｐゴシック" pitchFamily="-1" charset="-128"/>
              <a:cs typeface="Times New Roman" pitchFamily="-1" charset="0"/>
            </a:endParaRPr>
          </a:p>
        </p:txBody>
      </p:sp>
      <p:sp>
        <p:nvSpPr>
          <p:cNvPr id="5325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War of 1812</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War </a:t>
            </a:r>
            <a:r>
              <a:rPr lang="en-US" dirty="0"/>
              <a:t>of 1812</a:t>
            </a:r>
          </a:p>
        </p:txBody>
      </p:sp>
      <p:sp>
        <p:nvSpPr>
          <p:cNvPr id="4" name="Content Placeholder 3"/>
          <p:cNvSpPr>
            <a:spLocks noGrp="1"/>
          </p:cNvSpPr>
          <p:nvPr>
            <p:ph sz="half" idx="2"/>
          </p:nvPr>
        </p:nvSpPr>
        <p:spPr>
          <a:xfrm>
            <a:off x="457200" y="6172200"/>
            <a:ext cx="8458200" cy="457200"/>
          </a:xfrm>
        </p:spPr>
        <p:txBody>
          <a:bodyPr/>
          <a:lstStyle/>
          <a:p>
            <a:pPr marL="0" lvl="0" indent="0" eaLnBrk="1" fontAlgn="auto" hangingPunct="1">
              <a:spcAft>
                <a:spcPts val="0"/>
              </a:spcAft>
              <a:buNone/>
              <a:defRPr/>
            </a:pPr>
            <a:r>
              <a:rPr lang="en-US" sz="1100" dirty="0">
                <a:latin typeface="Times New Roman" pitchFamily="-1" charset="0"/>
              </a:rPr>
              <a:t>Map 8.3 </a:t>
            </a:r>
            <a:r>
              <a:rPr lang="en-US" sz="1100" b="1" dirty="0">
                <a:latin typeface="Times New Roman" pitchFamily="-1" charset="0"/>
              </a:rPr>
              <a:t>The War of </a:t>
            </a:r>
            <a:r>
              <a:rPr lang="en-US" sz="1100" b="1" dirty="0" smtClean="0">
                <a:latin typeface="Times New Roman" pitchFamily="-1" charset="0"/>
              </a:rPr>
              <a:t>1812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roops movements and battles of the War of 1812. The map shows United States victories near Lake Erie in the Battle of Thames on October 5, 1813, and Commodore Perry defeats British navy in September, 1813; in Baltimore, Maryland where Americans defend Fort McHenry from British attack in August,1814; and in New Orleans where General Jackson wins Battle of New Orleans on January 8, 1815. U.S. victories over Native Americans are shown in Indiana Territory at Tippecanoe on November 7, 1811, and Mississippi Territory at Horseshoe Bend on March 27, 1814. A British victory is shown in Washington, D.C. where British capture and burn Washington, D.C. on August 24, 1814.  A line from the top of Mississippi Territory (in what is today Alabama) travels down through the panhandle of Spanish Florida and into Louisiana shows U.S. troop movements led by General Jackson. A line showing British forces travels from the Atlantic coast to the Chesapeake where it splits, one side going to Baltimore, the other side going to Washington, D.C. Dashed lines show the British naval blockade along the east coast from Maine to Massachusetts, Massachusetts to Connecticut, Long Island to New Jersey, New Jersey to North Carolina, and South Carolina to Georgia."/>
          <p:cNvPicPr>
            <a:picLocks noGrp="1" noChangeAspect="1" noChangeArrowheads="1"/>
          </p:cNvPicPr>
          <p:nvPr>
            <p:ph sz="half" idx="1"/>
          </p:nvPr>
        </p:nvPicPr>
        <p:blipFill>
          <a:blip r:embed="rId3"/>
          <a:srcRect/>
          <a:stretch>
            <a:fillRect/>
          </a:stretch>
        </p:blipFill>
        <p:spPr bwMode="auto">
          <a:xfrm>
            <a:off x="2895600" y="1524000"/>
            <a:ext cx="4038600" cy="41218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Scenes of the </a:t>
            </a:r>
            <a:r>
              <a:rPr lang="en-US" dirty="0" smtClean="0"/>
              <a:t>War </a:t>
            </a:r>
            <a:r>
              <a:rPr lang="en-US" dirty="0"/>
              <a:t>of 1812</a:t>
            </a:r>
          </a:p>
        </p:txBody>
      </p:sp>
      <p:sp>
        <p:nvSpPr>
          <p:cNvPr id="6" name="Content Placeholder 5"/>
          <p:cNvSpPr>
            <a:spLocks noGrp="1"/>
          </p:cNvSpPr>
          <p:nvPr>
            <p:ph sz="half" idx="2"/>
          </p:nvPr>
        </p:nvSpPr>
        <p:spPr>
          <a:xfrm>
            <a:off x="428625" y="6118225"/>
            <a:ext cx="8534400" cy="3810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T</a:t>
            </a:r>
            <a:r>
              <a:rPr lang="en-US" altLang="en-US" sz="1100" b="1" dirty="0">
                <a:solidFill>
                  <a:schemeClr val="tx2"/>
                </a:solidFill>
              </a:rPr>
              <a:t>he lid of a chest decorated with scenes from the War of </a:t>
            </a:r>
            <a:r>
              <a:rPr lang="en-US" altLang="en-US" sz="1100" b="1" dirty="0" smtClean="0">
                <a:solidFill>
                  <a:schemeClr val="tx2"/>
                </a:solidFill>
              </a:rPr>
              <a:t>1812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The lid of a chest with three circular paintings. The first is a woman holding an anchor next to a body of water, the second is a ship at sea, and the third is a woman holding the American flag and the Liberty cap. A banner at the top reads: James P. Cook. Salem Mass.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24000" y="2133600"/>
            <a:ext cx="5935579" cy="2819400"/>
          </a:xfrm>
          <a:prstGeom prst="rect">
            <a:avLst/>
          </a:prstGeom>
        </p:spPr>
      </p:pic>
    </p:spTree>
    <p:extLst>
      <p:ext uri="{BB962C8B-B14F-4D97-AF65-F5344CB8AC3E}">
        <p14:creationId xmlns:p14="http://schemas.microsoft.com/office/powerpoint/2010/main" val="4741080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a:t>
            </a:r>
            <a:r>
              <a:rPr lang="en-US" sz="4000" dirty="0" smtClean="0"/>
              <a:t>Burning </a:t>
            </a:r>
            <a:r>
              <a:rPr lang="en-US" sz="4000" dirty="0"/>
              <a:t>of Washington, </a:t>
            </a:r>
            <a:r>
              <a:rPr lang="en-US" sz="4000" dirty="0" smtClean="0"/>
              <a:t>D.C</a:t>
            </a:r>
            <a:r>
              <a:rPr lang="en-US" sz="4000" dirty="0"/>
              <a:t>. </a:t>
            </a:r>
          </a:p>
        </p:txBody>
      </p:sp>
      <p:sp>
        <p:nvSpPr>
          <p:cNvPr id="6" name="Content Placeholder 5"/>
          <p:cNvSpPr>
            <a:spLocks noGrp="1"/>
          </p:cNvSpPr>
          <p:nvPr>
            <p:ph sz="half" idx="2"/>
          </p:nvPr>
        </p:nvSpPr>
        <p:spPr>
          <a:xfrm>
            <a:off x="304800" y="6042025"/>
            <a:ext cx="8534400" cy="5334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E</a:t>
            </a:r>
            <a:r>
              <a:rPr lang="en-US" altLang="en-US" sz="1100" b="1" dirty="0">
                <a:solidFill>
                  <a:schemeClr val="tx2"/>
                </a:solidFill>
              </a:rPr>
              <a:t>ngraving depicting the burning of Washington, </a:t>
            </a:r>
            <a:r>
              <a:rPr lang="en-US" altLang="en-US" sz="1100" b="1" dirty="0" smtClean="0">
                <a:solidFill>
                  <a:schemeClr val="tx2"/>
                </a:solidFill>
              </a:rPr>
              <a:t>D.C</a:t>
            </a:r>
            <a:r>
              <a:rPr lang="en-US" altLang="en-US" sz="1100" b="1" dirty="0">
                <a:solidFill>
                  <a:schemeClr val="tx2"/>
                </a:solidFill>
              </a:rPr>
              <a:t>., from an 1817 book, by Jesse </a:t>
            </a:r>
            <a:r>
              <a:rPr lang="en-US" altLang="en-US" sz="1100" b="1" dirty="0" smtClean="0">
                <a:solidFill>
                  <a:schemeClr val="tx2"/>
                </a:solidFill>
              </a:rPr>
              <a:t>Torrey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n engraving of a building, a group of slaves, and two women in the clouds, one of which is holding the Liberty cap.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38002" y="2062956"/>
            <a:ext cx="5067996" cy="3276600"/>
          </a:xfrm>
          <a:prstGeom prst="rect">
            <a:avLst/>
          </a:prstGeom>
        </p:spPr>
      </p:pic>
    </p:spTree>
    <p:extLst>
      <p:ext uri="{BB962C8B-B14F-4D97-AF65-F5344CB8AC3E}">
        <p14:creationId xmlns:p14="http://schemas.microsoft.com/office/powerpoint/2010/main" val="85766832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a:t>
            </a:r>
            <a:r>
              <a:rPr lang="en-US" sz="3600" dirty="0" smtClean="0"/>
              <a:t>Bombardment </a:t>
            </a:r>
            <a:r>
              <a:rPr lang="en-US" sz="3600" dirty="0"/>
              <a:t>of </a:t>
            </a:r>
            <a:r>
              <a:rPr lang="en-US" sz="3600" dirty="0" smtClean="0"/>
              <a:t>Fort McHenry</a:t>
            </a:r>
            <a:endParaRPr lang="en-US" sz="3600" dirty="0"/>
          </a:p>
        </p:txBody>
      </p:sp>
      <p:sp>
        <p:nvSpPr>
          <p:cNvPr id="6" name="Content Placeholder 5"/>
          <p:cNvSpPr>
            <a:spLocks noGrp="1"/>
          </p:cNvSpPr>
          <p:nvPr>
            <p:ph sz="half" idx="2"/>
          </p:nvPr>
        </p:nvSpPr>
        <p:spPr>
          <a:xfrm>
            <a:off x="304800" y="6172200"/>
            <a:ext cx="8534400" cy="3810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T</a:t>
            </a:r>
            <a:r>
              <a:rPr lang="en-US" altLang="en-US" sz="1100" b="1" dirty="0">
                <a:solidFill>
                  <a:schemeClr val="tx2"/>
                </a:solidFill>
              </a:rPr>
              <a:t>he bombardment of Fort McHenry, Baltimore, September </a:t>
            </a:r>
            <a:r>
              <a:rPr lang="en-US" altLang="en-US" sz="1100" b="1" dirty="0" smtClean="0">
                <a:solidFill>
                  <a:schemeClr val="tx2"/>
                </a:solidFill>
              </a:rPr>
              <a:t>1814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drawing of numerous ships at sea firing canons at a fort that is located on land next to the sea. The fort has an American Flag raise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57400" y="1752600"/>
            <a:ext cx="5059505" cy="3657600"/>
          </a:xfrm>
          <a:prstGeom prst="rect">
            <a:avLst/>
          </a:prstGeom>
        </p:spPr>
      </p:pic>
    </p:spTree>
    <p:extLst>
      <p:ext uri="{BB962C8B-B14F-4D97-AF65-F5344CB8AC3E}">
        <p14:creationId xmlns:p14="http://schemas.microsoft.com/office/powerpoint/2010/main" val="23485580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The </a:t>
            </a:r>
            <a:r>
              <a:rPr lang="en-US" sz="3200" i="1" dirty="0" smtClean="0"/>
              <a:t>Hornet </a:t>
            </a:r>
            <a:r>
              <a:rPr lang="en-US" sz="3200" i="1" dirty="0"/>
              <a:t>and </a:t>
            </a:r>
            <a:r>
              <a:rPr lang="en-US" sz="3200" i="1" dirty="0" smtClean="0"/>
              <a:t>Peacock</a:t>
            </a:r>
            <a:r>
              <a:rPr lang="en-US" sz="3200" i="1" dirty="0"/>
              <a:t>, or, </a:t>
            </a:r>
            <a:r>
              <a:rPr lang="en-US" sz="3200" i="1" dirty="0" smtClean="0"/>
              <a:t>John Bull </a:t>
            </a:r>
            <a:r>
              <a:rPr lang="en-US" sz="3200" i="1" dirty="0"/>
              <a:t>in </a:t>
            </a:r>
            <a:r>
              <a:rPr lang="en-US" sz="3200" i="1" dirty="0" smtClean="0"/>
              <a:t>Distress</a:t>
            </a:r>
            <a:endParaRPr lang="en-US" sz="3200" i="1" dirty="0"/>
          </a:p>
        </p:txBody>
      </p:sp>
      <p:sp>
        <p:nvSpPr>
          <p:cNvPr id="4" name="Content Placeholder 3"/>
          <p:cNvSpPr>
            <a:spLocks noGrp="1"/>
          </p:cNvSpPr>
          <p:nvPr>
            <p:ph sz="half" idx="2"/>
          </p:nvPr>
        </p:nvSpPr>
        <p:spPr>
          <a:xfrm>
            <a:off x="304800" y="5943600"/>
            <a:ext cx="8534400" cy="533400"/>
          </a:xfrm>
        </p:spPr>
        <p:txBody>
          <a:bodyPr/>
          <a:lstStyle/>
          <a:p>
            <a:pPr marL="0" indent="0">
              <a:buNone/>
            </a:pPr>
            <a:r>
              <a:rPr lang="en-US" sz="1100" b="1" i="1" dirty="0">
                <a:solidFill>
                  <a:srgbClr val="FFFFFF"/>
                </a:solidFill>
                <a:latin typeface="Times New Roman" pitchFamily="-1" charset="0"/>
              </a:rPr>
              <a:t>The Hornet and Peacock, or, John Bull in Distress</a:t>
            </a:r>
            <a:r>
              <a:rPr lang="en-US" sz="1100" b="1" dirty="0">
                <a:solidFill>
                  <a:srgbClr val="FFFFFF"/>
                </a:solidFill>
                <a:latin typeface="Times New Roman" pitchFamily="-1" charset="0"/>
              </a:rPr>
              <a:t>, </a:t>
            </a:r>
            <a:r>
              <a:rPr lang="en-US" sz="1100" b="1" dirty="0" smtClean="0">
                <a:solidFill>
                  <a:srgbClr val="FFFFFF"/>
                </a:solidFill>
                <a:latin typeface="Times New Roman" pitchFamily="-1" charset="0"/>
              </a:rPr>
              <a:t>by </a:t>
            </a:r>
            <a:r>
              <a:rPr lang="en-US" sz="1100" b="1" dirty="0">
                <a:solidFill>
                  <a:srgbClr val="FFFFFF"/>
                </a:solidFill>
                <a:latin typeface="Times New Roman" pitchFamily="-1" charset="0"/>
              </a:rPr>
              <a:t>Amos B. Doolittle, </a:t>
            </a:r>
            <a:r>
              <a:rPr lang="en-US" sz="1100" b="1" dirty="0" smtClean="0">
                <a:solidFill>
                  <a:srgbClr val="FFFFFF"/>
                </a:solidFill>
                <a:latin typeface="Times New Roman" pitchFamily="-1" charset="0"/>
              </a:rPr>
              <a:t>1813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watercolor of a creature, a half bull half peacock, being stung by a giant hornet. The stinger goes straight through the half bull half peacock's neck and blood drips out. A speech bubble from the hornet says: Free trade and sailors rights, you old rascal! The half bull half peacock says: Boo-o-o-o-hoo!!!"/>
          <p:cNvPicPr>
            <a:picLocks noGrp="1" noChangeAspect="1" noChangeArrowheads="1"/>
          </p:cNvPicPr>
          <p:nvPr>
            <p:ph sz="half" idx="1"/>
          </p:nvPr>
        </p:nvPicPr>
        <p:blipFill>
          <a:blip r:embed="rId3"/>
          <a:srcRect/>
          <a:stretch>
            <a:fillRect/>
          </a:stretch>
        </p:blipFill>
        <p:spPr bwMode="auto">
          <a:xfrm>
            <a:off x="1981200" y="1905000"/>
            <a:ext cx="5014773"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0"/>
            <a:ext cx="8229600" cy="1600200"/>
          </a:xfrm>
        </p:spPr>
        <p:txBody>
          <a:bodyPr/>
          <a:lstStyle/>
          <a:p>
            <a:pPr eaLnBrk="1" hangingPunct="1"/>
            <a:r>
              <a:rPr lang="en-US" dirty="0">
                <a:latin typeface="Perpetua Titling MT" pitchFamily="-1" charset="0"/>
                <a:ea typeface="ＭＳ Ｐゴシック" pitchFamily="-1" charset="-128"/>
                <a:cs typeface="Times New Roman" pitchFamily="-1" charset="0"/>
              </a:rPr>
              <a:t>Effects and </a:t>
            </a:r>
            <a:r>
              <a:rPr lang="en-US" dirty="0" smtClean="0">
                <a:latin typeface="Perpetua Titling MT" pitchFamily="-1" charset="0"/>
                <a:ea typeface="ＭＳ Ｐゴシック" pitchFamily="-1" charset="-128"/>
                <a:cs typeface="Times New Roman" pitchFamily="-1" charset="0"/>
              </a:rPr>
              <a:t>Meaning </a:t>
            </a:r>
            <a:r>
              <a:rPr lang="en-US" dirty="0">
                <a:latin typeface="Perpetua Titling MT" pitchFamily="-1" charset="0"/>
                <a:ea typeface="ＭＳ Ｐゴシック" pitchFamily="-1" charset="-128"/>
                <a:cs typeface="Times New Roman" pitchFamily="-1" charset="0"/>
              </a:rPr>
              <a:t>of the </a:t>
            </a:r>
            <a:r>
              <a:rPr lang="en-US" dirty="0" smtClean="0">
                <a:latin typeface="Perpetua Titling MT" pitchFamily="-1" charset="0"/>
                <a:ea typeface="ＭＳ Ｐゴシック" pitchFamily="-1" charset="-128"/>
                <a:cs typeface="Times New Roman" pitchFamily="-1" charset="0"/>
              </a:rPr>
              <a:t>War </a:t>
            </a:r>
            <a:r>
              <a:rPr lang="en-US" dirty="0">
                <a:latin typeface="Perpetua Titling MT" pitchFamily="-1" charset="0"/>
                <a:ea typeface="ＭＳ Ｐゴシック" pitchFamily="-1" charset="-128"/>
                <a:cs typeface="Times New Roman" pitchFamily="-1" charset="0"/>
              </a:rPr>
              <a:t>of 1812</a:t>
            </a:r>
          </a:p>
        </p:txBody>
      </p:sp>
      <p:sp>
        <p:nvSpPr>
          <p:cNvPr id="5734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War’s Aftermath</a:t>
            </a:r>
          </a:p>
          <a:p>
            <a:pPr eaLnBrk="1" hangingPunct="1"/>
            <a:r>
              <a:rPr lang="en-US" dirty="0">
                <a:latin typeface="Times New Roman" pitchFamily="-1" charset="0"/>
                <a:ea typeface="ＭＳ Ｐゴシック" pitchFamily="-1" charset="-128"/>
                <a:cs typeface="Times New Roman" pitchFamily="-1" charset="0"/>
              </a:rPr>
              <a:t>The War of 1812 and the Canadian </a:t>
            </a:r>
            <a:r>
              <a:rPr lang="en-US" dirty="0" smtClean="0">
                <a:latin typeface="Times New Roman" pitchFamily="-1" charset="0"/>
                <a:ea typeface="ＭＳ Ｐゴシック" pitchFamily="-1" charset="-128"/>
                <a:cs typeface="Times New Roman" pitchFamily="-1" charset="0"/>
              </a:rPr>
              <a:t>Borderland</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“We Owe Allegiance </a:t>
            </a:r>
            <a:r>
              <a:rPr lang="en-US" sz="3600" dirty="0"/>
              <a:t>to </a:t>
            </a:r>
            <a:r>
              <a:rPr lang="en-US" sz="3600" dirty="0" smtClean="0"/>
              <a:t>No Crown</a:t>
            </a:r>
            <a:r>
              <a:rPr lang="en-US" sz="3600" dirty="0"/>
              <a:t>”</a:t>
            </a:r>
          </a:p>
        </p:txBody>
      </p:sp>
      <p:sp>
        <p:nvSpPr>
          <p:cNvPr id="4" name="Content Placeholder 3"/>
          <p:cNvSpPr>
            <a:spLocks noGrp="1"/>
          </p:cNvSpPr>
          <p:nvPr>
            <p:ph sz="half" idx="2"/>
          </p:nvPr>
        </p:nvSpPr>
        <p:spPr>
          <a:xfrm>
            <a:off x="457200" y="6172200"/>
            <a:ext cx="8534400" cy="381000"/>
          </a:xfrm>
        </p:spPr>
        <p:txBody>
          <a:bodyPr/>
          <a:lstStyle/>
          <a:p>
            <a:pPr marL="0" indent="0">
              <a:lnSpc>
                <a:spcPct val="75000"/>
              </a:lnSpc>
              <a:buNone/>
            </a:pPr>
            <a:r>
              <a:rPr lang="en-US" sz="1100" b="1" dirty="0">
                <a:latin typeface="Times New Roman" pitchFamily="-1" charset="0"/>
              </a:rPr>
              <a:t>Painting by John Archibald Woodside, from the time </a:t>
            </a:r>
            <a:r>
              <a:rPr lang="en-US" sz="1100" b="1" dirty="0" smtClean="0">
                <a:latin typeface="Times New Roman" pitchFamily="-1" charset="0"/>
              </a:rPr>
              <a:t>of </a:t>
            </a:r>
            <a:r>
              <a:rPr lang="en-US" sz="1100" b="1" dirty="0">
                <a:latin typeface="Times New Roman" pitchFamily="-1" charset="0"/>
              </a:rPr>
              <a:t>the War of </a:t>
            </a:r>
            <a:r>
              <a:rPr lang="en-US" sz="1100" b="1" dirty="0" smtClean="0">
                <a:latin typeface="Times New Roman" pitchFamily="-1" charset="0"/>
              </a:rPr>
              <a:t>1812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a:lnSpc>
                <a:spcPct val="75000"/>
              </a:lnSpc>
            </a:pPr>
            <a:endParaRPr lang="en-US" sz="1100" b="1" dirty="0">
              <a:latin typeface="Times New Roman" pitchFamily="-1" charset="0"/>
            </a:endParaRPr>
          </a:p>
          <a:p>
            <a:endParaRPr lang="en-US" sz="1100" dirty="0"/>
          </a:p>
        </p:txBody>
      </p:sp>
      <p:pic>
        <p:nvPicPr>
          <p:cNvPr id="8" name="Content Placeholder 7" descr="A painting of a sailor holding an American flag. A woman stands behind him on a cloud holding a laurel wreath over his head. On the bottom, a banner reads: We owe allegiance to no crown. "/>
          <p:cNvPicPr>
            <a:picLocks noGrp="1" noChangeAspect="1" noChangeArrowheads="1"/>
          </p:cNvPicPr>
          <p:nvPr>
            <p:ph sz="half" idx="1"/>
          </p:nvPr>
        </p:nvPicPr>
        <p:blipFill>
          <a:blip r:embed="rId3"/>
          <a:srcRect/>
          <a:stretch>
            <a:fillRect/>
          </a:stretch>
        </p:blipFill>
        <p:spPr bwMode="auto">
          <a:xfrm>
            <a:off x="2552700" y="1473993"/>
            <a:ext cx="4038600" cy="45008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524000"/>
          </a:xfrm>
        </p:spPr>
        <p:txBody>
          <a:bodyPr/>
          <a:lstStyle/>
          <a:p>
            <a:pPr eaLnBrk="1" hangingPunct="1"/>
            <a:r>
              <a:rPr lang="en-US" dirty="0">
                <a:latin typeface="Perpetua Titling MT" pitchFamily="-1" charset="0"/>
                <a:ea typeface="ＭＳ Ｐゴシック" pitchFamily="-1" charset="-128"/>
                <a:cs typeface="Times New Roman" pitchFamily="-1" charset="0"/>
              </a:rPr>
              <a:t>Federalist </a:t>
            </a:r>
            <a:r>
              <a:rPr lang="en-US" dirty="0" smtClean="0">
                <a:latin typeface="Perpetua Titling MT" pitchFamily="-1" charset="0"/>
                <a:ea typeface="ＭＳ Ｐゴシック" pitchFamily="-1" charset="-128"/>
                <a:cs typeface="Times New Roman" pitchFamily="-1" charset="0"/>
              </a:rPr>
              <a:t>Disintegration</a:t>
            </a:r>
            <a:endParaRPr lang="en-US" dirty="0">
              <a:latin typeface="Perpetua Titling MT" pitchFamily="-1" charset="0"/>
              <a:ea typeface="ＭＳ Ｐゴシック" pitchFamily="-1" charset="-128"/>
              <a:cs typeface="Times New Roman" pitchFamily="-1" charset="0"/>
            </a:endParaRPr>
          </a:p>
        </p:txBody>
      </p:sp>
      <p:sp>
        <p:nvSpPr>
          <p:cNvPr id="5837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End of the Federalist Party</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defRPr/>
            </a:pPr>
            <a:r>
              <a:rPr lang="en-US" dirty="0">
                <a:cs typeface="Times New Roman" charset="0"/>
              </a:rPr>
              <a:t>Review</a:t>
            </a:r>
            <a:endParaRPr lang="en-US" dirty="0"/>
          </a:p>
        </p:txBody>
      </p:sp>
      <p:sp>
        <p:nvSpPr>
          <p:cNvPr id="3" name="Content Placeholder 2"/>
          <p:cNvSpPr>
            <a:spLocks noGrp="1"/>
          </p:cNvSpPr>
          <p:nvPr>
            <p:ph idx="1"/>
          </p:nvPr>
        </p:nvSpPr>
        <p:spPr>
          <a:xfrm>
            <a:off x="457200" y="1371600"/>
            <a:ext cx="8229600" cy="5257800"/>
          </a:xfrm>
        </p:spPr>
        <p:txBody>
          <a:bodyPr/>
          <a:lstStyle/>
          <a:p>
            <a:pPr marL="0" indent="0"/>
            <a:r>
              <a:rPr lang="en-US" dirty="0" smtClean="0">
                <a:solidFill>
                  <a:srgbClr val="FFFFFF"/>
                </a:solidFill>
                <a:latin typeface="Times New Roman" pitchFamily="-1" charset="0"/>
                <a:ea typeface="ＭＳ Ｐゴシック" pitchFamily="-1" charset="-128"/>
                <a:cs typeface="Times New Roman" pitchFamily="-1" charset="0"/>
              </a:rPr>
              <a:t> Politics </a:t>
            </a:r>
            <a:r>
              <a:rPr lang="en-US" dirty="0">
                <a:solidFill>
                  <a:srgbClr val="FFFFFF"/>
                </a:solidFill>
                <a:latin typeface="Times New Roman" pitchFamily="-1" charset="0"/>
                <a:ea typeface="ＭＳ Ｐゴシック" pitchFamily="-1" charset="-128"/>
                <a:cs typeface="Times New Roman" pitchFamily="-1" charset="0"/>
              </a:rPr>
              <a:t>in an Age of Passion</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issues made the politics of the 1790s so divisive?</a:t>
            </a:r>
          </a:p>
          <a:p>
            <a:pPr marL="0" indent="0"/>
            <a:r>
              <a:rPr lang="en-US" dirty="0" smtClean="0">
                <a:solidFill>
                  <a:srgbClr val="FFFFFF"/>
                </a:solidFill>
                <a:latin typeface="Times New Roman" pitchFamily="-1" charset="0"/>
                <a:ea typeface="ＭＳ Ｐゴシック" pitchFamily="-1" charset="-128"/>
                <a:cs typeface="Times New Roman" pitchFamily="-1" charset="0"/>
              </a:rPr>
              <a:t> The </a:t>
            </a:r>
            <a:r>
              <a:rPr lang="en-US" dirty="0">
                <a:solidFill>
                  <a:srgbClr val="FFFFFF"/>
                </a:solidFill>
                <a:latin typeface="Times New Roman" pitchFamily="-1" charset="0"/>
                <a:ea typeface="ＭＳ Ｐゴシック" pitchFamily="-1" charset="-128"/>
                <a:cs typeface="Times New Roman" pitchFamily="-1" charset="0"/>
              </a:rPr>
              <a:t>Adams Presidency</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competing views of freedom and global events promote the political divisions of the 1790s?</a:t>
            </a:r>
          </a:p>
          <a:p>
            <a:pPr marL="0" indent="0"/>
            <a:r>
              <a:rPr lang="en-US" dirty="0" smtClean="0">
                <a:solidFill>
                  <a:srgbClr val="FFFFFF"/>
                </a:solidFill>
                <a:latin typeface="Times New Roman" pitchFamily="-1" charset="0"/>
                <a:ea typeface="ＭＳ Ｐゴシック" pitchFamily="-1" charset="-128"/>
                <a:cs typeface="Times New Roman" pitchFamily="-1" charset="0"/>
              </a:rPr>
              <a:t> Jefferson </a:t>
            </a:r>
            <a:r>
              <a:rPr lang="en-US" dirty="0">
                <a:solidFill>
                  <a:srgbClr val="FFFFFF"/>
                </a:solidFill>
                <a:latin typeface="Times New Roman" pitchFamily="-1" charset="0"/>
                <a:ea typeface="ＭＳ Ｐゴシック" pitchFamily="-1" charset="-128"/>
                <a:cs typeface="Times New Roman" pitchFamily="-1" charset="0"/>
              </a:rPr>
              <a:t>in Power</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were the achievements and failures of Jefferson’s Presidency?</a:t>
            </a:r>
            <a:endParaRPr lang="en-US" dirty="0">
              <a:solidFill>
                <a:srgbClr val="FFFFFF"/>
              </a:solidFill>
              <a:latin typeface="Times New Roman" pitchFamily="-1" charset="0"/>
              <a:ea typeface="ＭＳ Ｐゴシック" pitchFamily="-1" charset="-128"/>
              <a:cs typeface="Times New Roman" pitchFamily="-1" charset="0"/>
            </a:endParaRPr>
          </a:p>
          <a:p>
            <a:pPr marL="0" indent="0"/>
            <a:r>
              <a:rPr lang="en-US" dirty="0" smtClean="0">
                <a:solidFill>
                  <a:srgbClr val="FFFFFF"/>
                </a:solidFill>
                <a:latin typeface="Times New Roman" pitchFamily="-1" charset="0"/>
                <a:ea typeface="ＭＳ Ｐゴシック" pitchFamily="-1" charset="-128"/>
                <a:cs typeface="Times New Roman" pitchFamily="-1" charset="0"/>
              </a:rPr>
              <a:t> The </a:t>
            </a:r>
            <a:r>
              <a:rPr lang="en-US" dirty="0">
                <a:solidFill>
                  <a:srgbClr val="FFFFFF"/>
                </a:solidFill>
                <a:latin typeface="Times New Roman" pitchFamily="-1" charset="0"/>
                <a:ea typeface="ＭＳ Ｐゴシック" pitchFamily="-1" charset="-128"/>
                <a:cs typeface="Times New Roman" pitchFamily="-1" charset="0"/>
              </a:rPr>
              <a:t>“Second War of Independence"</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were the causes and significant results of the War of 1812</a:t>
            </a:r>
            <a:r>
              <a:rPr lang="en-US" sz="2000" b="1" dirty="0" smtClean="0">
                <a:solidFill>
                  <a:srgbClr val="FAD000"/>
                </a:solidFill>
                <a:latin typeface="Times New Roman" pitchFamily="-1" charset="0"/>
                <a:ea typeface="ＭＳ Ｐゴシック" pitchFamily="-1" charset="-128"/>
                <a:cs typeface="Times New Roman" pitchFamily="-1" charset="0"/>
              </a:rPr>
              <a:t>?</a:t>
            </a:r>
            <a:endParaRPr lang="en-US" dirty="0">
              <a:solidFill>
                <a:srgbClr val="FFFFFF"/>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Perpetua Titling MT" pitchFamily="-1" charset="0"/>
                <a:ea typeface="Times New Roman" pitchFamily="-1" charset="0"/>
                <a:cs typeface="Times New Roman" pitchFamily="-1" charset="0"/>
              </a:rPr>
              <a:t>MEDIA LINKS</a:t>
            </a:r>
            <a:br>
              <a:rPr lang="en-US" sz="4000" dirty="0">
                <a:latin typeface="Perpetua Titling MT" pitchFamily="-1" charset="0"/>
                <a:ea typeface="Times New Roman" pitchFamily="-1" charset="0"/>
                <a:cs typeface="Times New Roman" pitchFamily="-1" charset="0"/>
              </a:rPr>
            </a:br>
            <a:r>
              <a:rPr lang="en-US" sz="4000" baseline="-2000" dirty="0">
                <a:latin typeface="Perpetua Titling MT" pitchFamily="-1" charset="0"/>
                <a:ea typeface="Times New Roman" pitchFamily="-1" charset="0"/>
                <a:cs typeface="Times New Roman" pitchFamily="-1" charset="0"/>
              </a:rPr>
              <a:t>—— </a:t>
            </a:r>
            <a:r>
              <a:rPr lang="en-US" sz="4000" dirty="0">
                <a:latin typeface="Perpetua Titling MT" pitchFamily="-1" charset="0"/>
                <a:ea typeface="Times New Roman" pitchFamily="-1" charset="0"/>
                <a:cs typeface="Times New Roman" pitchFamily="-1" charset="0"/>
              </a:rPr>
              <a:t>Chapter 8 </a:t>
            </a:r>
            <a:r>
              <a:rPr lang="en-US" sz="4000" baseline="-2000" dirty="0" smtClean="0">
                <a:latin typeface="Perpetua Titling MT" pitchFamily="-1" charset="0"/>
                <a:ea typeface="Times New Roman" pitchFamily="-1" charset="0"/>
                <a:cs typeface="Times New Roman" pitchFamily="-1" charset="0"/>
              </a:rPr>
              <a:t>——</a:t>
            </a:r>
            <a:endParaRPr lang="en-US" sz="4000" dirty="0"/>
          </a:p>
        </p:txBody>
      </p:sp>
      <p:graphicFrame>
        <p:nvGraphicFramePr>
          <p:cNvPr id="4" name="Content Placeholder 3" descr="Eric Foner on the Haitian Revolution; Eric Foner on democratizing public life in the 1790s; Eric Foner on the Revolution’s impact on American freedom, pt. 3; Eric Foner on America’s policy toward Indians in the nineteenth century; Eric Foner on the “empire of liberty”; Eric Foner on nineteenth-century slaves " title="A table with two columns and seven rows."/>
          <p:cNvGraphicFramePr>
            <a:graphicFrameLocks noGrp="1"/>
          </p:cNvGraphicFramePr>
          <p:nvPr>
            <p:ph idx="1"/>
            <p:extLst>
              <p:ext uri="{D42A27DB-BD31-4B8C-83A1-F6EECF244321}">
                <p14:modId xmlns:p14="http://schemas.microsoft.com/office/powerpoint/2010/main" val="3203670162"/>
              </p:ext>
            </p:extLst>
          </p:nvPr>
        </p:nvGraphicFramePr>
        <p:xfrm>
          <a:off x="457200" y="2057400"/>
          <a:ext cx="8229600" cy="367284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Title</a:t>
                      </a:r>
                      <a:endParaRPr lang="en-US" dirty="0"/>
                    </a:p>
                  </a:txBody>
                  <a:tcPr>
                    <a:noFill/>
                  </a:tcPr>
                </a:tc>
                <a:tc>
                  <a:txBody>
                    <a:bodyPr/>
                    <a:lstStyle/>
                    <a:p>
                      <a:pPr algn="ctr"/>
                      <a:r>
                        <a:rPr lang="en-US" dirty="0" smtClean="0"/>
                        <a:t>Media links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2"/>
                        </a:rPr>
                        <a:t>Eric </a:t>
                      </a:r>
                      <a:r>
                        <a:rPr lang="en-US" sz="1800" u="sng" kern="1200" dirty="0" err="1" smtClean="0">
                          <a:solidFill>
                            <a:schemeClr val="dk1"/>
                          </a:solidFill>
                          <a:effectLst/>
                          <a:latin typeface="+mn-lt"/>
                          <a:ea typeface="+mn-ea"/>
                          <a:cs typeface="+mn-cs"/>
                          <a:hlinkClick r:id="rId2"/>
                        </a:rPr>
                        <a:t>Foner</a:t>
                      </a:r>
                      <a:r>
                        <a:rPr lang="en-US" sz="1800" u="sng" kern="1200" dirty="0" smtClean="0">
                          <a:solidFill>
                            <a:schemeClr val="dk1"/>
                          </a:solidFill>
                          <a:effectLst/>
                          <a:latin typeface="+mn-lt"/>
                          <a:ea typeface="+mn-ea"/>
                          <a:cs typeface="+mn-cs"/>
                          <a:hlinkClick r:id="rId2"/>
                        </a:rPr>
                        <a:t> on the Haitian Revolution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2"/>
                        </a:rPr>
                        <a:t>The Haitian Revolution</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3"/>
                        </a:rPr>
                        <a:t>Eric </a:t>
                      </a:r>
                      <a:r>
                        <a:rPr lang="en-US" sz="1800" u="sng" kern="1200" dirty="0" err="1" smtClean="0">
                          <a:solidFill>
                            <a:schemeClr val="dk1"/>
                          </a:solidFill>
                          <a:effectLst/>
                          <a:latin typeface="+mn-lt"/>
                          <a:ea typeface="+mn-ea"/>
                          <a:cs typeface="+mn-cs"/>
                          <a:hlinkClick r:id="rId3"/>
                        </a:rPr>
                        <a:t>Foner</a:t>
                      </a:r>
                      <a:r>
                        <a:rPr lang="en-US" sz="1800" u="sng" kern="1200" dirty="0" smtClean="0">
                          <a:solidFill>
                            <a:schemeClr val="dk1"/>
                          </a:solidFill>
                          <a:effectLst/>
                          <a:latin typeface="+mn-lt"/>
                          <a:ea typeface="+mn-ea"/>
                          <a:cs typeface="+mn-cs"/>
                          <a:hlinkClick r:id="rId3"/>
                        </a:rPr>
                        <a:t> on democratizing public life in the 1790s</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3"/>
                        </a:rPr>
                        <a:t>Democratizing Public Life in the 1790s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4"/>
                        </a:rPr>
                        <a:t>Eric </a:t>
                      </a:r>
                      <a:r>
                        <a:rPr lang="en-US" sz="1800" u="sng" kern="1200" dirty="0" err="1" smtClean="0">
                          <a:solidFill>
                            <a:schemeClr val="dk1"/>
                          </a:solidFill>
                          <a:effectLst/>
                          <a:latin typeface="+mn-lt"/>
                          <a:ea typeface="+mn-ea"/>
                          <a:cs typeface="+mn-cs"/>
                          <a:hlinkClick r:id="rId4"/>
                        </a:rPr>
                        <a:t>Foner</a:t>
                      </a:r>
                      <a:r>
                        <a:rPr lang="en-US" sz="1800" u="sng" kern="1200" dirty="0" smtClean="0">
                          <a:solidFill>
                            <a:schemeClr val="dk1"/>
                          </a:solidFill>
                          <a:effectLst/>
                          <a:latin typeface="+mn-lt"/>
                          <a:ea typeface="+mn-ea"/>
                          <a:cs typeface="+mn-cs"/>
                          <a:hlinkClick r:id="rId4"/>
                        </a:rPr>
                        <a:t> on the Revolution’s impact on American freedom, pt. 3</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4"/>
                        </a:rPr>
                        <a:t>The Revolution's Impact on American Freedom, pt. 3</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5"/>
                        </a:rPr>
                        <a:t>Eric </a:t>
                      </a:r>
                      <a:r>
                        <a:rPr lang="en-US" sz="1800" u="sng" kern="1200" dirty="0" err="1" smtClean="0">
                          <a:solidFill>
                            <a:schemeClr val="dk1"/>
                          </a:solidFill>
                          <a:effectLst/>
                          <a:latin typeface="+mn-lt"/>
                          <a:ea typeface="+mn-ea"/>
                          <a:cs typeface="+mn-cs"/>
                          <a:hlinkClick r:id="rId5"/>
                        </a:rPr>
                        <a:t>Foner</a:t>
                      </a:r>
                      <a:r>
                        <a:rPr lang="en-US" sz="1800" u="sng" kern="1200" dirty="0" smtClean="0">
                          <a:solidFill>
                            <a:schemeClr val="dk1"/>
                          </a:solidFill>
                          <a:effectLst/>
                          <a:latin typeface="+mn-lt"/>
                          <a:ea typeface="+mn-ea"/>
                          <a:cs typeface="+mn-cs"/>
                          <a:hlinkClick r:id="rId5"/>
                        </a:rPr>
                        <a:t> on America’s policy toward Indians in the nineteenth century</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5"/>
                        </a:rPr>
                        <a:t>America's Policy Toward Indians in the Nineteenth Century</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6"/>
                        </a:rPr>
                        <a:t>Eric </a:t>
                      </a:r>
                      <a:r>
                        <a:rPr lang="en-US" sz="1800" u="sng" kern="1200" dirty="0" err="1" smtClean="0">
                          <a:solidFill>
                            <a:schemeClr val="dk1"/>
                          </a:solidFill>
                          <a:effectLst/>
                          <a:latin typeface="+mn-lt"/>
                          <a:ea typeface="+mn-ea"/>
                          <a:cs typeface="+mn-cs"/>
                          <a:hlinkClick r:id="rId6"/>
                        </a:rPr>
                        <a:t>Foner</a:t>
                      </a:r>
                      <a:r>
                        <a:rPr lang="en-US" sz="1800" u="sng" kern="1200" dirty="0" smtClean="0">
                          <a:solidFill>
                            <a:schemeClr val="dk1"/>
                          </a:solidFill>
                          <a:effectLst/>
                          <a:latin typeface="+mn-lt"/>
                          <a:ea typeface="+mn-ea"/>
                          <a:cs typeface="+mn-cs"/>
                          <a:hlinkClick r:id="rId6"/>
                        </a:rPr>
                        <a:t> on the “empire of liberty”</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6"/>
                        </a:rPr>
                        <a:t>The "Empire of Liberty"</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7"/>
                        </a:rPr>
                        <a:t>Eric </a:t>
                      </a:r>
                      <a:r>
                        <a:rPr lang="en-US" sz="1800" u="sng" kern="1200" dirty="0" err="1" smtClean="0">
                          <a:solidFill>
                            <a:schemeClr val="dk1"/>
                          </a:solidFill>
                          <a:effectLst/>
                          <a:latin typeface="+mn-lt"/>
                          <a:ea typeface="+mn-ea"/>
                          <a:cs typeface="+mn-cs"/>
                          <a:hlinkClick r:id="rId7"/>
                        </a:rPr>
                        <a:t>Foner</a:t>
                      </a:r>
                      <a:r>
                        <a:rPr lang="en-US" sz="1800" u="sng" kern="1200" dirty="0" smtClean="0">
                          <a:solidFill>
                            <a:schemeClr val="dk1"/>
                          </a:solidFill>
                          <a:effectLst/>
                          <a:latin typeface="+mn-lt"/>
                          <a:ea typeface="+mn-ea"/>
                          <a:cs typeface="+mn-cs"/>
                          <a:hlinkClick r:id="rId7"/>
                        </a:rPr>
                        <a:t> on nineteenth-century slaves </a:t>
                      </a:r>
                      <a:endParaRPr lang="en-US" dirty="0"/>
                    </a:p>
                  </a:txBody>
                  <a:tcPr>
                    <a:noFill/>
                  </a:tcPr>
                </a:tc>
                <a:tc>
                  <a:txBody>
                    <a:bodyPr/>
                    <a:lstStyle/>
                    <a:p>
                      <a:r>
                        <a:rPr lang="en-US" sz="1800" u="sng" kern="1200" smtClean="0">
                          <a:solidFill>
                            <a:schemeClr val="dk1"/>
                          </a:solidFill>
                          <a:effectLst/>
                          <a:latin typeface="+mn-lt"/>
                          <a:ea typeface="+mn-ea"/>
                          <a:cs typeface="+mn-cs"/>
                          <a:hlinkClick r:id="rId7"/>
                        </a:rPr>
                        <a:t>Nineteenth-century Slaves</a:t>
                      </a:r>
                      <a:endParaRPr lang="en-US" dirty="0"/>
                    </a:p>
                  </a:txBody>
                  <a:tcPr>
                    <a:noFill/>
                  </a:tcPr>
                </a:tc>
              </a:tr>
            </a:tbl>
          </a:graphicData>
        </a:graphic>
      </p:graphicFrame>
    </p:spTree>
    <p:extLst>
      <p:ext uri="{BB962C8B-B14F-4D97-AF65-F5344CB8AC3E}">
        <p14:creationId xmlns:p14="http://schemas.microsoft.com/office/powerpoint/2010/main" val="258465630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76200"/>
            <a:ext cx="8229600" cy="2590800"/>
          </a:xfrm>
        </p:spPr>
        <p:txBody>
          <a:bodyPr/>
          <a:lstStyle/>
          <a:p>
            <a:r>
              <a:rPr lang="en-US" sz="3200" dirty="0">
                <a:latin typeface="Perpetua Titling MT" pitchFamily="-1" charset="0"/>
                <a:ea typeface="ＭＳ Ｐゴシック" pitchFamily="-1" charset="-128"/>
                <a:cs typeface="Times New Roman" pitchFamily="-1" charset="0"/>
              </a:rPr>
              <a:t>Next Lecture PREVIEW:</a:t>
            </a:r>
            <a:br>
              <a:rPr lang="en-US" sz="3200" dirty="0">
                <a:latin typeface="Perpetua Titling MT" pitchFamily="-1" charset="0"/>
                <a:ea typeface="ＭＳ Ｐゴシック" pitchFamily="-1" charset="-128"/>
                <a:cs typeface="Times New Roman" pitchFamily="-1" charset="0"/>
              </a:rPr>
            </a:br>
            <a:r>
              <a:rPr lang="en-US" sz="3200" baseline="-2000" dirty="0">
                <a:latin typeface="Perpetua Titling MT" pitchFamily="-1" charset="0"/>
                <a:ea typeface="ＭＳ Ｐゴシック" pitchFamily="-1" charset="-128"/>
                <a:cs typeface="Times New Roman" pitchFamily="-1" charset="0"/>
              </a:rPr>
              <a:t>—— </a:t>
            </a:r>
            <a:r>
              <a:rPr lang="en-US" sz="2000" dirty="0">
                <a:latin typeface="Perpetua Titling MT" pitchFamily="-1" charset="0"/>
                <a:ea typeface="ＭＳ Ｐゴシック" pitchFamily="-1" charset="-128"/>
                <a:cs typeface="Times New Roman" pitchFamily="-1" charset="0"/>
              </a:rPr>
              <a:t>Chapter 9 </a:t>
            </a:r>
            <a:r>
              <a:rPr lang="en-US" sz="3200" baseline="-2000" dirty="0">
                <a:latin typeface="Perpetua Titling MT" pitchFamily="-1" charset="0"/>
                <a:ea typeface="ＭＳ Ｐゴシック" pitchFamily="-1" charset="-128"/>
                <a:cs typeface="Times New Roman" pitchFamily="-1" charset="0"/>
              </a:rPr>
              <a:t>——</a:t>
            </a:r>
            <a:r>
              <a:rPr lang="en-US" sz="3200" dirty="0">
                <a:latin typeface="Perpetua Titling MT" pitchFamily="-1" charset="0"/>
                <a:ea typeface="ＭＳ Ｐゴシック" pitchFamily="-1" charset="-128"/>
                <a:cs typeface="Times New Roman" pitchFamily="-1" charset="0"/>
              </a:rPr>
              <a:t/>
            </a:r>
            <a:br>
              <a:rPr lang="en-US" sz="3200" dirty="0">
                <a:latin typeface="Perpetua Titling MT" pitchFamily="-1" charset="0"/>
                <a:ea typeface="ＭＳ Ｐゴシック" pitchFamily="-1" charset="-128"/>
                <a:cs typeface="Times New Roman" pitchFamily="-1" charset="0"/>
              </a:rPr>
            </a:br>
            <a:r>
              <a:rPr lang="en-US" sz="3200" dirty="0">
                <a:latin typeface="Perpetua Titling MT" pitchFamily="-1" charset="0"/>
                <a:ea typeface="ＭＳ Ｐゴシック" pitchFamily="-1" charset="-128"/>
                <a:cs typeface="Times New Roman" pitchFamily="-1" charset="0"/>
              </a:rPr>
              <a:t>The Market Revolution, </a:t>
            </a:r>
            <a:r>
              <a:rPr lang="en-US" sz="3200" dirty="0" smtClean="0">
                <a:latin typeface="Perpetua Titling MT" pitchFamily="-1" charset="0"/>
                <a:ea typeface="ＭＳ Ｐゴシック" pitchFamily="-1" charset="-128"/>
                <a:cs typeface="Times New Roman" pitchFamily="-1" charset="0"/>
              </a:rPr>
              <a:t>1800</a:t>
            </a:r>
            <a:r>
              <a:rPr lang="en-US" sz="3200" baseline="0" dirty="0" smtClean="0">
                <a:latin typeface="Perpetua Titling MT" pitchFamily="-1" charset="0"/>
                <a:ea typeface="ＭＳ Ｐゴシック" pitchFamily="-1" charset="-128"/>
                <a:cs typeface="Times New Roman" pitchFamily="-1" charset="0"/>
              </a:rPr>
              <a:t> to </a:t>
            </a:r>
            <a:r>
              <a:rPr lang="en-US" sz="3200" dirty="0" smtClean="0">
                <a:latin typeface="Perpetua Titling MT" pitchFamily="-1" charset="0"/>
                <a:ea typeface="ＭＳ Ｐゴシック" pitchFamily="-1" charset="-128"/>
                <a:cs typeface="Times New Roman" pitchFamily="-1" charset="0"/>
              </a:rPr>
              <a:t>1840</a:t>
            </a:r>
            <a:endParaRPr lang="en-US" sz="3200" dirty="0">
              <a:latin typeface="Perpetua Titling MT" pitchFamily="-1" charset="0"/>
              <a:ea typeface="ＭＳ Ｐゴシック" pitchFamily="-1" charset="-128"/>
              <a:cs typeface="Times New Roman" pitchFamily="-1" charset="0"/>
            </a:endParaRPr>
          </a:p>
        </p:txBody>
      </p:sp>
      <p:sp>
        <p:nvSpPr>
          <p:cNvPr id="61443" name="Content Placeholder 2"/>
          <p:cNvSpPr>
            <a:spLocks noGrp="1"/>
          </p:cNvSpPr>
          <p:nvPr>
            <p:ph idx="1"/>
          </p:nvPr>
        </p:nvSpPr>
        <p:spPr>
          <a:xfrm>
            <a:off x="457200" y="3124200"/>
            <a:ext cx="8229600" cy="3276600"/>
          </a:xfrm>
        </p:spPr>
        <p:txBody>
          <a:bodyPr anchor="ctr"/>
          <a:lstStyle/>
          <a:p>
            <a:pPr marL="0" indent="0"/>
            <a:r>
              <a:rPr lang="en-US" dirty="0" smtClean="0">
                <a:latin typeface="Times New Roman" pitchFamily="-1" charset="0"/>
                <a:ea typeface="ＭＳ Ｐゴシック" pitchFamily="-1" charset="-128"/>
                <a:cs typeface="Times New Roman" pitchFamily="-1" charset="0"/>
              </a:rPr>
              <a:t> A </a:t>
            </a:r>
            <a:r>
              <a:rPr lang="en-US" dirty="0">
                <a:latin typeface="Times New Roman" pitchFamily="-1" charset="0"/>
                <a:ea typeface="ＭＳ Ｐゴシック" pitchFamily="-1" charset="-128"/>
                <a:cs typeface="Times New Roman" pitchFamily="-1" charset="0"/>
              </a:rPr>
              <a:t>New Economy</a:t>
            </a:r>
          </a:p>
          <a:p>
            <a:pPr marL="0" indent="0"/>
            <a:r>
              <a:rPr lang="en-US" dirty="0" smtClean="0">
                <a:latin typeface="Times New Roman" pitchFamily="-1" charset="0"/>
                <a:ea typeface="ＭＳ Ｐゴシック" pitchFamily="-1" charset="-128"/>
                <a:cs typeface="Times New Roman" pitchFamily="-1" charset="0"/>
              </a:rPr>
              <a:t> Market </a:t>
            </a:r>
            <a:r>
              <a:rPr lang="en-US" dirty="0">
                <a:latin typeface="Times New Roman" pitchFamily="-1" charset="0"/>
                <a:ea typeface="ＭＳ Ｐゴシック" pitchFamily="-1" charset="-128"/>
                <a:cs typeface="Times New Roman" pitchFamily="-1" charset="0"/>
              </a:rPr>
              <a:t>Society</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Free Individual</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Limits of Prosperity</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66725" y="1676400"/>
            <a:ext cx="8229600" cy="1143000"/>
          </a:xfrm>
        </p:spPr>
        <p:txBody>
          <a:bodyPr anchor="t" anchorCtr="0"/>
          <a:lstStyle/>
          <a:p>
            <a:pPr lvl="0" eaLnBrk="1" hangingPunct="1">
              <a:spcBef>
                <a:spcPts val="1800"/>
              </a:spcBef>
              <a:spcAft>
                <a:spcPts val="1800"/>
              </a:spcAft>
            </a:pPr>
            <a:r>
              <a:rPr lang="en-US" sz="2800" dirty="0">
                <a:latin typeface="Times New Roman" charset="0"/>
              </a:rPr>
              <a:t>This concludes the Norton Lecture Slide Set for Chapter 8</a:t>
            </a:r>
            <a:r>
              <a:rPr lang="en-US" sz="2000" dirty="0">
                <a:latin typeface="Times New Roman" charset="0"/>
              </a:rPr>
              <a:t/>
            </a:r>
            <a:br>
              <a:rPr lang="en-US" sz="2000" dirty="0">
                <a:latin typeface="Times New Roman" charset="0"/>
              </a:rPr>
            </a:br>
            <a:r>
              <a:rPr lang="en-US" dirty="0">
                <a:latin typeface="Times New Roman" pitchFamily="18" charset="0"/>
              </a:rPr>
              <a:t>Give Me Liberty! </a:t>
            </a:r>
            <a:r>
              <a:rPr lang="en-US" sz="3600" dirty="0">
                <a:latin typeface="Times New Roman" pitchFamily="18" charset="0"/>
              </a:rPr>
              <a:t/>
            </a:r>
            <a:br>
              <a:rPr lang="en-US" sz="3600" dirty="0">
                <a:latin typeface="Times New Roman" pitchFamily="18" charset="0"/>
              </a:rPr>
            </a:br>
            <a:r>
              <a:rPr lang="en-US" sz="1800" dirty="0">
                <a:latin typeface="Times New Roman" pitchFamily="18" charset="0"/>
              </a:rPr>
              <a:t>AN AMERICAN HISTORY</a:t>
            </a:r>
            <a:br>
              <a:rPr lang="en-US" sz="1800" dirty="0">
                <a:latin typeface="Times New Roman" pitchFamily="18" charset="0"/>
              </a:rPr>
            </a:br>
            <a:r>
              <a:rPr lang="en-US" sz="1800" dirty="0">
                <a:latin typeface="Times New Roman" pitchFamily="18" charset="0"/>
              </a:rPr>
              <a:t>FIFTH </a:t>
            </a:r>
            <a:r>
              <a:rPr lang="en-US" sz="1800" dirty="0" smtClean="0">
                <a:latin typeface="Times New Roman" pitchFamily="18" charset="0"/>
              </a:rPr>
              <a:t>EDITION</a:t>
            </a:r>
            <a:r>
              <a:rPr lang="en-US" sz="1400" dirty="0">
                <a:latin typeface="Times New Roman" pitchFamily="18" charset="0"/>
              </a:rPr>
              <a:t/>
            </a:r>
            <a:br>
              <a:rPr lang="en-US" sz="1400" dirty="0">
                <a:latin typeface="Times New Roman" pitchFamily="18" charset="0"/>
              </a:rPr>
            </a:br>
            <a:r>
              <a:rPr lang="en-US" sz="2000" kern="1200" dirty="0">
                <a:solidFill>
                  <a:srgbClr val="FFFFFF"/>
                </a:solidFill>
                <a:latin typeface="Times New Roman" charset="0"/>
                <a:cs typeface="+mn-cs"/>
              </a:rPr>
              <a:t>by</a:t>
            </a:r>
            <a:br>
              <a:rPr lang="en-US" sz="2000" kern="1200" dirty="0">
                <a:solidFill>
                  <a:srgbClr val="FFFFFF"/>
                </a:solidFill>
                <a:latin typeface="Times New Roman" charset="0"/>
                <a:cs typeface="+mn-cs"/>
              </a:rPr>
            </a:br>
            <a:r>
              <a:rPr lang="en-US" sz="2000" kern="1200" dirty="0">
                <a:solidFill>
                  <a:srgbClr val="FFFFFF"/>
                </a:solidFill>
                <a:latin typeface="Times New Roman" charset="0"/>
                <a:cs typeface="+mn-cs"/>
              </a:rPr>
              <a:t>Eric </a:t>
            </a:r>
            <a:r>
              <a:rPr lang="en-US" sz="2000" kern="1200" dirty="0" err="1" smtClean="0">
                <a:solidFill>
                  <a:srgbClr val="FFFFFF"/>
                </a:solidFill>
                <a:latin typeface="Times New Roman" charset="0"/>
                <a:cs typeface="+mn-cs"/>
              </a:rPr>
              <a:t>Foner</a:t>
            </a:r>
            <a:endParaRPr lang="en-US" sz="1900" dirty="0">
              <a:solidFill>
                <a:schemeClr val="tx2"/>
              </a:solidFill>
              <a:latin typeface="Times New Roman" charset="0"/>
              <a:cs typeface="Times New Roman" charset="0"/>
            </a:endParaRPr>
          </a:p>
        </p:txBody>
      </p:sp>
      <p:sp>
        <p:nvSpPr>
          <p:cNvPr id="2" name="Content Placeholder 1"/>
          <p:cNvSpPr>
            <a:spLocks noGrp="1"/>
          </p:cNvSpPr>
          <p:nvPr>
            <p:ph idx="1"/>
          </p:nvPr>
        </p:nvSpPr>
        <p:spPr>
          <a:xfrm>
            <a:off x="457200" y="457200"/>
            <a:ext cx="8229600" cy="1066800"/>
          </a:xfrm>
        </p:spPr>
        <p:txBody>
          <a:bodyPr/>
          <a:lstStyle/>
          <a:p>
            <a:pPr marL="0" indent="0" algn="ctr">
              <a:buNone/>
              <a:defRPr/>
            </a:pPr>
            <a:r>
              <a:rPr lang="en-US" sz="2400" b="1" dirty="0">
                <a:solidFill>
                  <a:srgbClr val="FFFFFF"/>
                </a:solidFill>
                <a:latin typeface="Times New Roman" charset="0"/>
                <a:cs typeface="Times New Roman" charset="0"/>
              </a:rPr>
              <a:t>Norton Lecture Slides </a:t>
            </a:r>
          </a:p>
          <a:p>
            <a:pPr marL="0" indent="0" algn="ctr">
              <a:buNone/>
              <a:defRPr/>
            </a:pPr>
            <a:r>
              <a:rPr lang="en-US" sz="2400" b="1" dirty="0">
                <a:solidFill>
                  <a:srgbClr val="FFFFFF"/>
                </a:solidFill>
                <a:latin typeface="Times New Roman" charset="0"/>
                <a:cs typeface="Times New Roman" charset="0"/>
              </a:rPr>
              <a:t>Independent and Employee-Owned</a:t>
            </a:r>
            <a:endParaRPr lang="en-US" sz="2400" b="1" dirty="0">
              <a:solidFill>
                <a:srgbClr val="FFFFFF"/>
              </a:solidFill>
              <a:latin typeface="Times New Roman" charset="0"/>
            </a:endParaRPr>
          </a:p>
          <a:p>
            <a:pPr marL="0" indent="0">
              <a:buNone/>
            </a:pPr>
            <a:endParaRPr lang="en-US" sz="2400" dirty="0"/>
          </a:p>
        </p:txBody>
      </p:sp>
    </p:spTree>
    <p:extLst>
      <p:ext uri="{BB962C8B-B14F-4D97-AF65-F5344CB8AC3E}">
        <p14:creationId xmlns:p14="http://schemas.microsoft.com/office/powerpoint/2010/main" val="173262213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320&quot;/&gt;&lt;/object&gt;&lt;object type=&quot;3&quot; unique_id=&quot;10006&quot;&gt;&lt;property id=&quot;20148&quot; value=&quot;5&quot;/&gt;&lt;property id=&quot;20300&quot; value=&quot;Slide 5 - &amp;quot; Politics in an Age of Passion&amp;quot;&quot;/&gt;&lt;property id=&quot;20307&quot; value=&quot;257&quot;/&gt;&lt;/object&gt;&lt;object type=&quot;3&quot; unique_id=&quot;10007&quot;&gt;&lt;property id=&quot;20148&quot; value=&quot;5&quot;/&gt;&lt;property id=&quot;20300&quot; value=&quot;Slide 7 - &amp;quot; Politics in an Age of Passion&amp;quot;&quot;/&gt;&lt;property id=&quot;20307&quot; value=&quot;258&quot;/&gt;&lt;/object&gt;&lt;object type=&quot;3&quot; unique_id=&quot;10009&quot;&gt;&lt;property id=&quot;20148&quot; value=&quot;5&quot;/&gt;&lt;property id=&quot;20300&quot; value=&quot;Slide 6&quot;/&gt;&lt;property id=&quot;20307&quot; value=&quot;322&quot;/&gt;&lt;/object&gt;&lt;object type=&quot;3&quot; unique_id=&quot;10011&quot;&gt;&lt;property id=&quot;20148&quot; value=&quot;5&quot;/&gt;&lt;property id=&quot;20300&quot; value=&quot;Slide 9 - &amp;quot; Politics in an Age of Passion&amp;quot;&quot;/&gt;&lt;property id=&quot;20307&quot; value=&quot;259&quot;/&gt;&lt;/object&gt;&lt;object type=&quot;3&quot; unique_id=&quot;10012&quot;&gt;&lt;property id=&quot;20148&quot; value=&quot;5&quot;/&gt;&lt;property id=&quot;20300&quot; value=&quot;Slide 8&quot;/&gt;&lt;property id=&quot;20307&quot; value=&quot;324&quot;/&gt;&lt;/object&gt;&lt;object type=&quot;3&quot; unique_id=&quot;10014&quot;&gt;&lt;property id=&quot;20148&quot; value=&quot;5&quot;/&gt;&lt;property id=&quot;20300&quot; value=&quot;Slide 10 - &amp;quot; Politics in an Age of Passion&amp;quot;&quot;/&gt;&lt;property id=&quot;20307&quot; value=&quot;276&quot;/&gt;&lt;/object&gt;&lt;object type=&quot;3&quot; unique_id=&quot;10016&quot;&gt;&lt;property id=&quot;20148&quot; value=&quot;5&quot;/&gt;&lt;property id=&quot;20300&quot; value=&quot;Slide 12&quot;/&gt;&lt;property id=&quot;20307&quot; value=&quot;327&quot;/&gt;&lt;/object&gt;&lt;object type=&quot;3&quot; unique_id=&quot;10017&quot;&gt;&lt;property id=&quot;20148&quot; value=&quot;5&quot;/&gt;&lt;property id=&quot;20300&quot; value=&quot;Slide 11 - &amp;quot; Politics in an Age of Passion&amp;quot;&quot;/&gt;&lt;property id=&quot;20307&quot; value=&quot;260&quot;/&gt;&lt;/object&gt;&lt;object type=&quot;3&quot; unique_id=&quot;10018&quot;&gt;&lt;property id=&quot;20148&quot; value=&quot;5&quot;/&gt;&lt;property id=&quot;20300&quot; value=&quot;Slide 13 - &amp;quot; Politics in an Age of Passion&amp;quot;&quot;/&gt;&lt;property id=&quot;20307&quot; value=&quot;261&quot;/&gt;&lt;/object&gt;&lt;object type=&quot;3&quot; unique_id=&quot;10019&quot;&gt;&lt;property id=&quot;20148&quot; value=&quot;5&quot;/&gt;&lt;property id=&quot;20300&quot; value=&quot;Slide 14&quot;/&gt;&lt;property id=&quot;20307&quot; value=&quot;328&quot;/&gt;&lt;/object&gt;&lt;object type=&quot;3&quot; unique_id=&quot;10020&quot;&gt;&lt;property id=&quot;20148&quot; value=&quot;5&quot;/&gt;&lt;property id=&quot;20300&quot; value=&quot;Slide 15 - &amp;quot; Politics in an Age of Passion&amp;quot;&quot;/&gt;&lt;property id=&quot;20307&quot; value=&quot;262&quot;/&gt;&lt;/object&gt;&lt;object type=&quot;3&quot; unique_id=&quot;10021&quot;&gt;&lt;property id=&quot;20148&quot; value=&quot;5&quot;/&gt;&lt;property id=&quot;20300&quot; value=&quot;Slide 16&quot;/&gt;&lt;property id=&quot;20307&quot; value=&quot;329&quot;/&gt;&lt;/object&gt;&lt;object type=&quot;3&quot; unique_id=&quot;10024&quot;&gt;&lt;property id=&quot;20148&quot; value=&quot;5&quot;/&gt;&lt;property id=&quot;20300&quot; value=&quot;Slide 18 - &amp;quot;The Adams Presidency&amp;quot;&quot;/&gt;&lt;property id=&quot;20307&quot; value=&quot;263&quot;/&gt;&lt;/object&gt;&lt;object type=&quot;3&quot; unique_id=&quot;10025&quot;&gt;&lt;property id=&quot;20148&quot; value=&quot;5&quot;/&gt;&lt;property id=&quot;20300&quot; value=&quot;Slide 19&quot;/&gt;&lt;property id=&quot;20307&quot; value=&quot;332&quot;/&gt;&lt;/object&gt;&lt;object type=&quot;3&quot; unique_id=&quot;10026&quot;&gt;&lt;property id=&quot;20148&quot; value=&quot;5&quot;/&gt;&lt;property id=&quot;20300&quot; value=&quot;Slide 20 - &amp;quot;The Adams Presidency&amp;quot;&quot;/&gt;&lt;property id=&quot;20307&quot; value=&quot;277&quot;/&gt;&lt;/object&gt;&lt;object type=&quot;3&quot; unique_id=&quot;10028&quot;&gt;&lt;property id=&quot;20148&quot; value=&quot;5&quot;/&gt;&lt;property id=&quot;20300&quot; value=&quot;Slide 21 - &amp;quot;The Adams Presidency&amp;quot;&quot;/&gt;&lt;property id=&quot;20307&quot; value=&quot;264&quot;/&gt;&lt;/object&gt;&lt;object type=&quot;3&quot; unique_id=&quot;10029&quot;&gt;&lt;property id=&quot;20148&quot; value=&quot;5&quot;/&gt;&lt;property id=&quot;20300&quot; value=&quot;Slide 22&quot;/&gt;&lt;property id=&quot;20307&quot; value=&quot;284&quot;/&gt;&lt;/object&gt;&lt;object type=&quot;3&quot; unique_id=&quot;10030&quot;&gt;&lt;property id=&quot;20148&quot; value=&quot;5&quot;/&gt;&lt;property id=&quot;20300&quot; value=&quot;Slide 23&quot;/&gt;&lt;property id=&quot;20307&quot; value=&quot;334&quot;/&gt;&lt;/object&gt;&lt;object type=&quot;3&quot; unique_id=&quot;10032&quot;&gt;&lt;property id=&quot;20148&quot; value=&quot;5&quot;/&gt;&lt;property id=&quot;20300&quot; value=&quot;Slide 24 - &amp;quot;The Adams Presidency&amp;quot;&quot;/&gt;&lt;property id=&quot;20307&quot; value=&quot;265&quot;/&gt;&lt;/object&gt;&lt;object type=&quot;3&quot; unique_id=&quot;10033&quot;&gt;&lt;property id=&quot;20148&quot; value=&quot;5&quot;/&gt;&lt;property id=&quot;20300&quot; value=&quot;Slide 25 - &amp;quot;The Adams Presidency&amp;quot;&quot;/&gt;&lt;property id=&quot;20307&quot; value=&quot;278&quot;/&gt;&lt;/object&gt;&lt;object type=&quot;3&quot; unique_id=&quot;10034&quot;&gt;&lt;property id=&quot;20148&quot; value=&quot;5&quot;/&gt;&lt;property id=&quot;20300&quot; value=&quot;Slide 26&quot;/&gt;&lt;property id=&quot;20307&quot; value=&quot;336&quot;/&gt;&lt;/object&gt;&lt;object type=&quot;3&quot; unique_id=&quot;10035&quot;&gt;&lt;property id=&quot;20148&quot; value=&quot;5&quot;/&gt;&lt;property id=&quot;20300&quot; value=&quot;Slide 28 - &amp;quot;Jefferson in Power&amp;quot;&quot;/&gt;&lt;property id=&quot;20307&quot; value=&quot;266&quot;/&gt;&lt;/object&gt;&lt;object type=&quot;3&quot; unique_id=&quot;10036&quot;&gt;&lt;property id=&quot;20148&quot; value=&quot;5&quot;/&gt;&lt;property id=&quot;20300&quot; value=&quot;Slide 29 - &amp;quot;Jefferson in Power&amp;quot;&quot;/&gt;&lt;property id=&quot;20307&quot; value=&quot;267&quot;/&gt;&lt;/object&gt;&lt;object type=&quot;3&quot; unique_id=&quot;10037&quot;&gt;&lt;property id=&quot;20148&quot; value=&quot;5&quot;/&gt;&lt;property id=&quot;20300&quot; value=&quot;Slide 31&quot;/&gt;&lt;property id=&quot;20307&quot; value=&quot;337&quot;/&gt;&lt;/object&gt;&lt;object type=&quot;3&quot; unique_id=&quot;10038&quot;&gt;&lt;property id=&quot;20148&quot; value=&quot;5&quot;/&gt;&lt;property id=&quot;20300&quot; value=&quot;Slide 32 - &amp;quot;Jefferson in Power&amp;quot;&quot;/&gt;&lt;property id=&quot;20307&quot; value=&quot;281&quot;/&gt;&lt;/object&gt;&lt;object type=&quot;3&quot; unique_id=&quot;10039&quot;&gt;&lt;property id=&quot;20148&quot; value=&quot;5&quot;/&gt;&lt;property id=&quot;20300&quot; value=&quot;Slide 30&quot;/&gt;&lt;property id=&quot;20307&quot; value=&quot;285&quot;/&gt;&lt;/object&gt;&lt;object type=&quot;3&quot; unique_id=&quot;10040&quot;&gt;&lt;property id=&quot;20148&quot; value=&quot;5&quot;/&gt;&lt;property id=&quot;20300&quot; value=&quot;Slide 33&quot;/&gt;&lt;property id=&quot;20307&quot; value=&quot;338&quot;/&gt;&lt;/object&gt;&lt;object type=&quot;3&quot; unique_id=&quot;10041&quot;&gt;&lt;property id=&quot;20148&quot; value=&quot;5&quot;/&gt;&lt;property id=&quot;20300&quot; value=&quot;Slide 35 - &amp;quot;Jefferson in Power&amp;quot;&quot;/&gt;&lt;property id=&quot;20307&quot; value=&quot;268&quot;/&gt;&lt;/object&gt;&lt;object type=&quot;3&quot; unique_id=&quot;10044&quot;&gt;&lt;property id=&quot;20148&quot; value=&quot;5&quot;/&gt;&lt;property id=&quot;20300&quot; value=&quot;Slide 36 - &amp;quot;Jefferson in Power&amp;quot;&quot;/&gt;&lt;property id=&quot;20307&quot; value=&quot;269&quot;/&gt;&lt;/object&gt;&lt;object type=&quot;3&quot; unique_id=&quot;10046&quot;&gt;&lt;property id=&quot;20148&quot; value=&quot;5&quot;/&gt;&lt;property id=&quot;20300&quot; value=&quot;Slide 38 - &amp;quot;The “Second War of Independence&amp;quot;&amp;quot;&quot;/&gt;&lt;property id=&quot;20307&quot; value=&quot;270&quot;/&gt;&lt;/object&gt;&lt;object type=&quot;3&quot; unique_id=&quot;10048&quot;&gt;&lt;property id=&quot;20148&quot; value=&quot;5&quot;/&gt;&lt;property id=&quot;20300&quot; value=&quot;Slide 39&quot;/&gt;&lt;property id=&quot;20307&quot; value=&quot;343&quot;/&gt;&lt;/object&gt;&lt;object type=&quot;3&quot; unique_id=&quot;10049&quot;&gt;&lt;property id=&quot;20148&quot; value=&quot;5&quot;/&gt;&lt;property id=&quot;20300&quot; value=&quot;Slide 40 - &amp;quot;The “Second War of Independence&amp;quot;&amp;quot;&quot;/&gt;&lt;property id=&quot;20307&quot; value=&quot;271&quot;/&gt;&lt;/object&gt;&lt;object type=&quot;3&quot; unique_id=&quot;10050&quot;&gt;&lt;property id=&quot;20148&quot; value=&quot;5&quot;/&gt;&lt;property id=&quot;20300&quot; value=&quot;Slide 41&quot;/&gt;&lt;property id=&quot;20307&quot; value=&quot;286&quot;/&gt;&lt;/object&gt;&lt;object type=&quot;3&quot; unique_id=&quot;10052&quot;&gt;&lt;property id=&quot;20148&quot; value=&quot;5&quot;/&gt;&lt;property id=&quot;20300&quot; value=&quot;Slide 42&quot;/&gt;&lt;property id=&quot;20307&quot; value=&quot;345&quot;/&gt;&lt;/object&gt;&lt;object type=&quot;3&quot; unique_id=&quot;10053&quot;&gt;&lt;property id=&quot;20148&quot; value=&quot;5&quot;/&gt;&lt;property id=&quot;20300&quot; value=&quot;Slide 43 - &amp;quot;The “Second War of Independence&amp;quot;&amp;quot;&quot;/&gt;&lt;property id=&quot;20307&quot; value=&quot;283&quot;/&gt;&lt;/object&gt;&lt;object type=&quot;3&quot; unique_id=&quot;10054&quot;&gt;&lt;property id=&quot;20148&quot; value=&quot;5&quot;/&gt;&lt;property id=&quot;20300&quot; value=&quot;Slide 45 - &amp;quot;The “Second War of Independence&amp;quot;&amp;quot;&quot;/&gt;&lt;property id=&quot;20307&quot; value=&quot;272&quot;/&gt;&lt;/object&gt;&lt;object type=&quot;3&quot; unique_id=&quot;10057&quot;&gt;&lt;property id=&quot;20148&quot; value=&quot;5&quot;/&gt;&lt;property id=&quot;20300&quot; value=&quot;Slide 3 - &amp;quot;Lecture Preview&amp;quot;&quot;/&gt;&lt;property id=&quot;20307&quot; value=&quot;347&quot;/&gt;&lt;/object&gt;&lt;object type=&quot;3&quot; unique_id=&quot;10058&quot;&gt;&lt;property id=&quot;20148&quot; value=&quot;5&quot;/&gt;&lt;property id=&quot;20300&quot; value=&quot;Slide 4 - &amp;quot;Politics in an Age of Passion&amp;quot;&quot;/&gt;&lt;property id=&quot;20307&quot; value=&quot;348&quot;/&gt;&lt;/object&gt;&lt;object type=&quot;3&quot; unique_id=&quot;10059&quot;&gt;&lt;property id=&quot;20148&quot; value=&quot;5&quot;/&gt;&lt;property id=&quot;20300&quot; value=&quot;Slide 17 - &amp;quot;The Adams Presidency&amp;quot;&quot;/&gt;&lt;property id=&quot;20307&quot; value=&quot;349&quot;/&gt;&lt;/object&gt;&lt;object type=&quot;3&quot; unique_id=&quot;10060&quot;&gt;&lt;property id=&quot;20148&quot; value=&quot;5&quot;/&gt;&lt;property id=&quot;20300&quot; value=&quot;Slide 27 - &amp;quot;Jefferson in Power&amp;quot;&quot;/&gt;&lt;property id=&quot;20307&quot; value=&quot;350&quot;/&gt;&lt;/object&gt;&lt;object type=&quot;3&quot; unique_id=&quot;10061&quot;&gt;&lt;property id=&quot;20148&quot; value=&quot;5&quot;/&gt;&lt;property id=&quot;20300&quot; value=&quot;Slide 37 - &amp;quot;The “Second War of Independence&amp;quot;&amp;quot;&quot;/&gt;&lt;property id=&quot;20307&quot; value=&quot;351&quot;/&gt;&lt;/object&gt;&lt;object type=&quot;3&quot; unique_id=&quot;10062&quot;&gt;&lt;property id=&quot;20148&quot; value=&quot;5&quot;/&gt;&lt;property id=&quot;20300&quot; value=&quot;Slide 46 - &amp;quot;Review&amp;quot;&quot;/&gt;&lt;property id=&quot;20307&quot; value=&quot;352&quot;/&gt;&lt;/object&gt;&lt;object type=&quot;3&quot; unique_id=&quot;10063&quot;&gt;&lt;property id=&quot;20148&quot; value=&quot;5&quot;/&gt;&lt;property id=&quot;20300&quot; value=&quot;Slide 47 - &amp;quot;Next Lecture PREVIEW:&amp;#x0D;&amp;#x0A;—— Chapter 9 ——&amp;#x0D;&amp;#x0A;The Market Revolution, 1800–1840&amp;quot;&quot;/&gt;&lt;property id=&quot;20307&quot; value=&quot;353&quot;/&gt;&lt;/object&gt;&lt;object type=&quot;3&quot; unique_id=&quot;10064&quot;&gt;&lt;property id=&quot;20148&quot; value=&quot;5&quot;/&gt;&lt;property id=&quot;20300&quot; value=&quot;Slide 48 - &amp;quot;This concludes the Norton Lecture Slides&amp;#x0D;&amp;#x0A;Slide Set for Chapter 8&amp;#x0D;&amp;#x0A;Give Me Liberty! &amp;#x0D;&amp;#x0A;AN AMERICAN HISTORY&amp;#x0D;&amp;#x0A;FOURTH EDIT&quot;/&gt;&lt;property id=&quot;20307&quot; value=&quot;354&quot;/&gt;&lt;/object&gt;&lt;object type=&quot;3&quot; unique_id=&quot;10065&quot;&gt;&lt;property id=&quot;20148&quot; value=&quot;5&quot;/&gt;&lt;property id=&quot;20300&quot; value=&quot;Slide 34&quot;/&gt;&lt;property id=&quot;20307&quot; value=&quot;355&quot;/&gt;&lt;/object&gt;&lt;object type=&quot;3&quot; unique_id=&quot;10066&quot;&gt;&lt;property id=&quot;20148&quot; value=&quot;5&quot;/&gt;&lt;property id=&quot;20300&quot; value=&quot;Slide 44&quot;/&gt;&lt;property id=&quot;20307&quot; value=&quot;356&quot;/&gt;&lt;/object&gt;&lt;/object&gt;&lt;/object&gt;&lt;/database&gt;"/>
  <p:tag name="SECTOMILLISECCONVERTED" val="1"/>
</p:tagLst>
</file>

<file path=ppt/theme/theme1.xml><?xml version="1.0" encoding="utf-8"?>
<a:theme xmlns:a="http://schemas.openxmlformats.org/drawingml/2006/main" name="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Foner4thEdPPT</Template>
  <TotalTime>0</TotalTime>
  <Words>9644</Words>
  <Application>Microsoft Office PowerPoint</Application>
  <PresentationFormat>On-screen Show (4:3)</PresentationFormat>
  <Paragraphs>365</Paragraphs>
  <Slides>63</Slides>
  <Notes>61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63</vt:i4>
      </vt:variant>
    </vt:vector>
  </HeadingPairs>
  <TitlesOfParts>
    <vt:vector size="73" baseType="lpstr">
      <vt:lpstr>ＭＳ Ｐゴシック</vt:lpstr>
      <vt:lpstr>Arial</vt:lpstr>
      <vt:lpstr>Book Antiqua</vt:lpstr>
      <vt:lpstr>Calibri</vt:lpstr>
      <vt:lpstr>Perpetua Titling MT</vt:lpstr>
      <vt:lpstr>Times New Roman</vt:lpstr>
      <vt:lpstr>Wingdings</vt:lpstr>
      <vt:lpstr>Foner4thEdPPT</vt:lpstr>
      <vt:lpstr>1_Default Design</vt:lpstr>
      <vt:lpstr>1_Foner4thEdPPT</vt:lpstr>
      <vt:lpstr>Lecture Slides Give Me Liberty!  AN AMERICAN HISTORY FIFTH EDITION </vt:lpstr>
      <vt:lpstr>Chapter 8 Securing The Republic, 1791 to 1815</vt:lpstr>
      <vt:lpstr>New Orleans, 1803</vt:lpstr>
      <vt:lpstr>Lecture Preview</vt:lpstr>
      <vt:lpstr>Focus Question: Politics in an Age of Passion</vt:lpstr>
      <vt:lpstr>Financial Planning</vt:lpstr>
      <vt:lpstr>Opposition</vt:lpstr>
      <vt:lpstr>Early American Coin</vt:lpstr>
      <vt:lpstr>Liberty and Washington</vt:lpstr>
      <vt:lpstr>A Display of the United States of America</vt:lpstr>
      <vt:lpstr>Revolution in France</vt:lpstr>
      <vt:lpstr>Recruitment for the French Revolution</vt:lpstr>
      <vt:lpstr>Rebellion and Political Parties</vt:lpstr>
      <vt:lpstr>Infant Liberty Nursed by Mother Mob</vt:lpstr>
      <vt:lpstr>President George Washington</vt:lpstr>
      <vt:lpstr>Venerate the Plough</vt:lpstr>
      <vt:lpstr>Embracing Popular Politics</vt:lpstr>
      <vt:lpstr>The Growth of the Public Sphere</vt:lpstr>
      <vt:lpstr>Early Republic Print Shop</vt:lpstr>
      <vt:lpstr>Women and the New Nation</vt:lpstr>
      <vt:lpstr>“Genius of the Ladies Magazine”</vt:lpstr>
      <vt:lpstr>Mary Wollstonecraft</vt:lpstr>
      <vt:lpstr>Liberty in the Form of the Goddess of Youth</vt:lpstr>
      <vt:lpstr>Focus Question: The Adams Presidency</vt:lpstr>
      <vt:lpstr>Election of John Adams</vt:lpstr>
      <vt:lpstr>A New Display of the United States</vt:lpstr>
      <vt:lpstr>Persecution of Dissent</vt:lpstr>
      <vt:lpstr>Congressional Pugilists</vt:lpstr>
      <vt:lpstr>Politics at 1800</vt:lpstr>
      <vt:lpstr>The Presidential Election of 1800</vt:lpstr>
      <vt:lpstr>“John Adams Is No More”</vt:lpstr>
      <vt:lpstr>Slavery’s Impact on Developing Politics</vt:lpstr>
      <vt:lpstr>Revolution Abroad and Rebellion at Home</vt:lpstr>
      <vt:lpstr>Toussaint L’Ouverture</vt:lpstr>
      <vt:lpstr>Focus Question: Jefferson in Power</vt:lpstr>
      <vt:lpstr>Jefferson Presidency</vt:lpstr>
      <vt:lpstr>Washington, D.C. </vt:lpstr>
      <vt:lpstr>Louisiana</vt:lpstr>
      <vt:lpstr>The United States Doubled</vt:lpstr>
      <vt:lpstr>White Hall Plantation</vt:lpstr>
      <vt:lpstr>Venturing into New Territory</vt:lpstr>
      <vt:lpstr>Gathering Information About the West</vt:lpstr>
      <vt:lpstr>The United States and the Barbary States</vt:lpstr>
      <vt:lpstr>The Attack Made on Tripoli</vt:lpstr>
      <vt:lpstr>Brewing War</vt:lpstr>
      <vt:lpstr>O-Grab-Me, or, the American Snapping-Turtle</vt:lpstr>
      <vt:lpstr>Focus Question: The “Second War of Independence"</vt:lpstr>
      <vt:lpstr>Indians in the Early Nineteenth Century</vt:lpstr>
      <vt:lpstr>War Party at Fort Douglas</vt:lpstr>
      <vt:lpstr>Tenskwatawa (the Prophet)</vt:lpstr>
      <vt:lpstr>War with Britain Once More </vt:lpstr>
      <vt:lpstr>The War of 1812</vt:lpstr>
      <vt:lpstr>Scenes of the War of 1812</vt:lpstr>
      <vt:lpstr>The Burning of Washington, D.C. </vt:lpstr>
      <vt:lpstr>The Bombardment of Fort McHenry</vt:lpstr>
      <vt:lpstr>The Hornet and Peacock, or, John Bull in Distress</vt:lpstr>
      <vt:lpstr>Effects and Meaning of the War of 1812</vt:lpstr>
      <vt:lpstr>“We Owe Allegiance to No Crown”</vt:lpstr>
      <vt:lpstr>Federalist Disintegration</vt:lpstr>
      <vt:lpstr>Review</vt:lpstr>
      <vt:lpstr>MEDIA LINKS —— Chapter 8 ——</vt:lpstr>
      <vt:lpstr>Next Lecture PREVIEW: —— Chapter 9 —— The Market Revolution, 1800 to 1840</vt:lpstr>
      <vt:lpstr>This concludes the Norton Lecture Slide Set for Chapter 8 Give Me Liberty!  AN AMERICAN HISTORY FIFTH EDITION by Eric Foner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2013-11-07T20:27:17Z</dcterms:created>
  <dcterms:modified xsi:type="dcterms:W3CDTF">2017-04-18T12:51:55Z</dcterms:modified>
</cp:coreProperties>
</file>