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3" r:id="rId1"/>
    <p:sldMasterId id="2147483695" r:id="rId2"/>
    <p:sldMasterId id="2147483707" r:id="rId3"/>
  </p:sldMasterIdLst>
  <p:notesMasterIdLst>
    <p:notesMasterId r:id="rId75"/>
  </p:notesMasterIdLst>
  <p:handoutMasterIdLst>
    <p:handoutMasterId r:id="rId76"/>
  </p:handoutMasterIdLst>
  <p:sldIdLst>
    <p:sldId id="408" r:id="rId4"/>
    <p:sldId id="256" r:id="rId5"/>
    <p:sldId id="390" r:id="rId6"/>
    <p:sldId id="376" r:id="rId7"/>
    <p:sldId id="377" r:id="rId8"/>
    <p:sldId id="257" r:id="rId9"/>
    <p:sldId id="289" r:id="rId10"/>
    <p:sldId id="340" r:id="rId11"/>
    <p:sldId id="344" r:id="rId12"/>
    <p:sldId id="391" r:id="rId13"/>
    <p:sldId id="258" r:id="rId14"/>
    <p:sldId id="392" r:id="rId15"/>
    <p:sldId id="277" r:id="rId16"/>
    <p:sldId id="393" r:id="rId17"/>
    <p:sldId id="291" r:id="rId18"/>
    <p:sldId id="346" r:id="rId19"/>
    <p:sldId id="259" r:id="rId20"/>
    <p:sldId id="292" r:id="rId21"/>
    <p:sldId id="374" r:id="rId22"/>
    <p:sldId id="348" r:id="rId23"/>
    <p:sldId id="378" r:id="rId24"/>
    <p:sldId id="260" r:id="rId25"/>
    <p:sldId id="282" r:id="rId26"/>
    <p:sldId id="394" r:id="rId27"/>
    <p:sldId id="349" r:id="rId28"/>
    <p:sldId id="350" r:id="rId29"/>
    <p:sldId id="261" r:id="rId30"/>
    <p:sldId id="295" r:id="rId31"/>
    <p:sldId id="395" r:id="rId32"/>
    <p:sldId id="384" r:id="rId33"/>
    <p:sldId id="285" r:id="rId34"/>
    <p:sldId id="353" r:id="rId35"/>
    <p:sldId id="385" r:id="rId36"/>
    <p:sldId id="262" r:id="rId37"/>
    <p:sldId id="375" r:id="rId38"/>
    <p:sldId id="396" r:id="rId39"/>
    <p:sldId id="397" r:id="rId40"/>
    <p:sldId id="263" r:id="rId41"/>
    <p:sldId id="357" r:id="rId42"/>
    <p:sldId id="358" r:id="rId43"/>
    <p:sldId id="398" r:id="rId44"/>
    <p:sldId id="287" r:id="rId45"/>
    <p:sldId id="379" r:id="rId46"/>
    <p:sldId id="264" r:id="rId47"/>
    <p:sldId id="399" r:id="rId48"/>
    <p:sldId id="265" r:id="rId49"/>
    <p:sldId id="360" r:id="rId50"/>
    <p:sldId id="400" r:id="rId51"/>
    <p:sldId id="401" r:id="rId52"/>
    <p:sldId id="266" r:id="rId53"/>
    <p:sldId id="402" r:id="rId54"/>
    <p:sldId id="364" r:id="rId55"/>
    <p:sldId id="339" r:id="rId56"/>
    <p:sldId id="365" r:id="rId57"/>
    <p:sldId id="380" r:id="rId58"/>
    <p:sldId id="267" r:id="rId59"/>
    <p:sldId id="366" r:id="rId60"/>
    <p:sldId id="268" r:id="rId61"/>
    <p:sldId id="403" r:id="rId62"/>
    <p:sldId id="269" r:id="rId63"/>
    <p:sldId id="404" r:id="rId64"/>
    <p:sldId id="288" r:id="rId65"/>
    <p:sldId id="405" r:id="rId66"/>
    <p:sldId id="406" r:id="rId67"/>
    <p:sldId id="270" r:id="rId68"/>
    <p:sldId id="407" r:id="rId69"/>
    <p:sldId id="372" r:id="rId70"/>
    <p:sldId id="381" r:id="rId71"/>
    <p:sldId id="386" r:id="rId72"/>
    <p:sldId id="382" r:id="rId73"/>
    <p:sldId id="388" r:id="rId74"/>
  </p:sldIdLst>
  <p:sldSz cx="9144000" cy="6858000" type="screen4x3"/>
  <p:notesSz cx="6858000" cy="9296400"/>
  <p:custDataLst>
    <p:tags r:id="rId77"/>
  </p:custDataLst>
  <p:defaultTextStyle>
    <a:defPPr>
      <a:defRPr lang="en-US"/>
    </a:defPPr>
    <a:lvl1pPr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1pPr>
    <a:lvl2pPr marL="4572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2pPr>
    <a:lvl3pPr marL="9144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3pPr>
    <a:lvl4pPr marL="13716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4pPr>
    <a:lvl5pPr marL="18288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5pPr>
    <a:lvl6pPr marL="22860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6pPr>
    <a:lvl7pPr marL="27432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7pPr>
    <a:lvl8pPr marL="32004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8pPr>
    <a:lvl9pPr marL="36576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58" autoAdjust="0"/>
    <p:restoredTop sz="89709" autoAdjust="0"/>
  </p:normalViewPr>
  <p:slideViewPr>
    <p:cSldViewPr>
      <p:cViewPr varScale="1">
        <p:scale>
          <a:sx n="104" d="100"/>
          <a:sy n="104" d="100"/>
        </p:scale>
        <p:origin x="76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20" d="100"/>
          <a:sy n="120" d="100"/>
        </p:scale>
        <p:origin x="-2088" y="264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gs" Target="tags/tag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atin typeface="Arial" charset="0"/>
                <a:ea typeface="ＭＳ Ｐゴシック" charset="-128"/>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10E0BA2-F27A-474E-AFBF-7B69100D7597}" type="datetimeFigureOut">
              <a:rPr lang="en-US"/>
              <a:pPr/>
              <a:t>4/18/2017</a:t>
            </a:fld>
            <a:endParaRPr lang="en-US" dirty="0"/>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atin typeface="Arial" charset="0"/>
                <a:ea typeface="ＭＳ Ｐゴシック" charset="-128"/>
                <a:cs typeface="+mn-cs"/>
              </a:defRPr>
            </a:lvl1pPr>
          </a:lstStyle>
          <a:p>
            <a:pPr>
              <a:defRPr/>
            </a:pPr>
            <a:endParaRPr lang="en-US" dirty="0"/>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C73A949-3056-234D-9AEE-A2C7ACF7E3CD}" type="slidenum">
              <a:rPr lang="en-US"/>
              <a:pPr/>
              <a:t>‹#›</a:t>
            </a:fld>
            <a:endParaRPr lang="en-US" dirty="0"/>
          </a:p>
        </p:txBody>
      </p:sp>
    </p:spTree>
    <p:extLst>
      <p:ext uri="{BB962C8B-B14F-4D97-AF65-F5344CB8AC3E}">
        <p14:creationId xmlns:p14="http://schemas.microsoft.com/office/powerpoint/2010/main" val="3572954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US" dirty="0"/>
          </a:p>
        </p:txBody>
      </p:sp>
      <p:sp>
        <p:nvSpPr>
          <p:cNvPr id="2253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US" dirty="0"/>
          </a:p>
        </p:txBody>
      </p:sp>
      <p:sp>
        <p:nvSpPr>
          <p:cNvPr id="72708"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US" dirty="0"/>
          </a:p>
        </p:txBody>
      </p:sp>
      <p:sp>
        <p:nvSpPr>
          <p:cNvPr id="2253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CEA707A-9F7C-EB4D-A1D3-BB31D375E772}" type="slidenum">
              <a:rPr lang="en-US"/>
              <a:pPr/>
              <a:t>‹#›</a:t>
            </a:fld>
            <a:endParaRPr lang="en-US" dirty="0"/>
          </a:p>
        </p:txBody>
      </p:sp>
    </p:spTree>
    <p:extLst>
      <p:ext uri="{BB962C8B-B14F-4D97-AF65-F5344CB8AC3E}">
        <p14:creationId xmlns:p14="http://schemas.microsoft.com/office/powerpoint/2010/main" val="21570139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223D20D-959D-F145-B05C-BEF87463B8DA}"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29279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B1E2868-185E-6743-8FED-0160736CD41B}" type="slidenum">
              <a:rPr lang="en-US"/>
              <a:pPr/>
              <a:t>2</a:t>
            </a:fld>
            <a:endParaRPr lang="en-US" dirty="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en-US" dirty="0" smtClean="0">
                <a:latin typeface="Arial" pitchFamily="-1" charset="0"/>
                <a:ea typeface="ＭＳ Ｐゴシック" pitchFamily="-1" charset="-128"/>
                <a:cs typeface="ＭＳ Ｐゴシック" pitchFamily="-1" charset="-128"/>
              </a:rPr>
              <a:t>Nearly</a:t>
            </a:r>
            <a:r>
              <a:rPr lang="en-US" baseline="0" dirty="0" smtClean="0">
                <a:latin typeface="Arial" pitchFamily="-1" charset="0"/>
                <a:ea typeface="ＭＳ Ｐゴシック" pitchFamily="-1" charset="-128"/>
                <a:cs typeface="ＭＳ Ｐゴシック" pitchFamily="-1" charset="-128"/>
              </a:rPr>
              <a:t> </a:t>
            </a:r>
            <a:r>
              <a:rPr lang="en-US" baseline="0" dirty="0">
                <a:latin typeface="Arial" pitchFamily="-1" charset="0"/>
                <a:ea typeface="ＭＳ Ｐゴシック" pitchFamily="-1" charset="-128"/>
                <a:cs typeface="ＭＳ Ｐゴシック" pitchFamily="-1" charset="-128"/>
              </a:rPr>
              <a:t>fifty years after he had fought with Washington in the War of Independence, the Marquis de Lafayette visited the United States in 1824 on a </a:t>
            </a:r>
            <a:r>
              <a:rPr lang="en-US" baseline="0" dirty="0" smtClean="0">
                <a:latin typeface="Arial" pitchFamily="-1" charset="0"/>
                <a:ea typeface="ＭＳ Ｐゴシック" pitchFamily="-1" charset="-128"/>
                <a:cs typeface="ＭＳ Ｐゴシック" pitchFamily="-1" charset="-128"/>
              </a:rPr>
              <a:t>thirteen-month </a:t>
            </a:r>
            <a:r>
              <a:rPr lang="en-US" baseline="0" dirty="0">
                <a:latin typeface="Arial" pitchFamily="-1" charset="0"/>
                <a:ea typeface="ＭＳ Ｐゴシック" pitchFamily="-1" charset="-128"/>
                <a:cs typeface="ＭＳ Ｐゴシック" pitchFamily="-1" charset="-128"/>
              </a:rPr>
              <a:t>tour that became a Jubilee of Liberty. Since his last journey to the country in 1784, the nation’s population had tripled, it’s territory doubled, and political institutions thrived. Lafayette’s tour demonstrated how profoundly the nation had changed. Thirteen states had grown to twenty-four, and he was able to visit every one, a journey that would have been practically impossible forty years earlier. Lafayette’s trip up the Mississippi and Ohio </a:t>
            </a:r>
            <a:r>
              <a:rPr lang="en-US" baseline="0" dirty="0" smtClean="0">
                <a:latin typeface="Arial" pitchFamily="-1" charset="0"/>
                <a:ea typeface="ＭＳ Ｐゴシック" pitchFamily="-1" charset="-128"/>
                <a:cs typeface="ＭＳ Ｐゴシック" pitchFamily="-1" charset="-128"/>
              </a:rPr>
              <a:t>Rivers </a:t>
            </a:r>
            <a:r>
              <a:rPr lang="en-US" baseline="0" dirty="0">
                <a:latin typeface="Arial" pitchFamily="-1" charset="0"/>
                <a:ea typeface="ＭＳ Ｐゴシック" pitchFamily="-1" charset="-128"/>
                <a:cs typeface="ＭＳ Ｐゴシック" pitchFamily="-1" charset="-128"/>
              </a:rPr>
              <a:t>was made possible by the recently invented steamboat, which was bringing economic development to the trans-Appalachian West; he also crossed upstate New York via the Erie Canal, the longest of its kind in the world, which linked the Great Lakes region to the Atlantic via the Hudson River. Americans of the first half of the nineteenth century described liberty as the nation’s defining quality and unique genius of its institutions. Images of liberty, familiar in the eighteenth century, became even more common in popular culture. Andrew Jackson declared that no population ever “enjoyed so much freedom and happiness as the people of these United States,” and Alexis de Tocqueville wrote of a “holy cult of freedom” he encountered during his early 1830s visit to the United States. But American ideas of freedom were changing, and three processes begun in the Revolution quickened after the War of 1812. The spread of market relations, westward movement of the population, and the rise of a vigorous political democracy, all affected American societal development, and reshaped the idea of freedom, becoming more closely identified with economic opportunity, physical mobility, and political participation. But American freedom also continued to be shaped by slavery, which was moving westward with the young republic on the same steamboats and canals enabling farm families to market their goods. That transportation system facilitated the growth of the slave-based cotton plantations of the South as slavery drew a strict racial boundary around American democracy, making voting, officeholding, and participation in the public sphere privileges for whites alone. In several southern cities, “persons of color” were warned to stay away from the ceremonies honoring Lafayette. Half a century after the winning of independence, the coexistence of liberty and slavery, and their simultaneous expansion, remained the central contradiction of American life. </a:t>
            </a:r>
            <a:endParaRPr lang="en-US" dirty="0">
              <a:latin typeface="Arial" pitchFamily="-1" charset="0"/>
              <a:ea typeface="ＭＳ Ｐゴシック" pitchFamily="-1" charset="-128"/>
              <a:cs typeface="ＭＳ Ｐゴシック" pitchFamily="-1" charset="-128"/>
            </a:endParaRP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963311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Conestoga </a:t>
            </a:r>
            <a:r>
              <a:rPr lang="en-US" altLang="en-US" i="1" baseline="0" dirty="0">
                <a:latin typeface="Arial" panose="020B0604020202020204" pitchFamily="34" charset="0"/>
                <a:ea typeface="ＭＳ Ｐゴシック" panose="020B0600070205080204" pitchFamily="34" charset="-128"/>
              </a:rPr>
              <a:t>Wagon on the Pennsylvania Turnpike</a:t>
            </a:r>
            <a:r>
              <a:rPr lang="en-US" altLang="en-US" i="0" baseline="0" dirty="0">
                <a:latin typeface="Arial" panose="020B0604020202020204" pitchFamily="34" charset="0"/>
                <a:ea typeface="ＭＳ Ｐゴシック" panose="020B0600070205080204" pitchFamily="34" charset="-128"/>
              </a:rPr>
              <a:t>, by the English-born American artist Thomas Birch, depicts a rural scene in 1816. Named for a Pennsylvania town, the Conestoga Wagon was large enough to carry a family and up to six tons of goods. It was used by many of the families who moved west in the aftermath of the War of 1812.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23139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r>
              <a:rPr lang="en-US" dirty="0">
                <a:latin typeface="Arial" pitchFamily="-1" charset="0"/>
                <a:ea typeface="Arial" pitchFamily="-1" charset="0"/>
                <a:cs typeface="Arial" pitchFamily="-1" charset="0"/>
              </a:rPr>
              <a:t>The subtopics for this lecture are listed on the screen above.</a:t>
            </a:r>
          </a:p>
        </p:txBody>
      </p:sp>
      <p:sp>
        <p:nvSpPr>
          <p:cNvPr id="74756" name="Slide Number Placeholder 3"/>
          <p:cNvSpPr>
            <a:spLocks noGrp="1"/>
          </p:cNvSpPr>
          <p:nvPr>
            <p:ph type="sldNum" sz="quarter" idx="5"/>
          </p:nvPr>
        </p:nvSpPr>
        <p:spPr>
          <a:noFill/>
        </p:spPr>
        <p:txBody>
          <a:bodyPr/>
          <a:lstStyle/>
          <a:p>
            <a:fld id="{A81343AB-FE32-3648-AEE0-B0AA46E5CE33}" type="slidenum">
              <a:rPr lang="en-US"/>
              <a:pPr/>
              <a:t>4</a:t>
            </a:fld>
            <a:endParaRPr lang="en-US" dirty="0"/>
          </a:p>
        </p:txBody>
      </p:sp>
    </p:spTree>
    <p:extLst>
      <p:ext uri="{BB962C8B-B14F-4D97-AF65-F5344CB8AC3E}">
        <p14:creationId xmlns:p14="http://schemas.microsoft.com/office/powerpoint/2010/main" val="242199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E080074B-7361-C246-B431-455FCC016469}" type="slidenum">
              <a:rPr lang="en-US"/>
              <a:pPr/>
              <a:t>5</a:t>
            </a:fld>
            <a:endParaRPr lang="en-US" dirty="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2219626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C0C4EB4B-26D9-6149-BD17-944A465A4E8F}" type="slidenum">
              <a:rPr lang="en-US"/>
              <a:pPr/>
              <a:t>6</a:t>
            </a:fld>
            <a:endParaRPr lang="en-US" dirty="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In the first half of the nineteenth century, economic changes called by historians “the market revolution” transformed the United States. Innovations in transportation and communication sparked these changes. In the colonial era, technology had barely advanced</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ships did not become faster, no canals were built, manufacturing</a:t>
            </a:r>
            <a:r>
              <a:rPr lang="en-US" baseline="0" dirty="0">
                <a:latin typeface="Arial" pitchFamily="-1" charset="0"/>
                <a:ea typeface="ＭＳ Ｐゴシック" pitchFamily="-1" charset="-128"/>
                <a:cs typeface="ＭＳ Ｐゴシック" pitchFamily="-1" charset="-128"/>
              </a:rPr>
              <a:t> was done by hand, and roads were little more than paths</a:t>
            </a:r>
            <a:r>
              <a:rPr lang="en-US" dirty="0">
                <a:latin typeface="Arial" pitchFamily="-1" charset="0"/>
                <a:ea typeface="ＭＳ Ｐゴシック" pitchFamily="-1" charset="-128"/>
                <a:cs typeface="ＭＳ Ｐゴシック" pitchFamily="-1" charset="-128"/>
              </a:rPr>
              <a:t>. The market revolution though,</a:t>
            </a:r>
            <a:r>
              <a:rPr lang="en-US" baseline="0" dirty="0">
                <a:latin typeface="Arial" pitchFamily="-1" charset="0"/>
                <a:ea typeface="ＭＳ Ｐゴシック" pitchFamily="-1" charset="-128"/>
                <a:cs typeface="ＭＳ Ｐゴシック" pitchFamily="-1" charset="-128"/>
              </a:rPr>
              <a:t> accelerated changes already underway in the colonial era; slave labor had long driven cash-crop plantations, and consumer goods were a major part of the economy and political bargaining.</a:t>
            </a:r>
            <a:r>
              <a:rPr lang="en-US" dirty="0">
                <a:latin typeface="Arial" pitchFamily="-1" charset="0"/>
                <a:ea typeface="ＭＳ Ｐゴシック" pitchFamily="-1" charset="-128"/>
                <a:cs typeface="ＭＳ Ｐゴシック" pitchFamily="-1" charset="-128"/>
              </a:rPr>
              <a:t> In 1800, most farm families were not tied to the marketplace, used little cash, and produced much of what they needed at home. It was nearly impossible for farmers far from cities or waterways to get their produce to market.</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The first advance in overland transportation was the construction of toll roads, called turnpikes, by private companies and state and local governments; these were largely ineffective</a:t>
            </a:r>
            <a:r>
              <a:rPr lang="en-US" baseline="0" dirty="0">
                <a:latin typeface="Arial" pitchFamily="-1" charset="0"/>
                <a:ea typeface="ＭＳ Ｐゴシック" pitchFamily="-1" charset="-128"/>
                <a:cs typeface="ＭＳ Ｐゴシック" pitchFamily="-1" charset="-128"/>
              </a:rPr>
              <a:t> because, even on better roads, horse-drawn wagons were still an inefficient mode of transport</a:t>
            </a:r>
            <a:r>
              <a:rPr lang="en-US" dirty="0">
                <a:latin typeface="Arial" pitchFamily="-1" charset="0"/>
                <a:ea typeface="ＭＳ Ｐゴシック" pitchFamily="-1" charset="-128"/>
                <a:cs typeface="ＭＳ Ｐゴシック" pitchFamily="-1" charset="-128"/>
              </a:rPr>
              <a:t>.</a:t>
            </a:r>
            <a:r>
              <a:rPr lang="en-US" baseline="0" dirty="0">
                <a:latin typeface="Arial" pitchFamily="-1" charset="0"/>
                <a:ea typeface="ＭＳ Ｐゴシック" pitchFamily="-1" charset="-128"/>
                <a:cs typeface="ＭＳ Ｐゴシック" pitchFamily="-1" charset="-128"/>
              </a:rPr>
              <a:t> It was</a:t>
            </a:r>
            <a:r>
              <a:rPr lang="en-US" dirty="0">
                <a:latin typeface="Arial" pitchFamily="-1" charset="0"/>
                <a:ea typeface="ＭＳ Ｐゴシック" pitchFamily="-1" charset="-128"/>
                <a:cs typeface="ＭＳ Ｐゴシック" pitchFamily="-1" charset="-128"/>
              </a:rPr>
              <a:t> improved water transportation that more effectively sped up and lowered the costs of commerce. In 1807, on the Hudson River in New York, the first steamboat, built by Robert Fulton, went into operation. Steamboats made possible upstream navigation and rapid transport across the Great Lakes, and eventually the Atlantic Ocean.</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In 1825, the Erie Canal in upstate New York was completed. The canal facilitated the settlement of upstate New York and the Old Northwest, and helped foster trade between farmers in the West and manufacturers in the East;</a:t>
            </a:r>
            <a:r>
              <a:rPr lang="en-US" baseline="0" dirty="0">
                <a:latin typeface="Arial" pitchFamily="-1" charset="0"/>
                <a:ea typeface="ＭＳ Ｐゴシック" pitchFamily="-1" charset="-128"/>
                <a:cs typeface="ＭＳ Ｐゴシック" pitchFamily="-1" charset="-128"/>
              </a:rPr>
              <a:t> the connection to the Old Northwest made New York City the dominant port. The federal government of the era was generally unwilling to fund internal improvements, and the responsibility fell to the states.</a:t>
            </a:r>
            <a:r>
              <a:rPr lang="en-US" dirty="0">
                <a:latin typeface="Arial" pitchFamily="-1" charset="0"/>
                <a:ea typeface="ＭＳ Ｐゴシック" pitchFamily="-1" charset="-128"/>
                <a:cs typeface="ＭＳ Ｐゴシック" pitchFamily="-1" charset="-128"/>
              </a:rPr>
              <a:t> The Erie Canal inspired a craze of canal building by state and local governments, many of which went</a:t>
            </a:r>
            <a:r>
              <a:rPr lang="en-US" baseline="0" dirty="0">
                <a:latin typeface="Arial" pitchFamily="-1" charset="0"/>
                <a:ea typeface="ＭＳ Ｐゴシック" pitchFamily="-1" charset="-128"/>
                <a:cs typeface="ＭＳ Ｐゴシック" pitchFamily="-1" charset="-128"/>
              </a:rPr>
              <a:t> bankrupt during the depression after the Panic of 1837.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018727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A3A65EFB-3BAC-DB40-9BCF-78DD04C99F1E}" type="slidenum">
              <a:rPr lang="en-US"/>
              <a:pPr/>
              <a:t>7</a:t>
            </a:fld>
            <a:endParaRPr lang="en-US" dirty="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improvement of existing roads and building of new roads and canals</a:t>
            </a:r>
            <a:r>
              <a:rPr lang="en-US" baseline="0" dirty="0">
                <a:latin typeface="Arial" pitchFamily="-1" charset="0"/>
                <a:ea typeface="ＭＳ Ｐゴシック" pitchFamily="-1" charset="-128"/>
                <a:cs typeface="ＭＳ Ｐゴシック" pitchFamily="-1" charset="-128"/>
              </a:rPr>
              <a:t> sharply reduced transportation times and costs and stimulated the growth of the market economy.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426759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A51D1C34-FD56-E04F-827C-C3DAD3E9AC76}" type="slidenum">
              <a:rPr lang="en-US"/>
              <a:pPr/>
              <a:t>8</a:t>
            </a:fld>
            <a:endParaRPr lang="en-US" dirty="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watercolor from 1829</a:t>
            </a:r>
            <a:r>
              <a:rPr lang="en-US" baseline="0" dirty="0">
                <a:latin typeface="Arial" pitchFamily="-1" charset="0"/>
                <a:ea typeface="ＭＳ Ｐゴシック" pitchFamily="-1" charset="-128"/>
                <a:cs typeface="ＭＳ Ｐゴシック" pitchFamily="-1" charset="-128"/>
              </a:rPr>
              <a:t> by John William Hill depicts the Erie Canal five years after it opened. Boats carrying passengers and goods traverse the waterway, along whose banks farms and villages have sprung up.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381250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4D089D05-3513-5D4E-9F85-5D23EF28D08B}" type="slidenum">
              <a:rPr lang="en-US"/>
              <a:pPr/>
              <a:t>9</a:t>
            </a:fld>
            <a:endParaRPr lang="en-US" dirty="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view of New York City, in 1849, by</a:t>
            </a:r>
            <a:r>
              <a:rPr lang="en-US" baseline="0" dirty="0">
                <a:latin typeface="Arial" pitchFamily="-1" charset="0"/>
                <a:ea typeface="ＭＳ Ｐゴシック" pitchFamily="-1" charset="-128"/>
                <a:cs typeface="ＭＳ Ｐゴシック" pitchFamily="-1" charset="-128"/>
              </a:rPr>
              <a:t> the noted lithographer Nathaniel </a:t>
            </a:r>
            <a:r>
              <a:rPr lang="en-US" baseline="0" dirty="0" smtClean="0">
                <a:latin typeface="Arial" pitchFamily="-1" charset="0"/>
                <a:ea typeface="ＭＳ Ｐゴシック" pitchFamily="-1" charset="-128"/>
                <a:cs typeface="ＭＳ Ｐゴシック" pitchFamily="-1" charset="-128"/>
              </a:rPr>
              <a:t>Currier</a:t>
            </a:r>
          </a:p>
          <a:p>
            <a:endParaRPr lang="en-US" baseline="0" dirty="0" smtClean="0">
              <a:latin typeface="Arial" pitchFamily="-1" charset="0"/>
              <a:ea typeface="ＭＳ Ｐゴシック" pitchFamily="-1" charset="-128"/>
              <a:cs typeface="ＭＳ Ｐゴシック" pitchFamily="-1" charset="-128"/>
            </a:endParaRPr>
          </a:p>
          <a:p>
            <a:r>
              <a:rPr lang="en-US" baseline="0" dirty="0" smtClean="0">
                <a:latin typeface="Arial" pitchFamily="-1" charset="0"/>
                <a:ea typeface="ＭＳ Ｐゴシック" pitchFamily="-1" charset="-128"/>
                <a:cs typeface="ＭＳ Ｐゴシック" pitchFamily="-1" charset="-128"/>
              </a:rPr>
              <a:t>Steamships </a:t>
            </a:r>
            <a:r>
              <a:rPr lang="en-US" baseline="0" dirty="0">
                <a:latin typeface="Arial" pitchFamily="-1" charset="0"/>
                <a:ea typeface="ＭＳ Ｐゴシック" pitchFamily="-1" charset="-128"/>
                <a:cs typeface="ＭＳ Ｐゴシック" pitchFamily="-1" charset="-128"/>
              </a:rPr>
              <a:t>and sailing vessels of various sizes crowd the harbor of the nation’s largest city and busiest port.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556105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10</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cover of a periodical published in Philadelphia depicts the integrated, diversified economy promoted by the market revolution. The top two images depict farmers, factory workers, and craftsmen; at the bottom, a canal boat and a railroad illustrate how goods are transported. </a:t>
            </a:r>
          </a:p>
        </p:txBody>
      </p:sp>
    </p:spTree>
    <p:extLst>
      <p:ext uri="{BB962C8B-B14F-4D97-AF65-F5344CB8AC3E}">
        <p14:creationId xmlns:p14="http://schemas.microsoft.com/office/powerpoint/2010/main" val="361228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D2780409-0596-6A42-B9F0-E1C456AB3A00}" type="slidenum">
              <a:rPr lang="en-US"/>
              <a:pPr/>
              <a:t>11</a:t>
            </a:fld>
            <a:endParaRPr lang="en-US" dirty="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While canals connected only existing waterways, railroads opened vast new areas of the interior, while stimulating coal mining, for fuel, and iron manufacturing, for locomotives and rail. Work on the first railroad, the Baltimore and Ohio, began in 1828. By 1860, the nation’s rail network was 30,000 miles long, more than the total in the rest of the world combined. At the same time, the invention of the telegraph in the 1830s by Samuel F. B. Morse allowed for instantaneous communication. First used commercially in 1844, the telegraph served businesses and newspapers by helping to speed the flow of information and bringing uniformity to prices, and would</a:t>
            </a:r>
            <a:r>
              <a:rPr lang="en-US" baseline="0" dirty="0">
                <a:latin typeface="Arial" pitchFamily="-1" charset="0"/>
                <a:ea typeface="ＭＳ Ｐゴシック" pitchFamily="-1" charset="-128"/>
                <a:cs typeface="ＭＳ Ｐゴシック" pitchFamily="-1" charset="-128"/>
              </a:rPr>
              <a:t> eventually serve as communication for individuals</a:t>
            </a:r>
            <a:r>
              <a:rPr lang="en-US" dirty="0">
                <a:latin typeface="Arial" pitchFamily="-1" charset="0"/>
                <a:ea typeface="ＭＳ Ｐゴシック" pitchFamily="-1" charset="-128"/>
                <a:cs typeface="ＭＳ Ｐゴシック" pitchFamily="-1" charset="-128"/>
              </a:rPr>
              <a:t>.</a:t>
            </a:r>
          </a:p>
        </p:txBody>
      </p:sp>
    </p:spTree>
    <p:extLst>
      <p:ext uri="{BB962C8B-B14F-4D97-AF65-F5344CB8AC3E}">
        <p14:creationId xmlns:p14="http://schemas.microsoft.com/office/powerpoint/2010/main" val="1841378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An </a:t>
            </a:r>
            <a:r>
              <a:rPr lang="en-US" altLang="en-US" baseline="0" dirty="0">
                <a:latin typeface="Arial" panose="020B0604020202020204" pitchFamily="34" charset="0"/>
                <a:ea typeface="ＭＳ Ｐゴシック" panose="020B0600070205080204" pitchFamily="34" charset="-128"/>
              </a:rPr>
              <a:t>1884 watercolor, </a:t>
            </a:r>
            <a:r>
              <a:rPr lang="en-US" altLang="en-US" i="1" baseline="0" dirty="0">
                <a:latin typeface="Arial" panose="020B0604020202020204" pitchFamily="34" charset="0"/>
                <a:ea typeface="ＭＳ Ｐゴシック" panose="020B0600070205080204" pitchFamily="34" charset="-128"/>
              </a:rPr>
              <a:t>Locomotive DeWitt Clinton</a:t>
            </a:r>
            <a:r>
              <a:rPr lang="en-US" altLang="en-US" i="0" baseline="0" dirty="0">
                <a:latin typeface="Arial" panose="020B0604020202020204" pitchFamily="34" charset="0"/>
                <a:ea typeface="ＭＳ Ｐゴシック" panose="020B0600070205080204" pitchFamily="34" charset="-128"/>
              </a:rPr>
              <a:t>, recalls the early days of rail travel, and also depicts modes of transportation on canal and river. The train is driven by a steam-powered locomotive and the cars strongly resemble horse-drawn stagecoaches. </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65300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D1564A3B-4B31-9F4E-B31A-246B71D26F18}" type="slidenum">
              <a:rPr lang="en-US"/>
              <a:pPr/>
              <a:t>13</a:t>
            </a:fld>
            <a:endParaRPr lang="en-US" dirty="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Arial" pitchFamily="-1" charset="0"/>
                <a:ea typeface="ＭＳ Ｐゴシック" pitchFamily="-1" charset="-128"/>
                <a:cs typeface="ＭＳ Ｐゴシック" pitchFamily="-1" charset="-128"/>
              </a:rPr>
              <a:t>Transportation and communication improvements fostered the growth of the West as a new region. Between 1790 and 1840, around 4.5 million people crossed the Appalachian Mountains</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much of it after the War of 1812, when land-hungry easterners moved west. Between 1815 and 1821, Indiana, Illinois, Missouri, Alabama, Mississippi, and Maine became states. Three different streams of settlers moved West: small farmers and planters with slaves in the South, who created the Cotton Kingdom of Alabama, Mississippi, Louisiana, and Arkansas; farm families from the Upper South who moved to southern Ohio, Indiana, and Illinois; and New Englanders who moved across New York to northern Ohio, Indiana, Illinois, Michigan, and Wisconsin.</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National boundaries did not prevent American settlement. In Florida, and later in Texas and Oregon, American settlers claimed land ruled by foreign countries (Spain, Mexico, and Britain) or Indian tribes. They were confident that American sovereignty would follow. American settlers and military incursions, some led by Andrew Jackson, led to the acquisition of Spanish Florida by 1819 in the Adams-On</a:t>
            </a:r>
            <a:r>
              <a:rPr lang="en-US" sz="1200" dirty="0"/>
              <a:t>í</a:t>
            </a:r>
            <a:r>
              <a:rPr lang="en-US" sz="1200" kern="1200" dirty="0">
                <a:solidFill>
                  <a:schemeClr val="tx1"/>
                </a:solidFill>
                <a:latin typeface="Arial" charset="0"/>
                <a:ea typeface="ＭＳ Ｐゴシック" charset="-128"/>
              </a:rPr>
              <a:t>s</a:t>
            </a:r>
            <a:r>
              <a:rPr lang="en-US" sz="1200" kern="1200" baseline="0" dirty="0">
                <a:solidFill>
                  <a:schemeClr val="tx1"/>
                </a:solidFill>
                <a:latin typeface="Arial" charset="0"/>
                <a:ea typeface="ＭＳ Ｐゴシック" charset="-128"/>
              </a:rPr>
              <a:t> Treaty</a:t>
            </a:r>
            <a:r>
              <a:rPr lang="en-US" dirty="0">
                <a:latin typeface="Arial" pitchFamily="-1" charset="0"/>
                <a:ea typeface="ＭＳ Ｐゴシック" pitchFamily="-1" charset="-128"/>
                <a:cs typeface="ＭＳ Ｐゴシック" pitchFamily="-1" charset="-128"/>
              </a:rPr>
              <a:t>. By 1840, 7 million Americans</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about two-fifths of the total population</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lived west of the Appalachian Mountains. Furthermore, the careers of the era’s leading public figures reflected the westward movement, with Andrew Jackson,</a:t>
            </a:r>
            <a:r>
              <a:rPr lang="en-US" baseline="0" dirty="0">
                <a:latin typeface="Arial" pitchFamily="-1" charset="0"/>
                <a:ea typeface="ＭＳ Ｐゴシック" pitchFamily="-1" charset="-128"/>
                <a:cs typeface="ＭＳ Ｐゴシック" pitchFamily="-1" charset="-128"/>
              </a:rPr>
              <a:t> Henry Clay, and others having been born in Atlantic coast states, but making their mark in politics after moving west.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latin typeface="Arial" pitchFamily="-1" charset="0"/>
              <a:ea typeface="ＭＳ Ｐゴシック" pitchFamily="-1" charset="-128"/>
              <a:cs typeface="ＭＳ Ｐゴシック" pitchFamily="-1"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latin typeface="Arial" pitchFamily="-1" charset="0"/>
                <a:ea typeface="ＭＳ Ｐゴシック" pitchFamily="-1" charset="-128"/>
                <a:cs typeface="ＭＳ Ｐゴシック" pitchFamily="-1" charset="-128"/>
              </a:rPr>
              <a:t>Before </a:t>
            </a:r>
            <a:r>
              <a:rPr lang="en-US" baseline="0" dirty="0" smtClean="0">
                <a:latin typeface="Arial" pitchFamily="-1" charset="0"/>
                <a:ea typeface="ＭＳ Ｐゴシック" pitchFamily="-1" charset="-128"/>
                <a:cs typeface="ＭＳ Ｐゴシック" pitchFamily="-1" charset="-128"/>
              </a:rPr>
              <a:t>the </a:t>
            </a:r>
            <a:r>
              <a:rPr lang="en-US" baseline="0" dirty="0">
                <a:latin typeface="Arial" pitchFamily="-1" charset="0"/>
                <a:ea typeface="ＭＳ Ｐゴシック" pitchFamily="-1" charset="-128"/>
                <a:cs typeface="ＭＳ Ｐゴシック" pitchFamily="-1" charset="-128"/>
              </a:rPr>
              <a:t>War of 1812, the Old Northwest was a prime example of a borderland with American Indian, French, English, and American cultures meeting along unstable boundaries. The American victory over the British and Indians established United States dominance, but a new borderland developed. The Northwest Ordinance of 1787 prohibited slavery in the Old Northwest, making the Ohio River the boundary between free and slave societies, but for many years it was easier for people and goods to travel between slave-state Kentucky and southern Ohio, Indiana, and Illinois than it was for movement between the area and the northern parts of these states. The southern portions of these states came to have more in common with Kentucky and Tennessee than the northern counties of their own territory. New Englanders settled in the northern parts of the states, while southerners who shipped their goods southward rather than northward or eastward settled in the southern portions of the states. The concentration of southerners made Illinois and Indiana key political battlegrounds during the emerging slavery controversy. </a:t>
            </a:r>
            <a:endParaRPr lang="en-US" dirty="0">
              <a:latin typeface="Arial" pitchFamily="-1" charset="0"/>
              <a:ea typeface="ＭＳ Ｐゴシック" pitchFamily="-1" charset="-128"/>
              <a:cs typeface="ＭＳ Ｐゴシック" pitchFamily="-1" charset="-128"/>
            </a:endParaRP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90801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ea typeface="ＭＳ Ｐゴシック" panose="020B0600070205080204" pitchFamily="34" charset="-128"/>
              </a:rPr>
              <a:t>In </a:t>
            </a:r>
            <a:r>
              <a:rPr lang="en-US" altLang="en-US" baseline="0" dirty="0">
                <a:latin typeface="Arial" panose="020B0604020202020204" pitchFamily="34" charset="0"/>
                <a:ea typeface="ＭＳ Ｐゴシック" panose="020B0600070205080204" pitchFamily="34" charset="-128"/>
              </a:rPr>
              <a:t>the first two decades of the nineteenth century, the westward movement of the population brought settlement to and across the Mississippi River. Before </a:t>
            </a:r>
            <a:r>
              <a:rPr lang="en-US" altLang="en-US" baseline="0" dirty="0" smtClean="0">
                <a:latin typeface="Arial" panose="020B0604020202020204" pitchFamily="34" charset="0"/>
                <a:ea typeface="ＭＳ Ｐゴシック" panose="020B0600070205080204" pitchFamily="34" charset="-128"/>
              </a:rPr>
              <a:t>canals</a:t>
            </a:r>
            <a:r>
              <a:rPr lang="en-US" sz="1200" kern="1200" dirty="0" smtClean="0">
                <a:solidFill>
                  <a:schemeClr val="tx1"/>
                </a:solidFill>
                <a:latin typeface="Arial" charset="0"/>
                <a:ea typeface="ＭＳ Ｐゴシック" charset="-128"/>
                <a:cs typeface="ＭＳ Ｐゴシック" charset="-128"/>
              </a:rPr>
              <a:t>―</a:t>
            </a:r>
            <a:r>
              <a:rPr lang="en-US" altLang="en-US" baseline="0" dirty="0" smtClean="0">
                <a:latin typeface="Arial" panose="020B0604020202020204" pitchFamily="34" charset="0"/>
                <a:ea typeface="ＭＳ Ｐゴシック" panose="020B0600070205080204" pitchFamily="34" charset="-128"/>
              </a:rPr>
              <a:t>and </a:t>
            </a:r>
            <a:r>
              <a:rPr lang="en-US" altLang="en-US" baseline="0" dirty="0">
                <a:latin typeface="Arial" panose="020B0604020202020204" pitchFamily="34" charset="0"/>
                <a:ea typeface="ＭＳ Ｐゴシック" panose="020B0600070205080204" pitchFamily="34" charset="-128"/>
              </a:rPr>
              <a:t>later, </a:t>
            </a:r>
            <a:r>
              <a:rPr lang="en-US" altLang="en-US" baseline="0" dirty="0" smtClean="0">
                <a:latin typeface="Arial" panose="020B0604020202020204" pitchFamily="34" charset="0"/>
                <a:ea typeface="ＭＳ Ｐゴシック" panose="020B0600070205080204" pitchFamily="34" charset="-128"/>
              </a:rPr>
              <a:t>railroads</a:t>
            </a:r>
            <a:r>
              <a:rPr lang="en-US" sz="1200" kern="1200" dirty="0" smtClean="0">
                <a:solidFill>
                  <a:schemeClr val="tx1"/>
                </a:solidFill>
                <a:latin typeface="Arial" charset="0"/>
                <a:ea typeface="ＭＳ Ｐゴシック" charset="-128"/>
                <a:cs typeface="ＭＳ Ｐゴシック" charset="-128"/>
              </a:rPr>
              <a:t>―</a:t>
            </a:r>
            <a:r>
              <a:rPr lang="en-US" altLang="en-US" baseline="0" dirty="0" smtClean="0">
                <a:latin typeface="Arial" panose="020B0604020202020204" pitchFamily="34" charset="0"/>
                <a:ea typeface="ＭＳ Ｐゴシック" panose="020B0600070205080204" pitchFamily="34" charset="-128"/>
              </a:rPr>
              <a:t>opened </a:t>
            </a:r>
            <a:r>
              <a:rPr lang="en-US" altLang="en-US" baseline="0" dirty="0">
                <a:latin typeface="Arial" panose="020B0604020202020204" pitchFamily="34" charset="0"/>
                <a:ea typeface="ＭＳ Ｐゴシック" panose="020B0600070205080204" pitchFamily="34" charset="-128"/>
              </a:rPr>
              <a:t>previously landlocked areas to commercial farming, settlement was concentrated near rivers. </a:t>
            </a:r>
          </a:p>
        </p:txBody>
      </p:sp>
    </p:spTree>
    <p:extLst>
      <p:ext uri="{BB962C8B-B14F-4D97-AF65-F5344CB8AC3E}">
        <p14:creationId xmlns:p14="http://schemas.microsoft.com/office/powerpoint/2010/main" val="3339429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7FE89C7F-E145-A543-B061-5D7F0C3BF6F8}" type="slidenum">
              <a:rPr lang="en-US"/>
              <a:pPr/>
              <a:t>15</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These maps illustrate how the transportation</a:t>
            </a:r>
            <a:r>
              <a:rPr lang="en-US" baseline="0" dirty="0">
                <a:latin typeface="Arial" pitchFamily="-1" charset="0"/>
                <a:ea typeface="ＭＳ Ｐゴシック" pitchFamily="-1" charset="-128"/>
                <a:cs typeface="ＭＳ Ｐゴシック" pitchFamily="-1" charset="-128"/>
              </a:rPr>
              <a:t> revolution of the early nineteenth century made possible much more rapid travel within the United States.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997318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E53842F1-F2AC-8048-817C-68C2427A7F1C}" type="slidenum">
              <a:rPr lang="en-US"/>
              <a:pPr/>
              <a:t>16</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watercolor by the artist</a:t>
            </a:r>
            <a:r>
              <a:rPr lang="en-US" baseline="0" dirty="0">
                <a:latin typeface="Arial" pitchFamily="-1" charset="0"/>
                <a:ea typeface="ＭＳ Ｐゴシック" pitchFamily="-1" charset="-128"/>
                <a:cs typeface="ＭＳ Ｐゴシック" pitchFamily="-1" charset="-128"/>
              </a:rPr>
              <a:t> Edwin Whitefield depicts a squatter’s cabin in the Minnesota woods.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731589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5B8582A0-545E-484D-AA21-6D72F711152D}" type="slidenum">
              <a:rPr lang="en-US"/>
              <a:pPr/>
              <a:t>17</a:t>
            </a:fld>
            <a:endParaRPr lang="en-US" dirty="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a:t>
            </a:r>
            <a:r>
              <a:rPr lang="en-US" baseline="0" dirty="0">
                <a:latin typeface="Arial" pitchFamily="-1" charset="0"/>
                <a:ea typeface="ＭＳ Ｐゴシック" pitchFamily="-1" charset="-128"/>
                <a:cs typeface="ＭＳ Ｐゴシック" pitchFamily="-1" charset="-128"/>
              </a:rPr>
              <a:t> market revolution and westward expansion occurred simultaneously in the North and South, heightening section divisions. In some ways, the most dynamic feature of the American economy in the first thirty years of the nineteenth century was the rise of the Cotton Kingdom. The early industrial revolution began in England, and spread to the North, where it centered on textile factories that demanded huge amounts of cotton, a crop for which the Deep South was particularly suited. In 1793, Eli Whitney invented the cotton gin for separating seeds from the fibers, a particularly laborious process that slowed the marketing of cotton; now the crop could be produced and marketed on a much larger scale. </a:t>
            </a:r>
            <a:r>
              <a:rPr lang="en-US" baseline="0" dirty="0" smtClean="0">
                <a:latin typeface="Arial" pitchFamily="-1" charset="0"/>
                <a:ea typeface="ＭＳ Ｐゴシック" pitchFamily="-1" charset="-128"/>
                <a:cs typeface="ＭＳ Ｐゴシック" pitchFamily="-1" charset="-128"/>
              </a:rPr>
              <a:t>Coupled </a:t>
            </a:r>
            <a:r>
              <a:rPr lang="en-US" baseline="0" dirty="0">
                <a:latin typeface="Arial" pitchFamily="-1" charset="0"/>
                <a:ea typeface="ＭＳ Ｐゴシック" pitchFamily="-1" charset="-128"/>
                <a:cs typeface="ＭＳ Ｐゴシック" pitchFamily="-1" charset="-128"/>
              </a:rPr>
              <a:t>with rising demand for cotton and newly opened land in the west, the cotton gin revolutionized American slavery. Expected to die out because tobacco exhausted the soil, slavery instead expanded with cotton plantations spreading into the South Carolina upcountry. South Carolina reopened the African slave trade between 1803 and 1808 before Congress banned it in 1808 (the earliest date allowed by the Constitution), after which </a:t>
            </a:r>
            <a:r>
              <a:rPr lang="en-US" baseline="0" dirty="0" smtClean="0">
                <a:latin typeface="Arial" pitchFamily="-1" charset="0"/>
                <a:ea typeface="ＭＳ Ｐゴシック" pitchFamily="-1" charset="-128"/>
                <a:cs typeface="ＭＳ Ｐゴシック" pitchFamily="-1" charset="-128"/>
              </a:rPr>
              <a:t>a </a:t>
            </a:r>
            <a:r>
              <a:rPr lang="en-US" baseline="0" dirty="0">
                <a:latin typeface="Arial" pitchFamily="-1" charset="0"/>
                <a:ea typeface="ＭＳ Ｐゴシック" pitchFamily="-1" charset="-128"/>
                <a:cs typeface="ＭＳ Ｐゴシック" pitchFamily="-1" charset="-128"/>
              </a:rPr>
              <a:t>massive internal trade developed. After the War of 1812, the United States consolidated control over the Deep South and acquired Florida forcing Indians to cede lands for white settlement, and thus, the expansion of cotton production and slavery. </a:t>
            </a:r>
          </a:p>
          <a:p>
            <a:pPr eaLnBrk="1" hangingPunct="1"/>
            <a:endParaRPr lang="en-US" baseline="0" dirty="0">
              <a:latin typeface="Arial" pitchFamily="-1" charset="0"/>
              <a:ea typeface="ＭＳ Ｐゴシック" pitchFamily="-1" charset="-128"/>
              <a:cs typeface="ＭＳ Ｐゴシック" pitchFamily="-1" charset="-128"/>
            </a:endParaRPr>
          </a:p>
          <a:p>
            <a:pPr eaLnBrk="1" hangingPunct="1"/>
            <a:r>
              <a:rPr lang="en-US" baseline="0" dirty="0">
                <a:latin typeface="Arial" pitchFamily="-1" charset="0"/>
                <a:ea typeface="ＭＳ Ｐゴシック" pitchFamily="-1" charset="-128"/>
                <a:cs typeface="ＭＳ Ｐゴシック" pitchFamily="-1" charset="-128"/>
              </a:rPr>
              <a:t>Historians estimate that around one million slaves were shifted from older slave states to the newly opened Deep South between 1800 and 1860. While some were transferred to new plantations acquired by their owners, most were sold at auction into a well-organized business that gathered slaves in Maryland, Virginia, and South Carolina to be shipped to markets in Mobile, Natchez, and New Orleans. Slave coffles, or the forced marching to the Deep South of chained groups of slaves, became a common occurrence. Westward expansion meant increased freedom for whites, and significantly decreased freedom for </a:t>
            </a:r>
            <a:r>
              <a:rPr lang="en-US" baseline="0" dirty="0" smtClean="0">
                <a:latin typeface="Arial" pitchFamily="-1" charset="0"/>
                <a:ea typeface="ＭＳ Ｐゴシック" pitchFamily="-1" charset="-128"/>
                <a:cs typeface="ＭＳ Ｐゴシック" pitchFamily="-1" charset="-128"/>
              </a:rPr>
              <a:t>African-Americans</a:t>
            </a:r>
            <a:r>
              <a:rPr lang="en-US" baseline="0" dirty="0">
                <a:latin typeface="Arial" pitchFamily="-1" charset="0"/>
                <a:ea typeface="ＭＳ Ｐゴシック" pitchFamily="-1" charset="-128"/>
                <a:cs typeface="ＭＳ Ｐゴシック" pitchFamily="-1" charset="-128"/>
              </a:rPr>
              <a:t>, as families and communities were torn apart to fuel the internal slave trade. In 1793, the United States produced five million pounds of cotton, a number that would grow to 170 million by 1820; most of the growth was based on slave plantation production.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781099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C7B4A1E-3C40-7246-A7BF-E9F9C2AD913F}" type="slidenum">
              <a:rPr lang="en-US"/>
              <a:pPr/>
              <a:t>18</a:t>
            </a:fld>
            <a:endParaRPr lang="en-US" dirty="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Maps</a:t>
            </a:r>
            <a:r>
              <a:rPr lang="en-US" baseline="0" dirty="0">
                <a:latin typeface="Arial" pitchFamily="-1" charset="0"/>
                <a:ea typeface="ＭＳ Ｐゴシック" pitchFamily="-1" charset="-128"/>
                <a:cs typeface="ＭＳ Ｐゴシック" pitchFamily="-1" charset="-128"/>
              </a:rPr>
              <a:t> of cotton production graphically illustrate the rise of the Cotton Kingdom stretching from South Carolina to Louisiana.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743451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FAB4DF45-281E-4D45-90A2-EAD399A275C9}" type="slidenum">
              <a:rPr lang="en-US">
                <a:solidFill>
                  <a:srgbClr val="000000"/>
                </a:solidFill>
              </a:rPr>
              <a:pPr/>
              <a:t>19</a:t>
            </a:fld>
            <a:endParaRPr lang="en-US" dirty="0">
              <a:solidFill>
                <a:srgbClr val="000000"/>
              </a:solidFill>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808829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3321144C-7E34-5648-B190-6439D5064435}" type="slidenum">
              <a:rPr lang="en-US"/>
              <a:pPr/>
              <a:t>20</a:t>
            </a:fld>
            <a:endParaRPr lang="en-US" dirty="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Slave Trader, Sold to Tennessee</a:t>
            </a:r>
            <a:r>
              <a:rPr lang="en-US" i="0" dirty="0">
                <a:latin typeface="Arial" pitchFamily="-1" charset="0"/>
                <a:ea typeface="ＭＳ Ｐゴシック" pitchFamily="-1" charset="-128"/>
                <a:cs typeface="ＭＳ Ｐゴシック" pitchFamily="-1" charset="-128"/>
              </a:rPr>
              <a:t>, a watercolor sketch by the artist Lewis</a:t>
            </a:r>
            <a:r>
              <a:rPr lang="en-US" i="0" baseline="0" dirty="0">
                <a:latin typeface="Arial" pitchFamily="-1" charset="0"/>
                <a:ea typeface="ＭＳ Ｐゴシック" pitchFamily="-1" charset="-128"/>
                <a:cs typeface="ＭＳ Ｐゴシック" pitchFamily="-1" charset="-128"/>
              </a:rPr>
              <a:t> Miller from the mid-1850s. Miller depicts a group of slaves being marched from Virginia to Tennessee. Once Congress voted to prohibit the further importation of slaves into the country, slaveowners in newly opened areas of the country had to obtain slaves from other parts of the United States.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141748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932BD47-9650-7A46-B576-EFA65490437D}" type="slidenum">
              <a:rPr lang="en-US"/>
              <a:pPr/>
              <a:t>21</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3034019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B7867947-58FA-CF46-8325-AFE967DCEE2B}" type="slidenum">
              <a:rPr lang="en-US"/>
              <a:pPr/>
              <a:t>22</a:t>
            </a:fld>
            <a:endParaRPr lang="en-US" dirty="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Even though cotton agriculture in some sense commercialized the South, it did not create a dynamic and diversified economy. Cotton plantation slavery simply spread the agrarian, slave-based social order of the eastern states westward. The Cotton Kingdom remained rural, and the </a:t>
            </a:r>
            <a:r>
              <a:rPr lang="en-US" dirty="0" smtClean="0">
                <a:latin typeface="Arial" pitchFamily="-1" charset="0"/>
                <a:ea typeface="ＭＳ Ｐゴシック" pitchFamily="-1" charset="-128"/>
                <a:cs typeface="ＭＳ Ｐゴシック" pitchFamily="-1" charset="-128"/>
              </a:rPr>
              <a:t>South’s </a:t>
            </a:r>
            <a:r>
              <a:rPr lang="en-US" dirty="0">
                <a:latin typeface="Arial" pitchFamily="-1" charset="0"/>
                <a:ea typeface="ＭＳ Ｐゴシック" pitchFamily="-1" charset="-128"/>
                <a:cs typeface="ＭＳ Ｐゴシック" pitchFamily="-1" charset="-128"/>
              </a:rPr>
              <a:t>transportation and banking systems were underdeveloped arms of the plantation economy. Manufacturing and technological development lagged there, compared to the North.</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a:t>
            </a:r>
            <a:r>
              <a:rPr lang="en-US" baseline="0" dirty="0">
                <a:latin typeface="Arial" pitchFamily="-1" charset="0"/>
                <a:ea typeface="ＭＳ Ｐゴシック" pitchFamily="-1" charset="-128"/>
                <a:cs typeface="ＭＳ Ｐゴシック" pitchFamily="-1" charset="-128"/>
              </a:rPr>
              <a:t> market revolution transformed the North into an integrated economy of commercial farms and manufacturing cities. The pioneer stage of moving westward reinforced farmer’s self-sufficiency because the tasks of settlement left little time for market-based agriculture; once the Old Northwest became more </a:t>
            </a:r>
            <a:r>
              <a:rPr lang="en-US" baseline="0" dirty="0" smtClean="0">
                <a:latin typeface="Arial" pitchFamily="-1" charset="0"/>
                <a:ea typeface="ＭＳ Ｐゴシック" pitchFamily="-1" charset="-128"/>
                <a:cs typeface="ＭＳ Ｐゴシック" pitchFamily="-1" charset="-128"/>
              </a:rPr>
              <a:t>settled, </a:t>
            </a:r>
            <a:r>
              <a:rPr lang="en-US" baseline="0" dirty="0">
                <a:latin typeface="Arial" pitchFamily="-1" charset="0"/>
                <a:ea typeface="ＭＳ Ｐゴシック" pitchFamily="-1" charset="-128"/>
                <a:cs typeface="ＭＳ Ｐゴシック" pitchFamily="-1" charset="-128"/>
              </a:rPr>
              <a:t>however, farmers were drawn into the market economy linked to eastern centers of commerce and banking by increasingly developed transportation networks. Goods previously produced at home were now more often bought in stores, and more concentration was placed on producing crops and livestock for market rather than subsistence. The cities of the East became a market and source of credit for western farmers. Banks and insurance companies financed land acquisition, supplies, and in the 1840s/1850s, new types of mechanized equipment. The steel plow invented by John Deere in 1837 made it possible to rapidly cultivate large areas of western prairie land. Cyrus McCormick invented the reaper in </a:t>
            </a:r>
            <a:r>
              <a:rPr lang="en-US" baseline="0" dirty="0" smtClean="0">
                <a:latin typeface="Arial" pitchFamily="-1" charset="0"/>
                <a:ea typeface="ＭＳ Ｐゴシック" pitchFamily="-1" charset="-128"/>
                <a:cs typeface="ＭＳ Ｐゴシック" pitchFamily="-1" charset="-128"/>
              </a:rPr>
              <a:t>1831, </a:t>
            </a:r>
            <a:r>
              <a:rPr lang="en-US" baseline="0" dirty="0">
                <a:latin typeface="Arial" pitchFamily="-1" charset="0"/>
                <a:ea typeface="ＭＳ Ｐゴシック" pitchFamily="-1" charset="-128"/>
                <a:cs typeface="ＭＳ Ｐゴシック" pitchFamily="-1" charset="-128"/>
              </a:rPr>
              <a:t>which allowed for a large increase in the amount of wheat a farmer could harvest; thousands were in use by the Civil War, and from 1840 to 1860, the country’s wheat output tripled. Unlike cotton, the crop was primarily consumed in the United States, much of it sold to eastern farmers who transferred their efforts to dairy, fruit, and vegetable production for nearby urban centers.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035337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B2C7136-BB38-8742-BC12-C84756E763D5}" type="slidenum">
              <a:rPr lang="en-US"/>
              <a:pPr/>
              <a:t>23</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latin typeface="Arial" pitchFamily="-1" charset="0"/>
                <a:ea typeface="ＭＳ Ｐゴシック" pitchFamily="-1" charset="-128"/>
                <a:cs typeface="ＭＳ Ｐゴシック" pitchFamily="-1" charset="-128"/>
              </a:rPr>
              <a:t>Cities were part of the West from its beginning. Cities that stood at the intersection of interregional </a:t>
            </a:r>
            <a:r>
              <a:rPr lang="en-US" dirty="0" smtClean="0">
                <a:latin typeface="Arial" pitchFamily="-1" charset="0"/>
                <a:ea typeface="ＭＳ Ｐゴシック" pitchFamily="-1" charset="-128"/>
                <a:cs typeface="ＭＳ Ｐゴシック" pitchFamily="-1" charset="-128"/>
              </a:rPr>
              <a:t>trade</a:t>
            </a:r>
            <a:r>
              <a:rPr lang="en-US" sz="1200" kern="1200" dirty="0" smtClean="0">
                <a:solidFill>
                  <a:schemeClr val="tx1"/>
                </a:solidFill>
                <a:latin typeface="Arial" charset="0"/>
                <a:ea typeface="ＭＳ Ｐゴシック" charset="-128"/>
                <a:cs typeface="ＭＳ Ｐゴシック" charset="-128"/>
              </a:rPr>
              <a:t>―</a:t>
            </a:r>
            <a:r>
              <a:rPr lang="en-US" dirty="0" smtClean="0">
                <a:latin typeface="Arial" pitchFamily="-1" charset="0"/>
                <a:ea typeface="ＭＳ Ｐゴシック" pitchFamily="-1" charset="-128"/>
                <a:cs typeface="ＭＳ Ｐゴシック" pitchFamily="-1" charset="-128"/>
              </a:rPr>
              <a:t>such </a:t>
            </a:r>
            <a:r>
              <a:rPr lang="en-US" dirty="0">
                <a:latin typeface="Arial" pitchFamily="-1" charset="0"/>
                <a:ea typeface="ＭＳ Ｐゴシック" pitchFamily="-1" charset="-128"/>
                <a:cs typeface="ＭＳ Ｐゴシック" pitchFamily="-1" charset="-128"/>
              </a:rPr>
              <a:t>as Cincinnati, a center of pig slaughterhouses, and St. </a:t>
            </a:r>
            <a:r>
              <a:rPr lang="en-US" dirty="0" smtClean="0">
                <a:latin typeface="Arial" pitchFamily="-1" charset="0"/>
                <a:ea typeface="ＭＳ Ｐゴシック" pitchFamily="-1" charset="-128"/>
                <a:cs typeface="ＭＳ Ｐゴシック" pitchFamily="-1" charset="-128"/>
              </a:rPr>
              <a:t>Louis</a:t>
            </a:r>
            <a:r>
              <a:rPr lang="en-US" sz="1200" kern="1200" dirty="0" smtClean="0">
                <a:solidFill>
                  <a:schemeClr val="tx1"/>
                </a:solidFill>
                <a:latin typeface="Arial" charset="0"/>
                <a:ea typeface="ＭＳ Ｐゴシック" charset="-128"/>
                <a:cs typeface="ＭＳ Ｐゴシック" charset="-128"/>
              </a:rPr>
              <a:t>―</a:t>
            </a:r>
            <a:r>
              <a:rPr lang="en-US" dirty="0" smtClean="0">
                <a:latin typeface="Arial" pitchFamily="-1" charset="0"/>
                <a:ea typeface="ＭＳ Ｐゴシック" pitchFamily="-1" charset="-128"/>
                <a:cs typeface="ＭＳ Ｐゴシック" pitchFamily="-1" charset="-128"/>
              </a:rPr>
              <a:t>grew </a:t>
            </a:r>
            <a:r>
              <a:rPr lang="en-US" dirty="0">
                <a:latin typeface="Arial" pitchFamily="-1" charset="0"/>
                <a:ea typeface="ＭＳ Ｐゴシック" pitchFamily="-1" charset="-128"/>
                <a:cs typeface="ＭＳ Ｐゴシック" pitchFamily="-1" charset="-128"/>
              </a:rPr>
              <a:t>enormously and quickly. Chicago was the West’s greatest city. Thanks to the railroad and its location on the Great Lakes, Chicago by 1860 was the fourth-largest city in the nation, serving as a center where western farm products were collected and shipped east.</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Urban centers in the West and East experienced great changes wrought by the market revolution. The number of people in cities increased dramatically. Urban merchants, bankers, and master craftsmen exploited the expanding market among commercial farmers. Their efforts to increase production and reduce labor costs transformed work. Skilled artisans who once made an entire product at home, where they controlled their own work, were now gathered in large workshops, where entrepreneurs supervised them, subdivided their tasks, and paid them a wage to perform only one process in production. These workers faced relentless pressure from employers to make more goods faster,</a:t>
            </a:r>
            <a:r>
              <a:rPr lang="en-US" baseline="0" dirty="0">
                <a:latin typeface="Arial" pitchFamily="-1" charset="0"/>
                <a:ea typeface="ＭＳ Ｐゴシック" pitchFamily="-1" charset="-128"/>
                <a:cs typeface="ＭＳ Ｐゴシック" pitchFamily="-1" charset="-128"/>
              </a:rPr>
              <a:t> at lower wages, and under intense supervision</a:t>
            </a:r>
            <a:r>
              <a:rPr lang="en-US" dirty="0">
                <a:latin typeface="Arial" pitchFamily="-1" charset="0"/>
                <a:ea typeface="ＭＳ Ｐゴシック" pitchFamily="-1" charset="-128"/>
                <a:cs typeface="ＭＳ Ｐゴシック" pitchFamily="-1" charset="-128"/>
              </a:rPr>
              <a:t>.</a:t>
            </a:r>
          </a:p>
        </p:txBody>
      </p:sp>
    </p:spTree>
    <p:extLst>
      <p:ext uri="{BB962C8B-B14F-4D97-AF65-F5344CB8AC3E}">
        <p14:creationId xmlns:p14="http://schemas.microsoft.com/office/powerpoint/2010/main" val="438717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ea typeface="ＭＳ Ｐゴシック" panose="020B0600070205080204" pitchFamily="34" charset="-128"/>
              </a:rPr>
              <a:t>Although </a:t>
            </a:r>
            <a:r>
              <a:rPr lang="en-US" altLang="en-US" baseline="0" dirty="0">
                <a:latin typeface="Arial" panose="020B0604020202020204" pitchFamily="34" charset="0"/>
                <a:ea typeface="ＭＳ Ｐゴシック" panose="020B0600070205080204" pitchFamily="34" charset="-128"/>
              </a:rPr>
              <a:t>the United States was still predominantly agricultural, by 1840 major cities had arisen in the northern and northwestern states. The South lagged far behind in urban growth. Most cities were located on navigable </a:t>
            </a:r>
            <a:r>
              <a:rPr lang="en-US" altLang="en-US" baseline="0" dirty="0" smtClean="0">
                <a:latin typeface="Arial" panose="020B0604020202020204" pitchFamily="34" charset="0"/>
                <a:ea typeface="ＭＳ Ｐゴシック" panose="020B0600070205080204" pitchFamily="34" charset="-128"/>
              </a:rPr>
              <a:t>waterways</a:t>
            </a:r>
            <a:r>
              <a:rPr lang="en-US" sz="1200" kern="1200" dirty="0" smtClean="0">
                <a:solidFill>
                  <a:schemeClr val="tx1"/>
                </a:solidFill>
                <a:latin typeface="Arial" charset="0"/>
                <a:ea typeface="ＭＳ Ｐゴシック" charset="-128"/>
                <a:cs typeface="ＭＳ Ｐゴシック" charset="-128"/>
              </a:rPr>
              <a:t>―</a:t>
            </a:r>
            <a:r>
              <a:rPr lang="en-US" altLang="en-US" baseline="0" dirty="0" smtClean="0">
                <a:latin typeface="Arial" panose="020B0604020202020204" pitchFamily="34" charset="0"/>
                <a:ea typeface="ＭＳ Ｐゴシック" panose="020B0600070205080204" pitchFamily="34" charset="-128"/>
              </a:rPr>
              <a:t>either </a:t>
            </a:r>
            <a:r>
              <a:rPr lang="en-US" altLang="en-US" baseline="0" dirty="0">
                <a:latin typeface="Arial" panose="020B0604020202020204" pitchFamily="34" charset="0"/>
                <a:ea typeface="ＭＳ Ｐゴシック" panose="020B0600070205080204" pitchFamily="34" charset="-128"/>
              </a:rPr>
              <a:t>the Atlantic coast or inland </a:t>
            </a:r>
            <a:r>
              <a:rPr lang="en-US" altLang="en-US" baseline="0" dirty="0" smtClean="0">
                <a:latin typeface="Arial" panose="020B0604020202020204" pitchFamily="34" charset="0"/>
                <a:ea typeface="ＭＳ Ｐゴシック" panose="020B0600070205080204" pitchFamily="34" charset="-128"/>
              </a:rPr>
              <a:t>rivers</a:t>
            </a:r>
            <a:r>
              <a:rPr lang="en-US" sz="1200" kern="1200" dirty="0" smtClean="0">
                <a:solidFill>
                  <a:schemeClr val="tx1"/>
                </a:solidFill>
                <a:latin typeface="Arial" charset="0"/>
                <a:ea typeface="ＭＳ Ｐゴシック" charset="-128"/>
                <a:cs typeface="ＭＳ Ｐゴシック" charset="-128"/>
              </a:rPr>
              <a:t>―</a:t>
            </a:r>
            <a:r>
              <a:rPr lang="en-US" altLang="en-US" baseline="0" dirty="0" smtClean="0">
                <a:latin typeface="Arial" panose="020B0604020202020204" pitchFamily="34" charset="0"/>
                <a:ea typeface="ＭＳ Ｐゴシック" panose="020B0600070205080204" pitchFamily="34" charset="-128"/>
              </a:rPr>
              <a:t>or </a:t>
            </a:r>
            <a:r>
              <a:rPr lang="en-US" altLang="en-US" baseline="0" dirty="0">
                <a:latin typeface="Arial" panose="020B0604020202020204" pitchFamily="34" charset="0"/>
                <a:ea typeface="ＭＳ Ｐゴシック" panose="020B0600070205080204" pitchFamily="34" charset="-128"/>
              </a:rPr>
              <a:t>on rivers that provided water power for early factories. </a:t>
            </a:r>
          </a:p>
        </p:txBody>
      </p:sp>
    </p:spTree>
    <p:extLst>
      <p:ext uri="{BB962C8B-B14F-4D97-AF65-F5344CB8AC3E}">
        <p14:creationId xmlns:p14="http://schemas.microsoft.com/office/powerpoint/2010/main" val="3405332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0AEE3887-1285-084F-AB7F-78F02BF1F5FB}" type="slidenum">
              <a:rPr lang="en-US"/>
              <a:pPr/>
              <a:t>25</a:t>
            </a:fld>
            <a:endParaRPr lang="en-US" dirty="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painting of Cincinnati, self-styled</a:t>
            </a:r>
            <a:r>
              <a:rPr lang="en-US" baseline="0" dirty="0">
                <a:latin typeface="Arial" pitchFamily="-1" charset="0"/>
                <a:ea typeface="ＭＳ Ｐゴシック" pitchFamily="-1" charset="-128"/>
                <a:cs typeface="ＭＳ Ｐゴシック" pitchFamily="-1" charset="-128"/>
              </a:rPr>
              <a:t> Queen City of the West, from </a:t>
            </a:r>
            <a:r>
              <a:rPr lang="en-US" baseline="0" dirty="0" smtClean="0">
                <a:latin typeface="Arial" pitchFamily="-1" charset="0"/>
                <a:ea typeface="ＭＳ Ｐゴシック" pitchFamily="-1" charset="-128"/>
                <a:cs typeface="ＭＳ Ｐゴシック" pitchFamily="-1" charset="-128"/>
              </a:rPr>
              <a:t>1835; steamboats </a:t>
            </a:r>
            <a:r>
              <a:rPr lang="en-US" baseline="0" dirty="0">
                <a:latin typeface="Arial" pitchFamily="-1" charset="0"/>
                <a:ea typeface="ＭＳ Ｐゴシック" pitchFamily="-1" charset="-128"/>
                <a:cs typeface="ＭＳ Ｐゴシック" pitchFamily="-1" charset="-128"/>
              </a:rPr>
              <a:t>line the Ohio River waterfront.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382746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3F389CA5-298B-4140-963C-0F6CFE866940}" type="slidenum">
              <a:rPr lang="en-US">
                <a:solidFill>
                  <a:srgbClr val="000000"/>
                </a:solidFill>
              </a:rPr>
              <a:pPr/>
              <a:t>26</a:t>
            </a:fld>
            <a:endParaRPr lang="en-US" dirty="0">
              <a:solidFill>
                <a:srgbClr val="000000"/>
              </a:solidFill>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trade card depicts the interior of a chair-manufacturing</a:t>
            </a:r>
            <a:r>
              <a:rPr lang="en-US" baseline="0" dirty="0">
                <a:latin typeface="Arial" pitchFamily="-1" charset="0"/>
                <a:ea typeface="ＭＳ Ｐゴシック" pitchFamily="-1" charset="-128"/>
                <a:cs typeface="ＭＳ Ｐゴシック" pitchFamily="-1" charset="-128"/>
              </a:rPr>
              <a:t> workshop in New York City. The owner stands at the center, dressed quite differently from his employees. The men are using traditional hand tools; furniture manufacturing had not yet been mechanized.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247600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FFC38579-6FFC-D04B-ADC4-3A46E8110E23}" type="slidenum">
              <a:rPr lang="en-US"/>
              <a:pPr/>
              <a:t>27</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r>
              <a:rPr lang="en-US" sz="1000" dirty="0">
                <a:latin typeface="Arial" pitchFamily="-1" charset="0"/>
                <a:ea typeface="ＭＳ Ｐゴシック" pitchFamily="-1" charset="-128"/>
                <a:cs typeface="ＭＳ Ｐゴシック" pitchFamily="-1" charset="-128"/>
              </a:rPr>
              <a:t>In some industries, particularly textiles, factories entirely replaced traditional craft production. Factories gathered large groups of workers under central supervision and replaced hand tools with power-driven machinery. The first factory in America was established in 1790 at Pawtucket, Rhode Island, by Samuel Slater, an English immigrant, who built from memory a spinning</a:t>
            </a:r>
            <a:r>
              <a:rPr lang="en-US" sz="1000" baseline="0" dirty="0">
                <a:latin typeface="Arial" pitchFamily="-1" charset="0"/>
                <a:ea typeface="ＭＳ Ｐゴシック" pitchFamily="-1" charset="-128"/>
                <a:cs typeface="ＭＳ Ｐゴシック" pitchFamily="-1" charset="-128"/>
              </a:rPr>
              <a:t> </a:t>
            </a:r>
            <a:r>
              <a:rPr lang="en-US" sz="1000" dirty="0">
                <a:latin typeface="Arial" pitchFamily="-1" charset="0"/>
                <a:ea typeface="ＭＳ Ｐゴシック" pitchFamily="-1" charset="-128"/>
                <a:cs typeface="ＭＳ Ｐゴシック" pitchFamily="-1" charset="-128"/>
              </a:rPr>
              <a:t>jenny in order to evade laws making it illegal to export plans for industrial machines.</a:t>
            </a:r>
            <a:r>
              <a:rPr lang="en-US" sz="1000" baseline="0" dirty="0">
                <a:latin typeface="Arial" pitchFamily="-1" charset="0"/>
                <a:ea typeface="ＭＳ Ｐゴシック" pitchFamily="-1" charset="-128"/>
                <a:cs typeface="ＭＳ Ｐゴシック" pitchFamily="-1" charset="-128"/>
              </a:rPr>
              <a:t> </a:t>
            </a:r>
            <a:r>
              <a:rPr lang="en-US" sz="1000" dirty="0">
                <a:latin typeface="Arial" pitchFamily="-1" charset="0"/>
                <a:ea typeface="ＭＳ Ｐゴシック" pitchFamily="-1" charset="-128"/>
                <a:cs typeface="ＭＳ Ｐゴシック" pitchFamily="-1" charset="-128"/>
              </a:rPr>
              <a:t>These early spinning factories produced yarn which, through the “outwork” system, was sent out to rural farm families, who wove it into cloth. The same outwork system characterized early shoe production, in which parts were sent out to families, who assembled them and gave them back to merchants, who sold the shoes. But shoemaking and textiles were eventually brought under one factory roof.</a:t>
            </a:r>
            <a:r>
              <a:rPr lang="en-US" sz="1000" baseline="0" dirty="0">
                <a:latin typeface="Arial" pitchFamily="-1" charset="0"/>
                <a:ea typeface="ＭＳ Ｐゴシック" pitchFamily="-1" charset="-128"/>
                <a:cs typeface="ＭＳ Ｐゴシック" pitchFamily="-1" charset="-128"/>
              </a:rPr>
              <a:t> </a:t>
            </a:r>
            <a:r>
              <a:rPr lang="en-US" sz="1000" dirty="0">
                <a:latin typeface="Arial" pitchFamily="-1" charset="0"/>
                <a:ea typeface="ＭＳ Ｐゴシック" pitchFamily="-1" charset="-128"/>
                <a:cs typeface="ＭＳ Ｐゴシック" pitchFamily="-1" charset="-128"/>
              </a:rPr>
              <a:t>The first large American factory that used power looms to weave cotton cloth was built in Waltham, Massachusetts, in 1814. Beginning in the 1820s, other manufacturers established factories in Lowell and other small towns, creating small industrial towns and cities across New England. The first factories, powered by waterfalls and river rapids, were matched by the 1840s by factories using steam power, which could be located anywhere. In 1850, factories made not just textiles and shoes but a wide variety of goods, including tools, firearms, clocks, and agricultural machinery. The “American system of manufactures” relied on the mass production of interchangeable parts that could be quickly assembled into standardized finished products. This was first practiced</a:t>
            </a:r>
            <a:r>
              <a:rPr lang="en-US" sz="1000" baseline="0" dirty="0">
                <a:latin typeface="Arial" pitchFamily="-1" charset="0"/>
                <a:ea typeface="ＭＳ Ｐゴシック" pitchFamily="-1" charset="-128"/>
                <a:cs typeface="ＭＳ Ｐゴシック" pitchFamily="-1" charset="-128"/>
              </a:rPr>
              <a:t> and perfected in clock production by Eli Terry of Connecticut, and small arms production by Eli Whitney. An impressive array of mechanical skills was dispersed across northern society with towns often having sawmills, paper mills, iron works, shoemakers, hat makers, tailors, and various other small enterprises. The early industrial revolution was largely confined to New England and a few cities outside it. The South, with its slaveholding class generally opposed to industrialization, lagged far behind in factory production and the development of an internal market. Outside New England, most work was still carried on in small, unmechanized workshops. </a:t>
            </a:r>
          </a:p>
          <a:p>
            <a:pPr eaLnBrk="1" hangingPunct="1"/>
            <a:endParaRPr lang="en-US" sz="1000" baseline="0" dirty="0">
              <a:latin typeface="Arial" pitchFamily="-1" charset="0"/>
              <a:ea typeface="ＭＳ Ｐゴシック" pitchFamily="-1" charset="-128"/>
              <a:cs typeface="ＭＳ Ｐゴシック" pitchFamily="-1" charset="-128"/>
            </a:endParaRPr>
          </a:p>
          <a:p>
            <a:pPr eaLnBrk="1" hangingPunct="1"/>
            <a:r>
              <a:rPr lang="en-US" sz="1000" baseline="0" dirty="0">
                <a:latin typeface="Arial" pitchFamily="-1" charset="0"/>
                <a:ea typeface="ＭＳ Ｐゴシック" pitchFamily="-1" charset="-128"/>
                <a:cs typeface="ＭＳ Ｐゴシック" pitchFamily="-1" charset="-128"/>
              </a:rPr>
              <a:t>The market revolution changed Americans’ conception of time itself. Farming still relied on seasonal rhythms, but in cities, clocks became a part of daily life with work and leisure time clearly separated from one another. During the colonial era, bouts of intensive work were alternated with periods of leisure, but the market revolution brought work schedules based on production for specified hours per day. Worker’s pay became increasingly separated from the product itself and based on a daily or hourly wage. Railroads also operated on a set schedule making Americans more conscious of life on “clock time.” Few native-born men were attracted to factory employment because they viewed closely supervised work for a set time as a violation of the independence that defined their ideas of American freedom; employers turned to those who lacked other ways of earning a living. </a:t>
            </a:r>
            <a:endParaRPr lang="en-US" sz="1000"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9520127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7C19F606-60CA-8B41-AE29-CDB93DBF7406}" type="slidenum">
              <a:rPr lang="en-US"/>
              <a:pPr/>
              <a:t>28</a:t>
            </a:fld>
            <a:endParaRPr lang="en-US" dirty="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early industrial revolution was concentrated in New</a:t>
            </a:r>
            <a:r>
              <a:rPr lang="en-US" baseline="0" dirty="0">
                <a:latin typeface="Arial" pitchFamily="-1" charset="0"/>
                <a:ea typeface="ＭＳ Ｐゴシック" pitchFamily="-1" charset="-128"/>
                <a:cs typeface="ＭＳ Ｐゴシック" pitchFamily="-1" charset="-128"/>
              </a:rPr>
              <a:t> England, where factories producing textiles from raw cotton sprang up along the region’s many rivers, taking advantage of water power to drive their machinery.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968573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29</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Mill </a:t>
            </a:r>
            <a:r>
              <a:rPr lang="en-US" altLang="en-US" i="1" baseline="0" dirty="0">
                <a:latin typeface="Arial" panose="020B0604020202020204" pitchFamily="34" charset="0"/>
                <a:ea typeface="ＭＳ Ｐゴシック" panose="020B0600070205080204" pitchFamily="34" charset="-128"/>
              </a:rPr>
              <a:t>on the Brandywine</a:t>
            </a:r>
            <a:r>
              <a:rPr lang="en-US" altLang="en-US" i="0" baseline="0" dirty="0">
                <a:latin typeface="Arial" panose="020B0604020202020204" pitchFamily="34" charset="0"/>
                <a:ea typeface="ＭＳ Ｐゴシック" panose="020B0600070205080204" pitchFamily="34" charset="-128"/>
              </a:rPr>
              <a:t>, an 1830 watercolor of a Pennsylvania paper </a:t>
            </a:r>
            <a:r>
              <a:rPr lang="en-US" altLang="en-US" i="0" baseline="0" dirty="0" smtClean="0">
                <a:latin typeface="Arial" panose="020B0604020202020204" pitchFamily="34" charset="0"/>
                <a:ea typeface="ＭＳ Ｐゴシック" panose="020B0600070205080204" pitchFamily="34" charset="-128"/>
              </a:rPr>
              <a:t>mill</a:t>
            </a:r>
          </a:p>
          <a:p>
            <a:endParaRPr lang="en-US" altLang="en-US" i="0" baseline="0" dirty="0" smtClean="0">
              <a:latin typeface="Arial" panose="020B0604020202020204" pitchFamily="34" charset="0"/>
              <a:ea typeface="ＭＳ Ｐゴシック" panose="020B0600070205080204" pitchFamily="34" charset="-128"/>
            </a:endParaRPr>
          </a:p>
          <a:p>
            <a:r>
              <a:rPr lang="en-US" altLang="en-US" i="0" baseline="0" dirty="0" smtClean="0">
                <a:latin typeface="Arial" panose="020B0604020202020204" pitchFamily="34" charset="0"/>
                <a:ea typeface="ＭＳ Ｐゴシック" panose="020B0600070205080204" pitchFamily="34" charset="-128"/>
              </a:rPr>
              <a:t>Because </a:t>
            </a:r>
            <a:r>
              <a:rPr lang="en-US" altLang="en-US" i="0" baseline="0" dirty="0">
                <a:latin typeface="Arial" panose="020B0604020202020204" pitchFamily="34" charset="0"/>
                <a:ea typeface="ＭＳ Ｐゴシック" panose="020B0600070205080204" pitchFamily="34" charset="-128"/>
              </a:rPr>
              <a:t>it relied on water power, much early manufacturing took place in the countryside.</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827830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CC8B62B8-D689-4C29-B229-60652248A392}" type="slidenum">
              <a:rPr lang="en-US">
                <a:solidFill>
                  <a:srgbClr val="000000"/>
                </a:solidFill>
              </a:rPr>
              <a:pPr eaLnBrk="1" hangingPunct="1"/>
              <a:t>30</a:t>
            </a:fld>
            <a:endParaRPr lang="en-US" dirty="0">
              <a:solidFill>
                <a:srgbClr val="000000"/>
              </a:solidFill>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broadside from 1853 illustrates the long hours of work (from 5</a:t>
            </a:r>
            <a:r>
              <a:rPr lang="en-US" baseline="0" dirty="0"/>
              <a:t> </a:t>
            </a:r>
            <a:r>
              <a:rPr lang="en-US" sz="900" baseline="0" dirty="0"/>
              <a:t>AM</a:t>
            </a:r>
            <a:r>
              <a:rPr lang="en-US" sz="1100" baseline="0" dirty="0"/>
              <a:t> </a:t>
            </a:r>
            <a:r>
              <a:rPr lang="en-US" baseline="0" dirty="0"/>
              <a:t>to 6:30 </a:t>
            </a:r>
            <a:r>
              <a:rPr lang="en-US" sz="900" baseline="0" dirty="0"/>
              <a:t>PM</a:t>
            </a:r>
            <a:r>
              <a:rPr lang="en-US" baseline="0" dirty="0"/>
              <a:t> with brief breaks for meals) in the textile mills of Holyoke, Massachusetts. Factory labor was strictly regulated by the clock. </a:t>
            </a:r>
            <a:endParaRPr lang="en-US" dirty="0"/>
          </a:p>
        </p:txBody>
      </p:sp>
    </p:spTree>
    <p:extLst>
      <p:ext uri="{BB962C8B-B14F-4D97-AF65-F5344CB8AC3E}">
        <p14:creationId xmlns:p14="http://schemas.microsoft.com/office/powerpoint/2010/main" val="17807210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43EF20C-CBDD-0A45-A1D6-A8E56E682C2F}" type="slidenum">
              <a:rPr lang="en-US"/>
              <a:pPr/>
              <a:t>31</a:t>
            </a:fld>
            <a:endParaRPr lang="en-US" dirty="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Most early New England factories first used female and child labor. In Lowell, the best-known center of early textile manufacturing, employers built an entire town with churches, lecture halls, and boarding halls, in order to convince farm families to allow</a:t>
            </a:r>
            <a:r>
              <a:rPr lang="en-US" baseline="0" dirty="0">
                <a:latin typeface="Arial" pitchFamily="-1" charset="0"/>
                <a:ea typeface="ＭＳ Ｐゴシック" pitchFamily="-1" charset="-128"/>
                <a:cs typeface="ＭＳ Ｐゴシック" pitchFamily="-1" charset="-128"/>
              </a:rPr>
              <a:t> their daughters to leave home for work</a:t>
            </a:r>
            <a:r>
              <a:rPr lang="en-US" dirty="0">
                <a:latin typeface="Arial" pitchFamily="-1" charset="0"/>
                <a:ea typeface="ＭＳ Ｐゴシック" pitchFamily="-1" charset="-128"/>
                <a:cs typeface="ＭＳ Ｐゴシック" pitchFamily="-1" charset="-128"/>
              </a:rPr>
              <a:t>. Though</a:t>
            </a:r>
            <a:r>
              <a:rPr lang="en-US" baseline="0" dirty="0">
                <a:latin typeface="Arial" pitchFamily="-1" charset="0"/>
                <a:ea typeface="ＭＳ Ｐゴシック" pitchFamily="-1" charset="-128"/>
                <a:cs typeface="ＭＳ Ｐゴシック" pitchFamily="-1" charset="-128"/>
              </a:rPr>
              <a:t> the constant supervision was highly restrictive, t</a:t>
            </a:r>
            <a:r>
              <a:rPr lang="en-US" dirty="0">
                <a:latin typeface="Arial" pitchFamily="-1" charset="0"/>
                <a:ea typeface="ＭＳ Ｐゴシック" pitchFamily="-1" charset="-128"/>
                <a:cs typeface="ＭＳ Ｐゴシック" pitchFamily="-1" charset="-128"/>
              </a:rPr>
              <a:t>his was the first time that women were sent into the public world in large numbers, and most valued the opportunity to earn money at a time when few other jobs were open</a:t>
            </a:r>
            <a:r>
              <a:rPr lang="en-US" baseline="0" dirty="0">
                <a:latin typeface="Arial" pitchFamily="-1" charset="0"/>
                <a:ea typeface="ＭＳ Ｐゴシック" pitchFamily="-1" charset="-128"/>
                <a:cs typeface="ＭＳ Ｐゴシック" pitchFamily="-1" charset="-128"/>
              </a:rPr>
              <a:t> to women</a:t>
            </a:r>
            <a:r>
              <a:rPr lang="en-US" dirty="0">
                <a:latin typeface="Arial" pitchFamily="-1" charset="0"/>
                <a:ea typeface="ＭＳ Ｐゴシック" pitchFamily="-1" charset="-128"/>
                <a:cs typeface="ＭＳ Ｐゴシック" pitchFamily="-1" charset="-128"/>
              </a:rPr>
              <a:t>.</a:t>
            </a:r>
            <a:r>
              <a:rPr lang="en-US" baseline="0" dirty="0">
                <a:latin typeface="Arial" pitchFamily="-1" charset="0"/>
                <a:ea typeface="ＭＳ Ｐゴシック" pitchFamily="-1" charset="-128"/>
                <a:cs typeface="ＭＳ Ｐゴシック" pitchFamily="-1" charset="-128"/>
              </a:rPr>
              <a:t> The</a:t>
            </a:r>
            <a:r>
              <a:rPr lang="en-US" dirty="0">
                <a:latin typeface="Arial" pitchFamily="-1" charset="0"/>
                <a:ea typeface="ＭＳ Ｐゴシック" pitchFamily="-1" charset="-128"/>
                <a:cs typeface="ＭＳ Ｐゴシック" pitchFamily="-1" charset="-128"/>
              </a:rPr>
              <a:t> “mill girls” were a transient labor force, since most sought to marry after only a few years of factory work. By</a:t>
            </a:r>
            <a:r>
              <a:rPr lang="en-US" baseline="0" dirty="0">
                <a:latin typeface="Arial" pitchFamily="-1" charset="0"/>
                <a:ea typeface="ＭＳ Ｐゴシック" pitchFamily="-1" charset="-128"/>
                <a:cs typeface="ＭＳ Ｐゴシック" pitchFamily="-1" charset="-128"/>
              </a:rPr>
              <a:t> the 1840s and 1850s, immigrant labor eased the shortage of industrial workers when large-scale immigration from various regions of Europe began.</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183299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3FA14FAF-ADBC-F04C-A227-875E36E77CF1}" type="slidenum">
              <a:rPr lang="en-US"/>
              <a:pPr/>
              <a:t>32</a:t>
            </a:fld>
            <a:endParaRPr lang="en-US" dirty="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Women at work tending machines in the Lowell textile mills. </a:t>
            </a:r>
          </a:p>
        </p:txBody>
      </p:sp>
    </p:spTree>
    <p:extLst>
      <p:ext uri="{BB962C8B-B14F-4D97-AF65-F5344CB8AC3E}">
        <p14:creationId xmlns:p14="http://schemas.microsoft.com/office/powerpoint/2010/main" val="24801147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CC8B62B8-D689-4C29-B229-60652248A392}" type="slidenum">
              <a:rPr lang="en-US">
                <a:solidFill>
                  <a:srgbClr val="000000"/>
                </a:solidFill>
              </a:rPr>
              <a:pPr eaLnBrk="1" hangingPunct="1"/>
              <a:t>33</a:t>
            </a:fld>
            <a:endParaRPr lang="en-US" dirty="0">
              <a:solidFill>
                <a:srgbClr val="000000"/>
              </a:solidFill>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Young women workers from the Amoskeag textile mills in Manchester,</a:t>
            </a:r>
            <a:r>
              <a:rPr lang="en-US" baseline="0" dirty="0"/>
              <a:t> New Hampshire, photographed in 1854. </a:t>
            </a:r>
            <a:endParaRPr lang="en-US" dirty="0"/>
          </a:p>
        </p:txBody>
      </p:sp>
    </p:spTree>
    <p:extLst>
      <p:ext uri="{BB962C8B-B14F-4D97-AF65-F5344CB8AC3E}">
        <p14:creationId xmlns:p14="http://schemas.microsoft.com/office/powerpoint/2010/main" val="28472138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EEB7C600-6DA4-AE46-B993-F9B82629A702}" type="slidenum">
              <a:rPr lang="en-US"/>
              <a:pPr/>
              <a:t>34</a:t>
            </a:fld>
            <a:endParaRPr lang="en-US" dirty="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Economic growth fueled a demand for labor, which was partly filled by immigrants. Immigration swelled between 1840 and 1860, when over 4 million people came to the United States, mostly from Ireland and Germany. Modernization of agriculture, the industrial revolution, and steamship and rail transportation spurred many of these migrants to America. Most went to the North, where jobs were plentiful and the</a:t>
            </a:r>
            <a:r>
              <a:rPr lang="en-US" baseline="0" dirty="0">
                <a:latin typeface="Arial" pitchFamily="-1" charset="0"/>
                <a:ea typeface="ＭＳ Ｐゴシック" pitchFamily="-1" charset="-128"/>
                <a:cs typeface="ＭＳ Ｐゴシック" pitchFamily="-1" charset="-128"/>
              </a:rPr>
              <a:t>y would not face competition from slave labor</a:t>
            </a:r>
            <a:r>
              <a:rPr lang="en-US" dirty="0">
                <a:latin typeface="Arial" pitchFamily="-1" charset="0"/>
                <a:ea typeface="ＭＳ Ｐゴシック" pitchFamily="-1" charset="-128"/>
                <a:cs typeface="ＭＳ Ｐゴシック" pitchFamily="-1" charset="-128"/>
              </a:rPr>
              <a:t>. Very few immigrants went to southern states, except for peripheral cities such as New Orleans, St. Louis, or Baltimore,</a:t>
            </a:r>
            <a:r>
              <a:rPr lang="en-US" baseline="0" dirty="0">
                <a:latin typeface="Arial" pitchFamily="-1" charset="0"/>
                <a:ea typeface="ＭＳ Ｐゴシック" pitchFamily="-1" charset="-128"/>
                <a:cs typeface="ＭＳ Ｐゴシック" pitchFamily="-1" charset="-128"/>
              </a:rPr>
              <a:t> but i</a:t>
            </a:r>
            <a:r>
              <a:rPr lang="en-US" dirty="0">
                <a:latin typeface="Arial" pitchFamily="-1" charset="0"/>
                <a:ea typeface="ＭＳ Ｐゴシック" pitchFamily="-1" charset="-128"/>
                <a:cs typeface="ＭＳ Ｐゴシック" pitchFamily="-1" charset="-128"/>
              </a:rPr>
              <a:t>mmigrants in both northern cities and rural areas were quite visible. The introduction</a:t>
            </a:r>
            <a:r>
              <a:rPr lang="en-US" baseline="0" dirty="0">
                <a:latin typeface="Arial" pitchFamily="-1" charset="0"/>
                <a:ea typeface="ＭＳ Ｐゴシック" pitchFamily="-1" charset="-128"/>
                <a:cs typeface="ＭＳ Ｐゴシック" pitchFamily="-1" charset="-128"/>
              </a:rPr>
              <a:t> of the oceangoing steamship made Atlantic crossings much cheaper, thus accelerating emigration from Europe to the United States, Canada, and Australia; frequently, the first emigrant of a family to go was a male member, who would work and send back money for the remainder of the family to follow. </a:t>
            </a:r>
            <a:endParaRPr lang="en-US" dirty="0">
              <a:latin typeface="Arial" pitchFamily="-1" charset="0"/>
              <a:ea typeface="ＭＳ Ｐゴシック" pitchFamily="-1" charset="-128"/>
              <a:cs typeface="ＭＳ Ｐゴシック" pitchFamily="-1" charset="-128"/>
            </a:endParaRP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America offered political and religious freedom to Europeans living under repressive governments and rigid social hierarchies. But the largest number of immigrants fled catastrophe</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the Irish men and women who escaped from the Great Famine of 1845</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1851, when a potato blight starved 1 million Irish to death and caused another million to migrate, mostly to America. These migrants, having worked mostly in agricultural labor, moved into unskilled or low-skilled jobs</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men into common labor, rail and canal construction, longshore and factory work, and women into domestic service. The Germans were the second-largest group of immigrants,</a:t>
            </a:r>
            <a:r>
              <a:rPr lang="en-US" baseline="0" dirty="0">
                <a:latin typeface="Arial" pitchFamily="-1" charset="0"/>
                <a:ea typeface="ＭＳ Ｐゴシック" pitchFamily="-1" charset="-128"/>
                <a:cs typeface="ＭＳ Ｐゴシック" pitchFamily="-1" charset="-128"/>
              </a:rPr>
              <a:t> and tended to include</a:t>
            </a:r>
            <a:r>
              <a:rPr lang="en-US" dirty="0">
                <a:latin typeface="Arial" pitchFamily="-1" charset="0"/>
                <a:ea typeface="ＭＳ Ｐゴシック" pitchFamily="-1" charset="-128"/>
                <a:cs typeface="ＭＳ Ｐゴシック" pitchFamily="-1" charset="-128"/>
              </a:rPr>
              <a:t> more skilled workers, such</a:t>
            </a:r>
            <a:r>
              <a:rPr lang="en-US" baseline="0" dirty="0">
                <a:latin typeface="Arial" pitchFamily="-1" charset="0"/>
                <a:ea typeface="ＭＳ Ｐゴシック" pitchFamily="-1" charset="-128"/>
                <a:cs typeface="ＭＳ Ｐゴシック" pitchFamily="-1" charset="-128"/>
              </a:rPr>
              <a:t> as</a:t>
            </a:r>
            <a:r>
              <a:rPr lang="en-US" dirty="0">
                <a:latin typeface="Arial" pitchFamily="-1" charset="0"/>
                <a:ea typeface="ＭＳ Ｐゴシック" pitchFamily="-1" charset="-128"/>
                <a:cs typeface="ＭＳ Ｐゴシック" pitchFamily="-1" charset="-128"/>
              </a:rPr>
              <a:t> artisans, craftsmen, and shopkeepers, and formed tight-knit immigrant communities in the East and West. Additionally, some 40,000 Scandinavian</a:t>
            </a:r>
            <a:r>
              <a:rPr lang="en-US" baseline="0" dirty="0">
                <a:latin typeface="Arial" pitchFamily="-1" charset="0"/>
                <a:ea typeface="ＭＳ Ｐゴシック" pitchFamily="-1" charset="-128"/>
                <a:cs typeface="ＭＳ Ｐゴシック" pitchFamily="-1" charset="-128"/>
              </a:rPr>
              <a:t>s emigrated to the United States, mostly settling on farms in the Old Northwest. Industrial expansion and the failed Chartist movement of the 1840s inspired many English workers to emigrate as well.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7338921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47B0D63A-BBD1-8545-8D63-920DC5B2C2F6}" type="slidenum">
              <a:rPr lang="en-US">
                <a:solidFill>
                  <a:srgbClr val="000000"/>
                </a:solidFill>
              </a:rPr>
              <a:pPr/>
              <a:t>35</a:t>
            </a:fld>
            <a:endParaRPr lang="en-US" dirty="0">
              <a:solidFill>
                <a:srgbClr val="000000"/>
              </a:solidFill>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924504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36</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Currency </a:t>
            </a:r>
            <a:r>
              <a:rPr lang="en-US" altLang="en-US" baseline="0" dirty="0">
                <a:latin typeface="Arial" panose="020B0604020202020204" pitchFamily="34" charset="0"/>
                <a:ea typeface="ＭＳ Ｐゴシック" panose="020B0600070205080204" pitchFamily="34" charset="-128"/>
              </a:rPr>
              <a:t>issued by a bank in Sanford, Maine, is embellished with images of women textile workers, illustrating their centrality to the state’s economy. Before the Civil War, there was no national currency and banks issued their own paper money. </a:t>
            </a:r>
          </a:p>
        </p:txBody>
      </p:sp>
    </p:spTree>
    <p:extLst>
      <p:ext uri="{BB962C8B-B14F-4D97-AF65-F5344CB8AC3E}">
        <p14:creationId xmlns:p14="http://schemas.microsoft.com/office/powerpoint/2010/main" val="40561043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37</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Although </a:t>
            </a:r>
            <a:r>
              <a:rPr lang="en-US" altLang="en-US" baseline="0" dirty="0">
                <a:latin typeface="Arial" panose="020B0604020202020204" pitchFamily="34" charset="0"/>
                <a:ea typeface="ＭＳ Ｐゴシック" panose="020B0600070205080204" pitchFamily="34" charset="-128"/>
              </a:rPr>
              <a:t>our image of the West emphasizes the lone pioneer, many migrants settled in tightly knit communities and worked cooperatively. This painting by Olof Krans, who came to the United States from Sweden with his family in 1850 at the age of twelve, shows a group of women preparing to plant corn at the immigrant settlement of Bishop Hill, Illinois. </a:t>
            </a:r>
          </a:p>
        </p:txBody>
      </p:sp>
    </p:spTree>
    <p:extLst>
      <p:ext uri="{BB962C8B-B14F-4D97-AF65-F5344CB8AC3E}">
        <p14:creationId xmlns:p14="http://schemas.microsoft.com/office/powerpoint/2010/main" val="38730016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950C3BB9-C48B-0949-AAD2-BAA9EB36C198}" type="slidenum">
              <a:rPr lang="en-US"/>
              <a:pPr/>
              <a:t>38</a:t>
            </a:fld>
            <a:endParaRPr lang="en-US" dirty="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While English immigrants were easily absorbed in American culture, the Irish faced bitter hostility. They were Roman Catholics in a mostly Protestant society with deep anti-Catholic traditions, and they increased the visibility and power of the Catholic Church. Irish immigrants in the 1840s and 1850s alarmed many native-born Americans; “nativists,” who feared the impact of immigration on American political and social life, blamed immigrants for crime, political corruption, heavy drinking, and job competition that undercut wages for native-born skilled workers.</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The Irish were rapidly integrated into the Democratic Party’s urban political machines, which dispensed jobs and poor relief to immigrants. Nativists applied similar stereotypes to the Irish</a:t>
            </a:r>
            <a:r>
              <a:rPr lang="en-US" baseline="0" dirty="0">
                <a:latin typeface="Arial" pitchFamily="-1" charset="0"/>
                <a:ea typeface="ＭＳ Ｐゴシック" pitchFamily="-1" charset="-128"/>
                <a:cs typeface="ＭＳ Ｐゴシック" pitchFamily="-1" charset="-128"/>
              </a:rPr>
              <a:t> that were directed against blacks, namely</a:t>
            </a:r>
            <a:r>
              <a:rPr lang="en-US" dirty="0">
                <a:latin typeface="Arial" pitchFamily="-1" charset="0"/>
                <a:ea typeface="ＭＳ Ｐゴシック" pitchFamily="-1" charset="-128"/>
                <a:cs typeface="ＭＳ Ｐゴシック" pitchFamily="-1" charset="-128"/>
              </a:rPr>
              <a:t> that the Irish in particular were a lazy, childlike, and irrational people unfamiliar with American ideas of liberty and subservient to the Catholic Church, thus threatening democratic institutions, social reform, and public education. Riots targeted immigrants and their institutions, and nativist politicians were elected in the 1840s and 1850s. Nativism did not become a national political movement until the 1850s, but a nativist mayor was elected in New York City in 1844. </a:t>
            </a:r>
          </a:p>
        </p:txBody>
      </p:sp>
    </p:spTree>
    <p:extLst>
      <p:ext uri="{BB962C8B-B14F-4D97-AF65-F5344CB8AC3E}">
        <p14:creationId xmlns:p14="http://schemas.microsoft.com/office/powerpoint/2010/main" val="2657499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57B0E0FA-5176-6A48-AAA1-0505D8F19D2E}" type="slidenum">
              <a:rPr lang="en-US"/>
              <a:pPr/>
              <a:t>39</a:t>
            </a:fld>
            <a:endParaRPr lang="en-US"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9467874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5E4ABEBC-F1B3-8145-A582-F0E7661C78CF}" type="slidenum">
              <a:rPr lang="en-US">
                <a:solidFill>
                  <a:srgbClr val="000000"/>
                </a:solidFill>
              </a:rPr>
              <a:pPr/>
              <a:t>40</a:t>
            </a:fld>
            <a:endParaRPr lang="en-US" dirty="0">
              <a:solidFill>
                <a:srgbClr val="000000"/>
              </a:solidFill>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Riot in Philadelphia</a:t>
            </a:r>
            <a:r>
              <a:rPr lang="en-US" i="0" dirty="0">
                <a:latin typeface="Arial" pitchFamily="-1" charset="0"/>
                <a:ea typeface="ＭＳ Ｐゴシック" pitchFamily="-1" charset="-128"/>
                <a:cs typeface="ＭＳ Ｐゴシック" pitchFamily="-1" charset="-128"/>
              </a:rPr>
              <a:t>,</a:t>
            </a:r>
            <a:r>
              <a:rPr lang="en-US" i="0" baseline="0" dirty="0">
                <a:latin typeface="Arial" pitchFamily="-1" charset="0"/>
                <a:ea typeface="ＭＳ Ｐゴシック" pitchFamily="-1" charset="-128"/>
                <a:cs typeface="ＭＳ Ｐゴシック" pitchFamily="-1" charset="-128"/>
              </a:rPr>
              <a:t> an 1844 lithograph, depicts street battles between nativists and Irish Catholics that left fifteen persons dead. The violence originated in a dispute over the use of the Protestant King James Bible in the city’s public schools.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3177497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41</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An </a:t>
            </a:r>
            <a:r>
              <a:rPr lang="en-US" altLang="en-US" baseline="0" dirty="0">
                <a:latin typeface="Arial" panose="020B0604020202020204" pitchFamily="34" charset="0"/>
                <a:ea typeface="ＭＳ Ｐゴシック" panose="020B0600070205080204" pitchFamily="34" charset="-128"/>
              </a:rPr>
              <a:t>engraving depicts the ruins of the Ursuline Convent in Charlestown, Massachusetts, burned by a mob in 1834 after a sermon by the Reverend Lyman Beecher, who warned that Catholics were conspiring to dominate the American West. </a:t>
            </a:r>
          </a:p>
        </p:txBody>
      </p:sp>
    </p:spTree>
    <p:extLst>
      <p:ext uri="{BB962C8B-B14F-4D97-AF65-F5344CB8AC3E}">
        <p14:creationId xmlns:p14="http://schemas.microsoft.com/office/powerpoint/2010/main" val="164278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A301237D-498B-9246-8F7B-0E21204C23AF}" type="slidenum">
              <a:rPr lang="en-US"/>
              <a:pPr/>
              <a:t>42</a:t>
            </a:fld>
            <a:endParaRPr lang="en-US" dirty="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American law in this period increasingly supported the efforts of entrepreneurs to participate in the market revolution, while protecting them from local governments and liability that might interfere with their activities. The corporate form of business organization, in which a corporate firm receives a charter from the government and stockholders are not individually liable for company debts, became central to economic life in this period. Corporations found reinforcement in Supreme Court decisions that validated their legal status;</a:t>
            </a:r>
            <a:r>
              <a:rPr lang="en-US" baseline="0" dirty="0">
                <a:latin typeface="Arial" pitchFamily="-1" charset="0"/>
                <a:ea typeface="ＭＳ Ｐゴシック" pitchFamily="-1" charset="-128"/>
                <a:cs typeface="ＭＳ Ｐゴシック" pitchFamily="-1" charset="-128"/>
              </a:rPr>
              <a:t> </a:t>
            </a:r>
            <a:r>
              <a:rPr lang="en-US" i="1" baseline="0" dirty="0">
                <a:latin typeface="Arial" pitchFamily="-1" charset="0"/>
                <a:ea typeface="ＭＳ Ｐゴシック" pitchFamily="-1" charset="-128"/>
                <a:cs typeface="ＭＳ Ｐゴシック" pitchFamily="-1" charset="-128"/>
              </a:rPr>
              <a:t>Dartmouth College v. Woodward</a:t>
            </a:r>
            <a:r>
              <a:rPr lang="en-US" i="0" baseline="0" dirty="0">
                <a:latin typeface="Arial" pitchFamily="-1" charset="0"/>
                <a:ea typeface="ＭＳ Ｐゴシック" pitchFamily="-1" charset="-128"/>
                <a:cs typeface="ＭＳ Ｐゴシック" pitchFamily="-1" charset="-128"/>
              </a:rPr>
              <a:t> (1819) defined corporate charters issued by states as contracts, thus preventing future lawmakers from altering or rescinding them; </a:t>
            </a:r>
            <a:r>
              <a:rPr lang="en-US" i="1" baseline="0" dirty="0">
                <a:latin typeface="Arial" pitchFamily="-1" charset="0"/>
                <a:ea typeface="ＭＳ Ｐゴシック" pitchFamily="-1" charset="-128"/>
                <a:cs typeface="ＭＳ Ｐゴシック" pitchFamily="-1" charset="-128"/>
              </a:rPr>
              <a:t>Gibbons v. Ogden</a:t>
            </a:r>
            <a:r>
              <a:rPr lang="en-US" i="0" baseline="0" dirty="0">
                <a:latin typeface="Arial" pitchFamily="-1" charset="0"/>
                <a:ea typeface="ＭＳ Ｐゴシック" pitchFamily="-1" charset="-128"/>
                <a:cs typeface="ＭＳ Ｐゴシック" pitchFamily="-1" charset="-128"/>
              </a:rPr>
              <a:t>, five years later, determined that a monopoly granted by the New York legislature for steamboat navigation.</a:t>
            </a:r>
            <a:r>
              <a:rPr lang="en-US" dirty="0">
                <a:latin typeface="Arial" pitchFamily="-1" charset="0"/>
                <a:ea typeface="ＭＳ Ｐゴシック" pitchFamily="-1" charset="-128"/>
                <a:cs typeface="ＭＳ Ｐゴシック" pitchFamily="-1" charset="-128"/>
              </a:rPr>
              <a:t> Meanwhile</a:t>
            </a:r>
            <a:r>
              <a:rPr lang="en-US" baseline="0" dirty="0">
                <a:latin typeface="Arial" pitchFamily="-1" charset="0"/>
                <a:ea typeface="ＭＳ Ｐゴシック" pitchFamily="-1" charset="-128"/>
                <a:cs typeface="ＭＳ Ｐゴシック" pitchFamily="-1" charset="-128"/>
              </a:rPr>
              <a:t>, at the local level,</a:t>
            </a:r>
            <a:r>
              <a:rPr lang="en-US" dirty="0">
                <a:latin typeface="Arial" pitchFamily="-1" charset="0"/>
                <a:ea typeface="ＭＳ Ｐゴシック" pitchFamily="-1" charset="-128"/>
                <a:cs typeface="ＭＳ Ｐゴシック" pitchFamily="-1" charset="-128"/>
              </a:rPr>
              <a:t> courts found businesses blameless for property damage and held that employers had full authority in the workplace, even using old conspiracy laws to convict workers who joined unions or went on strike. Only</a:t>
            </a:r>
            <a:r>
              <a:rPr lang="en-US" baseline="0" dirty="0">
                <a:latin typeface="Arial" pitchFamily="-1" charset="0"/>
                <a:ea typeface="ＭＳ Ｐゴシック" pitchFamily="-1" charset="-128"/>
                <a:cs typeface="ＭＳ Ｐゴシック" pitchFamily="-1" charset="-128"/>
              </a:rPr>
              <a:t> in 1842, did the Massachusetts state court render a decision (</a:t>
            </a:r>
            <a:r>
              <a:rPr lang="en-US" i="1" baseline="0" dirty="0">
                <a:latin typeface="Arial" pitchFamily="-1" charset="0"/>
                <a:ea typeface="ＭＳ Ｐゴシック" pitchFamily="-1" charset="-128"/>
                <a:cs typeface="ＭＳ Ｐゴシック" pitchFamily="-1" charset="-128"/>
              </a:rPr>
              <a:t>Commonwealth v. Hunt</a:t>
            </a:r>
            <a:r>
              <a:rPr lang="en-US" i="0" baseline="0" dirty="0">
                <a:latin typeface="Arial" pitchFamily="-1" charset="0"/>
                <a:ea typeface="ＭＳ Ｐゴシック" pitchFamily="-1" charset="-128"/>
                <a:cs typeface="ＭＳ Ｐゴシック" pitchFamily="-1" charset="-128"/>
              </a:rPr>
              <a:t>)</a:t>
            </a:r>
            <a:r>
              <a:rPr lang="en-US" baseline="0" dirty="0">
                <a:latin typeface="Arial" pitchFamily="-1" charset="0"/>
                <a:ea typeface="ＭＳ Ｐゴシック" pitchFamily="-1" charset="-128"/>
                <a:cs typeface="ＭＳ Ｐゴシック" pitchFamily="-1" charset="-128"/>
              </a:rPr>
              <a:t> stating there was nothing inherently illegal in striking or </a:t>
            </a:r>
            <a:r>
              <a:rPr lang="en-US" baseline="0" dirty="0" smtClean="0">
                <a:latin typeface="Arial" pitchFamily="-1" charset="0"/>
                <a:ea typeface="ＭＳ Ｐゴシック" pitchFamily="-1" charset="-128"/>
                <a:cs typeface="ＭＳ Ｐゴシック" pitchFamily="-1" charset="-128"/>
              </a:rPr>
              <a:t>unionizing.</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8333286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6E06EC46-5ABF-2241-95D2-33BD5948A400}" type="slidenum">
              <a:rPr lang="en-US"/>
              <a:pPr/>
              <a:t>43</a:t>
            </a:fld>
            <a:endParaRPr lang="en-US" dirty="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1811892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4F834A11-7A95-B448-965A-ADC2F8F02DC6}" type="slidenum">
              <a:rPr lang="en-US"/>
              <a:pPr/>
              <a:t>44</a:t>
            </a:fld>
            <a:endParaRPr lang="en-US" dirty="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By the 1830s and 1840s, the market revolution and westward expansion had profoundly affected all Americans’ lives, reinforcing older ideas of freedom and creating new ones. American freedom had long been linked with available land in the West. In this period was coined the phrase “manifest destiny,” referring to the divine mission of the United States to occupy all of North America and extend freedom, despite any costs to peoples and nations already there. But an old idea connecting freedom and a divine mission to move west and settle land had its origins in colonial times.</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In national myth and ideology, the West would long remain a sanctuary for the free American. To many, the settlement and exploitation of the West offered America a chance to avoid becoming like Europe, where society was marked by fixed social classes and large numbers of wage-earning poor. In the West, free or cheap land was abundant and factory labor less common. The West seemed to offer men facing wage labor and rising land prices in the East an opportunity to gain economic independence</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the social condition of freedom. </a:t>
            </a:r>
          </a:p>
        </p:txBody>
      </p:sp>
    </p:spTree>
    <p:extLst>
      <p:ext uri="{BB962C8B-B14F-4D97-AF65-F5344CB8AC3E}">
        <p14:creationId xmlns:p14="http://schemas.microsoft.com/office/powerpoint/2010/main" val="12002315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45</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 </a:t>
            </a:r>
            <a:r>
              <a:rPr lang="en-US" altLang="en-US" baseline="0" dirty="0">
                <a:latin typeface="Arial" panose="020B0604020202020204" pitchFamily="34" charset="0"/>
                <a:ea typeface="ＭＳ Ｐゴシック" panose="020B0600070205080204" pitchFamily="34" charset="-128"/>
              </a:rPr>
              <a:t>song written in 1845 offers a satire of the widely held image of the West as “the land of the free,” a place where the “humblest” American can achieve economic success. The pictures surrounding the text offer a somewhat different image of westerners, and the verses go on to complain about illness and hardship. But the opening words reflect the ways in which Americans have always viewed the West. </a:t>
            </a:r>
          </a:p>
        </p:txBody>
      </p:sp>
    </p:spTree>
    <p:extLst>
      <p:ext uri="{BB962C8B-B14F-4D97-AF65-F5344CB8AC3E}">
        <p14:creationId xmlns:p14="http://schemas.microsoft.com/office/powerpoint/2010/main" val="34517972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EA7E1725-85BC-A24C-93E2-33CCD6294CEB}" type="slidenum">
              <a:rPr lang="en-US"/>
              <a:pPr/>
              <a:t>46</a:t>
            </a:fld>
            <a:endParaRPr lang="en-US" dirty="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energetic, competitive world of the market revolution led many Americans to identify freedom with the absence of restraints on self-directed individuals who sought economic advancement and personal development. Opportunities for personal growth presented a new definition of Jefferson’s pursuit of happiness that well fitted a new America in which westward expansion and market relations shattered old spatial and social boundaries. A group of New England intellectuals, called “transcendentalists,” reflected this national mood in their writings and activities. Together they insisted that individual judgment should take precedence over existing social traditions and institutions. Ralph Waldo Emerson defined freedom as an open-ended process of self-realization, in which individuals could remake themselves and their own lives. Henry David Thoreau called for individuals to rely on themselves.</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 term “individualism” was first used </a:t>
            </a:r>
            <a:r>
              <a:rPr lang="en-US" dirty="0" smtClean="0">
                <a:latin typeface="Arial" pitchFamily="-1" charset="0"/>
                <a:ea typeface="ＭＳ Ｐゴシック" pitchFamily="-1" charset="-128"/>
                <a:cs typeface="ＭＳ Ｐゴシック" pitchFamily="-1" charset="-128"/>
              </a:rPr>
              <a:t>in </a:t>
            </a:r>
            <a:r>
              <a:rPr lang="en-US" dirty="0">
                <a:latin typeface="Arial" pitchFamily="-1" charset="0"/>
                <a:ea typeface="ＭＳ Ｐゴシック" pitchFamily="-1" charset="-128"/>
                <a:cs typeface="ＭＳ Ｐゴシック" pitchFamily="-1" charset="-128"/>
              </a:rPr>
              <a:t>this era. Unlike in the colonial period, many Americans now believed that individuals should pursue their own self-interest, no matter what the cost to the public good, and that they should and could depend only on themselves. Americans more and more saw the realm of the private self as one in which other individuals and government should not interfere.</a:t>
            </a:r>
          </a:p>
        </p:txBody>
      </p:sp>
    </p:spTree>
    <p:extLst>
      <p:ext uri="{BB962C8B-B14F-4D97-AF65-F5344CB8AC3E}">
        <p14:creationId xmlns:p14="http://schemas.microsoft.com/office/powerpoint/2010/main" val="22522626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F520D3E1-606F-0D41-87EB-B4C4E6A801FF}" type="slidenum">
              <a:rPr lang="en-US"/>
              <a:pPr/>
              <a:t>47</a:t>
            </a:fld>
            <a:endParaRPr lang="en-US" dirty="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daguerreotype, an early form of photography, required the sitter to remain perfectly still for twenty seconds or longer. The philosopher Ralph Waldo Emerson,</a:t>
            </a:r>
            <a:r>
              <a:rPr lang="en-US" baseline="0" dirty="0">
                <a:latin typeface="Arial" pitchFamily="-1" charset="0"/>
                <a:ea typeface="ＭＳ Ｐゴシック" pitchFamily="-1" charset="-128"/>
                <a:cs typeface="ＭＳ Ｐゴシック" pitchFamily="-1" charset="-128"/>
              </a:rPr>
              <a:t> depicted here, did not like the result. He complained in his journal that in his “zeal not to blur the image,” ever muscle had become “rigid” and his face was fixed in a frown as “in madness, or in death.”</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1692633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sketch of Henry David Thoreau’s cabin on Walden Pond illustrates his belief that Americans could enjoy what he called “absolute freedom” by rejecting market society and retreating into the wilderness. Only in this way, he insisted, could they preserve both individual independence and the natural environment. </a:t>
            </a:r>
          </a:p>
        </p:txBody>
      </p:sp>
    </p:spTree>
    <p:extLst>
      <p:ext uri="{BB962C8B-B14F-4D97-AF65-F5344CB8AC3E}">
        <p14:creationId xmlns:p14="http://schemas.microsoft.com/office/powerpoint/2010/main" val="2139157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49</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Thomas </a:t>
            </a:r>
            <a:r>
              <a:rPr lang="en-US" altLang="en-US" baseline="0" dirty="0">
                <a:latin typeface="Arial" panose="020B0604020202020204" pitchFamily="34" charset="0"/>
                <a:ea typeface="ＭＳ Ｐゴシック" panose="020B0600070205080204" pitchFamily="34" charset="-128"/>
              </a:rPr>
              <a:t>Cole’s 1846 painting </a:t>
            </a:r>
            <a:r>
              <a:rPr lang="en-US" altLang="en-US" i="1" baseline="0" dirty="0">
                <a:latin typeface="Arial" panose="020B0604020202020204" pitchFamily="34" charset="0"/>
                <a:ea typeface="ＭＳ Ｐゴシック" panose="020B0600070205080204" pitchFamily="34" charset="-128"/>
              </a:rPr>
              <a:t>A Pic-Nic Party</a:t>
            </a:r>
            <a:r>
              <a:rPr lang="en-US" altLang="en-US" i="0" baseline="0" dirty="0">
                <a:latin typeface="Arial" panose="020B0604020202020204" pitchFamily="34" charset="0"/>
                <a:ea typeface="ＭＳ Ｐゴシック" panose="020B0600070205080204" pitchFamily="34" charset="-128"/>
              </a:rPr>
              <a:t> exemplifies the work of the Hudson River School, a group of artists fascinated by the glory of nature. Cole portrays nature and civilization coexisting in harmony, although the prominence of the stump in the foreground, the remains of a tree felled by an axe, suggests that man poses danger to the natural environment. </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138102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785383F1-B424-5045-9B84-3BB1B5AF59A1}" type="slidenum">
              <a:rPr lang="en-US"/>
              <a:pPr/>
              <a:t>50</a:t>
            </a:fld>
            <a:endParaRPr lang="en-US" dirty="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The popular religious revivals that swept over the nation during the Second Great Awakening added a religious dimension to the celebration of self-improvement, self-reliance, and self-determination. These revivals were first organized by established religious leaders worried about low levels of church attendance and reached their height in the 1820s and 1830s, when the Reverend Charles Grandison Finney held revivals in New York. Like evangelists in the eighteenth century, Finney enthusiastically warned his audience of hell, and promised them salvation if they would end their sinful habits. Evangelical preachers rejected the idea that man was naturally sinful and preordained to heaven or hell, and argued instead that humans had free will to either live in sin or reach heaven by doing “good works.”</a:t>
            </a:r>
            <a:r>
              <a:rPr lang="en-US" sz="1100" baseline="0" dirty="0">
                <a:latin typeface="Arial" pitchFamily="-1" charset="0"/>
                <a:ea typeface="ＭＳ Ｐゴシック" pitchFamily="-1" charset="-128"/>
                <a:cs typeface="ＭＳ Ｐゴシック" pitchFamily="-1" charset="-128"/>
              </a:rPr>
              <a:t> </a:t>
            </a:r>
            <a:r>
              <a:rPr lang="en-US" sz="1100" dirty="0">
                <a:latin typeface="Arial" pitchFamily="-1" charset="0"/>
                <a:ea typeface="ＭＳ Ｐゴシック" pitchFamily="-1" charset="-128"/>
                <a:cs typeface="ＭＳ Ｐゴシック" pitchFamily="-1" charset="-128"/>
              </a:rPr>
              <a:t>The Second Great Awakening democratized American Christianity and made it a mass enterprise. Religious devotion and attendance boomed, and smaller evangelical sects such as the Methodists and Baptists grew rapidly. Deism</a:t>
            </a:r>
            <a:r>
              <a:rPr lang="en-US" sz="1100" baseline="0" dirty="0">
                <a:latin typeface="Arial" pitchFamily="-1" charset="0"/>
                <a:ea typeface="ＭＳ Ｐゴシック" pitchFamily="-1" charset="-128"/>
                <a:cs typeface="ＭＳ Ｐゴシック" pitchFamily="-1" charset="-128"/>
              </a:rPr>
              <a:t>, a form of religious belief hostile to organized churches, had been prominent among the generation of the founding fathers, but now waned, and C</a:t>
            </a:r>
            <a:r>
              <a:rPr lang="en-US" sz="1100" dirty="0">
                <a:latin typeface="Arial" pitchFamily="-1" charset="0"/>
                <a:ea typeface="ＭＳ Ｐゴシック" pitchFamily="-1" charset="-128"/>
                <a:cs typeface="ＭＳ Ｐゴシック" pitchFamily="-1" charset="-128"/>
              </a:rPr>
              <a:t>hristianity became central to American culture. New religious prophets seemed to appear regularly in </a:t>
            </a:r>
            <a:r>
              <a:rPr lang="en-US" sz="1100" dirty="0" smtClean="0">
                <a:latin typeface="Arial" pitchFamily="-1" charset="0"/>
                <a:ea typeface="ＭＳ Ｐゴシック" pitchFamily="-1" charset="-128"/>
                <a:cs typeface="ＭＳ Ｐゴシック" pitchFamily="-1" charset="-128"/>
              </a:rPr>
              <a:t>early-nineteenth-century </a:t>
            </a:r>
            <a:r>
              <a:rPr lang="en-US" sz="1100" dirty="0">
                <a:latin typeface="Arial" pitchFamily="-1" charset="0"/>
                <a:ea typeface="ＭＳ Ｐゴシック" pitchFamily="-1" charset="-128"/>
                <a:cs typeface="ＭＳ Ｐゴシック" pitchFamily="-1" charset="-128"/>
              </a:rPr>
              <a:t>America,</a:t>
            </a:r>
            <a:r>
              <a:rPr lang="en-US" sz="1100" baseline="0" dirty="0">
                <a:latin typeface="Arial" pitchFamily="-1" charset="0"/>
                <a:ea typeface="ＭＳ Ｐゴシック" pitchFamily="-1" charset="-128"/>
                <a:cs typeface="ＭＳ Ｐゴシック" pitchFamily="-1" charset="-128"/>
              </a:rPr>
              <a:t> and particularly at large camp meetings especially prominent on the frontier, they preached the doctrine of human free will over predestination. These gatherings saw rich and poor, male and female, and even occasionally black and white worshipping together, pledging to abandon worldly sins in favor of a godly life. </a:t>
            </a:r>
            <a:endParaRPr lang="en-US" sz="1100" dirty="0">
              <a:latin typeface="Arial" pitchFamily="-1" charset="0"/>
              <a:ea typeface="ＭＳ Ｐゴシック" pitchFamily="-1" charset="-128"/>
              <a:cs typeface="ＭＳ Ｐゴシック" pitchFamily="-1" charset="-128"/>
            </a:endParaRPr>
          </a:p>
          <a:p>
            <a:pPr eaLnBrk="1" hangingPunct="1"/>
            <a:endParaRPr lang="en-US" sz="1100" dirty="0">
              <a:latin typeface="Arial" pitchFamily="-1" charset="0"/>
              <a:ea typeface="ＭＳ Ｐゴシック" pitchFamily="-1" charset="-128"/>
              <a:cs typeface="ＭＳ Ｐゴシック" pitchFamily="-1" charset="-128"/>
            </a:endParaRPr>
          </a:p>
          <a:p>
            <a:pPr eaLnBrk="1" hangingPunct="1"/>
            <a:r>
              <a:rPr lang="en-US" sz="1100" dirty="0">
                <a:latin typeface="Arial" pitchFamily="-1" charset="0"/>
                <a:ea typeface="ＭＳ Ｐゴシック" pitchFamily="-1" charset="-128"/>
                <a:cs typeface="ＭＳ Ｐゴシック" pitchFamily="-1" charset="-128"/>
              </a:rPr>
              <a:t>The evangelicals stressed the right of private judgment in spiritual affairs and the possibility of universal salvation through faith and good deeds. Evangelicals used the opportunities to travel and spread their message, which had been made available by the market revolution, and their mass religion and idea that ordinary Americans could forge their own spiritual destinies resonated with the spread of market values. While evangelicals criticized selfishness, greed, and indifference to the welfare of others, the revivals flourished in areas transformed by the market revolution. Evangelical ministers promoted a controlled individualism, marked by industry, sobriety, and self-discipline as the essence of freedom.</a:t>
            </a:r>
          </a:p>
        </p:txBody>
      </p:sp>
    </p:spTree>
    <p:extLst>
      <p:ext uri="{BB962C8B-B14F-4D97-AF65-F5344CB8AC3E}">
        <p14:creationId xmlns:p14="http://schemas.microsoft.com/office/powerpoint/2010/main" val="16605356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51</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This </a:t>
            </a:r>
            <a:r>
              <a:rPr lang="en-US" altLang="en-US" baseline="0" dirty="0">
                <a:latin typeface="Arial" panose="020B0604020202020204" pitchFamily="34" charset="0"/>
                <a:ea typeface="ＭＳ Ｐゴシック" panose="020B0600070205080204" pitchFamily="34" charset="-128"/>
              </a:rPr>
              <a:t>1819 engraving depicts a ceremony of Anabaptists, one of the numerous religious groups that flourished in nineteenth-century America. Anabaptists reject infant baptism in favor of the baptism of adults who have professed religious belief. </a:t>
            </a:r>
          </a:p>
        </p:txBody>
      </p:sp>
    </p:spTree>
    <p:extLst>
      <p:ext uri="{BB962C8B-B14F-4D97-AF65-F5344CB8AC3E}">
        <p14:creationId xmlns:p14="http://schemas.microsoft.com/office/powerpoint/2010/main" val="21675499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1D1CE21D-F251-D44D-A7AA-10487A08F276}" type="slidenum">
              <a:rPr lang="en-US"/>
              <a:pPr/>
              <a:t>52</a:t>
            </a:fld>
            <a:endParaRPr lang="en-US" dirty="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Das neue Jerusalem</a:t>
            </a:r>
            <a:r>
              <a:rPr lang="en-US" i="0" dirty="0">
                <a:latin typeface="Arial" pitchFamily="-1" charset="0"/>
                <a:ea typeface="ＭＳ Ｐゴシック" pitchFamily="-1" charset="-128"/>
                <a:cs typeface="ＭＳ Ｐゴシック" pitchFamily="-1" charset="-128"/>
              </a:rPr>
              <a:t> (The New Jerusalem),</a:t>
            </a:r>
            <a:r>
              <a:rPr lang="en-US" i="0" baseline="0" dirty="0">
                <a:latin typeface="Arial" pitchFamily="-1" charset="0"/>
                <a:ea typeface="ＭＳ Ｐゴシック" pitchFamily="-1" charset="-128"/>
                <a:cs typeface="ＭＳ Ｐゴシック" pitchFamily="-1" charset="-128"/>
              </a:rPr>
              <a:t> an early-nineteenth-century watercolor, in German, illustrates the narrow gateway to heaven and the fate awaiting sinners in hell. These were common themes of preachers in the Second Great Awakening.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6735792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7EFDF185-1D5F-A541-95F5-4718845FE7AD}" type="slidenum">
              <a:rPr lang="en-US"/>
              <a:pPr/>
              <a:t>53</a:t>
            </a:fld>
            <a:endParaRPr lang="en-US" dirty="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The</a:t>
            </a:r>
            <a:r>
              <a:rPr lang="en-US" sz="1100" baseline="0" dirty="0">
                <a:latin typeface="Arial" pitchFamily="-1" charset="0"/>
                <a:ea typeface="ＭＳ Ｐゴシック" pitchFamily="-1" charset="-128"/>
                <a:cs typeface="ＭＳ Ｐゴシック" pitchFamily="-1" charset="-128"/>
              </a:rPr>
              <a:t> Second Great Awakening illustrated how the end of governmental support for established churches promoted religious pluralism and the emergence of new denominations. One of the most successful religions to emerge was the Church of Jesus Christ of Latter-Day Saints, or Mormons. Mormonism was founded in the 1820s by Joseph Smith, an upstate New York farmer who experienced religious visions as a youth. He claimed to have been led by an angel to a set of golden plates covered with writing that he translated and published as </a:t>
            </a:r>
            <a:r>
              <a:rPr lang="en-US" sz="1100" i="1" baseline="0" dirty="0">
                <a:latin typeface="Arial" pitchFamily="-1" charset="0"/>
                <a:ea typeface="ＭＳ Ｐゴシック" pitchFamily="-1" charset="-128"/>
                <a:cs typeface="ＭＳ Ｐゴシック" pitchFamily="-1" charset="-128"/>
              </a:rPr>
              <a:t>The Book of Mormon</a:t>
            </a:r>
            <a:r>
              <a:rPr lang="en-US" sz="1100" i="0" baseline="0" dirty="0">
                <a:latin typeface="Arial" pitchFamily="-1" charset="0"/>
                <a:ea typeface="ＭＳ Ｐゴシック" pitchFamily="-1" charset="-128"/>
                <a:cs typeface="ＭＳ Ｐゴシック" pitchFamily="-1" charset="-128"/>
              </a:rPr>
              <a:t>, after a fourth-century prophet. Depending on one’s point of view, </a:t>
            </a:r>
            <a:r>
              <a:rPr lang="en-US" sz="1100" i="1" baseline="0" dirty="0">
                <a:latin typeface="Arial" pitchFamily="-1" charset="0"/>
                <a:ea typeface="ＭＳ Ｐゴシック" pitchFamily="-1" charset="-128"/>
                <a:cs typeface="ＭＳ Ｐゴシック" pitchFamily="-1" charset="-128"/>
              </a:rPr>
              <a:t>The Book of Mormon </a:t>
            </a:r>
            <a:r>
              <a:rPr lang="en-US" sz="1100" i="0" baseline="0" dirty="0">
                <a:latin typeface="Arial" pitchFamily="-1" charset="0"/>
                <a:ea typeface="ＭＳ Ｐゴシック" pitchFamily="-1" charset="-128"/>
                <a:cs typeface="ＭＳ Ｐゴシック" pitchFamily="-1" charset="-128"/>
              </a:rPr>
              <a:t>is either a divinely inspired holy book or an impressive piece of American literature, that tells the story of three families who traveled from the ancient Middle East to the Americas, and evolved into American Indian tribes. Jesus Christ appears to </a:t>
            </a:r>
            <a:r>
              <a:rPr lang="en-US" sz="1100" i="0" baseline="0" dirty="0" smtClean="0">
                <a:latin typeface="Arial" pitchFamily="-1" charset="0"/>
                <a:ea typeface="ＭＳ Ｐゴシック" pitchFamily="-1" charset="-128"/>
                <a:cs typeface="ＭＳ Ｐゴシック" pitchFamily="-1" charset="-128"/>
              </a:rPr>
              <a:t>be one </a:t>
            </a:r>
            <a:r>
              <a:rPr lang="en-US" sz="1100" i="0" baseline="0" dirty="0">
                <a:latin typeface="Arial" pitchFamily="-1" charset="0"/>
                <a:ea typeface="ＭＳ Ｐゴシック" pitchFamily="-1" charset="-128"/>
                <a:cs typeface="ＭＳ Ｐゴシック" pitchFamily="-1" charset="-128"/>
              </a:rPr>
              <a:t>of the family groups in the Western Hemisphere after his death and resurrection, which meant that the word of God had been transmitted not only to the people of the Biblical Middle East, but the Americas as well. The second coming of Christ would take place in the New World where Smith was God’s prophet. Mormonism emerged in upstate New York, a center of the Second Great Awakening, where it responded to the disruptions of the market revolution. The religion was self-consciously democratic, admitting anyone who accepted Smith’s message (though </a:t>
            </a:r>
            <a:r>
              <a:rPr lang="en-US" sz="1100" i="0" baseline="0" dirty="0" smtClean="0">
                <a:latin typeface="Arial" pitchFamily="-1" charset="0"/>
                <a:ea typeface="ＭＳ Ｐゴシック" pitchFamily="-1" charset="-128"/>
                <a:cs typeface="ＭＳ Ｐゴシック" pitchFamily="-1" charset="-128"/>
              </a:rPr>
              <a:t>African-Americans </a:t>
            </a:r>
            <a:r>
              <a:rPr lang="en-US" sz="1100" i="0" baseline="0" dirty="0">
                <a:latin typeface="Arial" pitchFamily="-1" charset="0"/>
                <a:ea typeface="ＭＳ Ｐゴシック" pitchFamily="-1" charset="-128"/>
                <a:cs typeface="ＭＳ Ｐゴシック" pitchFamily="-1" charset="-128"/>
              </a:rPr>
              <a:t>were excluded from the priesthood until 1978), and Smith condemned the selfishness of the rich. Paper money seemed to have little intrinsic value at the time, with gold as the unchallenged standard of value, perhaps explaining why the text appeared on gold tablets. Over time, Smith’s visions led him to more controversial views, especially polygamy, or marrying more than one person, and he married no fewer than thirty women, which outraged non-Mormons. Driven from New York, Ohio, and Missouri by mobs, the Mormons settled in Illinois in 1839, where they intended to await the second coming of Christ; Smith was arrested five years later, charged with inciting a riot that destroyed an anti-Mormon newspaper, and while awaiting trial, he was murdered in jail. Brigham Young, Smith’s successor, led over 2,000 followers to the Great Salt Lake (in present-day Utah) in 1847, where they hoped to escape persecution. By 1852, there were 16,000 Mormons in Utah, and the experience of expulsion shaped their theology. The distinctive practice of posthumous baptism, in which modern members baptize ancestors long dead, seeks to unite families across generations, and had led to the establishment of a publicly available genealogical library of records from around the world. The Mormon experience revealed the limitations of nineteenth-century religious toleration in America, but also the opportunities offered by religious toleration; today, Mormons constitute the </a:t>
            </a:r>
            <a:r>
              <a:rPr lang="en-US" sz="1100" i="0" baseline="0" dirty="0" smtClean="0">
                <a:latin typeface="Arial" pitchFamily="-1" charset="0"/>
                <a:ea typeface="ＭＳ Ｐゴシック" pitchFamily="-1" charset="-128"/>
                <a:cs typeface="ＭＳ Ｐゴシック" pitchFamily="-1" charset="-128"/>
              </a:rPr>
              <a:t>fourth-largest </a:t>
            </a:r>
            <a:r>
              <a:rPr lang="en-US" sz="1100" i="0" baseline="0" dirty="0">
                <a:latin typeface="Arial" pitchFamily="-1" charset="0"/>
                <a:ea typeface="ＭＳ Ｐゴシック" pitchFamily="-1" charset="-128"/>
                <a:cs typeface="ＭＳ Ｐゴシック" pitchFamily="-1" charset="-128"/>
              </a:rPr>
              <a:t>church in the United States, and</a:t>
            </a:r>
            <a:r>
              <a:rPr lang="en-US" sz="1100" i="1" baseline="0" dirty="0">
                <a:latin typeface="Arial" pitchFamily="-1" charset="0"/>
                <a:ea typeface="ＭＳ Ｐゴシック" pitchFamily="-1" charset="-128"/>
                <a:cs typeface="ＭＳ Ｐゴシック" pitchFamily="-1" charset="-128"/>
              </a:rPr>
              <a:t> The Book of Mormon </a:t>
            </a:r>
            <a:r>
              <a:rPr lang="en-US" sz="1100" i="0" baseline="0" dirty="0">
                <a:latin typeface="Arial" pitchFamily="-1" charset="0"/>
                <a:ea typeface="ＭＳ Ｐゴシック" pitchFamily="-1" charset="-128"/>
                <a:cs typeface="ＭＳ Ｐゴシック" pitchFamily="-1" charset="-128"/>
              </a:rPr>
              <a:t>has been translated into over 100 languages. </a:t>
            </a:r>
            <a:endParaRPr lang="en-US" sz="1100"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3567384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7B31A22A-09A7-E94A-8872-C3F2BC24E6AB}" type="slidenum">
              <a:rPr lang="en-US">
                <a:solidFill>
                  <a:srgbClr val="000000"/>
                </a:solidFill>
              </a:rPr>
              <a:pPr/>
              <a:t>54</a:t>
            </a:fld>
            <a:endParaRPr lang="en-US" dirty="0">
              <a:solidFill>
                <a:srgbClr val="000000"/>
              </a:solidFill>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In this 1846 </a:t>
            </a:r>
            <a:r>
              <a:rPr lang="en-US" dirty="0" smtClean="0">
                <a:latin typeface="Arial" pitchFamily="-1" charset="0"/>
                <a:ea typeface="ＭＳ Ｐゴシック" pitchFamily="-1" charset="-128"/>
                <a:cs typeface="ＭＳ Ｐゴシック" pitchFamily="-1" charset="-128"/>
              </a:rPr>
              <a:t>photograph, </a:t>
            </a:r>
            <a:r>
              <a:rPr lang="en-US" dirty="0">
                <a:latin typeface="Arial" pitchFamily="-1" charset="0"/>
                <a:ea typeface="ＭＳ Ｐゴシック" pitchFamily="-1" charset="-128"/>
                <a:cs typeface="ＭＳ Ｐゴシック" pitchFamily="-1" charset="-128"/>
              </a:rPr>
              <a:t>the massive</a:t>
            </a:r>
            <a:r>
              <a:rPr lang="en-US" baseline="0" dirty="0">
                <a:latin typeface="Arial" pitchFamily="-1" charset="0"/>
                <a:ea typeface="ＭＳ Ｐゴシック" pitchFamily="-1" charset="-128"/>
                <a:cs typeface="ＭＳ Ｐゴシック" pitchFamily="-1" charset="-128"/>
              </a:rPr>
              <a:t> Mormon temple in Nauvoo, Illinois, towers over the ramshackle wooden buildings of this town along the Mississippi River.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678971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C68D1C38-3FAF-F742-9ED0-14E523EAC67C}" type="slidenum">
              <a:rPr lang="en-US"/>
              <a:pPr/>
              <a:t>55</a:t>
            </a:fld>
            <a:endParaRPr lang="en-US" dirty="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0852660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D5E58673-7AFA-B94F-8F3C-67B969D4C447}" type="slidenum">
              <a:rPr lang="en-US"/>
              <a:pPr/>
              <a:t>56</a:t>
            </a:fld>
            <a:endParaRPr lang="en-US" dirty="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With the market revolution, the right to compete for economic advancement became essential to American freedom. Symbols of liberty were bound up with symbols of prosperity. John Jacob Astor, the son of a poor German immigrant, became the richest man in America by using money earned from shipping to invest in Manhattan real estate. His story, and the stories of men like him, seemed to embody opportunities open to the “self-made man.” This success was achieved not through hereditary privilege or government favoritism, as in Europe, but through hard work and intelligence. The market revolution and expanding commercial life enriched bankers, merchants, industrialists, and planters and produced a new middle class of clerks, accountants, and other professionals, such as teachers, doctors, and lawyers.</a:t>
            </a:r>
          </a:p>
        </p:txBody>
      </p:sp>
    </p:spTree>
    <p:extLst>
      <p:ext uri="{BB962C8B-B14F-4D97-AF65-F5344CB8AC3E}">
        <p14:creationId xmlns:p14="http://schemas.microsoft.com/office/powerpoint/2010/main" val="32724661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0DF0D379-0973-0B49-A939-B2DB80FF869E}" type="slidenum">
              <a:rPr lang="en-US"/>
              <a:pPr/>
              <a:t>57</a:t>
            </a:fld>
            <a:endParaRPr lang="en-US" dirty="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0" dirty="0" smtClean="0">
                <a:latin typeface="Arial" pitchFamily="-1" charset="0"/>
                <a:ea typeface="ＭＳ Ｐゴシック" pitchFamily="-1" charset="-128"/>
                <a:cs typeface="ＭＳ Ｐゴシック" pitchFamily="-1" charset="-128"/>
              </a:rPr>
              <a:t>Proud </a:t>
            </a:r>
            <a:r>
              <a:rPr lang="en-US" i="0" dirty="0">
                <a:latin typeface="Arial" pitchFamily="-1" charset="0"/>
                <a:ea typeface="ＭＳ Ｐゴシック" pitchFamily="-1" charset="-128"/>
                <a:cs typeface="ＭＳ Ｐゴシック" pitchFamily="-1" charset="-128"/>
              </a:rPr>
              <a:t>of his accomplishments as a self-made man who had achieved success through hard work and skill rather than inheritance, Lyon asked the artist to paint him in his shop wearing</a:t>
            </a:r>
            <a:r>
              <a:rPr lang="en-US" i="0" baseline="0" dirty="0">
                <a:latin typeface="Arial" pitchFamily="-1" charset="0"/>
                <a:ea typeface="ＭＳ Ｐゴシック" pitchFamily="-1" charset="-128"/>
                <a:cs typeface="ＭＳ Ｐゴシック" pitchFamily="-1" charset="-128"/>
              </a:rPr>
              <a:t> his work clothes.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5622615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4D972320-5E3D-3D4D-9E08-1D941AE3C31B}" type="slidenum">
              <a:rPr lang="en-US"/>
              <a:pPr/>
              <a:t>58</a:t>
            </a:fld>
            <a:endParaRPr lang="en-US" dirty="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Not everyone benefited from the market revolution. Most African-Americans were slaves, but even free blacks were excluded from economic opportunities. Free blacks in northern states experienced discrimination in every sphere of life. They were segregated into the poorest and unhealthiest areas of cities like New York, Philadelphia, and Cincinnati, and were subjected to assaults in riots by white mobs. They were barred from schools and other public facilities, and created their own institutional life of schools and churches, such as the African Methodist Episcopal Church. Many blacks experienced downward economic mobility, unable to practice their craft skills because of discrimination by white employers and workers, and were relegated to the most unskilled and menial low-paid labor. Blacks also could not take advantage of the opening of the West, since federal law barred them from accessing public land, and some western states prohibited them from even entering their territory.</a:t>
            </a:r>
          </a:p>
        </p:txBody>
      </p:sp>
    </p:spTree>
    <p:extLst>
      <p:ext uri="{BB962C8B-B14F-4D97-AF65-F5344CB8AC3E}">
        <p14:creationId xmlns:p14="http://schemas.microsoft.com/office/powerpoint/2010/main" val="25379170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59</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Juliann </a:t>
            </a:r>
            <a:r>
              <a:rPr lang="en-US" altLang="en-US" baseline="0" dirty="0">
                <a:latin typeface="Arial" panose="020B0604020202020204" pitchFamily="34" charset="0"/>
                <a:ea typeface="ＭＳ Ｐゴシック" panose="020B0600070205080204" pitchFamily="34" charset="-128"/>
              </a:rPr>
              <a:t>Jane Tillman, a preacher in the African Methodist Episcopal Church, in an 1844 </a:t>
            </a:r>
            <a:r>
              <a:rPr lang="en-US" altLang="en-US" baseline="0" dirty="0" smtClean="0">
                <a:latin typeface="Arial" panose="020B0604020202020204" pitchFamily="34" charset="0"/>
                <a:ea typeface="ＭＳ Ｐゴシック" panose="020B0600070205080204" pitchFamily="34" charset="-128"/>
              </a:rPr>
              <a:t>engraving</a:t>
            </a:r>
          </a:p>
          <a:p>
            <a:endParaRPr lang="en-US" altLang="en-US" baseline="0" dirty="0" smtClean="0">
              <a:latin typeface="Arial" panose="020B0604020202020204" pitchFamily="34" charset="0"/>
              <a:ea typeface="ＭＳ Ｐゴシック" panose="020B0600070205080204" pitchFamily="34" charset="-128"/>
            </a:endParaRPr>
          </a:p>
          <a:p>
            <a:r>
              <a:rPr lang="en-US" altLang="en-US" baseline="0" dirty="0" smtClean="0">
                <a:latin typeface="Arial" panose="020B0604020202020204" pitchFamily="34" charset="0"/>
                <a:ea typeface="ＭＳ Ｐゴシック" panose="020B0600070205080204" pitchFamily="34" charset="-128"/>
              </a:rPr>
              <a:t>Many </a:t>
            </a:r>
            <a:r>
              <a:rPr lang="en-US" altLang="en-US" baseline="0" dirty="0">
                <a:latin typeface="Arial" panose="020B0604020202020204" pitchFamily="34" charset="0"/>
                <a:ea typeface="ＭＳ Ｐゴシック" panose="020B0600070205080204" pitchFamily="34" charset="-128"/>
              </a:rPr>
              <a:t>Protestant denominations allowed women to preach, although their presence also aroused much criticism. </a:t>
            </a:r>
          </a:p>
        </p:txBody>
      </p:sp>
    </p:spTree>
    <p:extLst>
      <p:ext uri="{BB962C8B-B14F-4D97-AF65-F5344CB8AC3E}">
        <p14:creationId xmlns:p14="http://schemas.microsoft.com/office/powerpoint/2010/main" val="34644275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491C7BE6-B492-E242-92E2-8A8C34D2432F}" type="slidenum">
              <a:rPr lang="en-US"/>
              <a:pPr/>
              <a:t>60</a:t>
            </a:fld>
            <a:endParaRPr lang="en-US" dirty="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Many opportunities created by the market revolution were also closed to women. As the household declined as a site of economic production, women’s traditional roles were undermined by mass-produced goods once made at home. Some women entered factories, while others embraced a new definition of femininity centered in women’s ability to create a private sphere in the home removed from the competitive tensions of the market economy. Here, a woman’s role was not to produce things but to sustain nonmarket values such as love, friendship, and mutual obligation, providing men with a shelter from the rigors of the market.</a:t>
            </a:r>
          </a:p>
          <a:p>
            <a:pPr eaLnBrk="1" hangingPunct="1"/>
            <a:r>
              <a:rPr lang="en-US" dirty="0">
                <a:latin typeface="Arial" pitchFamily="-1" charset="0"/>
                <a:ea typeface="ＭＳ Ｐゴシック" pitchFamily="-1" charset="-128"/>
                <a:cs typeface="ＭＳ Ｐゴシック" pitchFamily="-1" charset="-128"/>
              </a:rPr>
              <a:t>Earlier ideas of “republican motherhood” were replaced by this “cult of domesticity.” Virtue came to be defined as a personal quality associated with women, who were expected to be sexually innocent, beautiful, frail, and dependent on men. The cult of domesticity minimized even women’s indirect participation in public life, viewing women as nurturing, selfless, and ruled by emotions, while seeing men as rational, aggressive, and domineering. While men could move freely between the public and private spheres, women were to remain confined within the private family.</a:t>
            </a:r>
          </a:p>
        </p:txBody>
      </p:sp>
    </p:spTree>
    <p:extLst>
      <p:ext uri="{BB962C8B-B14F-4D97-AF65-F5344CB8AC3E}">
        <p14:creationId xmlns:p14="http://schemas.microsoft.com/office/powerpoint/2010/main" val="42784299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61</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The </a:t>
            </a:r>
            <a:r>
              <a:rPr lang="en-US" altLang="en-US" i="1" baseline="0" dirty="0">
                <a:latin typeface="Arial" panose="020B0604020202020204" pitchFamily="34" charset="0"/>
                <a:ea typeface="ＭＳ Ｐゴシック" panose="020B0600070205080204" pitchFamily="34" charset="-128"/>
              </a:rPr>
              <a:t>Industrious Man</a:t>
            </a:r>
            <a:r>
              <a:rPr lang="en-US" altLang="en-US" i="0" baseline="0" dirty="0">
                <a:latin typeface="Arial" panose="020B0604020202020204" pitchFamily="34" charset="0"/>
                <a:ea typeface="ＭＳ Ｐゴシック" panose="020B0600070205080204" pitchFamily="34" charset="-128"/>
              </a:rPr>
              <a:t>, a lithograph from a book produced for children by the American Sunday School Union in the 1840s, depicts an ideal family scene. The father, a laborer, returns home carrying his lunch pail to find his wife and children awaiting him in a comfortable although hardly extravagant home. The scene exemplifies the idea of separate </a:t>
            </a:r>
            <a:r>
              <a:rPr lang="en-US" altLang="en-US" i="0" baseline="0" dirty="0" smtClean="0">
                <a:latin typeface="Arial" panose="020B0604020202020204" pitchFamily="34" charset="0"/>
                <a:ea typeface="ＭＳ Ｐゴシック" panose="020B0600070205080204" pitchFamily="34" charset="-128"/>
              </a:rPr>
              <a:t>spheres, </a:t>
            </a:r>
            <a:r>
              <a:rPr lang="en-US" altLang="en-US" i="0" baseline="0" dirty="0">
                <a:latin typeface="Arial" panose="020B0604020202020204" pitchFamily="34" charset="0"/>
                <a:ea typeface="ＭＳ Ｐゴシック" panose="020B0600070205080204" pitchFamily="34" charset="-128"/>
              </a:rPr>
              <a:t>according to which men worked outside the home and </a:t>
            </a:r>
            <a:r>
              <a:rPr lang="en-US" altLang="en-US" i="0" baseline="0" dirty="0" smtClean="0">
                <a:latin typeface="Arial" panose="020B0604020202020204" pitchFamily="34" charset="0"/>
                <a:ea typeface="ＭＳ Ｐゴシック" panose="020B0600070205080204" pitchFamily="34" charset="-128"/>
              </a:rPr>
              <a:t>women’s </a:t>
            </a:r>
            <a:r>
              <a:rPr lang="en-US" altLang="en-US" i="0" baseline="0" dirty="0">
                <a:latin typeface="Arial" panose="020B0604020202020204" pitchFamily="34" charset="0"/>
                <a:ea typeface="ＭＳ Ｐゴシック" panose="020B0600070205080204" pitchFamily="34" charset="-128"/>
              </a:rPr>
              <a:t>role was to fulfill their family responsibilities.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4402435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3EBDE497-9B09-C047-B7DA-67171125AF2C}" type="slidenum">
              <a:rPr lang="en-US"/>
              <a:pPr/>
              <a:t>62</a:t>
            </a:fld>
            <a:endParaRPr lang="en-US" dirty="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But the cult of domesticity did not capture the realities of life for the many women who worked for wages at least part of their lives. Women who worked outside the home could not compete freely for jobs, since only low-paying jobs were open to them, and married women could not sign their own contracts or, until after the Civil War, keep their wages, which went to their husbands. Many poor women worked as domestic servants, factory workers, and seamstresses. Respectability was earned in middle-class homes, which were segregated in neighborhoods distant from other classes, in part by keeping wives and children at home and hiring women to do household work. Even working-class men adopted these values and protested that capitalism was ripping women from the home and subjecting them to exploitation and abuse in the marketplace. </a:t>
            </a:r>
          </a:p>
        </p:txBody>
      </p:sp>
    </p:spTree>
    <p:extLst>
      <p:ext uri="{BB962C8B-B14F-4D97-AF65-F5344CB8AC3E}">
        <p14:creationId xmlns:p14="http://schemas.microsoft.com/office/powerpoint/2010/main" val="10714742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63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Life </a:t>
            </a:r>
            <a:r>
              <a:rPr lang="en-US" altLang="en-US" i="1" baseline="0" dirty="0">
                <a:latin typeface="Arial" panose="020B0604020202020204" pitchFamily="34" charset="0"/>
                <a:ea typeface="ＭＳ Ｐゴシック" panose="020B0600070205080204" pitchFamily="34" charset="-128"/>
              </a:rPr>
              <a:t>and Age of Woman</a:t>
            </a:r>
            <a:r>
              <a:rPr lang="en-US" altLang="en-US" i="0" baseline="0" dirty="0">
                <a:latin typeface="Arial" panose="020B0604020202020204" pitchFamily="34" charset="0"/>
                <a:ea typeface="ＭＳ Ｐゴシック" panose="020B0600070205080204" pitchFamily="34" charset="-128"/>
              </a:rPr>
              <a:t> and </a:t>
            </a:r>
            <a:r>
              <a:rPr lang="en-US" altLang="en-US" i="1" baseline="0" dirty="0">
                <a:latin typeface="Arial" panose="020B0604020202020204" pitchFamily="34" charset="0"/>
                <a:ea typeface="ＭＳ Ｐゴシック" panose="020B0600070205080204" pitchFamily="34" charset="-128"/>
              </a:rPr>
              <a:t>Life and Age of Man</a:t>
            </a:r>
            <a:r>
              <a:rPr lang="en-US" altLang="en-US" i="0" baseline="0" dirty="0">
                <a:latin typeface="Arial" panose="020B0604020202020204" pitchFamily="34" charset="0"/>
                <a:ea typeface="ＭＳ Ｐゴシック" panose="020B0600070205080204" pitchFamily="34" charset="-128"/>
              </a:rPr>
              <a:t>, popular lithographs from 1848, depict the stages of life of the two sexes. The ideal man achieves military and then commercial success, while the woman’s life focuses on marriage and motherhood. The woman seems to show signs of aging more rapidly than the man.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07605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64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 </a:t>
            </a:r>
            <a:r>
              <a:rPr lang="en-US" altLang="en-US" baseline="0" dirty="0">
                <a:latin typeface="Arial" panose="020B0604020202020204" pitchFamily="34" charset="0"/>
                <a:ea typeface="ＭＳ Ｐゴシック" panose="020B0600070205080204" pitchFamily="34" charset="-128"/>
              </a:rPr>
              <a:t>woman with a sewing machine, in an undated photograph. It is not clear if she is sewing for herself and family, or for income as a seamstress.</a:t>
            </a:r>
          </a:p>
        </p:txBody>
      </p:sp>
    </p:spTree>
    <p:extLst>
      <p:ext uri="{BB962C8B-B14F-4D97-AF65-F5344CB8AC3E}">
        <p14:creationId xmlns:p14="http://schemas.microsoft.com/office/powerpoint/2010/main" val="28305905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9D5919ED-F322-C747-B7A5-5F8254277540}" type="slidenum">
              <a:rPr lang="en-US"/>
              <a:pPr/>
              <a:t>65</a:t>
            </a:fld>
            <a:endParaRPr lang="en-US" dirty="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Many Americans experienced the market revolution as a loss of freedom. The economy suffered a sharp recession in 1819, a depression starting in 1837, and several downturns in between, all of which caused high levels of unemployment and reductions in wages. While the economic transformations of the market revolution greatly expanded America’s output and trade and increased living standards, it also widened the gap in wealth and income between wealthy merchants and industrialists</a:t>
            </a:r>
            <a:r>
              <a:rPr lang="en-US" baseline="0" dirty="0">
                <a:latin typeface="Arial" pitchFamily="-1" charset="0"/>
                <a:ea typeface="ＭＳ Ｐゴシック" pitchFamily="-1" charset="-128"/>
                <a:cs typeface="ＭＳ Ｐゴシック" pitchFamily="-1" charset="-128"/>
              </a:rPr>
              <a:t> at one end</a:t>
            </a:r>
            <a:r>
              <a:rPr lang="en-US" dirty="0">
                <a:latin typeface="Arial" pitchFamily="-1" charset="0"/>
                <a:ea typeface="ＭＳ Ｐゴシック" pitchFamily="-1" charset="-128"/>
                <a:cs typeface="ＭＳ Ｐゴシック" pitchFamily="-1" charset="-128"/>
              </a:rPr>
              <a:t> and workers and the poor on the other, especially in the urban Northeast.</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Worried by the erosion of their traditional skills and the danger of being reduced to dependent wage earners, skilled craftsmen in the late 1820s created the world’s first Workingmen’s Parties.</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These were short-lived political organizations that sought to mobilize lower-class support for candidates who demanded free public education, an end to imprisonment for debt, and laws limiting work to ten hours per day. In the 1830s, unions were organized and strikes were common. </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Workers’ language of protest drew on older ideas of freedom linked to economic autonomy, public-spirited virtue,</a:t>
            </a:r>
            <a:r>
              <a:rPr lang="en-US" baseline="0" dirty="0">
                <a:latin typeface="Arial" pitchFamily="-1" charset="0"/>
                <a:ea typeface="ＭＳ Ｐゴシック" pitchFamily="-1" charset="-128"/>
                <a:cs typeface="ＭＳ Ｐゴシック" pitchFamily="-1" charset="-128"/>
              </a:rPr>
              <a:t> and social equality. The conviction of twenty New York tailors in 1835 under the common law of conspiracy for organizing for better wages inspired a public procession marking the “burial of liberty.” These actions and ideas were not confined to men, as women also struck for higher wages, such as the walkoff at the Lowell mills in 1834. Some labor spokesmen described wage labor itself as slavery, since dependence on another person for one’s economic livelihood was believed to be incompatible with freedom. Rooted in the traditions of the small producer and the identification of freedom with economic autonomy, labor’s critique of the market economy challenged </a:t>
            </a:r>
            <a:r>
              <a:rPr lang="en-US" baseline="0" dirty="0" smtClean="0">
                <a:latin typeface="Arial" pitchFamily="-1" charset="0"/>
                <a:ea typeface="ＭＳ Ｐゴシック" pitchFamily="-1" charset="-128"/>
                <a:cs typeface="ＭＳ Ｐゴシック" pitchFamily="-1" charset="-128"/>
              </a:rPr>
              <a:t>the idea that </a:t>
            </a:r>
            <a:r>
              <a:rPr lang="en-US" baseline="0" dirty="0">
                <a:latin typeface="Arial" pitchFamily="-1" charset="0"/>
                <a:ea typeface="ＭＳ Ｐゴシック" pitchFamily="-1" charset="-128"/>
                <a:cs typeface="ＭＳ Ｐゴシック" pitchFamily="-1" charset="-128"/>
              </a:rPr>
              <a:t>individual improvement offered an adequate response to social inequality. </a:t>
            </a:r>
            <a:r>
              <a:rPr lang="en-US" baseline="0" dirty="0" smtClean="0">
                <a:latin typeface="Arial" pitchFamily="-1" charset="0"/>
                <a:ea typeface="ＭＳ Ｐゴシック" pitchFamily="-1" charset="-128"/>
                <a:cs typeface="ＭＳ Ｐゴシック" pitchFamily="-1" charset="-128"/>
              </a:rPr>
              <a:t>Here </a:t>
            </a:r>
            <a:r>
              <a:rPr lang="en-US" baseline="0" dirty="0">
                <a:latin typeface="Arial" pitchFamily="-1" charset="0"/>
                <a:ea typeface="ＭＳ Ｐゴシック" pitchFamily="-1" charset="-128"/>
                <a:cs typeface="ＭＳ Ｐゴシック" pitchFamily="-1" charset="-128"/>
              </a:rPr>
              <a:t>lay the origins of the idea, commonly espoused in the late-nineteenth and early-twentieth century, that economic security, or a standard of living beneath no one should fall, was essential to American freedom. Thus, the market revolution transformed and divided American society and its conceptions of freedom, and placed new emphasis on individualism among white men, while limiting opportunities for women and </a:t>
            </a:r>
            <a:r>
              <a:rPr lang="en-US" baseline="0" dirty="0" smtClean="0">
                <a:latin typeface="Arial" pitchFamily="-1" charset="0"/>
                <a:ea typeface="ＭＳ Ｐゴシック" pitchFamily="-1" charset="-128"/>
                <a:cs typeface="ＭＳ Ｐゴシック" pitchFamily="-1" charset="-128"/>
              </a:rPr>
              <a:t>African-Americans</a:t>
            </a:r>
            <a:r>
              <a:rPr lang="en-US" baseline="0" dirty="0">
                <a:latin typeface="Arial" pitchFamily="-1" charset="0"/>
                <a:ea typeface="ＭＳ Ｐゴシック" pitchFamily="-1" charset="-128"/>
                <a:cs typeface="ＭＳ Ｐゴシック" pitchFamily="-1" charset="-128"/>
              </a:rPr>
              <a:t>. Inevitably, the debate over the market revolution and its consequences would be reflected in American politics.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5894456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66</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The </a:t>
            </a:r>
            <a:r>
              <a:rPr lang="en-US" altLang="en-US" i="0" baseline="0" dirty="0">
                <a:latin typeface="Arial" panose="020B0604020202020204" pitchFamily="34" charset="0"/>
                <a:ea typeface="ＭＳ Ｐゴシック" panose="020B0600070205080204" pitchFamily="34" charset="-128"/>
              </a:rPr>
              <a:t>devil and a millionaire conspire to buy an election with money (in the box at the lower left), while an honest workingman hands his ballot to a female figure of liberty. The worker’s motto is “Liberty, Equity, Justice, and The Rights of Man.”</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569024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9B22D7AD-D3DF-5A45-906C-C44A9D7EE797}" type="slidenum">
              <a:rPr lang="en-US"/>
              <a:pPr/>
              <a:t>67</a:t>
            </a:fld>
            <a:endParaRPr lang="en-US" dirty="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r>
              <a:rPr lang="en-US" i="0" dirty="0" smtClean="0">
                <a:latin typeface="Arial" pitchFamily="-1" charset="0"/>
                <a:ea typeface="ＭＳ Ｐゴシック" pitchFamily="-1" charset="-128"/>
                <a:cs typeface="ＭＳ Ｐゴシック" pitchFamily="-1" charset="-128"/>
              </a:rPr>
              <a:t>An</a:t>
            </a:r>
            <a:r>
              <a:rPr lang="en-US" i="1" dirty="0" smtClean="0">
                <a:latin typeface="Arial" pitchFamily="-1" charset="0"/>
                <a:ea typeface="ＭＳ Ｐゴシック" pitchFamily="-1" charset="-128"/>
                <a:cs typeface="ＭＳ Ｐゴシック" pitchFamily="-1" charset="-128"/>
              </a:rPr>
              <a:t> </a:t>
            </a:r>
            <a:r>
              <a:rPr lang="en-US" i="0" baseline="0" dirty="0" smtClean="0">
                <a:latin typeface="Arial" pitchFamily="-1" charset="0"/>
                <a:ea typeface="ＭＳ Ｐゴシック" pitchFamily="-1" charset="-128"/>
                <a:cs typeface="ＭＳ Ｐゴシック" pitchFamily="-1" charset="-128"/>
              </a:rPr>
              <a:t>engraving </a:t>
            </a:r>
            <a:r>
              <a:rPr lang="en-US" i="0" baseline="0" dirty="0">
                <a:latin typeface="Arial" pitchFamily="-1" charset="0"/>
                <a:ea typeface="ＭＳ Ｐゴシック" pitchFamily="-1" charset="-128"/>
                <a:cs typeface="ＭＳ Ｐゴシック" pitchFamily="-1" charset="-128"/>
              </a:rPr>
              <a:t>from </a:t>
            </a:r>
            <a:r>
              <a:rPr lang="en-US" i="1" baseline="0" dirty="0">
                <a:latin typeface="Arial" pitchFamily="-1" charset="0"/>
                <a:ea typeface="ＭＳ Ｐゴシック" pitchFamily="-1" charset="-128"/>
                <a:cs typeface="ＭＳ Ｐゴシック" pitchFamily="-1" charset="-128"/>
              </a:rPr>
              <a:t>Frank Leslie’s Illustrated</a:t>
            </a:r>
            <a:r>
              <a:rPr lang="en-US" i="0" baseline="0" dirty="0">
                <a:latin typeface="Arial" pitchFamily="-1" charset="0"/>
                <a:ea typeface="ＭＳ Ｐゴシック" pitchFamily="-1" charset="-128"/>
                <a:cs typeface="ＭＳ Ｐゴシック" pitchFamily="-1" charset="-128"/>
              </a:rPr>
              <a:t> </a:t>
            </a:r>
            <a:r>
              <a:rPr lang="en-US" i="1" baseline="0" dirty="0">
                <a:latin typeface="Arial" pitchFamily="-1" charset="0"/>
                <a:ea typeface="ＭＳ Ｐゴシック" pitchFamily="-1" charset="-128"/>
                <a:cs typeface="ＭＳ Ｐゴシック" pitchFamily="-1" charset="-128"/>
              </a:rPr>
              <a:t>Newspaper</a:t>
            </a:r>
            <a:r>
              <a:rPr lang="en-US" i="0" baseline="0" dirty="0">
                <a:latin typeface="Arial" pitchFamily="-1" charset="0"/>
                <a:ea typeface="ＭＳ Ｐゴシック" pitchFamily="-1" charset="-128"/>
                <a:cs typeface="ＭＳ Ｐゴシック" pitchFamily="-1" charset="-128"/>
              </a:rPr>
              <a:t>, March 17, </a:t>
            </a:r>
            <a:r>
              <a:rPr lang="en-US" i="0" baseline="0" dirty="0" smtClean="0">
                <a:latin typeface="Arial" pitchFamily="-1" charset="0"/>
                <a:ea typeface="ＭＳ Ｐゴシック" pitchFamily="-1" charset="-128"/>
                <a:cs typeface="ＭＳ Ｐゴシック" pitchFamily="-1" charset="-128"/>
              </a:rPr>
              <a:t>1860 shows the </a:t>
            </a:r>
            <a:r>
              <a:rPr lang="en-US" i="0" baseline="0" dirty="0">
                <a:latin typeface="Arial" pitchFamily="-1" charset="0"/>
                <a:ea typeface="ＭＳ Ｐゴシック" pitchFamily="-1" charset="-128"/>
                <a:cs typeface="ＭＳ Ｐゴシック" pitchFamily="-1" charset="-128"/>
              </a:rPr>
              <a:t>striking women workers </a:t>
            </a:r>
            <a:r>
              <a:rPr lang="en-US" i="0" baseline="0" dirty="0" smtClean="0">
                <a:latin typeface="Arial" pitchFamily="-1" charset="0"/>
                <a:ea typeface="ＭＳ Ｐゴシック" pitchFamily="-1" charset="-128"/>
                <a:cs typeface="ＭＳ Ｐゴシック" pitchFamily="-1" charset="-128"/>
              </a:rPr>
              <a:t>carrying </a:t>
            </a:r>
            <a:r>
              <a:rPr lang="en-US" i="0" baseline="0" dirty="0">
                <a:latin typeface="Arial" pitchFamily="-1" charset="0"/>
                <a:ea typeface="ＭＳ Ｐゴシック" pitchFamily="-1" charset="-128"/>
                <a:cs typeface="ＭＳ Ｐゴシック" pitchFamily="-1" charset="-128"/>
              </a:rPr>
              <a:t>a banner comparing their condition to that of slaves.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9073829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
        <p:nvSpPr>
          <p:cNvPr id="141316" name="Slide Number Placeholder 3"/>
          <p:cNvSpPr>
            <a:spLocks noGrp="1"/>
          </p:cNvSpPr>
          <p:nvPr>
            <p:ph type="sldNum" sz="quarter" idx="5"/>
          </p:nvPr>
        </p:nvSpPr>
        <p:spPr>
          <a:noFill/>
        </p:spPr>
        <p:txBody>
          <a:bodyPr/>
          <a:lstStyle/>
          <a:p>
            <a:fld id="{EC7E7BF7-F8DF-8940-A5A4-BEAA63945059}" type="slidenum">
              <a:rPr lang="en-US"/>
              <a:pPr/>
              <a:t>70</a:t>
            </a:fld>
            <a:endParaRPr lang="en-US" dirty="0"/>
          </a:p>
        </p:txBody>
      </p:sp>
    </p:spTree>
    <p:extLst>
      <p:ext uri="{BB962C8B-B14F-4D97-AF65-F5344CB8AC3E}">
        <p14:creationId xmlns:p14="http://schemas.microsoft.com/office/powerpoint/2010/main" val="26659772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71</a:t>
            </a:fld>
            <a:endParaRPr lang="en-US" dirty="0"/>
          </a:p>
        </p:txBody>
      </p:sp>
    </p:spTree>
    <p:extLst>
      <p:ext uri="{BB962C8B-B14F-4D97-AF65-F5344CB8AC3E}">
        <p14:creationId xmlns:p14="http://schemas.microsoft.com/office/powerpoint/2010/main" val="160528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extLst>
      <p:ext uri="{BB962C8B-B14F-4D97-AF65-F5344CB8AC3E}">
        <p14:creationId xmlns:p14="http://schemas.microsoft.com/office/powerpoint/2010/main" val="1995231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5080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47591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2994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4352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8313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366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1508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00507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845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1543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7465794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74870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49766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26748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62498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80673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9933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054475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6778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12163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5510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and 2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a:xfrm>
            <a:off x="457200" y="1524000"/>
            <a:ext cx="8229600" cy="1447800"/>
          </a:xfrm>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0"/>
          </p:nvPr>
        </p:nvSpPr>
        <p:spPr>
          <a:xfrm>
            <a:off x="2895600" y="5638800"/>
            <a:ext cx="32004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4594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20574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8182444"/>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9636874"/>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norton.com/common/mplay/6.7/?p=/college/history/foner4/&amp;f=cotton_kingdom" TargetMode="External"/><Relationship Id="rId2" Type="http://schemas.openxmlformats.org/officeDocument/2006/relationships/hyperlink" Target="http://wwnorton.com/common/mplay/6.7/?p=/college/history/foner4/mp4/&amp;f=question055" TargetMode="External"/><Relationship Id="rId1" Type="http://schemas.openxmlformats.org/officeDocument/2006/relationships/slideLayout" Target="../slideLayouts/slideLayout2.xml"/><Relationship Id="rId6" Type="http://schemas.openxmlformats.org/officeDocument/2006/relationships/hyperlink" Target="http://wwnorton.com/common/mplay/6.7/?p=/college/history/foner4/&amp;f=mormon_phenomenon" TargetMode="External"/><Relationship Id="rId5" Type="http://schemas.openxmlformats.org/officeDocument/2006/relationships/hyperlink" Target="http://wwnorton.com/common/mplay/6.7/?p=/college/history/foner4/mp4/&amp;f=question058" TargetMode="External"/><Relationship Id="rId4" Type="http://schemas.openxmlformats.org/officeDocument/2006/relationships/hyperlink" Target="http://wwnorton.com/common/mplay/6.7/?p=/college/history/foner4/mp4/&amp;f=question057"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609600"/>
            <a:ext cx="8229600" cy="1143000"/>
          </a:xfrm>
        </p:spPr>
        <p:txBody>
          <a:bodyPr/>
          <a:lstStyle/>
          <a:p>
            <a:pPr eaLnBrk="1" hangingPunct="1">
              <a:spcBef>
                <a:spcPct val="20000"/>
              </a:spcBef>
            </a:pPr>
            <a:r>
              <a:rPr lang="en-US" sz="1800" kern="1200" dirty="0">
                <a:solidFill>
                  <a:srgbClr val="FFFFFF"/>
                </a:solidFill>
                <a:latin typeface="Times New Roman" charset="0"/>
                <a:cs typeface="Times New Roman" charset="0"/>
              </a:rPr>
              <a:t>Lecture </a:t>
            </a:r>
            <a:r>
              <a:rPr lang="en-US" sz="1800" kern="1200" dirty="0" smtClean="0">
                <a:solidFill>
                  <a:srgbClr val="FFFFFF"/>
                </a:solidFill>
                <a:latin typeface="Times New Roman" charset="0"/>
                <a:cs typeface="Times New Roman" charset="0"/>
              </a:rPr>
              <a:t>Slides</a:t>
            </a:r>
            <a:br>
              <a:rPr lang="en-US" sz="1800" kern="1200" dirty="0" smtClean="0">
                <a:solidFill>
                  <a:srgbClr val="FFFFFF"/>
                </a:solidFill>
                <a:latin typeface="Times New Roman" charset="0"/>
                <a:cs typeface="Times New Roman" charset="0"/>
              </a:rPr>
            </a:br>
            <a:r>
              <a:rPr lang="en-US" sz="4800" dirty="0">
                <a:latin typeface="Times New Roman" charset="0"/>
                <a:ea typeface="ＭＳ Ｐゴシック" charset="0"/>
              </a:rPr>
              <a:t>Give Me Liberty! </a:t>
            </a:r>
            <a:r>
              <a:rPr lang="en-US" sz="2000" dirty="0">
                <a:latin typeface="Times New Roman" charset="0"/>
                <a:ea typeface="ＭＳ Ｐゴシック" charset="0"/>
              </a:rPr>
              <a:t/>
            </a:r>
            <a:br>
              <a:rPr lang="en-US" sz="2000" dirty="0">
                <a:latin typeface="Times New Roman" charset="0"/>
                <a:ea typeface="ＭＳ Ｐゴシック" charset="0"/>
              </a:rPr>
            </a:br>
            <a:r>
              <a:rPr lang="en-US" sz="2000" dirty="0">
                <a:latin typeface="Times New Roman" charset="0"/>
                <a:ea typeface="ＭＳ Ｐゴシック" charset="0"/>
              </a:rPr>
              <a:t>AN AMERICAN HISTORY</a:t>
            </a:r>
            <a:br>
              <a:rPr lang="en-US" sz="2000" dirty="0">
                <a:latin typeface="Times New Roman" charset="0"/>
                <a:ea typeface="ＭＳ Ｐゴシック" charset="0"/>
              </a:rPr>
            </a:br>
            <a:r>
              <a:rPr lang="en-US" sz="2000" dirty="0">
                <a:latin typeface="Times New Roman" charset="0"/>
                <a:ea typeface="ＭＳ Ｐゴシック" charset="0"/>
              </a:rPr>
              <a:t>FIFTH EDITION</a:t>
            </a:r>
            <a:r>
              <a:rPr lang="en-US" sz="2000" dirty="0"/>
              <a:t/>
            </a:r>
            <a:br>
              <a:rPr lang="en-US" sz="2000" dirty="0"/>
            </a:br>
            <a:endParaRPr lang="en-US" sz="1900" dirty="0">
              <a:solidFill>
                <a:schemeClr val="tx2"/>
              </a:solidFill>
              <a:latin typeface="Times New Roman" charset="0"/>
              <a:ea typeface="ＭＳ Ｐゴシック" charset="0"/>
            </a:endParaRPr>
          </a:p>
        </p:txBody>
      </p:sp>
      <p:sp>
        <p:nvSpPr>
          <p:cNvPr id="3" name="Content Placeholder 2"/>
          <p:cNvSpPr>
            <a:spLocks noGrp="1"/>
          </p:cNvSpPr>
          <p:nvPr>
            <p:ph sz="half" idx="2"/>
          </p:nvPr>
        </p:nvSpPr>
        <p:spPr>
          <a:xfrm>
            <a:off x="2552700" y="5791200"/>
            <a:ext cx="4038600" cy="533400"/>
          </a:xfrm>
        </p:spPr>
        <p:txBody>
          <a:bodyPr/>
          <a:lstStyle/>
          <a:p>
            <a:pPr marL="0" lvl="0" indent="0" algn="ctr" eaLnBrk="1" hangingPunct="1">
              <a:buNone/>
            </a:pPr>
            <a:r>
              <a:rPr lang="en-US" sz="2000" b="1" kern="1200" dirty="0" smtClean="0">
                <a:solidFill>
                  <a:srgbClr val="FFFFFF"/>
                </a:solidFill>
                <a:latin typeface="Times New Roman" charset="0"/>
                <a:cs typeface="ＭＳ Ｐゴシック" charset="0"/>
              </a:rPr>
              <a:t>By Eric </a:t>
            </a:r>
            <a:r>
              <a:rPr lang="en-US" sz="2000" b="1" kern="1200" dirty="0">
                <a:solidFill>
                  <a:srgbClr val="FFFFFF"/>
                </a:solidFill>
                <a:latin typeface="Times New Roman" charset="0"/>
                <a:cs typeface="ＭＳ Ｐゴシック" charset="0"/>
              </a:rPr>
              <a:t>Foner</a:t>
            </a:r>
          </a:p>
        </p:txBody>
      </p:sp>
      <p:pic>
        <p:nvPicPr>
          <p:cNvPr id="7" name="Content Placeholder 6" descr="The cover of Give Me Liberty!"/>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216275" y="1981200"/>
            <a:ext cx="2863850" cy="3429000"/>
          </a:xfrm>
          <a:prstGeom prst="rect">
            <a:avLst/>
          </a:prstGeom>
        </p:spPr>
      </p:pic>
    </p:spTree>
    <p:extLst>
      <p:ext uri="{BB962C8B-B14F-4D97-AF65-F5344CB8AC3E}">
        <p14:creationId xmlns:p14="http://schemas.microsoft.com/office/powerpoint/2010/main" val="3021484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a:t>
            </a:r>
            <a:r>
              <a:rPr lang="en-US" baseline="0" dirty="0" smtClean="0"/>
              <a:t> 9 The Market Revolution 1800 to 1840</a:t>
            </a:r>
            <a:endParaRPr lang="en-US" dirty="0"/>
          </a:p>
        </p:txBody>
      </p:sp>
      <p:pic>
        <p:nvPicPr>
          <p:cNvPr id="5" name="Picture 5" descr="Chapter 9: The Market Revolution, 1800-1840."/>
          <p:cNvPicPr>
            <a:picLocks noGrp="1" noChangeAspect="1" noChangeArrowheads="1"/>
          </p:cNvPicPr>
          <p:nvPr>
            <p:ph idx="1"/>
          </p:nvPr>
        </p:nvPicPr>
        <p:blipFill>
          <a:blip r:embed="rId3"/>
          <a:srcRect/>
          <a:stretch>
            <a:fillRect/>
          </a:stretch>
        </p:blipFill>
        <p:spPr bwMode="auto">
          <a:xfrm>
            <a:off x="-1" y="11544"/>
            <a:ext cx="9164001" cy="6846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Conestoga </a:t>
            </a:r>
            <a:r>
              <a:rPr lang="en-US" sz="3600" i="1" dirty="0" smtClean="0"/>
              <a:t>Wagon </a:t>
            </a:r>
            <a:r>
              <a:rPr lang="en-US" sz="3600" i="1" dirty="0"/>
              <a:t>on the Pennsylvania </a:t>
            </a:r>
            <a:r>
              <a:rPr lang="en-US" sz="3600" i="1" dirty="0" smtClean="0"/>
              <a:t>Turnpike</a:t>
            </a:r>
            <a:endParaRPr lang="en-US" sz="3600" i="1" dirty="0"/>
          </a:p>
        </p:txBody>
      </p:sp>
      <p:sp>
        <p:nvSpPr>
          <p:cNvPr id="6" name="Content Placeholder 5"/>
          <p:cNvSpPr>
            <a:spLocks noGrp="1"/>
          </p:cNvSpPr>
          <p:nvPr>
            <p:ph sz="half" idx="2"/>
          </p:nvPr>
        </p:nvSpPr>
        <p:spPr>
          <a:xfrm>
            <a:off x="477982" y="5867400"/>
            <a:ext cx="8458200" cy="609600"/>
          </a:xfrm>
        </p:spPr>
        <p:txBody>
          <a:bodyPr/>
          <a:lstStyle/>
          <a:p>
            <a:pPr marL="0" lvl="0" indent="0" eaLnBrk="1" fontAlgn="auto" hangingPunct="1">
              <a:spcAft>
                <a:spcPts val="0"/>
              </a:spcAft>
              <a:buNone/>
              <a:defRPr/>
            </a:pPr>
            <a:r>
              <a:rPr lang="en-US" altLang="en-US" sz="1100" b="1" i="1" dirty="0">
                <a:solidFill>
                  <a:schemeClr val="tx2"/>
                </a:solidFill>
              </a:rPr>
              <a:t>Conestoga Wagon on the Pennsylvania Turnpike</a:t>
            </a:r>
            <a:r>
              <a:rPr lang="en-US" altLang="en-US" sz="1100" b="1" dirty="0">
                <a:solidFill>
                  <a:schemeClr val="tx2"/>
                </a:solidFill>
              </a:rPr>
              <a:t>, </a:t>
            </a:r>
            <a:r>
              <a:rPr lang="en-US" altLang="en-US" sz="1100" b="1" dirty="0" smtClean="0">
                <a:solidFill>
                  <a:schemeClr val="tx2"/>
                </a:solidFill>
              </a:rPr>
              <a:t>by </a:t>
            </a:r>
            <a:r>
              <a:rPr lang="en-US" altLang="en-US" sz="1100" b="1" dirty="0">
                <a:solidFill>
                  <a:schemeClr val="tx2"/>
                </a:solidFill>
              </a:rPr>
              <a:t>Thomas Birch, </a:t>
            </a:r>
            <a:r>
              <a:rPr lang="en-US" altLang="en-US" sz="1100" b="1" dirty="0" smtClean="0">
                <a:solidFill>
                  <a:schemeClr val="tx2"/>
                </a:solidFill>
              </a:rPr>
              <a:t>1816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a wagon in a rural landscape. On the road are horses pulling a wagon. A man rides on of the horses. To the side of the road is a man sitting down on the ground and a woman standing next to him and pointing at something in the distanc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09800" y="1828800"/>
            <a:ext cx="4886673" cy="3352800"/>
          </a:xfrm>
          <a:prstGeom prst="rect">
            <a:avLst/>
          </a:prstGeom>
        </p:spPr>
      </p:pic>
    </p:spTree>
    <p:extLst>
      <p:ext uri="{BB962C8B-B14F-4D97-AF65-F5344CB8AC3E}">
        <p14:creationId xmlns:p14="http://schemas.microsoft.com/office/powerpoint/2010/main" val="1933853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792162"/>
          </a:xfrm>
        </p:spPr>
        <p:txBody>
          <a:bodyPr/>
          <a:lstStyle/>
          <a:p>
            <a:pPr>
              <a:defRPr/>
            </a:pPr>
            <a:r>
              <a:rPr lang="en-US" dirty="0">
                <a:cs typeface="Times New Roman" charset="0"/>
              </a:rPr>
              <a:t>Lecture Preview</a:t>
            </a:r>
          </a:p>
        </p:txBody>
      </p:sp>
      <p:sp>
        <p:nvSpPr>
          <p:cNvPr id="3075" name="Content Placeholder 2"/>
          <p:cNvSpPr>
            <a:spLocks noGrp="1"/>
          </p:cNvSpPr>
          <p:nvPr>
            <p:ph idx="1"/>
          </p:nvPr>
        </p:nvSpPr>
        <p:spPr>
          <a:xfrm>
            <a:off x="457200" y="1371600"/>
            <a:ext cx="8229600" cy="2933700"/>
          </a:xfrm>
        </p:spPr>
        <p:txBody>
          <a:bodyPr anchor="ctr"/>
          <a:lstStyle/>
          <a:p>
            <a:pPr marL="0" indent="0"/>
            <a:r>
              <a:rPr lang="en-US" dirty="0" smtClean="0">
                <a:latin typeface="Times New Roman" pitchFamily="-1" charset="0"/>
                <a:ea typeface="ＭＳ Ｐゴシック" pitchFamily="-1" charset="-128"/>
                <a:cs typeface="Times New Roman" pitchFamily="-1" charset="0"/>
              </a:rPr>
              <a:t> A </a:t>
            </a:r>
            <a:r>
              <a:rPr lang="en-US" dirty="0">
                <a:latin typeface="Times New Roman" pitchFamily="-1" charset="0"/>
                <a:ea typeface="ＭＳ Ｐゴシック" pitchFamily="-1" charset="-128"/>
                <a:cs typeface="Times New Roman" pitchFamily="-1" charset="0"/>
              </a:rPr>
              <a:t>New Economy</a:t>
            </a:r>
          </a:p>
          <a:p>
            <a:pPr marL="0" indent="0"/>
            <a:r>
              <a:rPr lang="en-US" dirty="0" smtClean="0">
                <a:latin typeface="Times New Roman" pitchFamily="-1" charset="0"/>
                <a:ea typeface="ＭＳ Ｐゴシック" pitchFamily="-1" charset="-128"/>
                <a:cs typeface="Times New Roman" pitchFamily="-1" charset="0"/>
              </a:rPr>
              <a:t> Market </a:t>
            </a:r>
            <a:r>
              <a:rPr lang="en-US" dirty="0">
                <a:latin typeface="Times New Roman" pitchFamily="-1" charset="0"/>
                <a:ea typeface="ＭＳ Ｐゴシック" pitchFamily="-1" charset="-128"/>
                <a:cs typeface="Times New Roman" pitchFamily="-1" charset="0"/>
              </a:rPr>
              <a:t>Society</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Free Individual</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Limits of </a:t>
            </a:r>
            <a:r>
              <a:rPr lang="en-US" dirty="0" smtClean="0">
                <a:latin typeface="Times New Roman" pitchFamily="-1" charset="0"/>
                <a:ea typeface="ＭＳ Ｐゴシック" pitchFamily="-1" charset="-128"/>
                <a:cs typeface="Times New Roman" pitchFamily="-1" charset="0"/>
              </a:rPr>
              <a:t>Prosperity</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524000"/>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A </a:t>
            </a:r>
            <a:r>
              <a:rPr lang="en-US" dirty="0">
                <a:cs typeface="Times New Roman" charset="0"/>
              </a:rPr>
              <a:t>New Economy</a:t>
            </a:r>
          </a:p>
        </p:txBody>
      </p:sp>
      <p:sp>
        <p:nvSpPr>
          <p:cNvPr id="4099" name="Rectangle 3"/>
          <p:cNvSpPr>
            <a:spLocks noGrp="1" noChangeArrowheads="1"/>
          </p:cNvSpPr>
          <p:nvPr>
            <p:ph idx="1"/>
          </p:nvPr>
        </p:nvSpPr>
        <p:spPr>
          <a:xfrm>
            <a:off x="457200" y="2286000"/>
            <a:ext cx="8229600" cy="21336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What were the main elements of the market revolution</a:t>
            </a:r>
            <a:r>
              <a:rPr lang="en-US" sz="3600" dirty="0" smtClean="0">
                <a:solidFill>
                  <a:srgbClr val="FAD000"/>
                </a:solidFill>
                <a:latin typeface="Times New Roman" charset="0"/>
                <a:cs typeface="Times New Roman" charset="0"/>
              </a:rPr>
              <a:t>?</a:t>
            </a:r>
            <a:endParaRPr lang="en-US" sz="3600" dirty="0">
              <a:solidFill>
                <a:srgbClr val="FAD000"/>
              </a:solidFill>
              <a:latin typeface="Times New Roman" charset="0"/>
              <a:cs typeface="Times New Roman"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524000"/>
          </a:xfrm>
        </p:spPr>
        <p:txBody>
          <a:bodyPr/>
          <a:lstStyle/>
          <a:p>
            <a:pPr eaLnBrk="1" hangingPunct="1">
              <a:defRPr/>
            </a:pPr>
            <a:r>
              <a:rPr lang="en-US" dirty="0"/>
              <a:t>The Economy and </a:t>
            </a:r>
            <a:r>
              <a:rPr lang="en-US" dirty="0" smtClean="0"/>
              <a:t>Transportation</a:t>
            </a:r>
            <a:endParaRPr lang="en-US" dirty="0"/>
          </a:p>
        </p:txBody>
      </p:sp>
      <p:sp>
        <p:nvSpPr>
          <p:cNvPr id="6147" name="Rectangle 3"/>
          <p:cNvSpPr>
            <a:spLocks noGrp="1" noChangeArrowheads="1"/>
          </p:cNvSpPr>
          <p:nvPr>
            <p:ph idx="1"/>
          </p:nvPr>
        </p:nvSpPr>
        <p:spPr>
          <a:xfrm>
            <a:off x="457200" y="2057400"/>
            <a:ext cx="8229600" cy="1752600"/>
          </a:xfrm>
        </p:spPr>
        <p:txBody>
          <a:bodyPr/>
          <a:lstStyle/>
          <a:p>
            <a:pPr eaLnBrk="1" hangingPunct="1"/>
            <a:r>
              <a:rPr lang="en-US" dirty="0">
                <a:latin typeface="Times New Roman" pitchFamily="-1" charset="0"/>
                <a:ea typeface="ＭＳ Ｐゴシック" pitchFamily="-1" charset="-128"/>
                <a:cs typeface="Times New Roman" pitchFamily="-1" charset="0"/>
              </a:rPr>
              <a:t>Roads and Steamboats</a:t>
            </a:r>
          </a:p>
          <a:p>
            <a:pPr eaLnBrk="1" hangingPunct="1"/>
            <a:r>
              <a:rPr lang="en-US" dirty="0">
                <a:latin typeface="Times New Roman" pitchFamily="-1" charset="0"/>
                <a:ea typeface="ＭＳ Ｐゴシック" pitchFamily="-1" charset="-128"/>
                <a:cs typeface="Times New Roman" pitchFamily="-1" charset="0"/>
              </a:rPr>
              <a:t>The Erie </a:t>
            </a:r>
            <a:r>
              <a:rPr lang="en-US" dirty="0" smtClean="0">
                <a:latin typeface="Times New Roman" pitchFamily="-1" charset="0"/>
                <a:ea typeface="ＭＳ Ｐゴシック" pitchFamily="-1" charset="-128"/>
                <a:cs typeface="Times New Roman" pitchFamily="-1" charset="0"/>
              </a:rPr>
              <a:t>Canal</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The </a:t>
            </a:r>
            <a:r>
              <a:rPr lang="en-US" sz="2800" dirty="0" smtClean="0"/>
              <a:t>Market Revolution</a:t>
            </a:r>
            <a:r>
              <a:rPr lang="en-US" sz="2800" dirty="0"/>
              <a:t>: Roads and </a:t>
            </a:r>
            <a:r>
              <a:rPr lang="en-US" sz="2800" dirty="0" smtClean="0"/>
              <a:t>Canals</a:t>
            </a:r>
            <a:r>
              <a:rPr lang="en-US" sz="2800" dirty="0"/>
              <a:t>, 1840</a:t>
            </a:r>
          </a:p>
        </p:txBody>
      </p:sp>
      <p:sp>
        <p:nvSpPr>
          <p:cNvPr id="4" name="Content Placeholder 3"/>
          <p:cNvSpPr>
            <a:spLocks noGrp="1"/>
          </p:cNvSpPr>
          <p:nvPr>
            <p:ph sz="half" idx="2"/>
          </p:nvPr>
        </p:nvSpPr>
        <p:spPr>
          <a:xfrm>
            <a:off x="152400" y="6118225"/>
            <a:ext cx="8534400" cy="381000"/>
          </a:xfrm>
        </p:spPr>
        <p:txBody>
          <a:bodyPr/>
          <a:lstStyle/>
          <a:p>
            <a:pPr marL="0" lvl="0" indent="0" eaLnBrk="1" fontAlgn="auto" hangingPunct="1">
              <a:spcAft>
                <a:spcPts val="0"/>
              </a:spcAft>
              <a:buNone/>
              <a:defRPr/>
            </a:pPr>
            <a:r>
              <a:rPr lang="en-US" sz="1100" dirty="0">
                <a:latin typeface="Times New Roman" pitchFamily="-1" charset="0"/>
              </a:rPr>
              <a:t>Map 9.1 </a:t>
            </a:r>
            <a:r>
              <a:rPr lang="en-US" sz="1100" b="1" dirty="0">
                <a:latin typeface="Times New Roman" pitchFamily="-1" charset="0"/>
              </a:rPr>
              <a:t>The Market Revolution: Roads and Canals, </a:t>
            </a:r>
            <a:r>
              <a:rPr lang="en-US" sz="1100" b="1" dirty="0" smtClean="0">
                <a:latin typeface="Times New Roman" pitchFamily="-1" charset="0"/>
              </a:rPr>
              <a:t>1840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the main roads and waterways of the United States in 1840. Red lines on the map show main roads connecting Boston, New York, Philadelphia, Baltimore, Richmond, Charleston, Savannah, and the northeastern part of Florida. Red lines show main roads connecting Philadelphia, Nashville, Mississippi, and Louisiana. One line shows a main road connecting Nashville to Savannah. Another red line shows a main road connecting Cumberland, Maryland to Vandalia, Illinois. More red lines connect Louisville, Kentucky to parts of Michigan; the Hudson River in New York to Rochester, New York; and various shorter lines show main roads connecting to other main roads in Maryland, Kentucky, Ohio, Alabama, and Mississippi. Solid blue lines show many of the navigable rivers and river sections including most of the Mississippi, Missouri, Illinois, Wabash, Ohio, Tennessee, Arkansas, Red, and Hudson rivers. More blue lines show navigable rivers concentrated in the South heading toward the Atlantic and Gulf of Mexico. Main canals are shown as blue lines with hash marks branching off from major rivers, most of which are concentrated in the states of New York, Ohio, and Pennsylvania. Dashed blue lines show canals under construction in the states of Illinois, Indiana, and Ohio, connecting existing canals or rivers with Lakes Erie and Michigan."/>
          <p:cNvPicPr>
            <a:picLocks noGrp="1" noChangeAspect="1" noChangeArrowheads="1"/>
          </p:cNvPicPr>
          <p:nvPr>
            <p:ph sz="half" idx="1"/>
          </p:nvPr>
        </p:nvPicPr>
        <p:blipFill>
          <a:blip r:embed="rId3"/>
          <a:srcRect r="-11"/>
          <a:stretch>
            <a:fillRect/>
          </a:stretch>
        </p:blipFill>
        <p:spPr bwMode="auto">
          <a:xfrm>
            <a:off x="2362200" y="1567291"/>
            <a:ext cx="4229100" cy="4345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Erie Canal</a:t>
            </a:r>
            <a:endParaRPr lang="en-US" dirty="0"/>
          </a:p>
        </p:txBody>
      </p:sp>
      <p:sp>
        <p:nvSpPr>
          <p:cNvPr id="4" name="Content Placeholder 3"/>
          <p:cNvSpPr>
            <a:spLocks noGrp="1"/>
          </p:cNvSpPr>
          <p:nvPr>
            <p:ph sz="half" idx="2"/>
          </p:nvPr>
        </p:nvSpPr>
        <p:spPr>
          <a:xfrm>
            <a:off x="457200" y="6042025"/>
            <a:ext cx="8534400" cy="533400"/>
          </a:xfrm>
        </p:spPr>
        <p:txBody>
          <a:bodyPr/>
          <a:lstStyle/>
          <a:p>
            <a:pPr marL="0" indent="0">
              <a:buNone/>
            </a:pPr>
            <a:r>
              <a:rPr lang="en-US" sz="1100" b="1" dirty="0">
                <a:latin typeface="Times New Roman" pitchFamily="-1" charset="0"/>
              </a:rPr>
              <a:t>A watercolor depicting the Erie Canal, by John </a:t>
            </a:r>
            <a:r>
              <a:rPr lang="en-US" sz="1100" b="1" dirty="0" smtClean="0">
                <a:latin typeface="Times New Roman" pitchFamily="-1" charset="0"/>
              </a:rPr>
              <a:t>William </a:t>
            </a:r>
            <a:r>
              <a:rPr lang="en-US" sz="1100" b="1" dirty="0">
                <a:latin typeface="Times New Roman" pitchFamily="-1" charset="0"/>
              </a:rPr>
              <a:t>Hill, </a:t>
            </a:r>
            <a:r>
              <a:rPr lang="en-US" sz="1100" b="1" dirty="0" smtClean="0">
                <a:latin typeface="Times New Roman" pitchFamily="-1" charset="0"/>
              </a:rPr>
              <a:t>1829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painting of boats traveling along a canal with farms and buildings in the background. "/>
          <p:cNvPicPr>
            <a:picLocks noGrp="1" noChangeAspect="1" noChangeArrowheads="1"/>
          </p:cNvPicPr>
          <p:nvPr>
            <p:ph sz="half" idx="1"/>
          </p:nvPr>
        </p:nvPicPr>
        <p:blipFill>
          <a:blip r:embed="rId3"/>
          <a:srcRect/>
          <a:stretch>
            <a:fillRect/>
          </a:stretch>
        </p:blipFill>
        <p:spPr bwMode="auto">
          <a:xfrm>
            <a:off x="2057400" y="1752600"/>
            <a:ext cx="4935526"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Steam and </a:t>
            </a:r>
            <a:r>
              <a:rPr lang="en-US" sz="3600" dirty="0" smtClean="0"/>
              <a:t>Sail </a:t>
            </a:r>
            <a:r>
              <a:rPr lang="en-US" sz="3600" dirty="0"/>
              <a:t>in </a:t>
            </a:r>
            <a:r>
              <a:rPr lang="en-US" sz="3600" dirty="0" smtClean="0"/>
              <a:t>New York Harbor</a:t>
            </a:r>
            <a:endParaRPr lang="en-US" sz="3600" dirty="0"/>
          </a:p>
        </p:txBody>
      </p:sp>
      <p:sp>
        <p:nvSpPr>
          <p:cNvPr id="4" name="Content Placeholder 3"/>
          <p:cNvSpPr>
            <a:spLocks noGrp="1"/>
          </p:cNvSpPr>
          <p:nvPr>
            <p:ph sz="half" idx="2"/>
          </p:nvPr>
        </p:nvSpPr>
        <p:spPr>
          <a:xfrm>
            <a:off x="457200" y="6080125"/>
            <a:ext cx="8382000" cy="457200"/>
          </a:xfrm>
        </p:spPr>
        <p:txBody>
          <a:bodyPr/>
          <a:lstStyle/>
          <a:p>
            <a:pPr marL="0" lvl="0" indent="0" eaLnBrk="1" fontAlgn="auto" hangingPunct="1">
              <a:spcAft>
                <a:spcPts val="0"/>
              </a:spcAft>
              <a:buNone/>
              <a:defRPr/>
            </a:pPr>
            <a:r>
              <a:rPr lang="en-US" sz="1100" b="1" dirty="0">
                <a:latin typeface="Times New Roman" pitchFamily="-1" charset="0"/>
              </a:rPr>
              <a:t>A view of the harbor at New York City, </a:t>
            </a:r>
            <a:r>
              <a:rPr lang="en-US" sz="1100" b="1" dirty="0" smtClean="0">
                <a:latin typeface="Times New Roman" pitchFamily="-1" charset="0"/>
              </a:rPr>
              <a:t>by Nathaniel </a:t>
            </a:r>
            <a:r>
              <a:rPr lang="en-US" sz="1100" b="1" dirty="0">
                <a:latin typeface="Times New Roman" pitchFamily="-1" charset="0"/>
              </a:rPr>
              <a:t>Currier, </a:t>
            </a:r>
            <a:r>
              <a:rPr lang="en-US" sz="1100" b="1" dirty="0" smtClean="0">
                <a:latin typeface="Times New Roman" pitchFamily="-1" charset="0"/>
              </a:rPr>
              <a:t>1849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lithograph of New York City with many ships on the river in the foreground and buildings in the background. A few people stand on the bank and look at the boats."/>
          <p:cNvPicPr>
            <a:picLocks noGrp="1" noChangeAspect="1" noChangeArrowheads="1"/>
          </p:cNvPicPr>
          <p:nvPr>
            <p:ph sz="half" idx="1"/>
          </p:nvPr>
        </p:nvPicPr>
        <p:blipFill>
          <a:blip r:embed="rId3"/>
          <a:srcRect/>
          <a:stretch>
            <a:fillRect/>
          </a:stretch>
        </p:blipFill>
        <p:spPr bwMode="auto">
          <a:xfrm>
            <a:off x="2057400" y="1828800"/>
            <a:ext cx="4876048"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Integrated and </a:t>
            </a:r>
            <a:r>
              <a:rPr lang="en-US" sz="4000" dirty="0" smtClean="0"/>
              <a:t>Diverse Market Economy</a:t>
            </a:r>
            <a:endParaRPr lang="en-US" sz="4000" dirty="0"/>
          </a:p>
        </p:txBody>
      </p:sp>
      <p:sp>
        <p:nvSpPr>
          <p:cNvPr id="6" name="Content Placeholder 5"/>
          <p:cNvSpPr>
            <a:spLocks noGrp="1"/>
          </p:cNvSpPr>
          <p:nvPr>
            <p:ph sz="half" idx="2"/>
          </p:nvPr>
        </p:nvSpPr>
        <p:spPr>
          <a:xfrm>
            <a:off x="457200" y="5973764"/>
            <a:ext cx="8458200" cy="6096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C</a:t>
            </a:r>
            <a:r>
              <a:rPr lang="en-US" altLang="en-US" sz="1100" b="1" dirty="0">
                <a:solidFill>
                  <a:schemeClr val="tx2"/>
                </a:solidFill>
              </a:rPr>
              <a:t>over of a periodical depicts the integrated and diverse market </a:t>
            </a:r>
            <a:r>
              <a:rPr lang="en-US" altLang="en-US" sz="1100" b="1" dirty="0" smtClean="0">
                <a:solidFill>
                  <a:schemeClr val="tx2"/>
                </a:solidFill>
              </a:rPr>
              <a:t>economy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cover of a periodical titled “The Plough, the Loom, and the Anvil” by J.S. Skinner. The illustration on top show farmers and animals working in the fields. The middle shows people working inside a factory. The bottom shows a boat and a railroad with some buildings in the backgroun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505200" y="1600201"/>
            <a:ext cx="2499077" cy="4191000"/>
          </a:xfrm>
          <a:prstGeom prst="rect">
            <a:avLst/>
          </a:prstGeom>
        </p:spPr>
      </p:pic>
    </p:spTree>
    <p:extLst>
      <p:ext uri="{BB962C8B-B14F-4D97-AF65-F5344CB8AC3E}">
        <p14:creationId xmlns:p14="http://schemas.microsoft.com/office/powerpoint/2010/main" val="3052568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0"/>
            <a:ext cx="8229600" cy="1524000"/>
          </a:xfrm>
        </p:spPr>
        <p:txBody>
          <a:bodyPr/>
          <a:lstStyle/>
          <a:p>
            <a:pPr eaLnBrk="1" hangingPunct="1">
              <a:defRPr/>
            </a:pPr>
            <a:r>
              <a:rPr lang="en-US" dirty="0"/>
              <a:t>Transportation and </a:t>
            </a:r>
            <a:r>
              <a:rPr lang="en-US" dirty="0" smtClean="0"/>
              <a:t>Communication</a:t>
            </a:r>
            <a:endParaRPr lang="en-US" dirty="0"/>
          </a:p>
        </p:txBody>
      </p:sp>
      <p:sp>
        <p:nvSpPr>
          <p:cNvPr id="12291" name="Rectangle 3"/>
          <p:cNvSpPr>
            <a:spLocks noGrp="1" noChangeArrowheads="1"/>
          </p:cNvSpPr>
          <p:nvPr>
            <p:ph idx="1"/>
          </p:nvPr>
        </p:nvSpPr>
        <p:spPr>
          <a:xfrm>
            <a:off x="457200" y="2057400"/>
            <a:ext cx="8229600" cy="1524000"/>
          </a:xfrm>
        </p:spPr>
        <p:txBody>
          <a:bodyPr/>
          <a:lstStyle/>
          <a:p>
            <a:pPr eaLnBrk="1" hangingPunct="1"/>
            <a:r>
              <a:rPr lang="en-US" dirty="0">
                <a:latin typeface="Times New Roman" pitchFamily="-1" charset="0"/>
                <a:ea typeface="ＭＳ Ｐゴシック" pitchFamily="-1" charset="-128"/>
                <a:cs typeface="Times New Roman" pitchFamily="-1" charset="0"/>
              </a:rPr>
              <a:t>Railroads and the </a:t>
            </a:r>
            <a:r>
              <a:rPr lang="en-US" dirty="0" smtClean="0">
                <a:latin typeface="Times New Roman" pitchFamily="-1" charset="0"/>
                <a:ea typeface="ＭＳ Ｐゴシック" pitchFamily="-1" charset="-128"/>
                <a:cs typeface="Times New Roman" pitchFamily="-1" charset="0"/>
              </a:rPr>
              <a:t>Telegraph</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Locomotive </a:t>
            </a:r>
            <a:r>
              <a:rPr lang="en-US" sz="4000" i="1" dirty="0" smtClean="0"/>
              <a:t>DeWitt Clinton</a:t>
            </a:r>
            <a:endParaRPr lang="en-US" sz="4000" i="1" dirty="0"/>
          </a:p>
        </p:txBody>
      </p:sp>
      <p:sp>
        <p:nvSpPr>
          <p:cNvPr id="6" name="Content Placeholder 5"/>
          <p:cNvSpPr>
            <a:spLocks noGrp="1"/>
          </p:cNvSpPr>
          <p:nvPr>
            <p:ph sz="half" idx="2"/>
          </p:nvPr>
        </p:nvSpPr>
        <p:spPr>
          <a:xfrm>
            <a:off x="304800" y="5943600"/>
            <a:ext cx="8534400" cy="457200"/>
          </a:xfrm>
        </p:spPr>
        <p:txBody>
          <a:bodyPr/>
          <a:lstStyle/>
          <a:p>
            <a:pPr marL="0" lvl="0" indent="0" eaLnBrk="1" fontAlgn="auto" hangingPunct="1">
              <a:spcAft>
                <a:spcPts val="0"/>
              </a:spcAft>
              <a:buNone/>
              <a:defRPr/>
            </a:pPr>
            <a:r>
              <a:rPr lang="en-US" altLang="en-US" sz="1100" b="1" i="1" dirty="0">
                <a:solidFill>
                  <a:schemeClr val="tx2"/>
                </a:solidFill>
              </a:rPr>
              <a:t>Locomotive DeWitt Clinton</a:t>
            </a:r>
            <a:r>
              <a:rPr lang="en-US" altLang="en-US" sz="1100" b="1" dirty="0">
                <a:solidFill>
                  <a:schemeClr val="tx2"/>
                </a:solidFill>
              </a:rPr>
              <a:t>, 1884, recalling the </a:t>
            </a:r>
            <a:r>
              <a:rPr lang="en-US" altLang="en-US" sz="1100" b="1" dirty="0" smtClean="0">
                <a:solidFill>
                  <a:schemeClr val="tx2"/>
                </a:solidFill>
              </a:rPr>
              <a:t>early </a:t>
            </a:r>
            <a:r>
              <a:rPr lang="en-US" altLang="en-US" sz="1100" b="1" dirty="0">
                <a:solidFill>
                  <a:schemeClr val="tx2"/>
                </a:solidFill>
              </a:rPr>
              <a:t>days of rail and canal </a:t>
            </a:r>
            <a:r>
              <a:rPr lang="en-US" altLang="en-US" sz="1100" b="1" dirty="0" smtClean="0">
                <a:solidFill>
                  <a:schemeClr val="tx2"/>
                </a:solidFill>
              </a:rPr>
              <a:t>travel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watercolor titled “Locomotive DeWitt Clinton” depicts modes of transportation, including train tracks and canals. The phrase “Bloodgood Farme two miles from state house is the spot where the locomotive was first put on rail. And drew cars in New York State, Dewitt Clinton was her name” is placed in the center. Homes, trees, and a train station fill the pictur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1828800"/>
            <a:ext cx="4993041" cy="3200400"/>
          </a:xfrm>
          <a:prstGeom prst="rect">
            <a:avLst/>
          </a:prstGeom>
        </p:spPr>
      </p:pic>
    </p:spTree>
    <p:extLst>
      <p:ext uri="{BB962C8B-B14F-4D97-AF65-F5344CB8AC3E}">
        <p14:creationId xmlns:p14="http://schemas.microsoft.com/office/powerpoint/2010/main" val="267763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dirty="0"/>
              <a:t>Borderlands </a:t>
            </a:r>
            <a:r>
              <a:rPr lang="en-US" dirty="0" smtClean="0"/>
              <a:t>West</a:t>
            </a:r>
            <a:endParaRPr lang="en-US" dirty="0"/>
          </a:p>
        </p:txBody>
      </p:sp>
      <p:sp>
        <p:nvSpPr>
          <p:cNvPr id="13315" name="Rectangle 3"/>
          <p:cNvSpPr>
            <a:spLocks noGrp="1" noChangeArrowheads="1"/>
          </p:cNvSpPr>
          <p:nvPr>
            <p:ph idx="1"/>
          </p:nvPr>
        </p:nvSpPr>
        <p:spPr>
          <a:xfrm>
            <a:off x="457200" y="2057400"/>
            <a:ext cx="8229600" cy="1752600"/>
          </a:xfrm>
        </p:spPr>
        <p:txBody>
          <a:bodyPr/>
          <a:lstStyle/>
          <a:p>
            <a:pPr eaLnBrk="1" hangingPunct="1"/>
            <a:r>
              <a:rPr lang="en-US" dirty="0">
                <a:latin typeface="Times New Roman" pitchFamily="-1" charset="0"/>
                <a:ea typeface="ＭＳ Ｐゴシック" pitchFamily="-1" charset="-128"/>
                <a:cs typeface="Times New Roman" pitchFamily="-1" charset="0"/>
              </a:rPr>
              <a:t>The Rise of the West</a:t>
            </a:r>
          </a:p>
          <a:p>
            <a:pPr eaLnBrk="1" hangingPunct="1"/>
            <a:r>
              <a:rPr lang="en-US" dirty="0">
                <a:latin typeface="Times New Roman" pitchFamily="-1" charset="0"/>
                <a:ea typeface="ＭＳ Ｐゴシック" pitchFamily="-1" charset="-128"/>
                <a:cs typeface="Times New Roman" pitchFamily="-1" charset="0"/>
              </a:rPr>
              <a:t>An Internal </a:t>
            </a:r>
            <a:r>
              <a:rPr lang="en-US" dirty="0" smtClean="0">
                <a:latin typeface="Times New Roman" pitchFamily="-1" charset="0"/>
                <a:ea typeface="ＭＳ Ｐゴシック" pitchFamily="-1" charset="-128"/>
                <a:cs typeface="Times New Roman" pitchFamily="-1" charset="0"/>
              </a:rPr>
              <a:t>Borderland</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The </a:t>
            </a:r>
            <a:r>
              <a:rPr lang="en-US" sz="2800" dirty="0" smtClean="0"/>
              <a:t>Market Revolution</a:t>
            </a:r>
            <a:r>
              <a:rPr lang="en-US" sz="2800" dirty="0"/>
              <a:t>: </a:t>
            </a:r>
            <a:r>
              <a:rPr lang="en-US" sz="2800" dirty="0" smtClean="0"/>
              <a:t>Western</a:t>
            </a:r>
            <a:r>
              <a:rPr lang="en-US" sz="2800" baseline="0" dirty="0" smtClean="0"/>
              <a:t> </a:t>
            </a:r>
            <a:r>
              <a:rPr lang="en-US" sz="2800" dirty="0" smtClean="0"/>
              <a:t>Settlement</a:t>
            </a:r>
            <a:r>
              <a:rPr lang="en-US" sz="2800" dirty="0"/>
              <a:t>, </a:t>
            </a:r>
            <a:r>
              <a:rPr lang="en-US" sz="2800" dirty="0" smtClean="0"/>
              <a:t>1800 to 1820</a:t>
            </a:r>
            <a:endParaRPr lang="en-US" sz="2800" dirty="0"/>
          </a:p>
        </p:txBody>
      </p:sp>
      <p:sp>
        <p:nvSpPr>
          <p:cNvPr id="6" name="Content Placeholder 5"/>
          <p:cNvSpPr>
            <a:spLocks noGrp="1"/>
          </p:cNvSpPr>
          <p:nvPr>
            <p:ph sz="half" idx="2"/>
          </p:nvPr>
        </p:nvSpPr>
        <p:spPr>
          <a:xfrm>
            <a:off x="457200" y="6151552"/>
            <a:ext cx="8382000" cy="381000"/>
          </a:xfrm>
        </p:spPr>
        <p:txBody>
          <a:bodyPr/>
          <a:lstStyle/>
          <a:p>
            <a:pPr marL="0" lvl="0" indent="0" eaLnBrk="1" fontAlgn="auto" hangingPunct="1">
              <a:spcAft>
                <a:spcPts val="0"/>
              </a:spcAft>
              <a:buNone/>
              <a:defRPr/>
            </a:pPr>
            <a:r>
              <a:rPr lang="en-US" altLang="en-US" sz="1100" b="1" dirty="0">
                <a:solidFill>
                  <a:schemeClr val="tx2"/>
                </a:solidFill>
              </a:rPr>
              <a:t>The Market Revolution: Western Settlement, </a:t>
            </a:r>
            <a:r>
              <a:rPr lang="en-US" altLang="en-US" sz="1100" b="1" dirty="0" smtClean="0">
                <a:solidFill>
                  <a:schemeClr val="tx2"/>
                </a:solidFill>
              </a:rPr>
              <a:t>1800</a:t>
            </a:r>
            <a:r>
              <a:rPr lang="en-US" altLang="en-US" sz="1100" b="1" dirty="0" smtClean="0">
                <a:solidFill>
                  <a:schemeClr val="tx2"/>
                </a:solidFill>
                <a:latin typeface="Calibri"/>
              </a:rPr>
              <a:t>–</a:t>
            </a:r>
            <a:r>
              <a:rPr lang="en-US" altLang="en-US" sz="1100" b="1" dirty="0" smtClean="0">
                <a:solidFill>
                  <a:schemeClr val="tx2"/>
                </a:solidFill>
              </a:rPr>
              <a:t>1820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map depicting the western settlement of the United States from the 1800s to 1820s. The areas settled in the 1800s are along the eastern coast ranging from the south of Maine to the eastern border of Georgia and in central Kentucky. Areas settled by 1810 are west of most areas settled in 1800, and reach as far as Ohio and Tennessee, Louisiana and Mississippi. Other areas settled by 1810 include parts of Maine, Vermont, New York, Pennsylvania, Indiana, and Georgia. Areas settled in 1820 are more west of areas settled in 1810 and 1800 and include Alabama, Mississippi, Louisiana, Indiana, Ohio, Pennsylvania, small regions of New York, Vermont, and Maine, Illinois along the Missouri River, and areas around the Arkansas Rive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19400" y="1701790"/>
            <a:ext cx="3891761" cy="4165610"/>
          </a:xfrm>
          <a:prstGeom prst="rect">
            <a:avLst/>
          </a:prstGeom>
        </p:spPr>
      </p:pic>
    </p:spTree>
    <p:extLst>
      <p:ext uri="{BB962C8B-B14F-4D97-AF65-F5344CB8AC3E}">
        <p14:creationId xmlns:p14="http://schemas.microsoft.com/office/powerpoint/2010/main" val="1398851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Travel </a:t>
            </a:r>
            <a:r>
              <a:rPr lang="en-US" sz="2800" dirty="0" smtClean="0"/>
              <a:t>Times </a:t>
            </a:r>
            <a:r>
              <a:rPr lang="en-US" sz="2800" dirty="0"/>
              <a:t>from </a:t>
            </a:r>
            <a:r>
              <a:rPr lang="en-US" sz="2800" dirty="0" smtClean="0"/>
              <a:t>New York City in</a:t>
            </a:r>
            <a:r>
              <a:rPr lang="en-US" sz="2800" baseline="0" dirty="0" smtClean="0"/>
              <a:t> </a:t>
            </a:r>
            <a:r>
              <a:rPr lang="en-US" sz="2800" dirty="0" smtClean="0"/>
              <a:t>1800 </a:t>
            </a:r>
            <a:r>
              <a:rPr lang="en-US" sz="2800" dirty="0"/>
              <a:t>and 1830</a:t>
            </a:r>
          </a:p>
        </p:txBody>
      </p:sp>
      <p:sp>
        <p:nvSpPr>
          <p:cNvPr id="4" name="Content Placeholder 3"/>
          <p:cNvSpPr>
            <a:spLocks noGrp="1"/>
          </p:cNvSpPr>
          <p:nvPr>
            <p:ph sz="half" idx="2"/>
          </p:nvPr>
        </p:nvSpPr>
        <p:spPr>
          <a:xfrm>
            <a:off x="304800" y="6019800"/>
            <a:ext cx="8534400" cy="381000"/>
          </a:xfrm>
        </p:spPr>
        <p:txBody>
          <a:bodyPr/>
          <a:lstStyle/>
          <a:p>
            <a:pPr marL="0" lvl="0" indent="0" eaLnBrk="1" fontAlgn="auto" hangingPunct="1">
              <a:spcAft>
                <a:spcPts val="0"/>
              </a:spcAft>
              <a:buNone/>
              <a:defRPr/>
            </a:pPr>
            <a:r>
              <a:rPr lang="en-US" sz="1100" dirty="0">
                <a:latin typeface="Times New Roman" pitchFamily="-1" charset="0"/>
              </a:rPr>
              <a:t>Map 9.3 </a:t>
            </a:r>
            <a:r>
              <a:rPr lang="en-US" sz="1100" b="1" dirty="0">
                <a:latin typeface="Times New Roman" pitchFamily="-1" charset="0"/>
              </a:rPr>
              <a:t>Travel times from New York City in 1800 and </a:t>
            </a:r>
            <a:r>
              <a:rPr lang="en-US" sz="1100" b="1" dirty="0" smtClean="0">
                <a:latin typeface="Times New Roman" pitchFamily="-1" charset="0"/>
              </a:rPr>
              <a:t>1830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Two maps show travel times from New York City in 1800 and 1830. The time it takes to travel from New York City to other parts of the eastern United States decreases from 1800 to 1830 on the maps. A scale shows distances in miles and kilometers, beginning at zero miles or kilometers and ending at 500 miles. The map legend shows time traveled by days and weeks the further the distance traveled from New York City. The time it took to reach the Mississippi River from New York City was reduced from five weeks in 1800 to two weeks in 1830. The time it took to reach Lake Ontario from New York City was reduced from one week in 1800 to four days in 1830. The time it took to reach most of Maryland was reduced from four days in 1800 to two days in 1830. The time it took to reach areas closest to New York City, such as Connecticut, western Massachusetts, southern and mid-state New York, eastern Pennsylvania, Delaware and parts of eastern Maryland, was reduced from two and three days to just one day."/>
          <p:cNvPicPr>
            <a:picLocks noGrp="1" noChangeAspect="1" noChangeArrowheads="1"/>
          </p:cNvPicPr>
          <p:nvPr>
            <p:ph sz="half" idx="1"/>
          </p:nvPr>
        </p:nvPicPr>
        <p:blipFill>
          <a:blip r:embed="rId3"/>
          <a:srcRect l="1413" r="1604" b="2693"/>
          <a:stretch>
            <a:fillRect/>
          </a:stretch>
        </p:blipFill>
        <p:spPr bwMode="auto">
          <a:xfrm>
            <a:off x="1676400" y="1905000"/>
            <a:ext cx="5587515"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Cabin in the Minnesota </a:t>
            </a:r>
            <a:r>
              <a:rPr lang="en-US" sz="3200" dirty="0" smtClean="0"/>
              <a:t>Woods</a:t>
            </a:r>
            <a:endParaRPr lang="en-US" sz="3200" dirty="0"/>
          </a:p>
        </p:txBody>
      </p:sp>
      <p:sp>
        <p:nvSpPr>
          <p:cNvPr id="4" name="Content Placeholder 3"/>
          <p:cNvSpPr>
            <a:spLocks noGrp="1"/>
          </p:cNvSpPr>
          <p:nvPr>
            <p:ph sz="half" idx="2"/>
          </p:nvPr>
        </p:nvSpPr>
        <p:spPr>
          <a:xfrm>
            <a:off x="228600" y="6042024"/>
            <a:ext cx="8534400" cy="533400"/>
          </a:xfrm>
        </p:spPr>
        <p:txBody>
          <a:bodyPr/>
          <a:lstStyle/>
          <a:p>
            <a:pPr marL="0" lvl="0" indent="0" eaLnBrk="1" fontAlgn="auto" hangingPunct="1">
              <a:spcAft>
                <a:spcPts val="0"/>
              </a:spcAft>
              <a:buNone/>
              <a:defRPr/>
            </a:pPr>
            <a:r>
              <a:rPr lang="en-US" sz="1100" b="1" dirty="0">
                <a:latin typeface="Times New Roman" pitchFamily="-1" charset="0"/>
              </a:rPr>
              <a:t>A watercolor by the artist Edwin Whitefield depicts a </a:t>
            </a:r>
            <a:r>
              <a:rPr lang="en-US" sz="1100" b="1" dirty="0" smtClean="0">
                <a:latin typeface="Times New Roman" pitchFamily="-1" charset="0"/>
              </a:rPr>
              <a:t>squatter’s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cabin in the Minnesota </a:t>
            </a:r>
            <a:r>
              <a:rPr lang="en-US" sz="1100" b="1" dirty="0" smtClean="0">
                <a:latin typeface="Times New Roman" pitchFamily="-1" charset="0"/>
              </a:rPr>
              <a:t>woods.</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watercolor of a man and woman in front of a log cabin in the woods. The woman tends to a fire which has a billow of smoke. The man stands nearby. "/>
          <p:cNvPicPr>
            <a:picLocks noGrp="1" noChangeAspect="1" noChangeArrowheads="1"/>
          </p:cNvPicPr>
          <p:nvPr>
            <p:ph sz="half" idx="1"/>
          </p:nvPr>
        </p:nvPicPr>
        <p:blipFill>
          <a:blip r:embed="rId3"/>
          <a:srcRect/>
          <a:stretch>
            <a:fillRect/>
          </a:stretch>
        </p:blipFill>
        <p:spPr bwMode="auto">
          <a:xfrm>
            <a:off x="1905000" y="1905000"/>
            <a:ext cx="5110458"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dirty="0"/>
              <a:t>C</a:t>
            </a:r>
            <a:r>
              <a:rPr lang="en-US" dirty="0" smtClean="0"/>
              <a:t>otton</a:t>
            </a:r>
            <a:endParaRPr lang="en-US" dirty="0"/>
          </a:p>
        </p:txBody>
      </p:sp>
      <p:sp>
        <p:nvSpPr>
          <p:cNvPr id="19459" name="Rectangle 3"/>
          <p:cNvSpPr>
            <a:spLocks noGrp="1" noChangeArrowheads="1"/>
          </p:cNvSpPr>
          <p:nvPr>
            <p:ph idx="1"/>
          </p:nvPr>
        </p:nvSpPr>
        <p:spPr>
          <a:xfrm>
            <a:off x="457200" y="2057400"/>
            <a:ext cx="8229600" cy="1524000"/>
          </a:xfrm>
        </p:spPr>
        <p:txBody>
          <a:bodyPr/>
          <a:lstStyle/>
          <a:p>
            <a:pPr eaLnBrk="1" hangingPunct="1"/>
            <a:r>
              <a:rPr lang="en-US" dirty="0">
                <a:latin typeface="Times New Roman" pitchFamily="-1" charset="0"/>
                <a:ea typeface="ＭＳ Ｐゴシック" pitchFamily="-1" charset="-128"/>
                <a:cs typeface="Times New Roman" pitchFamily="-1" charset="0"/>
              </a:rPr>
              <a:t>The Cotton Kingdom</a:t>
            </a:r>
          </a:p>
          <a:p>
            <a:pPr eaLnBrk="1" hangingPunct="1"/>
            <a:r>
              <a:rPr lang="en-US" dirty="0">
                <a:latin typeface="Times New Roman" pitchFamily="-1" charset="0"/>
                <a:ea typeface="ＭＳ Ｐゴシック" pitchFamily="-1" charset="-128"/>
                <a:cs typeface="Times New Roman" pitchFamily="-1" charset="0"/>
              </a:rPr>
              <a:t>The Unfree Westward </a:t>
            </a:r>
            <a:r>
              <a:rPr lang="en-US" dirty="0" smtClean="0">
                <a:latin typeface="Times New Roman" pitchFamily="-1" charset="0"/>
                <a:ea typeface="ＭＳ Ｐゴシック" pitchFamily="-1" charset="-128"/>
                <a:cs typeface="Times New Roman" pitchFamily="-1" charset="0"/>
              </a:rPr>
              <a:t>Movement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a:t>
            </a:r>
            <a:r>
              <a:rPr lang="en-US" sz="2400" dirty="0" smtClean="0"/>
              <a:t>Market Revolution</a:t>
            </a:r>
            <a:r>
              <a:rPr lang="en-US" sz="2400" dirty="0"/>
              <a:t>: </a:t>
            </a:r>
            <a:r>
              <a:rPr lang="en-US" sz="2400" dirty="0" smtClean="0"/>
              <a:t>The Spread of</a:t>
            </a:r>
            <a:r>
              <a:rPr lang="en-US" sz="2400" baseline="0" dirty="0" smtClean="0"/>
              <a:t> </a:t>
            </a:r>
            <a:r>
              <a:rPr lang="en-US" sz="2400" dirty="0" smtClean="0"/>
              <a:t>Cotton Cultivation</a:t>
            </a:r>
            <a:r>
              <a:rPr lang="en-US" sz="2400" dirty="0"/>
              <a:t>, </a:t>
            </a:r>
            <a:r>
              <a:rPr lang="en-US" sz="2400" dirty="0" smtClean="0"/>
              <a:t>1820</a:t>
            </a:r>
            <a:r>
              <a:rPr lang="en-US" sz="2400" baseline="0" dirty="0" smtClean="0"/>
              <a:t> to </a:t>
            </a:r>
            <a:r>
              <a:rPr lang="en-US" sz="2400" dirty="0" smtClean="0"/>
              <a:t>1840</a:t>
            </a:r>
            <a:endParaRPr lang="en-US" sz="2400" dirty="0"/>
          </a:p>
        </p:txBody>
      </p:sp>
      <p:sp>
        <p:nvSpPr>
          <p:cNvPr id="4" name="Content Placeholder 3"/>
          <p:cNvSpPr>
            <a:spLocks noGrp="1"/>
          </p:cNvSpPr>
          <p:nvPr>
            <p:ph sz="half" idx="2"/>
          </p:nvPr>
        </p:nvSpPr>
        <p:spPr>
          <a:xfrm>
            <a:off x="228600" y="6042025"/>
            <a:ext cx="8534400" cy="533400"/>
          </a:xfrm>
        </p:spPr>
        <p:txBody>
          <a:bodyPr/>
          <a:lstStyle/>
          <a:p>
            <a:pPr marL="0" lvl="0" indent="0" eaLnBrk="1" fontAlgn="auto" hangingPunct="1">
              <a:spcAft>
                <a:spcPts val="0"/>
              </a:spcAft>
              <a:buNone/>
              <a:defRPr/>
            </a:pPr>
            <a:r>
              <a:rPr lang="en-US" sz="1100" dirty="0">
                <a:latin typeface="Times New Roman" pitchFamily="-1" charset="0"/>
              </a:rPr>
              <a:t>Map 9.4 </a:t>
            </a:r>
            <a:r>
              <a:rPr lang="en-US" sz="1100" b="1" dirty="0">
                <a:latin typeface="Times New Roman" pitchFamily="-1" charset="0"/>
              </a:rPr>
              <a:t>The market revolution: the spread of </a:t>
            </a:r>
            <a:r>
              <a:rPr lang="en-US" sz="1100" b="1" dirty="0" smtClean="0">
                <a:latin typeface="Times New Roman" pitchFamily="-1" charset="0"/>
              </a:rPr>
              <a:t>cotton cultivation</a:t>
            </a:r>
            <a:r>
              <a:rPr lang="en-US" sz="1100" b="1" dirty="0">
                <a:latin typeface="Times New Roman" pitchFamily="-1" charset="0"/>
              </a:rPr>
              <a:t>, </a:t>
            </a:r>
            <a:r>
              <a:rPr lang="en-US" sz="1100" b="1" dirty="0" smtClean="0">
                <a:latin typeface="Times New Roman" pitchFamily="-1" charset="0"/>
              </a:rPr>
              <a:t>1820–1840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the spread of cotton cultivation between 1820 and 1840. The map shows the southern half of the United States in both 1820 and 1840 with dots representing 2,000 bales of cotton each scattered throughout parts of Virginia, South Carolina, Georgia, Tennessee, Alabama, Mississippi, and Louisiana. In 1820, 22,000 bales of cotton were produced in Virginia; 20,000 in North Carolina; 110,000 in South Carolina; 86,000 in Georgia; 48,000 in Tennessee; 28,000 in Alabama; 20,000 in Mississippi; and 18,000 in Louisiana. In 1840, 14,000 bales of cotton were produced in Virginia; 84,000 in North Carolina; 122,000 in South Carolina; 398,000 in Georgia; 24,000 in Tennessee; 284,000 in Alabama; about 434,000 in Mississippi; about 310,000 in Louisiana; 12,000 in Arkansas; and 26,000 in Florida."/>
          <p:cNvPicPr>
            <a:picLocks noGrp="1" noChangeAspect="1" noChangeArrowheads="1"/>
          </p:cNvPicPr>
          <p:nvPr>
            <p:ph sz="half" idx="1"/>
          </p:nvPr>
        </p:nvPicPr>
        <p:blipFill>
          <a:blip r:embed="rId3"/>
          <a:srcRect t="2" r="1909" b="674"/>
          <a:stretch>
            <a:fillRect/>
          </a:stretch>
        </p:blipFill>
        <p:spPr bwMode="auto">
          <a:xfrm>
            <a:off x="2552700" y="1475437"/>
            <a:ext cx="4038600" cy="41935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Population </a:t>
            </a:r>
            <a:r>
              <a:rPr lang="en-US" sz="2800" dirty="0" smtClean="0"/>
              <a:t>Growth </a:t>
            </a:r>
            <a:r>
              <a:rPr lang="en-US" sz="2800" dirty="0"/>
              <a:t>of </a:t>
            </a:r>
            <a:r>
              <a:rPr lang="en-US" sz="2800" dirty="0" smtClean="0"/>
              <a:t>Selected Western States</a:t>
            </a:r>
            <a:r>
              <a:rPr lang="en-US" sz="2800" dirty="0"/>
              <a:t>, </a:t>
            </a:r>
            <a:r>
              <a:rPr lang="en-US" sz="2800" dirty="0" smtClean="0"/>
              <a:t>1800</a:t>
            </a:r>
            <a:r>
              <a:rPr lang="en-US" sz="2800" baseline="0" dirty="0" smtClean="0"/>
              <a:t> to </a:t>
            </a:r>
            <a:r>
              <a:rPr lang="en-US" sz="2800" dirty="0" smtClean="0"/>
              <a:t>1850 (Excluding </a:t>
            </a:r>
            <a:r>
              <a:rPr lang="en-US" sz="2800" dirty="0"/>
              <a:t>Indians)</a:t>
            </a:r>
          </a:p>
        </p:txBody>
      </p:sp>
      <p:sp>
        <p:nvSpPr>
          <p:cNvPr id="6" name="Content Placeholder 5"/>
          <p:cNvSpPr>
            <a:spLocks noGrp="1"/>
          </p:cNvSpPr>
          <p:nvPr>
            <p:ph sz="half" idx="2"/>
          </p:nvPr>
        </p:nvSpPr>
        <p:spPr>
          <a:xfrm>
            <a:off x="342900" y="5943600"/>
            <a:ext cx="8458200" cy="533400"/>
          </a:xfrm>
        </p:spPr>
        <p:txBody>
          <a:bodyPr/>
          <a:lstStyle/>
          <a:p>
            <a:pPr marL="0" lvl="0" indent="0" algn="r" eaLnBrk="1" fontAlgn="auto" hangingPunct="1">
              <a:spcAft>
                <a:spcPts val="0"/>
              </a:spcAft>
              <a:buNone/>
              <a:defRPr/>
            </a:pPr>
            <a:r>
              <a:rPr lang="en-US" sz="1100" dirty="0">
                <a:solidFill>
                  <a:srgbClr val="FFFFFF"/>
                </a:solidFill>
                <a:latin typeface="Times New Roman" pitchFamily="-1" charset="0"/>
              </a:rPr>
              <a:t>Table 9.1 </a:t>
            </a:r>
            <a:r>
              <a:rPr lang="en-US" sz="1100" b="1" dirty="0">
                <a:solidFill>
                  <a:srgbClr val="FFFFFF"/>
                </a:solidFill>
                <a:latin typeface="Times New Roman" pitchFamily="-1" charset="0"/>
              </a:rPr>
              <a:t>Population Growth of Selected </a:t>
            </a:r>
            <a:r>
              <a:rPr lang="en-US" sz="1100" b="1" dirty="0" smtClean="0">
                <a:solidFill>
                  <a:srgbClr val="FFFFFF"/>
                </a:solidFill>
                <a:latin typeface="Times New Roman" pitchFamily="-1" charset="0"/>
              </a:rPr>
              <a:t>Western </a:t>
            </a:r>
            <a:r>
              <a:rPr lang="en-US" sz="1100" b="1" dirty="0">
                <a:solidFill>
                  <a:srgbClr val="FFFFFF"/>
                </a:solidFill>
                <a:latin typeface="Times New Roman" pitchFamily="-1" charset="0"/>
              </a:rPr>
              <a:t>States, 1800–1850 (Excluding Indians</a:t>
            </a:r>
            <a:r>
              <a:rPr lang="en-US" sz="1100" b="1" dirty="0" smtClean="0">
                <a:solidFill>
                  <a:srgbClr val="FFFFFF"/>
                </a:solidFill>
                <a:latin typeface="Times New Roman" pitchFamily="-1" charset="0"/>
              </a:rPr>
              <a:t>)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9" name="Content Placeholder 8" descr="A screenshot of the table depicting the population growth of selected western states. The table contains four columns and eight rows. The column headers are: State, 1810, 1830, and 1850."/>
          <p:cNvPicPr>
            <a:picLocks noGrp="1" noChangeAspect="1" noChangeArrowheads="1"/>
          </p:cNvPicPr>
          <p:nvPr>
            <p:ph sz="half" idx="1"/>
          </p:nvPr>
        </p:nvPicPr>
        <p:blipFill>
          <a:blip r:embed="rId3"/>
          <a:srcRect/>
          <a:stretch>
            <a:fillRect/>
          </a:stretch>
        </p:blipFill>
        <p:spPr bwMode="auto">
          <a:xfrm>
            <a:off x="1905000" y="2057400"/>
            <a:ext cx="5275385"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Slave </a:t>
            </a:r>
            <a:r>
              <a:rPr lang="en-US" sz="3600" i="1" dirty="0" smtClean="0"/>
              <a:t>Trader</a:t>
            </a:r>
            <a:r>
              <a:rPr lang="en-US" sz="3600" i="1" dirty="0"/>
              <a:t>, </a:t>
            </a:r>
            <a:r>
              <a:rPr lang="en-US" sz="3600" i="1" dirty="0" smtClean="0"/>
              <a:t>Sold </a:t>
            </a:r>
            <a:r>
              <a:rPr lang="en-US" sz="3600" i="1" dirty="0"/>
              <a:t>to </a:t>
            </a:r>
            <a:r>
              <a:rPr lang="en-US" sz="3600" i="1" dirty="0" smtClean="0"/>
              <a:t>Tennessee</a:t>
            </a:r>
            <a:endParaRPr lang="en-US" sz="3600" i="1" dirty="0"/>
          </a:p>
        </p:txBody>
      </p:sp>
      <p:sp>
        <p:nvSpPr>
          <p:cNvPr id="4" name="Content Placeholder 3"/>
          <p:cNvSpPr>
            <a:spLocks noGrp="1"/>
          </p:cNvSpPr>
          <p:nvPr>
            <p:ph sz="half" idx="2"/>
          </p:nvPr>
        </p:nvSpPr>
        <p:spPr>
          <a:xfrm>
            <a:off x="342900" y="6194425"/>
            <a:ext cx="8458200" cy="228600"/>
          </a:xfrm>
        </p:spPr>
        <p:txBody>
          <a:bodyPr/>
          <a:lstStyle/>
          <a:p>
            <a:pPr marL="0" lvl="0" indent="0" algn="r" eaLnBrk="1" fontAlgn="auto" hangingPunct="1">
              <a:spcAft>
                <a:spcPts val="0"/>
              </a:spcAft>
              <a:buNone/>
              <a:defRPr/>
            </a:pPr>
            <a:r>
              <a:rPr lang="en-US" sz="1100" b="1" i="1" dirty="0">
                <a:latin typeface="Times New Roman" pitchFamily="-1" charset="0"/>
              </a:rPr>
              <a:t>Slave Trader, Sold to Tennessee</a:t>
            </a:r>
            <a:r>
              <a:rPr lang="en-US" sz="1100" b="1" dirty="0">
                <a:latin typeface="Times New Roman" pitchFamily="-1" charset="0"/>
              </a:rPr>
              <a:t>, by </a:t>
            </a:r>
            <a:r>
              <a:rPr lang="en-US" sz="1100" b="1" dirty="0" smtClean="0">
                <a:latin typeface="Times New Roman" pitchFamily="-1" charset="0"/>
              </a:rPr>
              <a:t>Lewis Miller</a:t>
            </a:r>
            <a:r>
              <a:rPr lang="en-US" sz="1100" b="1" dirty="0">
                <a:latin typeface="Times New Roman" pitchFamily="-1" charset="0"/>
              </a:rPr>
              <a:t>, </a:t>
            </a:r>
            <a:r>
              <a:rPr lang="en-US" sz="1100" b="1" dirty="0" smtClean="0">
                <a:latin typeface="Times New Roman" pitchFamily="-1" charset="0"/>
              </a:rPr>
              <a:t>mid-1850s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sketch of a group of slaves marching between two slave traders on horseback. They walk past a mountain and trees. Men, women, and children are marching on foot. The two soldiers hold guns. "/>
          <p:cNvPicPr>
            <a:picLocks noGrp="1" noChangeAspect="1" noChangeArrowheads="1"/>
          </p:cNvPicPr>
          <p:nvPr>
            <p:ph sz="half" idx="1"/>
          </p:nvPr>
        </p:nvPicPr>
        <p:blipFill>
          <a:blip r:embed="rId3"/>
          <a:srcRect/>
          <a:stretch>
            <a:fillRect/>
          </a:stretch>
        </p:blipFill>
        <p:spPr bwMode="auto">
          <a:xfrm>
            <a:off x="2133600" y="1524000"/>
            <a:ext cx="4779558"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676400"/>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Market Society</a:t>
            </a:r>
          </a:p>
        </p:txBody>
      </p:sp>
      <p:sp>
        <p:nvSpPr>
          <p:cNvPr id="4099" name="Rectangle 3"/>
          <p:cNvSpPr>
            <a:spLocks noGrp="1" noChangeArrowheads="1"/>
          </p:cNvSpPr>
          <p:nvPr>
            <p:ph idx="1"/>
          </p:nvPr>
        </p:nvSpPr>
        <p:spPr>
          <a:xfrm>
            <a:off x="457200" y="2133600"/>
            <a:ext cx="8229600" cy="30099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How did the market revolution spark social change</a:t>
            </a:r>
            <a:r>
              <a:rPr lang="en-US" sz="3600" dirty="0" smtClean="0">
                <a:solidFill>
                  <a:srgbClr val="FAD000"/>
                </a:solidFill>
                <a:latin typeface="Times New Roman" charset="0"/>
                <a:cs typeface="Times New Roman" charset="0"/>
              </a:rPr>
              <a:t>?</a:t>
            </a:r>
            <a:endParaRPr lang="en-US" sz="3600" dirty="0">
              <a:solidFill>
                <a:srgbClr val="FAD000"/>
              </a:solidFill>
              <a:latin typeface="Times New Roman" charset="0"/>
              <a:cs typeface="Times New Roman"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0"/>
            <a:ext cx="8229600" cy="1600200"/>
          </a:xfrm>
        </p:spPr>
        <p:txBody>
          <a:bodyPr/>
          <a:lstStyle/>
          <a:p>
            <a:pPr eaLnBrk="1" hangingPunct="1">
              <a:defRPr/>
            </a:pPr>
            <a:r>
              <a:rPr lang="en-US" dirty="0" smtClean="0"/>
              <a:t>Farmers and Market </a:t>
            </a:r>
            <a:r>
              <a:rPr lang="en-US" dirty="0"/>
              <a:t>Society</a:t>
            </a:r>
          </a:p>
        </p:txBody>
      </p:sp>
      <p:sp>
        <p:nvSpPr>
          <p:cNvPr id="23555" name="Rectangle 3"/>
          <p:cNvSpPr>
            <a:spLocks noGrp="1" noChangeArrowheads="1"/>
          </p:cNvSpPr>
          <p:nvPr>
            <p:ph idx="1"/>
          </p:nvPr>
        </p:nvSpPr>
        <p:spPr>
          <a:xfrm>
            <a:off x="457200" y="2057400"/>
            <a:ext cx="8229600" cy="1600200"/>
          </a:xfrm>
        </p:spPr>
        <p:txBody>
          <a:bodyPr/>
          <a:lstStyle/>
          <a:p>
            <a:pPr eaLnBrk="1" hangingPunct="1"/>
            <a:r>
              <a:rPr lang="en-US" dirty="0">
                <a:latin typeface="Times New Roman" pitchFamily="-1" charset="0"/>
                <a:ea typeface="ＭＳ Ｐゴシック" pitchFamily="-1" charset="-128"/>
                <a:cs typeface="Times New Roman" pitchFamily="-1" charset="0"/>
              </a:rPr>
              <a:t>Commercial </a:t>
            </a:r>
            <a:r>
              <a:rPr lang="en-US" dirty="0" smtClean="0">
                <a:latin typeface="Times New Roman" pitchFamily="-1" charset="0"/>
                <a:ea typeface="ＭＳ Ｐゴシック" pitchFamily="-1" charset="-128"/>
                <a:cs typeface="Times New Roman" pitchFamily="-1" charset="0"/>
              </a:rPr>
              <a:t>Farmers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dirty="0"/>
              <a:t>Urban </a:t>
            </a:r>
            <a:r>
              <a:rPr lang="en-US" dirty="0" smtClean="0"/>
              <a:t>Expansion</a:t>
            </a:r>
            <a:endParaRPr lang="en-US" dirty="0"/>
          </a:p>
        </p:txBody>
      </p:sp>
      <p:sp>
        <p:nvSpPr>
          <p:cNvPr id="24579" name="Rectangle 3"/>
          <p:cNvSpPr>
            <a:spLocks noGrp="1" noChangeArrowheads="1"/>
          </p:cNvSpPr>
          <p:nvPr>
            <p:ph idx="1"/>
          </p:nvPr>
        </p:nvSpPr>
        <p:spPr>
          <a:xfrm>
            <a:off x="457200" y="2057400"/>
            <a:ext cx="8229600" cy="1828800"/>
          </a:xfrm>
        </p:spPr>
        <p:txBody>
          <a:bodyPr/>
          <a:lstStyle/>
          <a:p>
            <a:pPr eaLnBrk="1" hangingPunct="1"/>
            <a:r>
              <a:rPr lang="en-US" dirty="0">
                <a:latin typeface="Times New Roman" pitchFamily="-1" charset="0"/>
                <a:ea typeface="ＭＳ Ｐゴシック" pitchFamily="-1" charset="-128"/>
                <a:cs typeface="Times New Roman" pitchFamily="-1" charset="0"/>
              </a:rPr>
              <a:t>The Growth of </a:t>
            </a:r>
            <a:r>
              <a:rPr lang="en-US" dirty="0" smtClean="0">
                <a:latin typeface="Times New Roman" pitchFamily="-1" charset="0"/>
                <a:ea typeface="ＭＳ Ｐゴシック" pitchFamily="-1" charset="-128"/>
                <a:cs typeface="Times New Roman" pitchFamily="-1" charset="0"/>
              </a:rPr>
              <a:t>Cities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a:t>
            </a:r>
            <a:r>
              <a:rPr lang="en-US" dirty="0" smtClean="0"/>
              <a:t>Cities</a:t>
            </a:r>
            <a:r>
              <a:rPr lang="en-US" dirty="0"/>
              <a:t>, 1840</a:t>
            </a:r>
          </a:p>
        </p:txBody>
      </p:sp>
      <p:sp>
        <p:nvSpPr>
          <p:cNvPr id="6" name="Content Placeholder 5"/>
          <p:cNvSpPr>
            <a:spLocks noGrp="1"/>
          </p:cNvSpPr>
          <p:nvPr>
            <p:ph sz="half" idx="2"/>
          </p:nvPr>
        </p:nvSpPr>
        <p:spPr>
          <a:xfrm>
            <a:off x="342900" y="6118224"/>
            <a:ext cx="8458200" cy="381000"/>
          </a:xfrm>
        </p:spPr>
        <p:txBody>
          <a:bodyPr/>
          <a:lstStyle/>
          <a:p>
            <a:pPr marL="0" lvl="0" indent="0" eaLnBrk="1" fontAlgn="auto" hangingPunct="1">
              <a:spcAft>
                <a:spcPts val="0"/>
              </a:spcAft>
              <a:buNone/>
              <a:defRPr/>
            </a:pPr>
            <a:r>
              <a:rPr lang="en-US" altLang="en-US" sz="1100" b="1" dirty="0">
                <a:solidFill>
                  <a:schemeClr val="tx2"/>
                </a:solidFill>
              </a:rPr>
              <a:t>Major Cities, </a:t>
            </a:r>
            <a:r>
              <a:rPr lang="en-US" altLang="en-US" sz="1100" b="1" dirty="0" smtClean="0">
                <a:solidFill>
                  <a:schemeClr val="tx2"/>
                </a:solidFill>
              </a:rPr>
              <a:t>1840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map of major cities in the United States in 1840. The only city that had a population over 300,000 is New York. Cities with a population between 50,000 and 299,999 include: Baltimore, Philadelphia, New Orleans and Boston. There are over 35 cities with a population less than 50,000 which include: Savannah, Charleston, Mobile, Chicago, St. Louis, Louisville, Cincinnati, Norfolk, Petersburg, Richmond, Alexandria, Pittsburg, Washington D.C., Lancaster, Wilmington, Reading, Newark, Brooklyn, New Haven, Hartford, Detroit, Poughkeepsie, Buffalo, Rochester, Utica, Albany, Troy, Springfield, Roxbury, New Bedford, Nantucket, Providence, Lynn, Salem, Lowell, Portland, and Bangor. A majority of the cities are in the north eastern part of the country. A majority of the map ranging from Maine to Georgia had more than 6 inhabitants per square mile. Spanish Florida and west of Louisiana, Tennessee, Illinois, parts of Georgia, parts of Alabama, parts of Mississippi, parts of Louisiana, parts of Virginia, parts of South and North Carolina, parts of Kentucky, parts of Pennsylvania, the northern region of Maine, and most of Michigan had less than 6 inhabitants per square mil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552700" y="1417638"/>
            <a:ext cx="4038600" cy="4322782"/>
          </a:xfrm>
          <a:prstGeom prst="rect">
            <a:avLst/>
          </a:prstGeom>
        </p:spPr>
      </p:pic>
    </p:spTree>
    <p:extLst>
      <p:ext uri="{BB962C8B-B14F-4D97-AF65-F5344CB8AC3E}">
        <p14:creationId xmlns:p14="http://schemas.microsoft.com/office/powerpoint/2010/main" val="20323389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Cincinnati, 1835</a:t>
            </a:r>
          </a:p>
        </p:txBody>
      </p:sp>
      <p:sp>
        <p:nvSpPr>
          <p:cNvPr id="4" name="Content Placeholder 3"/>
          <p:cNvSpPr>
            <a:spLocks noGrp="1"/>
          </p:cNvSpPr>
          <p:nvPr>
            <p:ph sz="half" idx="2"/>
          </p:nvPr>
        </p:nvSpPr>
        <p:spPr>
          <a:xfrm>
            <a:off x="342900" y="6118224"/>
            <a:ext cx="8458200" cy="381000"/>
          </a:xfrm>
        </p:spPr>
        <p:txBody>
          <a:bodyPr/>
          <a:lstStyle/>
          <a:p>
            <a:pPr marL="0" lvl="0" indent="0" eaLnBrk="1" fontAlgn="auto" hangingPunct="1">
              <a:spcAft>
                <a:spcPts val="0"/>
              </a:spcAft>
              <a:buNone/>
              <a:defRPr/>
            </a:pPr>
            <a:r>
              <a:rPr lang="en-US" sz="1100" b="1" dirty="0">
                <a:latin typeface="Times New Roman" pitchFamily="-1" charset="0"/>
              </a:rPr>
              <a:t>Cincinnati, the self-styled Queen City of </a:t>
            </a:r>
            <a:r>
              <a:rPr lang="en-US" sz="1100" b="1" dirty="0" smtClean="0">
                <a:latin typeface="Times New Roman" pitchFamily="-1" charset="0"/>
              </a:rPr>
              <a:t>the </a:t>
            </a:r>
            <a:r>
              <a:rPr lang="en-US" sz="1100" b="1" dirty="0">
                <a:latin typeface="Times New Roman" pitchFamily="-1" charset="0"/>
              </a:rPr>
              <a:t>West, 1835.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painting of city life in Cincinnati, Ohio and the Ohio River. Horses pulling carriages travel on the road and there are steam boats along the river. Many buildings and stores line the roads. "/>
          <p:cNvPicPr>
            <a:picLocks noGrp="1" noChangeAspect="1" noChangeArrowheads="1"/>
          </p:cNvPicPr>
          <p:nvPr>
            <p:ph sz="half" idx="1"/>
          </p:nvPr>
        </p:nvPicPr>
        <p:blipFill>
          <a:blip r:embed="rId3"/>
          <a:srcRect/>
          <a:stretch>
            <a:fillRect/>
          </a:stretch>
        </p:blipFill>
        <p:spPr bwMode="auto">
          <a:xfrm>
            <a:off x="2133600" y="1676400"/>
            <a:ext cx="4914691"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Workshop in </a:t>
            </a:r>
            <a:r>
              <a:rPr lang="en-US" sz="3600" dirty="0" smtClean="0"/>
              <a:t>New York City</a:t>
            </a:r>
            <a:endParaRPr lang="en-US" sz="3600" dirty="0"/>
          </a:p>
        </p:txBody>
      </p:sp>
      <p:sp>
        <p:nvSpPr>
          <p:cNvPr id="4" name="Content Placeholder 3"/>
          <p:cNvSpPr>
            <a:spLocks noGrp="1"/>
          </p:cNvSpPr>
          <p:nvPr>
            <p:ph sz="half" idx="2"/>
          </p:nvPr>
        </p:nvSpPr>
        <p:spPr>
          <a:xfrm>
            <a:off x="342900" y="6137708"/>
            <a:ext cx="8458200" cy="381000"/>
          </a:xfrm>
        </p:spPr>
        <p:txBody>
          <a:bodyPr/>
          <a:lstStyle/>
          <a:p>
            <a:pPr marL="0" lvl="0" indent="0" eaLnBrk="1" fontAlgn="auto" hangingPunct="1">
              <a:spcAft>
                <a:spcPts val="0"/>
              </a:spcAft>
              <a:buNone/>
              <a:defRPr/>
            </a:pPr>
            <a:r>
              <a:rPr lang="en-US" sz="1100" b="1" dirty="0">
                <a:solidFill>
                  <a:srgbClr val="FFFFFF"/>
                </a:solidFill>
                <a:latin typeface="Times New Roman" pitchFamily="-1" charset="0"/>
              </a:rPr>
              <a:t>Chair-manufacturing workshop in New York City </a:t>
            </a:r>
            <a:r>
              <a:rPr lang="en-US" sz="1100" b="1" dirty="0" smtClean="0">
                <a:solidFill>
                  <a:srgbClr val="FFFFFF"/>
                </a:solidFill>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 trade card shows the interior of a chair manufacturing workshop. There are men making furniture. Some stand and others sit while they are creating the structure and design of the chairs. "/>
          <p:cNvPicPr>
            <a:picLocks noGrp="1" noChangeAspect="1" noChangeArrowheads="1"/>
          </p:cNvPicPr>
          <p:nvPr>
            <p:ph sz="half" idx="1"/>
          </p:nvPr>
        </p:nvPicPr>
        <p:blipFill>
          <a:blip r:embed="rId3"/>
          <a:srcRect/>
          <a:stretch>
            <a:fillRect/>
          </a:stretch>
        </p:blipFill>
        <p:spPr bwMode="auto">
          <a:xfrm>
            <a:off x="2904099" y="1295400"/>
            <a:ext cx="3335802"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dirty="0"/>
              <a:t>Industrial </a:t>
            </a:r>
            <a:r>
              <a:rPr lang="en-US" dirty="0" smtClean="0"/>
              <a:t>Expansion</a:t>
            </a:r>
            <a:endParaRPr lang="en-US" dirty="0"/>
          </a:p>
        </p:txBody>
      </p:sp>
      <p:sp>
        <p:nvSpPr>
          <p:cNvPr id="27651" name="Rectangle 3"/>
          <p:cNvSpPr>
            <a:spLocks noGrp="1" noChangeArrowheads="1"/>
          </p:cNvSpPr>
          <p:nvPr>
            <p:ph idx="1"/>
          </p:nvPr>
        </p:nvSpPr>
        <p:spPr>
          <a:xfrm>
            <a:off x="457200" y="2057400"/>
            <a:ext cx="8229600" cy="1676400"/>
          </a:xfrm>
        </p:spPr>
        <p:txBody>
          <a:bodyPr/>
          <a:lstStyle/>
          <a:p>
            <a:pPr eaLnBrk="1" hangingPunct="1"/>
            <a:r>
              <a:rPr lang="en-US" dirty="0">
                <a:latin typeface="Times New Roman" pitchFamily="-1" charset="0"/>
                <a:ea typeface="ＭＳ Ｐゴシック" pitchFamily="-1" charset="-128"/>
                <a:cs typeface="Times New Roman" pitchFamily="-1" charset="0"/>
              </a:rPr>
              <a:t>The Factory System</a:t>
            </a:r>
          </a:p>
          <a:p>
            <a:pPr eaLnBrk="1" hangingPunct="1"/>
            <a:r>
              <a:rPr lang="en-US" dirty="0">
                <a:latin typeface="Times New Roman" pitchFamily="-1" charset="0"/>
                <a:ea typeface="ＭＳ Ｐゴシック" pitchFamily="-1" charset="-128"/>
                <a:cs typeface="Times New Roman" pitchFamily="-1" charset="0"/>
              </a:rPr>
              <a:t>The Industrial </a:t>
            </a:r>
            <a:r>
              <a:rPr lang="en-US" dirty="0" smtClean="0">
                <a:latin typeface="Times New Roman" pitchFamily="-1" charset="0"/>
                <a:ea typeface="ＭＳ Ｐゴシック" pitchFamily="-1" charset="-128"/>
                <a:cs typeface="Times New Roman" pitchFamily="-1" charset="0"/>
              </a:rPr>
              <a:t>Worker</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Cotton </a:t>
            </a:r>
            <a:r>
              <a:rPr lang="en-US" dirty="0" smtClean="0"/>
              <a:t>Mills</a:t>
            </a:r>
            <a:r>
              <a:rPr lang="en-US" dirty="0"/>
              <a:t>, 1820s</a:t>
            </a:r>
          </a:p>
        </p:txBody>
      </p:sp>
      <p:sp>
        <p:nvSpPr>
          <p:cNvPr id="4" name="Content Placeholder 3"/>
          <p:cNvSpPr>
            <a:spLocks noGrp="1"/>
          </p:cNvSpPr>
          <p:nvPr>
            <p:ph sz="half" idx="2"/>
          </p:nvPr>
        </p:nvSpPr>
        <p:spPr>
          <a:xfrm>
            <a:off x="457200" y="6156325"/>
            <a:ext cx="8458200" cy="304800"/>
          </a:xfrm>
        </p:spPr>
        <p:txBody>
          <a:bodyPr/>
          <a:lstStyle/>
          <a:p>
            <a:pPr marL="0" lvl="0" indent="0" eaLnBrk="1" fontAlgn="auto" hangingPunct="1">
              <a:spcAft>
                <a:spcPts val="0"/>
              </a:spcAft>
              <a:buNone/>
              <a:defRPr/>
            </a:pPr>
            <a:r>
              <a:rPr lang="en-US" sz="1100" dirty="0">
                <a:latin typeface="Times New Roman" pitchFamily="-1" charset="0"/>
              </a:rPr>
              <a:t>Map 9.6 </a:t>
            </a:r>
            <a:r>
              <a:rPr lang="en-US" sz="1100" b="1" dirty="0">
                <a:latin typeface="Times New Roman" pitchFamily="-1" charset="0"/>
              </a:rPr>
              <a:t>Cotton Mills, </a:t>
            </a:r>
            <a:r>
              <a:rPr lang="en-US" sz="1100" b="1" dirty="0" smtClean="0">
                <a:latin typeface="Times New Roman" pitchFamily="-1" charset="0"/>
              </a:rPr>
              <a:t>1820s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cotton mills by employee density in the 1820s. Small circles represent towns with 50 to 499 cotton-mill employees and are shown mostly in: Massachusetts, Rhode Island, and Connecticut with other low-employee-density mills shown along the Hudson River in New York, along the Delaware River in Delaware and New Jersey, and scattered throughout Vermont, New Hampshire, and Maine. Medium circles represent towns with 500 to 999 cotton-mill employees and are shown mostly in: Connecticut, Rhode Island, and central and southern Massachusetts. Two other medium-employee-density mills are shown in Pennsylvania and New Hampshire. Large circles represent towns with 1,000 or more cotton-mill employees and are shown in:  Somersworth and Dover, New Hampshire; Lowell and Fall River, Massachusetts; Smithfield, Cumberland, and Warwick, Rhode Island; Paterson, New Jersey; and Delaware County, Pennsylvania."/>
          <p:cNvPicPr>
            <a:picLocks noGrp="1" noChangeAspect="1" noChangeArrowheads="1"/>
          </p:cNvPicPr>
          <p:nvPr>
            <p:ph sz="half" idx="1"/>
          </p:nvPr>
        </p:nvPicPr>
        <p:blipFill>
          <a:blip r:embed="rId3"/>
          <a:srcRect l="1411" b="1183"/>
          <a:stretch>
            <a:fillRect/>
          </a:stretch>
        </p:blipFill>
        <p:spPr bwMode="auto">
          <a:xfrm>
            <a:off x="2286000" y="1676400"/>
            <a:ext cx="4786864"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Mill on the </a:t>
            </a:r>
            <a:r>
              <a:rPr lang="en-US" sz="3600" i="1" dirty="0" smtClean="0"/>
              <a:t>Brandywine</a:t>
            </a:r>
            <a:endParaRPr lang="en-US" sz="3600" i="1" dirty="0"/>
          </a:p>
        </p:txBody>
      </p:sp>
      <p:sp>
        <p:nvSpPr>
          <p:cNvPr id="6" name="Content Placeholder 5"/>
          <p:cNvSpPr>
            <a:spLocks noGrp="1"/>
          </p:cNvSpPr>
          <p:nvPr>
            <p:ph sz="half" idx="2"/>
          </p:nvPr>
        </p:nvSpPr>
        <p:spPr>
          <a:xfrm>
            <a:off x="475673" y="6019800"/>
            <a:ext cx="8458200" cy="457200"/>
          </a:xfrm>
        </p:spPr>
        <p:txBody>
          <a:bodyPr/>
          <a:lstStyle/>
          <a:p>
            <a:pPr marL="0" lvl="0" indent="0" eaLnBrk="1" fontAlgn="auto" hangingPunct="1">
              <a:spcAft>
                <a:spcPts val="0"/>
              </a:spcAft>
              <a:buNone/>
              <a:defRPr/>
            </a:pPr>
            <a:r>
              <a:rPr lang="en-US" altLang="en-US" sz="1100" b="1" i="1" dirty="0">
                <a:solidFill>
                  <a:schemeClr val="tx2"/>
                </a:solidFill>
              </a:rPr>
              <a:t>Mill on the Brandywine</a:t>
            </a:r>
            <a:r>
              <a:rPr lang="en-US" altLang="en-US" sz="1100" b="1" dirty="0">
                <a:solidFill>
                  <a:schemeClr val="tx2"/>
                </a:solidFill>
              </a:rPr>
              <a:t>, 1830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watercolor of a paper mill by a river. There are roads, houses, and a bridge along the rive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362200" y="1752600"/>
            <a:ext cx="4872093" cy="3505200"/>
          </a:xfrm>
          <a:prstGeom prst="rect">
            <a:avLst/>
          </a:prstGeom>
        </p:spPr>
      </p:pic>
    </p:spTree>
    <p:extLst>
      <p:ext uri="{BB962C8B-B14F-4D97-AF65-F5344CB8AC3E}">
        <p14:creationId xmlns:p14="http://schemas.microsoft.com/office/powerpoint/2010/main" val="32916664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Textile </a:t>
            </a:r>
            <a:r>
              <a:rPr lang="en-US" sz="4000" dirty="0" smtClean="0"/>
              <a:t>Mills </a:t>
            </a:r>
            <a:r>
              <a:rPr lang="en-US" sz="4000" dirty="0"/>
              <a:t>of Holyoke, Massachusetts</a:t>
            </a:r>
          </a:p>
        </p:txBody>
      </p:sp>
      <p:sp>
        <p:nvSpPr>
          <p:cNvPr id="5" name="Content Placeholder 4"/>
          <p:cNvSpPr>
            <a:spLocks noGrp="1"/>
          </p:cNvSpPr>
          <p:nvPr>
            <p:ph sz="half" idx="2"/>
          </p:nvPr>
        </p:nvSpPr>
        <p:spPr>
          <a:xfrm>
            <a:off x="443345" y="5970277"/>
            <a:ext cx="8534400" cy="609600"/>
          </a:xfrm>
        </p:spPr>
        <p:txBody>
          <a:bodyPr/>
          <a:lstStyle/>
          <a:p>
            <a:pPr marL="0" indent="0">
              <a:buNone/>
            </a:pPr>
            <a:r>
              <a:rPr lang="en-US" sz="1100" b="1" dirty="0">
                <a:solidFill>
                  <a:srgbClr val="FFFFFF"/>
                </a:solidFill>
                <a:latin typeface="Times New Roman" charset="0"/>
              </a:rPr>
              <a:t>An 1853 broadside illustrates the timetable of the </a:t>
            </a:r>
            <a:r>
              <a:rPr lang="en-US" sz="1100" b="1" dirty="0" smtClean="0">
                <a:solidFill>
                  <a:srgbClr val="FFFFFF"/>
                </a:solidFill>
                <a:latin typeface="Times New Roman" charset="0"/>
              </a:rPr>
              <a:t>textile </a:t>
            </a:r>
            <a:r>
              <a:rPr lang="en-US" sz="1100" b="1" dirty="0">
                <a:solidFill>
                  <a:srgbClr val="FFFFFF"/>
                </a:solidFill>
                <a:latin typeface="Times New Roman" charset="0"/>
              </a:rPr>
              <a:t>mills of Holyoke, Massachusetts.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dirty="0"/>
          </a:p>
        </p:txBody>
      </p:sp>
      <p:pic>
        <p:nvPicPr>
          <p:cNvPr id="8" name="Content Placeholder 7" descr="A 1853 Time Table Broadside showing work times at the Holyoke Mills. The time table includes: morning bells, yard cates, work commences, breakfast bells, dinner bells, and evening bell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691245" y="1561462"/>
            <a:ext cx="4038600" cy="421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12934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dirty="0"/>
              <a:t>Women and </a:t>
            </a:r>
            <a:r>
              <a:rPr lang="en-US" dirty="0" smtClean="0"/>
              <a:t>Industry</a:t>
            </a:r>
            <a:endParaRPr lang="en-US" dirty="0"/>
          </a:p>
        </p:txBody>
      </p:sp>
      <p:sp>
        <p:nvSpPr>
          <p:cNvPr id="31747" name="Rectangle 3"/>
          <p:cNvSpPr>
            <a:spLocks noGrp="1" noChangeArrowheads="1"/>
          </p:cNvSpPr>
          <p:nvPr>
            <p:ph idx="1"/>
          </p:nvPr>
        </p:nvSpPr>
        <p:spPr>
          <a:xfrm>
            <a:off x="457200" y="2057400"/>
            <a:ext cx="8229600" cy="1295400"/>
          </a:xfrm>
        </p:spPr>
        <p:txBody>
          <a:bodyPr/>
          <a:lstStyle/>
          <a:p>
            <a:pPr eaLnBrk="1" hangingPunct="1"/>
            <a:r>
              <a:rPr lang="en-US" dirty="0">
                <a:latin typeface="Times New Roman" pitchFamily="-1" charset="0"/>
                <a:ea typeface="ＭＳ Ｐゴシック" pitchFamily="-1" charset="-128"/>
                <a:cs typeface="Times New Roman" pitchFamily="-1" charset="0"/>
              </a:rPr>
              <a:t>The “Mill Girls</a:t>
            </a:r>
            <a:r>
              <a:rPr lang="en-US" dirty="0" smtClean="0">
                <a:latin typeface="Times New Roman" pitchFamily="-1" charset="0"/>
                <a:ea typeface="ＭＳ Ｐゴシック" pitchFamily="-1" charset="-128"/>
                <a:cs typeface="Times New Roman" pitchFamily="-1" charset="0"/>
              </a:rPr>
              <a: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Women at </a:t>
            </a:r>
            <a:r>
              <a:rPr lang="en-US" dirty="0" smtClean="0"/>
              <a:t>Work</a:t>
            </a:r>
            <a:endParaRPr lang="en-US" dirty="0"/>
          </a:p>
        </p:txBody>
      </p:sp>
      <p:sp>
        <p:nvSpPr>
          <p:cNvPr id="4" name="Content Placeholder 3"/>
          <p:cNvSpPr>
            <a:spLocks noGrp="1"/>
          </p:cNvSpPr>
          <p:nvPr>
            <p:ph sz="half" idx="2"/>
          </p:nvPr>
        </p:nvSpPr>
        <p:spPr>
          <a:xfrm>
            <a:off x="342900" y="6006233"/>
            <a:ext cx="8458200" cy="304800"/>
          </a:xfrm>
        </p:spPr>
        <p:txBody>
          <a:bodyPr/>
          <a:lstStyle/>
          <a:p>
            <a:pPr marL="0" lvl="0" indent="0" eaLnBrk="1" fontAlgn="auto" hangingPunct="1">
              <a:spcAft>
                <a:spcPts val="0"/>
              </a:spcAft>
              <a:buNone/>
              <a:defRPr/>
            </a:pPr>
            <a:r>
              <a:rPr lang="en-US" sz="1100" b="1" dirty="0">
                <a:latin typeface="Times New Roman" pitchFamily="-1" charset="0"/>
              </a:rPr>
              <a:t>Women at work tending machines in the </a:t>
            </a:r>
            <a:r>
              <a:rPr lang="en-US" sz="1100" b="1" dirty="0" smtClean="0">
                <a:latin typeface="Times New Roman" pitchFamily="-1" charset="0"/>
              </a:rPr>
              <a:t>Lowell textile </a:t>
            </a:r>
            <a:r>
              <a:rPr lang="en-US" sz="1100" b="1" dirty="0">
                <a:latin typeface="Times New Roman" pitchFamily="-1" charset="0"/>
              </a:rPr>
              <a:t>mills</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drawing of several women seated and working at looms. "/>
          <p:cNvPicPr>
            <a:picLocks noGrp="1" noChangeAspect="1" noChangeArrowheads="1"/>
          </p:cNvPicPr>
          <p:nvPr>
            <p:ph sz="half" idx="1"/>
          </p:nvPr>
        </p:nvPicPr>
        <p:blipFill>
          <a:blip r:embed="rId3"/>
          <a:srcRect/>
          <a:stretch>
            <a:fillRect/>
          </a:stretch>
        </p:blipFill>
        <p:spPr bwMode="auto">
          <a:xfrm>
            <a:off x="2590800" y="1752600"/>
            <a:ext cx="4000171"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Amoskeag </a:t>
            </a:r>
            <a:r>
              <a:rPr lang="en-US" sz="4000" dirty="0" smtClean="0"/>
              <a:t>Textile Workers</a:t>
            </a:r>
            <a:endParaRPr lang="en-US" sz="4000" dirty="0"/>
          </a:p>
        </p:txBody>
      </p:sp>
      <p:sp>
        <p:nvSpPr>
          <p:cNvPr id="4" name="Content Placeholder 3"/>
          <p:cNvSpPr>
            <a:spLocks noGrp="1"/>
          </p:cNvSpPr>
          <p:nvPr>
            <p:ph sz="half" idx="2"/>
          </p:nvPr>
        </p:nvSpPr>
        <p:spPr>
          <a:xfrm>
            <a:off x="342900" y="6248400"/>
            <a:ext cx="8458200" cy="457200"/>
          </a:xfrm>
        </p:spPr>
        <p:txBody>
          <a:bodyPr/>
          <a:lstStyle/>
          <a:p>
            <a:pPr marL="0" lvl="0" indent="0" eaLnBrk="1" fontAlgn="auto" hangingPunct="1">
              <a:spcAft>
                <a:spcPts val="0"/>
              </a:spcAft>
              <a:buNone/>
              <a:defRPr/>
            </a:pPr>
            <a:r>
              <a:rPr lang="en-US" sz="1100" b="1" dirty="0">
                <a:solidFill>
                  <a:srgbClr val="FFFFFF"/>
                </a:solidFill>
                <a:latin typeface="Times New Roman" charset="0"/>
              </a:rPr>
              <a:t>Young women employed at the </a:t>
            </a:r>
            <a:r>
              <a:rPr lang="en-US" sz="1100" b="1" dirty="0" err="1">
                <a:solidFill>
                  <a:srgbClr val="FFFFFF"/>
                </a:solidFill>
                <a:latin typeface="Times New Roman" charset="0"/>
              </a:rPr>
              <a:t>Amoskeag</a:t>
            </a:r>
            <a:r>
              <a:rPr lang="en-US" sz="1100" b="1" dirty="0">
                <a:solidFill>
                  <a:srgbClr val="FFFFFF"/>
                </a:solidFill>
                <a:latin typeface="Times New Roman" charset="0"/>
              </a:rPr>
              <a:t> textile mills, 1854</a:t>
            </a:r>
            <a:r>
              <a:rPr lang="en-US" sz="1100" b="1" dirty="0" smtClean="0">
                <a:solidFill>
                  <a:srgbClr val="FFFFFF"/>
                </a:solidFill>
                <a:latin typeface="Times New Roman"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Nine black and white photographs of young female mill workers."/>
          <p:cNvPicPr>
            <a:picLocks noGrp="1" noChangeAspect="1" noChangeArrowheads="1"/>
          </p:cNvPicPr>
          <p:nvPr>
            <p:ph sz="half" idx="1"/>
          </p:nvPr>
        </p:nvPicPr>
        <p:blipFill>
          <a:blip r:embed="rId3"/>
          <a:srcRect/>
          <a:stretch>
            <a:fillRect/>
          </a:stretch>
        </p:blipFill>
        <p:spPr bwMode="auto">
          <a:xfrm>
            <a:off x="2732280" y="1602364"/>
            <a:ext cx="3679440" cy="4525963"/>
          </a:xfrm>
          <a:prstGeom prst="rect">
            <a:avLst/>
          </a:prstGeom>
          <a:noFill/>
          <a:ln w="9525">
            <a:noFill/>
            <a:miter lim="800000"/>
            <a:headEnd/>
            <a:tailEnd/>
          </a:ln>
        </p:spPr>
      </p:pic>
    </p:spTree>
    <p:extLst>
      <p:ext uri="{BB962C8B-B14F-4D97-AF65-F5344CB8AC3E}">
        <p14:creationId xmlns:p14="http://schemas.microsoft.com/office/powerpoint/2010/main" val="18176299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dirty="0" smtClean="0"/>
              <a:t>Immigration</a:t>
            </a:r>
            <a:endParaRPr lang="en-US" dirty="0"/>
          </a:p>
        </p:txBody>
      </p:sp>
      <p:sp>
        <p:nvSpPr>
          <p:cNvPr id="34819" name="Rectangle 3"/>
          <p:cNvSpPr>
            <a:spLocks noGrp="1" noChangeArrowheads="1"/>
          </p:cNvSpPr>
          <p:nvPr>
            <p:ph idx="1"/>
          </p:nvPr>
        </p:nvSpPr>
        <p:spPr>
          <a:xfrm>
            <a:off x="457200" y="2057400"/>
            <a:ext cx="8229600" cy="2209800"/>
          </a:xfrm>
        </p:spPr>
        <p:txBody>
          <a:bodyPr/>
          <a:lstStyle/>
          <a:p>
            <a:pPr eaLnBrk="1" hangingPunct="1"/>
            <a:r>
              <a:rPr lang="en-US" dirty="0">
                <a:latin typeface="Times New Roman" pitchFamily="-1" charset="0"/>
                <a:ea typeface="ＭＳ Ｐゴシック" pitchFamily="-1" charset="-128"/>
                <a:cs typeface="Times New Roman" pitchFamily="-1" charset="0"/>
              </a:rPr>
              <a:t>The Growth of Immigration</a:t>
            </a:r>
          </a:p>
          <a:p>
            <a:pPr eaLnBrk="1" hangingPunct="1"/>
            <a:r>
              <a:rPr lang="en-US" dirty="0">
                <a:latin typeface="Times New Roman" pitchFamily="-1" charset="0"/>
                <a:ea typeface="ＭＳ Ｐゴシック" pitchFamily="-1" charset="-128"/>
                <a:cs typeface="Times New Roman" pitchFamily="-1" charset="0"/>
              </a:rPr>
              <a:t>Irish and German </a:t>
            </a:r>
            <a:r>
              <a:rPr lang="en-US" dirty="0" smtClean="0">
                <a:latin typeface="Times New Roman" pitchFamily="-1" charset="0"/>
                <a:ea typeface="ＭＳ Ｐゴシック" pitchFamily="-1" charset="-128"/>
                <a:cs typeface="Times New Roman" pitchFamily="-1" charset="0"/>
              </a:rPr>
              <a:t>Newcomers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Total </a:t>
            </a:r>
            <a:r>
              <a:rPr lang="en-US" sz="2400" dirty="0" smtClean="0"/>
              <a:t>Number </a:t>
            </a:r>
            <a:r>
              <a:rPr lang="en-US" sz="2400" dirty="0"/>
              <a:t>of </a:t>
            </a:r>
            <a:r>
              <a:rPr lang="en-US" sz="2400" dirty="0" smtClean="0"/>
              <a:t>Immigrants </a:t>
            </a:r>
            <a:r>
              <a:rPr lang="en-US" sz="2400" dirty="0"/>
              <a:t>by </a:t>
            </a:r>
            <a:r>
              <a:rPr lang="en-US" sz="2400" dirty="0" smtClean="0"/>
              <a:t>Five-Year Period</a:t>
            </a:r>
            <a:endParaRPr lang="en-US" sz="2400" dirty="0"/>
          </a:p>
        </p:txBody>
      </p:sp>
      <p:sp>
        <p:nvSpPr>
          <p:cNvPr id="6" name="Content Placeholder 5"/>
          <p:cNvSpPr>
            <a:spLocks noGrp="1"/>
          </p:cNvSpPr>
          <p:nvPr>
            <p:ph sz="half" idx="2"/>
          </p:nvPr>
        </p:nvSpPr>
        <p:spPr>
          <a:xfrm>
            <a:off x="533400" y="6019800"/>
            <a:ext cx="8458200" cy="457200"/>
          </a:xfrm>
        </p:spPr>
        <p:txBody>
          <a:bodyPr/>
          <a:lstStyle/>
          <a:p>
            <a:pPr marL="0" lvl="0" indent="0" eaLnBrk="1" fontAlgn="auto" hangingPunct="1">
              <a:spcAft>
                <a:spcPts val="0"/>
              </a:spcAft>
              <a:buNone/>
              <a:defRPr/>
            </a:pPr>
            <a:r>
              <a:rPr lang="en-US" sz="1100" dirty="0">
                <a:solidFill>
                  <a:srgbClr val="FFFFFF"/>
                </a:solidFill>
                <a:latin typeface="Times New Roman" pitchFamily="-1" charset="0"/>
              </a:rPr>
              <a:t>Table 9.2 </a:t>
            </a:r>
            <a:r>
              <a:rPr lang="en-US" sz="1100" b="1" dirty="0">
                <a:solidFill>
                  <a:srgbClr val="FFFFFF"/>
                </a:solidFill>
                <a:latin typeface="Times New Roman" pitchFamily="-1" charset="0"/>
              </a:rPr>
              <a:t>Total Number of Immigrants by Five-Year </a:t>
            </a:r>
            <a:r>
              <a:rPr lang="en-US" sz="1100" b="1" dirty="0" smtClean="0">
                <a:solidFill>
                  <a:srgbClr val="FFFFFF"/>
                </a:solidFill>
                <a:latin typeface="Times New Roman" pitchFamily="-1" charset="0"/>
              </a:rPr>
              <a:t>Period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9" name="Content Placeholder 8" descr="A screenshot of the table representing the total number of immigrants from the years 1841 to 1860. The table contains 2 columns and 5 rows."/>
          <p:cNvPicPr>
            <a:picLocks noGrp="1" noChangeAspect="1" noChangeArrowheads="1"/>
          </p:cNvPicPr>
          <p:nvPr>
            <p:ph sz="half" idx="1"/>
          </p:nvPr>
        </p:nvPicPr>
        <p:blipFill>
          <a:blip r:embed="rId3"/>
          <a:srcRect/>
          <a:stretch>
            <a:fillRect/>
          </a:stretch>
        </p:blipFill>
        <p:spPr bwMode="auto">
          <a:xfrm>
            <a:off x="2362200" y="1676400"/>
            <a:ext cx="45720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Locally </a:t>
            </a:r>
            <a:r>
              <a:rPr lang="en-US" sz="4000" dirty="0" smtClean="0"/>
              <a:t>Issued Currency</a:t>
            </a:r>
            <a:endParaRPr lang="en-US" sz="4000" dirty="0"/>
          </a:p>
        </p:txBody>
      </p:sp>
      <p:sp>
        <p:nvSpPr>
          <p:cNvPr id="6" name="Content Placeholder 5"/>
          <p:cNvSpPr>
            <a:spLocks noGrp="1"/>
          </p:cNvSpPr>
          <p:nvPr>
            <p:ph sz="half" idx="2"/>
          </p:nvPr>
        </p:nvSpPr>
        <p:spPr>
          <a:xfrm>
            <a:off x="457200" y="5791200"/>
            <a:ext cx="8458200" cy="6858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C</a:t>
            </a:r>
            <a:r>
              <a:rPr lang="en-US" altLang="en-US" sz="1100" b="1" dirty="0">
                <a:solidFill>
                  <a:schemeClr val="tx2"/>
                </a:solidFill>
              </a:rPr>
              <a:t>urrency issued by a bank in Sanford, Maine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n image of a 2-dollar bill from the Sanford Bank. The dollar has images of women textile worker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05000" y="1981200"/>
            <a:ext cx="5445152" cy="2514600"/>
          </a:xfrm>
          <a:prstGeom prst="rect">
            <a:avLst/>
          </a:prstGeom>
        </p:spPr>
      </p:pic>
    </p:spTree>
    <p:extLst>
      <p:ext uri="{BB962C8B-B14F-4D97-AF65-F5344CB8AC3E}">
        <p14:creationId xmlns:p14="http://schemas.microsoft.com/office/powerpoint/2010/main" val="37609160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Bishop </a:t>
            </a:r>
            <a:r>
              <a:rPr lang="en-US" dirty="0" smtClean="0"/>
              <a:t>Hill</a:t>
            </a:r>
            <a:r>
              <a:rPr lang="en-US" dirty="0"/>
              <a:t>, </a:t>
            </a:r>
            <a:r>
              <a:rPr lang="en-US" dirty="0" smtClean="0"/>
              <a:t>Illinois</a:t>
            </a:r>
            <a:endParaRPr lang="en-US" dirty="0"/>
          </a:p>
        </p:txBody>
      </p:sp>
      <p:sp>
        <p:nvSpPr>
          <p:cNvPr id="6" name="Content Placeholder 5"/>
          <p:cNvSpPr>
            <a:spLocks noGrp="1"/>
          </p:cNvSpPr>
          <p:nvPr>
            <p:ph sz="half" idx="2"/>
          </p:nvPr>
        </p:nvSpPr>
        <p:spPr>
          <a:xfrm>
            <a:off x="461818" y="6003925"/>
            <a:ext cx="8458200" cy="609600"/>
          </a:xfrm>
        </p:spPr>
        <p:txBody>
          <a:bodyPr/>
          <a:lstStyle/>
          <a:p>
            <a:pPr marL="0" lvl="0" indent="0" eaLnBrk="1" fontAlgn="auto" hangingPunct="1">
              <a:spcAft>
                <a:spcPts val="0"/>
              </a:spcAft>
              <a:buNone/>
              <a:defRPr/>
            </a:pPr>
            <a:r>
              <a:rPr lang="en-US" altLang="en-US" sz="1100" b="1" dirty="0">
                <a:solidFill>
                  <a:schemeClr val="tx2"/>
                </a:solidFill>
              </a:rPr>
              <a:t>Immigrant settlement of Bishop Hill, Illinois, by </a:t>
            </a:r>
            <a:r>
              <a:rPr lang="en-US" altLang="en-US" sz="1100" b="1" dirty="0" err="1">
                <a:solidFill>
                  <a:schemeClr val="tx2"/>
                </a:solidFill>
              </a:rPr>
              <a:t>Olof</a:t>
            </a:r>
            <a:r>
              <a:rPr lang="en-US" altLang="en-US" sz="1100" b="1" dirty="0">
                <a:solidFill>
                  <a:schemeClr val="tx2"/>
                </a:solidFill>
              </a:rPr>
              <a:t> </a:t>
            </a:r>
            <a:r>
              <a:rPr lang="en-US" altLang="en-US" sz="1100" b="1" dirty="0" err="1" smtClean="0">
                <a:solidFill>
                  <a:schemeClr val="tx2"/>
                </a:solidFill>
              </a:rPr>
              <a:t>Krans</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drawing of a group of women standing in line side by side and preparing an area of land for farmi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09800" y="1600200"/>
            <a:ext cx="5062677" cy="3505200"/>
          </a:xfrm>
          <a:prstGeom prst="rect">
            <a:avLst/>
          </a:prstGeom>
        </p:spPr>
      </p:pic>
    </p:spTree>
    <p:extLst>
      <p:ext uri="{BB962C8B-B14F-4D97-AF65-F5344CB8AC3E}">
        <p14:creationId xmlns:p14="http://schemas.microsoft.com/office/powerpoint/2010/main" val="30711335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868362"/>
          </a:xfrm>
        </p:spPr>
        <p:txBody>
          <a:bodyPr/>
          <a:lstStyle/>
          <a:p>
            <a:pPr eaLnBrk="1" hangingPunct="1">
              <a:defRPr/>
            </a:pPr>
            <a:r>
              <a:rPr lang="en-US" dirty="0" smtClean="0"/>
              <a:t>Nativism</a:t>
            </a:r>
            <a:endParaRPr lang="en-US" dirty="0"/>
          </a:p>
        </p:txBody>
      </p:sp>
      <p:sp>
        <p:nvSpPr>
          <p:cNvPr id="39939" name="Rectangle 3"/>
          <p:cNvSpPr>
            <a:spLocks noGrp="1" noChangeArrowheads="1"/>
          </p:cNvSpPr>
          <p:nvPr>
            <p:ph idx="1"/>
          </p:nvPr>
        </p:nvSpPr>
        <p:spPr>
          <a:xfrm>
            <a:off x="457200" y="2057400"/>
            <a:ext cx="8229600" cy="1143000"/>
          </a:xfrm>
        </p:spPr>
        <p:txBody>
          <a:bodyPr/>
          <a:lstStyle/>
          <a:p>
            <a:pPr eaLnBrk="1" hangingPunct="1"/>
            <a:r>
              <a:rPr lang="en-US" dirty="0">
                <a:latin typeface="Times New Roman" pitchFamily="-1" charset="0"/>
                <a:ea typeface="ＭＳ Ｐゴシック" pitchFamily="-1" charset="-128"/>
                <a:cs typeface="Times New Roman" pitchFamily="-1" charset="0"/>
              </a:rPr>
              <a:t>The Rise of </a:t>
            </a:r>
            <a:r>
              <a:rPr lang="en-US" dirty="0" smtClean="0">
                <a:latin typeface="Times New Roman" pitchFamily="-1" charset="0"/>
                <a:ea typeface="ＭＳ Ｐゴシック" pitchFamily="-1" charset="-128"/>
                <a:cs typeface="Times New Roman" pitchFamily="-1" charset="0"/>
              </a:rPr>
              <a:t>Nativism</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Sources of </a:t>
            </a:r>
            <a:r>
              <a:rPr lang="en-US" sz="3600" dirty="0" smtClean="0"/>
              <a:t>Immigration</a:t>
            </a:r>
            <a:r>
              <a:rPr lang="en-US" sz="3600" dirty="0"/>
              <a:t>, 1850</a:t>
            </a:r>
          </a:p>
        </p:txBody>
      </p:sp>
      <p:sp>
        <p:nvSpPr>
          <p:cNvPr id="4" name="Content Placeholder 3"/>
          <p:cNvSpPr>
            <a:spLocks noGrp="1"/>
          </p:cNvSpPr>
          <p:nvPr>
            <p:ph sz="half" idx="2"/>
          </p:nvPr>
        </p:nvSpPr>
        <p:spPr>
          <a:xfrm>
            <a:off x="457200" y="6019800"/>
            <a:ext cx="8382000" cy="381000"/>
          </a:xfrm>
        </p:spPr>
        <p:txBody>
          <a:bodyPr/>
          <a:lstStyle/>
          <a:p>
            <a:pPr marL="0" lvl="0" indent="0" eaLnBrk="1" fontAlgn="auto" hangingPunct="1">
              <a:spcAft>
                <a:spcPts val="0"/>
              </a:spcAft>
              <a:buNone/>
              <a:defRPr/>
            </a:pPr>
            <a:r>
              <a:rPr lang="en-US" sz="1100" dirty="0">
                <a:latin typeface="Times New Roman" pitchFamily="-1" charset="0"/>
              </a:rPr>
              <a:t>Figure 9.1 </a:t>
            </a:r>
            <a:r>
              <a:rPr lang="en-US" sz="1100" b="1" dirty="0">
                <a:latin typeface="Times New Roman" pitchFamily="-1" charset="0"/>
              </a:rPr>
              <a:t>Sources of Immigration, </a:t>
            </a:r>
            <a:r>
              <a:rPr lang="en-US" sz="1100" b="1" dirty="0" smtClean="0">
                <a:latin typeface="Times New Roman" pitchFamily="-1" charset="0"/>
              </a:rPr>
              <a:t>1850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pie chart shows sources of immigration in 1850. Forty-four percent, or 162,800, of immigrants came from Ireland. Twenty-one percent, or 77,700, of immigrants came from Germany. Fourteen percent, or 51,800, of immigrants came from England. Twenty-one percent, or 77,700, of immigrants came from other countries."/>
          <p:cNvPicPr>
            <a:picLocks noGrp="1" noChangeAspect="1" noChangeArrowheads="1"/>
          </p:cNvPicPr>
          <p:nvPr>
            <p:ph sz="half" idx="1"/>
          </p:nvPr>
        </p:nvPicPr>
        <p:blipFill>
          <a:blip r:embed="rId3">
            <a:extLst/>
          </a:blip>
          <a:srcRect/>
          <a:stretch>
            <a:fillRect/>
          </a:stretch>
        </p:blipFill>
        <p:spPr bwMode="auto">
          <a:xfrm>
            <a:off x="2438400" y="1417638"/>
            <a:ext cx="4052244" cy="4038600"/>
          </a:xfrm>
          <a:prstGeom prst="ellipse">
            <a:avLst/>
          </a:prstGeom>
          <a:noFill/>
          <a:ln>
            <a:noFill/>
          </a:ln>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Riot in </a:t>
            </a:r>
            <a:r>
              <a:rPr lang="en-US" i="1" dirty="0" smtClean="0"/>
              <a:t>Philadelphia</a:t>
            </a:r>
            <a:endParaRPr lang="en-US" i="1" dirty="0"/>
          </a:p>
        </p:txBody>
      </p:sp>
      <p:sp>
        <p:nvSpPr>
          <p:cNvPr id="4" name="Content Placeholder 3"/>
          <p:cNvSpPr>
            <a:spLocks noGrp="1"/>
          </p:cNvSpPr>
          <p:nvPr>
            <p:ph sz="half" idx="2"/>
          </p:nvPr>
        </p:nvSpPr>
        <p:spPr>
          <a:xfrm>
            <a:off x="438727" y="6080125"/>
            <a:ext cx="8458200" cy="457200"/>
          </a:xfrm>
        </p:spPr>
        <p:txBody>
          <a:bodyPr/>
          <a:lstStyle/>
          <a:p>
            <a:pPr marL="0" lvl="0" indent="0" algn="r" eaLnBrk="1" fontAlgn="auto" hangingPunct="1">
              <a:spcAft>
                <a:spcPts val="0"/>
              </a:spcAft>
              <a:buNone/>
              <a:defRPr/>
            </a:pPr>
            <a:r>
              <a:rPr lang="en-US" sz="1100" b="1" i="1" dirty="0">
                <a:solidFill>
                  <a:srgbClr val="FFFFFF"/>
                </a:solidFill>
                <a:latin typeface="Times New Roman" pitchFamily="-1" charset="0"/>
              </a:rPr>
              <a:t>Riot in Philadelphia</a:t>
            </a:r>
            <a:r>
              <a:rPr lang="en-US" sz="1100" b="1" dirty="0">
                <a:solidFill>
                  <a:srgbClr val="FFFFFF"/>
                </a:solidFill>
                <a:latin typeface="Times New Roman" pitchFamily="-1" charset="0"/>
              </a:rPr>
              <a:t>, 1844, depicting street battles </a:t>
            </a:r>
            <a:r>
              <a:rPr lang="en-US" sz="1100" b="1" dirty="0" smtClean="0">
                <a:solidFill>
                  <a:srgbClr val="FFFFFF"/>
                </a:solidFill>
                <a:latin typeface="Times New Roman" pitchFamily="-1" charset="0"/>
              </a:rPr>
              <a:t>between </a:t>
            </a:r>
            <a:r>
              <a:rPr lang="en-US" sz="1100" b="1" dirty="0">
                <a:solidFill>
                  <a:srgbClr val="FFFFFF"/>
                </a:solidFill>
                <a:latin typeface="Times New Roman" pitchFamily="-1" charset="0"/>
              </a:rPr>
              <a:t>nativists and Irish Catholics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 lithograph shows a riot in the middle of a city. There are people armed with guns and sticks fighting soldiers wielding rifles. People in the background look disturbed and a woman grabs a child and tries to run from the area."/>
          <p:cNvPicPr>
            <a:picLocks noGrp="1" noChangeAspect="1" noChangeArrowheads="1"/>
          </p:cNvPicPr>
          <p:nvPr>
            <p:ph sz="half" idx="1"/>
          </p:nvPr>
        </p:nvPicPr>
        <p:blipFill>
          <a:blip r:embed="rId3"/>
          <a:srcRect/>
          <a:stretch>
            <a:fillRect/>
          </a:stretch>
        </p:blipFill>
        <p:spPr bwMode="auto">
          <a:xfrm>
            <a:off x="1905000" y="1828800"/>
            <a:ext cx="5323078"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Ursuline </a:t>
            </a:r>
            <a:r>
              <a:rPr lang="en-US" dirty="0" smtClean="0"/>
              <a:t>Convent</a:t>
            </a:r>
            <a:r>
              <a:rPr lang="en-US" dirty="0"/>
              <a:t>, 1834</a:t>
            </a:r>
          </a:p>
        </p:txBody>
      </p:sp>
      <p:sp>
        <p:nvSpPr>
          <p:cNvPr id="6" name="Content Placeholder 5"/>
          <p:cNvSpPr>
            <a:spLocks noGrp="1"/>
          </p:cNvSpPr>
          <p:nvPr>
            <p:ph sz="half" idx="2"/>
          </p:nvPr>
        </p:nvSpPr>
        <p:spPr>
          <a:xfrm>
            <a:off x="304800" y="5867400"/>
            <a:ext cx="8534400" cy="381000"/>
          </a:xfrm>
        </p:spPr>
        <p:txBody>
          <a:bodyPr/>
          <a:lstStyle/>
          <a:p>
            <a:pPr marL="0" indent="0">
              <a:buNone/>
            </a:pPr>
            <a:r>
              <a:rPr lang="en-US" altLang="en-US" sz="1100" dirty="0">
                <a:solidFill>
                  <a:schemeClr val="tx2"/>
                </a:solidFill>
                <a:ea typeface="ＭＳ Ｐゴシック" panose="020B0600070205080204" pitchFamily="34" charset="-128"/>
              </a:rPr>
              <a:t>T</a:t>
            </a:r>
            <a:r>
              <a:rPr lang="en-US" altLang="en-US" sz="1100" b="1" dirty="0">
                <a:solidFill>
                  <a:schemeClr val="tx2"/>
                </a:solidFill>
              </a:rPr>
              <a:t>he Ursuline Convent in Charlestown, </a:t>
            </a:r>
            <a:r>
              <a:rPr lang="en-US" altLang="en-US" sz="1100" b="1" dirty="0" smtClean="0">
                <a:solidFill>
                  <a:schemeClr val="tx2"/>
                </a:solidFill>
              </a:rPr>
              <a:t>Massachusetts</a:t>
            </a:r>
            <a:r>
              <a:rPr lang="en-US" altLang="en-US" sz="1100" b="1" dirty="0">
                <a:solidFill>
                  <a:schemeClr val="tx2"/>
                </a:solidFill>
              </a:rPr>
              <a:t>, burned by a mob in </a:t>
            </a:r>
            <a:r>
              <a:rPr lang="en-US" altLang="en-US" sz="1100" b="1" dirty="0" smtClean="0">
                <a:solidFill>
                  <a:schemeClr val="tx2"/>
                </a:solidFill>
              </a:rPr>
              <a:t>1834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dirty="0"/>
          </a:p>
        </p:txBody>
      </p:sp>
      <p:pic>
        <p:nvPicPr>
          <p:cNvPr id="8" name="Content Placeholder 7" descr="A painting of a destroyed building and a family of 3 standing outside the home. Cows are in a field. Trees and more houses are in the backgroun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05000" y="1828800"/>
            <a:ext cx="5294477" cy="3048000"/>
          </a:xfrm>
          <a:prstGeom prst="rect">
            <a:avLst/>
          </a:prstGeom>
        </p:spPr>
      </p:pic>
    </p:spTree>
    <p:extLst>
      <p:ext uri="{BB962C8B-B14F-4D97-AF65-F5344CB8AC3E}">
        <p14:creationId xmlns:p14="http://schemas.microsoft.com/office/powerpoint/2010/main" val="17699717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944562"/>
          </a:xfrm>
        </p:spPr>
        <p:txBody>
          <a:bodyPr/>
          <a:lstStyle/>
          <a:p>
            <a:pPr eaLnBrk="1" hangingPunct="1">
              <a:defRPr/>
            </a:pPr>
            <a:r>
              <a:rPr lang="en-US" dirty="0"/>
              <a:t>Law and the </a:t>
            </a:r>
            <a:r>
              <a:rPr lang="en-US" dirty="0" smtClean="0"/>
              <a:t>Market</a:t>
            </a:r>
            <a:endParaRPr lang="en-US" dirty="0"/>
          </a:p>
        </p:txBody>
      </p:sp>
      <p:sp>
        <p:nvSpPr>
          <p:cNvPr id="44035" name="Rectangle 3"/>
          <p:cNvSpPr>
            <a:spLocks noGrp="1" noChangeArrowheads="1"/>
          </p:cNvSpPr>
          <p:nvPr>
            <p:ph idx="1"/>
          </p:nvPr>
        </p:nvSpPr>
        <p:spPr>
          <a:xfrm>
            <a:off x="457200" y="2057400"/>
            <a:ext cx="8229600" cy="1143000"/>
          </a:xfrm>
        </p:spPr>
        <p:txBody>
          <a:bodyPr/>
          <a:lstStyle/>
          <a:p>
            <a:pPr eaLnBrk="1" hangingPunct="1"/>
            <a:r>
              <a:rPr lang="en-US" dirty="0">
                <a:latin typeface="Times New Roman" pitchFamily="-1" charset="0"/>
                <a:ea typeface="ＭＳ Ｐゴシック" pitchFamily="-1" charset="-128"/>
                <a:cs typeface="Times New Roman" pitchFamily="-1" charset="0"/>
              </a:rPr>
              <a:t>The Transformation of </a:t>
            </a:r>
            <a:r>
              <a:rPr lang="en-US" dirty="0" smtClean="0">
                <a:latin typeface="Times New Roman" pitchFamily="-1" charset="0"/>
                <a:ea typeface="ＭＳ Ｐゴシック" pitchFamily="-1" charset="-128"/>
                <a:cs typeface="Times New Roman" pitchFamily="-1" charset="0"/>
              </a:rPr>
              <a:t>Law</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417638"/>
          </a:xfrm>
        </p:spPr>
        <p:txBody>
          <a:bodyPr/>
          <a:lstStyle/>
          <a:p>
            <a:pPr eaLnBrk="1" hangingPunct="1">
              <a:defRPr/>
            </a:pPr>
            <a:r>
              <a:rPr lang="en-US" sz="4000" dirty="0">
                <a:cs typeface="Times New Roman" charset="0"/>
              </a:rPr>
              <a:t>Focus </a:t>
            </a:r>
            <a:r>
              <a:rPr lang="en-US" sz="4000" dirty="0" smtClean="0">
                <a:cs typeface="Times New Roman" charset="0"/>
              </a:rPr>
              <a:t>Question</a:t>
            </a:r>
            <a:r>
              <a:rPr lang="en-US" sz="4000" dirty="0">
                <a:cs typeface="Times New Roman" charset="0"/>
              </a:rPr>
              <a:t>: </a:t>
            </a:r>
            <a:r>
              <a:rPr lang="en-US" sz="4000" dirty="0" smtClean="0">
                <a:cs typeface="Times New Roman" charset="0"/>
              </a:rPr>
              <a:t>The </a:t>
            </a:r>
            <a:r>
              <a:rPr lang="en-US" sz="4000" dirty="0">
                <a:cs typeface="Times New Roman" charset="0"/>
              </a:rPr>
              <a:t>Free Individual</a:t>
            </a:r>
          </a:p>
        </p:txBody>
      </p:sp>
      <p:sp>
        <p:nvSpPr>
          <p:cNvPr id="4099" name="Rectangle 3"/>
          <p:cNvSpPr>
            <a:spLocks noGrp="1" noChangeArrowheads="1"/>
          </p:cNvSpPr>
          <p:nvPr>
            <p:ph idx="1"/>
          </p:nvPr>
        </p:nvSpPr>
        <p:spPr>
          <a:xfrm>
            <a:off x="457200" y="2057400"/>
            <a:ext cx="8229600" cy="30861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How did the meanings of American freedom change in this period?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1417638"/>
          </a:xfrm>
        </p:spPr>
        <p:txBody>
          <a:bodyPr/>
          <a:lstStyle/>
          <a:p>
            <a:pPr eaLnBrk="1" hangingPunct="1">
              <a:defRPr/>
            </a:pPr>
            <a:r>
              <a:rPr lang="en-US" sz="4000" dirty="0"/>
              <a:t>The Free </a:t>
            </a:r>
            <a:r>
              <a:rPr lang="en-US" sz="4000" dirty="0" smtClean="0"/>
              <a:t>Individual and the West</a:t>
            </a:r>
            <a:endParaRPr lang="en-US" sz="4000" dirty="0"/>
          </a:p>
        </p:txBody>
      </p:sp>
      <p:sp>
        <p:nvSpPr>
          <p:cNvPr id="46083" name="Rectangle 3"/>
          <p:cNvSpPr>
            <a:spLocks noGrp="1" noChangeArrowheads="1"/>
          </p:cNvSpPr>
          <p:nvPr>
            <p:ph idx="1"/>
          </p:nvPr>
        </p:nvSpPr>
        <p:spPr>
          <a:xfrm>
            <a:off x="457200" y="2057400"/>
            <a:ext cx="8229600" cy="1981200"/>
          </a:xfrm>
        </p:spPr>
        <p:txBody>
          <a:bodyPr/>
          <a:lstStyle/>
          <a:p>
            <a:pPr eaLnBrk="1" hangingPunct="1"/>
            <a:r>
              <a:rPr lang="en-US" dirty="0">
                <a:latin typeface="Times New Roman" pitchFamily="-1" charset="0"/>
                <a:ea typeface="ＭＳ Ｐゴシック" pitchFamily="-1" charset="-128"/>
                <a:cs typeface="Times New Roman" pitchFamily="-1" charset="0"/>
              </a:rPr>
              <a:t>The West and </a:t>
            </a:r>
            <a:r>
              <a:rPr lang="en-US" dirty="0" smtClean="0">
                <a:latin typeface="Times New Roman" pitchFamily="-1" charset="0"/>
                <a:ea typeface="ＭＳ Ｐゴシック" pitchFamily="-1" charset="-128"/>
                <a:cs typeface="Times New Roman" pitchFamily="-1" charset="0"/>
              </a:rPr>
              <a:t>Freedom</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a:t>
            </a:r>
            <a:r>
              <a:rPr lang="en-US" sz="4000" dirty="0" smtClean="0"/>
              <a:t>West </a:t>
            </a:r>
            <a:r>
              <a:rPr lang="en-US" sz="4000" dirty="0"/>
              <a:t>as “the </a:t>
            </a:r>
            <a:r>
              <a:rPr lang="en-US" sz="4000" dirty="0" smtClean="0"/>
              <a:t>Land </a:t>
            </a:r>
            <a:r>
              <a:rPr lang="en-US" sz="4000" dirty="0"/>
              <a:t>of the </a:t>
            </a:r>
            <a:r>
              <a:rPr lang="en-US" sz="4000" dirty="0" smtClean="0"/>
              <a:t>Free</a:t>
            </a:r>
            <a:r>
              <a:rPr lang="en-US" sz="4000" dirty="0"/>
              <a:t>”</a:t>
            </a:r>
          </a:p>
        </p:txBody>
      </p:sp>
      <p:sp>
        <p:nvSpPr>
          <p:cNvPr id="6" name="Content Placeholder 5"/>
          <p:cNvSpPr>
            <a:spLocks noGrp="1"/>
          </p:cNvSpPr>
          <p:nvPr>
            <p:ph sz="half" idx="2"/>
          </p:nvPr>
        </p:nvSpPr>
        <p:spPr>
          <a:xfrm>
            <a:off x="228600" y="5976937"/>
            <a:ext cx="8534400" cy="663575"/>
          </a:xfrm>
        </p:spPr>
        <p:txBody>
          <a:bodyPr/>
          <a:lstStyle/>
          <a:p>
            <a:pPr marL="0" lvl="0" indent="0" eaLnBrk="1" fontAlgn="auto" hangingPunct="1">
              <a:spcAft>
                <a:spcPts val="0"/>
              </a:spcAft>
              <a:buNone/>
              <a:defRPr/>
            </a:pPr>
            <a:r>
              <a:rPr lang="en-US" altLang="en-US" sz="1100" dirty="0">
                <a:solidFill>
                  <a:schemeClr val="tx2"/>
                </a:solidFill>
                <a:ea typeface="ＭＳ Ｐゴシック" panose="020B0600070205080204" pitchFamily="34" charset="-128"/>
              </a:rPr>
              <a:t>A</a:t>
            </a:r>
            <a:r>
              <a:rPr lang="en-US" altLang="en-US" sz="1100" b="1" dirty="0">
                <a:solidFill>
                  <a:schemeClr val="tx2"/>
                </a:solidFill>
              </a:rPr>
              <a:t>n 1845 song offers a satire of the widely held image </a:t>
            </a:r>
            <a:r>
              <a:rPr lang="en-US" altLang="en-US" sz="1100" b="1" dirty="0" smtClean="0">
                <a:solidFill>
                  <a:schemeClr val="tx2"/>
                </a:solidFill>
              </a:rPr>
              <a:t>of </a:t>
            </a:r>
            <a:r>
              <a:rPr lang="en-US" altLang="en-US" sz="1100" b="1" dirty="0">
                <a:solidFill>
                  <a:schemeClr val="tx2"/>
                </a:solidFill>
              </a:rPr>
              <a:t>the West as “the land of the free,”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altLang="en-US" sz="1100" b="1" dirty="0">
                <a:solidFill>
                  <a:schemeClr val="tx2"/>
                </a:solidFill>
              </a:rPr>
              <a:t>where the “humblest” American can achieve economic </a:t>
            </a:r>
            <a:r>
              <a:rPr lang="en-US" altLang="en-US" sz="1100" b="1" dirty="0" smtClean="0">
                <a:solidFill>
                  <a:schemeClr val="tx2"/>
                </a:solidFill>
              </a:rPr>
              <a:t>success.</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altLang="en-US" sz="1100" b="1" dirty="0">
              <a:solidFill>
                <a:schemeClr val="tx2"/>
              </a:solidFill>
            </a:endParaRPr>
          </a:p>
          <a:p>
            <a:endParaRPr lang="en-US" sz="1100" dirty="0"/>
          </a:p>
        </p:txBody>
      </p:sp>
      <p:pic>
        <p:nvPicPr>
          <p:cNvPr id="8" name="Content Placeholder 7" descr="Lyrics to a song titled “To the West.”"/>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514600" y="1828800"/>
            <a:ext cx="4221406" cy="3575778"/>
          </a:xfrm>
          <a:prstGeom prst="rect">
            <a:avLst/>
          </a:prstGeom>
        </p:spPr>
      </p:pic>
    </p:spTree>
    <p:extLst>
      <p:ext uri="{BB962C8B-B14F-4D97-AF65-F5344CB8AC3E}">
        <p14:creationId xmlns:p14="http://schemas.microsoft.com/office/powerpoint/2010/main" val="36051173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dirty="0" smtClean="0"/>
              <a:t>Transcendentalism</a:t>
            </a:r>
            <a:endParaRPr lang="en-US" dirty="0"/>
          </a:p>
        </p:txBody>
      </p:sp>
      <p:sp>
        <p:nvSpPr>
          <p:cNvPr id="47107" name="Rectangle 3"/>
          <p:cNvSpPr>
            <a:spLocks noGrp="1" noChangeArrowheads="1"/>
          </p:cNvSpPr>
          <p:nvPr>
            <p:ph idx="1"/>
          </p:nvPr>
        </p:nvSpPr>
        <p:spPr>
          <a:xfrm>
            <a:off x="457200" y="2057400"/>
            <a:ext cx="8229600" cy="1752600"/>
          </a:xfrm>
        </p:spPr>
        <p:txBody>
          <a:bodyPr/>
          <a:lstStyle/>
          <a:p>
            <a:pPr eaLnBrk="1" hangingPunct="1"/>
            <a:r>
              <a:rPr lang="en-US" dirty="0">
                <a:latin typeface="Times New Roman" pitchFamily="-1" charset="0"/>
                <a:ea typeface="ＭＳ Ｐゴシック" pitchFamily="-1" charset="-128"/>
                <a:cs typeface="Times New Roman" pitchFamily="-1" charset="0"/>
              </a:rPr>
              <a:t>The Transcendentalists</a:t>
            </a:r>
          </a:p>
          <a:p>
            <a:pPr eaLnBrk="1" hangingPunct="1"/>
            <a:r>
              <a:rPr lang="en-US" dirty="0" smtClean="0">
                <a:latin typeface="Times New Roman" pitchFamily="-1" charset="0"/>
                <a:ea typeface="ＭＳ Ｐゴシック" pitchFamily="-1" charset="-128"/>
                <a:cs typeface="Times New Roman" pitchFamily="-1" charset="0"/>
              </a:rPr>
              <a:t>Individualism</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Ralph </a:t>
            </a:r>
            <a:r>
              <a:rPr lang="en-US" dirty="0" smtClean="0"/>
              <a:t>Waldo Emerson</a:t>
            </a:r>
            <a:endParaRPr lang="en-US" dirty="0"/>
          </a:p>
        </p:txBody>
      </p:sp>
      <p:sp>
        <p:nvSpPr>
          <p:cNvPr id="4" name="Content Placeholder 3"/>
          <p:cNvSpPr>
            <a:spLocks noGrp="1"/>
          </p:cNvSpPr>
          <p:nvPr>
            <p:ph sz="half" idx="2"/>
          </p:nvPr>
        </p:nvSpPr>
        <p:spPr>
          <a:xfrm>
            <a:off x="304800" y="6080124"/>
            <a:ext cx="8534400" cy="457200"/>
          </a:xfrm>
        </p:spPr>
        <p:txBody>
          <a:bodyPr/>
          <a:lstStyle/>
          <a:p>
            <a:pPr marL="0" lvl="0" indent="0" eaLnBrk="1" fontAlgn="auto" hangingPunct="1">
              <a:spcAft>
                <a:spcPts val="0"/>
              </a:spcAft>
              <a:buNone/>
              <a:defRPr/>
            </a:pPr>
            <a:r>
              <a:rPr lang="en-US" sz="1100" b="1" dirty="0">
                <a:latin typeface="Times New Roman" pitchFamily="-1" charset="0"/>
              </a:rPr>
              <a:t>Ralph Waldo Emerson in a daguerreotype, an early </a:t>
            </a:r>
            <a:r>
              <a:rPr lang="en-US" sz="1100" b="1" dirty="0" smtClean="0">
                <a:latin typeface="Times New Roman" pitchFamily="-1" charset="0"/>
              </a:rPr>
              <a:t>form </a:t>
            </a:r>
            <a:r>
              <a:rPr lang="en-US" sz="1100" b="1" dirty="0">
                <a:latin typeface="Times New Roman" pitchFamily="-1" charset="0"/>
              </a:rPr>
              <a:t>of </a:t>
            </a:r>
            <a:r>
              <a:rPr lang="en-US" sz="1100" b="1" dirty="0" smtClean="0">
                <a:latin typeface="Times New Roman" pitchFamily="-1" charset="0"/>
              </a:rPr>
              <a:t>photography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daguerreotype shows Ralph Waldo Emerson wearing a suit and bowtie. "/>
          <p:cNvPicPr>
            <a:picLocks noGrp="1" noChangeAspect="1" noChangeArrowheads="1"/>
          </p:cNvPicPr>
          <p:nvPr>
            <p:ph sz="half" idx="1"/>
          </p:nvPr>
        </p:nvPicPr>
        <p:blipFill>
          <a:blip r:embed="rId3"/>
          <a:srcRect/>
          <a:stretch>
            <a:fillRect/>
          </a:stretch>
        </p:blipFill>
        <p:spPr bwMode="auto">
          <a:xfrm>
            <a:off x="3200399" y="1828800"/>
            <a:ext cx="2930329"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Walden; or, </a:t>
            </a:r>
            <a:r>
              <a:rPr lang="en-US" sz="4000" i="1" dirty="0" smtClean="0"/>
              <a:t>Life </a:t>
            </a:r>
            <a:r>
              <a:rPr lang="en-US" sz="4000" i="1" dirty="0"/>
              <a:t>in the </a:t>
            </a:r>
            <a:r>
              <a:rPr lang="en-US" sz="4000" i="1" dirty="0" smtClean="0"/>
              <a:t>Woods</a:t>
            </a:r>
            <a:endParaRPr lang="en-US" sz="4000" i="1" dirty="0"/>
          </a:p>
        </p:txBody>
      </p:sp>
      <p:sp>
        <p:nvSpPr>
          <p:cNvPr id="6" name="Content Placeholder 5"/>
          <p:cNvSpPr>
            <a:spLocks noGrp="1"/>
          </p:cNvSpPr>
          <p:nvPr>
            <p:ph sz="half" idx="2"/>
          </p:nvPr>
        </p:nvSpPr>
        <p:spPr>
          <a:xfrm>
            <a:off x="454891" y="5994547"/>
            <a:ext cx="8458200" cy="609600"/>
          </a:xfrm>
        </p:spPr>
        <p:txBody>
          <a:bodyPr/>
          <a:lstStyle/>
          <a:p>
            <a:pPr marL="0" lvl="0" indent="0" eaLnBrk="1" fontAlgn="auto" hangingPunct="1">
              <a:spcAft>
                <a:spcPts val="0"/>
              </a:spcAft>
              <a:buNone/>
              <a:defRPr/>
            </a:pPr>
            <a:r>
              <a:rPr lang="en-US" altLang="en-US" sz="1100" b="1" dirty="0">
                <a:solidFill>
                  <a:schemeClr val="tx2"/>
                </a:solidFill>
              </a:rPr>
              <a:t>Henry David Thoreau’s </a:t>
            </a:r>
            <a:r>
              <a:rPr lang="en-US" altLang="en-US" sz="1100" b="1" i="1" dirty="0">
                <a:solidFill>
                  <a:schemeClr val="tx2"/>
                </a:solidFill>
              </a:rPr>
              <a:t>Walden</a:t>
            </a:r>
            <a:r>
              <a:rPr lang="en-US" altLang="en-US" sz="1100" b="1" dirty="0">
                <a:solidFill>
                  <a:schemeClr val="tx2"/>
                </a:solidFill>
              </a:rPr>
              <a:t>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cover of the book “Life in the Woods” by Henry David Thoreau."/>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190522" y="1610592"/>
            <a:ext cx="2762956" cy="4191000"/>
          </a:xfrm>
          <a:prstGeom prst="rect">
            <a:avLst/>
          </a:prstGeom>
        </p:spPr>
      </p:pic>
    </p:spTree>
    <p:extLst>
      <p:ext uri="{BB962C8B-B14F-4D97-AF65-F5344CB8AC3E}">
        <p14:creationId xmlns:p14="http://schemas.microsoft.com/office/powerpoint/2010/main" val="19723470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A </a:t>
            </a:r>
            <a:r>
              <a:rPr lang="en-US" i="1" dirty="0" smtClean="0"/>
              <a:t>Pic-Nic Party</a:t>
            </a:r>
            <a:endParaRPr lang="en-US" i="1" dirty="0"/>
          </a:p>
        </p:txBody>
      </p:sp>
      <p:sp>
        <p:nvSpPr>
          <p:cNvPr id="6" name="Content Placeholder 5"/>
          <p:cNvSpPr>
            <a:spLocks noGrp="1"/>
          </p:cNvSpPr>
          <p:nvPr>
            <p:ph sz="half" idx="2"/>
          </p:nvPr>
        </p:nvSpPr>
        <p:spPr>
          <a:xfrm>
            <a:off x="228600" y="6080125"/>
            <a:ext cx="8534400" cy="457200"/>
          </a:xfrm>
        </p:spPr>
        <p:txBody>
          <a:bodyPr/>
          <a:lstStyle/>
          <a:p>
            <a:pPr marL="0" lvl="0" indent="0" eaLnBrk="1" fontAlgn="auto" hangingPunct="1">
              <a:spcAft>
                <a:spcPts val="0"/>
              </a:spcAft>
              <a:buNone/>
              <a:defRPr/>
            </a:pPr>
            <a:r>
              <a:rPr lang="en-US" altLang="en-US" sz="1100" b="1" i="1" dirty="0">
                <a:solidFill>
                  <a:schemeClr val="tx2"/>
                </a:solidFill>
              </a:rPr>
              <a:t>A Pic-</a:t>
            </a:r>
            <a:r>
              <a:rPr lang="en-US" altLang="en-US" sz="1100" b="1" i="1" dirty="0" err="1">
                <a:solidFill>
                  <a:schemeClr val="tx2"/>
                </a:solidFill>
              </a:rPr>
              <a:t>Nic</a:t>
            </a:r>
            <a:r>
              <a:rPr lang="en-US" altLang="en-US" sz="1100" b="1" i="1" dirty="0">
                <a:solidFill>
                  <a:schemeClr val="tx2"/>
                </a:solidFill>
              </a:rPr>
              <a:t> Party</a:t>
            </a:r>
            <a:r>
              <a:rPr lang="en-US" altLang="en-US" sz="1100" b="1" dirty="0">
                <a:solidFill>
                  <a:schemeClr val="tx2"/>
                </a:solidFill>
              </a:rPr>
              <a:t>, by Thomas Cole, 1846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people by a lake. One person plays the guitar, and other people sit on the ground with picnic baskets. The sky is spotted with a few clouds and the sunset is in the background.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81200" y="1828800"/>
            <a:ext cx="5059181" cy="3429000"/>
          </a:xfrm>
          <a:prstGeom prst="rect">
            <a:avLst/>
          </a:prstGeom>
        </p:spPr>
      </p:pic>
    </p:spTree>
    <p:extLst>
      <p:ext uri="{BB962C8B-B14F-4D97-AF65-F5344CB8AC3E}">
        <p14:creationId xmlns:p14="http://schemas.microsoft.com/office/powerpoint/2010/main" val="15930735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dirty="0"/>
              <a:t>Religious </a:t>
            </a:r>
            <a:r>
              <a:rPr lang="en-US" dirty="0" smtClean="0"/>
              <a:t>Revival</a:t>
            </a:r>
            <a:endParaRPr lang="en-US" dirty="0"/>
          </a:p>
        </p:txBody>
      </p:sp>
      <p:sp>
        <p:nvSpPr>
          <p:cNvPr id="51203" name="Rectangle 3"/>
          <p:cNvSpPr>
            <a:spLocks noGrp="1" noChangeArrowheads="1"/>
          </p:cNvSpPr>
          <p:nvPr>
            <p:ph idx="1"/>
          </p:nvPr>
        </p:nvSpPr>
        <p:spPr>
          <a:xfrm>
            <a:off x="457200" y="2057400"/>
            <a:ext cx="8229600" cy="2133600"/>
          </a:xfrm>
        </p:spPr>
        <p:txBody>
          <a:bodyPr/>
          <a:lstStyle/>
          <a:p>
            <a:pPr eaLnBrk="1" hangingPunct="1"/>
            <a:r>
              <a:rPr lang="en-US" dirty="0">
                <a:latin typeface="Times New Roman" pitchFamily="-1" charset="0"/>
                <a:ea typeface="ＭＳ Ｐゴシック" pitchFamily="-1" charset="-128"/>
                <a:cs typeface="Times New Roman" pitchFamily="-1" charset="0"/>
              </a:rPr>
              <a:t>The Second Great Awakening</a:t>
            </a:r>
          </a:p>
          <a:p>
            <a:pPr eaLnBrk="1" hangingPunct="1"/>
            <a:r>
              <a:rPr lang="en-US" dirty="0">
                <a:latin typeface="Times New Roman" pitchFamily="-1" charset="0"/>
                <a:ea typeface="ＭＳ Ｐゴシック" pitchFamily="-1" charset="-128"/>
                <a:cs typeface="Times New Roman" pitchFamily="-1" charset="0"/>
              </a:rPr>
              <a:t>The Awakening’s </a:t>
            </a:r>
            <a:r>
              <a:rPr lang="en-US" dirty="0" smtClean="0">
                <a:latin typeface="Times New Roman" pitchFamily="-1" charset="0"/>
                <a:ea typeface="ＭＳ Ｐゴシック" pitchFamily="-1" charset="-128"/>
                <a:cs typeface="Times New Roman" pitchFamily="-1" charset="0"/>
              </a:rPr>
              <a:t>Impact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Nineteenth-century anabaptists</a:t>
            </a:r>
          </a:p>
        </p:txBody>
      </p:sp>
      <p:sp>
        <p:nvSpPr>
          <p:cNvPr id="6" name="Content Placeholder 5"/>
          <p:cNvSpPr>
            <a:spLocks noGrp="1"/>
          </p:cNvSpPr>
          <p:nvPr>
            <p:ph sz="half" idx="2"/>
          </p:nvPr>
        </p:nvSpPr>
        <p:spPr>
          <a:xfrm>
            <a:off x="228600" y="6042025"/>
            <a:ext cx="8534400" cy="533400"/>
          </a:xfrm>
        </p:spPr>
        <p:txBody>
          <a:bodyPr/>
          <a:lstStyle/>
          <a:p>
            <a:pPr marL="0" lvl="0" indent="0" eaLnBrk="1" fontAlgn="auto" hangingPunct="1">
              <a:spcAft>
                <a:spcPts val="0"/>
              </a:spcAft>
              <a:buNone/>
              <a:defRPr/>
            </a:pPr>
            <a:r>
              <a:rPr lang="en-US" altLang="en-US" sz="1100" dirty="0">
                <a:solidFill>
                  <a:schemeClr val="tx2"/>
                </a:solidFill>
                <a:ea typeface="ＭＳ Ｐゴシック" panose="020B0600070205080204" pitchFamily="34" charset="-128"/>
              </a:rPr>
              <a:t>E</a:t>
            </a:r>
            <a:r>
              <a:rPr lang="en-US" altLang="en-US" sz="1100" b="1" dirty="0">
                <a:solidFill>
                  <a:schemeClr val="tx2"/>
                </a:solidFill>
              </a:rPr>
              <a:t>ngraving depicting an Anabaptist ceremony.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an adult getting baptized in a body of water. They are surrounded by a large group of people on the shore who watch."/>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33600" y="1905000"/>
            <a:ext cx="4733365" cy="3352800"/>
          </a:xfrm>
          <a:prstGeom prst="rect">
            <a:avLst/>
          </a:prstGeom>
        </p:spPr>
      </p:pic>
    </p:spTree>
    <p:extLst>
      <p:ext uri="{BB962C8B-B14F-4D97-AF65-F5344CB8AC3E}">
        <p14:creationId xmlns:p14="http://schemas.microsoft.com/office/powerpoint/2010/main" val="4207525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Das neue Jerusalem</a:t>
            </a:r>
            <a:r>
              <a:rPr lang="en-US" sz="4000" dirty="0"/>
              <a:t> (the new Jerusalem)</a:t>
            </a:r>
            <a:endParaRPr lang="en-US" sz="4000" i="1" dirty="0"/>
          </a:p>
        </p:txBody>
      </p:sp>
      <p:sp>
        <p:nvSpPr>
          <p:cNvPr id="4" name="Content Placeholder 3"/>
          <p:cNvSpPr>
            <a:spLocks noGrp="1"/>
          </p:cNvSpPr>
          <p:nvPr>
            <p:ph sz="half" idx="2"/>
          </p:nvPr>
        </p:nvSpPr>
        <p:spPr>
          <a:xfrm>
            <a:off x="228600" y="6042025"/>
            <a:ext cx="8534400" cy="533400"/>
          </a:xfrm>
        </p:spPr>
        <p:txBody>
          <a:bodyPr/>
          <a:lstStyle/>
          <a:p>
            <a:pPr marL="0" lvl="0" indent="0" eaLnBrk="1" fontAlgn="auto" hangingPunct="1">
              <a:spcAft>
                <a:spcPts val="0"/>
              </a:spcAft>
              <a:buNone/>
              <a:defRPr/>
            </a:pPr>
            <a:r>
              <a:rPr lang="en-US" sz="1100" b="1" i="1" dirty="0">
                <a:latin typeface="Times New Roman" pitchFamily="-1" charset="0"/>
              </a:rPr>
              <a:t>Das </a:t>
            </a:r>
            <a:r>
              <a:rPr lang="en-US" sz="1100" b="1" i="1" dirty="0" err="1">
                <a:latin typeface="Times New Roman" pitchFamily="-1" charset="0"/>
              </a:rPr>
              <a:t>neue</a:t>
            </a:r>
            <a:r>
              <a:rPr lang="en-US" sz="1100" b="1" i="1" dirty="0">
                <a:latin typeface="Times New Roman" pitchFamily="-1" charset="0"/>
              </a:rPr>
              <a:t> Jerusalem </a:t>
            </a:r>
            <a:r>
              <a:rPr lang="en-US" sz="1100" b="1" dirty="0">
                <a:latin typeface="Times New Roman" pitchFamily="-1" charset="0"/>
              </a:rPr>
              <a:t>(The New Jerusalem) illustrates the </a:t>
            </a:r>
            <a:r>
              <a:rPr lang="en-US" sz="1100" b="1" dirty="0" smtClean="0">
                <a:latin typeface="Times New Roman" pitchFamily="-1" charset="0"/>
              </a:rPr>
              <a:t>narrow </a:t>
            </a:r>
            <a:r>
              <a:rPr lang="en-US" sz="1100" b="1" dirty="0">
                <a:latin typeface="Times New Roman" pitchFamily="-1" charset="0"/>
              </a:rPr>
              <a:t>gateway to heaven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and the fate awaiting sinners in </a:t>
            </a:r>
            <a:r>
              <a:rPr lang="en-US" sz="1100" b="1" dirty="0" smtClean="0">
                <a:latin typeface="Times New Roman" pitchFamily="-1" charset="0"/>
              </a:rPr>
              <a:t>hell.</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painting shows lines of people, some going to a fiery hell, others ascending a stairway to heaven, and still others following a middle path that also leads to hell. "/>
          <p:cNvPicPr>
            <a:picLocks noGrp="1" noChangeAspect="1" noChangeArrowheads="1"/>
          </p:cNvPicPr>
          <p:nvPr>
            <p:ph sz="half" idx="1"/>
          </p:nvPr>
        </p:nvPicPr>
        <p:blipFill>
          <a:blip r:embed="rId3"/>
          <a:srcRect l="2985" t="3246" r="2899" b="3424"/>
          <a:stretch>
            <a:fillRect/>
          </a:stretch>
        </p:blipFill>
        <p:spPr bwMode="auto">
          <a:xfrm>
            <a:off x="2209800" y="1828800"/>
            <a:ext cx="4641350"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dirty="0" smtClean="0"/>
              <a:t>Mormonism</a:t>
            </a:r>
            <a:endParaRPr lang="en-US" dirty="0"/>
          </a:p>
        </p:txBody>
      </p:sp>
      <p:sp>
        <p:nvSpPr>
          <p:cNvPr id="54275" name="Rectangle 3"/>
          <p:cNvSpPr>
            <a:spLocks noGrp="1" noChangeArrowheads="1"/>
          </p:cNvSpPr>
          <p:nvPr>
            <p:ph idx="1"/>
          </p:nvPr>
        </p:nvSpPr>
        <p:spPr>
          <a:xfrm>
            <a:off x="457200" y="2057400"/>
            <a:ext cx="8229600" cy="1524000"/>
          </a:xfrm>
        </p:spPr>
        <p:txBody>
          <a:bodyPr/>
          <a:lstStyle/>
          <a:p>
            <a:pPr eaLnBrk="1" hangingPunct="1"/>
            <a:r>
              <a:rPr lang="en-US" dirty="0">
                <a:latin typeface="Times New Roman" pitchFamily="-1" charset="0"/>
                <a:ea typeface="ＭＳ Ｐゴシック" pitchFamily="-1" charset="-128"/>
                <a:cs typeface="Times New Roman" pitchFamily="-1" charset="0"/>
              </a:rPr>
              <a:t>The Emergence of </a:t>
            </a:r>
            <a:r>
              <a:rPr lang="en-US" dirty="0" smtClean="0">
                <a:latin typeface="Times New Roman" pitchFamily="-1" charset="0"/>
                <a:ea typeface="ＭＳ Ｐゴシック" pitchFamily="-1" charset="-128"/>
                <a:cs typeface="Times New Roman" pitchFamily="-1" charset="0"/>
              </a:rPr>
              <a:t>Mormonism</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Mormon </a:t>
            </a:r>
            <a:r>
              <a:rPr lang="en-US" sz="3600" dirty="0" smtClean="0"/>
              <a:t>Temple </a:t>
            </a:r>
            <a:r>
              <a:rPr lang="en-US" sz="3600" dirty="0"/>
              <a:t>in Nauvoo, </a:t>
            </a:r>
            <a:r>
              <a:rPr lang="en-US" sz="3600" dirty="0" smtClean="0"/>
              <a:t>Illinois</a:t>
            </a:r>
            <a:endParaRPr lang="en-US" sz="3600" dirty="0"/>
          </a:p>
        </p:txBody>
      </p:sp>
      <p:sp>
        <p:nvSpPr>
          <p:cNvPr id="4" name="Content Placeholder 3"/>
          <p:cNvSpPr>
            <a:spLocks noGrp="1"/>
          </p:cNvSpPr>
          <p:nvPr>
            <p:ph sz="half" idx="2"/>
          </p:nvPr>
        </p:nvSpPr>
        <p:spPr>
          <a:xfrm>
            <a:off x="445655" y="6118225"/>
            <a:ext cx="8458200" cy="381000"/>
          </a:xfrm>
        </p:spPr>
        <p:txBody>
          <a:bodyPr/>
          <a:lstStyle/>
          <a:p>
            <a:pPr marL="0" lvl="0" indent="0" eaLnBrk="1" fontAlgn="auto" hangingPunct="1">
              <a:spcAft>
                <a:spcPts val="0"/>
              </a:spcAft>
              <a:buNone/>
              <a:defRPr/>
            </a:pPr>
            <a:r>
              <a:rPr lang="en-US" sz="1100" b="1" dirty="0">
                <a:solidFill>
                  <a:srgbClr val="FFFFFF"/>
                </a:solidFill>
                <a:latin typeface="Times New Roman" pitchFamily="-1" charset="0"/>
              </a:rPr>
              <a:t>Mormon Temple in Nauvoo, Illinois, 1846 </a:t>
            </a:r>
            <a:r>
              <a:rPr lang="en-US" sz="1100" b="1" dirty="0" smtClean="0">
                <a:solidFill>
                  <a:srgbClr val="FFFFFF"/>
                </a:solidFill>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 black and white photograph of small wooden buildings in the foreground and a large rectangular temple in the background. "/>
          <p:cNvPicPr>
            <a:picLocks noGrp="1" noChangeAspect="1" noChangeArrowheads="1"/>
          </p:cNvPicPr>
          <p:nvPr>
            <p:ph sz="half" idx="1"/>
          </p:nvPr>
        </p:nvPicPr>
        <p:blipFill>
          <a:blip r:embed="rId3"/>
          <a:srcRect/>
          <a:stretch>
            <a:fillRect/>
          </a:stretch>
        </p:blipFill>
        <p:spPr bwMode="auto">
          <a:xfrm>
            <a:off x="1981200" y="1828800"/>
            <a:ext cx="5010879"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600200"/>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The </a:t>
            </a:r>
            <a:r>
              <a:rPr lang="en-US" dirty="0">
                <a:cs typeface="Times New Roman" charset="0"/>
              </a:rPr>
              <a:t>Limits of Prosperity</a:t>
            </a:r>
          </a:p>
        </p:txBody>
      </p:sp>
      <p:sp>
        <p:nvSpPr>
          <p:cNvPr id="4099" name="Rectangle 3"/>
          <p:cNvSpPr>
            <a:spLocks noGrp="1" noChangeArrowheads="1"/>
          </p:cNvSpPr>
          <p:nvPr>
            <p:ph idx="1"/>
          </p:nvPr>
        </p:nvSpPr>
        <p:spPr>
          <a:xfrm>
            <a:off x="457200" y="2057400"/>
            <a:ext cx="8229600" cy="28575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How did the market revolution affect the lives of workers, women, and African-Americans</a:t>
            </a:r>
            <a:r>
              <a:rPr lang="en-US" sz="3600" dirty="0" smtClean="0">
                <a:solidFill>
                  <a:srgbClr val="FAD000"/>
                </a:solidFill>
                <a:latin typeface="Times New Roman" charset="0"/>
                <a:cs typeface="Times New Roman" charset="0"/>
              </a:rPr>
              <a:t>?</a:t>
            </a:r>
            <a:endParaRPr lang="en-US" sz="3600" dirty="0">
              <a:solidFill>
                <a:srgbClr val="FAD000"/>
              </a:solidFill>
              <a:latin typeface="Times New Roman" charset="0"/>
              <a:cs typeface="Times New Roman"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0"/>
            <a:ext cx="8229600" cy="1600200"/>
          </a:xfrm>
        </p:spPr>
        <p:txBody>
          <a:bodyPr/>
          <a:lstStyle/>
          <a:p>
            <a:pPr eaLnBrk="1" hangingPunct="1">
              <a:defRPr/>
            </a:pPr>
            <a:r>
              <a:rPr lang="en-US" dirty="0" smtClean="0"/>
              <a:t>Market Revolution and Prosperity</a:t>
            </a:r>
            <a:endParaRPr lang="en-US" dirty="0"/>
          </a:p>
        </p:txBody>
      </p:sp>
      <p:sp>
        <p:nvSpPr>
          <p:cNvPr id="57347" name="Rectangle 3"/>
          <p:cNvSpPr>
            <a:spLocks noGrp="1" noChangeArrowheads="1"/>
          </p:cNvSpPr>
          <p:nvPr>
            <p:ph idx="1"/>
          </p:nvPr>
        </p:nvSpPr>
        <p:spPr>
          <a:xfrm>
            <a:off x="457200" y="2057400"/>
            <a:ext cx="8229600" cy="1066800"/>
          </a:xfrm>
        </p:spPr>
        <p:txBody>
          <a:bodyPr/>
          <a:lstStyle/>
          <a:p>
            <a:pPr eaLnBrk="1" hangingPunct="1"/>
            <a:r>
              <a:rPr lang="en-US" dirty="0">
                <a:latin typeface="Times New Roman" pitchFamily="-1" charset="0"/>
                <a:ea typeface="ＭＳ Ｐゴシック" pitchFamily="-1" charset="-128"/>
                <a:cs typeface="Times New Roman" pitchFamily="-1" charset="0"/>
              </a:rPr>
              <a:t>Liberty and </a:t>
            </a:r>
            <a:r>
              <a:rPr lang="en-US" dirty="0" smtClean="0">
                <a:latin typeface="Times New Roman" pitchFamily="-1" charset="0"/>
                <a:ea typeface="ＭＳ Ｐゴシック" pitchFamily="-1" charset="-128"/>
                <a:cs typeface="Times New Roman" pitchFamily="-1" charset="0"/>
              </a:rPr>
              <a:t>Prosperity</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Pat </a:t>
            </a:r>
            <a:r>
              <a:rPr lang="en-US" i="1" dirty="0" smtClean="0"/>
              <a:t>Lyon </a:t>
            </a:r>
            <a:r>
              <a:rPr lang="en-US" i="1" dirty="0"/>
              <a:t>at the </a:t>
            </a:r>
            <a:r>
              <a:rPr lang="en-US" i="1" dirty="0" smtClean="0"/>
              <a:t>Forge</a:t>
            </a:r>
            <a:endParaRPr lang="en-US" i="1" dirty="0"/>
          </a:p>
        </p:txBody>
      </p:sp>
      <p:sp>
        <p:nvSpPr>
          <p:cNvPr id="4" name="Content Placeholder 3"/>
          <p:cNvSpPr>
            <a:spLocks noGrp="1"/>
          </p:cNvSpPr>
          <p:nvPr>
            <p:ph sz="half" idx="2"/>
          </p:nvPr>
        </p:nvSpPr>
        <p:spPr>
          <a:xfrm>
            <a:off x="342900" y="6096000"/>
            <a:ext cx="8458200" cy="381000"/>
          </a:xfrm>
        </p:spPr>
        <p:txBody>
          <a:bodyPr/>
          <a:lstStyle/>
          <a:p>
            <a:pPr marL="0" lvl="0" indent="0" eaLnBrk="1" fontAlgn="auto" hangingPunct="1">
              <a:spcAft>
                <a:spcPts val="0"/>
              </a:spcAft>
              <a:buNone/>
              <a:defRPr/>
            </a:pPr>
            <a:r>
              <a:rPr lang="en-US" sz="1100" b="1" i="1" dirty="0">
                <a:latin typeface="Times New Roman" pitchFamily="-1" charset="0"/>
              </a:rPr>
              <a:t>Pat Lyon at the Forge</a:t>
            </a:r>
            <a:r>
              <a:rPr lang="en-US" sz="1100" b="1" dirty="0">
                <a:latin typeface="Times New Roman" pitchFamily="-1" charset="0"/>
              </a:rPr>
              <a:t>, a painting of </a:t>
            </a:r>
            <a:r>
              <a:rPr lang="en-US" sz="1100" b="1" dirty="0" smtClean="0">
                <a:latin typeface="Times New Roman" pitchFamily="-1" charset="0"/>
              </a:rPr>
              <a:t>a prosperous </a:t>
            </a:r>
            <a:r>
              <a:rPr lang="en-US" sz="1100" b="1" dirty="0">
                <a:latin typeface="Times New Roman" pitchFamily="-1" charset="0"/>
              </a:rPr>
              <a:t>blacksmith (1826–1827</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lnSpc>
                <a:spcPct val="75000"/>
              </a:lnSpc>
              <a:spcAft>
                <a:spcPts val="600"/>
              </a:spcAft>
              <a:buNone/>
            </a:pPr>
            <a:endParaRPr lang="en-US" sz="1100" dirty="0"/>
          </a:p>
          <a:p>
            <a:pPr marL="0" indent="0">
              <a:buNone/>
            </a:pPr>
            <a:endParaRPr lang="en-US" sz="1100" dirty="0"/>
          </a:p>
        </p:txBody>
      </p:sp>
      <p:pic>
        <p:nvPicPr>
          <p:cNvPr id="8" name="Content Placeholder 7" descr="A painting of a blacksmith and his apprentice at a forge. "/>
          <p:cNvPicPr>
            <a:picLocks noGrp="1" noChangeAspect="1" noChangeArrowheads="1"/>
          </p:cNvPicPr>
          <p:nvPr>
            <p:ph sz="half" idx="1"/>
          </p:nvPr>
        </p:nvPicPr>
        <p:blipFill>
          <a:blip r:embed="rId3"/>
          <a:srcRect l="2660" t="-2" r="2660" b="523"/>
          <a:stretch>
            <a:fillRect/>
          </a:stretch>
        </p:blipFill>
        <p:spPr bwMode="auto">
          <a:xfrm>
            <a:off x="3124200" y="1417638"/>
            <a:ext cx="2986344" cy="39817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1676400"/>
          </a:xfrm>
        </p:spPr>
        <p:txBody>
          <a:bodyPr/>
          <a:lstStyle/>
          <a:p>
            <a:pPr eaLnBrk="1" hangingPunct="1">
              <a:defRPr/>
            </a:pPr>
            <a:r>
              <a:rPr lang="en-US" dirty="0" smtClean="0"/>
              <a:t>“Not Everyone Benefited</a:t>
            </a:r>
            <a:r>
              <a:rPr lang="en-US" dirty="0"/>
              <a:t>”</a:t>
            </a:r>
          </a:p>
        </p:txBody>
      </p:sp>
      <p:sp>
        <p:nvSpPr>
          <p:cNvPr id="59395" name="Rectangle 3"/>
          <p:cNvSpPr>
            <a:spLocks noGrp="1" noChangeArrowheads="1"/>
          </p:cNvSpPr>
          <p:nvPr>
            <p:ph idx="1"/>
          </p:nvPr>
        </p:nvSpPr>
        <p:spPr>
          <a:xfrm>
            <a:off x="457200" y="2057400"/>
            <a:ext cx="8229600" cy="685800"/>
          </a:xfrm>
        </p:spPr>
        <p:txBody>
          <a:bodyPr/>
          <a:lstStyle/>
          <a:p>
            <a:pPr eaLnBrk="1" hangingPunct="1"/>
            <a:r>
              <a:rPr lang="en-US" dirty="0">
                <a:latin typeface="Times New Roman" pitchFamily="-1" charset="0"/>
                <a:ea typeface="ＭＳ Ｐゴシック" pitchFamily="-1" charset="-128"/>
                <a:cs typeface="Times New Roman" pitchFamily="-1" charset="0"/>
              </a:rPr>
              <a:t>Race and </a:t>
            </a:r>
            <a:r>
              <a:rPr lang="en-US" dirty="0" smtClean="0">
                <a:latin typeface="Times New Roman" pitchFamily="-1" charset="0"/>
                <a:ea typeface="ＭＳ Ｐゴシック" pitchFamily="-1" charset="-128"/>
                <a:cs typeface="Times New Roman" pitchFamily="-1" charset="0"/>
              </a:rPr>
              <a:t>Opportunity</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Juliann Jane Tillman</a:t>
            </a:r>
          </a:p>
        </p:txBody>
      </p:sp>
      <p:sp>
        <p:nvSpPr>
          <p:cNvPr id="6" name="Content Placeholder 5"/>
          <p:cNvSpPr>
            <a:spLocks noGrp="1"/>
          </p:cNvSpPr>
          <p:nvPr>
            <p:ph sz="half" idx="2"/>
          </p:nvPr>
        </p:nvSpPr>
        <p:spPr>
          <a:xfrm>
            <a:off x="249382" y="6096000"/>
            <a:ext cx="8458200" cy="457200"/>
          </a:xfrm>
        </p:spPr>
        <p:txBody>
          <a:bodyPr/>
          <a:lstStyle/>
          <a:p>
            <a:pPr marL="0" lvl="0" indent="0" eaLnBrk="1" fontAlgn="auto" hangingPunct="1">
              <a:spcAft>
                <a:spcPts val="0"/>
              </a:spcAft>
              <a:buNone/>
              <a:defRPr/>
            </a:pPr>
            <a:r>
              <a:rPr lang="en-US" altLang="en-US" sz="1100" b="1" dirty="0">
                <a:solidFill>
                  <a:schemeClr val="tx2"/>
                </a:solidFill>
              </a:rPr>
              <a:t>Juliann Jane Tillman, a preacher in the African </a:t>
            </a:r>
            <a:r>
              <a:rPr lang="en-US" altLang="en-US" sz="1100" b="1" dirty="0" smtClean="0">
                <a:solidFill>
                  <a:schemeClr val="tx2"/>
                </a:solidFill>
              </a:rPr>
              <a:t>Methodist </a:t>
            </a:r>
            <a:r>
              <a:rPr lang="en-US" altLang="en-US" sz="1100" b="1" dirty="0">
                <a:solidFill>
                  <a:schemeClr val="tx2"/>
                </a:solidFill>
              </a:rPr>
              <a:t>Episcopal Church, </a:t>
            </a:r>
            <a:r>
              <a:rPr lang="en-US" altLang="en-US" sz="1100" b="1" dirty="0" smtClean="0">
                <a:solidFill>
                  <a:schemeClr val="tx2"/>
                </a:solidFill>
              </a:rPr>
              <a:t>1844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ortrait of Juliann Jane Tillman preachi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731597" y="1524000"/>
            <a:ext cx="3493769" cy="4114800"/>
          </a:xfrm>
          <a:prstGeom prst="rect">
            <a:avLst/>
          </a:prstGeom>
        </p:spPr>
      </p:pic>
    </p:spTree>
    <p:extLst>
      <p:ext uri="{BB962C8B-B14F-4D97-AF65-F5344CB8AC3E}">
        <p14:creationId xmlns:p14="http://schemas.microsoft.com/office/powerpoint/2010/main" val="300498397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dirty="0"/>
              <a:t>Separate </a:t>
            </a:r>
            <a:r>
              <a:rPr lang="en-US" dirty="0" smtClean="0"/>
              <a:t>Spheres</a:t>
            </a:r>
            <a:endParaRPr lang="en-US" dirty="0"/>
          </a:p>
        </p:txBody>
      </p:sp>
      <p:sp>
        <p:nvSpPr>
          <p:cNvPr id="61443" name="Rectangle 3"/>
          <p:cNvSpPr>
            <a:spLocks noGrp="1" noChangeArrowheads="1"/>
          </p:cNvSpPr>
          <p:nvPr>
            <p:ph idx="1"/>
          </p:nvPr>
        </p:nvSpPr>
        <p:spPr>
          <a:xfrm>
            <a:off x="457200" y="2057400"/>
            <a:ext cx="8229600" cy="1524000"/>
          </a:xfrm>
        </p:spPr>
        <p:txBody>
          <a:bodyPr/>
          <a:lstStyle/>
          <a:p>
            <a:pPr eaLnBrk="1" hangingPunct="1"/>
            <a:r>
              <a:rPr lang="en-US" dirty="0">
                <a:latin typeface="Times New Roman" pitchFamily="-1" charset="0"/>
                <a:ea typeface="ＭＳ Ｐゴシック" pitchFamily="-1" charset="-128"/>
                <a:cs typeface="Times New Roman" pitchFamily="-1" charset="0"/>
              </a:rPr>
              <a:t>The Cult of </a:t>
            </a:r>
            <a:r>
              <a:rPr lang="en-US" dirty="0" smtClean="0">
                <a:latin typeface="Times New Roman" pitchFamily="-1" charset="0"/>
                <a:ea typeface="ＭＳ Ｐゴシック" pitchFamily="-1" charset="-128"/>
                <a:cs typeface="Times New Roman" pitchFamily="-1" charset="0"/>
              </a:rPr>
              <a:t>Domesticity</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a:t>
            </a:r>
            <a:r>
              <a:rPr lang="en-US" i="1" dirty="0" smtClean="0"/>
              <a:t>Industrious Man</a:t>
            </a:r>
            <a:endParaRPr lang="en-US" i="1" dirty="0"/>
          </a:p>
        </p:txBody>
      </p:sp>
      <p:sp>
        <p:nvSpPr>
          <p:cNvPr id="6" name="Content Placeholder 5"/>
          <p:cNvSpPr>
            <a:spLocks noGrp="1"/>
          </p:cNvSpPr>
          <p:nvPr>
            <p:ph sz="half" idx="2"/>
          </p:nvPr>
        </p:nvSpPr>
        <p:spPr>
          <a:xfrm>
            <a:off x="342900" y="6042025"/>
            <a:ext cx="8458200" cy="533400"/>
          </a:xfrm>
        </p:spPr>
        <p:txBody>
          <a:bodyPr/>
          <a:lstStyle/>
          <a:p>
            <a:pPr marL="0" lvl="0" indent="0" eaLnBrk="1" fontAlgn="auto" hangingPunct="1">
              <a:spcAft>
                <a:spcPts val="0"/>
              </a:spcAft>
              <a:buNone/>
              <a:defRPr/>
            </a:pPr>
            <a:r>
              <a:rPr lang="en-US" altLang="en-US" sz="1100" b="1" i="1" dirty="0">
                <a:solidFill>
                  <a:schemeClr val="tx2"/>
                </a:solidFill>
              </a:rPr>
              <a:t>The Industrious Man</a:t>
            </a:r>
            <a:r>
              <a:rPr lang="en-US" altLang="en-US" sz="1100" b="1" dirty="0">
                <a:solidFill>
                  <a:schemeClr val="tx2"/>
                </a:solidFill>
              </a:rPr>
              <a:t>, depicting perceptions of an ideal family </a:t>
            </a:r>
            <a:r>
              <a:rPr lang="en-US" altLang="en-US" sz="1100" b="1" dirty="0" smtClean="0">
                <a:solidFill>
                  <a:schemeClr val="tx2"/>
                </a:solidFill>
              </a:rPr>
              <a:t>scene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lithograph titled “The Industrious Man” shows a man entering a house occupied by a mother and 4 children. The mother sits at the table and holds an infant while the other children watch their father enter. One child runs toward the fathe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1524000"/>
            <a:ext cx="5002390" cy="3810000"/>
          </a:xfrm>
          <a:prstGeom prst="rect">
            <a:avLst/>
          </a:prstGeom>
        </p:spPr>
      </p:pic>
    </p:spTree>
    <p:extLst>
      <p:ext uri="{BB962C8B-B14F-4D97-AF65-F5344CB8AC3E}">
        <p14:creationId xmlns:p14="http://schemas.microsoft.com/office/powerpoint/2010/main" val="32178511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8229600" cy="1676400"/>
          </a:xfrm>
        </p:spPr>
        <p:txBody>
          <a:bodyPr/>
          <a:lstStyle/>
          <a:p>
            <a:pPr eaLnBrk="1" hangingPunct="1">
              <a:defRPr/>
            </a:pPr>
            <a:r>
              <a:rPr lang="en-US" dirty="0"/>
              <a:t>Women as </a:t>
            </a:r>
            <a:r>
              <a:rPr lang="en-US" dirty="0" smtClean="0"/>
              <a:t>Wage </a:t>
            </a:r>
            <a:r>
              <a:rPr lang="en-US" dirty="0"/>
              <a:t>E</a:t>
            </a:r>
            <a:r>
              <a:rPr lang="en-US" dirty="0" smtClean="0"/>
              <a:t>arners</a:t>
            </a:r>
            <a:endParaRPr lang="en-US" dirty="0"/>
          </a:p>
        </p:txBody>
      </p:sp>
      <p:sp>
        <p:nvSpPr>
          <p:cNvPr id="64515" name="Rectangle 3"/>
          <p:cNvSpPr>
            <a:spLocks noGrp="1" noChangeArrowheads="1"/>
          </p:cNvSpPr>
          <p:nvPr>
            <p:ph idx="1"/>
          </p:nvPr>
        </p:nvSpPr>
        <p:spPr>
          <a:xfrm>
            <a:off x="457200" y="2057400"/>
            <a:ext cx="8229600" cy="1905000"/>
          </a:xfrm>
        </p:spPr>
        <p:txBody>
          <a:bodyPr/>
          <a:lstStyle/>
          <a:p>
            <a:pPr eaLnBrk="1" hangingPunct="1"/>
            <a:r>
              <a:rPr lang="en-US" dirty="0">
                <a:latin typeface="Times New Roman" pitchFamily="-1" charset="0"/>
                <a:ea typeface="ＭＳ Ｐゴシック" pitchFamily="-1" charset="-128"/>
                <a:cs typeface="Times New Roman" pitchFamily="-1" charset="0"/>
              </a:rPr>
              <a:t>Women and </a:t>
            </a:r>
            <a:r>
              <a:rPr lang="en-US" dirty="0" smtClean="0">
                <a:latin typeface="Times New Roman" pitchFamily="-1" charset="0"/>
                <a:ea typeface="ＭＳ Ｐゴシック" pitchFamily="-1" charset="-128"/>
                <a:cs typeface="Times New Roman" pitchFamily="-1" charset="0"/>
              </a:rPr>
              <a:t>Work</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Life and </a:t>
            </a:r>
            <a:r>
              <a:rPr lang="en-US" i="1" dirty="0" smtClean="0"/>
              <a:t>Age </a:t>
            </a:r>
            <a:r>
              <a:rPr lang="en-US" i="1" dirty="0"/>
              <a:t>of </a:t>
            </a:r>
            <a:r>
              <a:rPr lang="en-US" i="1" dirty="0" smtClean="0"/>
              <a:t>Woman</a:t>
            </a:r>
            <a:r>
              <a:rPr lang="en-US" i="1" dirty="0"/>
              <a:t/>
            </a:r>
            <a:br>
              <a:rPr lang="en-US" i="1" dirty="0"/>
            </a:br>
            <a:r>
              <a:rPr lang="en-US" i="1" dirty="0" smtClean="0"/>
              <a:t>Life </a:t>
            </a:r>
            <a:r>
              <a:rPr lang="en-US" i="1" dirty="0"/>
              <a:t>and </a:t>
            </a:r>
            <a:r>
              <a:rPr lang="en-US" i="1" dirty="0" smtClean="0"/>
              <a:t>Age </a:t>
            </a:r>
            <a:r>
              <a:rPr lang="en-US" i="1" dirty="0"/>
              <a:t>of </a:t>
            </a:r>
            <a:r>
              <a:rPr lang="en-US" i="1" dirty="0" smtClean="0"/>
              <a:t>Man</a:t>
            </a:r>
            <a:endParaRPr lang="en-US" i="1" dirty="0"/>
          </a:p>
        </p:txBody>
      </p:sp>
      <p:sp>
        <p:nvSpPr>
          <p:cNvPr id="6" name="Content Placeholder 5"/>
          <p:cNvSpPr>
            <a:spLocks noGrp="1"/>
          </p:cNvSpPr>
          <p:nvPr>
            <p:ph sz="half" idx="2"/>
          </p:nvPr>
        </p:nvSpPr>
        <p:spPr>
          <a:xfrm>
            <a:off x="304800" y="5791200"/>
            <a:ext cx="8534400" cy="685800"/>
          </a:xfrm>
        </p:spPr>
        <p:txBody>
          <a:bodyPr/>
          <a:lstStyle/>
          <a:p>
            <a:pPr marL="0" lvl="0" indent="0" eaLnBrk="1" fontAlgn="auto" hangingPunct="1">
              <a:spcAft>
                <a:spcPts val="0"/>
              </a:spcAft>
              <a:buNone/>
              <a:defRPr/>
            </a:pPr>
            <a:r>
              <a:rPr lang="en-US" altLang="en-US" sz="1100" b="1" i="1" dirty="0">
                <a:solidFill>
                  <a:schemeClr val="tx2"/>
                </a:solidFill>
              </a:rPr>
              <a:t>Life and Age of Woman </a:t>
            </a:r>
            <a:r>
              <a:rPr lang="en-US" altLang="en-US" sz="1100" b="1" dirty="0">
                <a:solidFill>
                  <a:schemeClr val="tx2"/>
                </a:solidFill>
              </a:rPr>
              <a:t>and </a:t>
            </a:r>
            <a:r>
              <a:rPr lang="en-US" altLang="en-US" sz="1100" b="1" i="1" dirty="0">
                <a:solidFill>
                  <a:schemeClr val="tx2"/>
                </a:solidFill>
              </a:rPr>
              <a:t>Life and Age of </a:t>
            </a:r>
            <a:r>
              <a:rPr lang="en-US" altLang="en-US" sz="1100" b="1" i="1" dirty="0" smtClean="0">
                <a:solidFill>
                  <a:schemeClr val="tx2"/>
                </a:solidFill>
              </a:rPr>
              <a:t>Man</a:t>
            </a:r>
            <a:r>
              <a:rPr lang="en-US" altLang="en-US" sz="1100" b="1" dirty="0" smtClean="0">
                <a:solidFill>
                  <a:schemeClr val="tx2"/>
                </a:solidFill>
              </a:rPr>
              <a:t> depict </a:t>
            </a:r>
            <a:r>
              <a:rPr lang="en-US" altLang="en-US" sz="1100" b="1" dirty="0">
                <a:solidFill>
                  <a:schemeClr val="tx2"/>
                </a:solidFill>
              </a:rPr>
              <a:t>the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altLang="en-US" sz="1100" b="1" dirty="0">
                <a:solidFill>
                  <a:schemeClr val="tx2"/>
                </a:solidFill>
              </a:rPr>
              <a:t>stages of life of the two sexes, </a:t>
            </a:r>
            <a:r>
              <a:rPr lang="en-US" altLang="en-US" sz="1100" b="1" dirty="0" smtClean="0">
                <a:solidFill>
                  <a:schemeClr val="tx2"/>
                </a:solidFill>
              </a:rPr>
              <a:t>1848.</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Two panels of groups of people standing on a 5 level pyramid shaped podium representing the stages of life for men and women, beginning with a baby on one end and an elderly adult on the other end. Different phases of life are represented, such as marriage and having childre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90600" y="2209800"/>
            <a:ext cx="7052464" cy="2590800"/>
          </a:xfrm>
          <a:prstGeom prst="rect">
            <a:avLst/>
          </a:prstGeom>
        </p:spPr>
      </p:pic>
    </p:spTree>
    <p:extLst>
      <p:ext uri="{BB962C8B-B14F-4D97-AF65-F5344CB8AC3E}">
        <p14:creationId xmlns:p14="http://schemas.microsoft.com/office/powerpoint/2010/main" val="22799285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Woman </a:t>
            </a:r>
            <a:r>
              <a:rPr lang="en-US" dirty="0" smtClean="0"/>
              <a:t>Working </a:t>
            </a:r>
            <a:r>
              <a:rPr lang="en-US" dirty="0"/>
              <a:t>with a </a:t>
            </a:r>
            <a:r>
              <a:rPr lang="en-US" dirty="0" smtClean="0"/>
              <a:t>Sewing Machine</a:t>
            </a:r>
            <a:endParaRPr lang="en-US" dirty="0"/>
          </a:p>
        </p:txBody>
      </p:sp>
      <p:sp>
        <p:nvSpPr>
          <p:cNvPr id="6" name="Content Placeholder 5"/>
          <p:cNvSpPr>
            <a:spLocks noGrp="1"/>
          </p:cNvSpPr>
          <p:nvPr>
            <p:ph sz="half" idx="2"/>
          </p:nvPr>
        </p:nvSpPr>
        <p:spPr>
          <a:xfrm>
            <a:off x="457200" y="6096000"/>
            <a:ext cx="8458200" cy="6096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t>A woman with a sewing machine, </a:t>
            </a:r>
            <a:r>
              <a:rPr lang="en-US" altLang="en-US" sz="1100" b="1" dirty="0" smtClean="0"/>
              <a:t>in </a:t>
            </a:r>
            <a:r>
              <a:rPr lang="en-US" altLang="en-US" sz="1100" b="1" dirty="0"/>
              <a:t>an undated </a:t>
            </a:r>
            <a:r>
              <a:rPr lang="en-US" altLang="en-US" sz="1100" b="1" dirty="0" smtClean="0"/>
              <a:t>photograph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woman posing for a picture while using a sewing machin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954655" y="1715583"/>
            <a:ext cx="3463290" cy="4114800"/>
          </a:xfrm>
          <a:prstGeom prst="rect">
            <a:avLst/>
          </a:prstGeom>
        </p:spPr>
      </p:pic>
    </p:spTree>
    <p:extLst>
      <p:ext uri="{BB962C8B-B14F-4D97-AF65-F5344CB8AC3E}">
        <p14:creationId xmlns:p14="http://schemas.microsoft.com/office/powerpoint/2010/main" val="41038346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0"/>
            <a:ext cx="8229600" cy="1600200"/>
          </a:xfrm>
        </p:spPr>
        <p:txBody>
          <a:bodyPr/>
          <a:lstStyle/>
          <a:p>
            <a:pPr eaLnBrk="1" hangingPunct="1">
              <a:defRPr/>
            </a:pPr>
            <a:r>
              <a:rPr lang="en-US" dirty="0"/>
              <a:t>Early </a:t>
            </a:r>
            <a:r>
              <a:rPr lang="en-US" dirty="0" smtClean="0"/>
              <a:t>Labor Organization</a:t>
            </a:r>
            <a:endParaRPr lang="en-US" dirty="0"/>
          </a:p>
        </p:txBody>
      </p:sp>
      <p:sp>
        <p:nvSpPr>
          <p:cNvPr id="66563" name="Rectangle 3"/>
          <p:cNvSpPr>
            <a:spLocks noGrp="1" noChangeArrowheads="1"/>
          </p:cNvSpPr>
          <p:nvPr>
            <p:ph idx="1"/>
          </p:nvPr>
        </p:nvSpPr>
        <p:spPr>
          <a:xfrm>
            <a:off x="457200" y="2057400"/>
            <a:ext cx="8229600" cy="1828800"/>
          </a:xfrm>
        </p:spPr>
        <p:txBody>
          <a:bodyPr/>
          <a:lstStyle/>
          <a:p>
            <a:pPr eaLnBrk="1" hangingPunct="1"/>
            <a:r>
              <a:rPr lang="en-US" dirty="0">
                <a:latin typeface="Times New Roman" pitchFamily="-1" charset="0"/>
                <a:ea typeface="ＭＳ Ｐゴシック" pitchFamily="-1" charset="-128"/>
                <a:cs typeface="Times New Roman" pitchFamily="-1" charset="0"/>
              </a:rPr>
              <a:t>The Early Labor Movement</a:t>
            </a:r>
          </a:p>
          <a:p>
            <a:pPr eaLnBrk="1" hangingPunct="1"/>
            <a:r>
              <a:rPr lang="en-US" dirty="0">
                <a:latin typeface="Times New Roman" pitchFamily="-1" charset="0"/>
                <a:ea typeface="ＭＳ Ｐゴシック" pitchFamily="-1" charset="-128"/>
                <a:cs typeface="Times New Roman" pitchFamily="-1" charset="0"/>
              </a:rPr>
              <a:t>The “Liberty of Living</a:t>
            </a:r>
            <a:r>
              <a:rPr lang="en-US" dirty="0" smtClean="0">
                <a:latin typeface="Times New Roman" pitchFamily="-1" charset="0"/>
                <a:ea typeface="ＭＳ Ｐゴシック" pitchFamily="-1" charset="-128"/>
                <a:cs typeface="Times New Roman" pitchFamily="-1" charset="0"/>
              </a:rPr>
              <a: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No </a:t>
            </a:r>
            <a:r>
              <a:rPr lang="en-US" sz="3200" i="1" dirty="0" smtClean="0"/>
              <a:t>More Grinding </a:t>
            </a:r>
            <a:r>
              <a:rPr lang="en-US" sz="3200" i="1" dirty="0"/>
              <a:t>the </a:t>
            </a:r>
            <a:r>
              <a:rPr lang="en-US" sz="3200" i="1" dirty="0" smtClean="0"/>
              <a:t>Poor </a:t>
            </a:r>
            <a:r>
              <a:rPr lang="en-US" sz="3200" i="1" dirty="0"/>
              <a:t>– </a:t>
            </a:r>
            <a:r>
              <a:rPr lang="en-US" sz="3200" i="1" dirty="0" smtClean="0"/>
              <a:t>But Liberty </a:t>
            </a:r>
            <a:r>
              <a:rPr lang="en-US" sz="3200" i="1" dirty="0"/>
              <a:t>and the </a:t>
            </a:r>
            <a:r>
              <a:rPr lang="en-US" sz="3200" i="1" dirty="0" smtClean="0"/>
              <a:t>Rights </a:t>
            </a:r>
            <a:r>
              <a:rPr lang="en-US" sz="3200" i="1" dirty="0"/>
              <a:t>of </a:t>
            </a:r>
            <a:r>
              <a:rPr lang="en-US" sz="3200" i="1" dirty="0" smtClean="0"/>
              <a:t>Man</a:t>
            </a:r>
            <a:endParaRPr lang="en-US" sz="3200" i="1" dirty="0"/>
          </a:p>
        </p:txBody>
      </p:sp>
      <p:sp>
        <p:nvSpPr>
          <p:cNvPr id="6" name="Content Placeholder 5"/>
          <p:cNvSpPr>
            <a:spLocks noGrp="1"/>
          </p:cNvSpPr>
          <p:nvPr>
            <p:ph sz="half" idx="2"/>
          </p:nvPr>
        </p:nvSpPr>
        <p:spPr>
          <a:xfrm>
            <a:off x="304800" y="6003924"/>
            <a:ext cx="8534400" cy="6096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i="1" dirty="0">
                <a:solidFill>
                  <a:schemeClr val="tx2"/>
                </a:solidFill>
              </a:rPr>
              <a:t>No More Grinding the Poor – But Liberty and the </a:t>
            </a:r>
            <a:r>
              <a:rPr lang="en-US" altLang="en-US" sz="1100" b="1" i="1" dirty="0" smtClean="0">
                <a:solidFill>
                  <a:schemeClr val="tx2"/>
                </a:solidFill>
              </a:rPr>
              <a:t>Rights </a:t>
            </a:r>
            <a:r>
              <a:rPr lang="en-US" altLang="en-US" sz="1100" b="1" i="1" dirty="0">
                <a:solidFill>
                  <a:schemeClr val="tx2"/>
                </a:solidFill>
              </a:rPr>
              <a:t>of Man</a:t>
            </a:r>
            <a:r>
              <a:rPr lang="en-US" altLang="en-US" sz="1100" b="1" dirty="0">
                <a:solidFill>
                  <a:schemeClr val="tx2"/>
                </a:solidFill>
              </a:rPr>
              <a:t>,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rPr>
              <a:t>a labor movement cartoon of the </a:t>
            </a:r>
            <a:r>
              <a:rPr lang="en-US" altLang="en-US" sz="1100" b="1" dirty="0" smtClean="0">
                <a:solidFill>
                  <a:schemeClr val="tx2"/>
                </a:solidFill>
              </a:rPr>
              <a:t>1830s</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cartoon of a devil making an exchange with a man in a suit. Another man is making an exchange with a woman in a dres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33599" y="2057400"/>
            <a:ext cx="5018049" cy="3429000"/>
          </a:xfrm>
          <a:prstGeom prst="rect">
            <a:avLst/>
          </a:prstGeom>
        </p:spPr>
      </p:pic>
    </p:spTree>
    <p:extLst>
      <p:ext uri="{BB962C8B-B14F-4D97-AF65-F5344CB8AC3E}">
        <p14:creationId xmlns:p14="http://schemas.microsoft.com/office/powerpoint/2010/main" val="19746453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The Shoemakers’ Strike in Lynn</a:t>
            </a:r>
          </a:p>
        </p:txBody>
      </p:sp>
      <p:sp>
        <p:nvSpPr>
          <p:cNvPr id="4" name="Content Placeholder 3"/>
          <p:cNvSpPr>
            <a:spLocks noGrp="1"/>
          </p:cNvSpPr>
          <p:nvPr>
            <p:ph sz="half" idx="2"/>
          </p:nvPr>
        </p:nvSpPr>
        <p:spPr>
          <a:xfrm>
            <a:off x="381000" y="6080124"/>
            <a:ext cx="8534400" cy="457200"/>
          </a:xfrm>
        </p:spPr>
        <p:txBody>
          <a:bodyPr/>
          <a:lstStyle/>
          <a:p>
            <a:pPr marL="0" indent="0">
              <a:buNone/>
            </a:pPr>
            <a:r>
              <a:rPr lang="en-US" sz="1100" b="1" i="1" dirty="0">
                <a:latin typeface="Times New Roman" pitchFamily="-1" charset="0"/>
              </a:rPr>
              <a:t>The Shoemakers’ Strike in Lynn—Procession in the Midst </a:t>
            </a:r>
            <a:r>
              <a:rPr lang="en-US" sz="1100" b="1" i="1" dirty="0" smtClean="0">
                <a:latin typeface="Times New Roman" pitchFamily="-1" charset="0"/>
              </a:rPr>
              <a:t>of </a:t>
            </a:r>
            <a:r>
              <a:rPr lang="en-US" sz="1100" b="1" i="1" dirty="0">
                <a:latin typeface="Times New Roman" pitchFamily="-1" charset="0"/>
              </a:rPr>
              <a:t>a Snow-Storm, </a:t>
            </a:r>
            <a:r>
              <a:rPr lang="en-US" sz="1100" b="1" i="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buNone/>
            </a:pPr>
            <a:r>
              <a:rPr lang="en-US" sz="1100" b="1" i="1" dirty="0">
                <a:latin typeface="Times New Roman" pitchFamily="-1" charset="0"/>
              </a:rPr>
              <a:t>of Eight Hundred Women </a:t>
            </a:r>
            <a:r>
              <a:rPr lang="en-US" sz="1100" b="1" i="1" dirty="0" smtClean="0">
                <a:latin typeface="Times New Roman" pitchFamily="-1" charset="0"/>
              </a:rPr>
              <a:t>Operatives</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dirty="0"/>
          </a:p>
        </p:txBody>
      </p:sp>
      <p:pic>
        <p:nvPicPr>
          <p:cNvPr id="8" name="Content Placeholder 7" descr="An engraving of women marching in strike while men look on. "/>
          <p:cNvPicPr>
            <a:picLocks noGrp="1" noChangeAspect="1" noChangeArrowheads="1"/>
          </p:cNvPicPr>
          <p:nvPr>
            <p:ph sz="half" idx="1"/>
          </p:nvPr>
        </p:nvPicPr>
        <p:blipFill>
          <a:blip r:embed="rId3"/>
          <a:srcRect l="3719" r="4718" b="2696"/>
          <a:stretch>
            <a:fillRect/>
          </a:stretch>
        </p:blipFill>
        <p:spPr bwMode="auto">
          <a:xfrm>
            <a:off x="2909739" y="1447800"/>
            <a:ext cx="3476922" cy="42571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a:defRPr/>
            </a:pPr>
            <a:r>
              <a:rPr lang="en-US" dirty="0">
                <a:cs typeface="Times New Roman" charset="0"/>
              </a:rPr>
              <a:t>Review</a:t>
            </a:r>
            <a:endParaRPr lang="en-US" dirty="0"/>
          </a:p>
        </p:txBody>
      </p:sp>
      <p:sp>
        <p:nvSpPr>
          <p:cNvPr id="3" name="Content Placeholder 2"/>
          <p:cNvSpPr>
            <a:spLocks noGrp="1"/>
          </p:cNvSpPr>
          <p:nvPr>
            <p:ph idx="1"/>
          </p:nvPr>
        </p:nvSpPr>
        <p:spPr>
          <a:xfrm>
            <a:off x="457200" y="1387476"/>
            <a:ext cx="8229600" cy="5105400"/>
          </a:xfrm>
        </p:spPr>
        <p:txBody>
          <a:bodyPr/>
          <a:lstStyle/>
          <a:p>
            <a:pPr marL="0" indent="0"/>
            <a:r>
              <a:rPr lang="en-US" dirty="0" smtClean="0">
                <a:solidFill>
                  <a:srgbClr val="FFFFFF"/>
                </a:solidFill>
                <a:latin typeface="Times New Roman" pitchFamily="-1" charset="0"/>
                <a:ea typeface="ＭＳ Ｐゴシック" pitchFamily="-1" charset="-128"/>
                <a:cs typeface="Times New Roman" pitchFamily="-1" charset="0"/>
              </a:rPr>
              <a:t> A </a:t>
            </a:r>
            <a:r>
              <a:rPr lang="en-US" dirty="0">
                <a:solidFill>
                  <a:srgbClr val="FFFFFF"/>
                </a:solidFill>
                <a:latin typeface="Times New Roman" pitchFamily="-1" charset="0"/>
                <a:ea typeface="ＭＳ Ｐゴシック" pitchFamily="-1" charset="-128"/>
                <a:cs typeface="Times New Roman" pitchFamily="-1" charset="0"/>
              </a:rPr>
              <a:t>New Economy</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were the main elements of the market revolution?</a:t>
            </a:r>
            <a:endParaRPr lang="en-US" sz="2000" b="1" dirty="0">
              <a:solidFill>
                <a:srgbClr val="FFFFFF"/>
              </a:solidFill>
              <a:latin typeface="Times New Roman" pitchFamily="-1" charset="0"/>
              <a:ea typeface="ＭＳ Ｐゴシック" pitchFamily="-1" charset="-128"/>
              <a:cs typeface="Times New Roman" pitchFamily="-1" charset="0"/>
            </a:endParaRPr>
          </a:p>
          <a:p>
            <a:pPr marL="0" indent="0"/>
            <a:r>
              <a:rPr lang="en-US" dirty="0" smtClean="0">
                <a:solidFill>
                  <a:srgbClr val="FFFFFF"/>
                </a:solidFill>
                <a:latin typeface="Times New Roman" pitchFamily="-1" charset="0"/>
                <a:ea typeface="ＭＳ Ｐゴシック" pitchFamily="-1" charset="-128"/>
                <a:cs typeface="Times New Roman" pitchFamily="-1" charset="0"/>
              </a:rPr>
              <a:t> Market </a:t>
            </a:r>
            <a:r>
              <a:rPr lang="en-US" dirty="0">
                <a:solidFill>
                  <a:srgbClr val="FFFFFF"/>
                </a:solidFill>
                <a:latin typeface="Times New Roman" pitchFamily="-1" charset="0"/>
                <a:ea typeface="ＭＳ Ｐゴシック" pitchFamily="-1" charset="-128"/>
                <a:cs typeface="Times New Roman" pitchFamily="-1" charset="0"/>
              </a:rPr>
              <a:t>Society</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How did the market revolution spark social change?</a:t>
            </a:r>
            <a:endParaRPr lang="en-US" sz="2000" b="1" dirty="0">
              <a:solidFill>
                <a:srgbClr val="FFFFFF"/>
              </a:solidFill>
              <a:latin typeface="Times New Roman" pitchFamily="-1" charset="0"/>
              <a:ea typeface="ＭＳ Ｐゴシック" pitchFamily="-1" charset="-128"/>
              <a:cs typeface="Times New Roman" pitchFamily="-1" charset="0"/>
            </a:endParaRPr>
          </a:p>
          <a:p>
            <a:pPr marL="0" indent="0"/>
            <a:r>
              <a:rPr lang="en-US" dirty="0" smtClean="0">
                <a:solidFill>
                  <a:srgbClr val="FFFFFF"/>
                </a:solidFill>
                <a:latin typeface="Times New Roman" pitchFamily="-1" charset="0"/>
                <a:ea typeface="ＭＳ Ｐゴシック" pitchFamily="-1" charset="-128"/>
                <a:cs typeface="Times New Roman" pitchFamily="-1" charset="0"/>
              </a:rPr>
              <a:t> The </a:t>
            </a:r>
            <a:r>
              <a:rPr lang="en-US" dirty="0">
                <a:solidFill>
                  <a:srgbClr val="FFFFFF"/>
                </a:solidFill>
                <a:latin typeface="Times New Roman" pitchFamily="-1" charset="0"/>
                <a:ea typeface="ＭＳ Ｐゴシック" pitchFamily="-1" charset="-128"/>
                <a:cs typeface="Times New Roman" pitchFamily="-1" charset="0"/>
              </a:rPr>
              <a:t>Free Individual</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How did the meanings of American freedom change in this period?</a:t>
            </a:r>
            <a:endParaRPr lang="en-US" dirty="0">
              <a:solidFill>
                <a:srgbClr val="FFFFFF"/>
              </a:solidFill>
              <a:latin typeface="Times New Roman" pitchFamily="-1" charset="0"/>
              <a:ea typeface="ＭＳ Ｐゴシック" pitchFamily="-1" charset="-128"/>
              <a:cs typeface="Times New Roman" pitchFamily="-1" charset="0"/>
            </a:endParaRPr>
          </a:p>
          <a:p>
            <a:pPr marL="0" indent="0"/>
            <a:r>
              <a:rPr lang="en-US" dirty="0" smtClean="0">
                <a:solidFill>
                  <a:srgbClr val="FFFFFF"/>
                </a:solidFill>
                <a:latin typeface="Times New Roman" pitchFamily="-1" charset="0"/>
                <a:ea typeface="ＭＳ Ｐゴシック" pitchFamily="-1" charset="-128"/>
                <a:cs typeface="Times New Roman" pitchFamily="-1" charset="0"/>
              </a:rPr>
              <a:t> The </a:t>
            </a:r>
            <a:r>
              <a:rPr lang="en-US" dirty="0">
                <a:solidFill>
                  <a:srgbClr val="FFFFFF"/>
                </a:solidFill>
                <a:latin typeface="Times New Roman" pitchFamily="-1" charset="0"/>
                <a:ea typeface="ＭＳ Ｐゴシック" pitchFamily="-1" charset="-128"/>
                <a:cs typeface="Times New Roman" pitchFamily="-1" charset="0"/>
              </a:rPr>
              <a:t>Limits of Prosperity</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How did the market revolution affect the lives of workers, women, and African-Americans</a:t>
            </a:r>
            <a:r>
              <a:rPr lang="en-US" sz="2000" b="1" dirty="0" smtClean="0">
                <a:solidFill>
                  <a:srgbClr val="FAD000"/>
                </a:solidFill>
                <a:latin typeface="Times New Roman" pitchFamily="-1" charset="0"/>
                <a:ea typeface="ＭＳ Ｐゴシック" pitchFamily="-1" charset="-128"/>
                <a:cs typeface="Times New Roman" pitchFamily="-1" charset="0"/>
              </a:rPr>
              <a: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Links</a:t>
            </a:r>
            <a:br>
              <a:rPr lang="en-US" dirty="0" smtClean="0"/>
            </a:br>
            <a:r>
              <a:rPr lang="en-US" sz="4400" b="1" baseline="-2000" dirty="0" smtClean="0">
                <a:solidFill>
                  <a:srgbClr val="FF962D"/>
                </a:solidFill>
                <a:effectLst/>
                <a:latin typeface="Perpetua Titling MT" pitchFamily="18" charset="0"/>
                <a:ea typeface="ＭＳ Ｐゴシック" charset="-128"/>
                <a:cs typeface="Times New Roman" pitchFamily="18" charset="0"/>
              </a:rPr>
              <a:t>——Chapter Nine——</a:t>
            </a:r>
            <a:endParaRPr lang="en-US" dirty="0"/>
          </a:p>
        </p:txBody>
      </p:sp>
      <p:graphicFrame>
        <p:nvGraphicFramePr>
          <p:cNvPr id="4" name="Content Placeholder 3" descr="Eric Foner on the market revolution, pt. 2; Eric Foner on the Cotton Kingdom; Eric Foner on westward expansion in the nineteenth century; Eric Foner on the abolitionist movement; Eric Foner on Mormons as an American and global phenomenon&#10;&#10;&#10;&#10;" title="A table with two columns and six rows."/>
          <p:cNvGraphicFramePr>
            <a:graphicFrameLocks noGrp="1"/>
          </p:cNvGraphicFramePr>
          <p:nvPr>
            <p:ph idx="1"/>
            <p:extLst>
              <p:ext uri="{D42A27DB-BD31-4B8C-83A1-F6EECF244321}">
                <p14:modId xmlns:p14="http://schemas.microsoft.com/office/powerpoint/2010/main" val="2708184134"/>
              </p:ext>
            </p:extLst>
          </p:nvPr>
        </p:nvGraphicFramePr>
        <p:xfrm>
          <a:off x="457200" y="2057400"/>
          <a:ext cx="8229600" cy="330200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dirty="0" smtClean="0"/>
                        <a:t>Title</a:t>
                      </a:r>
                      <a:endParaRPr lang="en-US" dirty="0"/>
                    </a:p>
                  </a:txBody>
                  <a:tcPr>
                    <a:noFill/>
                  </a:tcPr>
                </a:tc>
                <a:tc>
                  <a:txBody>
                    <a:bodyPr/>
                    <a:lstStyle/>
                    <a:p>
                      <a:pPr algn="ctr"/>
                      <a:r>
                        <a:rPr lang="en-US" dirty="0" smtClean="0"/>
                        <a:t>Media links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2"/>
                        </a:rPr>
                        <a:t>Eric </a:t>
                      </a:r>
                      <a:r>
                        <a:rPr lang="en-US" sz="1800" u="sng" kern="1200" dirty="0" err="1" smtClean="0">
                          <a:solidFill>
                            <a:schemeClr val="dk1"/>
                          </a:solidFill>
                          <a:effectLst/>
                          <a:latin typeface="+mn-lt"/>
                          <a:ea typeface="+mn-ea"/>
                          <a:cs typeface="+mn-cs"/>
                          <a:hlinkClick r:id="rId2"/>
                        </a:rPr>
                        <a:t>Foner</a:t>
                      </a:r>
                      <a:r>
                        <a:rPr lang="en-US" sz="1800" u="sng" kern="1200" dirty="0" smtClean="0">
                          <a:solidFill>
                            <a:schemeClr val="dk1"/>
                          </a:solidFill>
                          <a:effectLst/>
                          <a:latin typeface="+mn-lt"/>
                          <a:ea typeface="+mn-ea"/>
                          <a:cs typeface="+mn-cs"/>
                          <a:hlinkClick r:id="rId2"/>
                        </a:rPr>
                        <a:t> on the market revolution, pt. 2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2"/>
                        </a:rPr>
                        <a:t>The Market Revolution, pt. 2</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3"/>
                        </a:rPr>
                        <a:t>Eric </a:t>
                      </a:r>
                      <a:r>
                        <a:rPr lang="en-US" sz="1800" u="sng" kern="1200" dirty="0" err="1" smtClean="0">
                          <a:solidFill>
                            <a:schemeClr val="dk1"/>
                          </a:solidFill>
                          <a:effectLst/>
                          <a:latin typeface="+mn-lt"/>
                          <a:ea typeface="+mn-ea"/>
                          <a:cs typeface="+mn-cs"/>
                          <a:hlinkClick r:id="rId3"/>
                        </a:rPr>
                        <a:t>Foner</a:t>
                      </a:r>
                      <a:r>
                        <a:rPr lang="en-US" sz="1800" u="sng" kern="1200" dirty="0" smtClean="0">
                          <a:solidFill>
                            <a:schemeClr val="dk1"/>
                          </a:solidFill>
                          <a:effectLst/>
                          <a:latin typeface="+mn-lt"/>
                          <a:ea typeface="+mn-ea"/>
                          <a:cs typeface="+mn-cs"/>
                          <a:hlinkClick r:id="rId3"/>
                        </a:rPr>
                        <a:t> on the Cotton Kingdom</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3"/>
                        </a:rPr>
                        <a:t>The Cotton Kingdom</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4"/>
                        </a:rPr>
                        <a:t>Eric </a:t>
                      </a:r>
                      <a:r>
                        <a:rPr lang="en-US" sz="1800" u="sng" kern="1200" dirty="0" err="1" smtClean="0">
                          <a:solidFill>
                            <a:schemeClr val="dk1"/>
                          </a:solidFill>
                          <a:effectLst/>
                          <a:latin typeface="+mn-lt"/>
                          <a:ea typeface="+mn-ea"/>
                          <a:cs typeface="+mn-cs"/>
                          <a:hlinkClick r:id="rId4"/>
                        </a:rPr>
                        <a:t>Foner</a:t>
                      </a:r>
                      <a:r>
                        <a:rPr lang="en-US" sz="1800" u="sng" kern="1200" dirty="0" smtClean="0">
                          <a:solidFill>
                            <a:schemeClr val="dk1"/>
                          </a:solidFill>
                          <a:effectLst/>
                          <a:latin typeface="+mn-lt"/>
                          <a:ea typeface="+mn-ea"/>
                          <a:cs typeface="+mn-cs"/>
                          <a:hlinkClick r:id="rId4"/>
                        </a:rPr>
                        <a:t> on westward expansion in the nineteenth century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4"/>
                        </a:rPr>
                        <a:t>Westward Expansion in the Nineteenth Century</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5"/>
                        </a:rPr>
                        <a:t>Eric </a:t>
                      </a:r>
                      <a:r>
                        <a:rPr lang="en-US" sz="1800" u="sng" kern="1200" dirty="0" err="1" smtClean="0">
                          <a:solidFill>
                            <a:schemeClr val="dk1"/>
                          </a:solidFill>
                          <a:effectLst/>
                          <a:latin typeface="+mn-lt"/>
                          <a:ea typeface="+mn-ea"/>
                          <a:cs typeface="+mn-cs"/>
                          <a:hlinkClick r:id="rId5"/>
                        </a:rPr>
                        <a:t>Foner</a:t>
                      </a:r>
                      <a:r>
                        <a:rPr lang="en-US" sz="1800" u="sng" kern="1200" dirty="0" smtClean="0">
                          <a:solidFill>
                            <a:schemeClr val="dk1"/>
                          </a:solidFill>
                          <a:effectLst/>
                          <a:latin typeface="+mn-lt"/>
                          <a:ea typeface="+mn-ea"/>
                          <a:cs typeface="+mn-cs"/>
                          <a:hlinkClick r:id="rId5"/>
                        </a:rPr>
                        <a:t> on the abolitionist movement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5"/>
                        </a:rPr>
                        <a:t>The Abolitionist Movement</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6"/>
                        </a:rPr>
                        <a:t>Eric </a:t>
                      </a:r>
                      <a:r>
                        <a:rPr lang="en-US" sz="1800" u="sng" kern="1200" dirty="0" err="1" smtClean="0">
                          <a:solidFill>
                            <a:schemeClr val="dk1"/>
                          </a:solidFill>
                          <a:effectLst/>
                          <a:latin typeface="+mn-lt"/>
                          <a:ea typeface="+mn-ea"/>
                          <a:cs typeface="+mn-cs"/>
                          <a:hlinkClick r:id="rId6"/>
                        </a:rPr>
                        <a:t>Foner</a:t>
                      </a:r>
                      <a:r>
                        <a:rPr lang="en-US" sz="1800" u="sng" kern="1200" dirty="0" smtClean="0">
                          <a:solidFill>
                            <a:schemeClr val="dk1"/>
                          </a:solidFill>
                          <a:effectLst/>
                          <a:latin typeface="+mn-lt"/>
                          <a:ea typeface="+mn-ea"/>
                          <a:cs typeface="+mn-cs"/>
                          <a:hlinkClick r:id="rId6"/>
                        </a:rPr>
                        <a:t> on Mormons as an American and global phenomenon</a:t>
                      </a:r>
                      <a:endParaRPr lang="en-US" dirty="0"/>
                    </a:p>
                  </a:txBody>
                  <a:tcPr>
                    <a:noFill/>
                  </a:tcPr>
                </a:tc>
                <a:tc>
                  <a:txBody>
                    <a:bodyPr/>
                    <a:lstStyle/>
                    <a:p>
                      <a:r>
                        <a:rPr lang="en-US" sz="1800" u="sng" kern="1200" smtClean="0">
                          <a:solidFill>
                            <a:schemeClr val="dk1"/>
                          </a:solidFill>
                          <a:effectLst/>
                          <a:latin typeface="+mn-lt"/>
                          <a:ea typeface="+mn-ea"/>
                          <a:cs typeface="+mn-cs"/>
                          <a:hlinkClick r:id="rId6"/>
                        </a:rPr>
                        <a:t>Mormons as an American and Global Phenomenon</a:t>
                      </a:r>
                      <a:endParaRPr lang="en-US" dirty="0"/>
                    </a:p>
                  </a:txBody>
                  <a:tcPr>
                    <a:noFill/>
                  </a:tcPr>
                </a:tc>
              </a:tr>
            </a:tbl>
          </a:graphicData>
        </a:graphic>
      </p:graphicFrame>
    </p:spTree>
    <p:extLst>
      <p:ext uri="{BB962C8B-B14F-4D97-AF65-F5344CB8AC3E}">
        <p14:creationId xmlns:p14="http://schemas.microsoft.com/office/powerpoint/2010/main" val="33603718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52400"/>
            <a:ext cx="8229600" cy="1752600"/>
          </a:xfrm>
        </p:spPr>
        <p:txBody>
          <a:bodyPr/>
          <a:lstStyle/>
          <a:p>
            <a:r>
              <a:rPr lang="en-US" sz="3200" dirty="0">
                <a:latin typeface="Perpetua Titling MT" pitchFamily="-1" charset="0"/>
                <a:ea typeface="ＭＳ Ｐゴシック" pitchFamily="-1" charset="-128"/>
                <a:cs typeface="Times New Roman" pitchFamily="-1" charset="0"/>
              </a:rPr>
              <a:t>Next Lecture PREVIEW:</a:t>
            </a:r>
            <a:br>
              <a:rPr lang="en-US" sz="3200" dirty="0">
                <a:latin typeface="Perpetua Titling MT" pitchFamily="-1" charset="0"/>
                <a:ea typeface="ＭＳ Ｐゴシック" pitchFamily="-1" charset="-128"/>
                <a:cs typeface="Times New Roman" pitchFamily="-1" charset="0"/>
              </a:rPr>
            </a:br>
            <a:r>
              <a:rPr lang="en-US" sz="3200" baseline="-2000" dirty="0">
                <a:latin typeface="Perpetua Titling MT" pitchFamily="-1" charset="0"/>
                <a:ea typeface="ＭＳ Ｐゴシック" pitchFamily="-1" charset="-128"/>
                <a:cs typeface="Times New Roman" pitchFamily="-1" charset="0"/>
              </a:rPr>
              <a:t>—— </a:t>
            </a:r>
            <a:r>
              <a:rPr lang="en-US" sz="2000" dirty="0">
                <a:latin typeface="Perpetua Titling MT" pitchFamily="-1" charset="0"/>
                <a:ea typeface="ＭＳ Ｐゴシック" pitchFamily="-1" charset="-128"/>
                <a:cs typeface="Times New Roman" pitchFamily="-1" charset="0"/>
              </a:rPr>
              <a:t>Chapter 10 </a:t>
            </a:r>
            <a:r>
              <a:rPr lang="en-US" sz="3200" baseline="-2000" dirty="0">
                <a:latin typeface="Perpetua Titling MT" pitchFamily="-1" charset="0"/>
                <a:ea typeface="ＭＳ Ｐゴシック" pitchFamily="-1" charset="-128"/>
                <a:cs typeface="Times New Roman" pitchFamily="-1" charset="0"/>
              </a:rPr>
              <a:t>——</a:t>
            </a:r>
            <a:r>
              <a:rPr lang="en-US" sz="3200" dirty="0">
                <a:latin typeface="Perpetua Titling MT" pitchFamily="-1" charset="0"/>
                <a:ea typeface="ＭＳ Ｐゴシック" pitchFamily="-1" charset="-128"/>
                <a:cs typeface="Times New Roman" pitchFamily="-1" charset="0"/>
              </a:rPr>
              <a:t/>
            </a:r>
            <a:br>
              <a:rPr lang="en-US" sz="3200" dirty="0">
                <a:latin typeface="Perpetua Titling MT" pitchFamily="-1" charset="0"/>
                <a:ea typeface="ＭＳ Ｐゴシック" pitchFamily="-1" charset="-128"/>
                <a:cs typeface="Times New Roman" pitchFamily="-1" charset="0"/>
              </a:rPr>
            </a:br>
            <a:r>
              <a:rPr lang="en-US" sz="3200" dirty="0">
                <a:latin typeface="Perpetua Titling MT" pitchFamily="-1" charset="0"/>
                <a:ea typeface="ＭＳ Ｐゴシック" pitchFamily="-1" charset="-128"/>
                <a:cs typeface="Times New Roman" pitchFamily="-1" charset="0"/>
              </a:rPr>
              <a:t>Democracy in America, 1815–1840</a:t>
            </a:r>
          </a:p>
        </p:txBody>
      </p:sp>
      <p:sp>
        <p:nvSpPr>
          <p:cNvPr id="70659" name="Content Placeholder 2"/>
          <p:cNvSpPr>
            <a:spLocks noGrp="1"/>
          </p:cNvSpPr>
          <p:nvPr>
            <p:ph idx="1"/>
          </p:nvPr>
        </p:nvSpPr>
        <p:spPr>
          <a:xfrm>
            <a:off x="457200" y="2438400"/>
            <a:ext cx="8229600" cy="3733800"/>
          </a:xfrm>
        </p:spPr>
        <p:txBody>
          <a:bodyPr anchor="ctr"/>
          <a:lstStyle/>
          <a:p>
            <a:pPr marL="0" indent="0">
              <a:buFontTx/>
              <a:buNone/>
            </a:pPr>
            <a:r>
              <a:rPr lang="en-US" dirty="0" smtClean="0">
                <a:latin typeface="Times New Roman" pitchFamily="-1" charset="0"/>
                <a:ea typeface="ＭＳ Ｐゴシック" pitchFamily="-1" charset="-128"/>
                <a:cs typeface="Times New Roman" pitchFamily="-1" charset="0"/>
              </a:rPr>
              <a:t>The </a:t>
            </a:r>
            <a:r>
              <a:rPr lang="en-US" dirty="0">
                <a:latin typeface="Times New Roman" pitchFamily="-1" charset="0"/>
                <a:ea typeface="ＭＳ Ｐゴシック" pitchFamily="-1" charset="-128"/>
                <a:cs typeface="Times New Roman" pitchFamily="-1" charset="0"/>
              </a:rPr>
              <a:t>Triumph of Democracy</a:t>
            </a:r>
          </a:p>
          <a:p>
            <a:pPr marL="0" indent="0"/>
            <a:r>
              <a:rPr lang="en-US" dirty="0" smtClean="0">
                <a:latin typeface="Times New Roman" pitchFamily="-1" charset="0"/>
                <a:ea typeface="ＭＳ Ｐゴシック" pitchFamily="-1" charset="-128"/>
                <a:cs typeface="Times New Roman" pitchFamily="-1" charset="0"/>
              </a:rPr>
              <a:t> Nationalism </a:t>
            </a:r>
            <a:r>
              <a:rPr lang="en-US" dirty="0">
                <a:latin typeface="Times New Roman" pitchFamily="-1" charset="0"/>
                <a:ea typeface="ＭＳ Ｐゴシック" pitchFamily="-1" charset="-128"/>
                <a:cs typeface="Times New Roman" pitchFamily="-1" charset="0"/>
              </a:rPr>
              <a:t>and Its Discontents</a:t>
            </a:r>
          </a:p>
          <a:p>
            <a:pPr marL="0" indent="0"/>
            <a:r>
              <a:rPr lang="en-US" dirty="0" smtClean="0">
                <a:latin typeface="Times New Roman" pitchFamily="-1" charset="0"/>
                <a:ea typeface="ＭＳ Ｐゴシック" pitchFamily="-1" charset="-128"/>
                <a:cs typeface="Times New Roman" pitchFamily="-1" charset="0"/>
              </a:rPr>
              <a:t> Nation</a:t>
            </a:r>
            <a:r>
              <a:rPr lang="en-US" dirty="0">
                <a:latin typeface="Times New Roman" pitchFamily="-1" charset="0"/>
                <a:ea typeface="ＭＳ Ｐゴシック" pitchFamily="-1" charset="-128"/>
                <a:cs typeface="Times New Roman" pitchFamily="-1" charset="0"/>
              </a:rPr>
              <a:t>, Section, and Party</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Age of Jackson</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Bank War and After</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89527" y="1600200"/>
            <a:ext cx="8229600" cy="1143000"/>
          </a:xfrm>
        </p:spPr>
        <p:txBody>
          <a:bodyPr anchor="t" anchorCtr="0"/>
          <a:lstStyle/>
          <a:p>
            <a:pPr lvl="0" eaLnBrk="1" hangingPunct="1">
              <a:spcBef>
                <a:spcPts val="1800"/>
              </a:spcBef>
              <a:spcAft>
                <a:spcPts val="1800"/>
              </a:spcAft>
            </a:pPr>
            <a:r>
              <a:rPr lang="en-US" sz="2800" dirty="0">
                <a:latin typeface="Times New Roman" charset="0"/>
              </a:rPr>
              <a:t>This concludes the Norton Lecture Slide Set for Chapter 9</a:t>
            </a:r>
            <a:r>
              <a:rPr lang="en-US" sz="2000" dirty="0">
                <a:latin typeface="Times New Roman" charset="0"/>
              </a:rPr>
              <a:t/>
            </a:r>
            <a:br>
              <a:rPr lang="en-US" sz="2000" dirty="0">
                <a:latin typeface="Times New Roman" charset="0"/>
              </a:rPr>
            </a:br>
            <a:r>
              <a:rPr lang="en-US" dirty="0">
                <a:latin typeface="Times New Roman" pitchFamily="18" charset="0"/>
              </a:rPr>
              <a:t>Give Me Liberty! </a:t>
            </a:r>
            <a:r>
              <a:rPr lang="en-US" sz="3600" dirty="0">
                <a:latin typeface="Times New Roman" pitchFamily="18" charset="0"/>
              </a:rPr>
              <a:t/>
            </a:r>
            <a:br>
              <a:rPr lang="en-US" sz="3600" dirty="0">
                <a:latin typeface="Times New Roman" pitchFamily="18" charset="0"/>
              </a:rPr>
            </a:br>
            <a:r>
              <a:rPr lang="en-US" sz="1800" dirty="0">
                <a:latin typeface="Times New Roman" pitchFamily="18" charset="0"/>
              </a:rPr>
              <a:t>AN AMERICAN HISTORY</a:t>
            </a:r>
            <a:br>
              <a:rPr lang="en-US" sz="1800" dirty="0">
                <a:latin typeface="Times New Roman" pitchFamily="18" charset="0"/>
              </a:rPr>
            </a:br>
            <a:r>
              <a:rPr lang="en-US" sz="1800" dirty="0">
                <a:latin typeface="Times New Roman" pitchFamily="18" charset="0"/>
              </a:rPr>
              <a:t>FIFTH </a:t>
            </a:r>
            <a:r>
              <a:rPr lang="en-US" sz="1800" dirty="0" smtClean="0">
                <a:latin typeface="Times New Roman" pitchFamily="18" charset="0"/>
              </a:rPr>
              <a:t>EDITION</a:t>
            </a:r>
            <a:r>
              <a:rPr lang="en-US" sz="1800" dirty="0">
                <a:latin typeface="Times New Roman" pitchFamily="18" charset="0"/>
              </a:rPr>
              <a:t/>
            </a:r>
            <a:br>
              <a:rPr lang="en-US" sz="1800" dirty="0">
                <a:latin typeface="Times New Roman" pitchFamily="18" charset="0"/>
              </a:rPr>
            </a:br>
            <a:r>
              <a:rPr lang="en-US" sz="2000" kern="1200" dirty="0" smtClean="0">
                <a:solidFill>
                  <a:srgbClr val="FFFFFF"/>
                </a:solidFill>
                <a:latin typeface="Times New Roman" charset="0"/>
                <a:cs typeface="+mn-cs"/>
              </a:rPr>
              <a:t>by</a:t>
            </a:r>
            <a:r>
              <a:rPr lang="en-US" sz="2000" kern="1200" dirty="0">
                <a:solidFill>
                  <a:srgbClr val="FFFFFF"/>
                </a:solidFill>
                <a:latin typeface="Times New Roman" charset="0"/>
                <a:cs typeface="+mn-cs"/>
              </a:rPr>
              <a:t/>
            </a:r>
            <a:br>
              <a:rPr lang="en-US" sz="2000" kern="1200" dirty="0">
                <a:solidFill>
                  <a:srgbClr val="FFFFFF"/>
                </a:solidFill>
                <a:latin typeface="Times New Roman" charset="0"/>
                <a:cs typeface="+mn-cs"/>
              </a:rPr>
            </a:br>
            <a:r>
              <a:rPr lang="en-US" sz="2000" kern="1200" dirty="0">
                <a:solidFill>
                  <a:srgbClr val="FFFFFF"/>
                </a:solidFill>
                <a:latin typeface="Times New Roman" charset="0"/>
                <a:cs typeface="+mn-cs"/>
              </a:rPr>
              <a:t>Eric </a:t>
            </a:r>
            <a:r>
              <a:rPr lang="en-US" sz="2000" kern="1200" dirty="0" err="1" smtClean="0">
                <a:solidFill>
                  <a:srgbClr val="FFFFFF"/>
                </a:solidFill>
                <a:latin typeface="Times New Roman" charset="0"/>
                <a:cs typeface="+mn-cs"/>
              </a:rPr>
              <a:t>Foner</a:t>
            </a:r>
            <a:endParaRPr lang="en-US" sz="1900" dirty="0">
              <a:solidFill>
                <a:schemeClr val="tx2"/>
              </a:solidFill>
              <a:latin typeface="Times New Roman" charset="0"/>
              <a:cs typeface="Times New Roman" charset="0"/>
            </a:endParaRPr>
          </a:p>
        </p:txBody>
      </p:sp>
      <p:sp>
        <p:nvSpPr>
          <p:cNvPr id="2" name="Content Placeholder 1"/>
          <p:cNvSpPr>
            <a:spLocks noGrp="1"/>
          </p:cNvSpPr>
          <p:nvPr>
            <p:ph idx="1"/>
          </p:nvPr>
        </p:nvSpPr>
        <p:spPr>
          <a:xfrm>
            <a:off x="489527" y="304800"/>
            <a:ext cx="8229600" cy="1219200"/>
          </a:xfrm>
        </p:spPr>
        <p:txBody>
          <a:bodyPr/>
          <a:lstStyle/>
          <a:p>
            <a:pPr marL="0" indent="0" algn="ctr">
              <a:buNone/>
              <a:defRPr/>
            </a:pPr>
            <a:r>
              <a:rPr lang="en-US" sz="2400" b="1" dirty="0">
                <a:solidFill>
                  <a:srgbClr val="FFFFFF"/>
                </a:solidFill>
                <a:latin typeface="Times New Roman" charset="0"/>
                <a:cs typeface="Times New Roman" charset="0"/>
              </a:rPr>
              <a:t>Norton Lecture Slides </a:t>
            </a:r>
          </a:p>
          <a:p>
            <a:pPr marL="0" indent="0" algn="ctr">
              <a:buNone/>
              <a:defRPr/>
            </a:pPr>
            <a:r>
              <a:rPr lang="en-US" sz="2400" b="1" dirty="0">
                <a:solidFill>
                  <a:srgbClr val="FFFFFF"/>
                </a:solidFill>
                <a:latin typeface="Times New Roman" charset="0"/>
                <a:cs typeface="Times New Roman" charset="0"/>
              </a:rPr>
              <a:t>Independent and Employee-Owned</a:t>
            </a:r>
            <a:endParaRPr lang="en-US" sz="2400" b="1" dirty="0">
              <a:solidFill>
                <a:srgbClr val="FFFFFF"/>
              </a:solidFill>
              <a:latin typeface="Times New Roman" charset="0"/>
            </a:endParaRPr>
          </a:p>
          <a:p>
            <a:endParaRPr lang="en-US" sz="2400" dirty="0"/>
          </a:p>
        </p:txBody>
      </p:sp>
    </p:spTree>
    <p:extLst>
      <p:ext uri="{BB962C8B-B14F-4D97-AF65-F5344CB8AC3E}">
        <p14:creationId xmlns:p14="http://schemas.microsoft.com/office/powerpoint/2010/main" val="372108369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167&quot;&gt;&lt;object type=&quot;3&quot; unique_id=&quot;10168&quot;&gt;&lt;property id=&quot;20148&quot; value=&quot;5&quot;/&gt;&lt;property id=&quot;20300&quot; value=&quot;Slide 1&quot;/&gt;&lt;property id=&quot;20307&quot; value=&quot;256&quot;/&gt;&lt;/object&gt;&lt;object type=&quot;3&quot; unique_id=&quot;10169&quot;&gt;&lt;property id=&quot;20148&quot; value=&quot;5&quot;/&gt;&lt;property id=&quot;20300&quot; value=&quot;Slide 2&quot;/&gt;&lt;property id=&quot;20307&quot; value=&quot;340&quot;/&gt;&lt;/object&gt;&lt;object type=&quot;3&quot; unique_id=&quot;10170&quot;&gt;&lt;property id=&quot;20148&quot; value=&quot;5&quot;/&gt;&lt;property id=&quot;20300&quot; value=&quot;Slide 5 - &amp;quot;A New Economy&amp;quot;&quot;/&gt;&lt;property id=&quot;20307&quot; value=&quot;257&quot;/&gt;&lt;/object&gt;&lt;object type=&quot;3&quot; unique_id=&quot;10171&quot;&gt;&lt;property id=&quot;20148&quot; value=&quot;5&quot;/&gt;&lt;property id=&quot;20300&quot; value=&quot;Slide 6&quot;/&gt;&lt;property id=&quot;20307&quot; value=&quot;289&quot;/&gt;&lt;/object&gt;&lt;object type=&quot;3&quot; unique_id=&quot;10173&quot;&gt;&lt;property id=&quot;20148&quot; value=&quot;5&quot;/&gt;&lt;property id=&quot;20300&quot; value=&quot;Slide 7&quot;/&gt;&lt;property id=&quot;20307&quot; value=&quot;342&quot;/&gt;&lt;/object&gt;&lt;object type=&quot;3&quot; unique_id=&quot;10175&quot;&gt;&lt;property id=&quot;20148&quot; value=&quot;5&quot;/&gt;&lt;property id=&quot;20300&quot; value=&quot;Slide 8&quot;/&gt;&lt;property id=&quot;20307&quot; value=&quot;344&quot;/&gt;&lt;/object&gt;&lt;object type=&quot;3&quot; unique_id=&quot;10176&quot;&gt;&lt;property id=&quot;20148&quot; value=&quot;5&quot;/&gt;&lt;property id=&quot;20300&quot; value=&quot;Slide 9 - &amp;quot;A New Economy&amp;quot;&quot;/&gt;&lt;property id=&quot;20307&quot; value=&quot;258&quot;/&gt;&lt;/object&gt;&lt;object type=&quot;3&quot; unique_id=&quot;10177&quot;&gt;&lt;property id=&quot;20148&quot; value=&quot;5&quot;/&gt;&lt;property id=&quot;20300&quot; value=&quot;Slide 11 - &amp;quot;A New Economy&amp;quot;&quot;/&gt;&lt;property id=&quot;20307&quot; value=&quot;277&quot;/&gt;&lt;/object&gt;&lt;object type=&quot;3&quot; unique_id=&quot;10179&quot;&gt;&lt;property id=&quot;20148&quot; value=&quot;5&quot;/&gt;&lt;property id=&quot;20300&quot; value=&quot;Slide 12&quot;/&gt;&lt;property id=&quot;20307&quot; value=&quot;291&quot;/&gt;&lt;/object&gt;&lt;object type=&quot;3&quot; unique_id=&quot;10181&quot;&gt;&lt;property id=&quot;20148&quot; value=&quot;5&quot;/&gt;&lt;property id=&quot;20300&quot; value=&quot;Slide 10&quot;/&gt;&lt;property id=&quot;20307&quot; value=&quot;345&quot;/&gt;&lt;/object&gt;&lt;object type=&quot;3&quot; unique_id=&quot;10182&quot;&gt;&lt;property id=&quot;20148&quot; value=&quot;5&quot;/&gt;&lt;property id=&quot;20300&quot; value=&quot;Slide 13&quot;/&gt;&lt;property id=&quot;20307&quot; value=&quot;346&quot;/&gt;&lt;/object&gt;&lt;object type=&quot;3&quot; unique_id=&quot;10183&quot;&gt;&lt;property id=&quot;20148&quot; value=&quot;5&quot;/&gt;&lt;property id=&quot;20300&quot; value=&quot;Slide 14 - &amp;quot;A New Economy&amp;quot;&quot;/&gt;&lt;property id=&quot;20307&quot; value=&quot;259&quot;/&gt;&lt;/object&gt;&lt;object type=&quot;3&quot; unique_id=&quot;10184&quot;&gt;&lt;property id=&quot;20148&quot; value=&quot;5&quot;/&gt;&lt;property id=&quot;20300&quot; value=&quot;Slide 15&quot;/&gt;&lt;property id=&quot;20307&quot; value=&quot;292&quot;/&gt;&lt;/object&gt;&lt;object type=&quot;3&quot; unique_id=&quot;10185&quot;&gt;&lt;property id=&quot;20148&quot; value=&quot;5&quot;/&gt;&lt;property id=&quot;20300&quot; value=&quot;Slide 17&quot;/&gt;&lt;property id=&quot;20307&quot; value=&quot;348&quot;/&gt;&lt;/object&gt;&lt;object type=&quot;3&quot; unique_id=&quot;10186&quot;&gt;&lt;property id=&quot;20148&quot; value=&quot;5&quot;/&gt;&lt;property id=&quot;20300&quot; value=&quot;Slide 19 - &amp;quot;Market Society&amp;quot;&quot;/&gt;&lt;property id=&quot;20307&quot; value=&quot;260&quot;/&gt;&lt;/object&gt;&lt;object type=&quot;3&quot; unique_id=&quot;10187&quot;&gt;&lt;property id=&quot;20148&quot; value=&quot;5&quot;/&gt;&lt;property id=&quot;20300&quot; value=&quot;Slide 21 - &amp;quot;Market Society&amp;quot;&quot;/&gt;&lt;property id=&quot;20307&quot; value=&quot;282&quot;/&gt;&lt;/object&gt;&lt;object type=&quot;3&quot; unique_id=&quot;10189&quot;&gt;&lt;property id=&quot;20148&quot; value=&quot;5&quot;/&gt;&lt;property id=&quot;20300&quot; value=&quot;Slide 22&quot;/&gt;&lt;property id=&quot;20307&quot; value=&quot;349&quot;/&gt;&lt;/object&gt;&lt;object type=&quot;3&quot; unique_id=&quot;10190&quot;&gt;&lt;property id=&quot;20148&quot; value=&quot;5&quot;/&gt;&lt;property id=&quot;20300&quot; value=&quot;Slide 23 - &amp;quot;Market Society&amp;quot;&quot;/&gt;&lt;property id=&quot;20307&quot; value=&quot;261&quot;/&gt;&lt;/object&gt;&lt;object type=&quot;3&quot; unique_id=&quot;10191&quot;&gt;&lt;property id=&quot;20148&quot; value=&quot;5&quot;/&gt;&lt;property id=&quot;20300&quot; value=&quot;Slide 27&quot;/&gt;&lt;property id=&quot;20307&quot; value=&quot;295&quot;/&gt;&lt;/object&gt;&lt;object type=&quot;3&quot; unique_id=&quot;10192&quot;&gt;&lt;property id=&quot;20148&quot; value=&quot;5&quot;/&gt;&lt;property id=&quot;20300&quot; value=&quot;Slide 20&quot;/&gt;&lt;property id=&quot;20307&quot; value=&quot;350&quot;/&gt;&lt;/object&gt;&lt;object type=&quot;3&quot; unique_id=&quot;10194&quot;&gt;&lt;property id=&quot;20148&quot; value=&quot;5&quot;/&gt;&lt;property id=&quot;20300&quot; value=&quot;Slide 26 - &amp;quot;Market Society&amp;quot;&quot;/&gt;&lt;property id=&quot;20307&quot; value=&quot;285&quot;/&gt;&lt;/object&gt;&lt;object type=&quot;3&quot; unique_id=&quot;10196&quot;&gt;&lt;property id=&quot;20148&quot; value=&quot;5&quot;/&gt;&lt;property id=&quot;20300&quot; value=&quot;Slide 25&quot;/&gt;&lt;property id=&quot;20307&quot; value=&quot;353&quot;/&gt;&lt;/object&gt;&lt;object type=&quot;3&quot; unique_id=&quot;10197&quot;&gt;&lt;property id=&quot;20148&quot; value=&quot;5&quot;/&gt;&lt;property id=&quot;20300&quot; value=&quot;Slide 28 - &amp;quot;Market Society&amp;quot;&quot;/&gt;&lt;property id=&quot;20307&quot; value=&quot;262&quot;/&gt;&lt;/object&gt;&lt;object type=&quot;3&quot; unique_id=&quot;10202&quot;&gt;&lt;property id=&quot;20148&quot; value=&quot;5&quot;/&gt;&lt;property id=&quot;20300&quot; value=&quot;Slide 31 - &amp;quot;Market Society&amp;quot;&quot;/&gt;&lt;property id=&quot;20307&quot; value=&quot;263&quot;/&gt;&lt;/object&gt;&lt;object type=&quot;3&quot; unique_id=&quot;10203&quot;&gt;&lt;property id=&quot;20148&quot; value=&quot;5&quot;/&gt;&lt;property id=&quot;20300&quot; value=&quot;Slide 32&quot;/&gt;&lt;property id=&quot;20307&quot; value=&quot;357&quot;/&gt;&lt;/object&gt;&lt;object type=&quot;3&quot; unique_id=&quot;10204&quot;&gt;&lt;property id=&quot;20148&quot; value=&quot;5&quot;/&gt;&lt;property id=&quot;20300&quot; value=&quot;Slide 33&quot;/&gt;&lt;property id=&quot;20307&quot; value=&quot;358&quot;/&gt;&lt;/object&gt;&lt;object type=&quot;3&quot; unique_id=&quot;10206&quot;&gt;&lt;property id=&quot;20148&quot; value=&quot;5&quot;/&gt;&lt;property id=&quot;20300&quot; value=&quot;Slide 34 - &amp;quot;Market Society&amp;quot;&quot;/&gt;&lt;property id=&quot;20307&quot; value=&quot;287&quot;/&gt;&lt;/object&gt;&lt;object type=&quot;3&quot; unique_id=&quot;10207&quot;&gt;&lt;property id=&quot;20148&quot; value=&quot;5&quot;/&gt;&lt;property id=&quot;20300&quot; value=&quot;Slide 36 - &amp;quot;The Free Individual&amp;quot;&quot;/&gt;&lt;property id=&quot;20307&quot; value=&quot;264&quot;/&gt;&lt;/object&gt;&lt;object type=&quot;3&quot; unique_id=&quot;10208&quot;&gt;&lt;property id=&quot;20148&quot; value=&quot;5&quot;/&gt;&lt;property id=&quot;20300&quot; value=&quot;Slide 37 - &amp;quot;The Free Individual&amp;quot;&quot;/&gt;&lt;property id=&quot;20307&quot; value=&quot;265&quot;/&gt;&lt;/object&gt;&lt;object type=&quot;3&quot; unique_id=&quot;10209&quot;&gt;&lt;property id=&quot;20148&quot; value=&quot;5&quot;/&gt;&lt;property id=&quot;20300&quot; value=&quot;Slide 39&quot;/&gt;&lt;property id=&quot;20307&quot; value=&quot;360&quot;/&gt;&lt;/object&gt;&lt;object type=&quot;3&quot; unique_id=&quot;10212&quot;&gt;&lt;property id=&quot;20148&quot; value=&quot;5&quot;/&gt;&lt;property id=&quot;20300&quot; value=&quot;Slide 38 - &amp;quot;The Free Individual&amp;quot;&quot;/&gt;&lt;property id=&quot;20307&quot; value=&quot;266&quot;/&gt;&lt;/object&gt;&lt;object type=&quot;3&quot; unique_id=&quot;10213&quot;&gt;&lt;property id=&quot;20148&quot; value=&quot;5&quot;/&gt;&lt;property id=&quot;20300&quot; value=&quot;Slide 40&quot;/&gt;&lt;property id=&quot;20307&quot; value=&quot;363&quot;/&gt;&lt;/object&gt;&lt;object type=&quot;3&quot; unique_id=&quot;10214&quot;&gt;&lt;property id=&quot;20148&quot; value=&quot;5&quot;/&gt;&lt;property id=&quot;20300&quot; value=&quot;Slide 41&quot;/&gt;&lt;property id=&quot;20307&quot; value=&quot;364&quot;/&gt;&lt;/object&gt;&lt;object type=&quot;3&quot; unique_id=&quot;10215&quot;&gt;&lt;property id=&quot;20148&quot; value=&quot;5&quot;/&gt;&lt;property id=&quot;20300&quot; value=&quot;Slide 42 - &amp;quot;The Free Individual&amp;quot;&quot;/&gt;&lt;property id=&quot;20307&quot; value=&quot;339&quot;/&gt;&lt;/object&gt;&lt;object type=&quot;3&quot; unique_id=&quot;10216&quot;&gt;&lt;property id=&quot;20148&quot; value=&quot;5&quot;/&gt;&lt;property id=&quot;20300&quot; value=&quot;Slide 43&quot;/&gt;&lt;property id=&quot;20307&quot; value=&quot;365&quot;/&gt;&lt;/object&gt;&lt;object type=&quot;3&quot; unique_id=&quot;10217&quot;&gt;&lt;property id=&quot;20148&quot; value=&quot;5&quot;/&gt;&lt;property id=&quot;20300&quot; value=&quot;Slide 45 - &amp;quot;The Limits of Prosperity&amp;quot;&quot;/&gt;&lt;property id=&quot;20307&quot; value=&quot;267&quot;/&gt;&lt;/object&gt;&lt;object type=&quot;3&quot; unique_id=&quot;10218&quot;&gt;&lt;property id=&quot;20148&quot; value=&quot;5&quot;/&gt;&lt;property id=&quot;20300&quot; value=&quot;Slide 46&quot;/&gt;&lt;property id=&quot;20307&quot; value=&quot;366&quot;/&gt;&lt;/object&gt;&lt;object type=&quot;3&quot; unique_id=&quot;10219&quot;&gt;&lt;property id=&quot;20148&quot; value=&quot;5&quot;/&gt;&lt;property id=&quot;20300&quot; value=&quot;Slide 47 - &amp;quot;The Limits of Prosperity&amp;quot;&quot;/&gt;&lt;property id=&quot;20307&quot; value=&quot;268&quot;/&gt;&lt;/object&gt;&lt;object type=&quot;3&quot; unique_id=&quot;10221&quot;&gt;&lt;property id=&quot;20148&quot; value=&quot;5&quot;/&gt;&lt;property id=&quot;20300&quot; value=&quot;Slide 48 - &amp;quot;The Limits of Prosperity&amp;quot;&quot;/&gt;&lt;property id=&quot;20307&quot; value=&quot;269&quot;/&gt;&lt;/object&gt;&lt;object type=&quot;3&quot; unique_id=&quot;10222&quot;&gt;&lt;property id=&quot;20148&quot; value=&quot;5&quot;/&gt;&lt;property id=&quot;20300&quot; value=&quot;Slide 49&quot;/&gt;&lt;property id=&quot;20307&quot; value=&quot;369&quot;/&gt;&lt;/object&gt;&lt;object type=&quot;3&quot; unique_id=&quot;10224&quot;&gt;&lt;property id=&quot;20148&quot; value=&quot;5&quot;/&gt;&lt;property id=&quot;20300&quot; value=&quot;Slide 50 - &amp;quot;The Limits of Prosperity&amp;quot;&quot;/&gt;&lt;property id=&quot;20307&quot; value=&quot;288&quot;/&gt;&lt;/object&gt;&lt;object type=&quot;3&quot; unique_id=&quot;10225&quot;&gt;&lt;property id=&quot;20148&quot; value=&quot;5&quot;/&gt;&lt;property id=&quot;20300&quot; value=&quot;Slide 51&quot;/&gt;&lt;property id=&quot;20307&quot; value=&quot;370&quot;/&gt;&lt;/object&gt;&lt;object type=&quot;3&quot; unique_id=&quot;10226&quot;&gt;&lt;property id=&quot;20148&quot; value=&quot;5&quot;/&gt;&lt;property id=&quot;20300&quot; value=&quot;Slide 52 - &amp;quot;The Limits of Prosperity&amp;quot;&quot;/&gt;&lt;property id=&quot;20307&quot; value=&quot;270&quot;/&gt;&lt;/object&gt;&lt;object type=&quot;3&quot; unique_id=&quot;10228&quot;&gt;&lt;property id=&quot;20148&quot; value=&quot;5&quot;/&gt;&lt;property id=&quot;20300&quot; value=&quot;Slide 53&quot;/&gt;&lt;property id=&quot;20307&quot; value=&quot;372&quot;/&gt;&lt;/object&gt;&lt;object type=&quot;3&quot; unique_id=&quot;10296&quot;&gt;&lt;property id=&quot;20148&quot; value=&quot;5&quot;/&gt;&lt;property id=&quot;20300&quot; value=&quot;Slide 16&quot;/&gt;&lt;property id=&quot;20307&quot; value=&quot;374&quot;/&gt;&lt;/object&gt;&lt;object type=&quot;3&quot; unique_id=&quot;10491&quot;&gt;&lt;property id=&quot;20148&quot; value=&quot;5&quot;/&gt;&lt;property id=&quot;20300&quot; value=&quot;Slide 29&quot;/&gt;&lt;property id=&quot;20307&quot; value=&quot;375&quot;/&gt;&lt;/object&gt;&lt;object type=&quot;3&quot; unique_id=&quot;10493&quot;&gt;&lt;property id=&quot;20148&quot; value=&quot;5&quot;/&gt;&lt;property id=&quot;20300&quot; value=&quot;Slide 3 - &amp;quot;Lecture Preview&amp;quot;&quot;/&gt;&lt;property id=&quot;20307&quot; value=&quot;376&quot;/&gt;&lt;/object&gt;&lt;object type=&quot;3&quot; unique_id=&quot;10494&quot;&gt;&lt;property id=&quot;20148&quot; value=&quot;5&quot;/&gt;&lt;property id=&quot;20300&quot; value=&quot;Slide 4 - &amp;quot;A New Economy&amp;quot;&quot;/&gt;&lt;property id=&quot;20307&quot; value=&quot;377&quot;/&gt;&lt;/object&gt;&lt;object type=&quot;3&quot; unique_id=&quot;10495&quot;&gt;&lt;property id=&quot;20148&quot; value=&quot;5&quot;/&gt;&lt;property id=&quot;20300&quot; value=&quot;Slide 18 - &amp;quot;Market Society&amp;quot;&quot;/&gt;&lt;property id=&quot;20307&quot; value=&quot;378&quot;/&gt;&lt;/object&gt;&lt;object type=&quot;3&quot; unique_id=&quot;10496&quot;&gt;&lt;property id=&quot;20148&quot; value=&quot;5&quot;/&gt;&lt;property id=&quot;20300&quot; value=&quot;Slide 35 - &amp;quot;The Free Individual&amp;quot;&quot;/&gt;&lt;property id=&quot;20307&quot; value=&quot;379&quot;/&gt;&lt;/object&gt;&lt;object type=&quot;3&quot; unique_id=&quot;10497&quot;&gt;&lt;property id=&quot;20148&quot; value=&quot;5&quot;/&gt;&lt;property id=&quot;20300&quot; value=&quot;Slide 44 - &amp;quot;The Limits of Prosperity&amp;quot;&quot;/&gt;&lt;property id=&quot;20307&quot; value=&quot;380&quot;/&gt;&lt;/object&gt;&lt;object type=&quot;3&quot; unique_id=&quot;10498&quot;&gt;&lt;property id=&quot;20148&quot; value=&quot;5&quot;/&gt;&lt;property id=&quot;20300&quot; value=&quot;Slide 54 - &amp;quot;Review&amp;quot;&quot;/&gt;&lt;property id=&quot;20307&quot; value=&quot;381&quot;/&gt;&lt;/object&gt;&lt;object type=&quot;3&quot; unique_id=&quot;10499&quot;&gt;&lt;property id=&quot;20148&quot; value=&quot;5&quot;/&gt;&lt;property id=&quot;20300&quot; value=&quot;Slide 55 - &amp;quot;Next Lecture PREVIEW:&amp;#x0D;&amp;#x0A;—— Chapter 10 ——&amp;#x0D;&amp;#x0A;Democracy in America, 1815–1840&amp;quot;&quot;/&gt;&lt;property id=&quot;20307&quot; value=&quot;382&quot;/&gt;&lt;/object&gt;&lt;object type=&quot;3&quot; unique_id=&quot;10500&quot;&gt;&lt;property id=&quot;20148&quot; value=&quot;5&quot;/&gt;&lt;property id=&quot;20300&quot; value=&quot;Slide 56 - &amp;quot;This concludes the Norton Lecture Slides&amp;#x0D;&amp;#x0A;Slide Set for Chapter 9&amp;#x0D;&amp;#x0A;Give Me Liberty! &amp;#x0D;&amp;#x0A;AN AMERICAN HISTORY&amp;#x0D;&amp;#x0A;FOURTH EDIT&quot;/&gt;&lt;property id=&quot;20307&quot; value=&quot;383&quot;/&gt;&lt;/object&gt;&lt;object type=&quot;3&quot; unique_id=&quot;10502&quot;&gt;&lt;property id=&quot;20148&quot; value=&quot;5&quot;/&gt;&lt;property id=&quot;20300&quot; value=&quot;Slide 24&quot;/&gt;&lt;property id=&quot;20307&quot; value=&quot;384&quot;/&gt;&lt;/object&gt;&lt;object type=&quot;3&quot; unique_id=&quot;10503&quot;&gt;&lt;property id=&quot;20148&quot; value=&quot;5&quot;/&gt;&lt;property id=&quot;20300&quot; value=&quot;Slide 30&quot;/&gt;&lt;property id=&quot;20307&quot; value=&quot;385&quot;/&gt;&lt;/object&gt;&lt;/object&gt;&lt;object type=&quot;8&quot; unique_id=&quot;10293&quot;&gt;&lt;/object&gt;&lt;/object&gt;&lt;/database&gt;"/>
  <p:tag name="SECTOMILLISECCONVERTED" val="1"/>
</p:tagLst>
</file>

<file path=ppt/theme/theme1.xml><?xml version="1.0" encoding="utf-8"?>
<a:theme xmlns:a="http://schemas.openxmlformats.org/drawingml/2006/main" name="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Foner4thEdPPT</Template>
  <TotalTime>0</TotalTime>
  <Words>9787</Words>
  <Application>Microsoft Office PowerPoint</Application>
  <PresentationFormat>On-screen Show (4:3)</PresentationFormat>
  <Paragraphs>388</Paragraphs>
  <Slides>71</Slides>
  <Notes>69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71</vt:i4>
      </vt:variant>
    </vt:vector>
  </HeadingPairs>
  <TitlesOfParts>
    <vt:vector size="81" baseType="lpstr">
      <vt:lpstr>ＭＳ Ｐゴシック</vt:lpstr>
      <vt:lpstr>Arial</vt:lpstr>
      <vt:lpstr>Book Antiqua</vt:lpstr>
      <vt:lpstr>Calibri</vt:lpstr>
      <vt:lpstr>Perpetua Titling MT</vt:lpstr>
      <vt:lpstr>Times New Roman</vt:lpstr>
      <vt:lpstr>Wingdings</vt:lpstr>
      <vt:lpstr>Foner4thEdPPT</vt:lpstr>
      <vt:lpstr>1_Default Design</vt:lpstr>
      <vt:lpstr>1_Foner4thEdPPT</vt:lpstr>
      <vt:lpstr>Lecture Slides Give Me Liberty!  AN AMERICAN HISTORY FIFTH EDITION </vt:lpstr>
      <vt:lpstr>Chapter 9 The Market Revolution 1800 to 1840</vt:lpstr>
      <vt:lpstr>Conestoga Wagon on the Pennsylvania Turnpike</vt:lpstr>
      <vt:lpstr>Lecture Preview</vt:lpstr>
      <vt:lpstr>Focus Question: A New Economy</vt:lpstr>
      <vt:lpstr>The Economy and Transportation</vt:lpstr>
      <vt:lpstr>The Market Revolution: Roads and Canals, 1840</vt:lpstr>
      <vt:lpstr>The Erie Canal</vt:lpstr>
      <vt:lpstr>Steam and Sail in New York Harbor</vt:lpstr>
      <vt:lpstr>Integrated and Diverse Market Economy</vt:lpstr>
      <vt:lpstr>Transportation and Communication</vt:lpstr>
      <vt:lpstr>Locomotive DeWitt Clinton</vt:lpstr>
      <vt:lpstr>Borderlands West</vt:lpstr>
      <vt:lpstr>The Market Revolution: Western Settlement, 1800 to 1820</vt:lpstr>
      <vt:lpstr>Travel Times from New York City in 1800 and 1830</vt:lpstr>
      <vt:lpstr>Cabin in the Minnesota Woods</vt:lpstr>
      <vt:lpstr>Cotton</vt:lpstr>
      <vt:lpstr>The Market Revolution: The Spread of Cotton Cultivation, 1820 to 1840</vt:lpstr>
      <vt:lpstr>Population Growth of Selected Western States, 1800 to 1850 (Excluding Indians)</vt:lpstr>
      <vt:lpstr>Slave Trader, Sold to Tennessee</vt:lpstr>
      <vt:lpstr>Focus Question: Market Society</vt:lpstr>
      <vt:lpstr>Farmers and Market Society</vt:lpstr>
      <vt:lpstr>Urban Expansion</vt:lpstr>
      <vt:lpstr>Major Cities, 1840</vt:lpstr>
      <vt:lpstr>Cincinnati, 1835</vt:lpstr>
      <vt:lpstr>Workshop in New York City</vt:lpstr>
      <vt:lpstr>Industrial Expansion</vt:lpstr>
      <vt:lpstr>Cotton Mills, 1820s</vt:lpstr>
      <vt:lpstr>Mill on the Brandywine</vt:lpstr>
      <vt:lpstr>Textile Mills of Holyoke, Massachusetts</vt:lpstr>
      <vt:lpstr>Women and Industry</vt:lpstr>
      <vt:lpstr>Women at Work</vt:lpstr>
      <vt:lpstr>Amoskeag Textile Workers</vt:lpstr>
      <vt:lpstr>Immigration</vt:lpstr>
      <vt:lpstr>Total Number of Immigrants by Five-Year Period</vt:lpstr>
      <vt:lpstr>Locally Issued Currency</vt:lpstr>
      <vt:lpstr>Bishop Hill, Illinois</vt:lpstr>
      <vt:lpstr>Nativism</vt:lpstr>
      <vt:lpstr>Sources of Immigration, 1850</vt:lpstr>
      <vt:lpstr>Riot in Philadelphia</vt:lpstr>
      <vt:lpstr>Ursuline Convent, 1834</vt:lpstr>
      <vt:lpstr>Law and the Market</vt:lpstr>
      <vt:lpstr>Focus Question: The Free Individual</vt:lpstr>
      <vt:lpstr>The Free Individual and the West</vt:lpstr>
      <vt:lpstr>The West as “the Land of the Free”</vt:lpstr>
      <vt:lpstr>Transcendentalism</vt:lpstr>
      <vt:lpstr>Ralph Waldo Emerson</vt:lpstr>
      <vt:lpstr>Walden; or, Life in the Woods</vt:lpstr>
      <vt:lpstr>A Pic-Nic Party</vt:lpstr>
      <vt:lpstr>Religious Revival</vt:lpstr>
      <vt:lpstr>Nineteenth-century anabaptists</vt:lpstr>
      <vt:lpstr>Das neue Jerusalem (the new Jerusalem)</vt:lpstr>
      <vt:lpstr>Mormonism</vt:lpstr>
      <vt:lpstr>Mormon Temple in Nauvoo, Illinois</vt:lpstr>
      <vt:lpstr>Focus Question: The Limits of Prosperity</vt:lpstr>
      <vt:lpstr>Market Revolution and Prosperity</vt:lpstr>
      <vt:lpstr>Pat Lyon at the Forge</vt:lpstr>
      <vt:lpstr>“Not Everyone Benefited”</vt:lpstr>
      <vt:lpstr>Juliann Jane Tillman</vt:lpstr>
      <vt:lpstr>Separate Spheres</vt:lpstr>
      <vt:lpstr>The Industrious Man</vt:lpstr>
      <vt:lpstr>Women as Wage Earners</vt:lpstr>
      <vt:lpstr>Life and Age of Woman Life and Age of Man</vt:lpstr>
      <vt:lpstr>Woman Working with a Sewing Machine</vt:lpstr>
      <vt:lpstr>Early Labor Organization</vt:lpstr>
      <vt:lpstr>No More Grinding the Poor – But Liberty and the Rights of Man</vt:lpstr>
      <vt:lpstr>The Shoemakers’ Strike in Lynn</vt:lpstr>
      <vt:lpstr>Review</vt:lpstr>
      <vt:lpstr>Media Links ——Chapter Nine——</vt:lpstr>
      <vt:lpstr>Next Lecture PREVIEW: —— Chapter 10 —— Democracy in America, 1815–1840</vt:lpstr>
      <vt:lpstr>This concludes the Norton Lecture Slide Set for Chapter 9 Give Me Liberty!  AN AMERICAN HISTORY FIFTH EDITION by Eric Foner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2013-11-07T20:27:17Z</dcterms:created>
  <dcterms:modified xsi:type="dcterms:W3CDTF">2017-04-18T14:02:55Z</dcterms:modified>
</cp:coreProperties>
</file>