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6" r:id="rId19"/>
    <p:sldId id="274" r:id="rId20"/>
    <p:sldId id="275"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2" autoAdjust="0"/>
    <p:restoredTop sz="94660"/>
  </p:normalViewPr>
  <p:slideViewPr>
    <p:cSldViewPr snapToGrid="0">
      <p:cViewPr>
        <p:scale>
          <a:sx n="117" d="100"/>
          <a:sy n="117" d="100"/>
        </p:scale>
        <p:origin x="-108" y="-10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dirty="0"/>
              <a:t>Click to edit Master title style</a:t>
            </a:r>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11/29/2017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8875301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3"/>
          <p:cNvSpPr>
            <a:spLocks noGrp="1"/>
          </p:cNvSpPr>
          <p:nvPr>
            <p:ph type="dt" sz="half" idx="10"/>
          </p:nvPr>
        </p:nvSpPr>
        <p:spPr/>
        <p:txBody>
          <a:bodyPr/>
          <a:lstStyle/>
          <a:p>
            <a:fld id="{846CE7D5-CF57-46EF-B807-FDD0502418D4}" type="datetimeFigureOut">
              <a:rPr lang="en-US" smtClean="0"/>
              <a:t>11/29/2017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5598596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dirty="0"/>
              <a:t>Click to edit Master title style</a:t>
            </a:r>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11/29/2017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064241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11/29/2017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0030933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a:t>Click to edit Master title style</a:t>
            </a:r>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11/29/2017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06728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7" name="Date Placeholder 2"/>
          <p:cNvSpPr>
            <a:spLocks noGrp="1"/>
          </p:cNvSpPr>
          <p:nvPr>
            <p:ph type="dt" sz="half" idx="10"/>
          </p:nvPr>
        </p:nvSpPr>
        <p:spPr/>
        <p:txBody>
          <a:bodyPr/>
          <a:lstStyle/>
          <a:p>
            <a:fld id="{846CE7D5-CF57-46EF-B807-FDD0502418D4}" type="datetimeFigureOut">
              <a:rPr lang="en-US" smtClean="0"/>
              <a:t>11/29/2017</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319020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846CE7D5-CF57-46EF-B807-FDD0502418D4}" type="datetimeFigureOut">
              <a:rPr lang="en-US" smtClean="0"/>
              <a:t>11/29/2017</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893005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dirty="0"/>
              <a:t>Click to edit Master title style</a:t>
            </a:r>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Edit Master text styles</a:t>
            </a:r>
          </a:p>
        </p:txBody>
      </p:sp>
      <p:sp>
        <p:nvSpPr>
          <p:cNvPr id="7" name="Date Placeholder 4"/>
          <p:cNvSpPr>
            <a:spLocks noGrp="1"/>
          </p:cNvSpPr>
          <p:nvPr>
            <p:ph type="dt" sz="half" idx="10"/>
          </p:nvPr>
        </p:nvSpPr>
        <p:spPr/>
        <p:txBody>
          <a:bodyPr/>
          <a:lstStyle/>
          <a:p>
            <a:fld id="{846CE7D5-CF57-46EF-B807-FDD0502418D4}" type="datetimeFigureOut">
              <a:rPr lang="en-US" smtClean="0"/>
              <a:t>11/29/2017</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7454862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dirty="0"/>
              <a:t>Click to edit Master title style</a:t>
            </a:r>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11/29/2017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23839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dirty="0"/>
              <a:t>Click to edit Master title style</a:t>
            </a:r>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11/29/2017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9713891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dirty="0"/>
              <a:t>Click to edit Master title style</a:t>
            </a:r>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11/29/2017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186982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dirty="0"/>
              <a:t>Click to edit Master title style</a:t>
            </a:r>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dirty="0"/>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11/29/2017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8549500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dirty="0"/>
              <a:t>Click to edit Master title style</a:t>
            </a:r>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11/29/2017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275119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dirty="0"/>
              <a:t>Click to edit Master title style</a:t>
            </a:r>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846CE7D5-CF57-46EF-B807-FDD0502418D4}" type="datetimeFigureOut">
              <a:rPr lang="en-US" smtClean="0"/>
              <a:t>11/29/2017</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31487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dirty="0"/>
              <a:t>Click to edit Master title style</a:t>
            </a:r>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846CE7D5-CF57-46EF-B807-FDD0502418D4}" type="datetimeFigureOut">
              <a:rPr lang="en-US" smtClean="0"/>
              <a:t>11/29/2017</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250994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nchor="t" anchorCtr="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11/29/2017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8823276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dirty="0"/>
              <a:t>Click to edit Master title style</a:t>
            </a:r>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11/29/2017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542576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dirty="0"/>
              <a:t>Click to edit Master title style</a:t>
            </a:r>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846CE7D5-CF57-46EF-B807-FDD0502418D4}" type="datetimeFigureOut">
              <a:rPr lang="en-US" smtClean="0"/>
              <a:t>11/29/2017</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3467511608"/>
      </p:ext>
    </p:extLst>
  </p:cSld>
  <p:clrMap bg1="dk1" tx1="lt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 id="2147483735" r:id="rId15"/>
    <p:sldLayoutId id="2147483736" r:id="rId16"/>
    <p:sldLayoutId id="214748373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2D1AE45-0515-4F6A-9DCD-E07902BC6507}"/>
              </a:ext>
            </a:extLst>
          </p:cNvPr>
          <p:cNvSpPr>
            <a:spLocks noGrp="1"/>
          </p:cNvSpPr>
          <p:nvPr>
            <p:ph type="ctrTitle"/>
          </p:nvPr>
        </p:nvSpPr>
        <p:spPr/>
        <p:txBody>
          <a:bodyPr/>
          <a:lstStyle/>
          <a:p>
            <a:r>
              <a:rPr lang="en-US" dirty="0"/>
              <a:t>The Semi-Presidential Systems of France and Russia</a:t>
            </a:r>
          </a:p>
        </p:txBody>
      </p:sp>
      <p:sp>
        <p:nvSpPr>
          <p:cNvPr id="3" name="Subtitle 2">
            <a:extLst>
              <a:ext uri="{FF2B5EF4-FFF2-40B4-BE49-F238E27FC236}">
                <a16:creationId xmlns:a16="http://schemas.microsoft.com/office/drawing/2014/main" xmlns="" id="{0D336BA6-EF00-470D-A534-A914026D6491}"/>
              </a:ext>
            </a:extLst>
          </p:cNvPr>
          <p:cNvSpPr>
            <a:spLocks noGrp="1"/>
          </p:cNvSpPr>
          <p:nvPr>
            <p:ph type="subTitle" idx="1"/>
          </p:nvPr>
        </p:nvSpPr>
        <p:spPr/>
        <p:txBody>
          <a:bodyPr/>
          <a:lstStyle/>
          <a:p>
            <a:r>
              <a:rPr lang="en-US" dirty="0"/>
              <a:t>By Dakotah Holcombe</a:t>
            </a:r>
          </a:p>
        </p:txBody>
      </p:sp>
    </p:spTree>
    <p:extLst>
      <p:ext uri="{BB962C8B-B14F-4D97-AF65-F5344CB8AC3E}">
        <p14:creationId xmlns:p14="http://schemas.microsoft.com/office/powerpoint/2010/main" val="41912012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961396E-BBA3-4742-B9A6-72219E869999}"/>
              </a:ext>
            </a:extLst>
          </p:cNvPr>
          <p:cNvSpPr>
            <a:spLocks noGrp="1"/>
          </p:cNvSpPr>
          <p:nvPr>
            <p:ph type="title"/>
          </p:nvPr>
        </p:nvSpPr>
        <p:spPr/>
        <p:txBody>
          <a:bodyPr/>
          <a:lstStyle/>
          <a:p>
            <a:r>
              <a:rPr lang="en-US" dirty="0"/>
              <a:t>The French Monarchy 481-1792</a:t>
            </a:r>
          </a:p>
        </p:txBody>
      </p:sp>
      <p:sp>
        <p:nvSpPr>
          <p:cNvPr id="3" name="Content Placeholder 2">
            <a:extLst>
              <a:ext uri="{FF2B5EF4-FFF2-40B4-BE49-F238E27FC236}">
                <a16:creationId xmlns:a16="http://schemas.microsoft.com/office/drawing/2014/main" xmlns="" id="{366CA609-7BDA-4570-927F-A2F03886D2AF}"/>
              </a:ext>
            </a:extLst>
          </p:cNvPr>
          <p:cNvSpPr>
            <a:spLocks noGrp="1"/>
          </p:cNvSpPr>
          <p:nvPr>
            <p:ph sz="half" idx="1"/>
          </p:nvPr>
        </p:nvSpPr>
        <p:spPr/>
        <p:txBody>
          <a:bodyPr vert="horz" lIns="91440" tIns="45720" rIns="91440" bIns="45720" rtlCol="0" anchor="t">
            <a:normAutofit fontScale="85000" lnSpcReduction="20000"/>
          </a:bodyPr>
          <a:lstStyle/>
          <a:p>
            <a:pPr>
              <a:buClr>
                <a:srgbClr val="8AD0D6"/>
              </a:buClr>
            </a:pPr>
            <a:r>
              <a:rPr lang="en-US" dirty="0"/>
              <a:t>Saw the rise of the "Holy Roman Empire" Under Charlemagne, thus establishing in earnest the French government's longtime association with the Catholic Church, Charlemagne tried to revive the Western Roman Empire and its cultural grandeur.</a:t>
            </a:r>
          </a:p>
          <a:p>
            <a:pPr>
              <a:buClr>
                <a:srgbClr val="8AD0D6"/>
              </a:buClr>
              <a:buFont typeface="Wingdings 3"/>
            </a:pPr>
            <a:r>
              <a:rPr lang="en-US" dirty="0"/>
              <a:t>The monarchy reached its peak during the reign of Louis XIV. By turning powerful feudal lords into courtiers. France became the most populous country in Europe and had tremendous influence over European politics, economy, and culture. French became the most-used language in diplomacy, science, literature and international affairs, and remained so until the 20th century.</a:t>
            </a:r>
          </a:p>
        </p:txBody>
      </p:sp>
      <p:sp>
        <p:nvSpPr>
          <p:cNvPr id="4" name="Content Placeholder 3">
            <a:extLst>
              <a:ext uri="{FF2B5EF4-FFF2-40B4-BE49-F238E27FC236}">
                <a16:creationId xmlns:a16="http://schemas.microsoft.com/office/drawing/2014/main" xmlns="" id="{F5F7EDD2-9E54-4B82-8AB9-6F1C3DFB2C65}"/>
              </a:ext>
            </a:extLst>
          </p:cNvPr>
          <p:cNvSpPr>
            <a:spLocks noGrp="1"/>
          </p:cNvSpPr>
          <p:nvPr>
            <p:ph sz="half" idx="2"/>
          </p:nvPr>
        </p:nvSpPr>
        <p:spPr/>
        <p:txBody>
          <a:bodyPr vert="horz" lIns="91440" tIns="45720" rIns="91440" bIns="45720" rtlCol="0" anchor="t">
            <a:normAutofit fontScale="85000" lnSpcReduction="20000"/>
          </a:bodyPr>
          <a:lstStyle/>
          <a:p>
            <a:r>
              <a:rPr lang="en-US" dirty="0"/>
              <a:t>Under Louis XV, France lost New France and most of its Indian possessions after its defeat in the Seven Years' War, which ended in 1763. Its European territory kept growing, however, with notable acquisitions such as Lorraine (1766) and Corsica (1770). An unpopular king, Louis XV's weak rule, his ill-advised financial, political and military decisions – as well as the debauchery of his court– discredited the monarchy, which arguably paved the way for the French Revolution </a:t>
            </a:r>
          </a:p>
          <a:p>
            <a:pPr>
              <a:buClr>
                <a:srgbClr val="8AD0D6"/>
              </a:buClr>
            </a:pPr>
            <a:r>
              <a:rPr lang="en-US" dirty="0"/>
              <a:t>Louis XVI, actively supported the Americans, who were seeking their independence from Great Britain. The financial crisis that followed France's involvement in the American Revolutionary War was one of many contributing factors to the French Revolution.</a:t>
            </a:r>
          </a:p>
        </p:txBody>
      </p:sp>
    </p:spTree>
    <p:extLst>
      <p:ext uri="{BB962C8B-B14F-4D97-AF65-F5344CB8AC3E}">
        <p14:creationId xmlns:p14="http://schemas.microsoft.com/office/powerpoint/2010/main" val="11402592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6D0E820-B42F-4B87-95A4-42321D3E1BAE}"/>
              </a:ext>
            </a:extLst>
          </p:cNvPr>
          <p:cNvSpPr>
            <a:spLocks noGrp="1"/>
          </p:cNvSpPr>
          <p:nvPr>
            <p:ph type="title"/>
          </p:nvPr>
        </p:nvSpPr>
        <p:spPr/>
        <p:txBody>
          <a:bodyPr/>
          <a:lstStyle/>
          <a:p>
            <a:r>
              <a:rPr lang="en-US" dirty="0"/>
              <a:t>The French Revolution</a:t>
            </a:r>
            <a:r>
              <a:rPr lang="en-US" dirty="0">
                <a:solidFill>
                  <a:srgbClr val="EBEBEB"/>
                </a:solidFill>
              </a:rPr>
              <a:t> 1789-1799</a:t>
            </a:r>
            <a:endParaRPr lang="en-US">
              <a:solidFill>
                <a:schemeClr val="tx1"/>
              </a:solidFill>
            </a:endParaRPr>
          </a:p>
        </p:txBody>
      </p:sp>
      <p:sp>
        <p:nvSpPr>
          <p:cNvPr id="3" name="Content Placeholder 2">
            <a:extLst>
              <a:ext uri="{FF2B5EF4-FFF2-40B4-BE49-F238E27FC236}">
                <a16:creationId xmlns:a16="http://schemas.microsoft.com/office/drawing/2014/main" xmlns="" id="{C6F8EFC2-D926-41B1-8F54-F6BF7BF39EE0}"/>
              </a:ext>
            </a:extLst>
          </p:cNvPr>
          <p:cNvSpPr>
            <a:spLocks noGrp="1"/>
          </p:cNvSpPr>
          <p:nvPr>
            <p:ph sz="half" idx="1"/>
          </p:nvPr>
        </p:nvSpPr>
        <p:spPr/>
        <p:txBody>
          <a:bodyPr vert="horz" lIns="91440" tIns="45720" rIns="91440" bIns="45720" rtlCol="0" anchor="t">
            <a:normAutofit fontScale="92500"/>
          </a:bodyPr>
          <a:lstStyle/>
          <a:p>
            <a:r>
              <a:rPr lang="en-US" dirty="0"/>
              <a:t> the Third Estate formed into a National Assembly, signaling the outbreak of the French Revolution. </a:t>
            </a:r>
          </a:p>
          <a:p>
            <a:pPr>
              <a:buClr>
                <a:srgbClr val="8AD0D6"/>
              </a:buClr>
            </a:pPr>
            <a:r>
              <a:rPr lang="en-US" dirty="0"/>
              <a:t>In early August 1789, Through the </a:t>
            </a:r>
            <a:r>
              <a:rPr lang="en-US" dirty="0">
                <a:solidFill>
                  <a:srgbClr val="FFFFFF"/>
                </a:solidFill>
              </a:rPr>
              <a:t>Declaration of the Rights of Man and of the Citizen</a:t>
            </a:r>
            <a:r>
              <a:rPr lang="en-US" dirty="0"/>
              <a:t> (27 August 1789) France established fundamental rights for men. Freedom of speech and press were declared, and arbitrary arrests outlawed. It called for the destruction of aristocratic privileges and proclaimed freedom and equal rights for all men, as well as access to public office based on talent rather than birth.</a:t>
            </a:r>
          </a:p>
        </p:txBody>
      </p:sp>
      <p:sp>
        <p:nvSpPr>
          <p:cNvPr id="4" name="Content Placeholder 3">
            <a:extLst>
              <a:ext uri="{FF2B5EF4-FFF2-40B4-BE49-F238E27FC236}">
                <a16:creationId xmlns:a16="http://schemas.microsoft.com/office/drawing/2014/main" xmlns="" id="{3BEC4E1B-0808-47DD-9B82-26330C36F0DD}"/>
              </a:ext>
            </a:extLst>
          </p:cNvPr>
          <p:cNvSpPr>
            <a:spLocks noGrp="1"/>
          </p:cNvSpPr>
          <p:nvPr>
            <p:ph sz="half" idx="2"/>
          </p:nvPr>
        </p:nvSpPr>
        <p:spPr/>
        <p:txBody>
          <a:bodyPr vert="horz" lIns="91440" tIns="45720" rIns="91440" bIns="45720" rtlCol="0" anchor="t">
            <a:normAutofit fontScale="92500"/>
          </a:bodyPr>
          <a:lstStyle/>
          <a:p>
            <a:r>
              <a:rPr lang="en-US" dirty="0"/>
              <a:t>In September 1791, the National Constituent Assembly forced King Louis XVI to accept the French Constitution of 1791, thus turning the French absolute monarchy into a constitutional monarchy. In the newly established Legislative Assembly (October 1791),</a:t>
            </a:r>
          </a:p>
          <a:p>
            <a:pPr>
              <a:buClr>
                <a:srgbClr val="8AD0D6"/>
              </a:buClr>
            </a:pPr>
            <a:r>
              <a:rPr lang="en-US" dirty="0"/>
              <a:t>the Legislative Assembly, which had found it impossible to work with the king, decreed the provisional suspension of King Louis XVI and the convocation of a National Convention to draw up a new constitution with no monarchy.</a:t>
            </a:r>
          </a:p>
        </p:txBody>
      </p:sp>
    </p:spTree>
    <p:extLst>
      <p:ext uri="{BB962C8B-B14F-4D97-AF65-F5344CB8AC3E}">
        <p14:creationId xmlns:p14="http://schemas.microsoft.com/office/powerpoint/2010/main" val="3538429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0BB35EC-C8A0-4566-8CE7-47DDCB7EE1CF}"/>
              </a:ext>
            </a:extLst>
          </p:cNvPr>
          <p:cNvSpPr>
            <a:spLocks noGrp="1"/>
          </p:cNvSpPr>
          <p:nvPr>
            <p:ph type="title"/>
          </p:nvPr>
        </p:nvSpPr>
        <p:spPr/>
        <p:txBody>
          <a:bodyPr/>
          <a:lstStyle/>
          <a:p>
            <a:r>
              <a:rPr lang="en" dirty="0">
                <a:solidFill>
                  <a:schemeClr val="tx1"/>
                </a:solidFill>
              </a:rPr>
              <a:t>Napoleonic Era 1799-1914</a:t>
            </a:r>
          </a:p>
          <a:p>
            <a:endParaRPr lang="en-US" dirty="0">
              <a:solidFill>
                <a:srgbClr val="EBEBEB"/>
              </a:solidFill>
            </a:endParaRPr>
          </a:p>
        </p:txBody>
      </p:sp>
      <p:sp>
        <p:nvSpPr>
          <p:cNvPr id="3" name="Content Placeholder 2">
            <a:extLst>
              <a:ext uri="{FF2B5EF4-FFF2-40B4-BE49-F238E27FC236}">
                <a16:creationId xmlns:a16="http://schemas.microsoft.com/office/drawing/2014/main" xmlns="" id="{AC8A772B-BABE-4CEC-BB48-1FE8DE7856B5}"/>
              </a:ext>
            </a:extLst>
          </p:cNvPr>
          <p:cNvSpPr>
            <a:spLocks noGrp="1"/>
          </p:cNvSpPr>
          <p:nvPr>
            <p:ph sz="half" idx="1"/>
          </p:nvPr>
        </p:nvSpPr>
        <p:spPr/>
        <p:txBody>
          <a:bodyPr vert="horz" lIns="91440" tIns="45720" rIns="91440" bIns="45720" rtlCol="0" anchor="t">
            <a:normAutofit fontScale="92500"/>
          </a:bodyPr>
          <a:lstStyle/>
          <a:p>
            <a:r>
              <a:rPr lang="en-US" dirty="0"/>
              <a:t>Napoleon Bonaparte seized control of the Republic in 1799 becoming First Consul and later Emperor of the French Empire (1804–1814/1815).</a:t>
            </a:r>
          </a:p>
          <a:p>
            <a:pPr>
              <a:buClr>
                <a:srgbClr val="8AD0D6"/>
              </a:buClr>
            </a:pPr>
            <a:r>
              <a:rPr lang="en-US" dirty="0"/>
              <a:t>Napoleon's conquest led to the worldwide expansion of French revolutionary ideals and reforms, such as the Metric system, the Napoleonic Code and the Declaration of the Rights of Man.</a:t>
            </a:r>
          </a:p>
        </p:txBody>
      </p:sp>
      <p:sp>
        <p:nvSpPr>
          <p:cNvPr id="4" name="Content Placeholder 3">
            <a:extLst>
              <a:ext uri="{FF2B5EF4-FFF2-40B4-BE49-F238E27FC236}">
                <a16:creationId xmlns:a16="http://schemas.microsoft.com/office/drawing/2014/main" xmlns="" id="{AE47E58A-8F00-4AA2-808F-4397E57995CE}"/>
              </a:ext>
            </a:extLst>
          </p:cNvPr>
          <p:cNvSpPr>
            <a:spLocks noGrp="1"/>
          </p:cNvSpPr>
          <p:nvPr>
            <p:ph sz="half" idx="2"/>
          </p:nvPr>
        </p:nvSpPr>
        <p:spPr/>
        <p:txBody>
          <a:bodyPr vert="horz" lIns="91440" tIns="45720" rIns="91440" bIns="45720" rtlCol="0" anchor="t">
            <a:normAutofit fontScale="92500"/>
          </a:bodyPr>
          <a:lstStyle/>
          <a:p>
            <a:r>
              <a:rPr lang="en-US" dirty="0"/>
              <a:t>Napoleon was finally defeated in 1815, the monarchy was re-established, with new constitutional limitations.  The French Second Republic was proclaimed, in the wake of the European Revolutions of 1848.</a:t>
            </a:r>
          </a:p>
          <a:p>
            <a:pPr>
              <a:buClr>
                <a:srgbClr val="8AD0D6"/>
              </a:buClr>
            </a:pPr>
            <a:r>
              <a:rPr lang="en-US" dirty="0"/>
              <a:t>Napoleon I's nephew, was proclaimed emperor of the second Empire, as Napoleon III. He multiplied French interventions abroad. Napoleon III was unseated following defeat in the Franco-Prussian War of 1870 and his regime was replaced by the Third Republic. </a:t>
            </a:r>
          </a:p>
        </p:txBody>
      </p:sp>
    </p:spTree>
    <p:extLst>
      <p:ext uri="{BB962C8B-B14F-4D97-AF65-F5344CB8AC3E}">
        <p14:creationId xmlns:p14="http://schemas.microsoft.com/office/powerpoint/2010/main" val="21617434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651B1FD-BDDC-42D3-BA56-9C4B37DC4680}"/>
              </a:ext>
            </a:extLst>
          </p:cNvPr>
          <p:cNvSpPr>
            <a:spLocks noGrp="1"/>
          </p:cNvSpPr>
          <p:nvPr>
            <p:ph type="title"/>
          </p:nvPr>
        </p:nvSpPr>
        <p:spPr/>
        <p:txBody>
          <a:bodyPr/>
          <a:lstStyle/>
          <a:p>
            <a:r>
              <a:rPr lang="en-US" dirty="0"/>
              <a:t>Contemporary Era 1914-Present</a:t>
            </a:r>
          </a:p>
        </p:txBody>
      </p:sp>
      <p:sp>
        <p:nvSpPr>
          <p:cNvPr id="3" name="Content Placeholder 2">
            <a:extLst>
              <a:ext uri="{FF2B5EF4-FFF2-40B4-BE49-F238E27FC236}">
                <a16:creationId xmlns:a16="http://schemas.microsoft.com/office/drawing/2014/main" xmlns="" id="{B2B01A78-A9B4-4EA3-94FC-C5EA0E5CEC47}"/>
              </a:ext>
            </a:extLst>
          </p:cNvPr>
          <p:cNvSpPr>
            <a:spLocks noGrp="1"/>
          </p:cNvSpPr>
          <p:nvPr>
            <p:ph sz="half" idx="1"/>
          </p:nvPr>
        </p:nvSpPr>
        <p:spPr/>
        <p:txBody>
          <a:bodyPr vert="horz" lIns="91440" tIns="45720" rIns="91440" bIns="45720" rtlCol="0" anchor="t">
            <a:normAutofit/>
          </a:bodyPr>
          <a:lstStyle/>
          <a:p>
            <a:r>
              <a:rPr lang="en-US" dirty="0"/>
              <a:t>The Third Republic lasted from 1870 to 1840 when  France was invaded and occupied by Nazi Germany. </a:t>
            </a:r>
          </a:p>
          <a:p>
            <a:pPr>
              <a:buClr>
                <a:srgbClr val="8AD0D6"/>
              </a:buClr>
            </a:pPr>
            <a:r>
              <a:rPr lang="en-US" dirty="0"/>
              <a:t> Over the following year the Allies and the French Resistance emerged victorious over the Axis powers and French sovereignty was restored with the establishment of the Provisional Government of the French Republic (GPRF).</a:t>
            </a:r>
          </a:p>
          <a:p>
            <a:pPr marL="0" indent="0">
              <a:buClr>
                <a:srgbClr val="8AD0D6"/>
              </a:buClr>
              <a:buNone/>
            </a:pPr>
            <a:endParaRPr lang="en-US" dirty="0"/>
          </a:p>
        </p:txBody>
      </p:sp>
      <p:sp>
        <p:nvSpPr>
          <p:cNvPr id="4" name="Content Placeholder 3">
            <a:extLst>
              <a:ext uri="{FF2B5EF4-FFF2-40B4-BE49-F238E27FC236}">
                <a16:creationId xmlns:a16="http://schemas.microsoft.com/office/drawing/2014/main" xmlns="" id="{F90A81D5-79F6-4B07-BDEB-89D768BE74AD}"/>
              </a:ext>
            </a:extLst>
          </p:cNvPr>
          <p:cNvSpPr>
            <a:spLocks noGrp="1"/>
          </p:cNvSpPr>
          <p:nvPr>
            <p:ph sz="half" idx="2"/>
          </p:nvPr>
        </p:nvSpPr>
        <p:spPr/>
        <p:txBody>
          <a:bodyPr vert="horz" lIns="91440" tIns="45720" rIns="91440" bIns="45720" rtlCol="0" anchor="t">
            <a:normAutofit/>
          </a:bodyPr>
          <a:lstStyle/>
          <a:p>
            <a:r>
              <a:rPr lang="en-US" dirty="0"/>
              <a:t>The GPRF laid the groundwork for a new constitutional order that resulted in the Fourth Republic, which saw spectacular economic growth </a:t>
            </a:r>
          </a:p>
          <a:p>
            <a:pPr>
              <a:buClr>
                <a:srgbClr val="8AD0D6"/>
              </a:buClr>
            </a:pPr>
            <a:r>
              <a:rPr lang="en-US" dirty="0"/>
              <a:t>In 1958, the weak and unstable Fourth Republic gave way to the Fifth Republic, which included a strengthened Presidency.</a:t>
            </a:r>
          </a:p>
        </p:txBody>
      </p:sp>
    </p:spTree>
    <p:extLst>
      <p:ext uri="{BB962C8B-B14F-4D97-AF65-F5344CB8AC3E}">
        <p14:creationId xmlns:p14="http://schemas.microsoft.com/office/powerpoint/2010/main" val="10916231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B3D6A94-DBBB-4087-9C58-25FC8979F349}"/>
              </a:ext>
            </a:extLst>
          </p:cNvPr>
          <p:cNvSpPr>
            <a:spLocks noGrp="1"/>
          </p:cNvSpPr>
          <p:nvPr>
            <p:ph type="title"/>
          </p:nvPr>
        </p:nvSpPr>
        <p:spPr/>
        <p:txBody>
          <a:bodyPr/>
          <a:lstStyle/>
          <a:p>
            <a:r>
              <a:rPr lang="en-US" dirty="0"/>
              <a:t>The Fifth Republic of France, Executive Branch</a:t>
            </a:r>
          </a:p>
        </p:txBody>
      </p:sp>
      <p:sp>
        <p:nvSpPr>
          <p:cNvPr id="3" name="Content Placeholder 2">
            <a:extLst>
              <a:ext uri="{FF2B5EF4-FFF2-40B4-BE49-F238E27FC236}">
                <a16:creationId xmlns:a16="http://schemas.microsoft.com/office/drawing/2014/main" xmlns="" id="{1A06A552-0557-425E-966C-2E1E92A05A94}"/>
              </a:ext>
            </a:extLst>
          </p:cNvPr>
          <p:cNvSpPr>
            <a:spLocks noGrp="1"/>
          </p:cNvSpPr>
          <p:nvPr>
            <p:ph sz="half" idx="1"/>
          </p:nvPr>
        </p:nvSpPr>
        <p:spPr/>
        <p:txBody>
          <a:bodyPr vert="horz" lIns="91440" tIns="45720" rIns="91440" bIns="45720" rtlCol="0" anchor="t">
            <a:normAutofit fontScale="85000" lnSpcReduction="10000"/>
          </a:bodyPr>
          <a:lstStyle/>
          <a:p>
            <a:r>
              <a:rPr lang="en-US" dirty="0"/>
              <a:t>The Executive Branch is made up of the President, the Prime Minister, and the Cabinet.  </a:t>
            </a:r>
          </a:p>
          <a:p>
            <a:pPr>
              <a:buClr>
                <a:srgbClr val="8AD0D6"/>
              </a:buClr>
            </a:pPr>
            <a:r>
              <a:rPr lang="en-US" dirty="0"/>
              <a:t>the President of France is the pre-eminent figure in French politics. He appoints the Prime Minister. Though he may not </a:t>
            </a:r>
            <a:r>
              <a:rPr lang="en-US" i="1" dirty="0"/>
              <a:t>de jure</a:t>
            </a:r>
            <a:r>
              <a:rPr lang="en-US" dirty="0"/>
              <a:t> dismiss him, if the Prime Minister is from the same political side, he can, in practice, have him resign on demand. He appoints the ministers, ministers-delegate and secretaries of the cabinet. The President can dissolve the National Assembly in the case of a stalemate in which no policies are being created and the legislation has come to a halt. However, the President must consul the Prime Minister and Presidents of both legislative bodies before doing so.</a:t>
            </a:r>
          </a:p>
          <a:p>
            <a:pPr>
              <a:buClr>
                <a:srgbClr val="8AD0D6"/>
              </a:buClr>
            </a:pPr>
            <a:endParaRPr lang="en-US" dirty="0"/>
          </a:p>
        </p:txBody>
      </p:sp>
      <p:sp>
        <p:nvSpPr>
          <p:cNvPr id="4" name="Content Placeholder 3">
            <a:extLst>
              <a:ext uri="{FF2B5EF4-FFF2-40B4-BE49-F238E27FC236}">
                <a16:creationId xmlns:a16="http://schemas.microsoft.com/office/drawing/2014/main" xmlns="" id="{3A3F7AAB-B3FD-4BE9-891D-1E55E1871A86}"/>
              </a:ext>
            </a:extLst>
          </p:cNvPr>
          <p:cNvSpPr>
            <a:spLocks noGrp="1"/>
          </p:cNvSpPr>
          <p:nvPr>
            <p:ph sz="half" idx="2"/>
          </p:nvPr>
        </p:nvSpPr>
        <p:spPr/>
        <p:txBody>
          <a:bodyPr vert="horz" lIns="91440" tIns="45720" rIns="91440" bIns="45720" rtlCol="0" anchor="t">
            <a:normAutofit fontScale="85000" lnSpcReduction="10000"/>
          </a:bodyPr>
          <a:lstStyle/>
          <a:p>
            <a:r>
              <a:rPr lang="en-US" dirty="0"/>
              <a:t>The French Prime Minister is the head of the government, The Prime Minister can engage the responsibility of his government on a law, under article 49-3 of the Constitution. The law is then considered adopted unless the National Assembly votes a motion of censure, in which case the law is refused and the government has to resign. </a:t>
            </a:r>
          </a:p>
        </p:txBody>
      </p:sp>
    </p:spTree>
    <p:extLst>
      <p:ext uri="{BB962C8B-B14F-4D97-AF65-F5344CB8AC3E}">
        <p14:creationId xmlns:p14="http://schemas.microsoft.com/office/powerpoint/2010/main" val="19329381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7322A06-8524-4C3C-B26A-EE91053F4261}"/>
              </a:ext>
            </a:extLst>
          </p:cNvPr>
          <p:cNvSpPr>
            <a:spLocks noGrp="1"/>
          </p:cNvSpPr>
          <p:nvPr>
            <p:ph type="title"/>
          </p:nvPr>
        </p:nvSpPr>
        <p:spPr/>
        <p:txBody>
          <a:bodyPr/>
          <a:lstStyle/>
          <a:p>
            <a:r>
              <a:rPr lang="en-US" dirty="0"/>
              <a:t>The Fifth Republic, Legislative Branch</a:t>
            </a:r>
          </a:p>
        </p:txBody>
      </p:sp>
      <p:sp>
        <p:nvSpPr>
          <p:cNvPr id="3" name="Content Placeholder 2">
            <a:extLst>
              <a:ext uri="{FF2B5EF4-FFF2-40B4-BE49-F238E27FC236}">
                <a16:creationId xmlns:a16="http://schemas.microsoft.com/office/drawing/2014/main" xmlns="" id="{A75D31B5-5C9B-4D4C-8B0B-A2758D2550AD}"/>
              </a:ext>
            </a:extLst>
          </p:cNvPr>
          <p:cNvSpPr>
            <a:spLocks noGrp="1"/>
          </p:cNvSpPr>
          <p:nvPr>
            <p:ph sz="half" idx="1"/>
          </p:nvPr>
        </p:nvSpPr>
        <p:spPr/>
        <p:txBody>
          <a:bodyPr vert="horz" lIns="91440" tIns="45720" rIns="91440" bIns="45720" rtlCol="0" anchor="t">
            <a:normAutofit fontScale="92500" lnSpcReduction="10000"/>
          </a:bodyPr>
          <a:lstStyle/>
          <a:p>
            <a:r>
              <a:rPr lang="en-US" dirty="0"/>
              <a:t>The Parliament of France, making up the legislative branch, consists of two houses: the National Assembly and the Senate; the Assembly is the pre-eminent body.</a:t>
            </a:r>
          </a:p>
          <a:p>
            <a:pPr>
              <a:buClr>
                <a:srgbClr val="8AD0D6"/>
              </a:buClr>
            </a:pPr>
            <a:r>
              <a:rPr lang="en-US" dirty="0"/>
              <a:t>The National Assembly is the principal legislative body. Its 577 deputies are directly elected for five-year terms in local majority votes, and all seats are voted on in each election. The National Assembly may force the resignation of the government by voting a motion of censure. For this reason, the Prime Minister and their government are necessarily from the dominant party or coalition in the assembly.</a:t>
            </a:r>
          </a:p>
        </p:txBody>
      </p:sp>
      <p:sp>
        <p:nvSpPr>
          <p:cNvPr id="4" name="Content Placeholder 3">
            <a:extLst>
              <a:ext uri="{FF2B5EF4-FFF2-40B4-BE49-F238E27FC236}">
                <a16:creationId xmlns:a16="http://schemas.microsoft.com/office/drawing/2014/main" xmlns="" id="{E2B6D105-0EF7-458F-AB08-56697DDC4918}"/>
              </a:ext>
            </a:extLst>
          </p:cNvPr>
          <p:cNvSpPr>
            <a:spLocks noGrp="1"/>
          </p:cNvSpPr>
          <p:nvPr>
            <p:ph sz="half" idx="2"/>
          </p:nvPr>
        </p:nvSpPr>
        <p:spPr/>
        <p:txBody>
          <a:bodyPr vert="horz" lIns="91440" tIns="45720" rIns="91440" bIns="45720" rtlCol="0" anchor="t">
            <a:normAutofit fontScale="92500" lnSpcReduction="10000"/>
          </a:bodyPr>
          <a:lstStyle/>
          <a:p>
            <a:r>
              <a:rPr lang="en-US" dirty="0"/>
              <a:t>The Senate is the upper house of the French Parliament, presided over by a president. The Senate's legislative powers are limited; on most matters of legislation, the National Assembly has the last word in the event of a disagreement between the two houses.</a:t>
            </a:r>
          </a:p>
        </p:txBody>
      </p:sp>
    </p:spTree>
    <p:extLst>
      <p:ext uri="{BB962C8B-B14F-4D97-AF65-F5344CB8AC3E}">
        <p14:creationId xmlns:p14="http://schemas.microsoft.com/office/powerpoint/2010/main" val="27795836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B5B2627-B99E-4F41-9E8F-5085FEF83DB0}"/>
              </a:ext>
            </a:extLst>
          </p:cNvPr>
          <p:cNvSpPr>
            <a:spLocks noGrp="1"/>
          </p:cNvSpPr>
          <p:nvPr>
            <p:ph type="title"/>
          </p:nvPr>
        </p:nvSpPr>
        <p:spPr/>
        <p:txBody>
          <a:bodyPr/>
          <a:lstStyle/>
          <a:p>
            <a:r>
              <a:rPr lang="en-US" dirty="0"/>
              <a:t>The Fifth Republic, Judicial Branch</a:t>
            </a:r>
            <a:r>
              <a:rPr lang="en-US" dirty="0">
                <a:solidFill>
                  <a:schemeClr val="tx1"/>
                </a:solidFill>
                <a:latin typeface="+mj-ea"/>
                <a:cs typeface="+mj-ea"/>
              </a:rPr>
              <a:t/>
            </a:r>
            <a:br>
              <a:rPr lang="en-US" dirty="0">
                <a:solidFill>
                  <a:schemeClr val="tx1"/>
                </a:solidFill>
                <a:latin typeface="+mj-ea"/>
                <a:cs typeface="+mj-ea"/>
              </a:rPr>
            </a:br>
            <a:endParaRPr lang="en-US"/>
          </a:p>
        </p:txBody>
      </p:sp>
      <p:sp>
        <p:nvSpPr>
          <p:cNvPr id="3" name="Content Placeholder 2">
            <a:extLst>
              <a:ext uri="{FF2B5EF4-FFF2-40B4-BE49-F238E27FC236}">
                <a16:creationId xmlns:a16="http://schemas.microsoft.com/office/drawing/2014/main" xmlns="" id="{B51C3345-258C-4A1E-860B-02A3ED86C90A}"/>
              </a:ext>
            </a:extLst>
          </p:cNvPr>
          <p:cNvSpPr>
            <a:spLocks noGrp="1"/>
          </p:cNvSpPr>
          <p:nvPr>
            <p:ph sz="half" idx="1"/>
          </p:nvPr>
        </p:nvSpPr>
        <p:spPr/>
        <p:txBody>
          <a:bodyPr vert="horz" lIns="91440" tIns="45720" rIns="91440" bIns="45720" rtlCol="0" anchor="t">
            <a:normAutofit fontScale="85000" lnSpcReduction="10000"/>
          </a:bodyPr>
          <a:lstStyle/>
          <a:p>
            <a:r>
              <a:rPr lang="en-US" dirty="0"/>
              <a:t>French law provides for a separate judicial branch with an independent judiciary which does not answer to or is directly controlled by the other two branches of government. France has a civil law legal system, the basis of which is codified law; however, case law plays a significant role in the determination of the courts. The most distinctive feature of the French judicial system is that it is divided into judicial and administrative streams.</a:t>
            </a:r>
          </a:p>
          <a:p>
            <a:pPr>
              <a:buClr>
                <a:srgbClr val="8AD0D6"/>
              </a:buClr>
            </a:pPr>
            <a:r>
              <a:rPr lang="en-US" dirty="0"/>
              <a:t>The judicial stream of courts adjudicates civil and criminal cases. The judicial court stream consists of inferior courts, intermediate appellate courts, and the French Court of Cassation, the supreme court.</a:t>
            </a:r>
          </a:p>
        </p:txBody>
      </p:sp>
      <p:sp>
        <p:nvSpPr>
          <p:cNvPr id="4" name="Content Placeholder 3">
            <a:extLst>
              <a:ext uri="{FF2B5EF4-FFF2-40B4-BE49-F238E27FC236}">
                <a16:creationId xmlns:a16="http://schemas.microsoft.com/office/drawing/2014/main" xmlns="" id="{1B51BC02-398D-4940-A670-AA712157489F}"/>
              </a:ext>
            </a:extLst>
          </p:cNvPr>
          <p:cNvSpPr>
            <a:spLocks noGrp="1"/>
          </p:cNvSpPr>
          <p:nvPr>
            <p:ph sz="half" idx="2"/>
          </p:nvPr>
        </p:nvSpPr>
        <p:spPr/>
        <p:txBody>
          <a:bodyPr vert="horz" lIns="91440" tIns="45720" rIns="91440" bIns="45720" rtlCol="0" anchor="t">
            <a:normAutofit fontScale="85000" lnSpcReduction="10000"/>
          </a:bodyPr>
          <a:lstStyle/>
          <a:p>
            <a:r>
              <a:rPr lang="en-US" dirty="0"/>
              <a:t>Courts of administrative law adjudicate on claims and suits against government offices and agencies. The administrative stream is made up of administrative courts, courts of administrative appeal, and the Council of State as the court of last resort.</a:t>
            </a:r>
          </a:p>
          <a:p>
            <a:pPr>
              <a:buClr>
                <a:srgbClr val="8AD0D6"/>
              </a:buClr>
            </a:pPr>
            <a:r>
              <a:rPr lang="en-US" dirty="0"/>
              <a:t>Neither judicial nor administrative courts are empowered to rule on the constitutionality of acts of Parliament. While technically not part of the judicial branch, the Constitutional Council examines legislation and decides whether or not it violates the Constitution.</a:t>
            </a:r>
          </a:p>
        </p:txBody>
      </p:sp>
    </p:spTree>
    <p:extLst>
      <p:ext uri="{BB962C8B-B14F-4D97-AF65-F5344CB8AC3E}">
        <p14:creationId xmlns:p14="http://schemas.microsoft.com/office/powerpoint/2010/main" val="41381714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4AC86D1-6BA0-4B37-BC5B-ACF4A09BFF89}"/>
              </a:ext>
            </a:extLst>
          </p:cNvPr>
          <p:cNvSpPr>
            <a:spLocks noGrp="1"/>
          </p:cNvSpPr>
          <p:nvPr>
            <p:ph type="title"/>
          </p:nvPr>
        </p:nvSpPr>
        <p:spPr/>
        <p:txBody>
          <a:bodyPr/>
          <a:lstStyle/>
          <a:p>
            <a:r>
              <a:rPr lang="en-US" dirty="0"/>
              <a:t>The Russian Monarchy 862-1917</a:t>
            </a:r>
          </a:p>
        </p:txBody>
      </p:sp>
      <p:sp>
        <p:nvSpPr>
          <p:cNvPr id="3" name="Content Placeholder 2">
            <a:extLst>
              <a:ext uri="{FF2B5EF4-FFF2-40B4-BE49-F238E27FC236}">
                <a16:creationId xmlns:a16="http://schemas.microsoft.com/office/drawing/2014/main" xmlns="" id="{3DACB6AB-1E10-426F-984F-FD2F6D864074}"/>
              </a:ext>
            </a:extLst>
          </p:cNvPr>
          <p:cNvSpPr>
            <a:spLocks noGrp="1"/>
          </p:cNvSpPr>
          <p:nvPr>
            <p:ph sz="half" idx="1"/>
          </p:nvPr>
        </p:nvSpPr>
        <p:spPr/>
        <p:txBody>
          <a:bodyPr vert="horz" lIns="91440" tIns="45720" rIns="91440" bIns="45720" rtlCol="0" anchor="t">
            <a:normAutofit fontScale="85000" lnSpcReduction="20000"/>
          </a:bodyPr>
          <a:lstStyle/>
          <a:p>
            <a:r>
              <a:rPr lang="en-US" dirty="0"/>
              <a:t>In the 10th to 11th centuries </a:t>
            </a:r>
            <a:r>
              <a:rPr lang="en-US" dirty="0" err="1"/>
              <a:t>Kievan</a:t>
            </a:r>
            <a:r>
              <a:rPr lang="en-US" dirty="0"/>
              <a:t> </a:t>
            </a:r>
            <a:r>
              <a:rPr lang="en-US" dirty="0" err="1"/>
              <a:t>Rus'</a:t>
            </a:r>
            <a:r>
              <a:rPr lang="en-US" dirty="0"/>
              <a:t> became one of the largest and most prosperous states in Europe. The reigns of Vladimir the Great and his son </a:t>
            </a:r>
            <a:r>
              <a:rPr lang="en-US" dirty="0" err="1"/>
              <a:t>Yaroslav</a:t>
            </a:r>
            <a:r>
              <a:rPr lang="en-US" dirty="0"/>
              <a:t> the Wise constitute the Golden Age of Kiev, which saw the acceptance of Orthodox Christianity from  Byzantium and the creation of the first East Slavic written legal code, the </a:t>
            </a:r>
            <a:r>
              <a:rPr lang="en-US" i="1" dirty="0"/>
              <a:t>Russkaya Pravda. </a:t>
            </a:r>
            <a:endParaRPr lang="en-US" dirty="0"/>
          </a:p>
          <a:p>
            <a:pPr>
              <a:buClr>
                <a:srgbClr val="8AD0D6"/>
              </a:buClr>
            </a:pPr>
            <a:r>
              <a:rPr lang="en-US" dirty="0"/>
              <a:t>The most powerful state to eventually arise after the destruction of </a:t>
            </a:r>
            <a:r>
              <a:rPr lang="en-US" dirty="0" err="1"/>
              <a:t>Kievan</a:t>
            </a:r>
            <a:r>
              <a:rPr lang="en-US" dirty="0"/>
              <a:t> </a:t>
            </a:r>
            <a:r>
              <a:rPr lang="en-US" dirty="0" err="1"/>
              <a:t>Rus'</a:t>
            </a:r>
            <a:r>
              <a:rPr lang="en-US" dirty="0"/>
              <a:t> was the Grand Duchy of Moscow, initially a part of Vladimir-Suzdal. While still under the domain of the Mongol-Tatars and with their connivance, Moscow began to assert its influence in the Central </a:t>
            </a:r>
            <a:r>
              <a:rPr lang="en-US" dirty="0" err="1"/>
              <a:t>Rus'</a:t>
            </a:r>
            <a:r>
              <a:rPr lang="en-US" dirty="0"/>
              <a:t> in the early 14th century, gradually becoming the leading force in the process of the </a:t>
            </a:r>
            <a:r>
              <a:rPr lang="en-US" dirty="0" err="1"/>
              <a:t>Rus'</a:t>
            </a:r>
            <a:r>
              <a:rPr lang="en-US" dirty="0"/>
              <a:t> lands' reunification and expansion of Russia.</a:t>
            </a:r>
            <a:endParaRPr lang="en-US" i="1" dirty="0"/>
          </a:p>
          <a:p>
            <a:pPr>
              <a:buClr>
                <a:srgbClr val="8AD0D6"/>
              </a:buClr>
            </a:pPr>
            <a:endParaRPr lang="en-US" i="1" dirty="0"/>
          </a:p>
        </p:txBody>
      </p:sp>
      <p:sp>
        <p:nvSpPr>
          <p:cNvPr id="4" name="Content Placeholder 3">
            <a:extLst>
              <a:ext uri="{FF2B5EF4-FFF2-40B4-BE49-F238E27FC236}">
                <a16:creationId xmlns:a16="http://schemas.microsoft.com/office/drawing/2014/main" xmlns="" id="{68D96682-7E5E-4096-BB81-01937D9D3E7C}"/>
              </a:ext>
            </a:extLst>
          </p:cNvPr>
          <p:cNvSpPr>
            <a:spLocks noGrp="1"/>
          </p:cNvSpPr>
          <p:nvPr>
            <p:ph sz="half" idx="2"/>
          </p:nvPr>
        </p:nvSpPr>
        <p:spPr/>
        <p:txBody>
          <a:bodyPr vert="horz" lIns="91440" tIns="45720" rIns="91440" bIns="45720" rtlCol="0" anchor="t">
            <a:normAutofit fontScale="85000" lnSpcReduction="20000"/>
          </a:bodyPr>
          <a:lstStyle/>
          <a:p>
            <a:r>
              <a:rPr lang="en-US" dirty="0"/>
              <a:t>In development of the Third Rome ideas, the Grand Duke Ivan IV (the "Terrible")was officially crowned the first Tsar ("Caesar") of Russia in 1547. The Tsar promulgated a new code of laws </a:t>
            </a:r>
            <a:r>
              <a:rPr lang="en-US" dirty="0" err="1"/>
              <a:t>Sudebnik</a:t>
            </a:r>
            <a:r>
              <a:rPr lang="en-US" dirty="0"/>
              <a:t> of 1550, established the first Russian feudal representative body </a:t>
            </a:r>
            <a:r>
              <a:rPr lang="en-US" dirty="0" err="1"/>
              <a:t>Zemsky</a:t>
            </a:r>
            <a:r>
              <a:rPr lang="en-US" dirty="0"/>
              <a:t> </a:t>
            </a:r>
            <a:r>
              <a:rPr lang="en-US" dirty="0" err="1"/>
              <a:t>Sobor</a:t>
            </a:r>
            <a:r>
              <a:rPr lang="en-US" dirty="0"/>
              <a:t> and introduced local self-management into the rural regions.</a:t>
            </a:r>
          </a:p>
          <a:p>
            <a:pPr>
              <a:buClr>
                <a:srgbClr val="8AD0D6"/>
              </a:buClr>
            </a:pPr>
            <a:r>
              <a:rPr lang="en-US" dirty="0"/>
              <a:t>Under Peter the Great, Russia was proclaimed an Empire in 1721 and became recognized as a world power. Ruling from 1682 to 1725, Peter the Great's reforms brought considerable Western European cultural influences to Russia.</a:t>
            </a:r>
          </a:p>
        </p:txBody>
      </p:sp>
    </p:spTree>
    <p:extLst>
      <p:ext uri="{BB962C8B-B14F-4D97-AF65-F5344CB8AC3E}">
        <p14:creationId xmlns:p14="http://schemas.microsoft.com/office/powerpoint/2010/main" val="30722094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84E5C1F-86CF-4E00-96CD-9CD4818F61CD}"/>
              </a:ext>
            </a:extLst>
          </p:cNvPr>
          <p:cNvSpPr>
            <a:spLocks noGrp="1"/>
          </p:cNvSpPr>
          <p:nvPr>
            <p:ph type="title"/>
          </p:nvPr>
        </p:nvSpPr>
        <p:spPr/>
        <p:txBody>
          <a:bodyPr/>
          <a:lstStyle/>
          <a:p>
            <a:r>
              <a:rPr lang="en-US" dirty="0"/>
              <a:t>The Russian Revolution</a:t>
            </a:r>
          </a:p>
        </p:txBody>
      </p:sp>
      <p:sp>
        <p:nvSpPr>
          <p:cNvPr id="3" name="Content Placeholder 2">
            <a:extLst>
              <a:ext uri="{FF2B5EF4-FFF2-40B4-BE49-F238E27FC236}">
                <a16:creationId xmlns:a16="http://schemas.microsoft.com/office/drawing/2014/main" xmlns="" id="{1BADF010-EDC0-418D-9444-F0A340CAB714}"/>
              </a:ext>
            </a:extLst>
          </p:cNvPr>
          <p:cNvSpPr>
            <a:spLocks noGrp="1"/>
          </p:cNvSpPr>
          <p:nvPr>
            <p:ph sz="half" idx="1"/>
          </p:nvPr>
        </p:nvSpPr>
        <p:spPr/>
        <p:txBody>
          <a:bodyPr vert="horz" lIns="91440" tIns="45720" rIns="91440" bIns="45720" rtlCol="0" anchor="t">
            <a:normAutofit fontScale="92500" lnSpcReduction="10000"/>
          </a:bodyPr>
          <a:lstStyle/>
          <a:p>
            <a:r>
              <a:rPr lang="en-US" dirty="0"/>
              <a:t>However, the already-existing public distrust of the regime was deepened by the rising costs of war, high casualties, and rumors of corruption and treason. All this formed the climate for the Russian Revolution of 1917, carried out in two major acts.</a:t>
            </a:r>
          </a:p>
          <a:p>
            <a:pPr>
              <a:buClr>
                <a:srgbClr val="8AD0D6"/>
              </a:buClr>
            </a:pPr>
            <a:r>
              <a:rPr lang="en-US" dirty="0"/>
              <a:t>The February Revolution forced Nicholas II to abdicate, The monarchy was replaced by a shaky coalition of political parties that declared itself the Provisional Government. On September 1 (14), 1917, upon a decree of the Provisional Government, the Russian Republic was proclaimed.</a:t>
            </a:r>
          </a:p>
        </p:txBody>
      </p:sp>
      <p:sp>
        <p:nvSpPr>
          <p:cNvPr id="4" name="Content Placeholder 3">
            <a:extLst>
              <a:ext uri="{FF2B5EF4-FFF2-40B4-BE49-F238E27FC236}">
                <a16:creationId xmlns:a16="http://schemas.microsoft.com/office/drawing/2014/main" xmlns="" id="{C4A14FEA-42A2-4ACB-A9BC-BB4305C59FB1}"/>
              </a:ext>
            </a:extLst>
          </p:cNvPr>
          <p:cNvSpPr>
            <a:spLocks noGrp="1"/>
          </p:cNvSpPr>
          <p:nvPr>
            <p:ph sz="half" idx="2"/>
          </p:nvPr>
        </p:nvSpPr>
        <p:spPr/>
        <p:txBody>
          <a:bodyPr vert="horz" lIns="91440" tIns="45720" rIns="91440" bIns="45720" rtlCol="0" anchor="t">
            <a:normAutofit fontScale="92500" lnSpcReduction="10000"/>
          </a:bodyPr>
          <a:lstStyle/>
          <a:p>
            <a:r>
              <a:rPr lang="en-US" dirty="0"/>
              <a:t>An alternative socialist establishment existed alongside, the Petrograd Soviet, wielding power through the democratically elected councils of workers and peasants, called </a:t>
            </a:r>
            <a:r>
              <a:rPr lang="en-US" i="1" dirty="0"/>
              <a:t>Soviets. </a:t>
            </a:r>
            <a:r>
              <a:rPr lang="en-US" dirty="0"/>
              <a:t>The rule of the new authorities only aggravated the crisis in the country, instead of resolving it. Eventually, the October Revolution, led by Bolshevik leader Vladimir Lenin, overthrew the Provisional Government and gave full governing power to the Soviets, leading to the creation of the world's first socialist state.</a:t>
            </a:r>
          </a:p>
          <a:p>
            <a:pPr>
              <a:buClr>
                <a:srgbClr val="8AD0D6"/>
              </a:buClr>
            </a:pPr>
            <a:endParaRPr lang="en-US" dirty="0"/>
          </a:p>
        </p:txBody>
      </p:sp>
    </p:spTree>
    <p:extLst>
      <p:ext uri="{BB962C8B-B14F-4D97-AF65-F5344CB8AC3E}">
        <p14:creationId xmlns:p14="http://schemas.microsoft.com/office/powerpoint/2010/main" val="35023482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CD7EE75-9584-4B86-9855-F7D6D0BB3D99}"/>
              </a:ext>
            </a:extLst>
          </p:cNvPr>
          <p:cNvSpPr>
            <a:spLocks noGrp="1"/>
          </p:cNvSpPr>
          <p:nvPr>
            <p:ph type="title"/>
          </p:nvPr>
        </p:nvSpPr>
        <p:spPr/>
        <p:txBody>
          <a:bodyPr/>
          <a:lstStyle/>
          <a:p>
            <a:r>
              <a:rPr lang="en-US" dirty="0"/>
              <a:t>Soviet Union 1922-1991</a:t>
            </a:r>
          </a:p>
        </p:txBody>
      </p:sp>
      <p:sp>
        <p:nvSpPr>
          <p:cNvPr id="3" name="Content Placeholder 2">
            <a:extLst>
              <a:ext uri="{FF2B5EF4-FFF2-40B4-BE49-F238E27FC236}">
                <a16:creationId xmlns:a16="http://schemas.microsoft.com/office/drawing/2014/main" xmlns="" id="{28AA4CE0-90CA-4CB2-84C3-7ED3297FD507}"/>
              </a:ext>
            </a:extLst>
          </p:cNvPr>
          <p:cNvSpPr>
            <a:spLocks noGrp="1"/>
          </p:cNvSpPr>
          <p:nvPr>
            <p:ph sz="half" idx="1"/>
          </p:nvPr>
        </p:nvSpPr>
        <p:spPr/>
        <p:txBody>
          <a:bodyPr vert="horz" lIns="91440" tIns="45720" rIns="91440" bIns="45720" rtlCol="0" anchor="t">
            <a:normAutofit fontScale="85000" lnSpcReduction="20000"/>
          </a:bodyPr>
          <a:lstStyle/>
          <a:p>
            <a:r>
              <a:rPr lang="en-US" dirty="0"/>
              <a:t>The Russian Soviet Federative Socialist Republic, together with the Ukrainian, Byelorussian, and Transcaucasian Soviet Socialist Republics, formed the Union of Soviet Socialist Republics (USSR), or Soviet Union, on December 30, 1922. </a:t>
            </a:r>
          </a:p>
          <a:p>
            <a:pPr>
              <a:buClr>
                <a:srgbClr val="8AD0D6"/>
              </a:buClr>
            </a:pPr>
            <a:r>
              <a:rPr lang="en-US" dirty="0"/>
              <a:t>Following Lenin's death in 1924, Joseph Stalin, an elected General Secretary of the Communist Party, managed to suppress all opposition groups within the party and consolidate power in his hands.</a:t>
            </a:r>
          </a:p>
        </p:txBody>
      </p:sp>
      <p:sp>
        <p:nvSpPr>
          <p:cNvPr id="4" name="Content Placeholder 3">
            <a:extLst>
              <a:ext uri="{FF2B5EF4-FFF2-40B4-BE49-F238E27FC236}">
                <a16:creationId xmlns:a16="http://schemas.microsoft.com/office/drawing/2014/main" xmlns="" id="{B020FBB2-B048-4192-8F40-8C87540DC62B}"/>
              </a:ext>
            </a:extLst>
          </p:cNvPr>
          <p:cNvSpPr>
            <a:spLocks noGrp="1"/>
          </p:cNvSpPr>
          <p:nvPr>
            <p:ph sz="half" idx="2"/>
          </p:nvPr>
        </p:nvSpPr>
        <p:spPr/>
        <p:txBody>
          <a:bodyPr vert="horz" lIns="91440" tIns="45720" rIns="91440" bIns="45720" rtlCol="0" anchor="t">
            <a:normAutofit fontScale="85000" lnSpcReduction="20000"/>
          </a:bodyPr>
          <a:lstStyle/>
          <a:p>
            <a:r>
              <a:rPr lang="en-US" dirty="0"/>
              <a:t>Under Stalin's leadership, the government launched a planned economy, industrialization of the largely rural country, and collectivization of its agriculture.</a:t>
            </a:r>
          </a:p>
          <a:p>
            <a:pPr>
              <a:buClr>
                <a:srgbClr val="8AD0D6"/>
              </a:buClr>
            </a:pPr>
            <a:r>
              <a:rPr lang="en-US" dirty="0"/>
              <a:t>From 1985 onwards, the last Soviet leader Mikhail Gorbachev, who sought to enact liberal reforms in the Soviet system, introduced the policies of </a:t>
            </a:r>
            <a:r>
              <a:rPr lang="en-US" i="1" dirty="0"/>
              <a:t>glasnost </a:t>
            </a:r>
            <a:r>
              <a:rPr lang="en-US" dirty="0"/>
              <a:t>(openness) and </a:t>
            </a:r>
            <a:r>
              <a:rPr lang="en-US" i="1" dirty="0"/>
              <a:t>perestroika</a:t>
            </a:r>
            <a:r>
              <a:rPr lang="en-US" dirty="0"/>
              <a:t> (restructuring) in an attempt to end the period of economic stagnation and to democratize the government.</a:t>
            </a:r>
          </a:p>
          <a:p>
            <a:pPr>
              <a:buClr>
                <a:srgbClr val="8AD0D6"/>
              </a:buClr>
            </a:pPr>
            <a:r>
              <a:rPr lang="en-US" dirty="0"/>
              <a:t>By 1991, economic and political turmoil began to boil over, as the Baltic republics chose to secede from the Soviet Union. On March 17, a referendum was held, in which the vast majority of participating citizens voted in favor of changing the Soviet Union into a renewed federation.</a:t>
            </a:r>
          </a:p>
        </p:txBody>
      </p:sp>
    </p:spTree>
    <p:extLst>
      <p:ext uri="{BB962C8B-B14F-4D97-AF65-F5344CB8AC3E}">
        <p14:creationId xmlns:p14="http://schemas.microsoft.com/office/powerpoint/2010/main" val="38847649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5A3D6C6-F5D9-4C58-8FDE-B77383729945}"/>
              </a:ext>
            </a:extLst>
          </p:cNvPr>
          <p:cNvSpPr>
            <a:spLocks noGrp="1"/>
          </p:cNvSpPr>
          <p:nvPr>
            <p:ph type="title"/>
          </p:nvPr>
        </p:nvSpPr>
        <p:spPr/>
        <p:txBody>
          <a:bodyPr/>
          <a:lstStyle/>
          <a:p>
            <a:r>
              <a:rPr lang="en-US" dirty="0"/>
              <a:t>Russian Federation, Executive Branch </a:t>
            </a:r>
          </a:p>
        </p:txBody>
      </p:sp>
      <p:sp>
        <p:nvSpPr>
          <p:cNvPr id="3" name="Content Placeholder 2">
            <a:extLst>
              <a:ext uri="{FF2B5EF4-FFF2-40B4-BE49-F238E27FC236}">
                <a16:creationId xmlns:a16="http://schemas.microsoft.com/office/drawing/2014/main" xmlns="" id="{7EFEA421-A8D8-4849-BD2E-468266D56A96}"/>
              </a:ext>
            </a:extLst>
          </p:cNvPr>
          <p:cNvSpPr>
            <a:spLocks noGrp="1"/>
          </p:cNvSpPr>
          <p:nvPr>
            <p:ph sz="half" idx="1"/>
          </p:nvPr>
        </p:nvSpPr>
        <p:spPr/>
        <p:txBody>
          <a:bodyPr vert="horz" lIns="91440" tIns="45720" rIns="91440" bIns="45720" rtlCol="0" anchor="t">
            <a:normAutofit fontScale="70000" lnSpcReduction="20000"/>
          </a:bodyPr>
          <a:lstStyle/>
          <a:p>
            <a:r>
              <a:rPr lang="en-US" dirty="0"/>
              <a:t>The 1993 constitution created a dual executive consisting of a president and prime minister, but the president is the dominant figure. Russia's strong presidency sometimes is compared with that of Charles de Gaulle (in office 1958-69) in the French Fifth Republic.</a:t>
            </a:r>
          </a:p>
          <a:p>
            <a:pPr>
              <a:buClr>
                <a:srgbClr val="8AD0D6"/>
              </a:buClr>
            </a:pPr>
            <a:r>
              <a:rPr lang="en-US" dirty="0"/>
              <a:t>Russia's president determines the basic direction of Russia's domestic and foreign policy and represents the Russian state within the country and in foreign affairs. The president appoints and recalls Russia's ambassadors upon consultation with the legislature, accepts the credentials and letters of recall of foreign representatives, conducts international talks, and signs international treaties. </a:t>
            </a:r>
          </a:p>
        </p:txBody>
      </p:sp>
      <p:sp>
        <p:nvSpPr>
          <p:cNvPr id="4" name="Content Placeholder 3">
            <a:extLst>
              <a:ext uri="{FF2B5EF4-FFF2-40B4-BE49-F238E27FC236}">
                <a16:creationId xmlns:a16="http://schemas.microsoft.com/office/drawing/2014/main" xmlns="" id="{D30AAB96-34A7-4E8F-9E0E-4FD43971656C}"/>
              </a:ext>
            </a:extLst>
          </p:cNvPr>
          <p:cNvSpPr>
            <a:spLocks noGrp="1"/>
          </p:cNvSpPr>
          <p:nvPr>
            <p:ph sz="half" idx="2"/>
          </p:nvPr>
        </p:nvSpPr>
        <p:spPr/>
        <p:txBody>
          <a:bodyPr vert="horz" lIns="91440" tIns="45720" rIns="91440" bIns="45720" rtlCol="0" anchor="t">
            <a:normAutofit fontScale="70000" lnSpcReduction="20000"/>
          </a:bodyPr>
          <a:lstStyle/>
          <a:p>
            <a:r>
              <a:rPr lang="en-US" dirty="0"/>
              <a:t>The president is empowered to appoint the prime minister to chair the Government (called the cabinet or the council of ministers in other countries), with the consent of the State Duma. The president chairs meetings of the Government, which he also may dismiss in its entirety.</a:t>
            </a:r>
          </a:p>
          <a:p>
            <a:pPr>
              <a:buClr>
                <a:srgbClr val="8AD0D6"/>
              </a:buClr>
            </a:pPr>
            <a:r>
              <a:rPr lang="en-US" dirty="0"/>
              <a:t>Due to the central role of the President of Russia in the political system, the activities of the executive branch (including the Prime Minister) are significantly influenced by the head of state (for example, it is the President who appoints and dismisses the Prime Minister and other members of the Government; the President may chair the meetings of the cabinet and give obligatory orders to the Prime Minister and other members of the Government, the President may also revoke any act of the Government). The use of the term "Prime Minister" is strictly informal and is never used by the Russian Constitution, Federal Laws and other laws. the Prime Minister serves more of an administrative role, nominating members of the Cabinet and implementing domestic policy</a:t>
            </a:r>
          </a:p>
          <a:p>
            <a:pPr>
              <a:buClr>
                <a:srgbClr val="8AD0D6"/>
              </a:buClr>
            </a:pPr>
            <a:endParaRPr lang="en-US" dirty="0"/>
          </a:p>
        </p:txBody>
      </p:sp>
    </p:spTree>
    <p:extLst>
      <p:ext uri="{BB962C8B-B14F-4D97-AF65-F5344CB8AC3E}">
        <p14:creationId xmlns:p14="http://schemas.microsoft.com/office/powerpoint/2010/main" val="33087864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80B1A9B-F016-4E05-9745-D7583E155CB3}"/>
              </a:ext>
            </a:extLst>
          </p:cNvPr>
          <p:cNvSpPr>
            <a:spLocks noGrp="1"/>
          </p:cNvSpPr>
          <p:nvPr>
            <p:ph type="title"/>
          </p:nvPr>
        </p:nvSpPr>
        <p:spPr/>
        <p:txBody>
          <a:bodyPr/>
          <a:lstStyle/>
          <a:p>
            <a:r>
              <a:rPr lang="en-US" dirty="0"/>
              <a:t>Russian Federation, Legislative Branch</a:t>
            </a:r>
          </a:p>
        </p:txBody>
      </p:sp>
      <p:sp>
        <p:nvSpPr>
          <p:cNvPr id="3" name="Content Placeholder 2">
            <a:extLst>
              <a:ext uri="{FF2B5EF4-FFF2-40B4-BE49-F238E27FC236}">
                <a16:creationId xmlns:a16="http://schemas.microsoft.com/office/drawing/2014/main" xmlns="" id="{8FA273F4-7E5F-4A14-9A5B-4E3116346B20}"/>
              </a:ext>
            </a:extLst>
          </p:cNvPr>
          <p:cNvSpPr>
            <a:spLocks noGrp="1"/>
          </p:cNvSpPr>
          <p:nvPr>
            <p:ph sz="half" idx="1"/>
          </p:nvPr>
        </p:nvSpPr>
        <p:spPr/>
        <p:txBody>
          <a:bodyPr vert="horz" lIns="91440" tIns="45720" rIns="91440" bIns="45720" rtlCol="0" anchor="t">
            <a:normAutofit fontScale="92500" lnSpcReduction="20000"/>
          </a:bodyPr>
          <a:lstStyle/>
          <a:p>
            <a:r>
              <a:rPr lang="en-US" dirty="0"/>
              <a:t>The 616-member parliament, termed the Federal Assembly, consists of two houses, the 450-member State Duma (the lower house) and the 166-member Federation Council (the upper house). </a:t>
            </a:r>
          </a:p>
          <a:p>
            <a:pPr>
              <a:buClr>
                <a:srgbClr val="8AD0D6"/>
              </a:buClr>
            </a:pPr>
            <a:r>
              <a:rPr lang="en-US" dirty="0"/>
              <a:t>The Federation Council  is the upper house of the Federal Assembly of Russia. The Council is charged in cooperating with the State Duma in completing and voting on draft laws. Federal laws  concerning  budgets, customs regulations, credit monitoring, and the ratification of international treaties are to be considered by the Council after they have been adopted from the State Duma, where most legislation is introduced.</a:t>
            </a:r>
          </a:p>
        </p:txBody>
      </p:sp>
      <p:sp>
        <p:nvSpPr>
          <p:cNvPr id="4" name="Content Placeholder 3">
            <a:extLst>
              <a:ext uri="{FF2B5EF4-FFF2-40B4-BE49-F238E27FC236}">
                <a16:creationId xmlns:a16="http://schemas.microsoft.com/office/drawing/2014/main" xmlns="" id="{53A94FF7-5668-400F-8957-0DED15D85C8C}"/>
              </a:ext>
            </a:extLst>
          </p:cNvPr>
          <p:cNvSpPr>
            <a:spLocks noGrp="1"/>
          </p:cNvSpPr>
          <p:nvPr>
            <p:ph sz="half" idx="2"/>
          </p:nvPr>
        </p:nvSpPr>
        <p:spPr/>
        <p:txBody>
          <a:bodyPr vert="horz" lIns="91440" tIns="45720" rIns="91440" bIns="45720" rtlCol="0" anchor="t">
            <a:normAutofit fontScale="92500" lnSpcReduction="20000"/>
          </a:bodyPr>
          <a:lstStyle/>
          <a:p>
            <a:r>
              <a:rPr lang="en-US" dirty="0"/>
              <a:t>The State Duma  in the Russian Federation is the lower house of the Federal Assembly of Russia (legislature), Decrees of the State Duma are adopted by a majority of the total number of deputies of the State Duma, unless another procedure is envisaged by the Constitution. All bills are first approved by the State Duma and are further debated and approved (or rejected) by the Federation Council.</a:t>
            </a:r>
          </a:p>
        </p:txBody>
      </p:sp>
    </p:spTree>
    <p:extLst>
      <p:ext uri="{BB962C8B-B14F-4D97-AF65-F5344CB8AC3E}">
        <p14:creationId xmlns:p14="http://schemas.microsoft.com/office/powerpoint/2010/main" val="9708309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4C5FBFF-5358-4F0B-8A33-2F8524EB331B}"/>
              </a:ext>
            </a:extLst>
          </p:cNvPr>
          <p:cNvSpPr>
            <a:spLocks noGrp="1"/>
          </p:cNvSpPr>
          <p:nvPr>
            <p:ph type="title"/>
          </p:nvPr>
        </p:nvSpPr>
        <p:spPr/>
        <p:txBody>
          <a:bodyPr/>
          <a:lstStyle/>
          <a:p>
            <a:r>
              <a:rPr lang="en-US" dirty="0"/>
              <a:t>Russian Federation, Judicial Branch</a:t>
            </a:r>
          </a:p>
        </p:txBody>
      </p:sp>
      <p:sp>
        <p:nvSpPr>
          <p:cNvPr id="3" name="Content Placeholder 2">
            <a:extLst>
              <a:ext uri="{FF2B5EF4-FFF2-40B4-BE49-F238E27FC236}">
                <a16:creationId xmlns:a16="http://schemas.microsoft.com/office/drawing/2014/main" xmlns="" id="{5145D955-374F-4ADF-AA2F-49D35BB4ABC3}"/>
              </a:ext>
            </a:extLst>
          </p:cNvPr>
          <p:cNvSpPr>
            <a:spLocks noGrp="1"/>
          </p:cNvSpPr>
          <p:nvPr>
            <p:ph sz="half" idx="1"/>
          </p:nvPr>
        </p:nvSpPr>
        <p:spPr/>
        <p:txBody>
          <a:bodyPr vert="horz" lIns="91440" tIns="45720" rIns="91440" bIns="45720" rtlCol="0" anchor="t">
            <a:normAutofit fontScale="92500" lnSpcReduction="20000"/>
          </a:bodyPr>
          <a:lstStyle/>
          <a:p>
            <a:r>
              <a:rPr lang="en-US" dirty="0"/>
              <a:t>The Judiciary of Russia is defined under the Constitution and law of Russia with a hierarchical structure with the Constitutional Court, Supreme Court, and Supreme Court of Arbitration at the apex. As of 2014, the Supreme Court of Arbitration has merged with the Supreme Court. </a:t>
            </a:r>
          </a:p>
          <a:p>
            <a:pPr>
              <a:buClr>
                <a:srgbClr val="8AD0D6"/>
              </a:buClr>
            </a:pPr>
            <a:r>
              <a:rPr lang="en-US" dirty="0"/>
              <a:t>The Constitutional Court of the Russian Federation is a high court within the judiciary of Russia which is empowered to rule on whether certain laws or presidential decrees are in fact contrary to the Constitution of Russia. Its objective is only to protect the Constitution.</a:t>
            </a:r>
          </a:p>
        </p:txBody>
      </p:sp>
      <p:sp>
        <p:nvSpPr>
          <p:cNvPr id="4" name="Content Placeholder 3">
            <a:extLst>
              <a:ext uri="{FF2B5EF4-FFF2-40B4-BE49-F238E27FC236}">
                <a16:creationId xmlns:a16="http://schemas.microsoft.com/office/drawing/2014/main" xmlns="" id="{D1F80112-381D-4AC1-8C40-097D643E0D40}"/>
              </a:ext>
            </a:extLst>
          </p:cNvPr>
          <p:cNvSpPr>
            <a:spLocks noGrp="1"/>
          </p:cNvSpPr>
          <p:nvPr>
            <p:ph sz="half" idx="2"/>
          </p:nvPr>
        </p:nvSpPr>
        <p:spPr/>
        <p:txBody>
          <a:bodyPr vert="horz" lIns="91440" tIns="45720" rIns="91440" bIns="45720" rtlCol="0" anchor="t">
            <a:normAutofit fontScale="92500" lnSpcReduction="20000"/>
          </a:bodyPr>
          <a:lstStyle/>
          <a:p>
            <a:r>
              <a:rPr lang="en-US" dirty="0"/>
              <a:t>The Supreme Court of the Russian Federation has original jurisdiction in certain cases. Those include: challenging of individual acts of the Federal Assembly and decrees of the President of Russia and the Government of Russia; challenging of delegated legislation of governmental agencies. The Supreme Court may also hear criminal cases against members of the Federation Council of Russia and the State Duma and federal judges by their discretion.</a:t>
            </a:r>
          </a:p>
        </p:txBody>
      </p:sp>
    </p:spTree>
    <p:extLst>
      <p:ext uri="{BB962C8B-B14F-4D97-AF65-F5344CB8AC3E}">
        <p14:creationId xmlns:p14="http://schemas.microsoft.com/office/powerpoint/2010/main" val="33960330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CADD010-8761-4955-B316-00362984A52D}"/>
              </a:ext>
            </a:extLst>
          </p:cNvPr>
          <p:cNvSpPr>
            <a:spLocks noGrp="1"/>
          </p:cNvSpPr>
          <p:nvPr>
            <p:ph type="title"/>
          </p:nvPr>
        </p:nvSpPr>
        <p:spPr/>
        <p:txBody>
          <a:bodyPr/>
          <a:lstStyle/>
          <a:p>
            <a:r>
              <a:rPr lang="en-US" dirty="0"/>
              <a:t>Executive Compared </a:t>
            </a:r>
          </a:p>
        </p:txBody>
      </p:sp>
      <p:sp>
        <p:nvSpPr>
          <p:cNvPr id="3" name="Content Placeholder 2">
            <a:extLst>
              <a:ext uri="{FF2B5EF4-FFF2-40B4-BE49-F238E27FC236}">
                <a16:creationId xmlns:a16="http://schemas.microsoft.com/office/drawing/2014/main" xmlns="" id="{ABF5F9CC-961D-4D2F-B65B-DB792F144042}"/>
              </a:ext>
            </a:extLst>
          </p:cNvPr>
          <p:cNvSpPr>
            <a:spLocks noGrp="1"/>
          </p:cNvSpPr>
          <p:nvPr>
            <p:ph sz="half" idx="1"/>
          </p:nvPr>
        </p:nvSpPr>
        <p:spPr/>
        <p:txBody>
          <a:bodyPr vert="horz" lIns="91440" tIns="45720" rIns="91440" bIns="45720" rtlCol="0" anchor="t">
            <a:normAutofit fontScale="77500" lnSpcReduction="20000"/>
          </a:bodyPr>
          <a:lstStyle/>
          <a:p>
            <a:r>
              <a:rPr lang="en-US" b="1" dirty="0"/>
              <a:t>Russia</a:t>
            </a:r>
          </a:p>
          <a:p>
            <a:pPr>
              <a:buClr>
                <a:srgbClr val="8AD0D6"/>
              </a:buClr>
            </a:pPr>
            <a:r>
              <a:rPr lang="en-US" b="1" dirty="0"/>
              <a:t>elections/appointments: </a:t>
            </a:r>
            <a:r>
              <a:rPr lang="en-US" dirty="0"/>
              <a:t>president directly elected by absolute majority popular vote in 2 rounds if needed for a 6-year term (eligible for a second term); election last held on 4 March 2012 (next to be held in March 2018); note - term length extended to 6 years from 4 years in late 2008, effective after the 2012 election; there is no vice president; premier appointed by the president with the approval of the Duma. Prime Minister can be removed by the premier at any time.</a:t>
            </a:r>
          </a:p>
          <a:p>
            <a:pPr>
              <a:buClr>
                <a:srgbClr val="8AD0D6"/>
              </a:buClr>
            </a:pPr>
            <a:r>
              <a:rPr lang="en-US" dirty="0"/>
              <a:t>"</a:t>
            </a:r>
            <a:r>
              <a:rPr lang="en-US" b="1" dirty="0"/>
              <a:t>chief of state: </a:t>
            </a:r>
            <a:r>
              <a:rPr lang="en-US" dirty="0"/>
              <a:t>President Vladimir Vladimirovich PUTIN (since 7 May 2012)</a:t>
            </a:r>
          </a:p>
          <a:p>
            <a:pPr>
              <a:buClr>
                <a:srgbClr val="8AD0D6"/>
              </a:buClr>
            </a:pPr>
            <a:r>
              <a:rPr lang="en-US" b="1" dirty="0"/>
              <a:t>head of government: </a:t>
            </a:r>
            <a:r>
              <a:rPr lang="en-US" dirty="0"/>
              <a:t>Premier Dmitriy </a:t>
            </a:r>
            <a:r>
              <a:rPr lang="en-US" dirty="0" err="1"/>
              <a:t>Anatolyevich</a:t>
            </a:r>
            <a:r>
              <a:rPr lang="en-US" dirty="0"/>
              <a:t> MEDVEDEV (since 8 May 2012)</a:t>
            </a:r>
          </a:p>
          <a:p>
            <a:pPr>
              <a:buClr>
                <a:srgbClr val="8AD0D6"/>
              </a:buClr>
            </a:pPr>
            <a:r>
              <a:rPr lang="en-US" dirty="0"/>
              <a:t>Other powers of the President in the sphere of legal activities and in his interaction with the Parliament include calling elections to the State Duma, dissolving the State Duma in certain cases, and calling referendum.</a:t>
            </a:r>
          </a:p>
        </p:txBody>
      </p:sp>
      <p:sp>
        <p:nvSpPr>
          <p:cNvPr id="4" name="Content Placeholder 3">
            <a:extLst>
              <a:ext uri="{FF2B5EF4-FFF2-40B4-BE49-F238E27FC236}">
                <a16:creationId xmlns:a16="http://schemas.microsoft.com/office/drawing/2014/main" xmlns="" id="{14046A6B-A828-4181-A73C-E7194F70683D}"/>
              </a:ext>
            </a:extLst>
          </p:cNvPr>
          <p:cNvSpPr>
            <a:spLocks noGrp="1"/>
          </p:cNvSpPr>
          <p:nvPr>
            <p:ph sz="half" idx="2"/>
          </p:nvPr>
        </p:nvSpPr>
        <p:spPr/>
        <p:txBody>
          <a:bodyPr vert="horz" lIns="91440" tIns="45720" rIns="91440" bIns="45720" rtlCol="0" anchor="t">
            <a:normAutofit fontScale="77500" lnSpcReduction="20000"/>
          </a:bodyPr>
          <a:lstStyle/>
          <a:p>
            <a:r>
              <a:rPr lang="en-US" b="1" dirty="0"/>
              <a:t>France</a:t>
            </a:r>
          </a:p>
          <a:p>
            <a:pPr>
              <a:buClr>
                <a:srgbClr val="8AD0D6"/>
              </a:buClr>
            </a:pPr>
            <a:r>
              <a:rPr lang="en-US" b="1" dirty="0"/>
              <a:t>elections/appointments: </a:t>
            </a:r>
            <a:r>
              <a:rPr lang="en-US" dirty="0"/>
              <a:t>president directly elected by absolute majority popular vote in 2 rounds if needed for a 5-year term (eligible for a second term); election last held on 23 April and 7 May 2017 (next to be held on April (first round) and May (second round) 2022); prime minister appointed by the president cannot be removed by president. </a:t>
            </a:r>
          </a:p>
          <a:p>
            <a:pPr>
              <a:buClr>
                <a:srgbClr val="8AD0D6"/>
              </a:buClr>
            </a:pPr>
            <a:r>
              <a:rPr lang="en-US" b="1" dirty="0"/>
              <a:t>chief of state: </a:t>
            </a:r>
            <a:r>
              <a:rPr lang="en-US" dirty="0"/>
              <a:t>President Emmanuel MACRON (since 14 May 2017)</a:t>
            </a:r>
          </a:p>
          <a:p>
            <a:pPr>
              <a:buClr>
                <a:srgbClr val="8AD0D6"/>
              </a:buClr>
            </a:pPr>
            <a:r>
              <a:rPr lang="en-US" b="1" dirty="0"/>
              <a:t>head of government: </a:t>
            </a:r>
            <a:r>
              <a:rPr lang="en-US" dirty="0"/>
              <a:t>Prime Minister Edouard PHILIPPE (since 15 May 2017)</a:t>
            </a:r>
          </a:p>
          <a:p>
            <a:pPr>
              <a:buClr>
                <a:srgbClr val="8AD0D6"/>
              </a:buClr>
            </a:pPr>
            <a:r>
              <a:rPr lang="en-US" dirty="0"/>
              <a:t>The French National Assembly can be dissolved by the French President at any time after consultation with the Prime Minister and the presidents of the two chambers of parliament. The National Assembly elected following such a dissolution cannot be dissolved within the first year of its term.</a:t>
            </a:r>
          </a:p>
        </p:txBody>
      </p:sp>
    </p:spTree>
    <p:extLst>
      <p:ext uri="{BB962C8B-B14F-4D97-AF65-F5344CB8AC3E}">
        <p14:creationId xmlns:p14="http://schemas.microsoft.com/office/powerpoint/2010/main" val="29265987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3A97569-110D-443C-8AFC-6B1B67496908}"/>
              </a:ext>
            </a:extLst>
          </p:cNvPr>
          <p:cNvSpPr>
            <a:spLocks noGrp="1"/>
          </p:cNvSpPr>
          <p:nvPr>
            <p:ph type="title"/>
          </p:nvPr>
        </p:nvSpPr>
        <p:spPr/>
        <p:txBody>
          <a:bodyPr/>
          <a:lstStyle/>
          <a:p>
            <a:r>
              <a:rPr lang="en-US" dirty="0"/>
              <a:t>Legislative Compared</a:t>
            </a:r>
          </a:p>
        </p:txBody>
      </p:sp>
      <p:sp>
        <p:nvSpPr>
          <p:cNvPr id="3" name="Content Placeholder 2">
            <a:extLst>
              <a:ext uri="{FF2B5EF4-FFF2-40B4-BE49-F238E27FC236}">
                <a16:creationId xmlns:a16="http://schemas.microsoft.com/office/drawing/2014/main" xmlns="" id="{BC3BC02F-2021-4309-A8CE-BB1A32D39A7D}"/>
              </a:ext>
            </a:extLst>
          </p:cNvPr>
          <p:cNvSpPr>
            <a:spLocks noGrp="1"/>
          </p:cNvSpPr>
          <p:nvPr>
            <p:ph sz="half" idx="1"/>
          </p:nvPr>
        </p:nvSpPr>
        <p:spPr>
          <a:xfrm>
            <a:off x="244475" y="2060575"/>
            <a:ext cx="5254625" cy="4724508"/>
          </a:xfrm>
        </p:spPr>
        <p:txBody>
          <a:bodyPr vert="horz" lIns="91440" tIns="45720" rIns="91440" bIns="45720" rtlCol="0" anchor="t">
            <a:normAutofit fontScale="70000" lnSpcReduction="20000"/>
          </a:bodyPr>
          <a:lstStyle/>
          <a:p>
            <a:r>
              <a:rPr lang="en-US" b="1" dirty="0"/>
              <a:t>Russia</a:t>
            </a:r>
          </a:p>
          <a:p>
            <a:pPr>
              <a:buClr>
                <a:srgbClr val="8AD0D6"/>
              </a:buClr>
            </a:pPr>
            <a:r>
              <a:rPr lang="en-US" b="1" dirty="0"/>
              <a:t>Description: </a:t>
            </a:r>
            <a:r>
              <a:rPr lang="en-US" dirty="0"/>
              <a:t>bicameral Federal Assembly</a:t>
            </a:r>
            <a:endParaRPr lang="en-US" b="1" dirty="0"/>
          </a:p>
          <a:p>
            <a:pPr>
              <a:buClr>
                <a:srgbClr val="8AD0D6"/>
              </a:buClr>
            </a:pPr>
            <a:r>
              <a:rPr lang="en-US" b="1" dirty="0"/>
              <a:t>Elections: </a:t>
            </a:r>
            <a:r>
              <a:rPr lang="en-US" dirty="0"/>
              <a:t>The </a:t>
            </a:r>
            <a:r>
              <a:rPr lang="en-US" b="1" dirty="0"/>
              <a:t>Federal Assembly (</a:t>
            </a:r>
            <a:r>
              <a:rPr lang="en-US" i="1" dirty="0" err="1"/>
              <a:t>Federalnoe</a:t>
            </a:r>
            <a:r>
              <a:rPr lang="en-US" i="1" dirty="0"/>
              <a:t> </a:t>
            </a:r>
            <a:r>
              <a:rPr lang="en-US" i="1" dirty="0" err="1"/>
              <a:t>Sobranie</a:t>
            </a:r>
            <a:r>
              <a:rPr lang="en-US" dirty="0"/>
              <a:t>) has two chambers. The </a:t>
            </a:r>
            <a:r>
              <a:rPr lang="en-US" b="1" dirty="0"/>
              <a:t>State Duma (</a:t>
            </a:r>
            <a:r>
              <a:rPr lang="en-US" i="1" dirty="0" err="1"/>
              <a:t>Gosudarstvennaja</a:t>
            </a:r>
            <a:r>
              <a:rPr lang="en-US" i="1" dirty="0"/>
              <a:t> Duma</a:t>
            </a:r>
            <a:r>
              <a:rPr lang="en-US" dirty="0"/>
              <a:t>) has 450 members, elected for five-year terms (also four years up to December 2008), using a mixed electoral system. Half (225 deputies) are elected by proportional representation with a five percent threshold. The other half are elected via single member districts. The </a:t>
            </a:r>
            <a:r>
              <a:rPr lang="en-US" b="1" dirty="0"/>
              <a:t>Federation Council (</a:t>
            </a:r>
            <a:r>
              <a:rPr lang="en-US" i="1" dirty="0" err="1"/>
              <a:t>Sovet</a:t>
            </a:r>
            <a:r>
              <a:rPr lang="en-US" i="1" dirty="0"/>
              <a:t> </a:t>
            </a:r>
            <a:r>
              <a:rPr lang="en-US" i="1" dirty="0" err="1"/>
              <a:t>Federatsii</a:t>
            </a:r>
            <a:r>
              <a:rPr lang="en-US" dirty="0"/>
              <a:t>) is not directly elected; each of the 85 federal subjects of Russia sends 2 delegates to the Federal Council, for a total of 170 members.</a:t>
            </a:r>
          </a:p>
          <a:p>
            <a:pPr>
              <a:buClr>
                <a:srgbClr val="8AD0D6"/>
              </a:buClr>
            </a:pPr>
            <a:r>
              <a:rPr lang="en-US" b="1" dirty="0"/>
              <a:t>Chairman of State Duma: </a:t>
            </a:r>
            <a:r>
              <a:rPr lang="en-US" dirty="0" err="1"/>
              <a:t>Vyacheslav</a:t>
            </a:r>
            <a:r>
              <a:rPr lang="en-US" dirty="0"/>
              <a:t> </a:t>
            </a:r>
            <a:r>
              <a:rPr lang="en-US" dirty="0" err="1"/>
              <a:t>Volodin</a:t>
            </a:r>
          </a:p>
          <a:p>
            <a:pPr>
              <a:buClr>
                <a:srgbClr val="8AD0D6"/>
              </a:buClr>
            </a:pPr>
            <a:r>
              <a:rPr lang="en-US" b="1" dirty="0"/>
              <a:t>Chairman of the Federation Council: </a:t>
            </a:r>
            <a:r>
              <a:rPr lang="en-US" dirty="0"/>
              <a:t>Valentina </a:t>
            </a:r>
            <a:r>
              <a:rPr lang="en-US" dirty="0" err="1"/>
              <a:t>Matviyenko</a:t>
            </a:r>
          </a:p>
          <a:p>
            <a:pPr>
              <a:buClr>
                <a:srgbClr val="8AD0D6"/>
              </a:buClr>
            </a:pPr>
            <a:r>
              <a:rPr lang="en-US" dirty="0"/>
              <a:t> State Duma has to pass a censure motion against the Government </a:t>
            </a:r>
            <a:r>
              <a:rPr lang="en-US" i="1" dirty="0"/>
              <a:t>twice</a:t>
            </a:r>
            <a:r>
              <a:rPr lang="en-US" dirty="0"/>
              <a:t> within three months. Normally, in this case the President has the right to choose whether to sack the government or to dissolve the Duma (and if the Duma passes the censure motion just once, the President may also choose "not to agree" with the decision of the Duma, which technically means that neither the cabinet nor the Duma are dismissed).</a:t>
            </a:r>
          </a:p>
          <a:p>
            <a:pPr>
              <a:buClr>
                <a:srgbClr val="8AD0D6"/>
              </a:buClr>
            </a:pPr>
            <a:endParaRPr lang="en-US" dirty="0"/>
          </a:p>
        </p:txBody>
      </p:sp>
      <p:sp>
        <p:nvSpPr>
          <p:cNvPr id="4" name="Content Placeholder 3">
            <a:extLst>
              <a:ext uri="{FF2B5EF4-FFF2-40B4-BE49-F238E27FC236}">
                <a16:creationId xmlns:a16="http://schemas.microsoft.com/office/drawing/2014/main" xmlns="" id="{B16E91CC-B036-44EF-AF01-6F897A8A958D}"/>
              </a:ext>
            </a:extLst>
          </p:cNvPr>
          <p:cNvSpPr>
            <a:spLocks noGrp="1"/>
          </p:cNvSpPr>
          <p:nvPr>
            <p:ph sz="half" idx="2"/>
          </p:nvPr>
        </p:nvSpPr>
        <p:spPr>
          <a:xfrm>
            <a:off x="5654675" y="2055813"/>
            <a:ext cx="6007100" cy="4689614"/>
          </a:xfrm>
        </p:spPr>
        <p:txBody>
          <a:bodyPr vert="horz" lIns="91440" tIns="45720" rIns="91440" bIns="45720" rtlCol="0" anchor="t">
            <a:normAutofit fontScale="70000" lnSpcReduction="20000"/>
          </a:bodyPr>
          <a:lstStyle/>
          <a:p>
            <a:r>
              <a:rPr lang="en-US" b="1" dirty="0"/>
              <a:t>France</a:t>
            </a:r>
          </a:p>
          <a:p>
            <a:pPr>
              <a:buClr>
                <a:srgbClr val="8AD0D6"/>
              </a:buClr>
            </a:pPr>
            <a:r>
              <a:rPr lang="en-US" b="1" dirty="0"/>
              <a:t>Description: </a:t>
            </a:r>
            <a:r>
              <a:rPr lang="en-US" dirty="0"/>
              <a:t>bicameral Parliament</a:t>
            </a:r>
            <a:endParaRPr lang="en-US" b="1" dirty="0"/>
          </a:p>
          <a:p>
            <a:pPr>
              <a:buClr>
                <a:srgbClr val="8AD0D6"/>
              </a:buClr>
            </a:pPr>
            <a:r>
              <a:rPr lang="en-US" b="1" dirty="0"/>
              <a:t>Elections: </a:t>
            </a:r>
            <a:r>
              <a:rPr lang="en-US" dirty="0"/>
              <a:t>There are 577 </a:t>
            </a:r>
            <a:r>
              <a:rPr lang="en-US" i="1" dirty="0" err="1"/>
              <a:t>députés</a:t>
            </a:r>
            <a:r>
              <a:rPr lang="en-US" dirty="0"/>
              <a:t>, In the </a:t>
            </a:r>
            <a:r>
              <a:rPr lang="en-US" b="1" dirty="0"/>
              <a:t>National Assembly</a:t>
            </a:r>
            <a:r>
              <a:rPr lang="en-US" dirty="0"/>
              <a:t> each elected by a single-member constituency through a two-round voting system. Thus, 289 seats are required for a majority. The </a:t>
            </a:r>
            <a:r>
              <a:rPr lang="en-US" b="1" dirty="0"/>
              <a:t>Senate</a:t>
            </a:r>
            <a:r>
              <a:rPr lang="en-US" dirty="0"/>
              <a:t> is the upper house of the French Parliament, presided over by a president. Indirectly elected by elected officials, currently there are 348 senators.</a:t>
            </a:r>
            <a:endParaRPr lang="en-US" b="1" dirty="0"/>
          </a:p>
          <a:p>
            <a:pPr>
              <a:buClr>
                <a:srgbClr val="8AD0D6"/>
              </a:buClr>
            </a:pPr>
            <a:r>
              <a:rPr lang="en-US" b="1" dirty="0"/>
              <a:t>President of National Assembly: </a:t>
            </a:r>
            <a:r>
              <a:rPr lang="en-US" dirty="0"/>
              <a:t>François de </a:t>
            </a:r>
            <a:r>
              <a:rPr lang="en-US" dirty="0" err="1"/>
              <a:t>Rugy</a:t>
            </a:r>
            <a:r>
              <a:rPr lang="en-US" b="1" dirty="0"/>
              <a:t> </a:t>
            </a:r>
          </a:p>
          <a:p>
            <a:pPr>
              <a:buClr>
                <a:srgbClr val="8AD0D6"/>
              </a:buClr>
            </a:pPr>
            <a:r>
              <a:rPr lang="en-US" b="1" dirty="0"/>
              <a:t>President of Senate: </a:t>
            </a:r>
            <a:r>
              <a:rPr lang="en-US" dirty="0"/>
              <a:t>Gérard Larcher</a:t>
            </a:r>
          </a:p>
          <a:p>
            <a:pPr>
              <a:buClr>
                <a:srgbClr val="8AD0D6"/>
              </a:buClr>
            </a:pPr>
            <a:r>
              <a:rPr lang="en-US" dirty="0"/>
              <a:t>The National Assembly can overthrow the executive government (that is, the Prime Minister and other ministers) by a vote of no confidence (</a:t>
            </a:r>
            <a:r>
              <a:rPr lang="en-US" i="1" dirty="0"/>
              <a:t>motion de censure</a:t>
            </a:r>
            <a:r>
              <a:rPr lang="en-US" dirty="0"/>
              <a:t>). For this reason, the prime minister and his cabinet are necessarily from the dominant party or coalition in the assembly.</a:t>
            </a:r>
          </a:p>
          <a:p>
            <a:pPr>
              <a:buClr>
                <a:srgbClr val="8AD0D6"/>
              </a:buClr>
            </a:pPr>
            <a:endParaRPr lang="en-US" b="1" dirty="0"/>
          </a:p>
        </p:txBody>
      </p:sp>
    </p:spTree>
    <p:extLst>
      <p:ext uri="{BB962C8B-B14F-4D97-AF65-F5344CB8AC3E}">
        <p14:creationId xmlns:p14="http://schemas.microsoft.com/office/powerpoint/2010/main" val="26085708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F3BFF2A-0499-485A-9F13-E220033D3F7B}"/>
              </a:ext>
            </a:extLst>
          </p:cNvPr>
          <p:cNvSpPr>
            <a:spLocks noGrp="1"/>
          </p:cNvSpPr>
          <p:nvPr>
            <p:ph type="title"/>
          </p:nvPr>
        </p:nvSpPr>
        <p:spPr/>
        <p:txBody>
          <a:bodyPr/>
          <a:lstStyle/>
          <a:p>
            <a:r>
              <a:rPr lang="en-US" dirty="0"/>
              <a:t>Justice Compared</a:t>
            </a:r>
          </a:p>
        </p:txBody>
      </p:sp>
      <p:sp>
        <p:nvSpPr>
          <p:cNvPr id="3" name="Content Placeholder 2">
            <a:extLst>
              <a:ext uri="{FF2B5EF4-FFF2-40B4-BE49-F238E27FC236}">
                <a16:creationId xmlns:a16="http://schemas.microsoft.com/office/drawing/2014/main" xmlns="" id="{0F69C5F3-F477-45B8-B7FB-0C008FD1B875}"/>
              </a:ext>
            </a:extLst>
          </p:cNvPr>
          <p:cNvSpPr>
            <a:spLocks noGrp="1"/>
          </p:cNvSpPr>
          <p:nvPr>
            <p:ph sz="half" idx="1"/>
          </p:nvPr>
        </p:nvSpPr>
        <p:spPr/>
        <p:txBody>
          <a:bodyPr vert="horz" lIns="91440" tIns="45720" rIns="91440" bIns="45720" rtlCol="0" anchor="t">
            <a:normAutofit fontScale="77500" lnSpcReduction="20000"/>
          </a:bodyPr>
          <a:lstStyle/>
          <a:p>
            <a:r>
              <a:rPr lang="en-US" b="1" dirty="0"/>
              <a:t>Russia</a:t>
            </a:r>
          </a:p>
          <a:p>
            <a:pPr>
              <a:buClr>
                <a:srgbClr val="8AD0D6"/>
              </a:buClr>
            </a:pPr>
            <a:r>
              <a:rPr lang="en-US" b="1" dirty="0"/>
              <a:t>Description:</a:t>
            </a:r>
            <a:r>
              <a:rPr lang="en-US" dirty="0"/>
              <a:t> The Judiciary of Russia is defined under the Constitution and law of Russia with a hierarchical structure with the Constitutional Court, Supreme Court, and Supreme Court of Arbitration at the apex. As of 2014, the Supreme Court of Arbitration has merged with the Supreme Court.</a:t>
            </a:r>
          </a:p>
          <a:p>
            <a:pPr>
              <a:buClr>
                <a:srgbClr val="8AD0D6"/>
              </a:buClr>
            </a:pPr>
            <a:r>
              <a:rPr lang="en-US" b="1" dirty="0"/>
              <a:t>Judge Selection and Term of Office: </a:t>
            </a:r>
            <a:r>
              <a:rPr lang="en-US" dirty="0"/>
              <a:t>all members of Russia's 3 highest courts nominated by the president and appointed by the Federation Council (the upper house of the legislature); members of all 3 courts appointed for life</a:t>
            </a:r>
          </a:p>
        </p:txBody>
      </p:sp>
      <p:sp>
        <p:nvSpPr>
          <p:cNvPr id="4" name="Content Placeholder 3">
            <a:extLst>
              <a:ext uri="{FF2B5EF4-FFF2-40B4-BE49-F238E27FC236}">
                <a16:creationId xmlns:a16="http://schemas.microsoft.com/office/drawing/2014/main" xmlns="" id="{7FAFAC5E-8610-425F-AF59-EE5EB26C1BEF}"/>
              </a:ext>
            </a:extLst>
          </p:cNvPr>
          <p:cNvSpPr>
            <a:spLocks noGrp="1"/>
          </p:cNvSpPr>
          <p:nvPr>
            <p:ph sz="half" idx="2"/>
          </p:nvPr>
        </p:nvSpPr>
        <p:spPr>
          <a:xfrm>
            <a:off x="5654675" y="2055813"/>
            <a:ext cx="5677533" cy="4200525"/>
          </a:xfrm>
        </p:spPr>
        <p:txBody>
          <a:bodyPr vert="horz" lIns="91440" tIns="45720" rIns="91440" bIns="45720" rtlCol="0" anchor="t">
            <a:normAutofit fontScale="77500" lnSpcReduction="20000"/>
          </a:bodyPr>
          <a:lstStyle/>
          <a:p>
            <a:r>
              <a:rPr lang="en-US" b="1" dirty="0"/>
              <a:t>France</a:t>
            </a:r>
          </a:p>
          <a:p>
            <a:pPr>
              <a:buClr>
                <a:srgbClr val="8AD0D6"/>
              </a:buClr>
            </a:pPr>
            <a:r>
              <a:rPr lang="en-US" b="1" dirty="0"/>
              <a:t>Description: </a:t>
            </a:r>
            <a:r>
              <a:rPr lang="en-US" dirty="0"/>
              <a:t>French law provides for a separate judicial branch with an independent judiciary which does not answer to or is directly controlled by the other two branches of government. France has a civil law legal system, the basis of which is codified law; however, case law plays a significant role in the determination of the courts. The most distinctive feature of the French judicial system is that it is divided into judicial and administrative streams. While technically not part of the judicial branch, the </a:t>
            </a:r>
            <a:r>
              <a:rPr lang="en-US" b="1" dirty="0"/>
              <a:t>Constitutional Council</a:t>
            </a:r>
            <a:r>
              <a:rPr lang="en-US" dirty="0"/>
              <a:t> examines legislation and decides whether or not it violates the Constitution. This applies, prior to their enactment, to all forms of organic laws.</a:t>
            </a:r>
          </a:p>
          <a:p>
            <a:pPr>
              <a:buClr>
                <a:srgbClr val="8AD0D6"/>
              </a:buClr>
            </a:pPr>
            <a:r>
              <a:rPr lang="en-US" b="1" dirty="0"/>
              <a:t>judge selection and term of office: </a:t>
            </a:r>
            <a:r>
              <a:rPr lang="en-US" dirty="0"/>
              <a:t>Court of Cassation judges appointed by the president of the republic from nominations from the High Council of the Judiciary, presided by the Court of Cassation and 15 appointed members; judges appointed for life; Constitutional Council members appointed - 3 by the president of the republic and 3 each by the National Assembly and Senate presidents; members serve 9-year, non-renewable terms with one third of the membership renewed every 3 years</a:t>
            </a:r>
          </a:p>
        </p:txBody>
      </p:sp>
    </p:spTree>
    <p:extLst>
      <p:ext uri="{BB962C8B-B14F-4D97-AF65-F5344CB8AC3E}">
        <p14:creationId xmlns:p14="http://schemas.microsoft.com/office/powerpoint/2010/main" val="18735481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D6AEE81-FF5E-4855-B866-FFA36B0C62C1}"/>
              </a:ext>
            </a:extLst>
          </p:cNvPr>
          <p:cNvSpPr>
            <a:spLocks noGrp="1"/>
          </p:cNvSpPr>
          <p:nvPr>
            <p:ph type="title"/>
          </p:nvPr>
        </p:nvSpPr>
        <p:spPr/>
        <p:txBody>
          <a:bodyPr/>
          <a:lstStyle/>
          <a:p>
            <a:r>
              <a:rPr lang="en-US" dirty="0"/>
              <a:t>Economy Compared </a:t>
            </a:r>
          </a:p>
        </p:txBody>
      </p:sp>
      <p:sp>
        <p:nvSpPr>
          <p:cNvPr id="3" name="Content Placeholder 2">
            <a:extLst>
              <a:ext uri="{FF2B5EF4-FFF2-40B4-BE49-F238E27FC236}">
                <a16:creationId xmlns:a16="http://schemas.microsoft.com/office/drawing/2014/main" xmlns="" id="{44191BEF-A5E6-444F-958A-C5D9653D3C54}"/>
              </a:ext>
            </a:extLst>
          </p:cNvPr>
          <p:cNvSpPr>
            <a:spLocks noGrp="1"/>
          </p:cNvSpPr>
          <p:nvPr>
            <p:ph sz="half" idx="1"/>
          </p:nvPr>
        </p:nvSpPr>
        <p:spPr/>
        <p:txBody>
          <a:bodyPr vert="horz" lIns="91440" tIns="45720" rIns="91440" bIns="45720" rtlCol="0" anchor="t">
            <a:normAutofit fontScale="85000" lnSpcReduction="20000"/>
          </a:bodyPr>
          <a:lstStyle/>
          <a:p>
            <a:r>
              <a:rPr lang="en-US" b="1" dirty="0"/>
              <a:t>Russia</a:t>
            </a:r>
          </a:p>
          <a:p>
            <a:pPr>
              <a:buClr>
                <a:srgbClr val="8AD0D6"/>
              </a:buClr>
            </a:pPr>
            <a:r>
              <a:rPr lang="en-US" b="1" dirty="0"/>
              <a:t>Type </a:t>
            </a:r>
            <a:r>
              <a:rPr lang="en-US" dirty="0"/>
              <a:t>Russia has an upper-middle income mixed economy with state ownership in strategic areas of the economy. Market reforms in the 1990s privatized much of Russian industry and agriculture, with notable exceptions to this privatization occurring in the energy and defense-related sectors.</a:t>
            </a:r>
          </a:p>
          <a:p>
            <a:pPr>
              <a:buClr>
                <a:srgbClr val="8AD0D6"/>
              </a:buClr>
            </a:pPr>
            <a:r>
              <a:rPr lang="en-US" dirty="0"/>
              <a:t>Following the annexation of Crimea in March 2014 and Russia's reported involvement in the ongoing conflict in Ukraine (denied by Russia), the United States, the EU (and some other European countries), Canada and Japan imposed sanctions on Russia's financial, energy and defense sectors.  This led to the decline of the Russian ruble and sparked fears of a Russian financial crisis.</a:t>
            </a:r>
          </a:p>
        </p:txBody>
      </p:sp>
      <p:sp>
        <p:nvSpPr>
          <p:cNvPr id="4" name="Content Placeholder 3">
            <a:extLst>
              <a:ext uri="{FF2B5EF4-FFF2-40B4-BE49-F238E27FC236}">
                <a16:creationId xmlns:a16="http://schemas.microsoft.com/office/drawing/2014/main" xmlns="" id="{8C7E21D5-C2DE-4C27-927E-EAF9A85FA3E5}"/>
              </a:ext>
            </a:extLst>
          </p:cNvPr>
          <p:cNvSpPr>
            <a:spLocks noGrp="1"/>
          </p:cNvSpPr>
          <p:nvPr>
            <p:ph sz="half" idx="2"/>
          </p:nvPr>
        </p:nvSpPr>
        <p:spPr/>
        <p:txBody>
          <a:bodyPr vert="horz" lIns="91440" tIns="45720" rIns="91440" bIns="45720" rtlCol="0" anchor="t">
            <a:normAutofit fontScale="85000" lnSpcReduction="20000"/>
          </a:bodyPr>
          <a:lstStyle/>
          <a:p>
            <a:r>
              <a:rPr lang="en-US" b="1" dirty="0"/>
              <a:t>France</a:t>
            </a:r>
          </a:p>
          <a:p>
            <a:pPr>
              <a:buClr>
                <a:srgbClr val="8AD0D6"/>
              </a:buClr>
            </a:pPr>
            <a:r>
              <a:rPr lang="en-US" b="1" dirty="0"/>
              <a:t>Type: </a:t>
            </a:r>
            <a:r>
              <a:rPr lang="en-US" dirty="0"/>
              <a:t>Like many nations, the French economic system is mixed, containing capitalist and socialist elements. France has a diversified private sector that includes agricultural, industrial and service activities; however, the government intervenes actively in the French economy.</a:t>
            </a:r>
          </a:p>
          <a:p>
            <a:pPr>
              <a:buClr>
                <a:srgbClr val="8AD0D6"/>
              </a:buClr>
            </a:pPr>
            <a:r>
              <a:rPr lang="en-US" b="1" dirty="0"/>
              <a:t>France </a:t>
            </a:r>
            <a:r>
              <a:rPr lang="en-US" dirty="0"/>
              <a:t>has the world's 5th largest economy by nominal figures and the 10th largest economy by PPP figures. It has the 2nd-largest economy in Europe with the UK in 3rd and Germany in 1st. The OECD is headquartered in Paris, the nation's financial capital.</a:t>
            </a:r>
          </a:p>
        </p:txBody>
      </p:sp>
    </p:spTree>
    <p:extLst>
      <p:ext uri="{BB962C8B-B14F-4D97-AF65-F5344CB8AC3E}">
        <p14:creationId xmlns:p14="http://schemas.microsoft.com/office/powerpoint/2010/main" val="39018659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AE81CE4-2172-4FA6-86B8-92A03B7FE88D}"/>
              </a:ext>
            </a:extLst>
          </p:cNvPr>
          <p:cNvSpPr>
            <a:spLocks noGrp="1"/>
          </p:cNvSpPr>
          <p:nvPr>
            <p:ph type="title"/>
          </p:nvPr>
        </p:nvSpPr>
        <p:spPr/>
        <p:txBody>
          <a:bodyPr/>
          <a:lstStyle/>
          <a:p>
            <a:r>
              <a:rPr lang="en-US" dirty="0">
                <a:solidFill>
                  <a:schemeClr val="tx1"/>
                </a:solidFill>
              </a:rPr>
              <a:t>Foreign Relations</a:t>
            </a:r>
            <a:r>
              <a:rPr lang="en-US" dirty="0">
                <a:solidFill>
                  <a:schemeClr val="tx1"/>
                </a:solidFill>
                <a:latin typeface="+mj-ea"/>
                <a:cs typeface="+mj-ea"/>
              </a:rPr>
              <a:t/>
            </a:r>
            <a:br>
              <a:rPr lang="en-US" dirty="0">
                <a:solidFill>
                  <a:schemeClr val="tx1"/>
                </a:solidFill>
                <a:latin typeface="+mj-ea"/>
                <a:cs typeface="+mj-ea"/>
              </a:rPr>
            </a:br>
            <a:endParaRPr lang="en-US">
              <a:solidFill>
                <a:schemeClr val="tx1"/>
              </a:solidFill>
            </a:endParaRPr>
          </a:p>
          <a:p>
            <a:endParaRPr lang="en-US" dirty="0"/>
          </a:p>
        </p:txBody>
      </p:sp>
      <p:sp>
        <p:nvSpPr>
          <p:cNvPr id="3" name="Content Placeholder 2">
            <a:extLst>
              <a:ext uri="{FF2B5EF4-FFF2-40B4-BE49-F238E27FC236}">
                <a16:creationId xmlns:a16="http://schemas.microsoft.com/office/drawing/2014/main" xmlns="" id="{5DD61DA6-120F-44A2-9D1D-DA24A5E3F6F6}"/>
              </a:ext>
            </a:extLst>
          </p:cNvPr>
          <p:cNvSpPr>
            <a:spLocks noGrp="1"/>
          </p:cNvSpPr>
          <p:nvPr>
            <p:ph sz="half" idx="1"/>
          </p:nvPr>
        </p:nvSpPr>
        <p:spPr/>
        <p:txBody>
          <a:bodyPr vert="horz" lIns="91440" tIns="45720" rIns="91440" bIns="45720" rtlCol="0" anchor="t">
            <a:normAutofit fontScale="77500" lnSpcReduction="20000"/>
          </a:bodyPr>
          <a:lstStyle/>
          <a:p>
            <a:pPr>
              <a:buClr>
                <a:srgbClr val="8AD0D6"/>
              </a:buClr>
            </a:pPr>
            <a:r>
              <a:rPr lang="en-US" b="1" dirty="0"/>
              <a:t>Russia</a:t>
            </a:r>
          </a:p>
          <a:p>
            <a:pPr>
              <a:buClr>
                <a:srgbClr val="8AD0D6"/>
              </a:buClr>
            </a:pPr>
            <a:r>
              <a:rPr lang="en-US" dirty="0"/>
              <a:t>Russia is a member of the Commonwealth of Independent States (CIS) which is a loose confederation of 9 member states and 2 associate members that are located in Eurasia (primarily in Central to North Asia), formed during the dissolution of the Soviet Union, and which were all former Soviet Republics. </a:t>
            </a:r>
            <a:endParaRPr lang="en-US" b="1" dirty="0"/>
          </a:p>
          <a:p>
            <a:pPr>
              <a:buClr>
                <a:srgbClr val="8AD0D6"/>
              </a:buClr>
            </a:pPr>
            <a:r>
              <a:rPr lang="en-US" dirty="0"/>
              <a:t>signed the NATO Partnership for Peace initiative on 22 June 1994. On 20 May 1997, NATO and Russia signed the NATO–Russia Founding Act, which the parties hoped would provide the basis for an enduring and robust partnership between the Alliance and Russia—one that could make an important contribution to European security architecture in the 21st century, though already at the time of its signing doubts were cast on whether this accord could deliver on these ambitious goals.</a:t>
            </a:r>
          </a:p>
          <a:p>
            <a:pPr>
              <a:buClr>
                <a:srgbClr val="8AD0D6"/>
              </a:buClr>
            </a:pPr>
            <a:endParaRPr lang="en-US" dirty="0"/>
          </a:p>
        </p:txBody>
      </p:sp>
      <p:sp>
        <p:nvSpPr>
          <p:cNvPr id="4" name="Content Placeholder 3">
            <a:extLst>
              <a:ext uri="{FF2B5EF4-FFF2-40B4-BE49-F238E27FC236}">
                <a16:creationId xmlns:a16="http://schemas.microsoft.com/office/drawing/2014/main" xmlns="" id="{6860090D-4564-4051-B32F-364A43502F90}"/>
              </a:ext>
            </a:extLst>
          </p:cNvPr>
          <p:cNvSpPr>
            <a:spLocks noGrp="1"/>
          </p:cNvSpPr>
          <p:nvPr>
            <p:ph sz="half" idx="2"/>
          </p:nvPr>
        </p:nvSpPr>
        <p:spPr>
          <a:xfrm>
            <a:off x="5532027" y="1852883"/>
            <a:ext cx="6338336" cy="5086350"/>
          </a:xfrm>
        </p:spPr>
        <p:txBody>
          <a:bodyPr vert="horz" lIns="91440" tIns="45720" rIns="91440" bIns="45720" rtlCol="0" anchor="t">
            <a:normAutofit fontScale="77500" lnSpcReduction="20000"/>
          </a:bodyPr>
          <a:lstStyle/>
          <a:p>
            <a:r>
              <a:rPr lang="en-US" b="1" dirty="0"/>
              <a:t>France</a:t>
            </a:r>
          </a:p>
          <a:p>
            <a:pPr>
              <a:buClr>
                <a:srgbClr val="8AD0D6"/>
              </a:buClr>
            </a:pPr>
            <a:r>
              <a:rPr lang="en-US" dirty="0"/>
              <a:t>France has maintained its status as key power in Western Europe because of its size, location, strong economy, membership in European organizations, strong military posture and energetic diplomacy. France generally has worked to strengthen the global economic and political influence of the EU and its role in common European defense and collective security. </a:t>
            </a:r>
          </a:p>
          <a:p>
            <a:pPr>
              <a:buClr>
                <a:srgbClr val="8AD0D6"/>
              </a:buClr>
            </a:pPr>
            <a:r>
              <a:rPr lang="en-US" dirty="0"/>
              <a:t>France is a founding member of the United Nations and serves as one of the permanent members of the UN Security Council with veto rights. In 2015, France was described as being "the best networked state in the world", because it is a country that "is member of more multi-lateral organizations than any other country".</a:t>
            </a:r>
          </a:p>
          <a:p>
            <a:pPr>
              <a:buClr>
                <a:srgbClr val="8AD0D6"/>
              </a:buClr>
            </a:pPr>
            <a:r>
              <a:rPr lang="en-US" dirty="0"/>
              <a:t>As a significant hub for international relations, France hosts the second largest assembly of diplomatic missions in the world and the headquarters of international organizations including the OECD, UNESCO, Interpol, the International Bureau of Weights and Measures, and </a:t>
            </a:r>
            <a:r>
              <a:rPr lang="en-US" i="1" dirty="0"/>
              <a:t>la Francophonie.</a:t>
            </a:r>
            <a:endParaRPr lang="en-US" dirty="0"/>
          </a:p>
          <a:p>
            <a:pPr marL="0" indent="0">
              <a:buClr>
                <a:srgbClr val="8AD0D6"/>
              </a:buClr>
              <a:buNone/>
            </a:pPr>
            <a:endParaRPr lang="en-US" dirty="0"/>
          </a:p>
          <a:p>
            <a:pPr>
              <a:buClr>
                <a:srgbClr val="8AD0D6"/>
              </a:buClr>
            </a:pPr>
            <a:endParaRPr lang="en-US" dirty="0"/>
          </a:p>
        </p:txBody>
      </p:sp>
    </p:spTree>
    <p:extLst>
      <p:ext uri="{BB962C8B-B14F-4D97-AF65-F5344CB8AC3E}">
        <p14:creationId xmlns:p14="http://schemas.microsoft.com/office/powerpoint/2010/main" val="729539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93FFCCE-0FEF-42AD-B065-1E138561AEBC}"/>
              </a:ext>
            </a:extLst>
          </p:cNvPr>
          <p:cNvSpPr>
            <a:spLocks noGrp="1"/>
          </p:cNvSpPr>
          <p:nvPr>
            <p:ph type="title"/>
          </p:nvPr>
        </p:nvSpPr>
        <p:spPr/>
        <p:txBody>
          <a:bodyPr/>
          <a:lstStyle/>
          <a:p>
            <a:r>
              <a:rPr lang="en-US" dirty="0"/>
              <a:t>Foreign Relations Continued </a:t>
            </a:r>
          </a:p>
        </p:txBody>
      </p:sp>
      <p:sp>
        <p:nvSpPr>
          <p:cNvPr id="3" name="Content Placeholder 2">
            <a:extLst>
              <a:ext uri="{FF2B5EF4-FFF2-40B4-BE49-F238E27FC236}">
                <a16:creationId xmlns:a16="http://schemas.microsoft.com/office/drawing/2014/main" xmlns="" id="{FF224FAF-98B0-4A76-BC99-BBA4B554E393}"/>
              </a:ext>
            </a:extLst>
          </p:cNvPr>
          <p:cNvSpPr>
            <a:spLocks noGrp="1"/>
          </p:cNvSpPr>
          <p:nvPr>
            <p:ph sz="half" idx="1"/>
          </p:nvPr>
        </p:nvSpPr>
        <p:spPr/>
        <p:txBody>
          <a:bodyPr vert="horz" lIns="91440" tIns="45720" rIns="91440" bIns="45720" rtlCol="0" anchor="t">
            <a:normAutofit fontScale="85000" lnSpcReduction="10000"/>
          </a:bodyPr>
          <a:lstStyle/>
          <a:p>
            <a:r>
              <a:rPr lang="en-US" dirty="0"/>
              <a:t>The USSR collapsed in late 1991. Eleven of the twelve members of the Commonwealth of Independent States signed a declaration on December 21, 1991, agreeing that "Member states of the Commonwealth support Russia in taking over the USSR membership in the UN, including permanent membership in the Security Council.</a:t>
            </a:r>
          </a:p>
          <a:p>
            <a:pPr>
              <a:buClr>
                <a:srgbClr val="8AD0D6"/>
              </a:buClr>
            </a:pPr>
            <a:r>
              <a:rPr lang="en-US" dirty="0"/>
              <a:t>The mid-2010s marked a dramatic downturn in Russian relations with the west, The greatest increase in tensions, however, came during the Ukraine crisis that began in 2014, which saw the Crimean peninsula annexed by Russia. Russia was also accused of inflaming a separatist uprising in the Donbass region, though Moscow denies involvement. </a:t>
            </a:r>
          </a:p>
        </p:txBody>
      </p:sp>
      <p:sp>
        <p:nvSpPr>
          <p:cNvPr id="4" name="Content Placeholder 3">
            <a:extLst>
              <a:ext uri="{FF2B5EF4-FFF2-40B4-BE49-F238E27FC236}">
                <a16:creationId xmlns:a16="http://schemas.microsoft.com/office/drawing/2014/main" xmlns="" id="{F66D5F18-1638-4A12-BE2E-760649A10B8F}"/>
              </a:ext>
            </a:extLst>
          </p:cNvPr>
          <p:cNvSpPr>
            <a:spLocks noGrp="1"/>
          </p:cNvSpPr>
          <p:nvPr>
            <p:ph sz="half" idx="2"/>
          </p:nvPr>
        </p:nvSpPr>
        <p:spPr/>
        <p:txBody>
          <a:bodyPr vert="horz" lIns="91440" tIns="45720" rIns="91440" bIns="45720" rtlCol="0" anchor="t">
            <a:normAutofit fontScale="85000" lnSpcReduction="10000"/>
          </a:bodyPr>
          <a:lstStyle/>
          <a:p>
            <a:r>
              <a:rPr lang="en-US" dirty="0"/>
              <a:t>France is a member of the North Atlantic Treaty Organization (NATO), but under President de Gaulle, it excluded itself from the joint military command to protest the special relationship between the United States and Britain and to preserve the independence of French foreign and security policies. However, as a result of Nicolas Sarkozy's </a:t>
            </a:r>
            <a:r>
              <a:rPr lang="en-US" i="1" dirty="0"/>
              <a:t>pro- American</a:t>
            </a:r>
            <a:r>
              <a:rPr lang="en-US" dirty="0"/>
              <a:t> politics France rejoined the NATO joint military command on 4 April 2009.</a:t>
            </a:r>
          </a:p>
          <a:p>
            <a:pPr>
              <a:buClr>
                <a:srgbClr val="8AD0D6"/>
              </a:buClr>
            </a:pPr>
            <a:endParaRPr lang="en-US" dirty="0"/>
          </a:p>
        </p:txBody>
      </p:sp>
    </p:spTree>
    <p:extLst>
      <p:ext uri="{BB962C8B-B14F-4D97-AF65-F5344CB8AC3E}">
        <p14:creationId xmlns:p14="http://schemas.microsoft.com/office/powerpoint/2010/main" val="41953624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xmlns=""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0</TotalTime>
  <Words>507</Words>
  <Application>Microsoft Office PowerPoint</Application>
  <PresentationFormat>Custom</PresentationFormat>
  <Paragraphs>113</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Ion</vt:lpstr>
      <vt:lpstr>The Semi-Presidential Systems of France and Russia</vt:lpstr>
      <vt:lpstr>The French Monarchy 481-1792</vt:lpstr>
      <vt:lpstr>The French Revolution 1789-1799</vt:lpstr>
      <vt:lpstr>Napoleonic Era 1799-1914 </vt:lpstr>
      <vt:lpstr>Contemporary Era 1914-Present</vt:lpstr>
      <vt:lpstr>The Fifth Republic of France, Executive Branch</vt:lpstr>
      <vt:lpstr>The Fifth Republic, Legislative Branch</vt:lpstr>
      <vt:lpstr>The Fifth Republic, Judicial Branch </vt:lpstr>
      <vt:lpstr>The Russian Monarchy 862-1917</vt:lpstr>
      <vt:lpstr>The Russian Revolution</vt:lpstr>
      <vt:lpstr>Soviet Union 1922-1991</vt:lpstr>
      <vt:lpstr>Russian Federation, Executive Branch </vt:lpstr>
      <vt:lpstr>Russian Federation, Legislative Branch</vt:lpstr>
      <vt:lpstr>Russian Federation, Judicial Branch</vt:lpstr>
      <vt:lpstr>Executive Compared </vt:lpstr>
      <vt:lpstr>Legislative Compared</vt:lpstr>
      <vt:lpstr>Justice Compared</vt:lpstr>
      <vt:lpstr>Economy Compared </vt:lpstr>
      <vt:lpstr>Foreign Relations  </vt:lpstr>
      <vt:lpstr>Foreign Relations Continued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Jaclyn Bunch</dc:creator>
  <cp:lastModifiedBy>Jaclyn Bunch</cp:lastModifiedBy>
  <cp:revision>13</cp:revision>
  <dcterms:created xsi:type="dcterms:W3CDTF">2013-07-15T20:26:40Z</dcterms:created>
  <dcterms:modified xsi:type="dcterms:W3CDTF">2017-11-29T23:09:00Z</dcterms:modified>
</cp:coreProperties>
</file>