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tags/tag1.xml" ContentType="application/vnd.openxmlformats-officedocument.presentationml.tags+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8" r:id="rId1"/>
  </p:sldMasterIdLst>
  <p:notesMasterIdLst>
    <p:notesMasterId r:id="rId11"/>
  </p:notesMasterIdLst>
  <p:sldIdLst>
    <p:sldId id="256" r:id="rId2"/>
    <p:sldId id="267" r:id="rId3"/>
    <p:sldId id="268" r:id="rId4"/>
    <p:sldId id="269" r:id="rId5"/>
    <p:sldId id="270" r:id="rId6"/>
    <p:sldId id="271" r:id="rId7"/>
    <p:sldId id="273" r:id="rId8"/>
    <p:sldId id="274" r:id="rId9"/>
    <p:sldId id="272" r:id="rId10"/>
  </p:sldIdLst>
  <p:sldSz cx="9144000" cy="6858000" type="screen4x3"/>
  <p:notesSz cx="6858000" cy="9144000"/>
  <p:custDataLst>
    <p:tags r:id="rId1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8777"/>
    <p:restoredTop sz="69160"/>
  </p:normalViewPr>
  <p:slideViewPr>
    <p:cSldViewPr snapToGrid="0" snapToObjects="1">
      <p:cViewPr varScale="1">
        <p:scale>
          <a:sx n="50" d="100"/>
          <a:sy n="50" d="100"/>
        </p:scale>
        <p:origin x="-1704" y="-7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7699E0-F44E-0546-A3F5-CC399420E7C6}" type="datetimeFigureOut">
              <a:rPr lang="en-US" smtClean="0"/>
              <a:pPr/>
              <a:t>10/21/2019</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33F64F0-ABF1-AE49-A2E5-69DD493ED616}" type="slidenum">
              <a:rPr lang="en-US" smtClean="0"/>
              <a:pPr/>
              <a:t>‹#›</a:t>
            </a:fld>
            <a:endParaRPr lang="en-US"/>
          </a:p>
        </p:txBody>
      </p:sp>
    </p:spTree>
    <p:extLst>
      <p:ext uri="{BB962C8B-B14F-4D97-AF65-F5344CB8AC3E}">
        <p14:creationId xmlns:p14="http://schemas.microsoft.com/office/powerpoint/2010/main" xmlns="" val="29806052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nSpc>
                <a:spcPct val="200000"/>
              </a:lnSpc>
              <a:buFont typeface="Wingdings" pitchFamily="2" charset="2"/>
              <a:buNone/>
            </a:pPr>
            <a:r>
              <a:rPr lang="en-US" dirty="0" smtClean="0"/>
              <a:t>Currently, </a:t>
            </a:r>
            <a:r>
              <a:rPr lang="en-US" sz="1200" dirty="0" smtClean="0">
                <a:solidFill>
                  <a:schemeClr val="tx1"/>
                </a:solidFill>
                <a:latin typeface="Constantia" pitchFamily="18" charset="0"/>
              </a:rPr>
              <a:t>college education is barely affordable. There is a crisis of student debt across the country</a:t>
            </a:r>
            <a:r>
              <a:rPr lang="en-US" sz="1200" baseline="0" dirty="0" smtClean="0">
                <a:solidFill>
                  <a:schemeClr val="tx1"/>
                </a:solidFill>
                <a:latin typeface="Constantia" pitchFamily="18" charset="0"/>
              </a:rPr>
              <a:t> with people paying the loans even after r</a:t>
            </a:r>
            <a:r>
              <a:rPr lang="en-US" sz="1200" dirty="0" smtClean="0">
                <a:solidFill>
                  <a:schemeClr val="tx1"/>
                </a:solidFill>
                <a:latin typeface="Constantia" pitchFamily="18" charset="0"/>
              </a:rPr>
              <a:t>etirement. This brings</a:t>
            </a:r>
            <a:r>
              <a:rPr lang="en-US" sz="1200" baseline="0" dirty="0" smtClean="0">
                <a:solidFill>
                  <a:schemeClr val="tx1"/>
                </a:solidFill>
                <a:latin typeface="Constantia" pitchFamily="18" charset="0"/>
              </a:rPr>
              <a:t> into p</a:t>
            </a:r>
            <a:r>
              <a:rPr lang="en-US" sz="1200" dirty="0" smtClean="0">
                <a:solidFill>
                  <a:schemeClr val="tx1"/>
                </a:solidFill>
                <a:latin typeface="Constantia" pitchFamily="18" charset="0"/>
              </a:rPr>
              <a:t>erspective the topic of free college education. The cost of</a:t>
            </a:r>
            <a:r>
              <a:rPr lang="en-US" sz="1200" baseline="0" dirty="0" smtClean="0">
                <a:solidFill>
                  <a:schemeClr val="tx1"/>
                </a:solidFill>
                <a:latin typeface="Constantia" pitchFamily="18" charset="0"/>
              </a:rPr>
              <a:t> education </a:t>
            </a:r>
            <a:r>
              <a:rPr lang="en-US" sz="1200" dirty="0" smtClean="0">
                <a:solidFill>
                  <a:schemeClr val="tx1"/>
                </a:solidFill>
                <a:latin typeface="Constantia" pitchFamily="18" charset="0"/>
              </a:rPr>
              <a:t>has immensely risen</a:t>
            </a:r>
            <a:r>
              <a:rPr lang="en-US" sz="1200" baseline="0" dirty="0" smtClean="0">
                <a:solidFill>
                  <a:schemeClr val="tx1"/>
                </a:solidFill>
                <a:latin typeface="Constantia" pitchFamily="18" charset="0"/>
              </a:rPr>
              <a:t> prompting many individuals to avoid</a:t>
            </a:r>
            <a:r>
              <a:rPr lang="en-US" sz="1200" dirty="0" smtClean="0">
                <a:solidFill>
                  <a:schemeClr val="tx1"/>
                </a:solidFill>
                <a:latin typeface="Constantia" pitchFamily="18" charset="0"/>
              </a:rPr>
              <a:t> college. Regardless, education</a:t>
            </a:r>
            <a:r>
              <a:rPr lang="en-US" sz="1200" baseline="0" dirty="0" smtClean="0">
                <a:solidFill>
                  <a:schemeClr val="tx1"/>
                </a:solidFill>
                <a:latin typeface="Constantia" pitchFamily="18" charset="0"/>
              </a:rPr>
              <a:t> still remains to be important to the country with both </a:t>
            </a:r>
            <a:r>
              <a:rPr lang="en-US" sz="1200" dirty="0" smtClean="0">
                <a:solidFill>
                  <a:schemeClr val="tx1"/>
                </a:solidFill>
                <a:latin typeface="Constantia" pitchFamily="18" charset="0"/>
              </a:rPr>
              <a:t>wings of the government demanding an educated populace to participate fully in politics. Consequently, there arise the need for free</a:t>
            </a:r>
            <a:r>
              <a:rPr lang="en-US" sz="1200" baseline="0" dirty="0" smtClean="0">
                <a:solidFill>
                  <a:schemeClr val="tx1"/>
                </a:solidFill>
                <a:latin typeface="Constantia" pitchFamily="18" charset="0"/>
              </a:rPr>
              <a:t> college education in the United States.</a:t>
            </a:r>
            <a:endParaRPr lang="en-US" sz="1200" dirty="0" smtClean="0">
              <a:solidFill>
                <a:schemeClr val="tx1"/>
              </a:solidFill>
              <a:latin typeface="Constantia" pitchFamily="18" charset="0"/>
            </a:endParaRPr>
          </a:p>
          <a:p>
            <a:endParaRPr lang="en-US" dirty="0"/>
          </a:p>
        </p:txBody>
      </p:sp>
      <p:sp>
        <p:nvSpPr>
          <p:cNvPr id="4" name="Slide Number Placeholder 3"/>
          <p:cNvSpPr>
            <a:spLocks noGrp="1"/>
          </p:cNvSpPr>
          <p:nvPr>
            <p:ph type="sldNum" sz="quarter" idx="5"/>
          </p:nvPr>
        </p:nvSpPr>
        <p:spPr/>
        <p:txBody>
          <a:bodyPr/>
          <a:lstStyle/>
          <a:p>
            <a:fld id="{E33F64F0-ABF1-AE49-A2E5-69DD493ED616}" type="slidenum">
              <a:rPr lang="en-US" smtClean="0"/>
              <a:pPr/>
              <a:t>2</a:t>
            </a:fld>
            <a:endParaRPr lang="en-US"/>
          </a:p>
        </p:txBody>
      </p:sp>
    </p:spTree>
    <p:extLst>
      <p:ext uri="{BB962C8B-B14F-4D97-AF65-F5344CB8AC3E}">
        <p14:creationId xmlns:p14="http://schemas.microsoft.com/office/powerpoint/2010/main" xmlns="" val="185262008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In support for free college</a:t>
            </a:r>
            <a:r>
              <a:rPr lang="en-US" baseline="0" dirty="0" smtClean="0"/>
              <a:t> education, STEM industries stand to benefit in filling the gap for professional skills. These industries encompass those in the domain of science, technology, engineering, and manufacturing.  College education has grown to be very costly with majority of the graduates being from rich families. In addition, there is need for an educated society as a strategic empowerment to the nation. Currently, a</a:t>
            </a:r>
            <a:r>
              <a:rPr lang="en-US" sz="1200" dirty="0" smtClean="0">
                <a:solidFill>
                  <a:schemeClr val="tx1"/>
                </a:solidFill>
                <a:latin typeface="Constantia" pitchFamily="18" charset="0"/>
              </a:rPr>
              <a:t>part from military academies, others  colleges offering free education include College of the Ozarks, Deep Springs College, Alice Lloyd College, and Berea College, among a few others.</a:t>
            </a:r>
          </a:p>
          <a:p>
            <a:endParaRPr lang="en-US" dirty="0"/>
          </a:p>
        </p:txBody>
      </p:sp>
      <p:sp>
        <p:nvSpPr>
          <p:cNvPr id="4" name="Slide Number Placeholder 3"/>
          <p:cNvSpPr>
            <a:spLocks noGrp="1"/>
          </p:cNvSpPr>
          <p:nvPr>
            <p:ph type="sldNum" sz="quarter" idx="10"/>
          </p:nvPr>
        </p:nvSpPr>
        <p:spPr/>
        <p:txBody>
          <a:bodyPr/>
          <a:lstStyle/>
          <a:p>
            <a:fld id="{E33F64F0-ABF1-AE49-A2E5-69DD493ED616}" type="slidenum">
              <a:rPr lang="en-US" smtClean="0"/>
              <a:pPr/>
              <a:t>3</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pPr>
              <a:lnSpc>
                <a:spcPct val="200000"/>
              </a:lnSpc>
              <a:buFont typeface="Wingdings" pitchFamily="2" charset="2"/>
              <a:buNone/>
            </a:pPr>
            <a:r>
              <a:rPr lang="en-US" sz="1200" dirty="0" smtClean="0">
                <a:solidFill>
                  <a:schemeClr val="tx1"/>
                </a:solidFill>
                <a:latin typeface="Constantia" pitchFamily="18" charset="0"/>
              </a:rPr>
              <a:t>STEM industries would be the biggest winners of  a legislation on free college education. In 2018,  a report by Plus Media Solutions indicated that millions of jobs in STEM industries go unfilled every year. This supports the need</a:t>
            </a:r>
            <a:r>
              <a:rPr lang="en-US" sz="1200" baseline="0" dirty="0" smtClean="0">
                <a:solidFill>
                  <a:schemeClr val="tx1"/>
                </a:solidFill>
                <a:latin typeface="Constantia" pitchFamily="18" charset="0"/>
              </a:rPr>
              <a:t> to have more graduates who would close the skills gap in the industries. At the moment companies have to find their own means to get the required skilled workforce; they</a:t>
            </a:r>
            <a:r>
              <a:rPr lang="en-US" sz="1200" dirty="0" smtClean="0">
                <a:solidFill>
                  <a:schemeClr val="tx1"/>
                </a:solidFill>
                <a:latin typeface="Constantia" pitchFamily="18" charset="0"/>
              </a:rPr>
              <a:t> are giving grants to schools to promote education in the STEM domain. For instance,</a:t>
            </a:r>
            <a:r>
              <a:rPr lang="en-US" sz="1200" baseline="0" dirty="0" smtClean="0">
                <a:solidFill>
                  <a:schemeClr val="tx1"/>
                </a:solidFill>
                <a:latin typeface="Constantia" pitchFamily="18" charset="0"/>
              </a:rPr>
              <a:t> Toyota USA Foundation gave funds worth $220,000 to 12 North Texas Schools to foster education among STEM career students. Other companies are putting big bucks into STEM as well. </a:t>
            </a:r>
            <a:r>
              <a:rPr lang="en-US" sz="1200" dirty="0" smtClean="0">
                <a:solidFill>
                  <a:schemeClr val="tx1"/>
                </a:solidFill>
                <a:latin typeface="Constantia" pitchFamily="18" charset="0"/>
              </a:rPr>
              <a:t>A government initiative of free college education would save them from such desperate measures.</a:t>
            </a:r>
          </a:p>
          <a:p>
            <a:endParaRPr lang="en-US" dirty="0" smtClean="0"/>
          </a:p>
        </p:txBody>
      </p:sp>
      <p:sp>
        <p:nvSpPr>
          <p:cNvPr id="4" name="Slide Number Placeholder 3"/>
          <p:cNvSpPr>
            <a:spLocks noGrp="1"/>
          </p:cNvSpPr>
          <p:nvPr>
            <p:ph type="sldNum" sz="quarter" idx="10"/>
          </p:nvPr>
        </p:nvSpPr>
        <p:spPr/>
        <p:txBody>
          <a:bodyPr/>
          <a:lstStyle/>
          <a:p>
            <a:fld id="{E33F64F0-ABF1-AE49-A2E5-69DD493ED616}" type="slidenum">
              <a:rPr lang="en-US" smtClean="0"/>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The price of college is rising, making college feel out of reach for a rising share of Americans. Regardless, college education remain to be key for professional success. The</a:t>
            </a:r>
            <a:r>
              <a:rPr lang="en-US" baseline="0" dirty="0" smtClean="0"/>
              <a:t> rate of growth of the cost is almost twice the rate of inflation amidst a sluggish economy that leads people to question whether investment in college education is worth the expense. It emerges that schools are charging exorbitant fees while the skills they offer are not helping to secure jobs. Total national student debt now stands at $1 trillion, which indicates that it is becoming unsustainable. There ought to be framework strategized to develop a debt-free college education system by eliminating tuition and boarding fee.</a:t>
            </a: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E33F64F0-ABF1-AE49-A2E5-69DD493ED616}" type="slidenum">
              <a:rPr lang="en-US" smtClean="0"/>
              <a:pPr/>
              <a:t>5</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a:bodyPr>
          <a:lstStyle/>
          <a:p>
            <a:pPr>
              <a:lnSpc>
                <a:spcPct val="200000"/>
              </a:lnSpc>
              <a:buFont typeface="Wingdings" pitchFamily="2" charset="2"/>
              <a:buNone/>
            </a:pPr>
            <a:r>
              <a:rPr lang="en-US" sz="1200" dirty="0" smtClean="0">
                <a:solidFill>
                  <a:schemeClr val="tx1"/>
                </a:solidFill>
                <a:latin typeface="Constantia" pitchFamily="18" charset="0"/>
              </a:rPr>
              <a:t>Society a s whole benefits from a well-educated population which is only achievable by fostering affordability for everyone.</a:t>
            </a:r>
            <a:r>
              <a:rPr lang="en-US" sz="1200" baseline="0" dirty="0" smtClean="0">
                <a:solidFill>
                  <a:schemeClr val="tx1"/>
                </a:solidFill>
                <a:latin typeface="Constantia" pitchFamily="18" charset="0"/>
              </a:rPr>
              <a:t> </a:t>
            </a:r>
            <a:r>
              <a:rPr lang="en-US" sz="1200" dirty="0" smtClean="0">
                <a:solidFill>
                  <a:schemeClr val="tx1"/>
                </a:solidFill>
                <a:latin typeface="Constantia" pitchFamily="18" charset="0"/>
              </a:rPr>
              <a:t>It gives an educated workforce that improve the economy of a country. In Oklahoma, only 28.2 percent of workers have a bachelor degree , ranking it below 39 states; their economy ranks lower than 35 other states</a:t>
            </a:r>
            <a:r>
              <a:rPr lang="en-US" sz="1200" baseline="0" dirty="0" smtClean="0">
                <a:solidFill>
                  <a:schemeClr val="tx1"/>
                </a:solidFill>
                <a:latin typeface="Constantia" pitchFamily="18" charset="0"/>
              </a:rPr>
              <a:t> with their hourly wages standing at slightly over $15. </a:t>
            </a:r>
            <a:r>
              <a:rPr lang="en-US" sz="1200" dirty="0" smtClean="0">
                <a:solidFill>
                  <a:schemeClr val="tx1"/>
                </a:solidFill>
                <a:latin typeface="Constantia" pitchFamily="18" charset="0"/>
              </a:rPr>
              <a:t>In 1944, President Roosevelt  signed the GI bill</a:t>
            </a:r>
            <a:r>
              <a:rPr lang="en-US" sz="1200" baseline="0" dirty="0" smtClean="0">
                <a:solidFill>
                  <a:schemeClr val="tx1"/>
                </a:solidFill>
                <a:latin typeface="Constantia" pitchFamily="18" charset="0"/>
              </a:rPr>
              <a:t> which </a:t>
            </a:r>
            <a:r>
              <a:rPr lang="en-US" sz="1200" dirty="0" smtClean="0">
                <a:solidFill>
                  <a:schemeClr val="tx1"/>
                </a:solidFill>
                <a:latin typeface="Constantia" pitchFamily="18" charset="0"/>
              </a:rPr>
              <a:t>allowed 2.2 million veterans to get college education for free. Later, recipients of the education generated an extra $12.8 billion revenue which was  a return of $6.90 for every dollar spent on their education. </a:t>
            </a:r>
            <a:r>
              <a:rPr lang="en-US" dirty="0" smtClean="0"/>
              <a:t>An estimated 40% of those veterans would not have been able to attend college otherwise</a:t>
            </a:r>
            <a:r>
              <a:rPr lang="en-US" baseline="0" dirty="0" smtClean="0"/>
              <a:t> and this return would not have realized.</a:t>
            </a:r>
            <a:endParaRPr lang="en-US" dirty="0" smtClean="0"/>
          </a:p>
        </p:txBody>
      </p:sp>
      <p:sp>
        <p:nvSpPr>
          <p:cNvPr id="4" name="Slide Number Placeholder 3"/>
          <p:cNvSpPr>
            <a:spLocks noGrp="1"/>
          </p:cNvSpPr>
          <p:nvPr>
            <p:ph type="sldNum" sz="quarter" idx="10"/>
          </p:nvPr>
        </p:nvSpPr>
        <p:spPr/>
        <p:txBody>
          <a:bodyPr/>
          <a:lstStyle/>
          <a:p>
            <a:fld id="{E33F64F0-ABF1-AE49-A2E5-69DD493ED616}" type="slidenum">
              <a:rPr lang="en-US" smtClean="0"/>
              <a:pPr/>
              <a:t>6</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pPr marL="0" marR="0" indent="0" algn="l" defTabSz="914400" rtl="0" eaLnBrk="1" fontAlgn="auto" latinLnBrk="0" hangingPunct="1">
              <a:lnSpc>
                <a:spcPct val="200000"/>
              </a:lnSpc>
              <a:spcBef>
                <a:spcPts val="0"/>
              </a:spcBef>
              <a:spcAft>
                <a:spcPts val="0"/>
              </a:spcAft>
              <a:buClrTx/>
              <a:buSzTx/>
              <a:buFont typeface="Wingdings" pitchFamily="2" charset="2"/>
              <a:buNone/>
              <a:tabLst/>
              <a:defRPr/>
            </a:pPr>
            <a:r>
              <a:rPr lang="en-US" sz="1200" kern="1200" dirty="0" smtClean="0">
                <a:solidFill>
                  <a:schemeClr val="tx1"/>
                </a:solidFill>
                <a:latin typeface="+mn-lt"/>
                <a:ea typeface="+mn-ea"/>
                <a:cs typeface="+mn-cs"/>
              </a:rPr>
              <a:t>To make college education free,</a:t>
            </a:r>
            <a:r>
              <a:rPr lang="en-US" sz="1200" kern="1200" baseline="0" dirty="0" smtClean="0">
                <a:solidFill>
                  <a:schemeClr val="tx1"/>
                </a:solidFill>
                <a:latin typeface="+mn-lt"/>
                <a:ea typeface="+mn-ea"/>
                <a:cs typeface="+mn-cs"/>
              </a:rPr>
              <a:t> </a:t>
            </a:r>
            <a:r>
              <a:rPr lang="en-US" sz="1200" dirty="0" smtClean="0">
                <a:solidFill>
                  <a:schemeClr val="tx1"/>
                </a:solidFill>
                <a:latin typeface="Constantia" pitchFamily="18" charset="0"/>
              </a:rPr>
              <a:t>Taxpayers would spend billions to subsidize tuition.</a:t>
            </a:r>
            <a:r>
              <a:rPr lang="en-US" sz="1200" baseline="0" dirty="0" smtClean="0">
                <a:solidFill>
                  <a:schemeClr val="tx1"/>
                </a:solidFill>
                <a:latin typeface="Constantia" pitchFamily="18" charset="0"/>
              </a:rPr>
              <a:t> </a:t>
            </a:r>
            <a:r>
              <a:rPr lang="en-US" sz="1200" dirty="0" smtClean="0">
                <a:solidFill>
                  <a:schemeClr val="tx1"/>
                </a:solidFill>
                <a:latin typeface="Constantia" pitchFamily="18" charset="0"/>
              </a:rPr>
              <a:t>The high cost would remain but be transferred to tax payers. A free college education program would require $47 billion per annum. According to Matt (2018), such a budget would require tax increase or move existing resources into  college education and neglect other crucial priorities. In addition,</a:t>
            </a:r>
            <a:r>
              <a:rPr lang="en-US" sz="1200" baseline="0" dirty="0" smtClean="0">
                <a:solidFill>
                  <a:schemeClr val="tx1"/>
                </a:solidFill>
                <a:latin typeface="Constantia" pitchFamily="18" charset="0"/>
              </a:rPr>
              <a:t> c</a:t>
            </a:r>
            <a:r>
              <a:rPr lang="en-US" sz="1200" dirty="0" smtClean="0">
                <a:solidFill>
                  <a:schemeClr val="tx1"/>
                </a:solidFill>
                <a:latin typeface="Constantia" pitchFamily="18" charset="0"/>
              </a:rPr>
              <a:t>ollege attendance is disproportionate; dominated by  well-off students.</a:t>
            </a:r>
            <a:r>
              <a:rPr lang="en-US" sz="1200" baseline="0" dirty="0" smtClean="0">
                <a:solidFill>
                  <a:schemeClr val="tx1"/>
                </a:solidFill>
                <a:latin typeface="Constantia" pitchFamily="18" charset="0"/>
              </a:rPr>
              <a:t> </a:t>
            </a:r>
            <a:r>
              <a:rPr lang="en-US" sz="1200" kern="1200" dirty="0" smtClean="0">
                <a:solidFill>
                  <a:schemeClr val="tx1"/>
                </a:solidFill>
                <a:latin typeface="+mn-lt"/>
                <a:ea typeface="+mn-ea"/>
                <a:cs typeface="+mn-cs"/>
              </a:rPr>
              <a:t>At age nineteen, only around 20 percent of children from the poorest 2 percent of families in the country attend college. For the richest 2 percent of families, the same number is around 90 percent. Given these class-based differences in attendance levels, making college free for every-one would almost certainly mean giving far more money to students from richer families than from poorer ones</a:t>
            </a:r>
          </a:p>
        </p:txBody>
      </p:sp>
      <p:sp>
        <p:nvSpPr>
          <p:cNvPr id="4" name="Slide Number Placeholder 3"/>
          <p:cNvSpPr>
            <a:spLocks noGrp="1"/>
          </p:cNvSpPr>
          <p:nvPr>
            <p:ph type="sldNum" sz="quarter" idx="10"/>
          </p:nvPr>
        </p:nvSpPr>
        <p:spPr/>
        <p:txBody>
          <a:bodyPr/>
          <a:lstStyle/>
          <a:p>
            <a:fld id="{E33F64F0-ABF1-AE49-A2E5-69DD493ED616}" type="slidenum">
              <a:rPr lang="en-US" smtClean="0"/>
              <a:pPr/>
              <a:t>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9E372A8-CF7E-524B-9179-27436393E592}" type="datetimeFigureOut">
              <a:rPr lang="en-US" smtClean="0"/>
              <a:pPr/>
              <a:t>10/21/2019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9BFCA-3D9E-B84B-B0DC-94E25159B6A2}" type="slidenum">
              <a:rPr lang="en-US" smtClean="0"/>
              <a:pPr/>
              <a:t>‹#›</a:t>
            </a:fld>
            <a:endParaRPr lang="en-US"/>
          </a:p>
        </p:txBody>
      </p:sp>
    </p:spTree>
    <p:extLst>
      <p:ext uri="{BB962C8B-B14F-4D97-AF65-F5344CB8AC3E}">
        <p14:creationId xmlns:p14="http://schemas.microsoft.com/office/powerpoint/2010/main" xmlns="" val="37486215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9E372A8-CF7E-524B-9179-27436393E592}" type="datetimeFigureOut">
              <a:rPr lang="en-US" smtClean="0"/>
              <a:pPr/>
              <a:t>10/21/2019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9BFCA-3D9E-B84B-B0DC-94E25159B6A2}" type="slidenum">
              <a:rPr lang="en-US" smtClean="0"/>
              <a:pPr/>
              <a:t>‹#›</a:t>
            </a:fld>
            <a:endParaRPr lang="en-US"/>
          </a:p>
        </p:txBody>
      </p:sp>
    </p:spTree>
    <p:extLst>
      <p:ext uri="{BB962C8B-B14F-4D97-AF65-F5344CB8AC3E}">
        <p14:creationId xmlns:p14="http://schemas.microsoft.com/office/powerpoint/2010/main" xmlns="" val="14447322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9E372A8-CF7E-524B-9179-27436393E592}" type="datetimeFigureOut">
              <a:rPr lang="en-US" smtClean="0"/>
              <a:pPr/>
              <a:t>10/21/2019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9BFCA-3D9E-B84B-B0DC-94E25159B6A2}" type="slidenum">
              <a:rPr lang="en-US" smtClean="0"/>
              <a:pPr/>
              <a:t>‹#›</a:t>
            </a:fld>
            <a:endParaRPr lang="en-US"/>
          </a:p>
        </p:txBody>
      </p:sp>
    </p:spTree>
    <p:extLst>
      <p:ext uri="{BB962C8B-B14F-4D97-AF65-F5344CB8AC3E}">
        <p14:creationId xmlns:p14="http://schemas.microsoft.com/office/powerpoint/2010/main" xmlns="" val="24319067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9E372A8-CF7E-524B-9179-27436393E592}" type="datetimeFigureOut">
              <a:rPr lang="en-US" smtClean="0"/>
              <a:pPr/>
              <a:t>10/21/2019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39BFCA-3D9E-B84B-B0DC-94E25159B6A2}" type="slidenum">
              <a:rPr lang="en-US" smtClean="0"/>
              <a:pPr/>
              <a:t>‹#›</a:t>
            </a:fld>
            <a:endParaRPr lang="en-US"/>
          </a:p>
        </p:txBody>
      </p:sp>
    </p:spTree>
    <p:extLst>
      <p:ext uri="{BB962C8B-B14F-4D97-AF65-F5344CB8AC3E}">
        <p14:creationId xmlns:p14="http://schemas.microsoft.com/office/powerpoint/2010/main" xmlns="" val="8909550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9E372A8-CF7E-524B-9179-27436393E592}" type="datetimeFigureOut">
              <a:rPr lang="en-US" smtClean="0"/>
              <a:pPr/>
              <a:t>10/21/2019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039BFCA-3D9E-B84B-B0DC-94E25159B6A2}" type="slidenum">
              <a:rPr lang="en-US" smtClean="0"/>
              <a:pPr/>
              <a:t>‹#›</a:t>
            </a:fld>
            <a:endParaRPr lang="en-US"/>
          </a:p>
        </p:txBody>
      </p:sp>
    </p:spTree>
    <p:extLst>
      <p:ext uri="{BB962C8B-B14F-4D97-AF65-F5344CB8AC3E}">
        <p14:creationId xmlns:p14="http://schemas.microsoft.com/office/powerpoint/2010/main" xmlns="" val="20903483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9E372A8-CF7E-524B-9179-27436393E592}" type="datetimeFigureOut">
              <a:rPr lang="en-US" smtClean="0"/>
              <a:pPr/>
              <a:t>10/21/2019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039BFCA-3D9E-B84B-B0DC-94E25159B6A2}" type="slidenum">
              <a:rPr lang="en-US" smtClean="0"/>
              <a:pPr/>
              <a:t>‹#›</a:t>
            </a:fld>
            <a:endParaRPr lang="en-US"/>
          </a:p>
        </p:txBody>
      </p:sp>
    </p:spTree>
    <p:extLst>
      <p:ext uri="{BB962C8B-B14F-4D97-AF65-F5344CB8AC3E}">
        <p14:creationId xmlns:p14="http://schemas.microsoft.com/office/powerpoint/2010/main" xmlns="" val="7610829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9E372A8-CF7E-524B-9179-27436393E592}" type="datetimeFigureOut">
              <a:rPr lang="en-US" smtClean="0"/>
              <a:pPr/>
              <a:t>10/21/2019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039BFCA-3D9E-B84B-B0DC-94E25159B6A2}" type="slidenum">
              <a:rPr lang="en-US" smtClean="0"/>
              <a:pPr/>
              <a:t>‹#›</a:t>
            </a:fld>
            <a:endParaRPr lang="en-US"/>
          </a:p>
        </p:txBody>
      </p:sp>
    </p:spTree>
    <p:extLst>
      <p:ext uri="{BB962C8B-B14F-4D97-AF65-F5344CB8AC3E}">
        <p14:creationId xmlns:p14="http://schemas.microsoft.com/office/powerpoint/2010/main" xmlns="" val="586026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69E372A8-CF7E-524B-9179-27436393E592}" type="datetimeFigureOut">
              <a:rPr lang="en-US" smtClean="0"/>
              <a:pPr/>
              <a:t>10/21/2019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39BFCA-3D9E-B84B-B0DC-94E25159B6A2}" type="slidenum">
              <a:rPr lang="en-US" smtClean="0"/>
              <a:pPr/>
              <a:t>‹#›</a:t>
            </a:fld>
            <a:endParaRPr lang="en-US"/>
          </a:p>
        </p:txBody>
      </p:sp>
    </p:spTree>
    <p:extLst>
      <p:ext uri="{BB962C8B-B14F-4D97-AF65-F5344CB8AC3E}">
        <p14:creationId xmlns:p14="http://schemas.microsoft.com/office/powerpoint/2010/main" xmlns="" val="17583564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69E372A8-CF7E-524B-9179-27436393E592}" type="datetimeFigureOut">
              <a:rPr lang="en-US" smtClean="0"/>
              <a:pPr/>
              <a:t>10/21/2019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039BFCA-3D9E-B84B-B0DC-94E25159B6A2}" type="slidenum">
              <a:rPr lang="en-US" smtClean="0"/>
              <a:pPr/>
              <a:t>‹#›</a:t>
            </a:fld>
            <a:endParaRPr lang="en-US"/>
          </a:p>
        </p:txBody>
      </p:sp>
    </p:spTree>
    <p:extLst>
      <p:ext uri="{BB962C8B-B14F-4D97-AF65-F5344CB8AC3E}">
        <p14:creationId xmlns:p14="http://schemas.microsoft.com/office/powerpoint/2010/main" xmlns="" val="1177421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9E372A8-CF7E-524B-9179-27436393E592}" type="datetimeFigureOut">
              <a:rPr lang="en-US" smtClean="0"/>
              <a:pPr/>
              <a:t>10/21/2019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9BFCA-3D9E-B84B-B0DC-94E25159B6A2}" type="slidenum">
              <a:rPr lang="en-US" smtClean="0"/>
              <a:pPr/>
              <a:t>‹#›</a:t>
            </a:fld>
            <a:endParaRPr lang="en-US"/>
          </a:p>
        </p:txBody>
      </p:sp>
    </p:spTree>
    <p:extLst>
      <p:ext uri="{BB962C8B-B14F-4D97-AF65-F5344CB8AC3E}">
        <p14:creationId xmlns:p14="http://schemas.microsoft.com/office/powerpoint/2010/main" xmlns="" val="1676830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9E372A8-CF7E-524B-9179-27436393E592}" type="datetimeFigureOut">
              <a:rPr lang="en-US" smtClean="0"/>
              <a:pPr/>
              <a:t>10/21/2019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9BFCA-3D9E-B84B-B0DC-94E25159B6A2}" type="slidenum">
              <a:rPr lang="en-US" smtClean="0"/>
              <a:pPr/>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320381260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9E372A8-CF7E-524B-9179-27436393E592}" type="datetimeFigureOut">
              <a:rPr lang="en-US" smtClean="0"/>
              <a:pPr/>
              <a:t>10/21/2019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9BFCA-3D9E-B84B-B0DC-94E25159B6A2}" type="slidenum">
              <a:rPr lang="en-US" smtClean="0"/>
              <a:pPr/>
              <a:t>‹#›</a:t>
            </a:fld>
            <a:endParaRPr lang="en-US"/>
          </a:p>
        </p:txBody>
      </p:sp>
    </p:spTree>
    <p:extLst>
      <p:ext uri="{BB962C8B-B14F-4D97-AF65-F5344CB8AC3E}">
        <p14:creationId xmlns:p14="http://schemas.microsoft.com/office/powerpoint/2010/main" xmlns="" val="34318220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9E372A8-CF7E-524B-9179-27436393E592}" type="datetimeFigureOut">
              <a:rPr lang="en-US" smtClean="0"/>
              <a:pPr/>
              <a:t>10/21/2019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9BFCA-3D9E-B84B-B0DC-94E25159B6A2}" type="slidenum">
              <a:rPr lang="en-US" smtClean="0"/>
              <a:pPr/>
              <a:t>‹#›</a:t>
            </a:fld>
            <a:endParaRPr lang="en-US"/>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xmlns="" val="248734976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69E372A8-CF7E-524B-9179-27436393E592}" type="datetimeFigureOut">
              <a:rPr lang="en-US" smtClean="0"/>
              <a:pPr/>
              <a:t>10/21/2019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9BFCA-3D9E-B84B-B0DC-94E25159B6A2}" type="slidenum">
              <a:rPr lang="en-US" smtClean="0"/>
              <a:pPr/>
              <a:t>‹#›</a:t>
            </a:fld>
            <a:endParaRPr lang="en-US"/>
          </a:p>
        </p:txBody>
      </p:sp>
    </p:spTree>
    <p:extLst>
      <p:ext uri="{BB962C8B-B14F-4D97-AF65-F5344CB8AC3E}">
        <p14:creationId xmlns:p14="http://schemas.microsoft.com/office/powerpoint/2010/main" xmlns="" val="7557439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9E372A8-CF7E-524B-9179-27436393E592}" type="datetimeFigureOut">
              <a:rPr lang="en-US" smtClean="0"/>
              <a:pPr/>
              <a:t>10/21/2019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9BFCA-3D9E-B84B-B0DC-94E25159B6A2}" type="slidenum">
              <a:rPr lang="en-US" smtClean="0"/>
              <a:pPr/>
              <a:t>‹#›</a:t>
            </a:fld>
            <a:endParaRPr lang="en-US"/>
          </a:p>
        </p:txBody>
      </p:sp>
    </p:spTree>
    <p:extLst>
      <p:ext uri="{BB962C8B-B14F-4D97-AF65-F5344CB8AC3E}">
        <p14:creationId xmlns:p14="http://schemas.microsoft.com/office/powerpoint/2010/main" xmlns="" val="54344204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9E372A8-CF7E-524B-9179-27436393E592}" type="datetimeFigureOut">
              <a:rPr lang="en-US" smtClean="0"/>
              <a:pPr/>
              <a:t>10/21/2019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039BFCA-3D9E-B84B-B0DC-94E25159B6A2}" type="slidenum">
              <a:rPr lang="en-US" smtClean="0"/>
              <a:pPr/>
              <a:t>‹#›</a:t>
            </a:fld>
            <a:endParaRPr lang="en-US"/>
          </a:p>
        </p:txBody>
      </p:sp>
    </p:spTree>
    <p:extLst>
      <p:ext uri="{BB962C8B-B14F-4D97-AF65-F5344CB8AC3E}">
        <p14:creationId xmlns:p14="http://schemas.microsoft.com/office/powerpoint/2010/main" xmlns="" val="18491500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9E372A8-CF7E-524B-9179-27436393E592}" type="datetimeFigureOut">
              <a:rPr lang="en-US" smtClean="0"/>
              <a:pPr/>
              <a:t>10/21/2019</a:t>
            </a:fld>
            <a:endParaRPr lang="en-US"/>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5039BFCA-3D9E-B84B-B0DC-94E25159B6A2}" type="slidenum">
              <a:rPr lang="en-US" smtClean="0"/>
              <a:pPr/>
              <a:t>‹#›</a:t>
            </a:fld>
            <a:endParaRPr lang="en-US"/>
          </a:p>
        </p:txBody>
      </p:sp>
    </p:spTree>
    <p:extLst>
      <p:ext uri="{BB962C8B-B14F-4D97-AF65-F5344CB8AC3E}">
        <p14:creationId xmlns:p14="http://schemas.microsoft.com/office/powerpoint/2010/main" xmlns="" val="392876414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 id="2147483720" r:id="rId12"/>
    <p:sldLayoutId id="2147483721" r:id="rId13"/>
    <p:sldLayoutId id="2147483722" r:id="rId14"/>
    <p:sldLayoutId id="2147483723" r:id="rId15"/>
    <p:sldLayoutId id="2147483724"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75D98B-18AE-884E-B84C-4BDF5830B85C}"/>
              </a:ext>
            </a:extLst>
          </p:cNvPr>
          <p:cNvSpPr>
            <a:spLocks noGrp="1"/>
          </p:cNvSpPr>
          <p:nvPr>
            <p:ph type="ctrTitle"/>
          </p:nvPr>
        </p:nvSpPr>
        <p:spPr/>
        <p:txBody>
          <a:bodyPr/>
          <a:lstStyle/>
          <a:p>
            <a:pPr algn="ctr"/>
            <a:r>
              <a:rPr lang="en-US" dirty="0" smtClean="0"/>
              <a:t>Free College in the United States</a:t>
            </a:r>
            <a:endParaRPr lang="en-US" dirty="0"/>
          </a:p>
        </p:txBody>
      </p:sp>
      <p:sp>
        <p:nvSpPr>
          <p:cNvPr id="3" name="Subtitle 2">
            <a:extLst>
              <a:ext uri="{FF2B5EF4-FFF2-40B4-BE49-F238E27FC236}">
                <a16:creationId xmlns:a16="http://schemas.microsoft.com/office/drawing/2014/main" xmlns="" id="{8F82011C-6D21-5240-8D7F-C57BBB22E94A}"/>
              </a:ext>
            </a:extLst>
          </p:cNvPr>
          <p:cNvSpPr>
            <a:spLocks noGrp="1"/>
          </p:cNvSpPr>
          <p:nvPr>
            <p:ph type="subTitle" idx="1"/>
          </p:nvPr>
        </p:nvSpPr>
        <p:spPr/>
        <p:txBody>
          <a:bodyPr>
            <a:normAutofit fontScale="85000" lnSpcReduction="10000"/>
          </a:bodyPr>
          <a:lstStyle/>
          <a:p>
            <a:pPr algn="ctr">
              <a:lnSpc>
                <a:spcPct val="200000"/>
              </a:lnSpc>
            </a:pPr>
            <a:r>
              <a:rPr lang="en-US" dirty="0" smtClean="0">
                <a:solidFill>
                  <a:schemeClr val="tx1"/>
                </a:solidFill>
              </a:rPr>
              <a:t>Name</a:t>
            </a:r>
          </a:p>
          <a:p>
            <a:pPr algn="ctr">
              <a:lnSpc>
                <a:spcPct val="200000"/>
              </a:lnSpc>
            </a:pPr>
            <a:r>
              <a:rPr lang="en-US" dirty="0" smtClean="0">
                <a:solidFill>
                  <a:schemeClr val="tx1"/>
                </a:solidFill>
              </a:rPr>
              <a:t>Institution of Affiliation</a:t>
            </a:r>
            <a:endParaRPr lang="en-US" dirty="0">
              <a:solidFill>
                <a:schemeClr val="tx1"/>
              </a:solidFill>
            </a:endParaRPr>
          </a:p>
        </p:txBody>
      </p:sp>
    </p:spTree>
    <p:extLst>
      <p:ext uri="{BB962C8B-B14F-4D97-AF65-F5344CB8AC3E}">
        <p14:creationId xmlns:p14="http://schemas.microsoft.com/office/powerpoint/2010/main" xmlns="" val="32842627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772319D-2235-5140-B66C-630F97FC703D}"/>
              </a:ext>
            </a:extLst>
          </p:cNvPr>
          <p:cNvSpPr>
            <a:spLocks noGrp="1"/>
          </p:cNvSpPr>
          <p:nvPr>
            <p:ph type="title"/>
          </p:nvPr>
        </p:nvSpPr>
        <p:spPr>
          <a:xfrm>
            <a:off x="807719" y="228600"/>
            <a:ext cx="6347713" cy="579120"/>
          </a:xfrm>
        </p:spPr>
        <p:txBody>
          <a:bodyPr>
            <a:normAutofit fontScale="90000"/>
          </a:bodyPr>
          <a:lstStyle/>
          <a:p>
            <a:pPr algn="ctr"/>
            <a:r>
              <a:rPr lang="en-US" b="1" dirty="0" smtClean="0"/>
              <a:t>Introduction</a:t>
            </a:r>
            <a:endParaRPr lang="en-US" b="1" dirty="0"/>
          </a:p>
        </p:txBody>
      </p:sp>
      <p:sp>
        <p:nvSpPr>
          <p:cNvPr id="3" name="Content Placeholder 2">
            <a:extLst>
              <a:ext uri="{FF2B5EF4-FFF2-40B4-BE49-F238E27FC236}">
                <a16:creationId xmlns:a16="http://schemas.microsoft.com/office/drawing/2014/main" xmlns="" id="{BF474DDA-D08D-D847-8AE9-4A163DA90020}"/>
              </a:ext>
            </a:extLst>
          </p:cNvPr>
          <p:cNvSpPr>
            <a:spLocks noGrp="1"/>
          </p:cNvSpPr>
          <p:nvPr>
            <p:ph idx="1"/>
          </p:nvPr>
        </p:nvSpPr>
        <p:spPr>
          <a:xfrm>
            <a:off x="198120" y="807720"/>
            <a:ext cx="8656319" cy="5806440"/>
          </a:xfrm>
        </p:spPr>
        <p:txBody>
          <a:bodyPr>
            <a:normAutofit/>
          </a:bodyPr>
          <a:lstStyle/>
          <a:p>
            <a:pPr marL="0" indent="0">
              <a:lnSpc>
                <a:spcPct val="200000"/>
              </a:lnSpc>
              <a:buFont typeface="Wingdings" pitchFamily="2" charset="2"/>
              <a:buChar char="Ø"/>
            </a:pPr>
            <a:r>
              <a:rPr lang="en-US" sz="2000" dirty="0" smtClean="0">
                <a:solidFill>
                  <a:schemeClr val="tx1"/>
                </a:solidFill>
                <a:latin typeface="Constantia" pitchFamily="18" charset="0"/>
              </a:rPr>
              <a:t>Currently, college education is barely affordable.</a:t>
            </a:r>
          </a:p>
          <a:p>
            <a:pPr marL="0" indent="0">
              <a:lnSpc>
                <a:spcPct val="200000"/>
              </a:lnSpc>
              <a:buFont typeface="Wingdings" pitchFamily="2" charset="2"/>
              <a:buChar char="Ø"/>
            </a:pPr>
            <a:r>
              <a:rPr lang="en-US" sz="2000" dirty="0" smtClean="0">
                <a:solidFill>
                  <a:schemeClr val="tx1"/>
                </a:solidFill>
                <a:latin typeface="Constantia" pitchFamily="18" charset="0"/>
              </a:rPr>
              <a:t>Student debt </a:t>
            </a:r>
            <a:r>
              <a:rPr lang="en-US" sz="2000" dirty="0" smtClean="0">
                <a:solidFill>
                  <a:schemeClr val="tx1"/>
                </a:solidFill>
                <a:latin typeface="Constantia" pitchFamily="18" charset="0"/>
              </a:rPr>
              <a:t>crisis across the country; </a:t>
            </a:r>
            <a:r>
              <a:rPr lang="en-US" sz="2000" dirty="0" smtClean="0">
                <a:solidFill>
                  <a:schemeClr val="tx1"/>
                </a:solidFill>
                <a:latin typeface="Constantia" pitchFamily="18" charset="0"/>
              </a:rPr>
              <a:t>extending even into retirement.</a:t>
            </a:r>
          </a:p>
          <a:p>
            <a:pPr marL="0" indent="0">
              <a:lnSpc>
                <a:spcPct val="200000"/>
              </a:lnSpc>
              <a:buFont typeface="Wingdings" pitchFamily="2" charset="2"/>
              <a:buChar char="Ø"/>
            </a:pPr>
            <a:r>
              <a:rPr lang="en-US" sz="2000" dirty="0" smtClean="0">
                <a:solidFill>
                  <a:schemeClr val="tx1"/>
                </a:solidFill>
                <a:latin typeface="Constantia" pitchFamily="18" charset="0"/>
              </a:rPr>
              <a:t>Brings into perspective the topic of free college education.</a:t>
            </a:r>
          </a:p>
          <a:p>
            <a:pPr marL="0" indent="0">
              <a:lnSpc>
                <a:spcPct val="200000"/>
              </a:lnSpc>
              <a:buFont typeface="Wingdings" pitchFamily="2" charset="2"/>
              <a:buChar char="Ø"/>
            </a:pPr>
            <a:r>
              <a:rPr lang="en-US" sz="2000" dirty="0" smtClean="0">
                <a:solidFill>
                  <a:schemeClr val="tx1"/>
                </a:solidFill>
                <a:latin typeface="Constantia" pitchFamily="18" charset="0"/>
              </a:rPr>
              <a:t>Cost has immensely risen; many are opting not to go to college.</a:t>
            </a:r>
          </a:p>
          <a:p>
            <a:pPr marL="0" indent="0">
              <a:lnSpc>
                <a:spcPct val="200000"/>
              </a:lnSpc>
              <a:buFont typeface="Wingdings" pitchFamily="2" charset="2"/>
              <a:buChar char="Ø"/>
            </a:pPr>
            <a:r>
              <a:rPr lang="en-US" sz="2000" dirty="0" smtClean="0">
                <a:solidFill>
                  <a:schemeClr val="tx1"/>
                </a:solidFill>
                <a:latin typeface="Constantia" pitchFamily="18" charset="0"/>
              </a:rPr>
              <a:t>Impact of college education to the country;  both wings of the government demand an educated populace to participate fully in politics.</a:t>
            </a:r>
          </a:p>
          <a:p>
            <a:pPr marL="0" indent="0">
              <a:lnSpc>
                <a:spcPct val="200000"/>
              </a:lnSpc>
              <a:buFont typeface="Wingdings" pitchFamily="2" charset="2"/>
              <a:buChar char="Ø"/>
            </a:pPr>
            <a:r>
              <a:rPr lang="en-US" sz="2000" dirty="0" smtClean="0">
                <a:solidFill>
                  <a:schemeClr val="tx1"/>
                </a:solidFill>
                <a:latin typeface="Constantia" pitchFamily="18" charset="0"/>
              </a:rPr>
              <a:t>Authenticates the need for free college education.</a:t>
            </a:r>
          </a:p>
          <a:p>
            <a:pPr marL="0" indent="0">
              <a:lnSpc>
                <a:spcPct val="200000"/>
              </a:lnSpc>
              <a:buFont typeface="Wingdings" pitchFamily="2" charset="2"/>
              <a:buChar char="Ø"/>
            </a:pPr>
            <a:endParaRPr lang="en-US" sz="2000" dirty="0" smtClean="0">
              <a:solidFill>
                <a:schemeClr val="tx1"/>
              </a:solidFill>
              <a:latin typeface="Constantia" pitchFamily="18" charset="0"/>
            </a:endParaRPr>
          </a:p>
          <a:p>
            <a:pPr marL="0" indent="0">
              <a:lnSpc>
                <a:spcPct val="200000"/>
              </a:lnSpc>
              <a:buFont typeface="Wingdings" pitchFamily="2" charset="2"/>
              <a:buChar char="Ø"/>
            </a:pPr>
            <a:endParaRPr lang="en-US" sz="2000" dirty="0" smtClean="0">
              <a:solidFill>
                <a:schemeClr val="tx1"/>
              </a:solidFill>
              <a:latin typeface="Constantia" pitchFamily="18" charset="0"/>
            </a:endParaRPr>
          </a:p>
          <a:p>
            <a:pPr marL="0" indent="0">
              <a:lnSpc>
                <a:spcPct val="200000"/>
              </a:lnSpc>
              <a:buFont typeface="Wingdings" pitchFamily="2" charset="2"/>
              <a:buChar char="Ø"/>
            </a:pPr>
            <a:endParaRPr lang="en-US" sz="2000" dirty="0">
              <a:solidFill>
                <a:schemeClr val="tx1"/>
              </a:solidFill>
              <a:latin typeface="Constantia" pitchFamily="18" charset="0"/>
            </a:endParaRPr>
          </a:p>
        </p:txBody>
      </p:sp>
    </p:spTree>
    <p:extLst>
      <p:ext uri="{BB962C8B-B14F-4D97-AF65-F5344CB8AC3E}">
        <p14:creationId xmlns:p14="http://schemas.microsoft.com/office/powerpoint/2010/main" xmlns="" val="26693219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8679" y="0"/>
            <a:ext cx="6347713" cy="746760"/>
          </a:xfrm>
        </p:spPr>
        <p:txBody>
          <a:bodyPr/>
          <a:lstStyle/>
          <a:p>
            <a:pPr algn="ctr"/>
            <a:r>
              <a:rPr lang="en-US" b="1" dirty="0" smtClean="0"/>
              <a:t>Free College</a:t>
            </a:r>
            <a:endParaRPr lang="en-US" b="1" dirty="0"/>
          </a:p>
        </p:txBody>
      </p:sp>
      <p:sp>
        <p:nvSpPr>
          <p:cNvPr id="3" name="Content Placeholder 2"/>
          <p:cNvSpPr>
            <a:spLocks noGrp="1"/>
          </p:cNvSpPr>
          <p:nvPr>
            <p:ph idx="1"/>
          </p:nvPr>
        </p:nvSpPr>
        <p:spPr>
          <a:xfrm>
            <a:off x="243840" y="746760"/>
            <a:ext cx="8671559" cy="5897880"/>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Support for free college education.</a:t>
            </a:r>
          </a:p>
          <a:p>
            <a:pPr>
              <a:lnSpc>
                <a:spcPct val="200000"/>
              </a:lnSpc>
              <a:buFont typeface="Wingdings" pitchFamily="2" charset="2"/>
              <a:buChar char="Ø"/>
            </a:pPr>
            <a:r>
              <a:rPr lang="en-US" sz="2000" dirty="0" smtClean="0">
                <a:solidFill>
                  <a:schemeClr val="tx1"/>
                </a:solidFill>
                <a:latin typeface="Constantia" pitchFamily="18" charset="0"/>
              </a:rPr>
              <a:t>STEM industries set to benefit from such a legislation.</a:t>
            </a:r>
          </a:p>
          <a:p>
            <a:pPr>
              <a:lnSpc>
                <a:spcPct val="200000"/>
              </a:lnSpc>
              <a:buFont typeface="Wingdings" pitchFamily="2" charset="2"/>
              <a:buChar char="Ø"/>
            </a:pPr>
            <a:r>
              <a:rPr lang="en-US" sz="2000" dirty="0" smtClean="0">
                <a:solidFill>
                  <a:schemeClr val="tx1"/>
                </a:solidFill>
                <a:latin typeface="Constantia" pitchFamily="18" charset="0"/>
              </a:rPr>
              <a:t>Industries include science, technology, engineering, and manufacturing.</a:t>
            </a:r>
          </a:p>
          <a:p>
            <a:pPr>
              <a:lnSpc>
                <a:spcPct val="200000"/>
              </a:lnSpc>
              <a:buFont typeface="Wingdings" pitchFamily="2" charset="2"/>
              <a:buChar char="Ø"/>
            </a:pPr>
            <a:r>
              <a:rPr lang="en-US" sz="2000" dirty="0" smtClean="0">
                <a:solidFill>
                  <a:schemeClr val="tx1"/>
                </a:solidFill>
                <a:latin typeface="Constantia" pitchFamily="18" charset="0"/>
              </a:rPr>
              <a:t>Cost is too high; some students fail to join college.</a:t>
            </a:r>
          </a:p>
          <a:p>
            <a:pPr>
              <a:lnSpc>
                <a:spcPct val="200000"/>
              </a:lnSpc>
              <a:buFont typeface="Wingdings" pitchFamily="2" charset="2"/>
              <a:buChar char="Ø"/>
            </a:pPr>
            <a:r>
              <a:rPr lang="en-US" sz="2000" dirty="0" smtClean="0">
                <a:solidFill>
                  <a:schemeClr val="tx1"/>
                </a:solidFill>
                <a:latin typeface="Constantia" pitchFamily="18" charset="0"/>
              </a:rPr>
              <a:t>Need for an educated society as a strategic empowerment to the nation.</a:t>
            </a: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a:latin typeface="Constantia" pitchFamily="18"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0"/>
            <a:ext cx="7863841" cy="777240"/>
          </a:xfrm>
        </p:spPr>
        <p:txBody>
          <a:bodyPr/>
          <a:lstStyle/>
          <a:p>
            <a:pPr algn="ctr"/>
            <a:r>
              <a:rPr lang="en-US" b="1" dirty="0" smtClean="0"/>
              <a:t>Benefit to STEM Industries</a:t>
            </a:r>
            <a:endParaRPr lang="en-US" b="1" dirty="0"/>
          </a:p>
        </p:txBody>
      </p:sp>
      <p:sp>
        <p:nvSpPr>
          <p:cNvPr id="3" name="Content Placeholder 2"/>
          <p:cNvSpPr>
            <a:spLocks noGrp="1"/>
          </p:cNvSpPr>
          <p:nvPr>
            <p:ph idx="1"/>
          </p:nvPr>
        </p:nvSpPr>
        <p:spPr>
          <a:xfrm>
            <a:off x="289560" y="777240"/>
            <a:ext cx="8854440" cy="5867400"/>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STEM industries would be the biggest winners of  a legislation on free college education.</a:t>
            </a:r>
          </a:p>
          <a:p>
            <a:pPr>
              <a:lnSpc>
                <a:spcPct val="200000"/>
              </a:lnSpc>
              <a:buFont typeface="Wingdings" pitchFamily="2" charset="2"/>
              <a:buChar char="Ø"/>
            </a:pPr>
            <a:r>
              <a:rPr lang="en-US" sz="2000" dirty="0" smtClean="0">
                <a:solidFill>
                  <a:schemeClr val="tx1"/>
                </a:solidFill>
                <a:latin typeface="Constantia" pitchFamily="18" charset="0"/>
              </a:rPr>
              <a:t>In 2018,  a report by Plus </a:t>
            </a:r>
            <a:r>
              <a:rPr lang="en-US" sz="2000" dirty="0" smtClean="0">
                <a:solidFill>
                  <a:schemeClr val="tx1"/>
                </a:solidFill>
                <a:latin typeface="Constantia" pitchFamily="18" charset="0"/>
              </a:rPr>
              <a:t>Media </a:t>
            </a:r>
            <a:r>
              <a:rPr lang="en-US" sz="2000" dirty="0" smtClean="0">
                <a:solidFill>
                  <a:schemeClr val="tx1"/>
                </a:solidFill>
                <a:latin typeface="Constantia" pitchFamily="18" charset="0"/>
              </a:rPr>
              <a:t>Solutions indicated that millions of jobs in STEM industries go unfilled every year. </a:t>
            </a:r>
          </a:p>
          <a:p>
            <a:pPr>
              <a:lnSpc>
                <a:spcPct val="200000"/>
              </a:lnSpc>
              <a:buFont typeface="Wingdings" pitchFamily="2" charset="2"/>
              <a:buChar char="Ø"/>
            </a:pPr>
            <a:r>
              <a:rPr lang="en-US" sz="2000" dirty="0" smtClean="0">
                <a:solidFill>
                  <a:schemeClr val="tx1"/>
                </a:solidFill>
                <a:latin typeface="Constantia" pitchFamily="18" charset="0"/>
              </a:rPr>
              <a:t>Closing the gap would require more graduates.</a:t>
            </a:r>
          </a:p>
          <a:p>
            <a:pPr>
              <a:lnSpc>
                <a:spcPct val="200000"/>
              </a:lnSpc>
              <a:buFont typeface="Wingdings" pitchFamily="2" charset="2"/>
              <a:buChar char="Ø"/>
            </a:pPr>
            <a:r>
              <a:rPr lang="en-US" sz="2000" dirty="0" smtClean="0">
                <a:solidFill>
                  <a:schemeClr val="tx1"/>
                </a:solidFill>
                <a:latin typeface="Constantia" pitchFamily="18" charset="0"/>
              </a:rPr>
              <a:t>Companies are giving grants to promote education in the STEM domain.</a:t>
            </a:r>
          </a:p>
          <a:p>
            <a:pPr>
              <a:lnSpc>
                <a:spcPct val="200000"/>
              </a:lnSpc>
              <a:buFont typeface="Wingdings" pitchFamily="2" charset="2"/>
              <a:buChar char="Ø"/>
            </a:pPr>
            <a:r>
              <a:rPr lang="en-US" sz="2000" dirty="0" smtClean="0">
                <a:solidFill>
                  <a:schemeClr val="tx1"/>
                </a:solidFill>
                <a:latin typeface="Constantia" pitchFamily="18" charset="0"/>
              </a:rPr>
              <a:t>A government initiative of free college education would save them from such desperate measures.</a:t>
            </a:r>
          </a:p>
          <a:p>
            <a:pPr>
              <a:lnSpc>
                <a:spcPct val="200000"/>
              </a:lnSpc>
              <a:buFont typeface="Wingdings" pitchFamily="2" charset="2"/>
              <a:buChar char="Ø"/>
            </a:pPr>
            <a:endParaRPr lang="en-US" sz="2000" dirty="0">
              <a:solidFill>
                <a:schemeClr val="tx1"/>
              </a:solidFill>
              <a:latin typeface="Constantia"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0"/>
            <a:ext cx="8061961" cy="822960"/>
          </a:xfrm>
        </p:spPr>
        <p:txBody>
          <a:bodyPr/>
          <a:lstStyle/>
          <a:p>
            <a:pPr algn="ctr"/>
            <a:r>
              <a:rPr lang="en-US" b="1" dirty="0" smtClean="0"/>
              <a:t>Cost Too High</a:t>
            </a:r>
            <a:endParaRPr lang="en-US" b="1" dirty="0"/>
          </a:p>
        </p:txBody>
      </p:sp>
      <p:sp>
        <p:nvSpPr>
          <p:cNvPr id="3" name="Content Placeholder 2"/>
          <p:cNvSpPr>
            <a:spLocks noGrp="1"/>
          </p:cNvSpPr>
          <p:nvPr>
            <p:ph idx="1"/>
          </p:nvPr>
        </p:nvSpPr>
        <p:spPr>
          <a:xfrm>
            <a:off x="335280" y="822960"/>
            <a:ext cx="8549640" cy="5730240"/>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Nowadays, college education is vital for success.</a:t>
            </a:r>
          </a:p>
          <a:p>
            <a:pPr>
              <a:lnSpc>
                <a:spcPct val="200000"/>
              </a:lnSpc>
              <a:buFont typeface="Wingdings" pitchFamily="2" charset="2"/>
              <a:buChar char="Ø"/>
            </a:pPr>
            <a:r>
              <a:rPr lang="en-US" sz="2000" dirty="0" smtClean="0">
                <a:solidFill>
                  <a:schemeClr val="tx1"/>
                </a:solidFill>
                <a:latin typeface="Constantia" pitchFamily="18" charset="0"/>
              </a:rPr>
              <a:t>For more than a decade, its cost has been growing, almost twice the rate of inflation.</a:t>
            </a:r>
          </a:p>
          <a:p>
            <a:pPr>
              <a:lnSpc>
                <a:spcPct val="200000"/>
              </a:lnSpc>
              <a:buFont typeface="Wingdings" pitchFamily="2" charset="2"/>
              <a:buChar char="Ø"/>
            </a:pPr>
            <a:r>
              <a:rPr lang="en-US" sz="2000" dirty="0" smtClean="0">
                <a:solidFill>
                  <a:schemeClr val="tx1"/>
                </a:solidFill>
                <a:latin typeface="Constantia" pitchFamily="18" charset="0"/>
              </a:rPr>
              <a:t>Sluggish economic conditions;  people are questioning affordability and whether it is worth the expense.</a:t>
            </a:r>
          </a:p>
          <a:p>
            <a:pPr>
              <a:lnSpc>
                <a:spcPct val="200000"/>
              </a:lnSpc>
              <a:buFont typeface="Wingdings" pitchFamily="2" charset="2"/>
              <a:buChar char="Ø"/>
            </a:pPr>
            <a:r>
              <a:rPr lang="en-US" sz="2000" dirty="0" smtClean="0">
                <a:solidFill>
                  <a:schemeClr val="tx1"/>
                </a:solidFill>
                <a:latin typeface="Constantia" pitchFamily="18" charset="0"/>
              </a:rPr>
              <a:t>Schools are charging more and giving less</a:t>
            </a:r>
          </a:p>
          <a:p>
            <a:pPr>
              <a:lnSpc>
                <a:spcPct val="200000"/>
              </a:lnSpc>
              <a:buFont typeface="Wingdings" pitchFamily="2" charset="2"/>
              <a:buChar char="Ø"/>
            </a:pPr>
            <a:r>
              <a:rPr lang="en-US" sz="2000" dirty="0" smtClean="0">
                <a:solidFill>
                  <a:schemeClr val="tx1"/>
                </a:solidFill>
                <a:latin typeface="Constantia" pitchFamily="18" charset="0"/>
              </a:rPr>
              <a:t>Total student debt  standing at $1 trillion</a:t>
            </a:r>
          </a:p>
          <a:p>
            <a:pPr>
              <a:lnSpc>
                <a:spcPct val="200000"/>
              </a:lnSpc>
              <a:buFont typeface="Wingdings" pitchFamily="2" charset="2"/>
              <a:buChar char="Ø"/>
            </a:pPr>
            <a:r>
              <a:rPr lang="en-US" sz="2000" dirty="0" smtClean="0">
                <a:solidFill>
                  <a:schemeClr val="tx1"/>
                </a:solidFill>
                <a:latin typeface="Constantia" pitchFamily="18" charset="0"/>
              </a:rPr>
              <a:t>Debt- free college would solve this; eliminate tuition and living fee.</a:t>
            </a:r>
            <a:endParaRPr lang="en-US" sz="2000" dirty="0">
              <a:solidFill>
                <a:schemeClr val="tx1"/>
              </a:solidFill>
              <a:latin typeface="Constantia"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1479" y="0"/>
            <a:ext cx="7101841" cy="731520"/>
          </a:xfrm>
        </p:spPr>
        <p:txBody>
          <a:bodyPr>
            <a:normAutofit fontScale="90000"/>
          </a:bodyPr>
          <a:lstStyle/>
          <a:p>
            <a:pPr algn="ctr"/>
            <a:r>
              <a:rPr lang="en-US" b="1" dirty="0" smtClean="0"/>
              <a:t>Necessity for an Educated Society</a:t>
            </a:r>
            <a:endParaRPr lang="en-US" b="1" dirty="0"/>
          </a:p>
        </p:txBody>
      </p:sp>
      <p:sp>
        <p:nvSpPr>
          <p:cNvPr id="3" name="Content Placeholder 2"/>
          <p:cNvSpPr>
            <a:spLocks noGrp="1"/>
          </p:cNvSpPr>
          <p:nvPr>
            <p:ph idx="1"/>
          </p:nvPr>
        </p:nvSpPr>
        <p:spPr>
          <a:xfrm>
            <a:off x="182880" y="731520"/>
            <a:ext cx="8641079" cy="5928360"/>
          </a:xfrm>
        </p:spPr>
        <p:txBody>
          <a:bodyPr>
            <a:normAutofit fontScale="92500" lnSpcReduction="10000"/>
          </a:bodyPr>
          <a:lstStyle/>
          <a:p>
            <a:pPr>
              <a:lnSpc>
                <a:spcPct val="200000"/>
              </a:lnSpc>
              <a:buFont typeface="Wingdings" pitchFamily="2" charset="2"/>
              <a:buChar char="Ø"/>
            </a:pPr>
            <a:r>
              <a:rPr lang="en-US" sz="2000" dirty="0" smtClean="0">
                <a:solidFill>
                  <a:schemeClr val="tx1"/>
                </a:solidFill>
                <a:latin typeface="Constantia" pitchFamily="18" charset="0"/>
              </a:rPr>
              <a:t>Society a s whole benefits from a well-educated population</a:t>
            </a:r>
          </a:p>
          <a:p>
            <a:pPr>
              <a:lnSpc>
                <a:spcPct val="200000"/>
              </a:lnSpc>
              <a:buFont typeface="Wingdings" pitchFamily="2" charset="2"/>
              <a:buChar char="Ø"/>
            </a:pPr>
            <a:r>
              <a:rPr lang="en-US" sz="2000" dirty="0" smtClean="0">
                <a:solidFill>
                  <a:schemeClr val="tx1"/>
                </a:solidFill>
                <a:latin typeface="Constantia" pitchFamily="18" charset="0"/>
              </a:rPr>
              <a:t>Achievable by fostering affordability for everyone.</a:t>
            </a:r>
            <a:endParaRPr lang="en-US" sz="2000" dirty="0" smtClean="0">
              <a:solidFill>
                <a:schemeClr val="tx1"/>
              </a:solidFill>
              <a:latin typeface="Constantia" pitchFamily="18" charset="0"/>
            </a:endParaRPr>
          </a:p>
          <a:p>
            <a:pPr>
              <a:lnSpc>
                <a:spcPct val="200000"/>
              </a:lnSpc>
              <a:buFont typeface="Wingdings" pitchFamily="2" charset="2"/>
              <a:buChar char="Ø"/>
            </a:pPr>
            <a:r>
              <a:rPr lang="en-US" sz="2000" dirty="0" smtClean="0">
                <a:solidFill>
                  <a:schemeClr val="tx1"/>
                </a:solidFill>
                <a:latin typeface="Constantia" pitchFamily="18" charset="0"/>
              </a:rPr>
              <a:t>It gives an educated workforce that improve the economy of a country.</a:t>
            </a:r>
          </a:p>
          <a:p>
            <a:pPr>
              <a:lnSpc>
                <a:spcPct val="200000"/>
              </a:lnSpc>
              <a:buFont typeface="Wingdings" pitchFamily="2" charset="2"/>
              <a:buChar char="Ø"/>
            </a:pPr>
            <a:r>
              <a:rPr lang="en-US" sz="2000" dirty="0" smtClean="0">
                <a:solidFill>
                  <a:schemeClr val="tx1"/>
                </a:solidFill>
                <a:latin typeface="Constantia" pitchFamily="18" charset="0"/>
              </a:rPr>
              <a:t>In Oklahoma, only 28.2 percent of workers have a bachelor degree , ranking it below 39 states; their economy ranks lower than 35 other states.</a:t>
            </a:r>
          </a:p>
          <a:p>
            <a:pPr>
              <a:lnSpc>
                <a:spcPct val="200000"/>
              </a:lnSpc>
              <a:buFont typeface="Wingdings" pitchFamily="2" charset="2"/>
              <a:buChar char="Ø"/>
            </a:pPr>
            <a:r>
              <a:rPr lang="en-US" sz="2000" dirty="0" smtClean="0">
                <a:solidFill>
                  <a:schemeClr val="tx1"/>
                </a:solidFill>
                <a:latin typeface="Constantia" pitchFamily="18" charset="0"/>
              </a:rPr>
              <a:t>In 1944, President Roosevelt  signed the GI bill; allowed 2.2 million veterans to get college education for free.</a:t>
            </a:r>
          </a:p>
          <a:p>
            <a:pPr>
              <a:lnSpc>
                <a:spcPct val="200000"/>
              </a:lnSpc>
              <a:buFont typeface="Wingdings" pitchFamily="2" charset="2"/>
              <a:buChar char="Ø"/>
            </a:pPr>
            <a:r>
              <a:rPr lang="en-US" sz="2000" dirty="0" smtClean="0">
                <a:solidFill>
                  <a:schemeClr val="tx1"/>
                </a:solidFill>
                <a:latin typeface="Constantia" pitchFamily="18" charset="0"/>
              </a:rPr>
              <a:t>Recipients of the education generated an extra $12.8 billion revenue which was  a return of $6.90 for every dollar spent on their education.</a:t>
            </a:r>
            <a:endParaRPr lang="en-US" sz="2000" dirty="0">
              <a:solidFill>
                <a:schemeClr val="tx1"/>
              </a:solidFill>
              <a:latin typeface="Constantia"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6347713" cy="685800"/>
          </a:xfrm>
        </p:spPr>
        <p:txBody>
          <a:bodyPr/>
          <a:lstStyle/>
          <a:p>
            <a:pPr algn="ctr"/>
            <a:r>
              <a:rPr lang="en-US" b="1" dirty="0" smtClean="0"/>
              <a:t>Opposing Views</a:t>
            </a:r>
            <a:endParaRPr lang="en-US" b="1" dirty="0"/>
          </a:p>
        </p:txBody>
      </p:sp>
      <p:sp>
        <p:nvSpPr>
          <p:cNvPr id="3" name="Content Placeholder 2"/>
          <p:cNvSpPr>
            <a:spLocks noGrp="1"/>
          </p:cNvSpPr>
          <p:nvPr>
            <p:ph idx="1"/>
          </p:nvPr>
        </p:nvSpPr>
        <p:spPr>
          <a:xfrm>
            <a:off x="274320" y="883920"/>
            <a:ext cx="8549639" cy="5745480"/>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Taxpayers would spend billions to subsidize </a:t>
            </a:r>
            <a:r>
              <a:rPr lang="en-US" sz="2000" dirty="0" smtClean="0">
                <a:solidFill>
                  <a:schemeClr val="tx1"/>
                </a:solidFill>
                <a:latin typeface="Constantia" pitchFamily="18" charset="0"/>
              </a:rPr>
              <a:t>tuition.</a:t>
            </a:r>
          </a:p>
          <a:p>
            <a:pPr>
              <a:lnSpc>
                <a:spcPct val="200000"/>
              </a:lnSpc>
              <a:buFont typeface="Wingdings" pitchFamily="2" charset="2"/>
              <a:buChar char="Ø"/>
            </a:pPr>
            <a:r>
              <a:rPr lang="en-US" sz="2000" dirty="0" smtClean="0">
                <a:solidFill>
                  <a:schemeClr val="tx1"/>
                </a:solidFill>
                <a:latin typeface="Constantia" pitchFamily="18" charset="0"/>
              </a:rPr>
              <a:t>The high cost would remain but be transferred to tax payers.</a:t>
            </a:r>
          </a:p>
          <a:p>
            <a:pPr>
              <a:lnSpc>
                <a:spcPct val="200000"/>
              </a:lnSpc>
              <a:buFont typeface="Wingdings" pitchFamily="2" charset="2"/>
              <a:buChar char="Ø"/>
            </a:pPr>
            <a:r>
              <a:rPr lang="en-US" sz="2000" dirty="0" smtClean="0">
                <a:solidFill>
                  <a:schemeClr val="tx1"/>
                </a:solidFill>
                <a:latin typeface="Constantia" pitchFamily="18" charset="0"/>
              </a:rPr>
              <a:t>A free college education program would require $47 billion per annum</a:t>
            </a:r>
          </a:p>
          <a:p>
            <a:pPr>
              <a:lnSpc>
                <a:spcPct val="200000"/>
              </a:lnSpc>
              <a:buFont typeface="Wingdings" pitchFamily="2" charset="2"/>
              <a:buChar char="Ø"/>
            </a:pPr>
            <a:r>
              <a:rPr lang="en-US" sz="2000" dirty="0" smtClean="0">
                <a:solidFill>
                  <a:schemeClr val="tx1"/>
                </a:solidFill>
                <a:latin typeface="Constantia" pitchFamily="18" charset="0"/>
              </a:rPr>
              <a:t>According to Matt (2018), such a budget would require tax increase or move existing resources into  college education and neglect other crucial priorities.</a:t>
            </a:r>
          </a:p>
          <a:p>
            <a:pPr>
              <a:lnSpc>
                <a:spcPct val="200000"/>
              </a:lnSpc>
              <a:buFont typeface="Wingdings" pitchFamily="2" charset="2"/>
              <a:buChar char="Ø"/>
            </a:pPr>
            <a:r>
              <a:rPr lang="en-US" sz="2000" dirty="0" smtClean="0">
                <a:solidFill>
                  <a:schemeClr val="tx1"/>
                </a:solidFill>
                <a:latin typeface="Constantia" pitchFamily="18" charset="0"/>
              </a:rPr>
              <a:t>College attendance is disproportionate; dominated by  well-off students.</a:t>
            </a:r>
          </a:p>
          <a:p>
            <a:pPr>
              <a:lnSpc>
                <a:spcPct val="200000"/>
              </a:lnSpc>
              <a:buFont typeface="Wingdings" pitchFamily="2" charset="2"/>
              <a:buChar char="Ø"/>
            </a:pPr>
            <a:r>
              <a:rPr lang="en-US" sz="2000" dirty="0" smtClean="0">
                <a:solidFill>
                  <a:schemeClr val="tx1"/>
                </a:solidFill>
                <a:latin typeface="Constantia" pitchFamily="18" charset="0"/>
              </a:rPr>
              <a:t>Making it free would be filling pockets of the richer students</a:t>
            </a:r>
            <a:endParaRPr lang="en-US" sz="2000" dirty="0">
              <a:solidFill>
                <a:schemeClr val="tx1"/>
              </a:solidFill>
              <a:latin typeface="Constantia"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91440"/>
            <a:ext cx="6347713" cy="518160"/>
          </a:xfrm>
        </p:spPr>
        <p:txBody>
          <a:bodyPr>
            <a:normAutofit fontScale="90000"/>
          </a:bodyPr>
          <a:lstStyle/>
          <a:p>
            <a:pPr algn="ctr"/>
            <a:r>
              <a:rPr lang="en-US" b="1" dirty="0" smtClean="0"/>
              <a:t>Conclusion</a:t>
            </a:r>
            <a:endParaRPr lang="en-US" b="1" dirty="0"/>
          </a:p>
        </p:txBody>
      </p:sp>
      <p:sp>
        <p:nvSpPr>
          <p:cNvPr id="3" name="Content Placeholder 2"/>
          <p:cNvSpPr>
            <a:spLocks noGrp="1"/>
          </p:cNvSpPr>
          <p:nvPr>
            <p:ph idx="1"/>
          </p:nvPr>
        </p:nvSpPr>
        <p:spPr>
          <a:xfrm>
            <a:off x="182880" y="1127760"/>
            <a:ext cx="8747760" cy="5486400"/>
          </a:xfrm>
        </p:spPr>
        <p:txBody>
          <a:bodyPr>
            <a:normAutofit/>
          </a:bodyPr>
          <a:lstStyle/>
          <a:p>
            <a:pPr>
              <a:lnSpc>
                <a:spcPct val="200000"/>
              </a:lnSpc>
              <a:buFont typeface="Wingdings" pitchFamily="2" charset="2"/>
              <a:buChar char="Ø"/>
            </a:pPr>
            <a:r>
              <a:rPr lang="en-US" sz="2000" dirty="0" smtClean="0">
                <a:solidFill>
                  <a:schemeClr val="tx1"/>
                </a:solidFill>
                <a:latin typeface="Constantia" pitchFamily="18" charset="0"/>
              </a:rPr>
              <a:t>It is imperative that the issue of college education cost be probed.</a:t>
            </a:r>
          </a:p>
          <a:p>
            <a:pPr>
              <a:lnSpc>
                <a:spcPct val="200000"/>
              </a:lnSpc>
              <a:buFont typeface="Wingdings" pitchFamily="2" charset="2"/>
              <a:buChar char="Ø"/>
            </a:pPr>
            <a:r>
              <a:rPr lang="en-US" sz="2000" dirty="0" smtClean="0">
                <a:solidFill>
                  <a:schemeClr val="tx1"/>
                </a:solidFill>
                <a:latin typeface="Constantia" pitchFamily="18" charset="0"/>
              </a:rPr>
              <a:t>College education has become a necessity and should be free to everyone</a:t>
            </a:r>
          </a:p>
          <a:p>
            <a:pPr>
              <a:lnSpc>
                <a:spcPct val="200000"/>
              </a:lnSpc>
              <a:buFont typeface="Wingdings" pitchFamily="2" charset="2"/>
              <a:buChar char="Ø"/>
            </a:pPr>
            <a:r>
              <a:rPr lang="en-US" sz="2000" dirty="0" smtClean="0">
                <a:solidFill>
                  <a:schemeClr val="tx1"/>
                </a:solidFill>
                <a:latin typeface="Constantia" pitchFamily="18" charset="0"/>
              </a:rPr>
              <a:t>STEM industries need to be nourished with skilled workforce, which is lacking as only a handful can afford some of the expensive courses.</a:t>
            </a:r>
          </a:p>
          <a:p>
            <a:pPr>
              <a:lnSpc>
                <a:spcPct val="200000"/>
              </a:lnSpc>
              <a:buFont typeface="Wingdings" pitchFamily="2" charset="2"/>
              <a:buChar char="Ø"/>
            </a:pPr>
            <a:r>
              <a:rPr lang="en-US" sz="2000" dirty="0" smtClean="0">
                <a:solidFill>
                  <a:schemeClr val="tx1"/>
                </a:solidFill>
                <a:latin typeface="Constantia" pitchFamily="18" charset="0"/>
              </a:rPr>
              <a:t>People have been struggling with student loans  that can be avoided by not having to pay to learn.</a:t>
            </a:r>
          </a:p>
          <a:p>
            <a:pPr>
              <a:lnSpc>
                <a:spcPct val="200000"/>
              </a:lnSpc>
              <a:buFont typeface="Wingdings" pitchFamily="2" charset="2"/>
              <a:buChar char="Ø"/>
            </a:pPr>
            <a:r>
              <a:rPr lang="en-US" sz="2000" dirty="0" smtClean="0">
                <a:solidFill>
                  <a:schemeClr val="tx1"/>
                </a:solidFill>
                <a:latin typeface="Constantia" pitchFamily="18" charset="0"/>
              </a:rPr>
              <a:t>Society needs everyone to be educated; beneficial in the political and economic perspective.</a:t>
            </a:r>
            <a:endParaRPr lang="en-US" sz="2000" dirty="0">
              <a:solidFill>
                <a:schemeClr val="tx1"/>
              </a:solidFill>
              <a:latin typeface="Constantia" pitchFamily="18" charset="0"/>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6347713" cy="609600"/>
          </a:xfrm>
        </p:spPr>
        <p:txBody>
          <a:bodyPr>
            <a:normAutofit fontScale="90000"/>
          </a:bodyPr>
          <a:lstStyle/>
          <a:p>
            <a:pPr algn="ctr"/>
            <a:r>
              <a:rPr lang="en-US" b="1" dirty="0" smtClean="0"/>
              <a:t>References</a:t>
            </a:r>
            <a:endParaRPr lang="en-US" b="1" dirty="0"/>
          </a:p>
        </p:txBody>
      </p:sp>
      <p:sp>
        <p:nvSpPr>
          <p:cNvPr id="3" name="Content Placeholder 2"/>
          <p:cNvSpPr>
            <a:spLocks noGrp="1"/>
          </p:cNvSpPr>
          <p:nvPr>
            <p:ph idx="1"/>
          </p:nvPr>
        </p:nvSpPr>
        <p:spPr>
          <a:xfrm>
            <a:off x="243840" y="609600"/>
            <a:ext cx="8564879" cy="6004560"/>
          </a:xfrm>
        </p:spPr>
        <p:txBody>
          <a:bodyPr>
            <a:normAutofit fontScale="92500" lnSpcReduction="20000"/>
          </a:bodyPr>
          <a:lstStyle/>
          <a:p>
            <a:pPr>
              <a:lnSpc>
                <a:spcPct val="200000"/>
              </a:lnSpc>
              <a:buFont typeface="Wingdings" pitchFamily="2" charset="2"/>
              <a:buChar char="Ø"/>
            </a:pPr>
            <a:r>
              <a:rPr lang="en-US" sz="2000" dirty="0" smtClean="0">
                <a:solidFill>
                  <a:schemeClr val="tx1"/>
                </a:solidFill>
                <a:latin typeface="Constantia" pitchFamily="18" charset="0"/>
              </a:rPr>
              <a:t>Bruenig, Matt. "The Case Against Free College." </a:t>
            </a:r>
            <a:r>
              <a:rPr lang="en-US" sz="2000" i="1" dirty="0" smtClean="0">
                <a:solidFill>
                  <a:schemeClr val="tx1"/>
                </a:solidFill>
                <a:latin typeface="Constantia" pitchFamily="18" charset="0"/>
              </a:rPr>
              <a:t>Dissent</a:t>
            </a:r>
            <a:r>
              <a:rPr lang="en-US" sz="2000" dirty="0" smtClean="0">
                <a:solidFill>
                  <a:schemeClr val="tx1"/>
                </a:solidFill>
                <a:latin typeface="Constantia" pitchFamily="18" charset="0"/>
              </a:rPr>
              <a:t> 62.4 (2015): 112-114</a:t>
            </a:r>
            <a:r>
              <a:rPr lang="en-US" sz="2000" dirty="0" smtClean="0">
                <a:solidFill>
                  <a:schemeClr val="tx1"/>
                </a:solidFill>
                <a:latin typeface="Constantia" pitchFamily="18" charset="0"/>
              </a:rPr>
              <a:t>.</a:t>
            </a:r>
          </a:p>
          <a:p>
            <a:pPr>
              <a:lnSpc>
                <a:spcPct val="200000"/>
              </a:lnSpc>
              <a:buFont typeface="Wingdings" pitchFamily="2" charset="2"/>
              <a:buChar char="Ø"/>
            </a:pPr>
            <a:r>
              <a:rPr lang="en-US" sz="2000" dirty="0" smtClean="0">
                <a:solidFill>
                  <a:schemeClr val="tx1"/>
                </a:solidFill>
                <a:latin typeface="Constantia" pitchFamily="18" charset="0"/>
              </a:rPr>
              <a:t>Harris, Douglas N., et al. "The promise of free college (and its potential pitfalls)." </a:t>
            </a:r>
            <a:r>
              <a:rPr lang="en-US" sz="2000" i="1" dirty="0" smtClean="0">
                <a:solidFill>
                  <a:schemeClr val="tx1"/>
                </a:solidFill>
                <a:latin typeface="Constantia" pitchFamily="18" charset="0"/>
              </a:rPr>
              <a:t>Brown Center on Education Policy at Brookings</a:t>
            </a:r>
            <a:r>
              <a:rPr lang="en-US" sz="2000" dirty="0" smtClean="0">
                <a:solidFill>
                  <a:schemeClr val="tx1"/>
                </a:solidFill>
                <a:latin typeface="Constantia" pitchFamily="18" charset="0"/>
              </a:rPr>
              <a:t> (2018).</a:t>
            </a:r>
          </a:p>
          <a:p>
            <a:pPr>
              <a:lnSpc>
                <a:spcPct val="200000"/>
              </a:lnSpc>
              <a:buFont typeface="Wingdings" pitchFamily="2" charset="2"/>
              <a:buChar char="Ø"/>
            </a:pPr>
            <a:r>
              <a:rPr lang="en-US" sz="2000" dirty="0" smtClean="0">
                <a:solidFill>
                  <a:schemeClr val="tx1"/>
                </a:solidFill>
                <a:latin typeface="Constantia" pitchFamily="18" charset="0"/>
              </a:rPr>
              <a:t>Plus </a:t>
            </a:r>
            <a:r>
              <a:rPr lang="en-US" sz="2000" dirty="0" smtClean="0">
                <a:solidFill>
                  <a:schemeClr val="tx1"/>
                </a:solidFill>
                <a:latin typeface="Constantia" pitchFamily="18" charset="0"/>
              </a:rPr>
              <a:t>Media </a:t>
            </a:r>
            <a:r>
              <a:rPr lang="en-US" sz="2000" dirty="0" smtClean="0">
                <a:solidFill>
                  <a:schemeClr val="tx1"/>
                </a:solidFill>
                <a:latin typeface="Constantia" pitchFamily="18" charset="0"/>
              </a:rPr>
              <a:t>Solutions, “Industry </a:t>
            </a:r>
            <a:r>
              <a:rPr lang="en-US" sz="2000" dirty="0" smtClean="0">
                <a:solidFill>
                  <a:schemeClr val="tx1"/>
                </a:solidFill>
                <a:latin typeface="Constantia" pitchFamily="18" charset="0"/>
              </a:rPr>
              <a:t>Leaders Want Education to Focus on STEM to Help Fill 2.4M Expected Job </a:t>
            </a:r>
            <a:r>
              <a:rPr lang="en-US" sz="2000" dirty="0" smtClean="0">
                <a:solidFill>
                  <a:schemeClr val="tx1"/>
                </a:solidFill>
                <a:latin typeface="Constantia" pitchFamily="18" charset="0"/>
              </a:rPr>
              <a:t>Vacancies.” </a:t>
            </a:r>
            <a:r>
              <a:rPr lang="en-US" sz="2000" dirty="0" smtClean="0">
                <a:solidFill>
                  <a:schemeClr val="tx1"/>
                </a:solidFill>
                <a:latin typeface="Constantia" pitchFamily="18" charset="0"/>
              </a:rPr>
              <a:t>July 28, </a:t>
            </a:r>
            <a:r>
              <a:rPr lang="en-US" sz="2000" dirty="0" smtClean="0">
                <a:solidFill>
                  <a:schemeClr val="tx1"/>
                </a:solidFill>
                <a:latin typeface="Constantia" pitchFamily="18" charset="0"/>
              </a:rPr>
              <a:t>2018</a:t>
            </a:r>
            <a:endParaRPr lang="en-US" sz="2000" dirty="0" smtClean="0">
              <a:solidFill>
                <a:schemeClr val="tx1"/>
              </a:solidFill>
              <a:latin typeface="Constantia" pitchFamily="18" charset="0"/>
            </a:endParaRPr>
          </a:p>
          <a:p>
            <a:pPr>
              <a:lnSpc>
                <a:spcPct val="200000"/>
              </a:lnSpc>
              <a:buFont typeface="Wingdings" pitchFamily="2" charset="2"/>
              <a:buChar char="Ø"/>
            </a:pPr>
            <a:r>
              <a:rPr lang="en-US" sz="2000" dirty="0" smtClean="0">
                <a:solidFill>
                  <a:schemeClr val="tx1"/>
                </a:solidFill>
                <a:latin typeface="Constantia" pitchFamily="18" charset="0"/>
              </a:rPr>
              <a:t>Reed</a:t>
            </a:r>
            <a:r>
              <a:rPr lang="en-US" sz="2000" dirty="0" smtClean="0">
                <a:solidFill>
                  <a:schemeClr val="tx1"/>
                </a:solidFill>
                <a:latin typeface="Constantia" pitchFamily="18" charset="0"/>
              </a:rPr>
              <a:t>, Adolph</a:t>
            </a:r>
            <a:r>
              <a:rPr lang="en-US" sz="2000" i="1" dirty="0" smtClean="0">
                <a:solidFill>
                  <a:schemeClr val="tx1"/>
                </a:solidFill>
                <a:latin typeface="Constantia" pitchFamily="18" charset="0"/>
              </a:rPr>
              <a:t>. “ A GI Bill for Everybody.” </a:t>
            </a:r>
            <a:r>
              <a:rPr lang="en-US" sz="2000" i="1" dirty="0" smtClean="0">
                <a:solidFill>
                  <a:schemeClr val="tx1"/>
                </a:solidFill>
                <a:latin typeface="Constantia" pitchFamily="18" charset="0"/>
              </a:rPr>
              <a:t>Dissent (</a:t>
            </a:r>
            <a:r>
              <a:rPr lang="en-US" sz="2000" i="1" dirty="0" smtClean="0">
                <a:solidFill>
                  <a:schemeClr val="tx1"/>
                </a:solidFill>
                <a:latin typeface="Constantia" pitchFamily="18" charset="0"/>
              </a:rPr>
              <a:t>00123846), 48.4</a:t>
            </a:r>
            <a:r>
              <a:rPr lang="en-US" sz="2000" dirty="0" smtClean="0">
                <a:solidFill>
                  <a:schemeClr val="tx1"/>
                </a:solidFill>
                <a:latin typeface="Constantia" pitchFamily="18" charset="0"/>
              </a:rPr>
              <a:t>sue 4 (2001):53-58.</a:t>
            </a:r>
          </a:p>
          <a:p>
            <a:pPr>
              <a:lnSpc>
                <a:spcPct val="200000"/>
              </a:lnSpc>
              <a:buFont typeface="Wingdings" pitchFamily="2" charset="2"/>
              <a:buChar char="Ø"/>
            </a:pPr>
            <a:r>
              <a:rPr lang="en-US" sz="2000" dirty="0" smtClean="0">
                <a:solidFill>
                  <a:schemeClr val="tx1"/>
                </a:solidFill>
                <a:latin typeface="Constantia" pitchFamily="18" charset="0"/>
              </a:rPr>
              <a:t>Sensenig, Victor J. "Review of Institutional Research and Planning in Higher Education." Education </a:t>
            </a:r>
            <a:r>
              <a:rPr lang="en-US" sz="2000" dirty="0" smtClean="0">
                <a:solidFill>
                  <a:schemeClr val="tx1"/>
                </a:solidFill>
                <a:latin typeface="Constantia" pitchFamily="18" charset="0"/>
              </a:rPr>
              <a:t>Review, 23.0 (2016) </a:t>
            </a:r>
          </a:p>
          <a:p>
            <a:pPr>
              <a:lnSpc>
                <a:spcPct val="200000"/>
              </a:lnSpc>
              <a:buFont typeface="Wingdings" pitchFamily="2" charset="2"/>
              <a:buChar char="Ø"/>
            </a:pPr>
            <a:r>
              <a:rPr lang="en-US" sz="2000" dirty="0" smtClean="0">
                <a:solidFill>
                  <a:schemeClr val="tx1"/>
                </a:solidFill>
                <a:latin typeface="Constantia" pitchFamily="18" charset="0"/>
              </a:rPr>
              <a:t>Steinbaum, Marshall</a:t>
            </a:r>
            <a:r>
              <a:rPr lang="en-US" sz="2000" dirty="0" smtClean="0">
                <a:solidFill>
                  <a:schemeClr val="tx1"/>
                </a:solidFill>
                <a:latin typeface="Constantia" pitchFamily="18" charset="0"/>
              </a:rPr>
              <a:t>. “Free College for All.” Boston Review. 42.3 (2017): 81-92</a:t>
            </a:r>
            <a:endParaRPr lang="en-US" sz="2000" dirty="0">
              <a:solidFill>
                <a:schemeClr val="tx1"/>
              </a:solidFill>
              <a:latin typeface="Constantia"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Facet">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{3A0A95C8-7C68-F642-8150-204E95978A87}tf10001060</Template>
  <TotalTime>509</TotalTime>
  <Words>1461</Words>
  <Application>Microsoft Office PowerPoint</Application>
  <PresentationFormat>On-screen Show (4:3)</PresentationFormat>
  <Paragraphs>71</Paragraphs>
  <Slides>9</Slides>
  <Notes>6</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Facet</vt:lpstr>
      <vt:lpstr>Free College in the United States</vt:lpstr>
      <vt:lpstr>Introduction</vt:lpstr>
      <vt:lpstr>Free College</vt:lpstr>
      <vt:lpstr>Benefit to STEM Industries</vt:lpstr>
      <vt:lpstr>Cost Too High</vt:lpstr>
      <vt:lpstr>Necessity for an Educated Society</vt:lpstr>
      <vt:lpstr>Opposing Views</vt:lpstr>
      <vt:lpstr>Conclusion</vt:lpstr>
      <vt:lpstr>References</vt:lpstr>
    </vt:vector>
  </TitlesOfParts>
  <LinksUpToDate>false</LinksUpToDate>
  <SharedDoc>false</SharedDoc>
  <HyperlinkBase/>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Nicole Heim</dc:creator>
  <cp:lastModifiedBy>dan</cp:lastModifiedBy>
  <cp:revision>151</cp:revision>
  <dcterms:created xsi:type="dcterms:W3CDTF">2018-08-31T18:19:12Z</dcterms:created>
  <dcterms:modified xsi:type="dcterms:W3CDTF">2019-10-21T02:18:45Z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EE0A7E59-5F34-4A74-A59D-3370A5D5F1BB</vt:lpwstr>
  </property>
  <property fmtid="{D5CDD505-2E9C-101B-9397-08002B2CF9AE}" pid="3" name="ArticulatePath">
    <vt:lpwstr>Unit_4_Assignment_Template (1)</vt:lpwstr>
  </property>
</Properties>
</file>