
<file path=[Content_Types].xml><?xml version="1.0" encoding="utf-8"?>
<Types xmlns="http://schemas.openxmlformats.org/package/2006/content-types">
  <Default Extension="bin" ContentType="audio/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8" r:id="rId1"/>
  </p:sldMasterIdLst>
  <p:notesMasterIdLst>
    <p:notesMasterId r:id="rId12"/>
  </p:notesMasterIdLst>
  <p:handoutMasterIdLst>
    <p:handoutMasterId r:id="rId13"/>
  </p:handoutMasterIdLst>
  <p:sldIdLst>
    <p:sldId id="256" r:id="rId2"/>
    <p:sldId id="257" r:id="rId3"/>
    <p:sldId id="260" r:id="rId4"/>
    <p:sldId id="261" r:id="rId5"/>
    <p:sldId id="275" r:id="rId6"/>
    <p:sldId id="274" r:id="rId7"/>
    <p:sldId id="279" r:id="rId8"/>
    <p:sldId id="278" r:id="rId9"/>
    <p:sldId id="267" r:id="rId10"/>
    <p:sldId id="277" r:id="rId1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06" autoAdjust="0"/>
    <p:restoredTop sz="95441" autoAdjust="0"/>
  </p:normalViewPr>
  <p:slideViewPr>
    <p:cSldViewPr snapToGrid="0" snapToObjects="1">
      <p:cViewPr varScale="1">
        <p:scale>
          <a:sx n="114" d="100"/>
          <a:sy n="114" d="100"/>
        </p:scale>
        <p:origin x="198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E8E8229-37C8-4F69-93EC-0869298784F8}" type="datetimeFigureOut">
              <a:rPr lang="en-US" smtClean="0"/>
              <a:t>11/20/19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55FB460-1383-41F2-8CBF-D7E64351DBB7}" type="slidenum">
              <a:rPr lang="en-US" smtClean="0"/>
              <a:t>‹#›</a:t>
            </a:fld>
            <a:endParaRPr lang="en-US"/>
          </a:p>
        </p:txBody>
      </p:sp>
    </p:spTree>
    <p:extLst>
      <p:ext uri="{BB962C8B-B14F-4D97-AF65-F5344CB8AC3E}">
        <p14:creationId xmlns:p14="http://schemas.microsoft.com/office/powerpoint/2010/main" val="1910447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59B9EF0-4E64-4A2F-819E-F366D6699E40}" type="datetimeFigureOut">
              <a:rPr lang="en-US" smtClean="0"/>
              <a:t>11/20/19</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554F6BB-4875-45A4-A2BE-14BE77C55FEB}" type="slidenum">
              <a:rPr lang="en-US" smtClean="0"/>
              <a:t>‹#›</a:t>
            </a:fld>
            <a:endParaRPr lang="en-US"/>
          </a:p>
        </p:txBody>
      </p:sp>
    </p:spTree>
    <p:extLst>
      <p:ext uri="{BB962C8B-B14F-4D97-AF65-F5344CB8AC3E}">
        <p14:creationId xmlns:p14="http://schemas.microsoft.com/office/powerpoint/2010/main" val="1279664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54F6BB-4875-45A4-A2BE-14BE77C55FEB}" type="slidenum">
              <a:rPr lang="en-US" smtClean="0"/>
              <a:t>6</a:t>
            </a:fld>
            <a:endParaRPr lang="en-US"/>
          </a:p>
        </p:txBody>
      </p:sp>
    </p:spTree>
    <p:extLst>
      <p:ext uri="{BB962C8B-B14F-4D97-AF65-F5344CB8AC3E}">
        <p14:creationId xmlns:p14="http://schemas.microsoft.com/office/powerpoint/2010/main" val="3373475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7554F6BB-4875-45A4-A2BE-14BE77C55FEB}" type="slidenum">
              <a:rPr lang="en-US" smtClean="0"/>
              <a:t>8</a:t>
            </a:fld>
            <a:endParaRPr lang="en-US"/>
          </a:p>
        </p:txBody>
      </p:sp>
    </p:spTree>
    <p:extLst>
      <p:ext uri="{BB962C8B-B14F-4D97-AF65-F5344CB8AC3E}">
        <p14:creationId xmlns:p14="http://schemas.microsoft.com/office/powerpoint/2010/main" val="4262143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6D22F896-40B5-4ADD-8801-0D06FADFA095}" type="slidenum">
              <a:rPr lang="en-US" smtClean="0"/>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3282941789"/>
      </p:ext>
    </p:extLst>
  </p:cSld>
  <p:clrMapOvr>
    <a:masterClrMapping/>
  </p:clrMapOvr>
  <p:transition spd="slow">
    <p:push dir="u"/>
    <p:sndAc>
      <p:stSnd>
        <p:snd r:embed="rId1" name="Slide Projector"/>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748395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797508528"/>
      </p:ext>
    </p:extLst>
  </p:cSld>
  <p:clrMapOvr>
    <a:masterClrMapping/>
  </p:clrMapOvr>
  <p:transition spd="slow">
    <p:push dir="u"/>
    <p:sndAc>
      <p:stSnd>
        <p:snd r:embed="rId1" name="Slide Projector"/>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CEC41E-48BD-4881-B6FF-D82EEBBCD904}"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825395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3CEC41E-48BD-4881-B6FF-D82EEBBCD904}" type="datetimeFigureOut">
              <a:rPr lang="en-US" smtClean="0"/>
              <a:t>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1587899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CEC41E-48BD-4881-B6FF-D82EEBBCD904}" type="datetimeFigureOut">
              <a:rPr lang="en-US" smtClean="0"/>
              <a:t>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486810435"/>
      </p:ext>
    </p:extLst>
  </p:cSld>
  <p:clrMapOvr>
    <a:masterClrMapping/>
  </p:clrMapOvr>
  <p:transition spd="slow">
    <p:push dir="u"/>
    <p:sndAc>
      <p:stSnd>
        <p:snd r:embed="rId1" name="Slide Projector"/>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CEC41E-48BD-4881-B6FF-D82EEBBCD904}" type="datetimeFigureOut">
              <a:rPr lang="en-US" smtClean="0"/>
              <a:t>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219706346"/>
      </p:ext>
    </p:extLst>
  </p:cSld>
  <p:clrMapOvr>
    <a:masterClrMapping/>
  </p:clrMapOvr>
  <p:transition spd="slow">
    <p:push dir="u"/>
    <p:sndAc>
      <p:stSnd>
        <p:snd r:embed="rId1" name="Slide Projector"/>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3CEC41E-48BD-4881-B6FF-D82EEBBCD904}"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158706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3CEC41E-48BD-4881-B6FF-D82EEBBCD904}"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72988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3CEC41E-48BD-4881-B6FF-D82EEBBCD904}" type="datetimeFigureOut">
              <a:rPr lang="en-US" smtClean="0"/>
              <a:t>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243392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376631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3250450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2330554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957943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15743048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41597846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CEC41E-48BD-4881-B6FF-D82EEBBCD904}" type="datetimeFigureOut">
              <a:rPr lang="en-US" smtClean="0"/>
              <a:t>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9A5F39-4CE7-434C-A5CB-50A363451602}" type="slidenum">
              <a:rPr lang="en-US" smtClean="0"/>
              <a:t>‹#›</a:t>
            </a:fld>
            <a:endParaRPr lang="en-US"/>
          </a:p>
        </p:txBody>
      </p:sp>
    </p:spTree>
    <p:extLst>
      <p:ext uri="{BB962C8B-B14F-4D97-AF65-F5344CB8AC3E}">
        <p14:creationId xmlns:p14="http://schemas.microsoft.com/office/powerpoint/2010/main" val="2431020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3CEC41E-48BD-4881-B6FF-D82EEBBCD904}" type="datetimeFigureOut">
              <a:rPr lang="en-US" smtClean="0"/>
              <a:t>11/20/19</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9A5F39-4CE7-434C-A5CB-50A363451602}" type="slidenum">
              <a:rPr lang="en-US" smtClean="0"/>
              <a:t>‹#›</a:t>
            </a:fld>
            <a:endParaRPr lang="en-US"/>
          </a:p>
        </p:txBody>
      </p:sp>
    </p:spTree>
    <p:extLst>
      <p:ext uri="{BB962C8B-B14F-4D97-AF65-F5344CB8AC3E}">
        <p14:creationId xmlns:p14="http://schemas.microsoft.com/office/powerpoint/2010/main" val="3174671569"/>
      </p:ext>
    </p:extLst>
  </p:cSld>
  <p:clrMap bg1="lt1" tx1="dk1" bg2="lt2" tx2="dk2" accent1="accent1" accent2="accent2" accent3="accent3" accent4="accent4" accent5="accent5" accent6="accent6" hlink="hlink" folHlink="folHlink"/>
  <p:sldLayoutIdLst>
    <p:sldLayoutId id="2147484079" r:id="rId1"/>
    <p:sldLayoutId id="2147484080" r:id="rId2"/>
    <p:sldLayoutId id="2147484081" r:id="rId3"/>
    <p:sldLayoutId id="2147484082" r:id="rId4"/>
    <p:sldLayoutId id="2147484083" r:id="rId5"/>
    <p:sldLayoutId id="2147484084" r:id="rId6"/>
    <p:sldLayoutId id="2147484085" r:id="rId7"/>
    <p:sldLayoutId id="2147484086" r:id="rId8"/>
    <p:sldLayoutId id="2147484087" r:id="rId9"/>
    <p:sldLayoutId id="2147484088" r:id="rId10"/>
    <p:sldLayoutId id="2147484089" r:id="rId11"/>
    <p:sldLayoutId id="2147484090" r:id="rId12"/>
    <p:sldLayoutId id="2147484091" r:id="rId13"/>
    <p:sldLayoutId id="2147484092" r:id="rId14"/>
    <p:sldLayoutId id="2147484093" r:id="rId15"/>
    <p:sldLayoutId id="2147484094" r:id="rId16"/>
    <p:sldLayoutId id="2147484095" r:id="rId17"/>
  </p:sldLayoutIdLst>
  <p:transition spd="slow">
    <p:push dir="u"/>
    <p:sndAc>
      <p:stSnd>
        <p:snd r:embed="rId19" name="Slide Projector"/>
      </p:stSnd>
    </p:sndAc>
  </p:transition>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81591" y="757316"/>
            <a:ext cx="7196328" cy="1203610"/>
          </a:xfrm>
        </p:spPr>
        <p:txBody>
          <a:bodyPr>
            <a:normAutofit fontScale="90000"/>
          </a:bodyPr>
          <a:lstStyle/>
          <a:p>
            <a:pPr algn="ctr"/>
            <a:br>
              <a:rPr lang="en-US" sz="6000" b="1" dirty="0"/>
            </a:br>
            <a:r>
              <a:rPr lang="en-US" sz="3100" i="1" dirty="0"/>
              <a:t>International Learning Community</a:t>
            </a:r>
            <a:br>
              <a:rPr lang="en-US" sz="3100" i="1" dirty="0"/>
            </a:br>
            <a:r>
              <a:rPr lang="en-US" sz="3100" i="1" dirty="0"/>
              <a:t>Fall 2019: </a:t>
            </a:r>
            <a:r>
              <a:rPr lang="en-US" sz="3100" b="1" i="1" dirty="0"/>
              <a:t>“Migration, Movement(s) Around the Globe”</a:t>
            </a:r>
            <a:endParaRPr lang="en-US" sz="4400" b="1" i="1" dirty="0"/>
          </a:p>
        </p:txBody>
      </p:sp>
      <p:sp>
        <p:nvSpPr>
          <p:cNvPr id="4" name="Rectangle 3"/>
          <p:cNvSpPr/>
          <p:nvPr/>
        </p:nvSpPr>
        <p:spPr>
          <a:xfrm>
            <a:off x="3202517" y="2626391"/>
            <a:ext cx="6603874" cy="830997"/>
          </a:xfrm>
          <a:prstGeom prst="rect">
            <a:avLst/>
          </a:prstGeom>
        </p:spPr>
        <p:txBody>
          <a:bodyPr wrap="square">
            <a:spAutoFit/>
          </a:bodyPr>
          <a:lstStyle/>
          <a:p>
            <a:r>
              <a:rPr lang="en-US" sz="4400" b="1" i="1" dirty="0"/>
              <a:t>Global </a:t>
            </a:r>
            <a:r>
              <a:rPr lang="en-US" sz="4800" b="1" i="1" dirty="0"/>
              <a:t>Dialogues</a:t>
            </a:r>
            <a:endParaRPr lang="en-US" sz="4400" i="1" dirty="0"/>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13111" y="3798116"/>
            <a:ext cx="1915175" cy="1809924"/>
          </a:xfrm>
          <a:prstGeom prst="rect">
            <a:avLst/>
          </a:prstGeom>
        </p:spPr>
      </p:pic>
    </p:spTree>
    <p:extLst>
      <p:ext uri="{BB962C8B-B14F-4D97-AF65-F5344CB8AC3E}">
        <p14:creationId xmlns:p14="http://schemas.microsoft.com/office/powerpoint/2010/main" val="2024027728"/>
      </p:ext>
    </p:extLst>
  </p:cSld>
  <p:clrMapOvr>
    <a:masterClrMapping/>
  </p:clrMapOvr>
  <p:transition spd="slow">
    <p:push dir="u"/>
    <p:sndAc>
      <p:stSnd>
        <p:snd r:embed="rId2" name="Slide Projector"/>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i="1" dirty="0"/>
              <a:t>Center for Global Engagement: Who We Are</a:t>
            </a:r>
          </a:p>
        </p:txBody>
      </p:sp>
      <p:sp>
        <p:nvSpPr>
          <p:cNvPr id="3" name="Content Placeholder 2"/>
          <p:cNvSpPr>
            <a:spLocks noGrp="1"/>
          </p:cNvSpPr>
          <p:nvPr>
            <p:ph idx="1"/>
          </p:nvPr>
        </p:nvSpPr>
        <p:spPr>
          <a:xfrm>
            <a:off x="982133" y="2438401"/>
            <a:ext cx="7704667" cy="3332816"/>
          </a:xfrm>
        </p:spPr>
        <p:txBody>
          <a:bodyPr>
            <a:normAutofit lnSpcReduction="10000"/>
          </a:bodyPr>
          <a:lstStyle/>
          <a:p>
            <a:r>
              <a:rPr lang="en-US" i="1" dirty="0"/>
              <a:t>Study Abroad and Global Ambassadors</a:t>
            </a:r>
          </a:p>
          <a:p>
            <a:r>
              <a:rPr lang="en-US" i="1" dirty="0"/>
              <a:t>International Students and International Scholars</a:t>
            </a:r>
          </a:p>
          <a:p>
            <a:r>
              <a:rPr lang="en-US" i="1" dirty="0"/>
              <a:t>International Studies Certificate Program</a:t>
            </a:r>
          </a:p>
          <a:p>
            <a:r>
              <a:rPr lang="en-US" i="1" dirty="0"/>
              <a:t>International Learning Community</a:t>
            </a:r>
          </a:p>
          <a:p>
            <a:r>
              <a:rPr lang="en-US" i="1" dirty="0"/>
              <a:t>International Club, and International Cafe</a:t>
            </a:r>
          </a:p>
          <a:p>
            <a:r>
              <a:rPr lang="en-US" i="1" dirty="0"/>
              <a:t>International Education Week</a:t>
            </a:r>
          </a:p>
          <a:p>
            <a:r>
              <a:rPr lang="en-US" i="1" dirty="0"/>
              <a:t>…ALL things International!</a:t>
            </a:r>
          </a:p>
        </p:txBody>
      </p:sp>
    </p:spTree>
    <p:extLst>
      <p:ext uri="{BB962C8B-B14F-4D97-AF65-F5344CB8AC3E}">
        <p14:creationId xmlns:p14="http://schemas.microsoft.com/office/powerpoint/2010/main" val="3492399064"/>
      </p:ext>
    </p:extLst>
  </p:cSld>
  <p:clrMapOvr>
    <a:masterClrMapping/>
  </p:clrMapOvr>
  <p:transition spd="slow">
    <p:push dir="u"/>
    <p:sndAc>
      <p:stSnd>
        <p:snd r:embed="rId2" name="Slide Projector"/>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163586"/>
            <a:ext cx="7704667" cy="1981200"/>
          </a:xfrm>
        </p:spPr>
        <p:txBody>
          <a:bodyPr/>
          <a:lstStyle/>
          <a:p>
            <a:r>
              <a:rPr lang="en-US" b="1" i="1" dirty="0"/>
              <a:t>How does it work?</a:t>
            </a:r>
          </a:p>
        </p:txBody>
      </p:sp>
      <p:sp>
        <p:nvSpPr>
          <p:cNvPr id="3" name="Content Placeholder 2"/>
          <p:cNvSpPr>
            <a:spLocks noGrp="1"/>
          </p:cNvSpPr>
          <p:nvPr>
            <p:ph idx="1"/>
          </p:nvPr>
        </p:nvSpPr>
        <p:spPr>
          <a:xfrm>
            <a:off x="1124613" y="1696293"/>
            <a:ext cx="6894773" cy="4318612"/>
          </a:xfrm>
        </p:spPr>
        <p:txBody>
          <a:bodyPr>
            <a:normAutofit/>
          </a:bodyPr>
          <a:lstStyle/>
          <a:p>
            <a:r>
              <a:rPr lang="en-US" i="1" dirty="0"/>
              <a:t>Break into evenly sized groups.</a:t>
            </a:r>
          </a:p>
          <a:p>
            <a:r>
              <a:rPr lang="en-US" i="1" dirty="0"/>
              <a:t>Each table will have an international student present. They will be the group leader.</a:t>
            </a:r>
          </a:p>
          <a:p>
            <a:r>
              <a:rPr lang="en-US" i="1" dirty="0"/>
              <a:t>We will spend 15 minutes discussing each topic.</a:t>
            </a:r>
          </a:p>
          <a:p>
            <a:r>
              <a:rPr lang="en-US" i="1" dirty="0"/>
              <a:t>First, you will discuss with only your table, then we will have a group discussion.</a:t>
            </a:r>
          </a:p>
          <a:p>
            <a:r>
              <a:rPr lang="en-US" i="1" dirty="0"/>
              <a:t>The conversations will involve current trends, events and controversial topics.</a:t>
            </a:r>
          </a:p>
        </p:txBody>
      </p:sp>
    </p:spTree>
    <p:extLst>
      <p:ext uri="{BB962C8B-B14F-4D97-AF65-F5344CB8AC3E}">
        <p14:creationId xmlns:p14="http://schemas.microsoft.com/office/powerpoint/2010/main" val="1290374155"/>
      </p:ext>
    </p:extLst>
  </p:cSld>
  <p:clrMapOvr>
    <a:masterClrMapping/>
  </p:clrMapOvr>
  <p:transition spd="slow">
    <p:push dir="u"/>
    <p:sndAc>
      <p:stSnd>
        <p:snd r:embed="rId2" name="Slide Projector"/>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243" y="0"/>
            <a:ext cx="7704667" cy="1981200"/>
          </a:xfrm>
        </p:spPr>
        <p:txBody>
          <a:bodyPr>
            <a:normAutofit/>
          </a:bodyPr>
          <a:lstStyle/>
          <a:p>
            <a:r>
              <a:rPr lang="en-US" sz="4000" b="1" i="1" dirty="0"/>
              <a:t>Rules</a:t>
            </a:r>
          </a:p>
        </p:txBody>
      </p:sp>
      <p:sp>
        <p:nvSpPr>
          <p:cNvPr id="3" name="Content Placeholder 2"/>
          <p:cNvSpPr>
            <a:spLocks noGrp="1"/>
          </p:cNvSpPr>
          <p:nvPr>
            <p:ph idx="1"/>
          </p:nvPr>
        </p:nvSpPr>
        <p:spPr>
          <a:xfrm>
            <a:off x="982133" y="1709896"/>
            <a:ext cx="6887389" cy="4295281"/>
          </a:xfrm>
        </p:spPr>
        <p:txBody>
          <a:bodyPr>
            <a:normAutofit fontScale="92500" lnSpcReduction="10000"/>
          </a:bodyPr>
          <a:lstStyle/>
          <a:p>
            <a:r>
              <a:rPr lang="en-US" i="1" dirty="0"/>
              <a:t>No professors allowed. </a:t>
            </a:r>
          </a:p>
          <a:p>
            <a:r>
              <a:rPr lang="en-US" i="1" dirty="0"/>
              <a:t>Be respectful. No rude language, or personal attacks.</a:t>
            </a:r>
          </a:p>
          <a:p>
            <a:r>
              <a:rPr lang="en-US" i="1" dirty="0"/>
              <a:t>Let communication be proportional. Do not monopolize the conversation, let each person share their opinion.</a:t>
            </a:r>
          </a:p>
          <a:p>
            <a:r>
              <a:rPr lang="en-US" i="1" dirty="0">
                <a:effectLst/>
              </a:rPr>
              <a:t>“Debate and divergence of views can only enrich our history and culture.”</a:t>
            </a:r>
          </a:p>
          <a:p>
            <a:r>
              <a:rPr lang="en-US" i="1" dirty="0">
                <a:effectLst/>
              </a:rPr>
              <a:t>No </a:t>
            </a:r>
            <a:r>
              <a:rPr lang="en-US" i="1" dirty="0"/>
              <a:t>cell phones, tablets or laptops.</a:t>
            </a:r>
          </a:p>
          <a:p>
            <a:r>
              <a:rPr lang="en-US" i="1" dirty="0"/>
              <a:t>No working on homework for other classes, full participation is required.</a:t>
            </a:r>
          </a:p>
          <a:p>
            <a:r>
              <a:rPr lang="en-US" i="1" dirty="0"/>
              <a:t>Sign-in sheets will </a:t>
            </a:r>
            <a:r>
              <a:rPr lang="en-US" i="1" u="sng" dirty="0"/>
              <a:t>not be available</a:t>
            </a:r>
            <a:r>
              <a:rPr lang="en-US" i="1" dirty="0"/>
              <a:t> until the end. </a:t>
            </a:r>
          </a:p>
          <a:p>
            <a:pPr marL="0" indent="0">
              <a:buNone/>
            </a:pPr>
            <a:endParaRPr lang="en-US" dirty="0"/>
          </a:p>
        </p:txBody>
      </p:sp>
    </p:spTree>
    <p:extLst>
      <p:ext uri="{BB962C8B-B14F-4D97-AF65-F5344CB8AC3E}">
        <p14:creationId xmlns:p14="http://schemas.microsoft.com/office/powerpoint/2010/main" val="2902240293"/>
      </p:ext>
    </p:extLst>
  </p:cSld>
  <p:clrMapOvr>
    <a:masterClrMapping/>
  </p:clrMapOvr>
  <p:transition spd="slow">
    <p:push dir="u"/>
    <p:sndAc>
      <p:stSnd>
        <p:snd r:embed="rId2" name="Slide Projector"/>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International Students</a:t>
            </a:r>
            <a:r>
              <a:rPr lang="en-US" b="1" dirty="0"/>
              <a:t>	</a:t>
            </a:r>
          </a:p>
        </p:txBody>
      </p:sp>
      <p:sp>
        <p:nvSpPr>
          <p:cNvPr id="3" name="Content Placeholder 2"/>
          <p:cNvSpPr>
            <a:spLocks noGrp="1"/>
          </p:cNvSpPr>
          <p:nvPr>
            <p:ph idx="1"/>
          </p:nvPr>
        </p:nvSpPr>
        <p:spPr>
          <a:xfrm>
            <a:off x="1116357" y="2237066"/>
            <a:ext cx="7704667" cy="3332816"/>
          </a:xfrm>
        </p:spPr>
        <p:txBody>
          <a:bodyPr/>
          <a:lstStyle/>
          <a:p>
            <a:r>
              <a:rPr lang="en-US" i="1" dirty="0"/>
              <a:t>All international students </a:t>
            </a:r>
            <a:r>
              <a:rPr lang="en-US" b="1" i="1" u="sng" dirty="0"/>
              <a:t>please stand up </a:t>
            </a:r>
            <a:r>
              <a:rPr lang="en-US" i="1" dirty="0"/>
              <a:t>so I can see you! </a:t>
            </a:r>
          </a:p>
          <a:p>
            <a:pPr marL="0" indent="0">
              <a:buNone/>
            </a:pPr>
            <a:endParaRPr lang="en-US" i="1" dirty="0"/>
          </a:p>
          <a:p>
            <a:r>
              <a:rPr lang="en-US" b="1" i="1" dirty="0"/>
              <a:t>Introduce yourself </a:t>
            </a:r>
            <a:r>
              <a:rPr lang="en-US" i="1" dirty="0"/>
              <a:t>– If some of you could share with us your name, where you are from, and what your major is, that would be great! </a:t>
            </a:r>
          </a:p>
        </p:txBody>
      </p:sp>
    </p:spTree>
    <p:extLst>
      <p:ext uri="{BB962C8B-B14F-4D97-AF65-F5344CB8AC3E}">
        <p14:creationId xmlns:p14="http://schemas.microsoft.com/office/powerpoint/2010/main" val="2692393987"/>
      </p:ext>
    </p:extLst>
  </p:cSld>
  <p:clrMapOvr>
    <a:masterClrMapping/>
  </p:clrMapOvr>
  <p:transition spd="slow">
    <p:push dir="u"/>
    <p:sndAc>
      <p:stSnd>
        <p:snd r:embed="rId2" name="Slide Projector"/>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605" y="585448"/>
            <a:ext cx="7230746" cy="1080938"/>
          </a:xfrm>
        </p:spPr>
        <p:txBody>
          <a:bodyPr>
            <a:noAutofit/>
          </a:bodyPr>
          <a:lstStyle/>
          <a:p>
            <a:r>
              <a:rPr lang="en-US" b="1" i="1" dirty="0"/>
              <a:t>Icebreakers</a:t>
            </a:r>
          </a:p>
        </p:txBody>
      </p:sp>
      <p:sp>
        <p:nvSpPr>
          <p:cNvPr id="3" name="Content Placeholder 2"/>
          <p:cNvSpPr>
            <a:spLocks noGrp="1"/>
          </p:cNvSpPr>
          <p:nvPr>
            <p:ph idx="1"/>
          </p:nvPr>
        </p:nvSpPr>
        <p:spPr>
          <a:xfrm>
            <a:off x="717537" y="1599274"/>
            <a:ext cx="8258683" cy="4064465"/>
          </a:xfrm>
        </p:spPr>
        <p:txBody>
          <a:bodyPr>
            <a:noAutofit/>
          </a:bodyPr>
          <a:lstStyle/>
          <a:p>
            <a:r>
              <a:rPr lang="en-US" sz="1800" i="1" dirty="0"/>
              <a:t>Stand in a circle </a:t>
            </a:r>
          </a:p>
          <a:p>
            <a:r>
              <a:rPr lang="en-US" sz="1800" i="1" dirty="0"/>
              <a:t>Start with introducing yourself and telling us a little bit about you.. like where you are from, how many siblings you have, what you major is etc. </a:t>
            </a:r>
          </a:p>
          <a:p>
            <a:r>
              <a:rPr lang="en-US" sz="1800" i="1" dirty="0"/>
              <a:t>When someone has something in common with you or something to connect with you, they shout “CONNECT.”</a:t>
            </a:r>
          </a:p>
          <a:p>
            <a:r>
              <a:rPr lang="en-US" sz="1800" i="1" dirty="0"/>
              <a:t>Holding onto the tail-end of the ball of string you throw the ball to them. </a:t>
            </a:r>
          </a:p>
          <a:p>
            <a:r>
              <a:rPr lang="en-US" sz="1800" i="1" dirty="0"/>
              <a:t>Then the next person introduces themselves and continues saying something about themselves until someone else connects with them. They then hold onto the string and throw the ball to that person. And on it goes. </a:t>
            </a:r>
          </a:p>
          <a:p>
            <a:pPr marL="0" indent="0">
              <a:lnSpc>
                <a:spcPct val="100000"/>
              </a:lnSpc>
              <a:buNone/>
            </a:pPr>
            <a:endParaRPr lang="en-US" sz="1800" b="1" i="1" u="sng" dirty="0"/>
          </a:p>
        </p:txBody>
      </p:sp>
    </p:spTree>
    <p:extLst>
      <p:ext uri="{BB962C8B-B14F-4D97-AF65-F5344CB8AC3E}">
        <p14:creationId xmlns:p14="http://schemas.microsoft.com/office/powerpoint/2010/main" val="1536993286"/>
      </p:ext>
    </p:extLst>
  </p:cSld>
  <p:clrMapOvr>
    <a:masterClrMapping/>
  </p:clrMapOvr>
  <p:transition spd="slow">
    <p:push dir="u"/>
    <p:sndAc>
      <p:stSnd>
        <p:snd r:embed="rId3" name="Slide Projector"/>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3134" y="-88084"/>
            <a:ext cx="7704667" cy="1981200"/>
          </a:xfrm>
        </p:spPr>
        <p:txBody>
          <a:bodyPr/>
          <a:lstStyle/>
          <a:p>
            <a:r>
              <a:rPr lang="en-US" b="1" i="1" dirty="0"/>
              <a:t>Privacy</a:t>
            </a:r>
          </a:p>
        </p:txBody>
      </p:sp>
      <p:sp>
        <p:nvSpPr>
          <p:cNvPr id="3" name="Content Placeholder 2"/>
          <p:cNvSpPr>
            <a:spLocks noGrp="1"/>
          </p:cNvSpPr>
          <p:nvPr>
            <p:ph idx="1"/>
          </p:nvPr>
        </p:nvSpPr>
        <p:spPr>
          <a:xfrm>
            <a:off x="1133134" y="4178175"/>
            <a:ext cx="6968795" cy="5359650"/>
          </a:xfrm>
        </p:spPr>
        <p:txBody>
          <a:bodyPr>
            <a:normAutofit/>
          </a:bodyPr>
          <a:lstStyle/>
          <a:p>
            <a:r>
              <a:rPr lang="en-US" sz="2000" i="1" dirty="0"/>
              <a:t>Do you feel like it is an invasion of privacy when future employers check the profiles (Instagram, Facebook, Twitter, etc.) of their candidates? </a:t>
            </a:r>
          </a:p>
          <a:p>
            <a:pPr lvl="0"/>
            <a:r>
              <a:rPr lang="en-US" sz="2000" i="1" dirty="0"/>
              <a:t>Identities are being stolen and private information is being leaked regularly, do you feel that it is safe to leave valuable data online? </a:t>
            </a:r>
          </a:p>
          <a:p>
            <a:pPr lvl="1"/>
            <a:r>
              <a:rPr lang="en-US" i="1" dirty="0"/>
              <a:t>Have you ever been a victim of a hack, how was it resolved?</a:t>
            </a:r>
          </a:p>
          <a:p>
            <a:r>
              <a:rPr lang="en-US" sz="2000" i="1" dirty="0"/>
              <a:t>The idea of cloning has always been controversial, is it being tested or studied in your home country? What are some pros or cons? </a:t>
            </a:r>
          </a:p>
          <a:p>
            <a:pPr lvl="0"/>
            <a:r>
              <a:rPr lang="en-US" sz="2000" i="1" dirty="0"/>
              <a:t>What are your thoughts on social media; Instagram, Twitter, Facebook? </a:t>
            </a:r>
          </a:p>
          <a:p>
            <a:pPr lvl="1"/>
            <a:r>
              <a:rPr lang="en-US" i="1" dirty="0"/>
              <a:t>What age do you think is appropriate for young adults to have social media or a cell phone even? </a:t>
            </a:r>
          </a:p>
          <a:p>
            <a:endParaRPr lang="en-US" sz="2000" i="1" dirty="0"/>
          </a:p>
          <a:p>
            <a:pPr lvl="0"/>
            <a:endParaRPr lang="en-US" sz="2000" dirty="0"/>
          </a:p>
          <a:p>
            <a:pPr lvl="1"/>
            <a:endParaRPr lang="en-US" dirty="0"/>
          </a:p>
          <a:p>
            <a:pPr marL="0" indent="0">
              <a:lnSpc>
                <a:spcPct val="150000"/>
              </a:lnSpc>
              <a:buNone/>
            </a:pPr>
            <a:endParaRPr lang="en-US" sz="1800" i="1" dirty="0"/>
          </a:p>
          <a:p>
            <a:pPr>
              <a:lnSpc>
                <a:spcPct val="150000"/>
              </a:lnSpc>
            </a:pPr>
            <a:endParaRPr lang="en-US" sz="1800" i="1" dirty="0"/>
          </a:p>
          <a:p>
            <a:pPr>
              <a:lnSpc>
                <a:spcPct val="150000"/>
              </a:lnSpc>
            </a:pPr>
            <a:endParaRPr lang="en-US" sz="1800" i="1" dirty="0"/>
          </a:p>
          <a:p>
            <a:pPr>
              <a:lnSpc>
                <a:spcPct val="150000"/>
              </a:lnSpc>
            </a:pPr>
            <a:endParaRPr lang="en-US" sz="1800" i="1" dirty="0"/>
          </a:p>
          <a:p>
            <a:pPr>
              <a:lnSpc>
                <a:spcPct val="150000"/>
              </a:lnSpc>
            </a:pPr>
            <a:endParaRPr lang="en-US" dirty="0"/>
          </a:p>
          <a:p>
            <a:pPr lvl="0">
              <a:lnSpc>
                <a:spcPct val="150000"/>
              </a:lnSpc>
            </a:pPr>
            <a:endParaRPr lang="en-US" sz="2000" dirty="0"/>
          </a:p>
          <a:p>
            <a:pPr lvl="0">
              <a:lnSpc>
                <a:spcPct val="150000"/>
              </a:lnSpc>
            </a:pPr>
            <a:endParaRPr lang="en-US" sz="2000" dirty="0"/>
          </a:p>
          <a:p>
            <a:pPr lvl="0">
              <a:lnSpc>
                <a:spcPct val="150000"/>
              </a:lnSpc>
            </a:pPr>
            <a:endParaRPr lang="en-US" sz="2000" dirty="0"/>
          </a:p>
        </p:txBody>
      </p:sp>
    </p:spTree>
    <p:extLst>
      <p:ext uri="{BB962C8B-B14F-4D97-AF65-F5344CB8AC3E}">
        <p14:creationId xmlns:p14="http://schemas.microsoft.com/office/powerpoint/2010/main" val="726990986"/>
      </p:ext>
    </p:extLst>
  </p:cSld>
  <p:clrMapOvr>
    <a:masterClrMapping/>
  </p:clrMapOvr>
  <p:transition spd="slow">
    <p:push dir="u"/>
    <p:sndAc>
      <p:stSnd>
        <p:snd r:embed="rId2" name="Slide Projector"/>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632" y="-20971"/>
            <a:ext cx="7704667" cy="1981200"/>
          </a:xfrm>
        </p:spPr>
        <p:txBody>
          <a:bodyPr/>
          <a:lstStyle/>
          <a:p>
            <a:r>
              <a:rPr lang="en-US" b="1" i="1" dirty="0"/>
              <a:t>Migration</a:t>
            </a:r>
          </a:p>
        </p:txBody>
      </p:sp>
      <p:sp>
        <p:nvSpPr>
          <p:cNvPr id="5" name="Rectangle 2"/>
          <p:cNvSpPr>
            <a:spLocks noGrp="1" noChangeArrowheads="1"/>
          </p:cNvSpPr>
          <p:nvPr>
            <p:ph idx="1"/>
          </p:nvPr>
        </p:nvSpPr>
        <p:spPr bwMode="auto">
          <a:xfrm>
            <a:off x="847909" y="1729289"/>
            <a:ext cx="8103144" cy="8162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eaLnBrk="0" fontAlgn="base" hangingPunct="0">
              <a:lnSpc>
                <a:spcPct val="150000"/>
              </a:lnSpc>
              <a:spcBef>
                <a:spcPct val="0"/>
              </a:spcBef>
              <a:spcAft>
                <a:spcPct val="0"/>
              </a:spcAft>
            </a:pPr>
            <a:r>
              <a:rPr lang="en-US" sz="2000" i="1" dirty="0"/>
              <a:t>Are immigration regulations too strict/too vague in your opinion? In what way should they be changed?</a:t>
            </a:r>
          </a:p>
          <a:p>
            <a:pPr eaLnBrk="0" fontAlgn="base" hangingPunct="0">
              <a:lnSpc>
                <a:spcPct val="150000"/>
              </a:lnSpc>
              <a:spcBef>
                <a:spcPct val="0"/>
              </a:spcBef>
              <a:spcAft>
                <a:spcPct val="0"/>
              </a:spcAft>
            </a:pPr>
            <a:r>
              <a:rPr lang="en-US" sz="2000" i="1" dirty="0"/>
              <a:t>Do you think there is a relation between immigration and crime?</a:t>
            </a:r>
          </a:p>
          <a:p>
            <a:pPr eaLnBrk="0" fontAlgn="base" hangingPunct="0">
              <a:lnSpc>
                <a:spcPct val="150000"/>
              </a:lnSpc>
              <a:spcBef>
                <a:spcPct val="0"/>
              </a:spcBef>
              <a:spcAft>
                <a:spcPct val="0"/>
              </a:spcAft>
            </a:pPr>
            <a:r>
              <a:rPr lang="en-US" sz="2000" i="1" dirty="0"/>
              <a:t>What forces do you think push people to migrate? </a:t>
            </a:r>
          </a:p>
          <a:p>
            <a:pPr eaLnBrk="0" fontAlgn="base" hangingPunct="0">
              <a:lnSpc>
                <a:spcPct val="150000"/>
              </a:lnSpc>
              <a:spcBef>
                <a:spcPct val="0"/>
              </a:spcBef>
              <a:spcAft>
                <a:spcPct val="0"/>
              </a:spcAft>
            </a:pPr>
            <a:r>
              <a:rPr lang="en-US" sz="2000" i="1" dirty="0"/>
              <a:t>Have you ever considered moving to another country other than your home country? If so, do you have any specific concerns?</a:t>
            </a:r>
          </a:p>
          <a:p>
            <a:pPr eaLnBrk="0" fontAlgn="base" hangingPunct="0">
              <a:lnSpc>
                <a:spcPct val="150000"/>
              </a:lnSpc>
              <a:spcBef>
                <a:spcPct val="0"/>
              </a:spcBef>
              <a:spcAft>
                <a:spcPct val="0"/>
              </a:spcAft>
            </a:pPr>
            <a:r>
              <a:rPr lang="en-US" sz="2000" i="1" dirty="0"/>
              <a:t>What is cultural shock? Have you ever experienced it?</a:t>
            </a:r>
          </a:p>
          <a:p>
            <a:pPr eaLnBrk="0" fontAlgn="base" hangingPunct="0">
              <a:lnSpc>
                <a:spcPct val="150000"/>
              </a:lnSpc>
              <a:spcBef>
                <a:spcPct val="0"/>
              </a:spcBef>
              <a:spcAft>
                <a:spcPct val="0"/>
              </a:spcAft>
            </a:pPr>
            <a:r>
              <a:rPr lang="en-US" sz="2000" i="1" dirty="0"/>
              <a:t>How does migration impact the global economy and national economies?</a:t>
            </a:r>
          </a:p>
          <a:p>
            <a:pPr eaLnBrk="0" fontAlgn="base" hangingPunct="0">
              <a:lnSpc>
                <a:spcPct val="150000"/>
              </a:lnSpc>
              <a:spcBef>
                <a:spcPct val="0"/>
              </a:spcBef>
              <a:spcAft>
                <a:spcPct val="0"/>
              </a:spcAft>
            </a:pPr>
            <a:endParaRPr lang="en-US" sz="2000" i="1" dirty="0"/>
          </a:p>
          <a:p>
            <a:pPr eaLnBrk="0" fontAlgn="base" hangingPunct="0">
              <a:lnSpc>
                <a:spcPct val="150000"/>
              </a:lnSpc>
              <a:spcBef>
                <a:spcPct val="0"/>
              </a:spcBef>
              <a:spcAft>
                <a:spcPct val="0"/>
              </a:spcAft>
            </a:pPr>
            <a:endParaRPr lang="en-US" dirty="0"/>
          </a:p>
          <a:p>
            <a:pPr eaLnBrk="0" fontAlgn="base" hangingPunct="0">
              <a:lnSpc>
                <a:spcPct val="150000"/>
              </a:lnSpc>
              <a:spcBef>
                <a:spcPct val="0"/>
              </a:spcBef>
              <a:spcAft>
                <a:spcPct val="0"/>
              </a:spcAft>
            </a:pPr>
            <a:endParaRPr lang="en-US" sz="2000" i="1" dirty="0"/>
          </a:p>
          <a:p>
            <a:pPr eaLnBrk="0" fontAlgn="base" hangingPunct="0">
              <a:lnSpc>
                <a:spcPct val="150000"/>
              </a:lnSpc>
              <a:spcBef>
                <a:spcPct val="0"/>
              </a:spcBef>
              <a:spcAft>
                <a:spcPct val="0"/>
              </a:spcAft>
            </a:pPr>
            <a:endParaRPr lang="en-US" sz="2000" i="1" dirty="0"/>
          </a:p>
          <a:p>
            <a:pPr eaLnBrk="0" fontAlgn="base" hangingPunct="0">
              <a:lnSpc>
                <a:spcPct val="150000"/>
              </a:lnSpc>
              <a:spcBef>
                <a:spcPct val="0"/>
              </a:spcBef>
              <a:spcAft>
                <a:spcPct val="0"/>
              </a:spcAft>
            </a:pPr>
            <a:endParaRPr lang="en-US" dirty="0"/>
          </a:p>
          <a:p>
            <a:pPr eaLnBrk="0" fontAlgn="base" hangingPunct="0">
              <a:lnSpc>
                <a:spcPct val="150000"/>
              </a:lnSpc>
              <a:spcBef>
                <a:spcPct val="0"/>
              </a:spcBef>
              <a:spcAft>
                <a:spcPct val="0"/>
              </a:spcAft>
            </a:pPr>
            <a:endParaRPr lang="en-US" sz="2000" i="1" dirty="0"/>
          </a:p>
          <a:p>
            <a:pPr eaLnBrk="0" fontAlgn="base" hangingPunct="0">
              <a:lnSpc>
                <a:spcPct val="200000"/>
              </a:lnSpc>
              <a:spcBef>
                <a:spcPct val="0"/>
              </a:spcBef>
              <a:spcAft>
                <a:spcPct val="0"/>
              </a:spcAft>
            </a:pPr>
            <a:endParaRPr lang="en-US" altLang="en-US" sz="1600" dirty="0">
              <a:latin typeface="+mj-lt"/>
              <a:ea typeface="Calibri" panose="020F0502020204030204" pitchFamily="34" charset="0"/>
              <a:cs typeface="Times New Roman" panose="02020603050405020304" pitchFamily="18" charset="0"/>
            </a:endParaRPr>
          </a:p>
          <a:p>
            <a:pPr eaLnBrk="0" fontAlgn="base" hangingPunct="0">
              <a:lnSpc>
                <a:spcPct val="200000"/>
              </a:lnSpc>
              <a:spcBef>
                <a:spcPct val="0"/>
              </a:spcBef>
              <a:spcAft>
                <a:spcPct val="0"/>
              </a:spcAft>
            </a:pPr>
            <a:endParaRPr kumimoji="0" lang="en-US" altLang="en-US" sz="16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lnSpc>
                <a:spcPct val="200000"/>
              </a:lnSpc>
              <a:spcBef>
                <a:spcPct val="0"/>
              </a:spcBef>
              <a:spcAft>
                <a:spcPct val="0"/>
              </a:spcAft>
            </a:pPr>
            <a:endParaRPr kumimoji="0" lang="en-US" altLang="en-US" sz="20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7941924"/>
      </p:ext>
    </p:extLst>
  </p:cSld>
  <p:clrMapOvr>
    <a:masterClrMapping/>
  </p:clrMapOvr>
  <p:transition spd="slow">
    <p:push dir="u"/>
    <p:sndAc>
      <p:stSnd>
        <p:snd r:embed="rId3" name="Slide Projector"/>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060" y="237545"/>
            <a:ext cx="8437820" cy="1417638"/>
          </a:xfrm>
        </p:spPr>
        <p:txBody>
          <a:bodyPr>
            <a:normAutofit/>
          </a:bodyPr>
          <a:lstStyle/>
          <a:p>
            <a:r>
              <a:rPr lang="en-US" sz="4400" b="1" i="1" dirty="0"/>
              <a:t>Discussion</a:t>
            </a:r>
          </a:p>
        </p:txBody>
      </p:sp>
      <p:sp>
        <p:nvSpPr>
          <p:cNvPr id="3" name="Content Placeholder 2"/>
          <p:cNvSpPr>
            <a:spLocks noGrp="1"/>
          </p:cNvSpPr>
          <p:nvPr>
            <p:ph idx="1"/>
          </p:nvPr>
        </p:nvSpPr>
        <p:spPr>
          <a:xfrm>
            <a:off x="783709" y="3147420"/>
            <a:ext cx="7914059" cy="4798496"/>
          </a:xfrm>
        </p:spPr>
        <p:txBody>
          <a:bodyPr>
            <a:noAutofit/>
          </a:bodyPr>
          <a:lstStyle/>
          <a:p>
            <a:pPr lvl="0"/>
            <a:r>
              <a:rPr lang="en-US" sz="2000" i="1" dirty="0"/>
              <a:t>The United States has had a war on drugs for years and the prison system is extremely overcrowded. What are your thought and opinion on outlawing/criminalization of drugs?</a:t>
            </a:r>
          </a:p>
          <a:p>
            <a:pPr lvl="0"/>
            <a:r>
              <a:rPr lang="en-US" sz="2000" i="1" dirty="0"/>
              <a:t>Is there a better way to combat drug use? </a:t>
            </a:r>
          </a:p>
          <a:p>
            <a:r>
              <a:rPr lang="en-US" sz="2000" i="1" dirty="0"/>
              <a:t>Should or is medicinal marijuana legal in your home country? What are the pros and cons, if any?</a:t>
            </a:r>
          </a:p>
          <a:p>
            <a:r>
              <a:rPr lang="en-US" sz="2000" i="1" dirty="0"/>
              <a:t>Should all drugs be banned or only specific ones (for example, what about medical drugs)?</a:t>
            </a:r>
          </a:p>
          <a:p>
            <a:r>
              <a:rPr lang="en-US" sz="2000" i="1" dirty="0"/>
              <a:t>What is the drinking age in your home country? Should the United States lower, raise or keep the drinking age at 21? If changed, what would the implications be? </a:t>
            </a:r>
          </a:p>
          <a:p>
            <a:endParaRPr lang="en-US" dirty="0"/>
          </a:p>
          <a:p>
            <a:endParaRPr lang="en-US" i="1" dirty="0"/>
          </a:p>
          <a:p>
            <a:endParaRPr lang="en-US" sz="2000" i="1" dirty="0"/>
          </a:p>
          <a:p>
            <a:pPr marL="457200" lvl="1" indent="0">
              <a:buNone/>
            </a:pPr>
            <a:endParaRPr lang="en-US" dirty="0"/>
          </a:p>
          <a:p>
            <a:endParaRPr lang="en-US" sz="2000" i="1" dirty="0"/>
          </a:p>
          <a:p>
            <a:endParaRPr lang="en-US" sz="2000" i="1" dirty="0"/>
          </a:p>
          <a:p>
            <a:pPr lvl="0"/>
            <a:endParaRPr lang="en-US" dirty="0"/>
          </a:p>
          <a:p>
            <a:pPr marL="457200" lvl="1" indent="0">
              <a:buNone/>
            </a:pPr>
            <a:endParaRPr lang="en-US" sz="1600" dirty="0"/>
          </a:p>
        </p:txBody>
      </p:sp>
    </p:spTree>
    <p:extLst>
      <p:ext uri="{BB962C8B-B14F-4D97-AF65-F5344CB8AC3E}">
        <p14:creationId xmlns:p14="http://schemas.microsoft.com/office/powerpoint/2010/main" val="569240465"/>
      </p:ext>
    </p:extLst>
  </p:cSld>
  <p:clrMapOvr>
    <a:masterClrMapping/>
  </p:clrMapOvr>
  <p:transition spd="slow">
    <p:push dir="u"/>
    <p:sndAc>
      <p:stSnd>
        <p:snd r:embed="rId2" name="Slide Projector"/>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021" y="247477"/>
            <a:ext cx="7704667" cy="1981200"/>
          </a:xfrm>
        </p:spPr>
        <p:txBody>
          <a:bodyPr/>
          <a:lstStyle/>
          <a:p>
            <a:r>
              <a:rPr lang="en-US" b="1" i="1" dirty="0"/>
              <a:t>Thank you for coming!</a:t>
            </a:r>
          </a:p>
        </p:txBody>
      </p:sp>
      <p:sp>
        <p:nvSpPr>
          <p:cNvPr id="3" name="Content Placeholder 2"/>
          <p:cNvSpPr>
            <a:spLocks noGrp="1"/>
          </p:cNvSpPr>
          <p:nvPr>
            <p:ph idx="1"/>
          </p:nvPr>
        </p:nvSpPr>
        <p:spPr>
          <a:xfrm>
            <a:off x="1074736" y="1960598"/>
            <a:ext cx="7612064" cy="4549965"/>
          </a:xfrm>
        </p:spPr>
        <p:txBody>
          <a:bodyPr>
            <a:normAutofit/>
          </a:bodyPr>
          <a:lstStyle/>
          <a:p>
            <a:r>
              <a:rPr lang="en-US" i="1" dirty="0"/>
              <a:t>Don’t forget the Sign-In-Sheets</a:t>
            </a:r>
          </a:p>
          <a:p>
            <a:pPr lvl="1"/>
            <a:r>
              <a:rPr lang="en-US" i="1" dirty="0"/>
              <a:t>Intl. Students if you are doing this for a class as well then you need to sign both sheets. </a:t>
            </a:r>
          </a:p>
          <a:p>
            <a:endParaRPr lang="en-US" i="1" dirty="0"/>
          </a:p>
          <a:p>
            <a:pPr marL="0" indent="0">
              <a:buNone/>
            </a:pPr>
            <a:r>
              <a:rPr lang="en-US" i="1" dirty="0"/>
              <a:t>     </a:t>
            </a:r>
          </a:p>
          <a:p>
            <a:pPr marL="0" indent="0">
              <a:buNone/>
            </a:pPr>
            <a:endParaRPr lang="en-US" i="1" dirty="0"/>
          </a:p>
          <a:p>
            <a:pPr marL="0" indent="0" algn="ctr">
              <a:buNone/>
            </a:pPr>
            <a:r>
              <a:rPr lang="en-US" i="1" dirty="0"/>
              <a:t>   Have a great week!! </a:t>
            </a:r>
          </a:p>
        </p:txBody>
      </p:sp>
    </p:spTree>
    <p:extLst>
      <p:ext uri="{BB962C8B-B14F-4D97-AF65-F5344CB8AC3E}">
        <p14:creationId xmlns:p14="http://schemas.microsoft.com/office/powerpoint/2010/main" val="3883284149"/>
      </p:ext>
    </p:extLst>
  </p:cSld>
  <p:clrMapOvr>
    <a:masterClrMapping/>
  </p:clrMapOvr>
  <p:transition spd="slow">
    <p:push dir="u"/>
    <p:sndAc>
      <p:stSnd>
        <p:snd r:embed="rId2" name="Slide Projector"/>
      </p:st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3924</TotalTime>
  <Words>745</Words>
  <Application>Microsoft Office PowerPoint</Application>
  <PresentationFormat>On-screen Show (4:3)</PresentationFormat>
  <Paragraphs>88</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Parallax</vt:lpstr>
      <vt:lpstr> International Learning Community Fall 2019: “Migration, Movement(s) Around the Globe”</vt:lpstr>
      <vt:lpstr>Center for Global Engagement: Who We Are</vt:lpstr>
      <vt:lpstr>How does it work?</vt:lpstr>
      <vt:lpstr>Rules</vt:lpstr>
      <vt:lpstr>International Students </vt:lpstr>
      <vt:lpstr>Icebreakers</vt:lpstr>
      <vt:lpstr>Privacy</vt:lpstr>
      <vt:lpstr>Migration</vt:lpstr>
      <vt:lpstr>Discussion</vt:lpstr>
      <vt:lpstr>Thank you for coming!</vt:lpstr>
    </vt:vector>
  </TitlesOfParts>
  <Company>Columbus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Dialogues</dc:title>
  <dc:creator>Columbus State University</dc:creator>
  <cp:lastModifiedBy>Claire Dinh</cp:lastModifiedBy>
  <cp:revision>269</cp:revision>
  <cp:lastPrinted>2018-02-23T16:23:05Z</cp:lastPrinted>
  <dcterms:created xsi:type="dcterms:W3CDTF">2014-09-10T20:17:18Z</dcterms:created>
  <dcterms:modified xsi:type="dcterms:W3CDTF">2019-11-20T18:51:21Z</dcterms:modified>
</cp:coreProperties>
</file>