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>
        <p:scale>
          <a:sx n="70" d="100"/>
          <a:sy n="70" d="100"/>
        </p:scale>
        <p:origin x="-7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AC9B9-F724-43FB-99A9-DDEA1747FCF0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78963-7A2E-4D66-82B4-2F16EBF610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2111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goods and serviced produced within the bounders of the country at a particular period</a:t>
            </a:r>
            <a:r>
              <a:rPr lang="en-US" baseline="0" dirty="0" smtClean="0"/>
              <a:t> of time are valuated. This value is regarded as GDP of a country.</a:t>
            </a:r>
          </a:p>
          <a:p>
            <a:r>
              <a:rPr lang="en-US" baseline="0" dirty="0" smtClean="0"/>
              <a:t>For example, in 2016, the nominal GDP of the U.S was $18.625 trillion.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78963-7A2E-4D66-82B4-2F16EBF6107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0979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above elements must be available for the purpose of calculating GDP. The challenge that may be there is to locate them in every detail, and in their accurate figures.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78963-7A2E-4D66-82B4-2F16EBF6107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5754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Factors of production are inputs which include land,</a:t>
            </a:r>
            <a:r>
              <a:rPr lang="en-US" baseline="0" dirty="0" smtClean="0"/>
              <a:t> labor and capital goods. The total incomes earned by these factors constitute GDP using income method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78963-7A2E-4D66-82B4-2F16EBF6107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8862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CPI and</a:t>
            </a:r>
            <a:r>
              <a:rPr lang="en-US" baseline="0" dirty="0" smtClean="0"/>
              <a:t> GDP price deflator represent two alternative measures of a country’s economy. CPI represent inflation rate while GDP inflator represent price level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78963-7A2E-4D66-82B4-2F16EBF6107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3265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78963-7A2E-4D66-82B4-2F16EBF6107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0678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Non-skilled and semi-skilled labor will be willing to take any job provided by firm owners </a:t>
            </a: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 they are desperate. They also can worker for many hours.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78963-7A2E-4D66-82B4-2F16EBF6107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845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9078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608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5448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8531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1693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5909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0475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1664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8058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133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5260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2453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279283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803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5109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8522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F474A-A83C-4BC6-AB03-64D2839C5007}" type="datetimeFigureOut">
              <a:rPr lang="en-US" smtClean="0"/>
              <a:pPr/>
              <a:t>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C145074-6437-4C99-A5DB-8BE3F62059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146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ECCONOMIC GROWTH AND MARKET DYNAMICS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algn="ctr"/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Presentations on economic growth and Gross Domestic Product</a:t>
            </a:r>
          </a:p>
          <a:p>
            <a:pPr algn="ctr">
              <a:lnSpc>
                <a:spcPct val="220000"/>
              </a:lnSpc>
            </a:pP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Tutor</a:t>
            </a:r>
          </a:p>
          <a:p>
            <a:pPr algn="ctr">
              <a:lnSpc>
                <a:spcPct val="220000"/>
              </a:lnSpc>
            </a:pP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</a:p>
          <a:p>
            <a:pPr algn="ctr">
              <a:lnSpc>
                <a:spcPct val="220000"/>
              </a:lnSpc>
            </a:pP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</a:p>
          <a:p>
            <a:pPr algn="ctr">
              <a:lnSpc>
                <a:spcPct val="220000"/>
              </a:lnSpc>
            </a:pP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359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</a:rPr>
              <a:t>Gross Domestic product (GDP) </a:t>
            </a:r>
            <a:endParaRPr lang="en-US" sz="3600" dirty="0">
              <a:latin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6000" dirty="0" smtClean="0">
                <a:latin typeface="Times New Roman" panose="02020603050405020304" pitchFamily="18" charset="0"/>
              </a:rPr>
              <a:t>It is the total value of everything produced by residents and companies in the country</a:t>
            </a:r>
          </a:p>
          <a:p>
            <a:r>
              <a:rPr lang="en-US" sz="6000" dirty="0" smtClean="0">
                <a:latin typeface="Times New Roman" panose="02020603050405020304" pitchFamily="18" charset="0"/>
              </a:rPr>
              <a:t>They are residents and non-residents, foreign companies and local companies located within the boundaries of the country</a:t>
            </a:r>
          </a:p>
          <a:p>
            <a:r>
              <a:rPr lang="en-US" sz="6000" dirty="0" smtClean="0">
                <a:latin typeface="Times New Roman" panose="02020603050405020304" pitchFamily="18" charset="0"/>
              </a:rPr>
              <a:t>The total production in the country are calculated as GDP for that year of production.</a:t>
            </a:r>
          </a:p>
          <a:p>
            <a:r>
              <a:rPr lang="en-US" sz="6000" dirty="0" smtClean="0">
                <a:latin typeface="Times New Roman" panose="02020603050405020304" pitchFamily="18" charset="0"/>
              </a:rPr>
              <a:t>Here we consider the value attached to the total products, both goods and services</a:t>
            </a:r>
          </a:p>
          <a:p>
            <a:r>
              <a:rPr lang="en-US" sz="6000" dirty="0" smtClean="0">
                <a:latin typeface="Times New Roman" panose="02020603050405020304" pitchFamily="18" charset="0"/>
              </a:rPr>
              <a:t>GDP is the best way to calculate and measure the economy of the country</a:t>
            </a:r>
          </a:p>
          <a:p>
            <a:r>
              <a:rPr lang="en-US" sz="6000" dirty="0" smtClean="0">
                <a:latin typeface="Times New Roman" panose="02020603050405020304" pitchFamily="18" charset="0"/>
              </a:rPr>
              <a:t>It is the key of understanding what the country is good in producing and how to grow economically </a:t>
            </a:r>
          </a:p>
          <a:p>
            <a:r>
              <a:rPr lang="en-US" sz="6000" dirty="0" smtClean="0">
                <a:latin typeface="Times New Roman" panose="02020603050405020304" pitchFamily="18" charset="0"/>
              </a:rPr>
              <a:t>The bureau of economic analysis is responsible to measure GDP of a country every quarter of the year</a:t>
            </a:r>
          </a:p>
          <a:p>
            <a:r>
              <a:rPr lang="en-US" sz="6000" dirty="0" smtClean="0">
                <a:latin typeface="Times New Roman" panose="02020603050405020304" pitchFamily="18" charset="0"/>
              </a:rPr>
              <a:t>GDP is normally measured yearly to give the annual estimates of total production of a country</a:t>
            </a:r>
          </a:p>
        </p:txBody>
      </p:sp>
    </p:spTree>
    <p:extLst>
      <p:ext uri="{BB962C8B-B14F-4D97-AF65-F5344CB8AC3E}">
        <p14:creationId xmlns:p14="http://schemas.microsoft.com/office/powerpoint/2010/main" xmlns="" val="143535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Measuring GDP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GDP is the figure that can be calculated by combining different variables affecting the country’s economy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components need to be identified that aid in GDP calculation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include: personal consumption expenditures, business investments, government spending, exports and imports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Personal consumption expenditure (C) is the total money used by households in their daily spending on consumption items. This value is obtained from total sales of finished goods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investment (I) is the value of total investments done in a year entrepreneurs in different sectors within the country.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spending (G) is the total expenditure made by the government both investments or otherwise within a certain period. This figure is obtained from ministry of finance and resource allocation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Exports (E) is the total amount of money obtained from all exports made by businessmen within a period of one year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Imports (M) is the total value of all exports within a year in review, made by residents of a country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5031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 of calculating GDP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 are three approaches that can be used; namely: the production approach, the income approach, and the expenditure approach</a:t>
            </a:r>
          </a:p>
          <a:p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approach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focusses on the total output of all goods and services produced by a nation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 the final value of a good is included in the final output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formula for this approach is as follows;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GDP at market price= total output value in an economy-depreciation+ net factor income from abroad- net indirect taxes.</a:t>
            </a:r>
          </a:p>
          <a:p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Income approach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looks at the final income of a country. It is the total factor income received by residents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are; employees compensation, rental incomes, interest received, royalties paid plus the remaining profits of the firms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GDP=compensation of employees+ net interest+ rent &amp; royalties income + business net cash flow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5936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 of calculating GDP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 method focuses on finding total amount of money spent on all goods.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commonly used method of calculating GDP. It is also adopted by U.S government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Formula: GDP (Y) =  C+I+G+ (X-M); where: C =household consumption expenditure, I = private investment, G = government expenditure, X = gross exports and M = gross imports of goods and services.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validity of the GDP figure is usually one year. However, a country can choose to calculate GDP for half-yearly or even quarterly.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expiry of that period, the GDP figure will be invalid due to changes of various elements.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single method can be accurately relied upon due to its shortcomings.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a single variable can be accurately identified, only estimates are used which give the final figure for GDP as just an estimates.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7841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Comparing consumer price index and GDP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 price index (CPI) measures price changes in goods and services purchased for day-to day living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an index measured monthly by Bureau of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conomic Analysis for the purpose of measuring inflation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CPI is closely associated with the country’s GDP because both must look at the prices of goods and services over a certain period.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CPI will be interested to know the change in price while GDP will be looking at the value of the finished goods at that particular period.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CPI measures the prices associating them with a base year which may be 5 to 10 years or more, and takes only the sample of goods sold in the economy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GDP however, measures the prices of the CURRENT production to determine GDP price deflator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Price index change is determined by using CPI and GDP variables from one year to the other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8072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Business cycle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cycle are various trends that occur within a the industry or a firm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may be growth or decline that can be assessed in relation to other previous periods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these trends are slowdown, bottom, growth and peak. Slowdown occurs during business expansion.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Eventually business hits a bottom after which it starts getting aggressive and records good returns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growth stage the business will again start recording tremendous steps by acquiring significant market share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will again see a peak in their performance and will start the cycle all over again.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information about business cycle is important to management to know how to position itself in the effort to deal with these trends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should know when to spend on capital goods and when to consolidate operations into central operation point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4138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Business cycle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the business is experiencing low sales, the management will consider to retrench some workers or stop hiring.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management will also choose to stop acquiring fixed assets and consider using the available resources in the time of low business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time of business peak, a company can go on and invest fully to take advantage of high revenue generated from the new ventures.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knowledge of business cycle will help management to organize for promotions and advertisements that need to be done when the sales are low.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this period, a company can consider lowering prices to suit the pockets of many customers so that they can remain in the market.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activities need to carried by a firm with full knowledge of the business trends of that region.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a company that sells mangoes can only do well during the fruit season. Therefore, the management will know when to buy large stock for future use.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3248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 labor market indicators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Civil labor are those above 16 years and are either working of finding jobs and are not serving in the military.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 labor market indicators include;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 Force Participation Rate. This rate is calculated by dividing the total number of civil labor by the total civilian population from 16 years and above.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Unemployment rate = 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total number of unemployed       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number of people in civilian labor force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Employment per population ratio = 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jobholding civilians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total number of people in the civilian population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are always there to calculate these indicators. Part-time works are sometimes counted as unemployed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jobless people who have given up searching for job, can not be counted as jobseekers.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challenges brings some problems when identifying these variables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8540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 market indicator and labor force participation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Many economists prefer to use employment per population ratio as the best labor market indicator ( </a:t>
            </a:r>
            <a:r>
              <a:rPr lang="en-US" sz="2000" dirty="0" smtClean="0"/>
              <a:t>O'Reilly &amp; Chatman, 1986).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 of other formulas will give non reliable data that will be rejected by many economic analysts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market indicators are used by firm management for the purpose of labor force management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Managers will hire at low wages when they know that the rate of unemployment is high in the economy.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will also not be willing to increase salaries and wages for the existing labor force because they can cheaply find replacement in the event of losing a worker.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recession period, companies will not hire. They also can consider to fire non-performing labor force.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Economy can only do well when full employment of all factors is made. The production is expected to be at its peak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5913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 market indicator and labor force participation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will not be will to be hired at low wages and salaries when they know they can get better pay elsewhere.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will not be willing to be hired in contract bases and will demand permanent and pensionable positions during the business boom.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Non-skilled and semi-skilled labor will be willing to take any job provided by firm owners (</a:t>
            </a:r>
            <a:r>
              <a:rPr lang="en-US" sz="2000" dirty="0" smtClean="0"/>
              <a:t>Hammer &amp; </a:t>
            </a:r>
            <a:r>
              <a:rPr lang="en-US" sz="2000" dirty="0" err="1" smtClean="0"/>
              <a:t>Champy</a:t>
            </a:r>
            <a:r>
              <a:rPr lang="en-US" sz="2000" dirty="0" smtClean="0"/>
              <a:t>, 2009).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no preference of job since they have no profession to raise their bargaining power.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recess, companies normally offer low salaries to potential employees because at this time, many people are in need of jobs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will hire the best candidates among the jobseekers.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Managers also have an opportunity of getting experienced workers sourced from other companies.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sources workers are offered better pay than they have been receiving in their previous working company.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511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 force participation measured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 market indicators are used to estimate the degree of jobseekers behavior in the labor market.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times when the companies are willing to take in labor and when to retrench labor (</a:t>
            </a:r>
            <a:r>
              <a:rPr lang="en-US" sz="2000" dirty="0" err="1" smtClean="0"/>
              <a:t>Zikmund</a:t>
            </a:r>
            <a:r>
              <a:rPr lang="en-US" sz="2000" dirty="0" smtClean="0"/>
              <a:t>, et al.,2013).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 force participation is dynamic and sometimes predictable using market trends of a particular region or country.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when there is general food shortage in the country, many people are willing to worker to earn a living.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large number of those willing to worker will lead to the drop of wages and salaries offered by the companies.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will not be the case during the harvest time when food is very plenty.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harvest time, people have money and they need not to travel from one company to another to search for jobs.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this case, people will not be willing to participate in working and as such low job seeking.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583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eference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Hammer, M., &amp; </a:t>
            </a:r>
            <a:r>
              <a:rPr lang="en-US" sz="2000" dirty="0" err="1"/>
              <a:t>Champy</a:t>
            </a:r>
            <a:r>
              <a:rPr lang="en-US" sz="2000" dirty="0"/>
              <a:t>, J. (2009). </a:t>
            </a:r>
            <a:r>
              <a:rPr lang="en-US" sz="2000" i="1" dirty="0"/>
              <a:t>Reengineering the Corporation: Manifesto for Business Revolution, A</a:t>
            </a:r>
            <a:r>
              <a:rPr lang="en-US" sz="2000" dirty="0"/>
              <a:t>. Zondervan.</a:t>
            </a:r>
          </a:p>
          <a:p>
            <a:r>
              <a:rPr lang="en-US" sz="2000" dirty="0"/>
              <a:t>O'Reilly, C. A., &amp; Chatman, J. (1986). Organizational commitment and psychological attachment: The effects of compliance, identification, and internalization on </a:t>
            </a:r>
            <a:r>
              <a:rPr lang="en-US" sz="2000" dirty="0" err="1"/>
              <a:t>prosocial</a:t>
            </a:r>
            <a:r>
              <a:rPr lang="en-US" sz="2000" dirty="0"/>
              <a:t> behavior. </a:t>
            </a:r>
            <a:r>
              <a:rPr lang="en-US" sz="2000" i="1" dirty="0"/>
              <a:t>Journal of applied psychology</a:t>
            </a:r>
            <a:r>
              <a:rPr lang="en-US" sz="2000" dirty="0"/>
              <a:t>, </a:t>
            </a:r>
            <a:r>
              <a:rPr lang="en-US" sz="2000" i="1" dirty="0"/>
              <a:t>71</a:t>
            </a:r>
            <a:r>
              <a:rPr lang="en-US" sz="2000" dirty="0"/>
              <a:t>(3), 492.</a:t>
            </a:r>
          </a:p>
          <a:p>
            <a:r>
              <a:rPr lang="en-US" sz="2000" dirty="0" err="1" smtClean="0"/>
              <a:t>Zikmund</a:t>
            </a:r>
            <a:r>
              <a:rPr lang="en-US" sz="2000" dirty="0"/>
              <a:t>, W. G., </a:t>
            </a:r>
            <a:r>
              <a:rPr lang="en-US" sz="2000" dirty="0" err="1"/>
              <a:t>Babin</a:t>
            </a:r>
            <a:r>
              <a:rPr lang="en-US" sz="2000" dirty="0"/>
              <a:t>, B. J., Carr, J. C., &amp; Griffin, M. (2013). </a:t>
            </a:r>
            <a:r>
              <a:rPr lang="en-US" sz="2000" i="1" dirty="0"/>
              <a:t>Business research methods</a:t>
            </a:r>
            <a:r>
              <a:rPr lang="en-US" sz="2000" dirty="0"/>
              <a:t>. </a:t>
            </a:r>
            <a:r>
              <a:rPr lang="en-US" sz="2000" dirty="0" err="1"/>
              <a:t>Cengage</a:t>
            </a:r>
            <a:r>
              <a:rPr lang="en-US" sz="2000" dirty="0"/>
              <a:t> Learning.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926515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315</TotalTime>
  <Words>1906</Words>
  <Application>Microsoft Office PowerPoint</Application>
  <PresentationFormat>Custom</PresentationFormat>
  <Paragraphs>119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Facet</vt:lpstr>
      <vt:lpstr>ECCONOMIC GROWTH AND MARKET DYNAMICS</vt:lpstr>
      <vt:lpstr>Gross Domestic product (GDP) </vt:lpstr>
      <vt:lpstr>Measuring GDP </vt:lpstr>
      <vt:lpstr>Methods of calculating GDP</vt:lpstr>
      <vt:lpstr>Methods of calculating GDP</vt:lpstr>
      <vt:lpstr>Comparing consumer price index and GDP</vt:lpstr>
      <vt:lpstr>Importance of Business cycle</vt:lpstr>
      <vt:lpstr>Importance of Business cycle</vt:lpstr>
      <vt:lpstr>Key labor market indicators</vt:lpstr>
      <vt:lpstr>Labor market indicator and labor force participation</vt:lpstr>
      <vt:lpstr>Labor market indicator and labor force participation</vt:lpstr>
      <vt:lpstr>Labor force participation measured</vt:lpstr>
      <vt:lpstr>Reference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ECCONOMIC GROWTH AND MARKET DYNAMICS</dc:title>
  <dc:creator>Patrick</dc:creator>
  <cp:lastModifiedBy>FRANK</cp:lastModifiedBy>
  <cp:revision>35</cp:revision>
  <dcterms:created xsi:type="dcterms:W3CDTF">2018-02-07T08:50:50Z</dcterms:created>
  <dcterms:modified xsi:type="dcterms:W3CDTF">2018-02-07T17:56:14Z</dcterms:modified>
</cp:coreProperties>
</file>