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52" r:id="rId1"/>
  </p:sldMasterIdLst>
  <p:notesMasterIdLst>
    <p:notesMasterId r:id="rId16"/>
  </p:notesMasterIdLst>
  <p:handoutMasterIdLst>
    <p:handoutMasterId r:id="rId17"/>
  </p:handoutMasterIdLst>
  <p:sldIdLst>
    <p:sldId id="256" r:id="rId2"/>
    <p:sldId id="299" r:id="rId3"/>
    <p:sldId id="285" r:id="rId4"/>
    <p:sldId id="286" r:id="rId5"/>
    <p:sldId id="300" r:id="rId6"/>
    <p:sldId id="301" r:id="rId7"/>
    <p:sldId id="302" r:id="rId8"/>
    <p:sldId id="303" r:id="rId9"/>
    <p:sldId id="287" r:id="rId10"/>
    <p:sldId id="288" r:id="rId11"/>
    <p:sldId id="291" r:id="rId12"/>
    <p:sldId id="292" r:id="rId13"/>
    <p:sldId id="294" r:id="rId14"/>
    <p:sldId id="29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735" autoAdjust="0"/>
    <p:restoredTop sz="95085" autoAdjust="0"/>
  </p:normalViewPr>
  <p:slideViewPr>
    <p:cSldViewPr snapToGrid="0">
      <p:cViewPr varScale="1">
        <p:scale>
          <a:sx n="74" d="100"/>
          <a:sy n="74" d="100"/>
        </p:scale>
        <p:origin x="86" y="245"/>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14B182-74A2-43A1-9DB0-A3810ACF11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B9586A0-D85F-4EC3-A540-B588248669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8D8B60-7B28-411C-98E0-CF2F57646A79}" type="datetimeFigureOut">
              <a:rPr lang="en-US" smtClean="0"/>
              <a:pPr/>
              <a:t>11/16/2020</a:t>
            </a:fld>
            <a:endParaRPr lang="en-US"/>
          </a:p>
        </p:txBody>
      </p:sp>
      <p:sp>
        <p:nvSpPr>
          <p:cNvPr id="4" name="Footer Placeholder 3">
            <a:extLst>
              <a:ext uri="{FF2B5EF4-FFF2-40B4-BE49-F238E27FC236}">
                <a16:creationId xmlns:a16="http://schemas.microsoft.com/office/drawing/2014/main" id="{8466F814-C7B3-41E9-9567-7B7B2200F3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72793E3-DACA-4164-A981-EA0A522255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AB7E36-91D5-4080-AF2D-842345569EDD}" type="slidenum">
              <a:rPr lang="en-US" smtClean="0"/>
              <a:pPr/>
              <a:t>‹#›</a:t>
            </a:fld>
            <a:endParaRPr lang="en-US"/>
          </a:p>
        </p:txBody>
      </p:sp>
    </p:spTree>
    <p:extLst>
      <p:ext uri="{BB962C8B-B14F-4D97-AF65-F5344CB8AC3E}">
        <p14:creationId xmlns:p14="http://schemas.microsoft.com/office/powerpoint/2010/main" val="10529981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1F38A0-D756-4F42-83BC-3632BBE8250F}" type="datetimeFigureOut">
              <a:rPr lang="en-US" smtClean="0"/>
              <a:pPr/>
              <a:t>11/16/2020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EE368-0492-4285-A2AB-F1295DAA584F}" type="slidenum">
              <a:rPr lang="en-US" smtClean="0"/>
              <a:pPr/>
              <a:t>‹#›</a:t>
            </a:fld>
            <a:endParaRPr lang="en-US"/>
          </a:p>
        </p:txBody>
      </p:sp>
    </p:spTree>
    <p:extLst>
      <p:ext uri="{BB962C8B-B14F-4D97-AF65-F5344CB8AC3E}">
        <p14:creationId xmlns:p14="http://schemas.microsoft.com/office/powerpoint/2010/main" val="11089445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a:t>
            </a:fld>
            <a:endParaRPr lang="en-US"/>
          </a:p>
        </p:txBody>
      </p:sp>
    </p:spTree>
    <p:extLst>
      <p:ext uri="{BB962C8B-B14F-4D97-AF65-F5344CB8AC3E}">
        <p14:creationId xmlns:p14="http://schemas.microsoft.com/office/powerpoint/2010/main" val="1467014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Plants</a:t>
            </a:r>
            <a:r>
              <a:rPr lang="en-US" baseline="0" dirty="0"/>
              <a:t> are more popular in the production of GMO Food compared to animals. GMO animals have only gained popularity in the 2015 after Salmon became the first animal to be approved for the same </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Gen</a:t>
            </a:r>
            <a:r>
              <a:rPr lang="en-US" baseline="0" dirty="0"/>
              <a:t>etically modified animals tend to be more production compared to other animals. People are now turning to these animals because of the high level of production. Unlike the normal animals, these ones tend to increase their production depending on what they are given to consumer. Cows are a common example of animals that have been modified in the recent past to meet the needs of the owners.</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3</a:t>
            </a:fld>
            <a:endParaRPr lang="en-US"/>
          </a:p>
        </p:txBody>
      </p:sp>
    </p:spTree>
    <p:extLst>
      <p:ext uri="{BB962C8B-B14F-4D97-AF65-F5344CB8AC3E}">
        <p14:creationId xmlns:p14="http://schemas.microsoft.com/office/powerpoint/2010/main" val="148323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Researchers from all the world</a:t>
            </a:r>
            <a:r>
              <a:rPr lang="en-US" baseline="0" dirty="0"/>
              <a:t> have embarked on the modification of animals to ensure that there is an increase in the level of production. The modified animals tend to produce more meat, milk and other components. The modification takes different forms depending on the methods used along the way.</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4</a:t>
            </a:fld>
            <a:endParaRPr lang="en-US"/>
          </a:p>
        </p:txBody>
      </p:sp>
    </p:spTree>
    <p:extLst>
      <p:ext uri="{BB962C8B-B14F-4D97-AF65-F5344CB8AC3E}">
        <p14:creationId xmlns:p14="http://schemas.microsoft.com/office/powerpoint/2010/main" val="3581417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Genetically</a:t>
            </a:r>
            <a:r>
              <a:rPr lang="en-US" baseline="0" dirty="0"/>
              <a:t> Modified Pork is considered as a solution to the problems of food shortage in the world. These pigs will transform the lives of people by providing them with food. It is also worth noting that these pigs can be raised under different conditions.</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Salmon</a:t>
            </a:r>
            <a:r>
              <a:rPr lang="en-US" baseline="0" dirty="0"/>
              <a:t> is among the common GMO foods on the market. The popularity of the sale of Salmon has become high because of the large production on the market. </a:t>
            </a:r>
            <a:r>
              <a:rPr lang="en-US" baseline="0" dirty="0" err="1"/>
              <a:t>Restaraunts</a:t>
            </a:r>
            <a:r>
              <a:rPr lang="en-US" baseline="0" dirty="0"/>
              <a:t> are among the leading buyers of Salmon on the market.</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GMO</a:t>
            </a:r>
            <a:r>
              <a:rPr lang="en-US" baseline="0" dirty="0"/>
              <a:t> chicken have grown in popularity. These chicken are used in different parts of the world. The chicken are common in the hospitality industry where they are sold in hotels and </a:t>
            </a:r>
            <a:r>
              <a:rPr lang="en-US" baseline="0" dirty="0" err="1"/>
              <a:t>restaraunts</a:t>
            </a:r>
            <a:r>
              <a:rPr lang="en-US" baseline="0" dirty="0"/>
              <a:t> </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GMO</a:t>
            </a:r>
            <a:r>
              <a:rPr lang="en-US" baseline="0" dirty="0"/>
              <a:t> cows produces more milk and meat. These animals are preferred because they can thrive under different conditions of life. They are also resistant to disease.</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Genetically</a:t>
            </a:r>
            <a:r>
              <a:rPr lang="en-US" baseline="0" dirty="0"/>
              <a:t> modified animals stand out from the normal animals because of their unique composition. These animals tend to produce more food compared to the normal animals. They also utilize energy in a better way as compared to the other animals out there hence they are preferred in most cases.</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9</a:t>
            </a:fld>
            <a:endParaRPr lang="en-US"/>
          </a:p>
        </p:txBody>
      </p:sp>
    </p:spTree>
    <p:extLst>
      <p:ext uri="{BB962C8B-B14F-4D97-AF65-F5344CB8AC3E}">
        <p14:creationId xmlns:p14="http://schemas.microsoft.com/office/powerpoint/2010/main" val="4125119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10</a:t>
            </a:fld>
            <a:endParaRPr lang="en-US"/>
          </a:p>
        </p:txBody>
      </p:sp>
    </p:spTree>
    <p:extLst>
      <p:ext uri="{BB962C8B-B14F-4D97-AF65-F5344CB8AC3E}">
        <p14:creationId xmlns:p14="http://schemas.microsoft.com/office/powerpoint/2010/main" val="2783332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Once</a:t>
            </a:r>
            <a:r>
              <a:rPr lang="en-US" baseline="0" dirty="0"/>
              <a:t> a GMO Animal has been introduced into the planet then problems start to arise from one side to another. The increase in the pressure on the natural animals is among the first effect witnessed when  a GMO is introduced into the equation. It is also worth noting that competition with other species also becomes rife along the way. There is also increase on the pressure on the target animals at the end of the day.</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11</a:t>
            </a:fld>
            <a:endParaRPr lang="en-US"/>
          </a:p>
        </p:txBody>
      </p:sp>
    </p:spTree>
    <p:extLst>
      <p:ext uri="{BB962C8B-B14F-4D97-AF65-F5344CB8AC3E}">
        <p14:creationId xmlns:p14="http://schemas.microsoft.com/office/powerpoint/2010/main" val="3966321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 will interview</a:t>
            </a:r>
            <a:r>
              <a:rPr lang="en-US" baseline="0" dirty="0"/>
              <a:t> different groups to get their opinions on the product before it is launched to the market.</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12</a:t>
            </a:fld>
            <a:endParaRPr lang="en-US"/>
          </a:p>
        </p:txBody>
      </p:sp>
    </p:spTree>
    <p:extLst>
      <p:ext uri="{BB962C8B-B14F-4D97-AF65-F5344CB8AC3E}">
        <p14:creationId xmlns:p14="http://schemas.microsoft.com/office/powerpoint/2010/main" val="495150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Genetically</a:t>
            </a:r>
            <a:r>
              <a:rPr lang="en-US" baseline="0" dirty="0"/>
              <a:t> engineered components cannot be detected in meat and milk. The contents can be digested into the body in a normal way as the others.. Feeds can also be GMO modified and they do not have an impact on the end products from the process</a:t>
            </a:r>
          </a:p>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13</a:t>
            </a:fld>
            <a:endParaRPr lang="en-US"/>
          </a:p>
        </p:txBody>
      </p:sp>
    </p:spTree>
    <p:extLst>
      <p:ext uri="{BB962C8B-B14F-4D97-AF65-F5344CB8AC3E}">
        <p14:creationId xmlns:p14="http://schemas.microsoft.com/office/powerpoint/2010/main" val="3270533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A1226E1-2AAD-4D0B-8B00-3A9E07032144}" type="datetime1">
              <a:rPr lang="en-US" smtClean="0"/>
              <a:pPr/>
              <a:t>11/16/2020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9AE3BE0-9F21-40E8-A14F-AEEBF4990C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CC5CC42-B3EB-4D62-B535-F914F23D8236}" type="datetime1">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A97659E-B2A6-466E-854F-463040FD009C}" type="datetime1">
              <a:rPr lang="en-US" smtClean="0"/>
              <a:pPr/>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48F9BDC-B605-4A24-8A20-E054421D4F8E}" type="datetime1">
              <a:rPr lang="en-US" smtClean="0"/>
              <a:pPr/>
              <a:t>11/16/2020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8DF49CE3-8287-49F1-9573-2571D1460271}" type="datetime1">
              <a:rPr lang="en-US" smtClean="0"/>
              <a:pPr/>
              <a:t>11/16/2020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1F82A-12AA-449F-B75C-435D143F572E}" type="datetime1">
              <a:rPr lang="en-US" smtClean="0"/>
              <a:pPr/>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2238B91-21C0-45A7-8064-5CED1C52870C}" type="datetime1">
              <a:rPr lang="en-US" smtClean="0"/>
              <a:pPr/>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B82BD78-DE1D-4266-8EF6-5E433D958E2A}" type="datetime1">
              <a:rPr lang="en-US" smtClean="0"/>
              <a:pPr/>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49AE3BE0-9F21-40E8-A14F-AEEBF4990CFC}"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075FADC-26F5-4774-82CC-2127AC07946B}" type="datetime1">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7450D7-23F8-4CA4-AB8E-0EE631C1ECA8}" type="datetime1">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7D74AFF-5397-4F1A-BB8A-857BA098FE7C}" type="datetime1">
              <a:rPr lang="en-US" smtClean="0"/>
              <a:pPr/>
              <a:t>11/16/2020</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AE3BE0-9F21-40E8-A14F-AEEBF4990CFC}"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5353" r:id="rId1"/>
    <p:sldLayoutId id="2147485354" r:id="rId2"/>
    <p:sldLayoutId id="2147485355" r:id="rId3"/>
    <p:sldLayoutId id="2147485356" r:id="rId4"/>
    <p:sldLayoutId id="2147485357" r:id="rId5"/>
    <p:sldLayoutId id="2147485358" r:id="rId6"/>
    <p:sldLayoutId id="2147485359" r:id="rId7"/>
    <p:sldLayoutId id="2147485360" r:id="rId8"/>
    <p:sldLayoutId id="2147485361" r:id="rId9"/>
    <p:sldLayoutId id="2147485362" r:id="rId10"/>
    <p:sldLayoutId id="2147485363"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enengnews.com/wp-content/uploads/2018/12/piglet-3386356_1920.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i.cdn.turner.com/cnn/2010/HEALTH/09/20/genetically.engineered.salmon/t1larg.salmon.aquabounty.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hyperlink" Target="https://www.popsci.com/resizer/TW1xQKRIhn4U_eukRP1A1gvucrA=/760x508/arc-anglerfish-arc2-prod-bonnier.s3.amazonaws.com/public/PQCEAIGRYUH7C22PYM27B2LW5Q.jp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3BAFD-385C-4FE7-A0A6-A8F38BAE165A}"/>
              </a:ext>
            </a:extLst>
          </p:cNvPr>
          <p:cNvSpPr>
            <a:spLocks noGrp="1"/>
          </p:cNvSpPr>
          <p:nvPr>
            <p:ph type="ctrTitle"/>
          </p:nvPr>
        </p:nvSpPr>
        <p:spPr>
          <a:xfrm>
            <a:off x="789197" y="797452"/>
            <a:ext cx="8825659" cy="2120347"/>
          </a:xfrm>
        </p:spPr>
        <p:txBody>
          <a:bodyPr>
            <a:normAutofit/>
          </a:bodyPr>
          <a:lstStyle/>
          <a:p>
            <a:pPr algn="ctr"/>
            <a:r>
              <a:rPr lang="en-US" sz="4800" dirty="0">
                <a:solidFill>
                  <a:srgbClr val="FF0000"/>
                </a:solidFill>
              </a:rPr>
              <a:t>GENETICALLY MODIFIED ANIMALS</a:t>
            </a:r>
          </a:p>
        </p:txBody>
      </p:sp>
      <p:sp>
        <p:nvSpPr>
          <p:cNvPr id="3" name="Subtitle 2">
            <a:extLst>
              <a:ext uri="{FF2B5EF4-FFF2-40B4-BE49-F238E27FC236}">
                <a16:creationId xmlns:a16="http://schemas.microsoft.com/office/drawing/2014/main" id="{0CA15309-038D-47AD-9134-93043AFAEC0F}"/>
              </a:ext>
            </a:extLst>
          </p:cNvPr>
          <p:cNvSpPr>
            <a:spLocks noGrp="1"/>
          </p:cNvSpPr>
          <p:nvPr>
            <p:ph type="subTitle" idx="1"/>
          </p:nvPr>
        </p:nvSpPr>
        <p:spPr>
          <a:xfrm>
            <a:off x="1154957" y="3429000"/>
            <a:ext cx="8825659" cy="1219200"/>
          </a:xfrm>
        </p:spPr>
        <p:txBody>
          <a:bodyPr>
            <a:normAutofit/>
          </a:bodyPr>
          <a:lstStyle/>
          <a:p>
            <a:pPr lvl="0" algn="ctr"/>
            <a:r>
              <a:rPr lang="en-US" sz="4800" b="1" dirty="0">
                <a:solidFill>
                  <a:srgbClr val="FFFF00"/>
                </a:solidFill>
              </a:rPr>
              <a:t>SOURCE OF FOOD</a:t>
            </a:r>
          </a:p>
        </p:txBody>
      </p:sp>
      <p:sp>
        <p:nvSpPr>
          <p:cNvPr id="6" name="Date Placeholder 5">
            <a:extLst>
              <a:ext uri="{FF2B5EF4-FFF2-40B4-BE49-F238E27FC236}">
                <a16:creationId xmlns:a16="http://schemas.microsoft.com/office/drawing/2014/main" id="{2F8BA169-A5F5-4112-A481-119A71CA93E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9D022573-D83D-4093-B017-1774B9189A0D}"/>
              </a:ext>
            </a:extLst>
          </p:cNvPr>
          <p:cNvSpPr>
            <a:spLocks noGrp="1"/>
          </p:cNvSpPr>
          <p:nvPr>
            <p:ph type="sldNum" sz="quarter" idx="12"/>
          </p:nvPr>
        </p:nvSpPr>
        <p:spPr/>
        <p:txBody>
          <a:bodyPr/>
          <a:lstStyle/>
          <a:p>
            <a:r>
              <a:rPr lang="en-US" dirty="0"/>
              <a:t>1</a:t>
            </a:r>
          </a:p>
        </p:txBody>
      </p:sp>
    </p:spTree>
    <p:custDataLst>
      <p:tags r:id="rId1"/>
    </p:custDataLst>
    <p:extLst>
      <p:ext uri="{BB962C8B-B14F-4D97-AF65-F5344CB8AC3E}">
        <p14:creationId xmlns:p14="http://schemas.microsoft.com/office/powerpoint/2010/main" val="1180796415"/>
      </p:ext>
    </p:extLst>
  </p:cSld>
  <p:clrMapOvr>
    <a:masterClrMapping/>
  </p:clrMapOvr>
  <p:transition advTm="5286">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FF0000"/>
                </a:solidFill>
              </a:rPr>
              <a:t>BACKGROUND OF GMO ANIMAL FOR FOOD</a:t>
            </a:r>
          </a:p>
        </p:txBody>
      </p:sp>
      <p:sp>
        <p:nvSpPr>
          <p:cNvPr id="3" name="Content Placeholder 2"/>
          <p:cNvSpPr>
            <a:spLocks noGrp="1"/>
          </p:cNvSpPr>
          <p:nvPr>
            <p:ph idx="1"/>
          </p:nvPr>
        </p:nvSpPr>
        <p:spPr/>
        <p:txBody>
          <a:bodyPr/>
          <a:lstStyle/>
          <a:p>
            <a:r>
              <a:rPr lang="en-US" sz="2400" dirty="0"/>
              <a:t>Commercial sale of GMO animals food dates began in 2015</a:t>
            </a:r>
          </a:p>
          <a:p>
            <a:r>
              <a:rPr lang="en-US" sz="2400" dirty="0"/>
              <a:t> The  AquAdvantage salmon became the first animal to be approved for commercial purposes as GMO animal</a:t>
            </a:r>
          </a:p>
          <a:p>
            <a:r>
              <a:rPr lang="en-US" sz="2400" dirty="0"/>
              <a:t>During that period only plants were being sold as GMO foods and not plants</a:t>
            </a:r>
          </a:p>
          <a:p>
            <a:r>
              <a:rPr lang="en-US" sz="2400" dirty="0"/>
              <a:t> The Food and Drugs Administration has continued to accept more animals for food production process</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C3CFB-430C-46CC-9AD5-71B4CBDD992D}"/>
              </a:ext>
            </a:extLst>
          </p:cNvPr>
          <p:cNvSpPr>
            <a:spLocks noGrp="1"/>
          </p:cNvSpPr>
          <p:nvPr>
            <p:ph type="title"/>
          </p:nvPr>
        </p:nvSpPr>
        <p:spPr>
          <a:xfrm>
            <a:off x="677335" y="717578"/>
            <a:ext cx="8596668" cy="1320800"/>
          </a:xfrm>
        </p:spPr>
        <p:txBody>
          <a:bodyPr>
            <a:noAutofit/>
          </a:bodyPr>
          <a:lstStyle/>
          <a:p>
            <a:pPr algn="ctr"/>
            <a:r>
              <a:rPr lang="en-US" sz="4800" b="1" dirty="0">
                <a:solidFill>
                  <a:srgbClr val="FF0000"/>
                </a:solidFill>
              </a:rPr>
              <a:t>WHAT ARE GMO ANIMALS</a:t>
            </a:r>
            <a:r>
              <a:rPr lang="en-US" sz="4800" dirty="0">
                <a:solidFill>
                  <a:srgbClr val="FF0000"/>
                </a:solidFill>
              </a:rPr>
              <a:t>?</a:t>
            </a:r>
            <a:br>
              <a:rPr lang="en-US" sz="4800" b="1" dirty="0"/>
            </a:br>
            <a:endParaRPr lang="en-US" sz="4800" b="1" dirty="0">
              <a:solidFill>
                <a:srgbClr val="FFFF00"/>
              </a:solidFill>
            </a:endParaRPr>
          </a:p>
        </p:txBody>
      </p:sp>
      <p:sp>
        <p:nvSpPr>
          <p:cNvPr id="3" name="Content Placeholder 2">
            <a:extLst>
              <a:ext uri="{FF2B5EF4-FFF2-40B4-BE49-F238E27FC236}">
                <a16:creationId xmlns:a16="http://schemas.microsoft.com/office/drawing/2014/main" id="{104B652E-516B-4B53-A54A-DEA1E2E65733}"/>
              </a:ext>
            </a:extLst>
          </p:cNvPr>
          <p:cNvSpPr>
            <a:spLocks noGrp="1"/>
          </p:cNvSpPr>
          <p:nvPr>
            <p:ph idx="1"/>
          </p:nvPr>
        </p:nvSpPr>
        <p:spPr>
          <a:xfrm>
            <a:off x="282101" y="1887166"/>
            <a:ext cx="11300299" cy="4437434"/>
          </a:xfrm>
        </p:spPr>
        <p:txBody>
          <a:bodyPr>
            <a:noAutofit/>
          </a:bodyPr>
          <a:lstStyle/>
          <a:p>
            <a:pPr>
              <a:lnSpc>
                <a:spcPct val="200000"/>
              </a:lnSpc>
              <a:buFont typeface="Wingdings" pitchFamily="2" charset="2"/>
              <a:buChar char="Ø"/>
            </a:pPr>
            <a:r>
              <a:rPr lang="en-US" sz="2400" dirty="0">
                <a:solidFill>
                  <a:schemeClr val="tx1">
                    <a:lumMod val="75000"/>
                    <a:lumOff val="25000"/>
                  </a:schemeClr>
                </a:solidFill>
              </a:rPr>
              <a:t>A genetically modified animal is an animal whose genetic composition has been altered</a:t>
            </a:r>
          </a:p>
          <a:p>
            <a:pPr>
              <a:lnSpc>
                <a:spcPct val="200000"/>
              </a:lnSpc>
              <a:buFont typeface="Wingdings" pitchFamily="2" charset="2"/>
              <a:buChar char="Ø"/>
            </a:pPr>
            <a:r>
              <a:rPr lang="en-US" sz="2400" dirty="0">
                <a:solidFill>
                  <a:schemeClr val="tx1">
                    <a:lumMod val="75000"/>
                    <a:lumOff val="25000"/>
                  </a:schemeClr>
                </a:solidFill>
              </a:rPr>
              <a:t> The alteration can be addition, changing, or removal of certain DNA Sequences</a:t>
            </a:r>
          </a:p>
          <a:p>
            <a:pPr>
              <a:lnSpc>
                <a:spcPct val="200000"/>
              </a:lnSpc>
              <a:buFont typeface="Wingdings" pitchFamily="2" charset="2"/>
              <a:buChar char="Ø"/>
            </a:pPr>
            <a:r>
              <a:rPr lang="en-US" sz="2400" dirty="0">
                <a:solidFill>
                  <a:schemeClr val="tx1">
                    <a:lumMod val="75000"/>
                    <a:lumOff val="25000"/>
                  </a:schemeClr>
                </a:solidFill>
              </a:rPr>
              <a:t>The process is undertaken by introduction of new trait in the animal</a:t>
            </a:r>
          </a:p>
          <a:p>
            <a:pPr>
              <a:lnSpc>
                <a:spcPct val="200000"/>
              </a:lnSpc>
              <a:buFont typeface="Wingdings" pitchFamily="2" charset="2"/>
              <a:buChar char="Ø"/>
            </a:pPr>
            <a:endParaRPr lang="en-US" sz="2800" dirty="0">
              <a:solidFill>
                <a:schemeClr val="tx1">
                  <a:lumMod val="75000"/>
                  <a:lumOff val="25000"/>
                </a:schemeClr>
              </a:solidFill>
            </a:endParaRPr>
          </a:p>
          <a:p>
            <a:pPr>
              <a:lnSpc>
                <a:spcPct val="200000"/>
              </a:lnSpc>
              <a:buFont typeface="Wingdings" pitchFamily="2" charset="2"/>
              <a:buChar char="Ø"/>
            </a:pPr>
            <a:endParaRPr lang="en-US" sz="2800"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57B475B8-D581-4F15-9172-B58AAD528E04}"/>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761947CB-6FDD-4CC9-BA34-4DAE8E165973}"/>
              </a:ext>
            </a:extLst>
          </p:cNvPr>
          <p:cNvSpPr>
            <a:spLocks noGrp="1"/>
          </p:cNvSpPr>
          <p:nvPr>
            <p:ph type="sldNum" sz="quarter" idx="12"/>
          </p:nvPr>
        </p:nvSpPr>
        <p:spPr/>
        <p:txBody>
          <a:bodyPr>
            <a:normAutofit/>
          </a:bodyPr>
          <a:lstStyle/>
          <a:p>
            <a:fld id="{49AE3BE0-9F21-40E8-A14F-AEEBF4990CFC}" type="slidenum">
              <a:rPr lang="en-US" smtClean="0"/>
              <a:pPr/>
              <a:t>3</a:t>
            </a:fld>
            <a:endParaRPr lang="en-US"/>
          </a:p>
        </p:txBody>
      </p:sp>
    </p:spTree>
    <p:extLst>
      <p:ext uri="{BB962C8B-B14F-4D97-AF65-F5344CB8AC3E}">
        <p14:creationId xmlns:p14="http://schemas.microsoft.com/office/powerpoint/2010/main" val="1162202262"/>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CE6D4-A2C3-40A6-89A8-E2EE1B3C4DFC}"/>
              </a:ext>
            </a:extLst>
          </p:cNvPr>
          <p:cNvSpPr>
            <a:spLocks noGrp="1"/>
          </p:cNvSpPr>
          <p:nvPr>
            <p:ph type="title"/>
          </p:nvPr>
        </p:nvSpPr>
        <p:spPr/>
        <p:txBody>
          <a:bodyPr>
            <a:noAutofit/>
          </a:bodyPr>
          <a:lstStyle/>
          <a:p>
            <a:pPr algn="ctr"/>
            <a:r>
              <a:rPr lang="en-US" sz="4800" b="1" dirty="0">
                <a:solidFill>
                  <a:srgbClr val="FF0000"/>
                </a:solidFill>
              </a:rPr>
              <a:t>EXAMPLES OF ANIMALS THAT HAVE BEEN SUCCESSFULLY MODIFIED</a:t>
            </a:r>
          </a:p>
        </p:txBody>
      </p:sp>
      <p:sp>
        <p:nvSpPr>
          <p:cNvPr id="3" name="Content Placeholder 2">
            <a:extLst>
              <a:ext uri="{FF2B5EF4-FFF2-40B4-BE49-F238E27FC236}">
                <a16:creationId xmlns:a16="http://schemas.microsoft.com/office/drawing/2014/main" id="{3D1DE801-6147-4393-AA4E-C0F4CBF2E7E8}"/>
              </a:ext>
            </a:extLst>
          </p:cNvPr>
          <p:cNvSpPr>
            <a:spLocks noGrp="1"/>
          </p:cNvSpPr>
          <p:nvPr>
            <p:ph idx="1"/>
          </p:nvPr>
        </p:nvSpPr>
        <p:spPr/>
        <p:txBody>
          <a:bodyPr>
            <a:noAutofit/>
          </a:bodyPr>
          <a:lstStyle/>
          <a:p>
            <a:pPr lvl="8">
              <a:lnSpc>
                <a:spcPct val="200000"/>
              </a:lnSpc>
              <a:buNone/>
            </a:pPr>
            <a:r>
              <a:rPr lang="en-US" sz="2400" dirty="0"/>
              <a:t>Not all animals have been genetically modified to produce more food. The common examples of GMO animals are</a:t>
            </a:r>
          </a:p>
          <a:p>
            <a:pPr lvl="8">
              <a:lnSpc>
                <a:spcPct val="200000"/>
              </a:lnSpc>
              <a:buFont typeface="Wingdings" pitchFamily="2" charset="2"/>
              <a:buChar char="ü"/>
            </a:pPr>
            <a:r>
              <a:rPr lang="en-US" sz="2400" dirty="0"/>
              <a:t> Pigs </a:t>
            </a:r>
          </a:p>
          <a:p>
            <a:pPr lvl="8">
              <a:lnSpc>
                <a:spcPct val="200000"/>
              </a:lnSpc>
              <a:buFont typeface="Wingdings" pitchFamily="2" charset="2"/>
              <a:buChar char="ü"/>
            </a:pPr>
            <a:r>
              <a:rPr lang="en-US" sz="2400" dirty="0"/>
              <a:t> Salmon</a:t>
            </a:r>
          </a:p>
          <a:p>
            <a:pPr lvl="8">
              <a:lnSpc>
                <a:spcPct val="200000"/>
              </a:lnSpc>
              <a:buFont typeface="Wingdings" pitchFamily="2" charset="2"/>
              <a:buChar char="ü"/>
            </a:pPr>
            <a:r>
              <a:rPr lang="en-US" sz="2800" dirty="0"/>
              <a:t>Chicken </a:t>
            </a:r>
          </a:p>
          <a:p>
            <a:pPr lvl="8">
              <a:lnSpc>
                <a:spcPct val="200000"/>
              </a:lnSpc>
              <a:buFont typeface="Wingdings" pitchFamily="2" charset="2"/>
              <a:buChar char="ü"/>
            </a:pPr>
            <a:r>
              <a:rPr lang="en-US" sz="2800" dirty="0"/>
              <a:t>Cattle</a:t>
            </a:r>
          </a:p>
        </p:txBody>
      </p:sp>
      <p:sp>
        <p:nvSpPr>
          <p:cNvPr id="4" name="Date Placeholder 3">
            <a:extLst>
              <a:ext uri="{FF2B5EF4-FFF2-40B4-BE49-F238E27FC236}">
                <a16:creationId xmlns:a16="http://schemas.microsoft.com/office/drawing/2014/main" id="{73EDE4C2-B6B1-4EBE-A55F-80C601203ED5}"/>
              </a:ext>
            </a:extLst>
          </p:cNvPr>
          <p:cNvSpPr>
            <a:spLocks noGrp="1"/>
          </p:cNvSpPr>
          <p:nvPr>
            <p:ph type="dt" sz="half" idx="10"/>
          </p:nvPr>
        </p:nvSpPr>
        <p:spPr/>
        <p:txBody>
          <a:bodyPr/>
          <a:lstStyle/>
          <a:p>
            <a:r>
              <a:rPr lang="en-US" dirty="0"/>
              <a:t>11/12/2020</a:t>
            </a:r>
          </a:p>
        </p:txBody>
      </p:sp>
      <p:sp>
        <p:nvSpPr>
          <p:cNvPr id="5" name="Slide Number Placeholder 4">
            <a:extLst>
              <a:ext uri="{FF2B5EF4-FFF2-40B4-BE49-F238E27FC236}">
                <a16:creationId xmlns:a16="http://schemas.microsoft.com/office/drawing/2014/main" id="{9909B5A0-B381-42CF-AA06-C8331AD62A45}"/>
              </a:ext>
            </a:extLst>
          </p:cNvPr>
          <p:cNvSpPr>
            <a:spLocks noGrp="1"/>
          </p:cNvSpPr>
          <p:nvPr>
            <p:ph type="sldNum" sz="quarter" idx="12"/>
          </p:nvPr>
        </p:nvSpPr>
        <p:spPr/>
        <p:txBody>
          <a:bodyPr>
            <a:normAutofit/>
          </a:bodyPr>
          <a:lstStyle/>
          <a:p>
            <a:fld id="{49AE3BE0-9F21-40E8-A14F-AEEBF4990CFC}" type="slidenum">
              <a:rPr lang="en-US" smtClean="0"/>
              <a:pPr/>
              <a:t>4</a:t>
            </a:fld>
            <a:endParaRPr lang="en-US"/>
          </a:p>
        </p:txBody>
      </p:sp>
    </p:spTree>
    <p:extLst>
      <p:ext uri="{BB962C8B-B14F-4D97-AF65-F5344CB8AC3E}">
        <p14:creationId xmlns:p14="http://schemas.microsoft.com/office/powerpoint/2010/main" val="3047284899"/>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FF0000"/>
                </a:solidFill>
              </a:rPr>
              <a:t>GMO PIGS FOR FOOD</a:t>
            </a:r>
          </a:p>
        </p:txBody>
      </p:sp>
      <p:sp>
        <p:nvSpPr>
          <p:cNvPr id="3" name="Content Placeholder 2"/>
          <p:cNvSpPr>
            <a:spLocks noGrp="1"/>
          </p:cNvSpPr>
          <p:nvPr>
            <p:ph idx="1"/>
          </p:nvPr>
        </p:nvSpPr>
        <p:spPr/>
        <p:txBody>
          <a:bodyPr>
            <a:normAutofit fontScale="70000" lnSpcReduction="20000"/>
          </a:bodyPr>
          <a:lstStyle/>
          <a:p>
            <a:r>
              <a:rPr lang="en-US" sz="2400" dirty="0"/>
              <a:t>GMO Pigs are preferred for pork</a:t>
            </a:r>
          </a:p>
          <a:p>
            <a:r>
              <a:rPr lang="en-US" sz="2400" dirty="0"/>
              <a:t> These pigs feed on different items including leftovers</a:t>
            </a:r>
          </a:p>
          <a:p>
            <a:r>
              <a:rPr lang="en-US" sz="2400" dirty="0"/>
              <a:t> Their level of consumption is quite high compared to the normal pigs </a:t>
            </a:r>
          </a:p>
          <a:p>
            <a:r>
              <a:rPr lang="en-US" sz="2400" dirty="0"/>
              <a:t> They also produce large quantities of pork</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Pigs </a:t>
            </a:r>
            <a:r>
              <a:rPr lang="en-US" sz="2400" dirty="0">
                <a:hlinkClick r:id="rId3"/>
              </a:rPr>
              <a:t>https://www.genengnews.com/wp-content/uploads/2018/12/piglet-3386356_1920.jpg</a:t>
            </a:r>
            <a:endParaRPr lang="en-US" sz="2400" dirty="0"/>
          </a:p>
          <a:p>
            <a:pPr marL="0" indent="0">
              <a:buNone/>
            </a:pPr>
            <a:endParaRPr lang="en-US" sz="2400" dirty="0"/>
          </a:p>
          <a:p>
            <a:pPr>
              <a:buNone/>
            </a:pPr>
            <a:r>
              <a:rPr lang="en-US" dirty="0"/>
              <a:t> </a:t>
            </a:r>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5</a:t>
            </a:fld>
            <a:endParaRPr lang="en-US"/>
          </a:p>
        </p:txBody>
      </p:sp>
      <p:pic>
        <p:nvPicPr>
          <p:cNvPr id="6" name="Picture 5" descr="y7.jpg"/>
          <p:cNvPicPr>
            <a:picLocks noChangeAspect="1"/>
          </p:cNvPicPr>
          <p:nvPr/>
        </p:nvPicPr>
        <p:blipFill>
          <a:blip r:embed="rId4" cstate="print"/>
          <a:stretch>
            <a:fillRect/>
          </a:stretch>
        </p:blipFill>
        <p:spPr>
          <a:xfrm>
            <a:off x="888892" y="3039673"/>
            <a:ext cx="5131016" cy="20042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GMO SALMON FOR FOOD</a:t>
            </a:r>
          </a:p>
        </p:txBody>
      </p:sp>
      <p:sp>
        <p:nvSpPr>
          <p:cNvPr id="3" name="Content Placeholder 2"/>
          <p:cNvSpPr>
            <a:spLocks noGrp="1"/>
          </p:cNvSpPr>
          <p:nvPr>
            <p:ph idx="1"/>
          </p:nvPr>
        </p:nvSpPr>
        <p:spPr/>
        <p:txBody>
          <a:bodyPr/>
          <a:lstStyle/>
          <a:p>
            <a:r>
              <a:rPr lang="en-US" sz="2400" dirty="0"/>
              <a:t>Salmon is nutritious and delicious</a:t>
            </a:r>
          </a:p>
          <a:p>
            <a:r>
              <a:rPr lang="en-US" sz="2400" dirty="0"/>
              <a:t> Salmon was the first animal to be confirmed as edible after genetic modification</a:t>
            </a:r>
          </a:p>
          <a:p>
            <a:r>
              <a:rPr lang="en-US" sz="2400" dirty="0"/>
              <a:t> Salmon are sold all the world in the genetic form </a:t>
            </a:r>
          </a:p>
          <a:p>
            <a:r>
              <a:rPr lang="en-US" sz="2400" dirty="0"/>
              <a:t>GMO Salmons, however, have raised concerns in the health sector over their composition</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6</a:t>
            </a:fld>
            <a:endParaRPr lang="en-US"/>
          </a:p>
        </p:txBody>
      </p:sp>
      <p:pic>
        <p:nvPicPr>
          <p:cNvPr id="6" name="Picture 5" descr="80.jpg"/>
          <p:cNvPicPr>
            <a:picLocks noChangeAspect="1"/>
          </p:cNvPicPr>
          <p:nvPr/>
        </p:nvPicPr>
        <p:blipFill>
          <a:blip r:embed="rId3" cstate="print"/>
          <a:stretch>
            <a:fillRect/>
          </a:stretch>
        </p:blipFill>
        <p:spPr>
          <a:xfrm>
            <a:off x="1301479" y="3990773"/>
            <a:ext cx="4097371" cy="22945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GMO CHICKEN FOR FOOD</a:t>
            </a:r>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ü"/>
            </a:pPr>
            <a:r>
              <a:rPr lang="en-US" sz="2400" dirty="0"/>
              <a:t>GMO chickens are now readily available on the market</a:t>
            </a:r>
          </a:p>
          <a:p>
            <a:pPr>
              <a:buFont typeface="Wingdings" pitchFamily="2" charset="2"/>
              <a:buChar char="ü"/>
            </a:pPr>
            <a:r>
              <a:rPr lang="en-US" sz="2400" dirty="0"/>
              <a:t> The chicken are consumed in different parts of the world</a:t>
            </a:r>
          </a:p>
          <a:p>
            <a:pPr>
              <a:buFont typeface="Wingdings" pitchFamily="2" charset="2"/>
              <a:buChar char="ü"/>
            </a:pPr>
            <a:r>
              <a:rPr lang="en-US" sz="2400" dirty="0"/>
              <a:t> GMO chicken tend to mature fast compared to the normal chicken </a:t>
            </a:r>
          </a:p>
          <a:p>
            <a:pPr>
              <a:buFont typeface="Wingdings" pitchFamily="2" charset="2"/>
              <a:buChar char="ü"/>
            </a:pPr>
            <a:r>
              <a:rPr lang="en-US" sz="2400" dirty="0"/>
              <a:t> The chicken also lay eggs faster compared to the normal ones on the market</a:t>
            </a:r>
          </a:p>
          <a:p>
            <a:pPr>
              <a:buFont typeface="Wingdings" pitchFamily="2" charset="2"/>
              <a:buChar char="ü"/>
            </a:pPr>
            <a:r>
              <a:rPr lang="en-US" sz="2400" dirty="0"/>
              <a:t> The chicken can also feed on GMO feed depending on the preference of the owners of the same</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 </a:t>
            </a:r>
          </a:p>
          <a:p>
            <a:pPr marL="0" indent="0">
              <a:buNone/>
            </a:pPr>
            <a:endParaRPr lang="en-US" sz="2400" dirty="0"/>
          </a:p>
          <a:p>
            <a:pPr marL="0" indent="0">
              <a:buNone/>
            </a:pPr>
            <a:endParaRPr lang="en-US" sz="2400" dirty="0"/>
          </a:p>
          <a:p>
            <a:pPr marL="0" indent="0">
              <a:buNone/>
            </a:pPr>
            <a:r>
              <a:rPr lang="en-US" sz="2400" dirty="0"/>
              <a:t>Salmon </a:t>
            </a:r>
            <a:r>
              <a:rPr lang="en-US" sz="2400" dirty="0">
                <a:hlinkClick r:id="rId3"/>
              </a:rPr>
              <a:t>https://i.cdn.turner.com/cnn/2010/HEALTH/09/20/genetically.engineered.salmon/t1larg.salmon.aquabounty.jpg</a:t>
            </a:r>
            <a:endParaRPr lang="en-US" sz="2400" dirty="0"/>
          </a:p>
          <a:p>
            <a:pPr marL="0" indent="0">
              <a:buNone/>
            </a:pPr>
            <a:endParaRPr lang="en-US" sz="2400" dirty="0"/>
          </a:p>
          <a:p>
            <a:pPr>
              <a:buNone/>
            </a:pPr>
            <a:endParaRPr lang="en-US" dirty="0"/>
          </a:p>
          <a:p>
            <a:pPr>
              <a:buNone/>
            </a:pPr>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7</a:t>
            </a:fld>
            <a:endParaRPr lang="en-US"/>
          </a:p>
        </p:txBody>
      </p:sp>
      <p:pic>
        <p:nvPicPr>
          <p:cNvPr id="6" name="Picture 5" descr="6.jpg"/>
          <p:cNvPicPr>
            <a:picLocks noChangeAspect="1"/>
          </p:cNvPicPr>
          <p:nvPr/>
        </p:nvPicPr>
        <p:blipFill>
          <a:blip r:embed="rId4" cstate="print"/>
          <a:stretch>
            <a:fillRect/>
          </a:stretch>
        </p:blipFill>
        <p:spPr>
          <a:xfrm>
            <a:off x="1277823" y="3492825"/>
            <a:ext cx="3951456" cy="18984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GMO CATTLES FOR FOOD</a:t>
            </a:r>
          </a:p>
        </p:txBody>
      </p:sp>
      <p:sp>
        <p:nvSpPr>
          <p:cNvPr id="3" name="Content Placeholder 2"/>
          <p:cNvSpPr>
            <a:spLocks noGrp="1"/>
          </p:cNvSpPr>
          <p:nvPr>
            <p:ph idx="1"/>
          </p:nvPr>
        </p:nvSpPr>
        <p:spPr/>
        <p:txBody>
          <a:bodyPr>
            <a:normAutofit fontScale="70000" lnSpcReduction="20000"/>
          </a:bodyPr>
          <a:lstStyle/>
          <a:p>
            <a:r>
              <a:rPr lang="en-US" sz="2800" dirty="0"/>
              <a:t>Technology has contributed to the livestock sector in different ways</a:t>
            </a:r>
          </a:p>
          <a:p>
            <a:r>
              <a:rPr lang="en-US" sz="2800" dirty="0"/>
              <a:t>GMO cattle have become the next big thing in the industry </a:t>
            </a:r>
          </a:p>
          <a:p>
            <a:r>
              <a:rPr lang="en-US" sz="2800" dirty="0"/>
              <a:t> The cattle are sold for commercial purpose </a:t>
            </a:r>
          </a:p>
          <a:p>
            <a:r>
              <a:rPr lang="en-US" sz="2800" dirty="0"/>
              <a:t> Most of the people prefer these cattle because of their size </a:t>
            </a:r>
          </a:p>
          <a:p>
            <a:r>
              <a:rPr lang="en-US" sz="2800" dirty="0"/>
              <a:t> The cows also thrive in different areas because they are resistant to different forms of disease</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a:t>Cow </a:t>
            </a:r>
            <a:r>
              <a:rPr lang="en-US" sz="2800" dirty="0">
                <a:hlinkClick r:id="rId3"/>
              </a:rPr>
              <a:t>https://www.popsci.com/resizer/TW1xQKRIhn4U_eukRP1A1gvucrA=/760x508/arc-anglerfish-arc2-prod-bonnier.s3.amazonaws.com/public/PQCEAIGRYUH7C22PYM27B2LW5Q.jpg</a:t>
            </a:r>
            <a:endParaRPr lang="en-US" sz="2800" dirty="0"/>
          </a:p>
          <a:p>
            <a:endParaRPr lang="en-US" sz="2800" dirty="0"/>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8</a:t>
            </a:fld>
            <a:endParaRPr lang="en-US"/>
          </a:p>
        </p:txBody>
      </p:sp>
      <p:pic>
        <p:nvPicPr>
          <p:cNvPr id="6" name="Picture 5" descr="hy.jpg"/>
          <p:cNvPicPr>
            <a:picLocks noChangeAspect="1"/>
          </p:cNvPicPr>
          <p:nvPr/>
        </p:nvPicPr>
        <p:blipFill>
          <a:blip r:embed="rId4" cstate="print"/>
          <a:stretch>
            <a:fillRect/>
          </a:stretch>
        </p:blipFill>
        <p:spPr>
          <a:xfrm>
            <a:off x="1272309" y="3596137"/>
            <a:ext cx="4075889" cy="16634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1F944-5E8B-46FD-A085-5D5EF7746092}"/>
              </a:ext>
            </a:extLst>
          </p:cNvPr>
          <p:cNvSpPr>
            <a:spLocks noGrp="1"/>
          </p:cNvSpPr>
          <p:nvPr>
            <p:ph type="title"/>
          </p:nvPr>
        </p:nvSpPr>
        <p:spPr/>
        <p:txBody>
          <a:bodyPr>
            <a:normAutofit/>
          </a:bodyPr>
          <a:lstStyle/>
          <a:p>
            <a:pPr lvl="0"/>
            <a:r>
              <a:rPr lang="en-US" sz="4800" b="1" dirty="0">
                <a:solidFill>
                  <a:srgbClr val="FF0000"/>
                </a:solidFill>
              </a:rPr>
              <a:t>BENEFITS OF ANIMAL GMOS</a:t>
            </a:r>
            <a:endParaRPr lang="en-US" sz="4800" dirty="0">
              <a:solidFill>
                <a:srgbClr val="FF0000"/>
              </a:solidFill>
            </a:endParaRPr>
          </a:p>
        </p:txBody>
      </p:sp>
      <p:sp>
        <p:nvSpPr>
          <p:cNvPr id="3" name="Content Placeholder 2">
            <a:extLst>
              <a:ext uri="{FF2B5EF4-FFF2-40B4-BE49-F238E27FC236}">
                <a16:creationId xmlns:a16="http://schemas.microsoft.com/office/drawing/2014/main" id="{88E7320C-4AF3-4620-A72B-D13EC73F77A0}"/>
              </a:ext>
            </a:extLst>
          </p:cNvPr>
          <p:cNvSpPr>
            <a:spLocks noGrp="1"/>
          </p:cNvSpPr>
          <p:nvPr>
            <p:ph idx="1"/>
          </p:nvPr>
        </p:nvSpPr>
        <p:spPr/>
        <p:txBody>
          <a:bodyPr>
            <a:normAutofit/>
          </a:bodyPr>
          <a:lstStyle/>
          <a:p>
            <a:r>
              <a:rPr lang="en-US" sz="2400" dirty="0"/>
              <a:t>Production of pharmaceuticals that can be used for other animals and humans.</a:t>
            </a:r>
          </a:p>
          <a:p>
            <a:r>
              <a:rPr lang="en-US" sz="2400" dirty="0"/>
              <a:t>Improve dietary nutrient utilization hence saving on wastage of resources </a:t>
            </a:r>
          </a:p>
          <a:p>
            <a:r>
              <a:rPr lang="en-US" sz="2400" dirty="0"/>
              <a:t> Increased resistance to diseases</a:t>
            </a:r>
          </a:p>
          <a:p>
            <a:r>
              <a:rPr lang="en-US" sz="2400" dirty="0"/>
              <a:t> Production of high value materials </a:t>
            </a:r>
          </a:p>
          <a:p>
            <a:r>
              <a:rPr lang="en-US" sz="2400" dirty="0"/>
              <a:t>Effective in the production of food and other things</a:t>
            </a:r>
          </a:p>
        </p:txBody>
      </p:sp>
      <p:sp>
        <p:nvSpPr>
          <p:cNvPr id="4" name="Date Placeholder 3">
            <a:extLst>
              <a:ext uri="{FF2B5EF4-FFF2-40B4-BE49-F238E27FC236}">
                <a16:creationId xmlns:a16="http://schemas.microsoft.com/office/drawing/2014/main" id="{ADA81ABA-6D13-417A-B20E-D53FFCA56BCE}"/>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F54EC1BC-FB47-4ED5-94A2-65076995AE81}"/>
              </a:ext>
            </a:extLst>
          </p:cNvPr>
          <p:cNvSpPr>
            <a:spLocks noGrp="1"/>
          </p:cNvSpPr>
          <p:nvPr>
            <p:ph type="sldNum" sz="quarter" idx="12"/>
          </p:nvPr>
        </p:nvSpPr>
        <p:spPr/>
        <p:txBody>
          <a:bodyPr>
            <a:normAutofit/>
          </a:bodyPr>
          <a:lstStyle/>
          <a:p>
            <a:fld id="{49AE3BE0-9F21-40E8-A14F-AEEBF4990CFC}" type="slidenum">
              <a:rPr lang="en-US" smtClean="0"/>
              <a:pPr/>
              <a:t>9</a:t>
            </a:fld>
            <a:endParaRPr lang="en-US"/>
          </a:p>
        </p:txBody>
      </p:sp>
    </p:spTree>
    <p:extLst>
      <p:ext uri="{BB962C8B-B14F-4D97-AF65-F5344CB8AC3E}">
        <p14:creationId xmlns:p14="http://schemas.microsoft.com/office/powerpoint/2010/main" val="3375207351"/>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B4EF6-6738-4480-A1F1-44F21FB0B735}"/>
              </a:ext>
            </a:extLst>
          </p:cNvPr>
          <p:cNvSpPr>
            <a:spLocks noGrp="1"/>
          </p:cNvSpPr>
          <p:nvPr>
            <p:ph type="title"/>
          </p:nvPr>
        </p:nvSpPr>
        <p:spPr/>
        <p:txBody>
          <a:bodyPr>
            <a:normAutofit/>
          </a:bodyPr>
          <a:lstStyle/>
          <a:p>
            <a:pPr lvl="0"/>
            <a:r>
              <a:rPr lang="en-US" sz="4800" b="1" dirty="0">
                <a:solidFill>
                  <a:srgbClr val="FF0000"/>
                </a:solidFill>
              </a:rPr>
              <a:t>WHY GMO ANIMALS ARE POPULAR</a:t>
            </a:r>
            <a:br>
              <a:rPr lang="en-US" sz="2400" b="1" dirty="0"/>
            </a:br>
            <a:endParaRPr lang="en-US" sz="2400" b="1" dirty="0">
              <a:solidFill>
                <a:srgbClr val="FFFF00"/>
              </a:solidFill>
            </a:endParaRPr>
          </a:p>
        </p:txBody>
      </p:sp>
      <p:sp>
        <p:nvSpPr>
          <p:cNvPr id="3" name="Content Placeholder 2">
            <a:extLst>
              <a:ext uri="{FF2B5EF4-FFF2-40B4-BE49-F238E27FC236}">
                <a16:creationId xmlns:a16="http://schemas.microsoft.com/office/drawing/2014/main" id="{B4BE67AA-0A47-48CF-AF7E-094D4DC3CE5A}"/>
              </a:ext>
            </a:extLst>
          </p:cNvPr>
          <p:cNvSpPr>
            <a:spLocks noGrp="1"/>
          </p:cNvSpPr>
          <p:nvPr>
            <p:ph idx="1"/>
          </p:nvPr>
        </p:nvSpPr>
        <p:spPr/>
        <p:txBody>
          <a:bodyPr>
            <a:normAutofit/>
          </a:bodyPr>
          <a:lstStyle/>
          <a:p>
            <a:pPr marL="0" indent="0">
              <a:buFont typeface="Wingdings" pitchFamily="2" charset="2"/>
              <a:buChar char="ü"/>
            </a:pPr>
            <a:r>
              <a:rPr lang="en-US" sz="2800" dirty="0"/>
              <a:t>They produce more food compared to normal animals </a:t>
            </a:r>
          </a:p>
          <a:p>
            <a:pPr marL="0" indent="0">
              <a:buFont typeface="Wingdings" pitchFamily="2" charset="2"/>
              <a:buChar char="ü"/>
            </a:pPr>
            <a:r>
              <a:rPr lang="en-US" sz="2800" dirty="0"/>
              <a:t> They can be reared under different climatic conditions </a:t>
            </a:r>
          </a:p>
          <a:p>
            <a:pPr marL="0" indent="0">
              <a:buFont typeface="Wingdings" pitchFamily="2" charset="2"/>
              <a:buChar char="ü"/>
            </a:pPr>
            <a:r>
              <a:rPr lang="en-US" sz="2800" dirty="0"/>
              <a:t> They are highly resistance to diseases</a:t>
            </a:r>
          </a:p>
          <a:p>
            <a:pPr marL="0" indent="0">
              <a:buFont typeface="Wingdings" pitchFamily="2" charset="2"/>
              <a:buChar char="ü"/>
            </a:pPr>
            <a:r>
              <a:rPr lang="en-US" sz="2800" dirty="0"/>
              <a:t> They conserve resources such that they do not waste food and other items within their reach</a:t>
            </a:r>
          </a:p>
          <a:p>
            <a:pPr marL="0" indent="0">
              <a:buNone/>
            </a:pPr>
            <a:endParaRPr lang="en-US" sz="1600" dirty="0"/>
          </a:p>
        </p:txBody>
      </p:sp>
      <p:sp>
        <p:nvSpPr>
          <p:cNvPr id="4" name="Date Placeholder 3">
            <a:extLst>
              <a:ext uri="{FF2B5EF4-FFF2-40B4-BE49-F238E27FC236}">
                <a16:creationId xmlns:a16="http://schemas.microsoft.com/office/drawing/2014/main" id="{78D1C3E2-4A23-456A-87BE-48461B28416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B361D769-4103-462E-A3A8-B50522B1F2E4}"/>
              </a:ext>
            </a:extLst>
          </p:cNvPr>
          <p:cNvSpPr>
            <a:spLocks noGrp="1"/>
          </p:cNvSpPr>
          <p:nvPr>
            <p:ph type="sldNum" sz="quarter" idx="12"/>
          </p:nvPr>
        </p:nvSpPr>
        <p:spPr/>
        <p:txBody>
          <a:bodyPr>
            <a:normAutofit/>
          </a:bodyPr>
          <a:lstStyle/>
          <a:p>
            <a:fld id="{49AE3BE0-9F21-40E8-A14F-AEEBF4990CFC}" type="slidenum">
              <a:rPr lang="en-US" smtClean="0"/>
              <a:pPr/>
              <a:t>10</a:t>
            </a:fld>
            <a:endParaRPr lang="en-US"/>
          </a:p>
        </p:txBody>
      </p:sp>
    </p:spTree>
    <p:extLst>
      <p:ext uri="{BB962C8B-B14F-4D97-AF65-F5344CB8AC3E}">
        <p14:creationId xmlns:p14="http://schemas.microsoft.com/office/powerpoint/2010/main" val="2386585581"/>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3E5B-0C3B-4B7F-8156-ECAA6ECF1EA7}"/>
              </a:ext>
            </a:extLst>
          </p:cNvPr>
          <p:cNvSpPr>
            <a:spLocks noGrp="1"/>
          </p:cNvSpPr>
          <p:nvPr>
            <p:ph type="title"/>
          </p:nvPr>
        </p:nvSpPr>
        <p:spPr/>
        <p:txBody>
          <a:bodyPr>
            <a:normAutofit/>
          </a:bodyPr>
          <a:lstStyle/>
          <a:p>
            <a:r>
              <a:rPr lang="en-US" sz="4800" dirty="0">
                <a:solidFill>
                  <a:srgbClr val="FF0000"/>
                </a:solidFill>
              </a:rPr>
              <a:t>RISKS OF GMO ANIMALS FOR FOODS</a:t>
            </a:r>
          </a:p>
        </p:txBody>
      </p:sp>
      <p:sp>
        <p:nvSpPr>
          <p:cNvPr id="6" name="Content Placeholder 5"/>
          <p:cNvSpPr>
            <a:spLocks noGrp="1"/>
          </p:cNvSpPr>
          <p:nvPr>
            <p:ph idx="1"/>
          </p:nvPr>
        </p:nvSpPr>
        <p:spPr/>
        <p:txBody>
          <a:bodyPr>
            <a:noAutofit/>
          </a:bodyPr>
          <a:lstStyle/>
          <a:p>
            <a:pPr>
              <a:lnSpc>
                <a:spcPct val="200000"/>
              </a:lnSpc>
              <a:buFont typeface="Wingdings" pitchFamily="2" charset="2"/>
              <a:buChar char="Ø"/>
            </a:pPr>
            <a:r>
              <a:rPr lang="en-US" sz="2400" dirty="0"/>
              <a:t>Genetic contamination </a:t>
            </a:r>
          </a:p>
          <a:p>
            <a:pPr>
              <a:lnSpc>
                <a:spcPct val="200000"/>
              </a:lnSpc>
              <a:buFont typeface="Wingdings" pitchFamily="2" charset="2"/>
              <a:buChar char="Ø"/>
            </a:pPr>
            <a:r>
              <a:rPr lang="en-US" sz="2400" dirty="0"/>
              <a:t>Competition with natural species can lead to decline in their number</a:t>
            </a:r>
          </a:p>
          <a:p>
            <a:pPr>
              <a:lnSpc>
                <a:spcPct val="200000"/>
              </a:lnSpc>
              <a:buFont typeface="Wingdings" pitchFamily="2" charset="2"/>
              <a:buChar char="Ø"/>
            </a:pPr>
            <a:r>
              <a:rPr lang="en-US" sz="2400" dirty="0"/>
              <a:t> Increase pressure on the target organisms</a:t>
            </a:r>
          </a:p>
          <a:p>
            <a:pPr>
              <a:lnSpc>
                <a:spcPct val="200000"/>
              </a:lnSpc>
              <a:buFont typeface="Wingdings" pitchFamily="2" charset="2"/>
              <a:buChar char="Ø"/>
            </a:pPr>
            <a:r>
              <a:rPr lang="en-US" sz="2400" dirty="0"/>
              <a:t>Impossibility of follow-up hence increases chances of distinction of the animals</a:t>
            </a:r>
          </a:p>
          <a:p>
            <a:pPr>
              <a:lnSpc>
                <a:spcPct val="200000"/>
              </a:lnSpc>
              <a:buFont typeface="Wingdings" pitchFamily="2" charset="2"/>
              <a:buChar char="Ø"/>
            </a:pPr>
            <a:r>
              <a:rPr lang="en-US" sz="2400" dirty="0"/>
              <a:t> Loss of management control measures within the environment</a:t>
            </a:r>
          </a:p>
        </p:txBody>
      </p:sp>
      <p:sp>
        <p:nvSpPr>
          <p:cNvPr id="4" name="Date Placeholder 3">
            <a:extLst>
              <a:ext uri="{FF2B5EF4-FFF2-40B4-BE49-F238E27FC236}">
                <a16:creationId xmlns:a16="http://schemas.microsoft.com/office/drawing/2014/main" id="{DA45CEB6-6FA7-4E45-8C80-F0DD1ABD7F47}"/>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9A5DE7A9-D490-4FBD-8D46-0F025F40C47D}"/>
              </a:ext>
            </a:extLst>
          </p:cNvPr>
          <p:cNvSpPr>
            <a:spLocks noGrp="1"/>
          </p:cNvSpPr>
          <p:nvPr>
            <p:ph type="sldNum" sz="quarter" idx="12"/>
          </p:nvPr>
        </p:nvSpPr>
        <p:spPr/>
        <p:txBody>
          <a:bodyPr>
            <a:normAutofit/>
          </a:bodyPr>
          <a:lstStyle/>
          <a:p>
            <a:fld id="{49AE3BE0-9F21-40E8-A14F-AEEBF4990CFC}" type="slidenum">
              <a:rPr lang="en-US" smtClean="0"/>
              <a:pPr/>
              <a:t>11</a:t>
            </a:fld>
            <a:endParaRPr lang="en-US"/>
          </a:p>
        </p:txBody>
      </p:sp>
    </p:spTree>
    <p:extLst>
      <p:ext uri="{BB962C8B-B14F-4D97-AF65-F5344CB8AC3E}">
        <p14:creationId xmlns:p14="http://schemas.microsoft.com/office/powerpoint/2010/main" val="3916404715"/>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8231C-4F10-4AD2-8312-FFAF15C7C01A}"/>
              </a:ext>
            </a:extLst>
          </p:cNvPr>
          <p:cNvSpPr>
            <a:spLocks noGrp="1"/>
          </p:cNvSpPr>
          <p:nvPr>
            <p:ph type="title"/>
          </p:nvPr>
        </p:nvSpPr>
        <p:spPr/>
        <p:txBody>
          <a:bodyPr>
            <a:normAutofit/>
          </a:bodyPr>
          <a:lstStyle/>
          <a:p>
            <a:pPr lvl="0"/>
            <a:r>
              <a:rPr lang="en-US" sz="4800" dirty="0">
                <a:solidFill>
                  <a:srgbClr val="FF0000"/>
                </a:solidFill>
              </a:rPr>
              <a:t>HOW GMO AFFECTS ANIMALS</a:t>
            </a:r>
          </a:p>
        </p:txBody>
      </p:sp>
      <p:sp>
        <p:nvSpPr>
          <p:cNvPr id="6" name="Content Placeholder 5"/>
          <p:cNvSpPr>
            <a:spLocks noGrp="1"/>
          </p:cNvSpPr>
          <p:nvPr>
            <p:ph idx="1"/>
          </p:nvPr>
        </p:nvSpPr>
        <p:spPr/>
        <p:txBody>
          <a:bodyPr>
            <a:noAutofit/>
          </a:bodyPr>
          <a:lstStyle/>
          <a:p>
            <a:pPr>
              <a:lnSpc>
                <a:spcPct val="200000"/>
              </a:lnSpc>
            </a:pPr>
            <a:r>
              <a:rPr lang="en-US" sz="2800" dirty="0"/>
              <a:t>The firm intends to introduce competitive prices</a:t>
            </a:r>
          </a:p>
          <a:p>
            <a:pPr>
              <a:lnSpc>
                <a:spcPct val="200000"/>
              </a:lnSpc>
            </a:pPr>
            <a:r>
              <a:rPr lang="en-US" sz="2800" dirty="0"/>
              <a:t> The price will reflect that one of other products on the market </a:t>
            </a:r>
          </a:p>
          <a:p>
            <a:pPr>
              <a:lnSpc>
                <a:spcPct val="200000"/>
              </a:lnSpc>
            </a:pPr>
            <a:r>
              <a:rPr lang="en-US" sz="2800" dirty="0"/>
              <a:t> We intend to sell the product from as low as $ 25</a:t>
            </a:r>
          </a:p>
          <a:p>
            <a:pPr>
              <a:lnSpc>
                <a:spcPct val="200000"/>
              </a:lnSpc>
            </a:pPr>
            <a:r>
              <a:rPr lang="en-US" sz="2800" dirty="0"/>
              <a:t>The product will be sold in Brampton.</a:t>
            </a:r>
          </a:p>
          <a:p>
            <a:pPr>
              <a:lnSpc>
                <a:spcPct val="200000"/>
              </a:lnSpc>
            </a:pPr>
            <a:r>
              <a:rPr lang="en-US" sz="2800" dirty="0"/>
              <a:t>We target both men and women</a:t>
            </a:r>
          </a:p>
          <a:p>
            <a:pPr>
              <a:lnSpc>
                <a:spcPct val="200000"/>
              </a:lnSpc>
            </a:pPr>
            <a:r>
              <a:rPr lang="en-US" sz="2800" dirty="0"/>
              <a:t> The population can comprise of students and employed persons</a:t>
            </a:r>
            <a:r>
              <a:rPr lang="en-IN" sz="2800" dirty="0"/>
              <a:t> (IBIS World, 2019)</a:t>
            </a:r>
            <a:endParaRPr lang="en-US" sz="2800" dirty="0"/>
          </a:p>
        </p:txBody>
      </p:sp>
      <p:sp>
        <p:nvSpPr>
          <p:cNvPr id="4" name="Date Placeholder 3">
            <a:extLst>
              <a:ext uri="{FF2B5EF4-FFF2-40B4-BE49-F238E27FC236}">
                <a16:creationId xmlns:a16="http://schemas.microsoft.com/office/drawing/2014/main" id="{4F673FCD-4A02-4C51-9F42-2139BE7AB24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1C2CFA8A-908B-412E-B094-724C344A749E}"/>
              </a:ext>
            </a:extLst>
          </p:cNvPr>
          <p:cNvSpPr>
            <a:spLocks noGrp="1"/>
          </p:cNvSpPr>
          <p:nvPr>
            <p:ph type="sldNum" sz="quarter" idx="12"/>
          </p:nvPr>
        </p:nvSpPr>
        <p:spPr/>
        <p:txBody>
          <a:bodyPr>
            <a:normAutofit/>
          </a:bodyPr>
          <a:lstStyle/>
          <a:p>
            <a:fld id="{49AE3BE0-9F21-40E8-A14F-AEEBF4990CFC}" type="slidenum">
              <a:rPr lang="en-US" smtClean="0"/>
              <a:pPr/>
              <a:t>12</a:t>
            </a:fld>
            <a:endParaRPr lang="en-US"/>
          </a:p>
        </p:txBody>
      </p:sp>
    </p:spTree>
    <p:extLst>
      <p:ext uri="{BB962C8B-B14F-4D97-AF65-F5344CB8AC3E}">
        <p14:creationId xmlns:p14="http://schemas.microsoft.com/office/powerpoint/2010/main" val="2200472671"/>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2669E-699F-43CF-A911-FC06CD372700}"/>
              </a:ext>
            </a:extLst>
          </p:cNvPr>
          <p:cNvSpPr>
            <a:spLocks noGrp="1"/>
          </p:cNvSpPr>
          <p:nvPr>
            <p:ph type="title"/>
          </p:nvPr>
        </p:nvSpPr>
        <p:spPr/>
        <p:txBody>
          <a:bodyPr>
            <a:noAutofit/>
          </a:bodyPr>
          <a:lstStyle/>
          <a:p>
            <a:pPr algn="ctr"/>
            <a:r>
              <a:rPr lang="en-US" sz="4800" dirty="0">
                <a:solidFill>
                  <a:srgbClr val="FF0000"/>
                </a:solidFill>
              </a:rPr>
              <a:t>IS MODIFICATION DETECTABLE IN THE PRODUCTS OF THE ANIMALS</a:t>
            </a:r>
          </a:p>
        </p:txBody>
      </p:sp>
      <p:sp>
        <p:nvSpPr>
          <p:cNvPr id="6" name="Content Placeholder 5"/>
          <p:cNvSpPr>
            <a:spLocks noGrp="1"/>
          </p:cNvSpPr>
          <p:nvPr>
            <p:ph idx="1"/>
          </p:nvPr>
        </p:nvSpPr>
        <p:spPr/>
        <p:txBody>
          <a:bodyPr>
            <a:normAutofit fontScale="85000" lnSpcReduction="20000"/>
          </a:bodyPr>
          <a:lstStyle/>
          <a:p>
            <a:pPr>
              <a:lnSpc>
                <a:spcPct val="200000"/>
              </a:lnSpc>
              <a:buFont typeface="Wingdings" pitchFamily="2" charset="2"/>
              <a:buChar char="Ø"/>
            </a:pPr>
            <a:r>
              <a:rPr lang="en-US" sz="2800" dirty="0"/>
              <a:t>GMO products are different from the natural ones</a:t>
            </a:r>
          </a:p>
          <a:p>
            <a:pPr>
              <a:lnSpc>
                <a:spcPct val="200000"/>
              </a:lnSpc>
              <a:buFont typeface="Wingdings" pitchFamily="2" charset="2"/>
              <a:buChar char="Ø"/>
            </a:pPr>
            <a:r>
              <a:rPr lang="en-US" sz="2800" dirty="0"/>
              <a:t> For instance, meat and eggs from GMO is not the same as that from the natural animals </a:t>
            </a:r>
          </a:p>
          <a:p>
            <a:pPr>
              <a:lnSpc>
                <a:spcPct val="200000"/>
              </a:lnSpc>
              <a:buFont typeface="Wingdings" pitchFamily="2" charset="2"/>
              <a:buChar char="Ø"/>
            </a:pPr>
            <a:r>
              <a:rPr lang="en-US" sz="2800" dirty="0"/>
              <a:t>The differences can be in terms of taste and size </a:t>
            </a:r>
          </a:p>
          <a:p>
            <a:pPr>
              <a:lnSpc>
                <a:spcPct val="200000"/>
              </a:lnSpc>
              <a:buFont typeface="Wingdings" pitchFamily="2" charset="2"/>
              <a:buChar char="Ø"/>
            </a:pPr>
            <a:r>
              <a:rPr lang="en-US" sz="2800" dirty="0"/>
              <a:t>However, both products from the normal and GMOs can be digested in a favorable manner within the body</a:t>
            </a:r>
          </a:p>
          <a:p>
            <a:pPr>
              <a:lnSpc>
                <a:spcPct val="200000"/>
              </a:lnSpc>
              <a:buFont typeface="Wingdings" pitchFamily="2" charset="2"/>
              <a:buChar char="Ø"/>
            </a:pPr>
            <a:endParaRPr lang="en-US" sz="1600" dirty="0"/>
          </a:p>
          <a:p>
            <a:pPr>
              <a:lnSpc>
                <a:spcPct val="200000"/>
              </a:lnSpc>
              <a:buFont typeface="Wingdings" pitchFamily="2" charset="2"/>
              <a:buChar char="Ø"/>
            </a:pPr>
            <a:endParaRPr lang="en-US" sz="1600" dirty="0"/>
          </a:p>
        </p:txBody>
      </p:sp>
      <p:sp>
        <p:nvSpPr>
          <p:cNvPr id="4" name="Date Placeholder 3">
            <a:extLst>
              <a:ext uri="{FF2B5EF4-FFF2-40B4-BE49-F238E27FC236}">
                <a16:creationId xmlns:a16="http://schemas.microsoft.com/office/drawing/2014/main" id="{262C7D2B-B287-4BBD-AEA3-89F921141F5C}"/>
              </a:ext>
            </a:extLst>
          </p:cNvPr>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a:extLst>
              <a:ext uri="{FF2B5EF4-FFF2-40B4-BE49-F238E27FC236}">
                <a16:creationId xmlns:a16="http://schemas.microsoft.com/office/drawing/2014/main" id="{65EE5264-9D24-46E0-9802-8C01D8331E61}"/>
              </a:ext>
            </a:extLst>
          </p:cNvPr>
          <p:cNvSpPr>
            <a:spLocks noGrp="1"/>
          </p:cNvSpPr>
          <p:nvPr>
            <p:ph type="sldNum" sz="quarter" idx="12"/>
          </p:nvPr>
        </p:nvSpPr>
        <p:spPr/>
        <p:txBody>
          <a:bodyPr>
            <a:normAutofit/>
          </a:bodyPr>
          <a:lstStyle/>
          <a:p>
            <a:fld id="{49AE3BE0-9F21-40E8-A14F-AEEBF4990CFC}" type="slidenum">
              <a:rPr lang="en-US" smtClean="0"/>
              <a:pPr/>
              <a:t>13</a:t>
            </a:fld>
            <a:endParaRPr lang="en-US"/>
          </a:p>
        </p:txBody>
      </p:sp>
    </p:spTree>
    <p:extLst>
      <p:ext uri="{BB962C8B-B14F-4D97-AF65-F5344CB8AC3E}">
        <p14:creationId xmlns:p14="http://schemas.microsoft.com/office/powerpoint/2010/main" val="4031594198"/>
      </p:ext>
    </p:extLst>
  </p:cSld>
  <p:clrMapOvr>
    <a:masterClrMapping/>
  </p:clrMapOvr>
  <mc:AlternateContent xmlns:mc="http://schemas.openxmlformats.org/markup-compatibility/2006" xmlns:p14="http://schemas.microsoft.com/office/powerpoint/2010/main">
    <mc:Choice Requires="p14">
      <p:transition p14:dur="30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FF0000"/>
                </a:solidFill>
              </a:rPr>
              <a:t>REFERENCE</a:t>
            </a:r>
          </a:p>
        </p:txBody>
      </p:sp>
      <p:sp>
        <p:nvSpPr>
          <p:cNvPr id="3" name="Content Placeholder 2"/>
          <p:cNvSpPr>
            <a:spLocks noGrp="1"/>
          </p:cNvSpPr>
          <p:nvPr>
            <p:ph idx="1"/>
          </p:nvPr>
        </p:nvSpPr>
        <p:spPr/>
        <p:txBody>
          <a:bodyPr>
            <a:normAutofit/>
          </a:bodyPr>
          <a:lstStyle/>
          <a:p>
            <a:r>
              <a:rPr lang="en-US" sz="2400" dirty="0" err="1"/>
              <a:t>Lievens</a:t>
            </a:r>
            <a:r>
              <a:rPr lang="en-US" sz="2400" dirty="0"/>
              <a:t>, A., </a:t>
            </a:r>
            <a:r>
              <a:rPr lang="en-US" sz="2400" dirty="0" err="1"/>
              <a:t>Petrillo</a:t>
            </a:r>
            <a:r>
              <a:rPr lang="en-US" sz="2400" dirty="0"/>
              <a:t>, M., </a:t>
            </a:r>
            <a:r>
              <a:rPr lang="en-US" sz="2400" dirty="0" err="1"/>
              <a:t>Querci</a:t>
            </a:r>
            <a:r>
              <a:rPr lang="en-US" sz="2400" dirty="0"/>
              <a:t>, M., &amp; </a:t>
            </a:r>
            <a:r>
              <a:rPr lang="en-US" sz="2400" dirty="0" err="1"/>
              <a:t>Patak</a:t>
            </a:r>
            <a:r>
              <a:rPr lang="en-US" sz="2400" dirty="0"/>
              <a:t>, A. (2015). Genetically modified animals: Options and issues for traceability and enforcement. Trends in Food Science &amp; Technology Volume 44, Issue 2 , Pgs 159–176.</a:t>
            </a:r>
          </a:p>
          <a:p>
            <a:r>
              <a:rPr lang="en-US" sz="2400" dirty="0" err="1"/>
              <a:t>Maghari</a:t>
            </a:r>
            <a:r>
              <a:rPr lang="en-US" sz="2400" dirty="0"/>
              <a:t>, B. M., &amp; </a:t>
            </a:r>
            <a:r>
              <a:rPr lang="en-US" sz="2400" dirty="0" err="1"/>
              <a:t>Ardekani</a:t>
            </a:r>
            <a:r>
              <a:rPr lang="en-US" sz="2400" dirty="0"/>
              <a:t>, A. M. (2011). Genetically Modified Foods and Social Concerns. Avicenna Journal of Medical Biotechnology 3(3) , 109–117.</a:t>
            </a:r>
          </a:p>
          <a:p>
            <a:r>
              <a:rPr lang="en-US" sz="2400" dirty="0"/>
              <a:t>Ormandy, E. H., Dale, J., &amp; Griffin, G. (2011). Genetic engineering of animals: Ethical issues, including welfare concerns. Can Vet J. 52(5) , 544–550.</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11/16/2020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14</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1097</TotalTime>
  <Words>1390</Words>
  <Application>Microsoft Office PowerPoint</Application>
  <PresentationFormat>Widescreen</PresentationFormat>
  <Paragraphs>145</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Constantia</vt:lpstr>
      <vt:lpstr>Wingdings</vt:lpstr>
      <vt:lpstr>Wingdings 2</vt:lpstr>
      <vt:lpstr>Flow</vt:lpstr>
      <vt:lpstr>GENETICALLY MODIFIED ANIMALS</vt:lpstr>
      <vt:lpstr>BACKGROUND OF GMO ANIMAL FOR FOOD</vt:lpstr>
      <vt:lpstr>WHAT ARE GMO ANIMALS? </vt:lpstr>
      <vt:lpstr>EXAMPLES OF ANIMALS THAT HAVE BEEN SUCCESSFULLY MODIFIED</vt:lpstr>
      <vt:lpstr>GMO PIGS FOR FOOD</vt:lpstr>
      <vt:lpstr>GMO SALMON FOR FOOD</vt:lpstr>
      <vt:lpstr>GMO CHICKEN FOR FOOD</vt:lpstr>
      <vt:lpstr>GMO CATTLES FOR FOOD</vt:lpstr>
      <vt:lpstr>BENEFITS OF ANIMAL GMOS</vt:lpstr>
      <vt:lpstr>WHY GMO ANIMALS ARE POPULAR </vt:lpstr>
      <vt:lpstr>RISKS OF GMO ANIMALS FOR FOODS</vt:lpstr>
      <vt:lpstr>HOW GMO AFFECTS ANIMALS</vt:lpstr>
      <vt:lpstr>IS MODIFICATION DETECTABLE IN THE PRODUCTS OF THE ANIMALS</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Technological theories</dc:title>
  <dc:creator>cpp</dc:creator>
  <cp:lastModifiedBy>HP</cp:lastModifiedBy>
  <cp:revision>319</cp:revision>
  <dcterms:created xsi:type="dcterms:W3CDTF">2020-05-02T13:41:45Z</dcterms:created>
  <dcterms:modified xsi:type="dcterms:W3CDTF">2020-11-16T10:50:13Z</dcterms:modified>
</cp:coreProperties>
</file>