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9" r:id="rId1"/>
  </p:sldMasterIdLst>
  <p:notesMasterIdLst>
    <p:notesMasterId r:id="rId10"/>
  </p:notesMasterIdLst>
  <p:sldIdLst>
    <p:sldId id="282" r:id="rId2"/>
    <p:sldId id="257" r:id="rId3"/>
    <p:sldId id="258" r:id="rId4"/>
    <p:sldId id="284" r:id="rId5"/>
    <p:sldId id="285" r:id="rId6"/>
    <p:sldId id="288" r:id="rId7"/>
    <p:sldId id="289" r:id="rId8"/>
    <p:sldId id="291"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7880" autoAdjust="0"/>
  </p:normalViewPr>
  <p:slideViewPr>
    <p:cSldViewPr>
      <p:cViewPr varScale="1">
        <p:scale>
          <a:sx n="58" d="100"/>
          <a:sy n="58" d="100"/>
        </p:scale>
        <p:origin x="1716" y="4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3D54018-0788-48AD-974B-1F2B94F13D8C}" type="datetimeFigureOut">
              <a:rPr lang="en-US" smtClean="0"/>
              <a:t>5/8/2019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52B606C-AF71-4FDF-85B6-C801F8456FF4}" type="slidenum">
              <a:rPr lang="en-US" smtClean="0"/>
              <a:t>‹#›</a:t>
            </a:fld>
            <a:endParaRPr lang="en-US"/>
          </a:p>
        </p:txBody>
      </p:sp>
    </p:spTree>
    <p:extLst>
      <p:ext uri="{BB962C8B-B14F-4D97-AF65-F5344CB8AC3E}">
        <p14:creationId xmlns:p14="http://schemas.microsoft.com/office/powerpoint/2010/main" val="7118881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52B606C-AF71-4FDF-85B6-C801F8456FF4}" type="slidenum">
              <a:rPr lang="en-US" smtClean="0"/>
              <a:t>1</a:t>
            </a:fld>
            <a:endParaRPr lang="en-US"/>
          </a:p>
        </p:txBody>
      </p:sp>
    </p:spTree>
    <p:extLst>
      <p:ext uri="{BB962C8B-B14F-4D97-AF65-F5344CB8AC3E}">
        <p14:creationId xmlns:p14="http://schemas.microsoft.com/office/powerpoint/2010/main" val="4491927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b="1" baseline="0" dirty="0" smtClean="0">
                <a:latin typeface="Times New Roman" pitchFamily="18" charset="0"/>
                <a:cs typeface="Times New Roman" pitchFamily="18" charset="0"/>
              </a:rPr>
              <a:t>William is one of the first American orchestral  conductor and also a composer. During his early years in career he used to be a professional symphony orchestral in the united states . His outstanding work in  Afro-American Symphony in 1931 not only  made him famous but also motivated his other works such as composing ballets, operas and symphonies. Having been brought up by his mother and grandmother in Little rock , </a:t>
            </a:r>
            <a:r>
              <a:rPr lang="en-US" sz="2000" b="1" baseline="0" dirty="0" err="1" smtClean="0">
                <a:latin typeface="Times New Roman" pitchFamily="18" charset="0"/>
                <a:cs typeface="Times New Roman" pitchFamily="18" charset="0"/>
              </a:rPr>
              <a:t>Arkanas</a:t>
            </a:r>
            <a:r>
              <a:rPr lang="en-US" sz="2000" b="1" baseline="0" dirty="0" smtClean="0">
                <a:latin typeface="Times New Roman" pitchFamily="18" charset="0"/>
                <a:cs typeface="Times New Roman" pitchFamily="18" charset="0"/>
              </a:rPr>
              <a:t> he studied at Wilberforce University where he took a medicine course before turning into music. His diversity in musical education extended in 1920 while he was working as an arranger for the bandleader Paul Whiteman and for blues composer WC. Handy.</a:t>
            </a:r>
          </a:p>
        </p:txBody>
      </p:sp>
      <p:sp>
        <p:nvSpPr>
          <p:cNvPr id="4" name="Slide Number Placeholder 3"/>
          <p:cNvSpPr>
            <a:spLocks noGrp="1"/>
          </p:cNvSpPr>
          <p:nvPr>
            <p:ph type="sldNum" sz="quarter" idx="10"/>
          </p:nvPr>
        </p:nvSpPr>
        <p:spPr/>
        <p:txBody>
          <a:bodyPr/>
          <a:lstStyle/>
          <a:p>
            <a:fld id="{D52B606C-AF71-4FDF-85B6-C801F8456FF4}" type="slidenum">
              <a:rPr lang="en-US" smtClean="0"/>
              <a:t>2</a:t>
            </a:fld>
            <a:endParaRPr lang="en-US"/>
          </a:p>
        </p:txBody>
      </p:sp>
    </p:spTree>
    <p:extLst>
      <p:ext uri="{BB962C8B-B14F-4D97-AF65-F5344CB8AC3E}">
        <p14:creationId xmlns:p14="http://schemas.microsoft.com/office/powerpoint/2010/main" val="35669504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0" baseline="0" dirty="0" smtClean="0">
                <a:solidFill>
                  <a:srgbClr val="000000"/>
                </a:solidFill>
                <a:effectLst/>
                <a:latin typeface="Times New Roman" pitchFamily="18" charset="0"/>
                <a:cs typeface="Times New Roman" pitchFamily="18" charset="0"/>
              </a:rPr>
              <a:t>William Grant’s mother when she moved to Little rock, Arkansas she taught English in high school for 33 years. Her mother married Charles B. Shepperson who later had great impact on his stepson William's musical interest by taking him to record classical musical and also buy red seals in Operettas. The two used to attend to music concerts and tours . His maternal  grandmother sang African-American spirituals to him. At the age of 15 William started attending violin lessons in little Rock. He taught himself how to play saxophone, double bass, cello and viola. At the age of 16 he graduated from M.W Gibbs High school in little Rock.</a:t>
            </a:r>
          </a:p>
          <a:p>
            <a:endParaRPr lang="en-US" b="1" i="0" dirty="0" smtClean="0">
              <a:solidFill>
                <a:srgbClr val="000000"/>
              </a:solidFill>
              <a:effectLst/>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52B606C-AF71-4FDF-85B6-C801F8456FF4}" type="slidenum">
              <a:rPr lang="en-US" smtClean="0"/>
              <a:t>3</a:t>
            </a:fld>
            <a:endParaRPr lang="en-US"/>
          </a:p>
        </p:txBody>
      </p:sp>
    </p:spTree>
    <p:extLst>
      <p:ext uri="{BB962C8B-B14F-4D97-AF65-F5344CB8AC3E}">
        <p14:creationId xmlns:p14="http://schemas.microsoft.com/office/powerpoint/2010/main" val="38996582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solidFill>
                  <a:schemeClr val="tx1"/>
                </a:solidFill>
                <a:effectLst/>
              </a:rPr>
              <a:t>William still joined the united states Navy to serve the world war 1</a:t>
            </a:r>
            <a:r>
              <a:rPr lang="en-US" b="1" baseline="0" dirty="0" smtClean="0">
                <a:solidFill>
                  <a:schemeClr val="tx1"/>
                </a:solidFill>
                <a:effectLst/>
              </a:rPr>
              <a:t> and he also worked as an arranger for W.C Hand's . In 1921 he recorded his first dance orchestral with Fletcher Henderson. Later in 1920s he served as the arranger of yamekraw. In 1955 he conducted the new Orleans philharmonic Orchestral and he was the first African American to conduct such a major orchestra in the deep south.  </a:t>
            </a:r>
            <a:endParaRPr lang="en-US" b="1" dirty="0">
              <a:solidFill>
                <a:schemeClr val="tx1"/>
              </a:solidFill>
              <a:effectLst/>
            </a:endParaRPr>
          </a:p>
        </p:txBody>
      </p:sp>
      <p:sp>
        <p:nvSpPr>
          <p:cNvPr id="4" name="Slide Number Placeholder 3"/>
          <p:cNvSpPr>
            <a:spLocks noGrp="1"/>
          </p:cNvSpPr>
          <p:nvPr>
            <p:ph type="sldNum" sz="quarter" idx="10"/>
          </p:nvPr>
        </p:nvSpPr>
        <p:spPr/>
        <p:txBody>
          <a:bodyPr/>
          <a:lstStyle/>
          <a:p>
            <a:fld id="{D52B606C-AF71-4FDF-85B6-C801F8456FF4}" type="slidenum">
              <a:rPr lang="en-US" smtClean="0"/>
              <a:t>4</a:t>
            </a:fld>
            <a:endParaRPr lang="en-US"/>
          </a:p>
        </p:txBody>
      </p:sp>
    </p:spTree>
    <p:extLst>
      <p:ext uri="{BB962C8B-B14F-4D97-AF65-F5344CB8AC3E}">
        <p14:creationId xmlns:p14="http://schemas.microsoft.com/office/powerpoint/2010/main" val="32182522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latin typeface="Arial Black" panose="020B0A04020102020204" pitchFamily="34" charset="0"/>
              </a:rPr>
              <a:t>William</a:t>
            </a:r>
            <a:r>
              <a:rPr lang="en-US" b="1" baseline="0" dirty="0" smtClean="0">
                <a:latin typeface="Arial Black" panose="020B0A04020102020204" pitchFamily="34" charset="0"/>
              </a:rPr>
              <a:t> Grant being the First  African American to receive honorary awards in work ranging from composing songs and orchestra served as a motivation to the many of his kinds. He received three Guggenheim fellowships in 1934 where he started working on his eight operas. He later on was awarded honorary doctorates from Oberlin college, Wilberforce University, Howard University, Bates college and the university of Southern California. He was posthumously awarded the 1982  </a:t>
            </a:r>
            <a:r>
              <a:rPr lang="en-US" b="1" baseline="0" dirty="0" err="1" smtClean="0">
                <a:latin typeface="Arial Black" panose="020B0A04020102020204" pitchFamily="34" charset="0"/>
              </a:rPr>
              <a:t>mississsippi</a:t>
            </a:r>
            <a:r>
              <a:rPr lang="en-US" b="1" baseline="0" dirty="0" smtClean="0">
                <a:latin typeface="Arial Black" panose="020B0A04020102020204" pitchFamily="34" charset="0"/>
              </a:rPr>
              <a:t> institute of Arts and letters award for music composition for his Opera A bayou Legend </a:t>
            </a:r>
            <a:endParaRPr lang="en-US" b="1" dirty="0">
              <a:latin typeface="Arial Black" panose="020B0A04020102020204" pitchFamily="34" charset="0"/>
            </a:endParaRPr>
          </a:p>
        </p:txBody>
      </p:sp>
      <p:sp>
        <p:nvSpPr>
          <p:cNvPr id="4" name="Slide Number Placeholder 3"/>
          <p:cNvSpPr>
            <a:spLocks noGrp="1"/>
          </p:cNvSpPr>
          <p:nvPr>
            <p:ph type="sldNum" sz="quarter" idx="10"/>
          </p:nvPr>
        </p:nvSpPr>
        <p:spPr/>
        <p:txBody>
          <a:bodyPr/>
          <a:lstStyle/>
          <a:p>
            <a:fld id="{D52B606C-AF71-4FDF-85B6-C801F8456FF4}" type="slidenum">
              <a:rPr lang="en-US" smtClean="0"/>
              <a:t>5</a:t>
            </a:fld>
            <a:endParaRPr lang="en-US"/>
          </a:p>
        </p:txBody>
      </p:sp>
    </p:spTree>
    <p:extLst>
      <p:ext uri="{BB962C8B-B14F-4D97-AF65-F5344CB8AC3E}">
        <p14:creationId xmlns:p14="http://schemas.microsoft.com/office/powerpoint/2010/main" val="26175304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William</a:t>
            </a:r>
            <a:r>
              <a:rPr lang="en-US" baseline="0" dirty="0" smtClean="0"/>
              <a:t> grants still during his early years</a:t>
            </a:r>
            <a:endParaRPr lang="en-US" dirty="0"/>
          </a:p>
        </p:txBody>
      </p:sp>
      <p:sp>
        <p:nvSpPr>
          <p:cNvPr id="4" name="Slide Number Placeholder 3"/>
          <p:cNvSpPr>
            <a:spLocks noGrp="1"/>
          </p:cNvSpPr>
          <p:nvPr>
            <p:ph type="sldNum" sz="quarter" idx="10"/>
          </p:nvPr>
        </p:nvSpPr>
        <p:spPr/>
        <p:txBody>
          <a:bodyPr/>
          <a:lstStyle/>
          <a:p>
            <a:fld id="{D52B606C-AF71-4FDF-85B6-C801F8456FF4}" type="slidenum">
              <a:rPr lang="en-US" smtClean="0"/>
              <a:t>6</a:t>
            </a:fld>
            <a:endParaRPr lang="en-US"/>
          </a:p>
        </p:txBody>
      </p:sp>
    </p:spTree>
    <p:extLst>
      <p:ext uri="{BB962C8B-B14F-4D97-AF65-F5344CB8AC3E}">
        <p14:creationId xmlns:p14="http://schemas.microsoft.com/office/powerpoint/2010/main" val="38798674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above picture presents Grant William still and his wife. On the right hand side is his friend.</a:t>
            </a:r>
            <a:endParaRPr lang="en-US" dirty="0"/>
          </a:p>
        </p:txBody>
      </p:sp>
      <p:sp>
        <p:nvSpPr>
          <p:cNvPr id="4" name="Slide Number Placeholder 3"/>
          <p:cNvSpPr>
            <a:spLocks noGrp="1"/>
          </p:cNvSpPr>
          <p:nvPr>
            <p:ph type="sldNum" sz="quarter" idx="10"/>
          </p:nvPr>
        </p:nvSpPr>
        <p:spPr/>
        <p:txBody>
          <a:bodyPr/>
          <a:lstStyle/>
          <a:p>
            <a:fld id="{D52B606C-AF71-4FDF-85B6-C801F8456FF4}" type="slidenum">
              <a:rPr lang="en-US" smtClean="0"/>
              <a:t>7</a:t>
            </a:fld>
            <a:endParaRPr lang="en-US"/>
          </a:p>
        </p:txBody>
      </p:sp>
    </p:spTree>
    <p:extLst>
      <p:ext uri="{BB962C8B-B14F-4D97-AF65-F5344CB8AC3E}">
        <p14:creationId xmlns:p14="http://schemas.microsoft.com/office/powerpoint/2010/main" val="7598999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8" name="Group 17"/>
          <p:cNvGrpSpPr/>
          <p:nvPr/>
        </p:nvGrpSpPr>
        <p:grpSpPr>
          <a:xfrm>
            <a:off x="0" y="0"/>
            <a:ext cx="9144677" cy="6858000"/>
            <a:chOff x="0" y="0"/>
            <a:chExt cx="9144677" cy="6858000"/>
          </a:xfrm>
        </p:grpSpPr>
        <p:pic>
          <p:nvPicPr>
            <p:cNvPr id="8" name="Picture 7" descr="S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1" name="Rectangle 10"/>
            <p:cNvSpPr/>
            <p:nvPr/>
          </p:nvSpPr>
          <p:spPr>
            <a:xfrm>
              <a:off x="1515532" y="1520422"/>
              <a:ext cx="6112935" cy="3818468"/>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2" name="Picture 11"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959"/>
            <a:stretch/>
          </p:blipFill>
          <p:spPr>
            <a:xfrm>
              <a:off x="0" y="3128434"/>
              <a:ext cx="1664208" cy="612648"/>
            </a:xfrm>
            <a:prstGeom prst="rect">
              <a:avLst/>
            </a:prstGeom>
          </p:spPr>
        </p:pic>
        <p:pic>
          <p:nvPicPr>
            <p:cNvPr id="13" name="Picture 12"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959"/>
            <a:stretch/>
          </p:blipFill>
          <p:spPr>
            <a:xfrm>
              <a:off x="7480469" y="3128434"/>
              <a:ext cx="1664208" cy="612648"/>
            </a:xfrm>
            <a:prstGeom prst="rect">
              <a:avLst/>
            </a:prstGeom>
          </p:spPr>
        </p:pic>
      </p:grpSp>
      <p:sp>
        <p:nvSpPr>
          <p:cNvPr id="2" name="Title 1"/>
          <p:cNvSpPr>
            <a:spLocks noGrp="1"/>
          </p:cNvSpPr>
          <p:nvPr>
            <p:ph type="ctrTitle"/>
          </p:nvPr>
        </p:nvSpPr>
        <p:spPr>
          <a:xfrm>
            <a:off x="1921934" y="1811863"/>
            <a:ext cx="5308866" cy="1515533"/>
          </a:xfrm>
        </p:spPr>
        <p:txBody>
          <a:bodyPr anchor="b">
            <a:noAutofit/>
          </a:bodyPr>
          <a:lstStyle>
            <a:lvl1pPr algn="ctr">
              <a:defRPr sz="48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1921934" y="3598327"/>
            <a:ext cx="5308866" cy="1377651"/>
          </a:xfrm>
        </p:spPr>
        <p:txBody>
          <a:bodyPr anchor="t">
            <a:normAutofit/>
          </a:bodyPr>
          <a:lstStyle>
            <a:lvl1pPr marL="0" indent="0" algn="ctr">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6065417" y="5054602"/>
            <a:ext cx="673276" cy="279400"/>
          </a:xfrm>
        </p:spPr>
        <p:txBody>
          <a:bodyPr/>
          <a:lstStyle/>
          <a:p>
            <a:fld id="{6AF266B6-E381-48ED-B2F1-371529735842}" type="datetimeFigureOut">
              <a:rPr lang="en-US" smtClean="0"/>
              <a:t>5/8/2019</a:t>
            </a:fld>
            <a:endParaRPr lang="en-US"/>
          </a:p>
        </p:txBody>
      </p:sp>
      <p:sp>
        <p:nvSpPr>
          <p:cNvPr id="5" name="Footer Placeholder 4"/>
          <p:cNvSpPr>
            <a:spLocks noGrp="1"/>
          </p:cNvSpPr>
          <p:nvPr>
            <p:ph type="ftr" sz="quarter" idx="11"/>
          </p:nvPr>
        </p:nvSpPr>
        <p:spPr>
          <a:xfrm>
            <a:off x="1921934" y="5054602"/>
            <a:ext cx="4064860" cy="279400"/>
          </a:xfrm>
        </p:spPr>
        <p:txBody>
          <a:bodyPr/>
          <a:lstStyle/>
          <a:p>
            <a:endParaRPr lang="en-US"/>
          </a:p>
        </p:txBody>
      </p:sp>
      <p:sp>
        <p:nvSpPr>
          <p:cNvPr id="6" name="Slide Number Placeholder 5"/>
          <p:cNvSpPr>
            <a:spLocks noGrp="1"/>
          </p:cNvSpPr>
          <p:nvPr>
            <p:ph type="sldNum" sz="quarter" idx="12"/>
          </p:nvPr>
        </p:nvSpPr>
        <p:spPr>
          <a:xfrm>
            <a:off x="6817317" y="5054602"/>
            <a:ext cx="413483" cy="279400"/>
          </a:xfrm>
        </p:spPr>
        <p:txBody>
          <a:bodyPr/>
          <a:lstStyle/>
          <a:p>
            <a:fld id="{E34C9243-F6D8-4213-9DC5-405325D2EBB3}" type="slidenum">
              <a:rPr lang="en-US" smtClean="0"/>
              <a:t>‹#›</a:t>
            </a:fld>
            <a:endParaRPr lang="en-US"/>
          </a:p>
        </p:txBody>
      </p:sp>
      <p:cxnSp>
        <p:nvCxnSpPr>
          <p:cNvPr id="15" name="Straight Connector 14"/>
          <p:cNvCxnSpPr/>
          <p:nvPr/>
        </p:nvCxnSpPr>
        <p:spPr>
          <a:xfrm>
            <a:off x="2019825" y="3471329"/>
            <a:ext cx="511308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447372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AF266B6-E381-48ED-B2F1-371529735842}" type="datetimeFigureOut">
              <a:rPr lang="en-US" smtClean="0"/>
              <a:t>5/8/2019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4C9243-F6D8-4213-9DC5-405325D2EBB3}" type="slidenum">
              <a:rPr lang="en-US" smtClean="0"/>
              <a:t>‹#›</a:t>
            </a:fld>
            <a:endParaRPr lang="en-US"/>
          </a:p>
        </p:txBody>
      </p:sp>
    </p:spTree>
    <p:extLst>
      <p:ext uri="{BB962C8B-B14F-4D97-AF65-F5344CB8AC3E}">
        <p14:creationId xmlns:p14="http://schemas.microsoft.com/office/powerpoint/2010/main" val="35786126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78465" y="1641413"/>
            <a:ext cx="6595534" cy="1822514"/>
          </a:xfrm>
        </p:spPr>
        <p:txBody>
          <a:bodyPr anchor="b">
            <a:normAutofit/>
          </a:bodyPr>
          <a:lstStyle>
            <a:lvl1pPr algn="ctr">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78465" y="3734859"/>
            <a:ext cx="6595534" cy="1090015"/>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AF266B6-E381-48ED-B2F1-371529735842}" type="datetimeFigureOut">
              <a:rPr lang="en-US" smtClean="0"/>
              <a:t>5/8/2019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4C9243-F6D8-4213-9DC5-405325D2EBB3}" type="slidenum">
              <a:rPr lang="en-US" smtClean="0"/>
              <a:t>‹#›</a:t>
            </a:fld>
            <a:endParaRPr lang="en-US"/>
          </a:p>
        </p:txBody>
      </p:sp>
      <p:cxnSp>
        <p:nvCxnSpPr>
          <p:cNvPr id="31" name="Straight Connector 30"/>
          <p:cNvCxnSpPr/>
          <p:nvPr/>
        </p:nvCxnSpPr>
        <p:spPr>
          <a:xfrm>
            <a:off x="1278466" y="3599392"/>
            <a:ext cx="659553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481800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176866" y="915337"/>
            <a:ext cx="6798734" cy="130386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76866" y="2487168"/>
            <a:ext cx="3337560" cy="344728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5152" y="2487168"/>
            <a:ext cx="3337560" cy="344728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AF266B6-E381-48ED-B2F1-371529735842}" type="datetimeFigureOut">
              <a:rPr lang="en-US" smtClean="0"/>
              <a:t>5/8/2019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4C9243-F6D8-4213-9DC5-405325D2EBB3}" type="slidenum">
              <a:rPr lang="en-US" smtClean="0"/>
              <a:t>‹#›</a:t>
            </a:fld>
            <a:endParaRPr lang="en-US"/>
          </a:p>
        </p:txBody>
      </p:sp>
    </p:spTree>
    <p:extLst>
      <p:ext uri="{BB962C8B-B14F-4D97-AF65-F5344CB8AC3E}">
        <p14:creationId xmlns:p14="http://schemas.microsoft.com/office/powerpoint/2010/main" val="23169429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76868"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76868" y="3243263"/>
            <a:ext cx="3337560" cy="2706624"/>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1832"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1832" y="3243263"/>
            <a:ext cx="3337560" cy="2706624"/>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AF266B6-E381-48ED-B2F1-371529735842}" type="datetimeFigureOut">
              <a:rPr lang="en-US" smtClean="0"/>
              <a:t>5/8/2019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34C9243-F6D8-4213-9DC5-405325D2EBB3}" type="slidenum">
              <a:rPr lang="en-US" smtClean="0"/>
              <a:t>‹#›</a:t>
            </a:fld>
            <a:endParaRPr lang="en-US"/>
          </a:p>
        </p:txBody>
      </p:sp>
      <p:cxnSp>
        <p:nvCxnSpPr>
          <p:cNvPr id="41" name="Straight Connector 40"/>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134750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176865" y="915337"/>
            <a:ext cx="6798735" cy="1303867"/>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AF266B6-E381-48ED-B2F1-371529735842}" type="datetimeFigureOut">
              <a:rPr lang="en-US" smtClean="0"/>
              <a:t>5/8/2019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34C9243-F6D8-4213-9DC5-405325D2EBB3}" type="slidenum">
              <a:rPr lang="en-US" smtClean="0"/>
              <a:t>‹#›</a:t>
            </a:fld>
            <a:endParaRPr lang="en-US"/>
          </a:p>
        </p:txBody>
      </p:sp>
      <p:cxnSp>
        <p:nvCxnSpPr>
          <p:cNvPr id="14" name="Straight Connector 13"/>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586976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AF266B6-E381-48ED-B2F1-371529735842}" type="datetimeFigureOut">
              <a:rPr lang="en-US" smtClean="0"/>
              <a:t>5/8/2019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34C9243-F6D8-4213-9DC5-405325D2EBB3}" type="slidenum">
              <a:rPr lang="en-US" smtClean="0"/>
              <a:t>‹#›</a:t>
            </a:fld>
            <a:endParaRPr lang="en-US"/>
          </a:p>
        </p:txBody>
      </p:sp>
    </p:spTree>
    <p:extLst>
      <p:ext uri="{BB962C8B-B14F-4D97-AF65-F5344CB8AC3E}">
        <p14:creationId xmlns:p14="http://schemas.microsoft.com/office/powerpoint/2010/main" val="33839382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5" y="1388534"/>
            <a:ext cx="2536798"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120062" y="982132"/>
            <a:ext cx="3855539"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76865" y="3031065"/>
            <a:ext cx="2536798"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AF266B6-E381-48ED-B2F1-371529735842}" type="datetimeFigureOut">
              <a:rPr lang="en-US" smtClean="0"/>
              <a:t>5/8/2019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4C9243-F6D8-4213-9DC5-405325D2EBB3}" type="slidenum">
              <a:rPr lang="en-US" smtClean="0"/>
              <a:t>‹#›</a:t>
            </a:fld>
            <a:endParaRPr lang="en-US"/>
          </a:p>
        </p:txBody>
      </p:sp>
      <p:cxnSp>
        <p:nvCxnSpPr>
          <p:cNvPr id="16" name="Straight Connector 15"/>
          <p:cNvCxnSpPr/>
          <p:nvPr/>
        </p:nvCxnSpPr>
        <p:spPr>
          <a:xfrm>
            <a:off x="1278466" y="2912533"/>
            <a:ext cx="233359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699243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5" y="1883832"/>
            <a:ext cx="3632202" cy="1371600"/>
          </a:xfrm>
        </p:spPr>
        <p:txBody>
          <a:bodyPr anchor="b">
            <a:normAutofit/>
          </a:bodyPr>
          <a:lstStyle>
            <a:lvl1pPr algn="ctr">
              <a:defRPr sz="24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5183069" y="1032933"/>
            <a:ext cx="2929463" cy="4792136"/>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76865" y="3255432"/>
            <a:ext cx="3632201" cy="1828800"/>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AF266B6-E381-48ED-B2F1-371529735842}" type="datetimeFigureOut">
              <a:rPr lang="en-US" smtClean="0"/>
              <a:t>5/8/2019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4C9243-F6D8-4213-9DC5-405325D2EBB3}" type="slidenum">
              <a:rPr lang="en-US" smtClean="0"/>
              <a:t>‹#›</a:t>
            </a:fld>
            <a:endParaRPr lang="en-US"/>
          </a:p>
        </p:txBody>
      </p:sp>
    </p:spTree>
    <p:extLst>
      <p:ext uri="{BB962C8B-B14F-4D97-AF65-F5344CB8AC3E}">
        <p14:creationId xmlns:p14="http://schemas.microsoft.com/office/powerpoint/2010/main" val="38766410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6" y="4815415"/>
            <a:ext cx="6798734"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26260" y="1032933"/>
            <a:ext cx="7091482" cy="3361269"/>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76866" y="5382153"/>
            <a:ext cx="6798734" cy="493712"/>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AF266B6-E381-48ED-B2F1-371529735842}" type="datetimeFigureOut">
              <a:rPr lang="en-US" smtClean="0"/>
              <a:t>5/8/2019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4C9243-F6D8-4213-9DC5-405325D2EBB3}" type="slidenum">
              <a:rPr lang="en-US" smtClean="0"/>
              <a:t>‹#›</a:t>
            </a:fld>
            <a:endParaRPr lang="en-US"/>
          </a:p>
        </p:txBody>
      </p:sp>
    </p:spTree>
    <p:extLst>
      <p:ext uri="{BB962C8B-B14F-4D97-AF65-F5344CB8AC3E}">
        <p14:creationId xmlns:p14="http://schemas.microsoft.com/office/powerpoint/2010/main" val="30514067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6" y="906873"/>
            <a:ext cx="6798734" cy="3097860"/>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76865" y="4275666"/>
            <a:ext cx="6798736" cy="1600202"/>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AF266B6-E381-48ED-B2F1-371529735842}" type="datetimeFigureOut">
              <a:rPr lang="en-US" smtClean="0"/>
              <a:t>5/8/2019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4C9243-F6D8-4213-9DC5-405325D2EBB3}" type="slidenum">
              <a:rPr lang="en-US" smtClean="0"/>
              <a:t>‹#›</a:t>
            </a:fld>
            <a:endParaRPr lang="en-US"/>
          </a:p>
        </p:txBody>
      </p:sp>
      <p:cxnSp>
        <p:nvCxnSpPr>
          <p:cNvPr id="15" name="Straight Connector 14"/>
          <p:cNvCxnSpPr/>
          <p:nvPr/>
        </p:nvCxnSpPr>
        <p:spPr>
          <a:xfrm>
            <a:off x="1278465" y="4140199"/>
            <a:ext cx="6606425"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421434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34333" y="982132"/>
            <a:ext cx="6400250"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00200" y="3352799"/>
            <a:ext cx="5892798" cy="651933"/>
          </a:xfrm>
        </p:spPr>
        <p:txBody>
          <a:bodyPr anchor="ctr">
            <a:normAutofit/>
          </a:bodyPr>
          <a:lstStyle>
            <a:lvl1pPr marL="0" indent="0" algn="r">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176863" y="4343400"/>
            <a:ext cx="6798738"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AF266B6-E381-48ED-B2F1-371529735842}" type="datetimeFigureOut">
              <a:rPr lang="en-US" smtClean="0"/>
              <a:t>5/8/2019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4C9243-F6D8-4213-9DC5-405325D2EBB3}" type="slidenum">
              <a:rPr lang="en-US" smtClean="0"/>
              <a:t>‹#›</a:t>
            </a:fld>
            <a:endParaRPr lang="en-US"/>
          </a:p>
        </p:txBody>
      </p:sp>
      <p:sp>
        <p:nvSpPr>
          <p:cNvPr id="14" name="TextBox 13"/>
          <p:cNvSpPr txBox="1"/>
          <p:nvPr/>
        </p:nvSpPr>
        <p:spPr>
          <a:xfrm>
            <a:off x="849969" y="905362"/>
            <a:ext cx="457319" cy="584776"/>
          </a:xfrm>
          <a:prstGeom prst="rect">
            <a:avLst/>
          </a:prstGeom>
        </p:spPr>
        <p:txBody>
          <a:bodyPr vert="horz" lIns="91440" tIns="45720" rIns="91440" bIns="45720" rtlCol="0" anchor="ctr">
            <a:noAutofit/>
          </a:bodyPr>
          <a:lstStyle/>
          <a:p>
            <a:pPr lvl="0"/>
            <a:r>
              <a:rPr lang="en-US" sz="7200" dirty="0">
                <a:solidFill>
                  <a:schemeClr val="tx1"/>
                </a:solidFill>
                <a:effectLst/>
              </a:rPr>
              <a:t>“</a:t>
            </a:r>
          </a:p>
        </p:txBody>
      </p:sp>
      <p:sp>
        <p:nvSpPr>
          <p:cNvPr id="15" name="TextBox 14"/>
          <p:cNvSpPr txBox="1"/>
          <p:nvPr/>
        </p:nvSpPr>
        <p:spPr>
          <a:xfrm>
            <a:off x="7633503" y="2827870"/>
            <a:ext cx="457319" cy="584776"/>
          </a:xfrm>
          <a:prstGeom prst="rect">
            <a:avLst/>
          </a:prstGeom>
        </p:spPr>
        <p:txBody>
          <a:bodyPr vert="horz" lIns="91440" tIns="45720" rIns="91440" bIns="45720" rtlCol="0" anchor="ctr">
            <a:noAutofit/>
          </a:bodyPr>
          <a:lstStyle/>
          <a:p>
            <a:pPr lvl="0" algn="r"/>
            <a:r>
              <a:rPr lang="en-US" sz="7200" dirty="0">
                <a:solidFill>
                  <a:schemeClr val="tx1"/>
                </a:solidFill>
                <a:effectLst/>
              </a:rPr>
              <a:t>”</a:t>
            </a:r>
          </a:p>
        </p:txBody>
      </p:sp>
      <p:cxnSp>
        <p:nvCxnSpPr>
          <p:cNvPr id="19" name="Straight Connector 18"/>
          <p:cNvCxnSpPr/>
          <p:nvPr/>
        </p:nvCxnSpPr>
        <p:spPr>
          <a:xfrm>
            <a:off x="1278466" y="4140199"/>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500960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76869" y="3308581"/>
            <a:ext cx="679872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76868" y="4777381"/>
            <a:ext cx="6798730" cy="8604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AF266B6-E381-48ED-B2F1-371529735842}" type="datetimeFigureOut">
              <a:rPr lang="en-US" smtClean="0"/>
              <a:t>5/8/2019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4C9243-F6D8-4213-9DC5-405325D2EBB3}" type="slidenum">
              <a:rPr lang="en-US" smtClean="0"/>
              <a:t>‹#›</a:t>
            </a:fld>
            <a:endParaRPr lang="en-US"/>
          </a:p>
        </p:txBody>
      </p:sp>
    </p:spTree>
    <p:extLst>
      <p:ext uri="{BB962C8B-B14F-4D97-AF65-F5344CB8AC3E}">
        <p14:creationId xmlns:p14="http://schemas.microsoft.com/office/powerpoint/2010/main" val="38280290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09416" y="982132"/>
            <a:ext cx="632516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8" name="Text Placeholder 2"/>
          <p:cNvSpPr>
            <a:spLocks noGrp="1"/>
          </p:cNvSpPr>
          <p:nvPr>
            <p:ph type="body" idx="13"/>
          </p:nvPr>
        </p:nvSpPr>
        <p:spPr>
          <a:xfrm>
            <a:off x="1176868" y="3639312"/>
            <a:ext cx="6798730" cy="886968"/>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176865" y="4529667"/>
            <a:ext cx="6798736" cy="1346200"/>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AF266B6-E381-48ED-B2F1-371529735842}" type="datetimeFigureOut">
              <a:rPr lang="en-US" smtClean="0"/>
              <a:t>5/8/2019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4C9243-F6D8-4213-9DC5-405325D2EBB3}" type="slidenum">
              <a:rPr lang="en-US" smtClean="0"/>
              <a:t>‹#›</a:t>
            </a:fld>
            <a:endParaRPr lang="en-US"/>
          </a:p>
        </p:txBody>
      </p:sp>
      <p:sp>
        <p:nvSpPr>
          <p:cNvPr id="12" name="TextBox 11"/>
          <p:cNvSpPr txBox="1"/>
          <p:nvPr/>
        </p:nvSpPr>
        <p:spPr>
          <a:xfrm>
            <a:off x="878060" y="896895"/>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7649796" y="2607728"/>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278466" y="342900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029519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76865" y="982131"/>
            <a:ext cx="6798734" cy="2294467"/>
          </a:xfrm>
        </p:spPr>
        <p:txBody>
          <a:bodyPr vert="horz" lIns="91440" tIns="45720" rIns="91440" bIns="45720" rtlCol="0" anchor="ctr">
            <a:normAutofit/>
          </a:bodyPr>
          <a:lstStyle>
            <a:lvl1pPr>
              <a:defRPr lang="en-US" sz="3200" b="0" dirty="0"/>
            </a:lvl1pPr>
          </a:lstStyle>
          <a:p>
            <a:pPr marL="0" lvl="0"/>
            <a:r>
              <a:rPr lang="en-US" smtClean="0"/>
              <a:t>Click to edit Master title style</a:t>
            </a:r>
            <a:endParaRPr lang="en-US" dirty="0"/>
          </a:p>
        </p:txBody>
      </p:sp>
      <p:sp>
        <p:nvSpPr>
          <p:cNvPr id="14" name="Text Placeholder 2"/>
          <p:cNvSpPr>
            <a:spLocks noGrp="1"/>
          </p:cNvSpPr>
          <p:nvPr>
            <p:ph type="body" idx="13"/>
          </p:nvPr>
        </p:nvSpPr>
        <p:spPr>
          <a:xfrm>
            <a:off x="1176868" y="3566160"/>
            <a:ext cx="6798730" cy="905256"/>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176866" y="4470400"/>
            <a:ext cx="6798734" cy="1405467"/>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AF266B6-E381-48ED-B2F1-371529735842}" type="datetimeFigureOut">
              <a:rPr lang="en-US" smtClean="0"/>
              <a:t>5/8/2019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4C9243-F6D8-4213-9DC5-405325D2EBB3}" type="slidenum">
              <a:rPr lang="en-US" smtClean="0"/>
              <a:t>‹#›</a:t>
            </a:fld>
            <a:endParaRPr lang="en-US"/>
          </a:p>
        </p:txBody>
      </p:sp>
      <p:cxnSp>
        <p:nvCxnSpPr>
          <p:cNvPr id="15" name="Straight Connector 14"/>
          <p:cNvCxnSpPr/>
          <p:nvPr/>
        </p:nvCxnSpPr>
        <p:spPr>
          <a:xfrm>
            <a:off x="1278469" y="3429000"/>
            <a:ext cx="6606421"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077698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76865" y="2490135"/>
            <a:ext cx="6798736" cy="3385733"/>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AF266B6-E381-48ED-B2F1-371529735842}" type="datetimeFigureOut">
              <a:rPr lang="en-US" smtClean="0"/>
              <a:t>5/8/2019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4C9243-F6D8-4213-9DC5-405325D2EBB3}" type="slidenum">
              <a:rPr lang="en-US" smtClean="0"/>
              <a:t>‹#›</a:t>
            </a:fld>
            <a:endParaRPr lang="en-US"/>
          </a:p>
        </p:txBody>
      </p:sp>
      <p:cxnSp>
        <p:nvCxnSpPr>
          <p:cNvPr id="14" name="Straight Connector 13"/>
          <p:cNvCxnSpPr/>
          <p:nvPr/>
        </p:nvCxnSpPr>
        <p:spPr>
          <a:xfrm>
            <a:off x="1278466" y="2354670"/>
            <a:ext cx="660642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609202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356667" y="906873"/>
            <a:ext cx="1618930" cy="496899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76867" y="906873"/>
            <a:ext cx="4915509" cy="4968993"/>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AF266B6-E381-48ED-B2F1-371529735842}" type="datetimeFigureOut">
              <a:rPr lang="en-US" smtClean="0"/>
              <a:t>5/8/2019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4C9243-F6D8-4213-9DC5-405325D2EBB3}" type="slidenum">
              <a:rPr lang="en-US" smtClean="0"/>
              <a:t>‹#›</a:t>
            </a:fld>
            <a:endParaRPr lang="en-US"/>
          </a:p>
        </p:txBody>
      </p:sp>
      <p:cxnSp>
        <p:nvCxnSpPr>
          <p:cNvPr id="14" name="Straight Connector 13"/>
          <p:cNvCxnSpPr/>
          <p:nvPr/>
        </p:nvCxnSpPr>
        <p:spPr>
          <a:xfrm>
            <a:off x="6245512" y="906873"/>
            <a:ext cx="0" cy="4968993"/>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696771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9152467" cy="6858000"/>
            <a:chOff x="0" y="0"/>
            <a:chExt cx="9152467" cy="6858000"/>
          </a:xfrm>
        </p:grpSpPr>
        <p:pic>
          <p:nvPicPr>
            <p:cNvPr id="8" name="Picture 7" descr="S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9" name="Rectangle 8"/>
            <p:cNvSpPr/>
            <p:nvPr/>
          </p:nvSpPr>
          <p:spPr>
            <a:xfrm>
              <a:off x="553888" y="542807"/>
              <a:ext cx="8039776" cy="5756392"/>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l="1" r="14240"/>
            <a:stretch/>
          </p:blipFill>
          <p:spPr>
            <a:xfrm>
              <a:off x="0" y="3128434"/>
              <a:ext cx="68580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l="1" r="14240"/>
            <a:stretch/>
          </p:blipFill>
          <p:spPr>
            <a:xfrm>
              <a:off x="8466667" y="3128434"/>
              <a:ext cx="685800" cy="606425"/>
            </a:xfrm>
            <a:prstGeom prst="rect">
              <a:avLst/>
            </a:prstGeom>
          </p:spPr>
        </p:pic>
      </p:grpSp>
      <p:sp>
        <p:nvSpPr>
          <p:cNvPr id="2" name="Title Placeholder 1"/>
          <p:cNvSpPr>
            <a:spLocks noGrp="1"/>
          </p:cNvSpPr>
          <p:nvPr>
            <p:ph type="title"/>
          </p:nvPr>
        </p:nvSpPr>
        <p:spPr>
          <a:xfrm>
            <a:off x="1176866" y="915337"/>
            <a:ext cx="6798734"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176865" y="2490135"/>
            <a:ext cx="6798736" cy="3444997"/>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356670" y="5960533"/>
            <a:ext cx="1148283"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6AF266B6-E381-48ED-B2F1-371529735842}" type="datetimeFigureOut">
              <a:rPr lang="en-US" smtClean="0"/>
              <a:t>5/8/2019</a:t>
            </a:fld>
            <a:endParaRPr lang="en-US"/>
          </a:p>
        </p:txBody>
      </p:sp>
      <p:sp>
        <p:nvSpPr>
          <p:cNvPr id="5" name="Footer Placeholder 4"/>
          <p:cNvSpPr>
            <a:spLocks noGrp="1"/>
          </p:cNvSpPr>
          <p:nvPr>
            <p:ph type="ftr" sz="quarter" idx="3"/>
          </p:nvPr>
        </p:nvSpPr>
        <p:spPr>
          <a:xfrm>
            <a:off x="1176865" y="5960533"/>
            <a:ext cx="5104667"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7580091" y="5960533"/>
            <a:ext cx="39551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E34C9243-F6D8-4213-9DC5-405325D2EBB3}" type="slidenum">
              <a:rPr lang="en-US" smtClean="0"/>
              <a:t>‹#›</a:t>
            </a:fld>
            <a:endParaRPr lang="en-US"/>
          </a:p>
        </p:txBody>
      </p:sp>
    </p:spTree>
    <p:extLst>
      <p:ext uri="{BB962C8B-B14F-4D97-AF65-F5344CB8AC3E}">
        <p14:creationId xmlns:p14="http://schemas.microsoft.com/office/powerpoint/2010/main" val="663855637"/>
      </p:ext>
    </p:extLst>
  </p:cSld>
  <p:clrMap bg1="lt1" tx1="dk1" bg2="lt2" tx2="dk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 id="2147483761" r:id="rId12"/>
    <p:sldLayoutId id="2147483762" r:id="rId13"/>
    <p:sldLayoutId id="2147483763" r:id="rId14"/>
    <p:sldLayoutId id="2147483764" r:id="rId15"/>
    <p:sldLayoutId id="2147483765" r:id="rId16"/>
    <p:sldLayoutId id="2147483766" r:id="rId17"/>
  </p:sldLayoutIdLst>
  <p:txStyles>
    <p:titleStyle>
      <a:lvl1pPr algn="ctr" defTabSz="457200" rtl="0" eaLnBrk="1" latinLnBrk="0" hangingPunct="1">
        <a:spcBef>
          <a:spcPct val="0"/>
        </a:spcBef>
        <a:buNone/>
        <a:defRPr sz="40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9.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itle 2"/>
          <p:cNvSpPr>
            <a:spLocks noGrp="1"/>
          </p:cNvSpPr>
          <p:nvPr>
            <p:ph type="ctrTitle"/>
          </p:nvPr>
        </p:nvSpPr>
        <p:spPr>
          <a:xfrm>
            <a:off x="838200" y="2971800"/>
            <a:ext cx="7772400" cy="762000"/>
          </a:xfrm>
        </p:spPr>
        <p:txBody>
          <a:bodyPr/>
          <a:lstStyle/>
          <a:p>
            <a:r>
              <a:rPr lang="en-US" sz="3600" b="1" dirty="0" smtClean="0">
                <a:solidFill>
                  <a:schemeClr val="tx1"/>
                </a:solidFill>
                <a:latin typeface="Times New Roman" pitchFamily="18" charset="0"/>
                <a:cs typeface="Times New Roman" pitchFamily="18" charset="0"/>
              </a:rPr>
              <a:t>WILLIAM GRANT STILL</a:t>
            </a:r>
            <a:endParaRPr lang="en-US" sz="3600" b="1"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45605100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b="1" dirty="0" smtClean="0">
                <a:solidFill>
                  <a:schemeClr val="tx1"/>
                </a:solidFill>
                <a:latin typeface="Times New Roman" pitchFamily="18" charset="0"/>
                <a:cs typeface="Times New Roman" pitchFamily="18" charset="0"/>
              </a:rPr>
              <a:t>Introduction</a:t>
            </a:r>
            <a:endParaRPr lang="en-US" sz="2800" b="1" dirty="0">
              <a:solidFill>
                <a:schemeClr val="tx1"/>
              </a:solidFill>
              <a:latin typeface="Times New Roman" pitchFamily="18" charset="0"/>
              <a:cs typeface="Times New Roman" pitchFamily="18" charset="0"/>
            </a:endParaRPr>
          </a:p>
        </p:txBody>
      </p:sp>
      <p:sp>
        <p:nvSpPr>
          <p:cNvPr id="3" name="Content Placeholder 2"/>
          <p:cNvSpPr>
            <a:spLocks noGrp="1"/>
          </p:cNvSpPr>
          <p:nvPr>
            <p:ph idx="1"/>
          </p:nvPr>
        </p:nvSpPr>
        <p:spPr>
          <a:solidFill>
            <a:schemeClr val="bg1"/>
          </a:solidFill>
        </p:spPr>
        <p:txBody>
          <a:bodyPr>
            <a:normAutofit fontScale="25000" lnSpcReduction="20000"/>
          </a:bodyPr>
          <a:lstStyle/>
          <a:p>
            <a:pPr marL="457200" indent="-457200">
              <a:buFont typeface="Wingdings" panose="05000000000000000000" pitchFamily="2" charset="2"/>
              <a:buChar char="Ø"/>
            </a:pPr>
            <a:r>
              <a:rPr lang="en-US" sz="6700" b="1" dirty="0" smtClean="0">
                <a:solidFill>
                  <a:schemeClr val="tx1"/>
                </a:solidFill>
                <a:latin typeface="Times New Roman" pitchFamily="18" charset="0"/>
                <a:cs typeface="Times New Roman" pitchFamily="18" charset="0"/>
              </a:rPr>
              <a:t>Born on may 11, 1895 in wood vile, Mississippi, US.</a:t>
            </a:r>
          </a:p>
          <a:p>
            <a:pPr marL="457200" indent="-457200">
              <a:buFont typeface="Wingdings" panose="05000000000000000000" pitchFamily="2" charset="2"/>
              <a:buChar char="Ø"/>
            </a:pPr>
            <a:endParaRPr lang="en-US" sz="6700" b="1" dirty="0" smtClean="0">
              <a:solidFill>
                <a:schemeClr val="tx1"/>
              </a:solidFill>
              <a:latin typeface="Times New Roman" pitchFamily="18" charset="0"/>
              <a:cs typeface="Times New Roman" pitchFamily="18" charset="0"/>
            </a:endParaRPr>
          </a:p>
          <a:p>
            <a:pPr marL="457200" indent="-457200">
              <a:buFont typeface="Wingdings" panose="05000000000000000000" pitchFamily="2" charset="2"/>
              <a:buChar char="Ø"/>
            </a:pPr>
            <a:r>
              <a:rPr lang="en-US" sz="6700" b="1" dirty="0" smtClean="0">
                <a:solidFill>
                  <a:schemeClr val="tx1"/>
                </a:solidFill>
                <a:latin typeface="Times New Roman" pitchFamily="18" charset="0"/>
                <a:cs typeface="Times New Roman" pitchFamily="18" charset="0"/>
              </a:rPr>
              <a:t>Died in  December 3, 1978. Aged 83</a:t>
            </a:r>
          </a:p>
          <a:p>
            <a:pPr marL="0" indent="0">
              <a:buNone/>
            </a:pPr>
            <a:endParaRPr lang="en-US" sz="6700" b="1" dirty="0" smtClean="0">
              <a:solidFill>
                <a:schemeClr val="tx1"/>
              </a:solidFill>
              <a:latin typeface="Times New Roman" pitchFamily="18" charset="0"/>
              <a:cs typeface="Times New Roman" pitchFamily="18" charset="0"/>
            </a:endParaRPr>
          </a:p>
          <a:p>
            <a:pPr marL="457200" indent="-457200">
              <a:buFont typeface="Wingdings" panose="05000000000000000000" pitchFamily="2" charset="2"/>
              <a:buChar char="Ø"/>
            </a:pPr>
            <a:r>
              <a:rPr lang="en-US" sz="6700" b="1" dirty="0" smtClean="0">
                <a:solidFill>
                  <a:schemeClr val="tx1"/>
                </a:solidFill>
                <a:latin typeface="Times New Roman" pitchFamily="18" charset="0"/>
                <a:cs typeface="Times New Roman" pitchFamily="18" charset="0"/>
              </a:rPr>
              <a:t>His parents were Carrie Lena and William grant Sr.</a:t>
            </a:r>
          </a:p>
          <a:p>
            <a:pPr marL="0" indent="0">
              <a:buNone/>
            </a:pPr>
            <a:endParaRPr lang="en-US" sz="6700" b="1" dirty="0" smtClean="0">
              <a:solidFill>
                <a:schemeClr val="tx1"/>
              </a:solidFill>
              <a:latin typeface="Times New Roman" pitchFamily="18" charset="0"/>
              <a:cs typeface="Times New Roman" pitchFamily="18" charset="0"/>
            </a:endParaRPr>
          </a:p>
          <a:p>
            <a:pPr marL="457200" indent="-457200">
              <a:buFont typeface="Wingdings" panose="05000000000000000000" pitchFamily="2" charset="2"/>
              <a:buChar char="Ø"/>
            </a:pPr>
            <a:r>
              <a:rPr lang="en-US" sz="6700" b="1" dirty="0" smtClean="0">
                <a:solidFill>
                  <a:schemeClr val="tx1"/>
                </a:solidFill>
                <a:latin typeface="Times New Roman" pitchFamily="18" charset="0"/>
                <a:cs typeface="Times New Roman" pitchFamily="18" charset="0"/>
              </a:rPr>
              <a:t>He was a classical composer and orchestra</a:t>
            </a:r>
          </a:p>
          <a:p>
            <a:pPr marL="0" indent="0">
              <a:buNone/>
            </a:pPr>
            <a:r>
              <a:rPr lang="en-US" sz="6700" b="1" dirty="0" smtClean="0">
                <a:solidFill>
                  <a:schemeClr val="tx1"/>
                </a:solidFill>
                <a:latin typeface="Times New Roman" pitchFamily="18" charset="0"/>
                <a:cs typeface="Times New Roman" pitchFamily="18" charset="0"/>
              </a:rPr>
              <a:t>       conductor</a:t>
            </a:r>
          </a:p>
          <a:p>
            <a:pPr marL="0" indent="0">
              <a:buNone/>
            </a:pPr>
            <a:endParaRPr lang="en-US" sz="3200" dirty="0">
              <a:solidFill>
                <a:schemeClr val="tx1"/>
              </a:solidFill>
              <a:latin typeface="Times New Roman" pitchFamily="18" charset="0"/>
              <a:cs typeface="Times New Roman" pitchFamily="18" charset="0"/>
            </a:endParaRPr>
          </a:p>
          <a:p>
            <a:pPr marL="457200" indent="-457200">
              <a:buFont typeface="Wingdings" panose="05000000000000000000" pitchFamily="2" charset="2"/>
              <a:buChar char="Ø"/>
            </a:pPr>
            <a:endParaRPr lang="en-US" sz="3200" dirty="0" smtClean="0">
              <a:solidFill>
                <a:schemeClr val="tx1"/>
              </a:solidFill>
              <a:latin typeface="Times New Roman" pitchFamily="18" charset="0"/>
              <a:cs typeface="Times New Roman" pitchFamily="18" charset="0"/>
            </a:endParaRPr>
          </a:p>
          <a:p>
            <a:pPr marL="0" indent="0">
              <a:buNone/>
            </a:pPr>
            <a:r>
              <a:rPr lang="en-US" sz="2400" dirty="0" smtClean="0">
                <a:latin typeface="Times New Roman" pitchFamily="18" charset="0"/>
                <a:cs typeface="Times New Roman" pitchFamily="18" charset="0"/>
              </a:rPr>
              <a:t>  </a:t>
            </a:r>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val="222674247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solidFill>
                  <a:schemeClr val="tx1"/>
                </a:solidFill>
                <a:latin typeface="Times New Roman" pitchFamily="18" charset="0"/>
                <a:cs typeface="Times New Roman" pitchFamily="18" charset="0"/>
              </a:rPr>
              <a:t>HIS FAMILY  LIFE</a:t>
            </a:r>
            <a:endParaRPr lang="en-US" sz="3200" b="1" dirty="0">
              <a:solidFill>
                <a:schemeClr val="tx1"/>
              </a:solidFill>
              <a:latin typeface="Times New Roman" pitchFamily="18" charset="0"/>
              <a:cs typeface="Times New Roman" pitchFamily="18" charset="0"/>
            </a:endParaRPr>
          </a:p>
        </p:txBody>
      </p:sp>
      <p:sp>
        <p:nvSpPr>
          <p:cNvPr id="3" name="Content Placeholder 2"/>
          <p:cNvSpPr>
            <a:spLocks noGrp="1"/>
          </p:cNvSpPr>
          <p:nvPr>
            <p:ph idx="1"/>
          </p:nvPr>
        </p:nvSpPr>
        <p:spPr>
          <a:solidFill>
            <a:schemeClr val="bg1"/>
          </a:solidFill>
        </p:spPr>
        <p:txBody>
          <a:bodyPr>
            <a:normAutofit fontScale="85000" lnSpcReduction="20000"/>
          </a:bodyPr>
          <a:lstStyle/>
          <a:p>
            <a:pPr>
              <a:buFont typeface="Wingdings" panose="05000000000000000000" pitchFamily="2" charset="2"/>
              <a:buChar char="Ø"/>
            </a:pPr>
            <a:r>
              <a:rPr lang="en-US" sz="3600" dirty="0" smtClean="0">
                <a:solidFill>
                  <a:srgbClr val="000000"/>
                </a:solidFill>
                <a:latin typeface="Times New Roman" pitchFamily="18" charset="0"/>
                <a:cs typeface="Times New Roman" pitchFamily="18" charset="0"/>
              </a:rPr>
              <a:t>While he was a baby, his father passed away.</a:t>
            </a:r>
          </a:p>
          <a:p>
            <a:pPr>
              <a:buFont typeface="Wingdings" panose="05000000000000000000" pitchFamily="2" charset="2"/>
              <a:buChar char="Ø"/>
            </a:pPr>
            <a:r>
              <a:rPr lang="en-US" sz="3600" dirty="0" smtClean="0">
                <a:solidFill>
                  <a:srgbClr val="000000"/>
                </a:solidFill>
                <a:latin typeface="Times New Roman" pitchFamily="18" charset="0"/>
                <a:cs typeface="Times New Roman" pitchFamily="18" charset="0"/>
              </a:rPr>
              <a:t>His mother moved the family to live with Still’s  grand mother </a:t>
            </a:r>
          </a:p>
          <a:p>
            <a:pPr>
              <a:buFont typeface="Wingdings" panose="05000000000000000000" pitchFamily="2" charset="2"/>
              <a:buChar char="Ø"/>
            </a:pPr>
            <a:r>
              <a:rPr lang="en-US" sz="3600" dirty="0" smtClean="0">
                <a:solidFill>
                  <a:srgbClr val="000000"/>
                </a:solidFill>
                <a:latin typeface="Times New Roman" pitchFamily="18" charset="0"/>
                <a:cs typeface="Times New Roman" pitchFamily="18" charset="0"/>
              </a:rPr>
              <a:t>They lived in little Rock, Arkansas.</a:t>
            </a:r>
          </a:p>
          <a:p>
            <a:pPr>
              <a:buFont typeface="Wingdings" panose="05000000000000000000" pitchFamily="2" charset="2"/>
              <a:buChar char="Ø"/>
            </a:pPr>
            <a:r>
              <a:rPr lang="en-US" sz="3600" dirty="0" smtClean="0">
                <a:solidFill>
                  <a:srgbClr val="000000"/>
                </a:solidFill>
                <a:latin typeface="Times New Roman" pitchFamily="18" charset="0"/>
                <a:cs typeface="Times New Roman" pitchFamily="18" charset="0"/>
              </a:rPr>
              <a:t>His childhood home was filled with the sounds of his grandmother singing</a:t>
            </a:r>
          </a:p>
          <a:p>
            <a:pPr>
              <a:buFont typeface="Wingdings" panose="05000000000000000000" pitchFamily="2" charset="2"/>
              <a:buChar char="Ø"/>
            </a:pPr>
            <a:endParaRPr lang="en-US" sz="3600" dirty="0" smtClean="0">
              <a:solidFill>
                <a:srgbClr val="000000"/>
              </a:solidFill>
              <a:latin typeface="Times New Roman" pitchFamily="18" charset="0"/>
              <a:cs typeface="Times New Roman" pitchFamily="18" charset="0"/>
            </a:endParaRPr>
          </a:p>
        </p:txBody>
      </p:sp>
    </p:spTree>
    <p:extLst>
      <p:ext uri="{BB962C8B-B14F-4D97-AF65-F5344CB8AC3E}">
        <p14:creationId xmlns:p14="http://schemas.microsoft.com/office/powerpoint/2010/main" val="182510724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p:spPr>
        <p:txBody>
          <a:bodyPr>
            <a:normAutofit fontScale="90000"/>
          </a:bodyPr>
          <a:lstStyle/>
          <a:p>
            <a:r>
              <a:rPr lang="en-US" b="1" dirty="0" smtClean="0">
                <a:solidFill>
                  <a:schemeClr val="tx1"/>
                </a:solidFill>
                <a:latin typeface="Calibri Light" panose="020F0302020204030204" pitchFamily="34" charset="0"/>
              </a:rPr>
              <a:t>Some of WILLIAM GRANTS STILL SONGS</a:t>
            </a:r>
            <a:endParaRPr lang="en-US" b="1" dirty="0">
              <a:solidFill>
                <a:schemeClr val="tx1"/>
              </a:solidFill>
              <a:latin typeface="Calibri Light" panose="020F0302020204030204" pitchFamily="34" charset="0"/>
            </a:endParaRPr>
          </a:p>
        </p:txBody>
      </p:sp>
      <p:sp>
        <p:nvSpPr>
          <p:cNvPr id="3" name="Content Placeholder 2"/>
          <p:cNvSpPr>
            <a:spLocks noGrp="1"/>
          </p:cNvSpPr>
          <p:nvPr>
            <p:ph idx="1"/>
          </p:nvPr>
        </p:nvSpPr>
        <p:spPr>
          <a:solidFill>
            <a:schemeClr val="bg1"/>
          </a:solidFill>
        </p:spPr>
        <p:txBody>
          <a:bodyPr>
            <a:normAutofit/>
          </a:bodyPr>
          <a:lstStyle/>
          <a:p>
            <a:pPr>
              <a:buFont typeface="Wingdings" panose="05000000000000000000" pitchFamily="2" charset="2"/>
              <a:buChar char="Ø"/>
            </a:pPr>
            <a:r>
              <a:rPr lang="en-US" sz="3600" dirty="0" smtClean="0">
                <a:solidFill>
                  <a:schemeClr val="tx1"/>
                </a:solidFill>
                <a:latin typeface="Times New Roman" panose="02020603050405020304" pitchFamily="18" charset="0"/>
                <a:cs typeface="Times New Roman" panose="02020603050405020304" pitchFamily="18" charset="0"/>
              </a:rPr>
              <a:t>TROUBLED ISLAND</a:t>
            </a:r>
          </a:p>
          <a:p>
            <a:pPr>
              <a:buFont typeface="Wingdings" panose="05000000000000000000" pitchFamily="2" charset="2"/>
              <a:buChar char="Ø"/>
            </a:pPr>
            <a:r>
              <a:rPr lang="en-US" sz="3600" dirty="0" smtClean="0">
                <a:solidFill>
                  <a:schemeClr val="tx1"/>
                </a:solidFill>
                <a:latin typeface="Times New Roman" panose="02020603050405020304" pitchFamily="18" charset="0"/>
                <a:cs typeface="Times New Roman" panose="02020603050405020304" pitchFamily="18" charset="0"/>
              </a:rPr>
              <a:t>INCANATION AND DANCE </a:t>
            </a:r>
          </a:p>
          <a:p>
            <a:pPr>
              <a:buFont typeface="Wingdings" panose="05000000000000000000" pitchFamily="2" charset="2"/>
              <a:buChar char="Ø"/>
            </a:pPr>
            <a:r>
              <a:rPr lang="en-US" sz="3600" dirty="0" smtClean="0">
                <a:solidFill>
                  <a:schemeClr val="tx1"/>
                </a:solidFill>
                <a:latin typeface="Times New Roman" panose="02020603050405020304" pitchFamily="18" charset="0"/>
                <a:cs typeface="Times New Roman" panose="02020603050405020304" pitchFamily="18" charset="0"/>
              </a:rPr>
              <a:t>A BOYOU  LEGEND </a:t>
            </a:r>
          </a:p>
          <a:p>
            <a:pPr>
              <a:buFont typeface="Wingdings" panose="05000000000000000000" pitchFamily="2" charset="2"/>
              <a:buChar char="Ø"/>
            </a:pPr>
            <a:r>
              <a:rPr lang="en-US" sz="3600" dirty="0" smtClean="0">
                <a:solidFill>
                  <a:schemeClr val="tx1"/>
                </a:solidFill>
                <a:latin typeface="Times New Roman" panose="02020603050405020304" pitchFamily="18" charset="0"/>
                <a:cs typeface="Times New Roman" panose="02020603050405020304" pitchFamily="18" charset="0"/>
              </a:rPr>
              <a:t>SAHDJI</a:t>
            </a:r>
            <a:endParaRPr lang="en-US" sz="36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1665993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1"/>
                </a:solidFill>
                <a:latin typeface="Times New Roman" panose="02020603050405020304" pitchFamily="18" charset="0"/>
                <a:cs typeface="Times New Roman" panose="02020603050405020304" pitchFamily="18" charset="0"/>
              </a:rPr>
              <a:t>LEGACY AND HONOURS</a:t>
            </a:r>
            <a:endParaRPr lang="en-US" sz="3600" b="1"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solidFill>
            <a:schemeClr val="bg1"/>
          </a:solidFill>
        </p:spPr>
        <p:txBody>
          <a:bodyPr>
            <a:normAutofit fontScale="85000" lnSpcReduction="10000"/>
          </a:bodyPr>
          <a:lstStyle/>
          <a:p>
            <a:r>
              <a:rPr lang="en-US" sz="4000" b="1" dirty="0" smtClean="0">
                <a:latin typeface="Times New Roman" panose="02020603050405020304" pitchFamily="18" charset="0"/>
                <a:cs typeface="Times New Roman" panose="02020603050405020304" pitchFamily="18" charset="0"/>
              </a:rPr>
              <a:t>Guggenheim fellowship</a:t>
            </a:r>
          </a:p>
          <a:p>
            <a:r>
              <a:rPr lang="en-US" sz="4000" b="1" dirty="0" smtClean="0">
                <a:latin typeface="Times New Roman" panose="02020603050405020304" pitchFamily="18" charset="0"/>
                <a:cs typeface="Times New Roman" panose="02020603050405020304" pitchFamily="18" charset="0"/>
              </a:rPr>
              <a:t>Honorary doctorate from Oberlin college, Wilberforce university, onward University, Bates college</a:t>
            </a:r>
          </a:p>
          <a:p>
            <a:r>
              <a:rPr lang="en-US" sz="4000" b="1" dirty="0" smtClean="0">
                <a:latin typeface="Times New Roman" panose="02020603050405020304" pitchFamily="18" charset="0"/>
                <a:cs typeface="Times New Roman" panose="02020603050405020304" pitchFamily="18" charset="0"/>
              </a:rPr>
              <a:t>The 1992 Mississippi arts and letters</a:t>
            </a:r>
            <a:endParaRPr lang="en-US" sz="4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5075718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3886200"/>
          </a:xfrm>
        </p:spPr>
        <p:txBody>
          <a:bodyPr>
            <a:noAutofit/>
          </a:bodyPr>
          <a:lstStyle/>
          <a:p>
            <a:r>
              <a:rPr lang="en-US" sz="6600" dirty="0" smtClean="0"/>
              <a:t>GRANTS WILL STILL</a:t>
            </a:r>
            <a:endParaRPr lang="en-US" sz="6600" dirty="0"/>
          </a:p>
        </p:txBody>
      </p:sp>
      <p:pic>
        <p:nvPicPr>
          <p:cNvPr id="5" name="Picture Placeholder 4"/>
          <p:cNvPicPr>
            <a:picLocks noGrp="1" noChangeAspect="1"/>
          </p:cNvPicPr>
          <p:nvPr>
            <p:ph type="pic" idx="1"/>
          </p:nvPr>
        </p:nvPicPr>
        <p:blipFill>
          <a:blip r:embed="rId3" cstate="print">
            <a:extLst>
              <a:ext uri="{28A0092B-C50C-407E-A947-70E740481C1C}">
                <a14:useLocalDpi xmlns:a14="http://schemas.microsoft.com/office/drawing/2010/main" val="0"/>
              </a:ext>
            </a:extLst>
          </a:blip>
          <a:srcRect l="11476" r="11476"/>
          <a:stretch>
            <a:fillRect/>
          </a:stretch>
        </p:blipFill>
        <p:spPr/>
      </p:pic>
      <p:sp>
        <p:nvSpPr>
          <p:cNvPr id="4" name="Text Placeholder 3"/>
          <p:cNvSpPr>
            <a:spLocks noGrp="1"/>
          </p:cNvSpPr>
          <p:nvPr>
            <p:ph type="body" sz="half" idx="2"/>
          </p:nvPr>
        </p:nvSpPr>
        <p:spPr/>
        <p:txBody>
          <a:bodyPr/>
          <a:lstStyle/>
          <a:p>
            <a:endParaRPr lang="en-US" dirty="0"/>
          </a:p>
        </p:txBody>
      </p:sp>
    </p:spTree>
    <p:extLst>
      <p:ext uri="{BB962C8B-B14F-4D97-AF65-F5344CB8AC3E}">
        <p14:creationId xmlns:p14="http://schemas.microsoft.com/office/powerpoint/2010/main" val="20814310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GRANTS WILLIAM  STILL</a:t>
            </a:r>
            <a:endParaRPr lang="en-US" dirty="0"/>
          </a:p>
        </p:txBody>
      </p:sp>
      <p:sp>
        <p:nvSpPr>
          <p:cNvPr id="3" name="Text Placeholder 2"/>
          <p:cNvSpPr>
            <a:spLocks noGrp="1"/>
          </p:cNvSpPr>
          <p:nvPr>
            <p:ph type="body" idx="1"/>
          </p:nvPr>
        </p:nvSpPr>
        <p:spPr/>
        <p:txBody>
          <a:bodyPr/>
          <a:lstStyle/>
          <a:p>
            <a:r>
              <a:rPr lang="en-US" dirty="0" smtClean="0"/>
              <a:t>AT HIS OLDERLY AGE</a:t>
            </a:r>
            <a:endParaRPr lang="en-US" dirty="0"/>
          </a:p>
        </p:txBody>
      </p:sp>
      <p:pic>
        <p:nvPicPr>
          <p:cNvPr id="7" name="Content Placeholder 6"/>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1612106" y="3672681"/>
            <a:ext cx="2466975" cy="1847850"/>
          </a:xfrm>
        </p:spPr>
      </p:pic>
      <p:sp>
        <p:nvSpPr>
          <p:cNvPr id="5" name="Text Placeholder 4"/>
          <p:cNvSpPr>
            <a:spLocks noGrp="1"/>
          </p:cNvSpPr>
          <p:nvPr>
            <p:ph type="body" sz="quarter" idx="3"/>
          </p:nvPr>
        </p:nvSpPr>
        <p:spPr/>
        <p:txBody>
          <a:bodyPr/>
          <a:lstStyle/>
          <a:p>
            <a:r>
              <a:rPr lang="en-US" dirty="0" smtClean="0"/>
              <a:t>FRIEND</a:t>
            </a:r>
            <a:endParaRPr lang="en-US" dirty="0"/>
          </a:p>
        </p:txBody>
      </p:sp>
      <p:pic>
        <p:nvPicPr>
          <p:cNvPr id="8" name="Content Placeholder 7"/>
          <p:cNvPicPr>
            <a:picLocks noGrp="1" noChangeAspect="1"/>
          </p:cNvPicPr>
          <p:nvPr>
            <p:ph sz="quarter" idx="4"/>
          </p:nvPr>
        </p:nvPicPr>
        <p:blipFill>
          <a:blip r:embed="rId4">
            <a:extLst>
              <a:ext uri="{28A0092B-C50C-407E-A947-70E740481C1C}">
                <a14:useLocalDpi xmlns:a14="http://schemas.microsoft.com/office/drawing/2010/main" val="0"/>
              </a:ext>
            </a:extLst>
          </a:blip>
          <a:stretch>
            <a:fillRect/>
          </a:stretch>
        </p:blipFill>
        <p:spPr>
          <a:xfrm>
            <a:off x="5138737" y="3620294"/>
            <a:ext cx="2343150" cy="1952625"/>
          </a:xfrm>
        </p:spPr>
      </p:pic>
    </p:spTree>
    <p:extLst>
      <p:ext uri="{BB962C8B-B14F-4D97-AF65-F5344CB8AC3E}">
        <p14:creationId xmlns:p14="http://schemas.microsoft.com/office/powerpoint/2010/main" val="40061415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838200"/>
            <a:ext cx="8610600" cy="8863965"/>
          </a:xfrm>
          <a:prstGeom prst="rect">
            <a:avLst/>
          </a:prstGeom>
          <a:noFill/>
        </p:spPr>
        <p:txBody>
          <a:bodyPr wrap="square" rtlCol="0">
            <a:spAutoFit/>
          </a:bodyPr>
          <a:lstStyle/>
          <a:p>
            <a:endParaRPr lang="en-US" dirty="0" smtClean="0">
              <a:latin typeface="Times New Roman" panose="02020603050405020304" pitchFamily="18" charset="0"/>
              <a:cs typeface="Times New Roman" panose="02020603050405020304" pitchFamily="18" charset="0"/>
            </a:endParaRPr>
          </a:p>
          <a:p>
            <a:endParaRPr lang="en-US" sz="2000" b="1" dirty="0">
              <a:latin typeface="Times New Roman" panose="02020603050405020304" pitchFamily="18" charset="0"/>
              <a:cs typeface="Times New Roman" panose="02020603050405020304" pitchFamily="18" charset="0"/>
            </a:endParaRPr>
          </a:p>
          <a:p>
            <a:r>
              <a:rPr lang="en-US" sz="2000" b="1" dirty="0" smtClean="0">
                <a:latin typeface="Times New Roman" panose="02020603050405020304" pitchFamily="18" charset="0"/>
                <a:cs typeface="Times New Roman" panose="02020603050405020304" pitchFamily="18" charset="0"/>
              </a:rPr>
              <a:t>                                               References</a:t>
            </a:r>
          </a:p>
          <a:p>
            <a:endParaRPr lang="en-US" sz="2000" b="1" dirty="0">
              <a:latin typeface="Times New Roman" panose="02020603050405020304" pitchFamily="18" charset="0"/>
              <a:cs typeface="Times New Roman" panose="02020603050405020304" pitchFamily="18" charset="0"/>
            </a:endParaRPr>
          </a:p>
          <a:p>
            <a:endParaRPr lang="en-US" sz="2000" b="1" dirty="0" smtClean="0">
              <a:latin typeface="Times New Roman" panose="02020603050405020304" pitchFamily="18" charset="0"/>
              <a:cs typeface="Times New Roman" panose="02020603050405020304" pitchFamily="18" charset="0"/>
            </a:endParaRPr>
          </a:p>
          <a:p>
            <a:endParaRPr lang="en-US" sz="2000" b="1" dirty="0" smtClean="0">
              <a:latin typeface="Times New Roman" panose="02020603050405020304" pitchFamily="18" charset="0"/>
              <a:cs typeface="Times New Roman" panose="02020603050405020304" pitchFamily="18" charset="0"/>
            </a:endParaRPr>
          </a:p>
          <a:p>
            <a:r>
              <a:rPr lang="en-US" sz="2000" b="1" dirty="0" smtClean="0">
                <a:latin typeface="Times New Roman" panose="02020603050405020304" pitchFamily="18" charset="0"/>
                <a:cs typeface="Times New Roman" panose="02020603050405020304" pitchFamily="18" charset="0"/>
              </a:rPr>
              <a:t> </a:t>
            </a:r>
            <a:r>
              <a:rPr lang="en-US" sz="2000" b="1" dirty="0"/>
              <a:t>Lind, W. S. (2018). </a:t>
            </a:r>
            <a:r>
              <a:rPr lang="en-US" sz="2000" b="1" i="1" dirty="0"/>
              <a:t>Maneuver warfare handbook</a:t>
            </a:r>
            <a:r>
              <a:rPr lang="en-US" sz="2000" b="1" dirty="0"/>
              <a:t>. Routledge</a:t>
            </a:r>
            <a:r>
              <a:rPr lang="en-US" sz="2000" b="1" dirty="0" smtClean="0"/>
              <a:t>.</a:t>
            </a:r>
          </a:p>
          <a:p>
            <a:endParaRPr lang="en-US" sz="2000" b="1" dirty="0" smtClean="0"/>
          </a:p>
          <a:p>
            <a:r>
              <a:rPr lang="en-US" sz="2000" b="1" dirty="0"/>
              <a:t>White, J. K. (2018). </a:t>
            </a:r>
            <a:r>
              <a:rPr lang="en-US" sz="2000" b="1" i="1" dirty="0"/>
              <a:t>Still seeing red: How the Cold War shapes the new American politics</a:t>
            </a:r>
            <a:r>
              <a:rPr lang="en-US" sz="2000" b="1" dirty="0"/>
              <a:t>. Routledge.</a:t>
            </a:r>
            <a:endParaRPr lang="en-US" sz="2000" b="1" dirty="0">
              <a:latin typeface="Times New Roman" panose="02020603050405020304" pitchFamily="18" charset="0"/>
              <a:cs typeface="Times New Roman" panose="02020603050405020304" pitchFamily="18" charset="0"/>
            </a:endParaRPr>
          </a:p>
          <a:p>
            <a:endParaRPr lang="en-US" sz="2000" b="1" dirty="0" smtClean="0">
              <a:latin typeface="Times New Roman" panose="02020603050405020304" pitchFamily="18" charset="0"/>
              <a:cs typeface="Times New Roman" panose="02020603050405020304" pitchFamily="18" charset="0"/>
            </a:endParaRPr>
          </a:p>
          <a:p>
            <a:endParaRPr lang="en-US" sz="2000" b="1" dirty="0">
              <a:latin typeface="Times New Roman" panose="02020603050405020304" pitchFamily="18" charset="0"/>
              <a:cs typeface="Times New Roman" panose="02020603050405020304" pitchFamily="18" charset="0"/>
            </a:endParaRPr>
          </a:p>
          <a:p>
            <a:r>
              <a:rPr lang="en-US" sz="2000" b="1" dirty="0"/>
              <a:t>Kuo, G. H., Gaul, M. D., Liang, </a:t>
            </a:r>
            <a:r>
              <a:rPr lang="en-US" sz="2000" b="1" dirty="0" smtClean="0"/>
              <a:t> </a:t>
            </a:r>
            <a:r>
              <a:rPr lang="en-US" sz="2000" b="1" dirty="0"/>
              <a:t>Grant, E. (2018). Synthesis and biological evaluation of benzocyclobutane-C-glycosides as potent and orally active SGLT1/SGLT2 dual inhibitors. </a:t>
            </a:r>
            <a:r>
              <a:rPr lang="en-US" sz="2000" b="1" i="1" dirty="0"/>
              <a:t>Bioorganic &amp; medicinal chemistry letters</a:t>
            </a:r>
            <a:r>
              <a:rPr lang="en-US" sz="2000" b="1" dirty="0"/>
              <a:t>, </a:t>
            </a:r>
            <a:r>
              <a:rPr lang="en-US" sz="2000" b="1" i="1"/>
              <a:t>28</a:t>
            </a:r>
            <a:r>
              <a:rPr lang="en-US" sz="2000" b="1"/>
              <a:t>(7</a:t>
            </a:r>
            <a:r>
              <a:rPr lang="en-US" sz="2000" b="1" smtClean="0"/>
              <a:t>),</a:t>
            </a:r>
            <a:endParaRPr lang="en-US" dirty="0" smtClean="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smtClean="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smtClean="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smtClean="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smtClean="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smtClean="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smtClean="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26469825"/>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rotWithShape="1">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Organic</Template>
  <TotalTime>2244</TotalTime>
  <Words>670</Words>
  <Application>Microsoft Office PowerPoint</Application>
  <PresentationFormat>On-screen Show (4:3)</PresentationFormat>
  <Paragraphs>68</Paragraphs>
  <Slides>8</Slides>
  <Notes>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8</vt:i4>
      </vt:variant>
    </vt:vector>
  </HeadingPairs>
  <TitlesOfParts>
    <vt:vector size="16" baseType="lpstr">
      <vt:lpstr>Arial</vt:lpstr>
      <vt:lpstr>Arial Black</vt:lpstr>
      <vt:lpstr>Calibri</vt:lpstr>
      <vt:lpstr>Calibri Light</vt:lpstr>
      <vt:lpstr>Garamond</vt:lpstr>
      <vt:lpstr>Times New Roman</vt:lpstr>
      <vt:lpstr>Wingdings</vt:lpstr>
      <vt:lpstr>Organic</vt:lpstr>
      <vt:lpstr>WILLIAM GRANT STILL</vt:lpstr>
      <vt:lpstr>Introduction</vt:lpstr>
      <vt:lpstr>HIS FAMILY  LIFE</vt:lpstr>
      <vt:lpstr>Some of WILLIAM GRANTS STILL SONGS</vt:lpstr>
      <vt:lpstr>LEGACY AND HONOURS</vt:lpstr>
      <vt:lpstr>GRANTS WILL STILL</vt:lpstr>
      <vt:lpstr>GRANTS WILLIAM  STILL</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Correctional Officers Training On how to Recognize a Need for Inmate Referral to Health Facilities</dc:title>
  <dc:creator>faith</dc:creator>
  <cp:lastModifiedBy>amo</cp:lastModifiedBy>
  <cp:revision>136</cp:revision>
  <dcterms:created xsi:type="dcterms:W3CDTF">2019-02-07T05:07:49Z</dcterms:created>
  <dcterms:modified xsi:type="dcterms:W3CDTF">2019-05-08T13:35:50Z</dcterms:modified>
</cp:coreProperties>
</file>