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27"/>
  </p:notesMasterIdLst>
  <p:sldIdLst>
    <p:sldId id="345" r:id="rId2"/>
    <p:sldId id="346" r:id="rId3"/>
    <p:sldId id="347" r:id="rId4"/>
    <p:sldId id="350" r:id="rId5"/>
    <p:sldId id="331" r:id="rId6"/>
    <p:sldId id="260" r:id="rId7"/>
    <p:sldId id="332" r:id="rId8"/>
    <p:sldId id="333" r:id="rId9"/>
    <p:sldId id="334" r:id="rId10"/>
    <p:sldId id="336" r:id="rId11"/>
    <p:sldId id="335" r:id="rId12"/>
    <p:sldId id="266" r:id="rId13"/>
    <p:sldId id="267" r:id="rId14"/>
    <p:sldId id="337" r:id="rId15"/>
    <p:sldId id="338" r:id="rId16"/>
    <p:sldId id="339" r:id="rId17"/>
    <p:sldId id="348" r:id="rId18"/>
    <p:sldId id="340" r:id="rId19"/>
    <p:sldId id="341" r:id="rId20"/>
    <p:sldId id="342" r:id="rId21"/>
    <p:sldId id="349" r:id="rId22"/>
    <p:sldId id="343" r:id="rId23"/>
    <p:sldId id="344" r:id="rId24"/>
    <p:sldId id="268" r:id="rId25"/>
    <p:sldId id="33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9DB8"/>
    <a:srgbClr val="A5C26A"/>
    <a:srgbClr val="88A945"/>
    <a:srgbClr val="91B44A"/>
    <a:srgbClr val="008000"/>
    <a:srgbClr val="CC6600"/>
    <a:srgbClr val="993300"/>
    <a:srgbClr val="006600"/>
    <a:srgbClr val="CC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56" autoAdjust="0"/>
    <p:restoredTop sz="94721" autoAdjust="0"/>
  </p:normalViewPr>
  <p:slideViewPr>
    <p:cSldViewPr>
      <p:cViewPr>
        <p:scale>
          <a:sx n="90" d="100"/>
          <a:sy n="90" d="100"/>
        </p:scale>
        <p:origin x="-780" y="-246"/>
      </p:cViewPr>
      <p:guideLst>
        <p:guide orient="horz" pos="2160"/>
        <p:guide orient="horz" pos="874"/>
        <p:guide orient="horz" pos="3895"/>
        <p:guide pos="2880"/>
        <p:guide pos="295"/>
        <p:guide pos="5472"/>
        <p:guide pos="2935"/>
        <p:guide pos="2839"/>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BD56B3-6C82-40DD-98FA-134196FC26A4}" type="datetimeFigureOut">
              <a:rPr lang="en-US" smtClean="0"/>
              <a:pPr/>
              <a:t>11/4/2015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80D8B5-8FAD-4D8C-8B4E-1B73660FDA8B}" type="slidenum">
              <a:rPr lang="en-US" smtClean="0"/>
              <a:pPr/>
              <a:t>‹#›</a:t>
            </a:fld>
            <a:endParaRPr lang="en-US" dirty="0"/>
          </a:p>
        </p:txBody>
      </p:sp>
    </p:spTree>
    <p:extLst>
      <p:ext uri="{BB962C8B-B14F-4D97-AF65-F5344CB8AC3E}">
        <p14:creationId xmlns:p14="http://schemas.microsoft.com/office/powerpoint/2010/main" val="3081619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alphaModFix amt="29000"/>
            <a:lum/>
          </a:blip>
          <a:srcRect/>
          <a:stretch>
            <a:fillRect b="21000"/>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r>
              <a:rPr lang="en-US" smtClean="0"/>
              <a:t>5–</a:t>
            </a:r>
            <a:fld id="{EDEDAE98-C97D-4C66-8FCA-6282D1B67397}" type="slidenum">
              <a:rPr lang="en-US" smtClean="0"/>
              <a:pPr/>
              <a:t>‹#›</a:t>
            </a:fld>
            <a:endParaRPr lang="en-US" dirty="0"/>
          </a:p>
        </p:txBody>
      </p:sp>
      <p:sp>
        <p:nvSpPr>
          <p:cNvPr id="8"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bg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3" name="Subtitle 2"/>
          <p:cNvSpPr>
            <a:spLocks noGrp="1"/>
          </p:cNvSpPr>
          <p:nvPr>
            <p:ph type="subTitle" idx="1"/>
          </p:nvPr>
        </p:nvSpPr>
        <p:spPr>
          <a:xfrm>
            <a:off x="2286000" y="4627245"/>
            <a:ext cx="6400800" cy="1554480"/>
          </a:xfrm>
        </p:spPr>
        <p:txBody>
          <a:bodyPr anchor="b">
            <a:normAutofit/>
          </a:bodyPr>
          <a:lstStyle>
            <a:lvl1pPr marL="0" indent="0" algn="r">
              <a:buNone/>
              <a:defRPr sz="3200" b="1" baseline="0">
                <a:solidFill>
                  <a:srgbClr val="8CC75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463138" y="457200"/>
            <a:ext cx="8224652" cy="1470025"/>
          </a:xfrm>
        </p:spPr>
        <p:txBody>
          <a:bodyPr>
            <a:normAutofit/>
          </a:bodyPr>
          <a:lstStyle>
            <a:lvl1pPr algn="ctr">
              <a:defRPr sz="4000" b="1">
                <a:solidFill>
                  <a:srgbClr val="009AD3"/>
                </a:solidFill>
                <a:effectLst/>
              </a:defRPr>
            </a:lvl1pPr>
          </a:lstStyle>
          <a:p>
            <a:r>
              <a:rPr lang="en-US" smtClean="0"/>
              <a:t>Click to edit Master title style</a:t>
            </a:r>
            <a:endParaRPr lang="en-US" dirty="0"/>
          </a:p>
        </p:txBody>
      </p:sp>
      <p:cxnSp>
        <p:nvCxnSpPr>
          <p:cNvPr id="10" name="Straight Connector 9"/>
          <p:cNvCxnSpPr/>
          <p:nvPr/>
        </p:nvCxnSpPr>
        <p:spPr>
          <a:xfrm>
            <a:off x="2286000" y="6181725"/>
            <a:ext cx="6400800" cy="0"/>
          </a:xfrm>
          <a:prstGeom prst="line">
            <a:avLst/>
          </a:prstGeom>
          <a:ln w="57150">
            <a:solidFill>
              <a:srgbClr val="F47A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9451168"/>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1000"/>
                                        <p:tgtEl>
                                          <p:spTgt spid="3">
                                            <p:txEl>
                                              <p:pRg st="0" end="0"/>
                                            </p:txEl>
                                          </p:spTgt>
                                        </p:tgtEl>
                                      </p:cBhvr>
                                    </p:animEffect>
                                  </p:childTnLst>
                                </p:cTn>
                              </p:par>
                              <p:par>
                                <p:cTn id="8" presetID="22" presetClass="entr" presetSubtype="2"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1"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up)">
                      <p:cBhvr>
                        <p:cTn dur="1000"/>
                        <p:tgtEl>
                          <p:spTgt spid="3"/>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46888"/>
            <a:ext cx="8229600" cy="100584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effectLst>
            <a:outerShdw blurRad="76200" dist="76200" dir="2700000" algn="tl" rotWithShape="0">
              <a:prstClr val="black">
                <a:alpha val="40000"/>
              </a:prstClr>
            </a:outerShdw>
          </a:effectLst>
        </p:spPr>
        <p:txBody>
          <a:bodyPr/>
          <a:lstStyle>
            <a:lvl1pPr>
              <a:defRPr>
                <a:solidFill>
                  <a:schemeClr val="bg1"/>
                </a:solidFill>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r>
              <a:rPr lang="en-US" smtClean="0"/>
              <a:t>5–</a:t>
            </a:r>
            <a:fld id="{EDEDAE98-C97D-4C66-8FCA-6282D1B67397}" type="slidenum">
              <a:rPr lang="en-US" smtClean="0"/>
              <a:pPr/>
              <a:t>‹#›</a:t>
            </a:fld>
            <a:endParaRPr lang="en-US" dirty="0"/>
          </a:p>
        </p:txBody>
      </p:sp>
      <p:sp>
        <p:nvSpPr>
          <p:cNvPr id="7"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Tree>
    <p:extLst>
      <p:ext uri="{BB962C8B-B14F-4D97-AF65-F5344CB8AC3E}">
        <p14:creationId xmlns:p14="http://schemas.microsoft.com/office/powerpoint/2010/main" val="2987233403"/>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10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10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10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O Title and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457200" indent="-457200">
              <a:buFont typeface="+mj-lt"/>
              <a:buAutoNum type="arabicPeriod"/>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r>
              <a:rPr lang="en-US" smtClean="0"/>
              <a:t>5–</a:t>
            </a:r>
            <a:fld id="{EDEDAE98-C97D-4C66-8FCA-6282D1B67397}" type="slidenum">
              <a:rPr lang="en-US" smtClean="0"/>
              <a:pPr/>
              <a:t>‹#›</a:t>
            </a:fld>
            <a:endParaRPr lang="en-US" dirty="0"/>
          </a:p>
        </p:txBody>
      </p:sp>
      <p:sp>
        <p:nvSpPr>
          <p:cNvPr id="7"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8" name="Title 1"/>
          <p:cNvSpPr>
            <a:spLocks noGrp="1"/>
          </p:cNvSpPr>
          <p:nvPr>
            <p:ph type="title"/>
          </p:nvPr>
        </p:nvSpPr>
        <p:spPr>
          <a:xfrm>
            <a:off x="457200" y="246888"/>
            <a:ext cx="8229600" cy="1005840"/>
          </a:xfrm>
          <a:gradFill flip="none" rotWithShape="1">
            <a:gsLst>
              <a:gs pos="0">
                <a:schemeClr val="accent6">
                  <a:lumMod val="50000"/>
                  <a:shade val="30000"/>
                  <a:satMod val="115000"/>
                </a:schemeClr>
              </a:gs>
              <a:gs pos="50000">
                <a:schemeClr val="accent6">
                  <a:lumMod val="50000"/>
                  <a:shade val="67500"/>
                  <a:satMod val="115000"/>
                </a:schemeClr>
              </a:gs>
              <a:gs pos="100000">
                <a:schemeClr val="accent6">
                  <a:lumMod val="50000"/>
                  <a:shade val="100000"/>
                  <a:satMod val="115000"/>
                </a:schemeClr>
              </a:gs>
            </a:gsLst>
            <a:lin ang="5400000" scaled="1"/>
            <a:tileRect/>
          </a:gradFill>
          <a:effectLst>
            <a:outerShdw blurRad="76200" dist="76200" dir="2700000" algn="tl" rotWithShape="0">
              <a:prstClr val="black">
                <a:alpha val="40000"/>
              </a:prstClr>
            </a:outerShdw>
          </a:effectLst>
        </p:spPr>
        <p:txBody>
          <a:bodyPr>
            <a:normAutofit/>
          </a:bodyPr>
          <a:lstStyle>
            <a:lvl1pPr>
              <a:defRPr sz="2800">
                <a:solidFill>
                  <a:schemeClr val="bg1"/>
                </a:solidFill>
                <a:effectLst/>
              </a:defRPr>
            </a:lvl1pPr>
          </a:lstStyle>
          <a:p>
            <a:r>
              <a:rPr lang="en-US" smtClean="0"/>
              <a:t>Click to edit Master title style</a:t>
            </a:r>
            <a:endParaRPr lang="en-US" dirty="0"/>
          </a:p>
        </p:txBody>
      </p:sp>
    </p:spTree>
    <p:extLst>
      <p:ext uri="{BB962C8B-B14F-4D97-AF65-F5344CB8AC3E}">
        <p14:creationId xmlns:p14="http://schemas.microsoft.com/office/powerpoint/2010/main" val="2535103629"/>
      </p:ext>
    </p:extLst>
  </p:cSld>
  <p:clrMapOvr>
    <a:overrideClrMapping bg1="lt1" tx1="dk1" bg2="lt2" tx2="dk2" accent1="accent1" accent2="accent2" accent3="accent3" accent4="accent4" accent5="accent5" accent6="accent6" hlink="hlink" folHlink="folHlink"/>
  </p:clrMapOvr>
  <p:transition spd="slow">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10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10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10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r>
              <a:rPr lang="en-US" smtClean="0"/>
              <a:t>5–</a:t>
            </a:r>
            <a:fld id="{EDEDAE98-C97D-4C66-8FCA-6282D1B67397}" type="slidenum">
              <a:rPr lang="en-US" smtClean="0"/>
              <a:pPr/>
              <a:t>‹#›</a:t>
            </a:fld>
            <a:endParaRPr lang="en-US" dirty="0"/>
          </a:p>
        </p:txBody>
      </p:sp>
      <p:sp>
        <p:nvSpPr>
          <p:cNvPr id="7"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
        <p:nvSpPr>
          <p:cNvPr id="5" name="Title 1"/>
          <p:cNvSpPr>
            <a:spLocks noGrp="1"/>
          </p:cNvSpPr>
          <p:nvPr>
            <p:ph type="title"/>
          </p:nvPr>
        </p:nvSpPr>
        <p:spPr>
          <a:xfrm>
            <a:off x="457200" y="246888"/>
            <a:ext cx="8229600" cy="100584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effectLst>
            <a:outerShdw blurRad="76200" dist="76200" dir="2700000" algn="tl" rotWithShape="0">
              <a:prstClr val="black">
                <a:alpha val="40000"/>
              </a:prstClr>
            </a:outerShdw>
          </a:effectLst>
        </p:spPr>
        <p:txBody>
          <a:bodyPr/>
          <a:lstStyle>
            <a:lvl1pPr>
              <a:defRPr>
                <a:solidFill>
                  <a:schemeClr val="bg1"/>
                </a:solidFill>
                <a:effectLst/>
              </a:defRPr>
            </a:lvl1pPr>
          </a:lstStyle>
          <a:p>
            <a:r>
              <a:rPr lang="en-US" smtClean="0"/>
              <a:t>Click to edit Master title style</a:t>
            </a:r>
            <a:endParaRPr lang="en-US" dirty="0"/>
          </a:p>
        </p:txBody>
      </p:sp>
    </p:spTree>
    <p:extLst>
      <p:ext uri="{BB962C8B-B14F-4D97-AF65-F5344CB8AC3E}">
        <p14:creationId xmlns:p14="http://schemas.microsoft.com/office/powerpoint/2010/main" val="1854622397"/>
      </p:ext>
    </p:extLst>
  </p:cSld>
  <p:clrMapOvr>
    <a:masterClrMapping/>
  </p:clrMapOvr>
  <p:transition spd="slow">
    <p:cut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xhibit ">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r>
              <a:rPr lang="en-US" smtClean="0"/>
              <a:t>5–</a:t>
            </a:r>
            <a:fld id="{EDEDAE98-C97D-4C66-8FCA-6282D1B67397}" type="slidenum">
              <a:rPr lang="en-US" smtClean="0"/>
              <a:pPr/>
              <a:t>‹#›</a:t>
            </a:fld>
            <a:endParaRPr lang="en-US" dirty="0"/>
          </a:p>
        </p:txBody>
      </p:sp>
      <p:sp>
        <p:nvSpPr>
          <p:cNvPr id="7"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5" name="Title 1"/>
          <p:cNvSpPr>
            <a:spLocks noGrp="1"/>
          </p:cNvSpPr>
          <p:nvPr>
            <p:ph type="title" hasCustomPrompt="1"/>
          </p:nvPr>
        </p:nvSpPr>
        <p:spPr>
          <a:xfrm>
            <a:off x="457200" y="246888"/>
            <a:ext cx="8229600" cy="1005840"/>
          </a:xfrm>
          <a:noFill/>
          <a:effectLst/>
        </p:spPr>
        <p:txBody>
          <a:bodyPr>
            <a:normAutofit/>
          </a:bodyPr>
          <a:lstStyle>
            <a:lvl1pPr algn="l">
              <a:defRPr sz="1800">
                <a:solidFill>
                  <a:schemeClr val="accent1">
                    <a:lumMod val="75000"/>
                  </a:schemeClr>
                </a:solidFill>
                <a:effectLst/>
              </a:defRPr>
            </a:lvl1pPr>
          </a:lstStyle>
          <a:p>
            <a:r>
              <a:rPr lang="en-US" dirty="0" smtClean="0"/>
              <a:t>CLICK TO EDIT MASTER TITLE STYLE</a:t>
            </a:r>
            <a:endParaRPr lang="en-US" dirty="0"/>
          </a:p>
        </p:txBody>
      </p:sp>
      <p:cxnSp>
        <p:nvCxnSpPr>
          <p:cNvPr id="3" name="Straight Connector 2"/>
          <p:cNvCxnSpPr/>
          <p:nvPr/>
        </p:nvCxnSpPr>
        <p:spPr>
          <a:xfrm>
            <a:off x="533400" y="1066800"/>
            <a:ext cx="8153400" cy="0"/>
          </a:xfrm>
          <a:prstGeom prst="line">
            <a:avLst/>
          </a:prstGeom>
          <a:ln w="5715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1763069"/>
      </p:ext>
    </p:extLst>
  </p:cSld>
  <p:clrMapOvr>
    <a:masterClrMapping/>
  </p:clrMapOvr>
  <p:transition spd="slow">
    <p:cut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r>
              <a:rPr lang="en-US" smtClean="0"/>
              <a:t>5–</a:t>
            </a:r>
            <a:fld id="{EDEDAE98-C97D-4C66-8FCA-6282D1B67397}" type="slidenum">
              <a:rPr lang="en-US" smtClean="0"/>
              <a:pPr/>
              <a:t>‹#›</a:t>
            </a:fld>
            <a:endParaRPr lang="en-US" dirty="0"/>
          </a:p>
        </p:txBody>
      </p:sp>
      <p:sp>
        <p:nvSpPr>
          <p:cNvPr id="7"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5" name="Title 1"/>
          <p:cNvSpPr>
            <a:spLocks noGrp="1"/>
          </p:cNvSpPr>
          <p:nvPr>
            <p:ph type="title" hasCustomPrompt="1"/>
          </p:nvPr>
        </p:nvSpPr>
        <p:spPr>
          <a:xfrm>
            <a:off x="457200" y="246888"/>
            <a:ext cx="8229600" cy="1005840"/>
          </a:xfrm>
          <a:noFill/>
          <a:effectLst/>
        </p:spPr>
        <p:txBody>
          <a:bodyPr>
            <a:normAutofit/>
          </a:bodyPr>
          <a:lstStyle>
            <a:lvl1pPr algn="l">
              <a:defRPr sz="1800">
                <a:solidFill>
                  <a:schemeClr val="accent1">
                    <a:lumMod val="75000"/>
                  </a:schemeClr>
                </a:solidFill>
                <a:effectLst/>
              </a:defRPr>
            </a:lvl1pPr>
          </a:lstStyle>
          <a:p>
            <a:r>
              <a:rPr lang="en-US" dirty="0" smtClean="0"/>
              <a:t>CLICK TO EDIT MASTER TITLE STYLE</a:t>
            </a:r>
            <a:endParaRPr lang="en-US" dirty="0"/>
          </a:p>
        </p:txBody>
      </p:sp>
      <p:cxnSp>
        <p:nvCxnSpPr>
          <p:cNvPr id="3" name="Straight Connector 2"/>
          <p:cNvCxnSpPr/>
          <p:nvPr/>
        </p:nvCxnSpPr>
        <p:spPr>
          <a:xfrm>
            <a:off x="533400" y="1066800"/>
            <a:ext cx="8153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7251649"/>
      </p:ext>
    </p:extLst>
  </p:cSld>
  <p:clrMapOvr>
    <a:masterClrMapping/>
  </p:clrMapOvr>
  <p:transition spd="slow">
    <p:cut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71600"/>
            <a:ext cx="4038600" cy="4754563"/>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r>
              <a:rPr lang="en-US" smtClean="0"/>
              <a:t>5–</a:t>
            </a:r>
            <a:fld id="{EDEDAE98-C97D-4C66-8FCA-6282D1B67397}" type="slidenum">
              <a:rPr lang="en-US" smtClean="0"/>
              <a:pPr/>
              <a:t>‹#›</a:t>
            </a:fld>
            <a:endParaRPr lang="en-US" dirty="0"/>
          </a:p>
        </p:txBody>
      </p:sp>
      <p:sp>
        <p:nvSpPr>
          <p:cNvPr id="8"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
        <p:nvSpPr>
          <p:cNvPr id="9" name="Title 1"/>
          <p:cNvSpPr>
            <a:spLocks noGrp="1"/>
          </p:cNvSpPr>
          <p:nvPr>
            <p:ph type="title"/>
          </p:nvPr>
        </p:nvSpPr>
        <p:spPr>
          <a:xfrm>
            <a:off x="457200" y="246888"/>
            <a:ext cx="8229600" cy="100584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effectLst>
            <a:outerShdw blurRad="76200" dist="76200" dir="2700000" algn="tl" rotWithShape="0">
              <a:prstClr val="black">
                <a:alpha val="40000"/>
              </a:prstClr>
            </a:outerShdw>
          </a:effectLst>
        </p:spPr>
        <p:txBody>
          <a:bodyPr/>
          <a:lstStyle>
            <a:lvl1pPr>
              <a:defRPr>
                <a:solidFill>
                  <a:schemeClr val="bg1"/>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Tree>
    <p:extLst>
      <p:ext uri="{BB962C8B-B14F-4D97-AF65-F5344CB8AC3E}">
        <p14:creationId xmlns:p14="http://schemas.microsoft.com/office/powerpoint/2010/main" val="3287444895"/>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10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10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10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Key Terms">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71600"/>
            <a:ext cx="4038600" cy="4754563"/>
          </a:xfrm>
        </p:spPr>
        <p:txBody>
          <a:bodyPr/>
          <a:lstStyle>
            <a:lvl1pPr marL="233363" indent="-233363">
              <a:buNone/>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lstStyle>
            <a:lvl1pPr marL="233363" indent="-233363">
              <a:buNone/>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r>
              <a:rPr lang="en-US" smtClean="0"/>
              <a:t>5–</a:t>
            </a:r>
            <a:fld id="{EDEDAE98-C97D-4C66-8FCA-6282D1B67397}" type="slidenum">
              <a:rPr lang="en-US" smtClean="0"/>
              <a:pPr/>
              <a:t>‹#›</a:t>
            </a:fld>
            <a:endParaRPr lang="en-US" dirty="0"/>
          </a:p>
        </p:txBody>
      </p:sp>
      <p:sp>
        <p:nvSpPr>
          <p:cNvPr id="8"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9" name="Title 1"/>
          <p:cNvSpPr>
            <a:spLocks noGrp="1"/>
          </p:cNvSpPr>
          <p:nvPr>
            <p:ph type="title"/>
          </p:nvPr>
        </p:nvSpPr>
        <p:spPr>
          <a:xfrm>
            <a:off x="457200" y="246888"/>
            <a:ext cx="8229600" cy="1005840"/>
          </a:xfrm>
          <a:gradFill flip="none" rotWithShape="1">
            <a:gsLst>
              <a:gs pos="0">
                <a:schemeClr val="accent6">
                  <a:lumMod val="50000"/>
                  <a:shade val="30000"/>
                  <a:satMod val="115000"/>
                </a:schemeClr>
              </a:gs>
              <a:gs pos="50000">
                <a:schemeClr val="accent6">
                  <a:lumMod val="50000"/>
                  <a:shade val="67500"/>
                  <a:satMod val="115000"/>
                </a:schemeClr>
              </a:gs>
              <a:gs pos="100000">
                <a:schemeClr val="accent6">
                  <a:lumMod val="50000"/>
                  <a:shade val="100000"/>
                  <a:satMod val="115000"/>
                </a:schemeClr>
              </a:gs>
            </a:gsLst>
            <a:lin ang="5400000" scaled="1"/>
            <a:tileRect/>
          </a:gradFill>
          <a:effectLst>
            <a:outerShdw blurRad="76200" dist="76200" dir="2700000" algn="tl" rotWithShape="0">
              <a:prstClr val="black">
                <a:alpha val="40000"/>
              </a:prstClr>
            </a:outerShdw>
          </a:effectLst>
        </p:spPr>
        <p:txBody>
          <a:bodyPr/>
          <a:lstStyle>
            <a:lvl1pPr>
              <a:defRPr>
                <a:solidFill>
                  <a:schemeClr val="bg1"/>
                </a:solidFill>
                <a:effectLst/>
              </a:defRPr>
            </a:lvl1pPr>
          </a:lstStyle>
          <a:p>
            <a:r>
              <a:rPr lang="en-US" smtClean="0"/>
              <a:t>Click to edit Master title style</a:t>
            </a:r>
            <a:endParaRPr lang="en-US" dirty="0"/>
          </a:p>
        </p:txBody>
      </p:sp>
    </p:spTree>
    <p:extLst>
      <p:ext uri="{BB962C8B-B14F-4D97-AF65-F5344CB8AC3E}">
        <p14:creationId xmlns:p14="http://schemas.microsoft.com/office/powerpoint/2010/main" val="708746875"/>
      </p:ext>
    </p:extLst>
  </p:cSld>
  <p:clrMapOvr>
    <a:overrideClrMapping bg1="lt1" tx1="dk1" bg2="lt2" tx2="dk2" accent1="accent1" accent2="accent2" accent3="accent3" accent4="accent4" accent5="accent5" accent6="accent6" hlink="hlink" folHlink="folHlink"/>
  </p:clrMapOvr>
  <p:transition spd="slow">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10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10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10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r>
              <a:rPr lang="en-US" smtClean="0"/>
              <a:t>5–</a:t>
            </a:r>
            <a:fld id="{EDEDAE98-C97D-4C66-8FCA-6282D1B67397}" type="slidenum">
              <a:rPr lang="en-US" smtClean="0"/>
              <a:pPr/>
              <a:t>‹#›</a:t>
            </a:fld>
            <a:endParaRPr lang="en-US" dirty="0"/>
          </a:p>
        </p:txBody>
      </p:sp>
      <p:sp>
        <p:nvSpPr>
          <p:cNvPr id="10" name="Footer Placeholder 4"/>
          <p:cNvSpPr>
            <a:spLocks noGrp="1"/>
          </p:cNvSpPr>
          <p:nvPr>
            <p:ph type="ftr" sz="quarter" idx="1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3222831844"/>
      </p:ext>
    </p:extLst>
  </p:cSld>
  <p:clrMapOvr>
    <a:masterClrMapping/>
  </p:clrMapOvr>
  <p:transition spd="slow">
    <p:cut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5–</a:t>
            </a:r>
            <a:fld id="{EDEDAE98-C97D-4C66-8FCA-6282D1B67397}" type="slidenum">
              <a:rPr lang="en-US" smtClean="0"/>
              <a:pPr/>
              <a:t>‹#›</a:t>
            </a:fld>
            <a:endParaRPr lang="en-US" dirty="0"/>
          </a:p>
        </p:txBody>
      </p:sp>
      <p:sp>
        <p:nvSpPr>
          <p:cNvPr id="5"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3523729963"/>
      </p:ext>
    </p:extLst>
  </p:cSld>
  <p:clrMapOvr>
    <a:masterClrMapping/>
  </p:clrMapOvr>
  <p:transition spd="slow">
    <p:cut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blipFill dpi="0" rotWithShape="1">
            <a:blip r:embed="rId2" cstate="print">
              <a:extLst>
                <a:ext uri="{28A0092B-C50C-407E-A947-70E740481C1C}">
                  <a14:useLocalDpi xmlns:a14="http://schemas.microsoft.com/office/drawing/2010/main" val="0"/>
                </a:ext>
              </a:extLst>
            </a:blip>
            <a:srcRect/>
            <a:stretch>
              <a:fillRect/>
            </a:stretch>
          </a:blipFill>
          <a:effectLst>
            <a:outerShdw blurRad="76200" dist="63500" dir="2700000" algn="tl" rotWithShape="0">
              <a:prstClr val="black">
                <a:alpha val="40000"/>
              </a:prstClr>
            </a:outerShdw>
          </a:effectLst>
        </p:spPr>
        <p:txBody>
          <a:bodyPr vert="horz" lIns="91440" tIns="45720" rIns="91440" bIns="45720" rtlCol="0" anchor="ctr">
            <a:normAutofit/>
          </a:bodyPr>
          <a:lstStyle>
            <a:lvl1pPr>
              <a:defRPr lang="en-US">
                <a:solidFill>
                  <a:schemeClr val="bg1"/>
                </a:solidFill>
                <a:effectLst>
                  <a:outerShdw blurRad="38100" dist="38100" dir="2700000" algn="tl">
                    <a:srgbClr val="000000">
                      <a:alpha val="43137"/>
                    </a:srgbClr>
                  </a:outerShdw>
                </a:effectLst>
              </a:defRPr>
            </a:lvl1pPr>
          </a:lstStyle>
          <a:p>
            <a:pPr lvl="0"/>
            <a:r>
              <a:rPr lang="en-US" smtClean="0"/>
              <a:t>Click to edit Master title style</a:t>
            </a:r>
            <a:endParaRPr lang="en-US"/>
          </a:p>
        </p:txBody>
      </p:sp>
      <p:sp>
        <p:nvSpPr>
          <p:cNvPr id="5" name="Footer Placeholder 4"/>
          <p:cNvSpPr>
            <a:spLocks noGrp="1"/>
          </p:cNvSpPr>
          <p:nvPr>
            <p:ph type="ftr" sz="quarter" idx="11"/>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
        <p:nvSpPr>
          <p:cNvPr id="6" name="Slide Number Placeholder 5"/>
          <p:cNvSpPr>
            <a:spLocks noGrp="1"/>
          </p:cNvSpPr>
          <p:nvPr>
            <p:ph type="sldNum" sz="quarter" idx="12"/>
          </p:nvPr>
        </p:nvSpPr>
        <p:spPr/>
        <p:txBody>
          <a:bodyPr/>
          <a:lstStyle/>
          <a:p>
            <a:r>
              <a:rPr lang="en-US" dirty="0" smtClean="0"/>
              <a:t>5–</a:t>
            </a:r>
            <a:fld id="{EDEDAE98-C97D-4C66-8FCA-6282D1B67397}" type="slidenum">
              <a:rPr lang="en-US" smtClean="0"/>
              <a:pPr/>
              <a:t>‹#›</a:t>
            </a:fld>
            <a:endParaRPr lang="en-US" dirty="0"/>
          </a:p>
        </p:txBody>
      </p:sp>
    </p:spTree>
    <p:extLst>
      <p:ext uri="{BB962C8B-B14F-4D97-AF65-F5344CB8AC3E}">
        <p14:creationId xmlns:p14="http://schemas.microsoft.com/office/powerpoint/2010/main" val="3107926746"/>
      </p:ext>
    </p:extLst>
  </p:cSld>
  <p:clrMapOvr>
    <a:masterClrMapping/>
  </p:clrMapOvr>
  <p:transition spd="slow">
    <p:cut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46888"/>
            <a:ext cx="8229600" cy="100584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6" name="Slide Number Placeholder 5"/>
          <p:cNvSpPr>
            <a:spLocks noGrp="1"/>
          </p:cNvSpPr>
          <p:nvPr>
            <p:ph type="sldNum" sz="quarter" idx="4"/>
          </p:nvPr>
        </p:nvSpPr>
        <p:spPr>
          <a:xfrm>
            <a:off x="6553200" y="6400800"/>
            <a:ext cx="2133600" cy="320675"/>
          </a:xfrm>
          <a:prstGeom prst="rect">
            <a:avLst/>
          </a:prstGeom>
        </p:spPr>
        <p:txBody>
          <a:bodyPr vert="horz" lIns="91440" tIns="45720" rIns="91440" bIns="45720" rtlCol="0" anchor="b"/>
          <a:lstStyle>
            <a:lvl1pPr algn="r">
              <a:defRPr sz="700">
                <a:solidFill>
                  <a:schemeClr val="tx1"/>
                </a:solidFill>
                <a:latin typeface="Arial" pitchFamily="34" charset="0"/>
              </a:defRPr>
            </a:lvl1pPr>
          </a:lstStyle>
          <a:p>
            <a:r>
              <a:rPr lang="en-US" smtClean="0"/>
              <a:t>5–</a:t>
            </a:r>
            <a:fld id="{EDEDAE98-C97D-4C66-8FCA-6282D1B67397}" type="slidenum">
              <a:rPr lang="en-US" smtClean="0"/>
              <a:pPr/>
              <a:t>‹#›</a:t>
            </a:fld>
            <a:endParaRPr lang="en-US" dirty="0"/>
          </a:p>
        </p:txBody>
      </p:sp>
    </p:spTree>
    <p:extLst>
      <p:ext uri="{BB962C8B-B14F-4D97-AF65-F5344CB8AC3E}">
        <p14:creationId xmlns:p14="http://schemas.microsoft.com/office/powerpoint/2010/main" val="242234864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63" r:id="rId11"/>
  </p:sldLayoutIdLst>
  <p:transition spd="slow">
    <p:cut thruBlk="1"/>
  </p:transition>
  <p:timing>
    <p:tnLst>
      <p:par>
        <p:cTn id="1" dur="indefinite" restart="never" nodeType="tmRoot"/>
      </p:par>
    </p:tnLst>
  </p:timing>
  <p:hf sldNum="0" hdr="0" dt="0"/>
  <p:txStyles>
    <p:titleStyle>
      <a:lvl1pPr algn="ctr" defTabSz="914400" rtl="0" eaLnBrk="1" latinLnBrk="0" hangingPunct="1">
        <a:spcBef>
          <a:spcPct val="0"/>
        </a:spcBef>
        <a:buNone/>
        <a:defRPr sz="3200" kern="1200">
          <a:solidFill>
            <a:schemeClr val="accent6">
              <a:lumMod val="50000"/>
            </a:schemeClr>
          </a:solidFill>
          <a:latin typeface="+mj-lt"/>
          <a:ea typeface="Tahoma" pitchFamily="34" charset="0"/>
          <a:cs typeface="Tahoma" pitchFamily="34" charset="0"/>
        </a:defRPr>
      </a:lvl1pPr>
    </p:titleStyle>
    <p:bodyStyle>
      <a:lvl1pPr marL="228600" indent="-228600" algn="l" defTabSz="914400" rtl="0" eaLnBrk="1" latinLnBrk="0" hangingPunct="1">
        <a:spcBef>
          <a:spcPct val="20000"/>
        </a:spcBef>
        <a:buFont typeface="Arial" pitchFamily="34" charset="0"/>
        <a:buChar char="•"/>
        <a:defRPr sz="2400" b="0" kern="1200">
          <a:solidFill>
            <a:schemeClr val="tx1"/>
          </a:solidFill>
          <a:latin typeface="Arial" pitchFamily="34" charset="0"/>
          <a:ea typeface="+mn-ea"/>
          <a:cs typeface="Arial" pitchFamily="34" charset="0"/>
        </a:defRPr>
      </a:lvl1pPr>
      <a:lvl2pPr marL="512763" indent="-284163"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685800" indent="-173038"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mn-cs"/>
        </a:defRPr>
      </a:lvl3pPr>
      <a:lvl4pPr marL="858838" indent="-173038" algn="l" defTabSz="914400" rtl="0" eaLnBrk="1" latinLnBrk="0" hangingPunct="1">
        <a:spcBef>
          <a:spcPct val="20000"/>
        </a:spcBef>
        <a:buFont typeface="Arial" pitchFamily="34" charset="0"/>
        <a:buChar char="–"/>
        <a:defRPr sz="1800" kern="1200">
          <a:solidFill>
            <a:schemeClr val="tx2">
              <a:lumMod val="75000"/>
            </a:schemeClr>
          </a:solidFill>
          <a:latin typeface="Arial" pitchFamily="34" charset="0"/>
          <a:ea typeface="+mn-ea"/>
          <a:cs typeface="+mn-cs"/>
        </a:defRPr>
      </a:lvl4pPr>
      <a:lvl5pPr marL="1033463" indent="-174625" algn="l" defTabSz="914400" rtl="0" eaLnBrk="1" latinLnBrk="0" hangingPunct="1">
        <a:spcBef>
          <a:spcPct val="20000"/>
        </a:spcBef>
        <a:buFont typeface="Arial" pitchFamily="34" charset="0"/>
        <a:buChar char="»"/>
        <a:defRPr sz="1800" kern="1200">
          <a:solidFill>
            <a:schemeClr val="accent2">
              <a:lumMod val="75000"/>
            </a:schemeClr>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p:txBody>
          <a:bodyPr/>
          <a:lstStyle/>
          <a:p>
            <a:r>
              <a:rPr lang="en-US" dirty="0" smtClean="0">
                <a:solidFill>
                  <a:schemeClr val="tx1"/>
                </a:solidFill>
              </a:rPr>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solidFill>
                <a:schemeClr val="tx1"/>
              </a:solidFill>
            </a:endParaRPr>
          </a:p>
        </p:txBody>
      </p:sp>
      <p:sp>
        <p:nvSpPr>
          <p:cNvPr id="4" name="Subtitle 3"/>
          <p:cNvSpPr>
            <a:spLocks noGrp="1"/>
          </p:cNvSpPr>
          <p:nvPr>
            <p:ph type="subTitle" idx="1"/>
          </p:nvPr>
        </p:nvSpPr>
        <p:spPr/>
        <p:txBody>
          <a:bodyPr/>
          <a:lstStyle/>
          <a:p>
            <a:r>
              <a:rPr lang="en-US" dirty="0" smtClean="0"/>
              <a:t>Chapter 5</a:t>
            </a:r>
            <a:br>
              <a:rPr lang="en-US" dirty="0" smtClean="0"/>
            </a:br>
            <a:r>
              <a:rPr lang="en-US" dirty="0" smtClean="0"/>
              <a:t>The Cultural Environment</a:t>
            </a:r>
            <a:endParaRPr lang="en-US" dirty="0"/>
          </a:p>
        </p:txBody>
      </p:sp>
      <p:sp>
        <p:nvSpPr>
          <p:cNvPr id="5" name="Title 4"/>
          <p:cNvSpPr>
            <a:spLocks noGrp="1"/>
          </p:cNvSpPr>
          <p:nvPr>
            <p:ph type="ctrTitle"/>
          </p:nvPr>
        </p:nvSpPr>
        <p:spPr/>
        <p:txBody>
          <a:bodyPr/>
          <a:lstStyle/>
          <a:p>
            <a:r>
              <a:rPr lang="en-US" dirty="0" smtClean="0"/>
              <a:t>Introduction to </a:t>
            </a:r>
            <a:r>
              <a:rPr lang="en-US" smtClean="0"/>
              <a:t>Global Business</a:t>
            </a:r>
            <a:endParaRPr lang="en-US"/>
          </a:p>
        </p:txBody>
      </p:sp>
    </p:spTree>
    <p:extLst>
      <p:ext uri="{BB962C8B-B14F-4D97-AF65-F5344CB8AC3E}">
        <p14:creationId xmlns:p14="http://schemas.microsoft.com/office/powerpoint/2010/main" val="1799977896"/>
      </p:ext>
    </p:extLst>
  </p:cSld>
  <p:clrMapOvr>
    <a:masterClrMapping/>
  </p:clrMapOvr>
  <p:transition spd="slow">
    <p:cut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Define culture and identify the four characteristics of culture </a:t>
            </a:r>
            <a:r>
              <a:rPr lang="en-US" dirty="0" smtClean="0"/>
              <a:t>that companies </a:t>
            </a:r>
            <a:r>
              <a:rPr lang="en-US" dirty="0"/>
              <a:t>doing business abroad need to recognize.</a:t>
            </a:r>
          </a:p>
          <a:p>
            <a:r>
              <a:rPr lang="en-US" dirty="0"/>
              <a:t>Name several elements of culture.</a:t>
            </a:r>
          </a:p>
          <a:p>
            <a:r>
              <a:rPr lang="en-US" dirty="0"/>
              <a:t>Name and distinguish among the cultural dimensions proposed by Hofstede and </a:t>
            </a:r>
            <a:r>
              <a:rPr lang="en-US" dirty="0" err="1"/>
              <a:t>Trompenaars</a:t>
            </a:r>
            <a:r>
              <a:rPr lang="en-US" dirty="0" smtClean="0"/>
              <a:t>.</a:t>
            </a:r>
          </a:p>
          <a:p>
            <a:r>
              <a:rPr lang="en-US" dirty="0"/>
              <a:t>Identify the primary and secondary sources that can be used to learn about foreign countries’ cultures</a:t>
            </a:r>
            <a:r>
              <a:rPr lang="en-US" dirty="0" smtClean="0"/>
              <a:t>.</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5" name="Title 4"/>
          <p:cNvSpPr>
            <a:spLocks noGrp="1"/>
          </p:cNvSpPr>
          <p:nvPr>
            <p:ph type="title"/>
          </p:nvPr>
        </p:nvSpPr>
        <p:spPr/>
        <p:txBody>
          <a:bodyPr/>
          <a:lstStyle/>
          <a:p>
            <a:r>
              <a:rPr lang="en-US" dirty="0" smtClean="0"/>
              <a:t>After studying this chapter, you should be able to:</a:t>
            </a:r>
            <a:endParaRPr lang="en-US" dirty="0"/>
          </a:p>
        </p:txBody>
      </p:sp>
    </p:spTree>
    <p:extLst>
      <p:ext uri="{BB962C8B-B14F-4D97-AF65-F5344CB8AC3E}">
        <p14:creationId xmlns:p14="http://schemas.microsoft.com/office/powerpoint/2010/main" val="906997393"/>
      </p:ext>
    </p:extLst>
  </p:cSld>
  <p:clrMapOvr>
    <a:masterClrMapping/>
  </p:clrMapOvr>
  <p:transition spd="slow">
    <p:cut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mj-lt"/>
              <a:buAutoNum type="arabicPeriod" startAt="5"/>
            </a:pPr>
            <a:r>
              <a:rPr lang="en-US" dirty="0" smtClean="0"/>
              <a:t>Describe </a:t>
            </a:r>
            <a:r>
              <a:rPr lang="en-US" dirty="0"/>
              <a:t>the cultural aspects of doing business in various countries, including East Asian countries, Arab countries, and Latin America.</a:t>
            </a:r>
          </a:p>
          <a:p>
            <a:pPr>
              <a:buAutoNum type="arabicPeriod" startAt="5"/>
            </a:pPr>
            <a:r>
              <a:rPr lang="en-US" dirty="0"/>
              <a:t>Explain why culture is important in global management and marketing</a:t>
            </a:r>
            <a:r>
              <a:rPr lang="en-US" dirty="0" smtClean="0"/>
              <a:t>.</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5" name="Title 4"/>
          <p:cNvSpPr>
            <a:spLocks noGrp="1"/>
          </p:cNvSpPr>
          <p:nvPr>
            <p:ph type="title"/>
          </p:nvPr>
        </p:nvSpPr>
        <p:spPr/>
        <p:txBody>
          <a:bodyPr/>
          <a:lstStyle/>
          <a:p>
            <a:r>
              <a:rPr lang="en-US" dirty="0" smtClean="0"/>
              <a:t>After studying this chapter, you should be able to:</a:t>
            </a:r>
            <a:endParaRPr lang="en-US" dirty="0"/>
          </a:p>
        </p:txBody>
      </p:sp>
    </p:spTree>
    <p:extLst>
      <p:ext uri="{BB962C8B-B14F-4D97-AF65-F5344CB8AC3E}">
        <p14:creationId xmlns:p14="http://schemas.microsoft.com/office/powerpoint/2010/main" val="906997393"/>
      </p:ext>
    </p:extLst>
  </p:cSld>
  <p:clrMapOvr>
    <a:masterClrMapping/>
  </p:clrMapOvr>
  <p:transition spd="slow">
    <p:cut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Culture and Its Characteristics</a:t>
            </a:r>
            <a:endParaRPr lang="en-US" dirty="0"/>
          </a:p>
        </p:txBody>
      </p:sp>
      <p:sp>
        <p:nvSpPr>
          <p:cNvPr id="3" name="Content Placeholder 2"/>
          <p:cNvSpPr>
            <a:spLocks noGrp="1"/>
          </p:cNvSpPr>
          <p:nvPr>
            <p:ph idx="1"/>
          </p:nvPr>
        </p:nvSpPr>
        <p:spPr/>
        <p:txBody>
          <a:bodyPr/>
          <a:lstStyle/>
          <a:p>
            <a:r>
              <a:rPr lang="en-US" b="1" dirty="0" smtClean="0"/>
              <a:t>Culture</a:t>
            </a:r>
            <a:r>
              <a:rPr lang="en-US" dirty="0" smtClean="0"/>
              <a:t> is learned behavior; a way of life for one group of people living in a single, related, and independent community</a:t>
            </a:r>
          </a:p>
          <a:p>
            <a:r>
              <a:rPr lang="en-US" dirty="0" smtClean="0"/>
              <a:t>Characteristics of culture</a:t>
            </a:r>
          </a:p>
          <a:p>
            <a:pPr lvl="1"/>
            <a:r>
              <a:rPr lang="en-US" dirty="0" smtClean="0"/>
              <a:t>Culture is not inherited.</a:t>
            </a:r>
          </a:p>
          <a:p>
            <a:pPr lvl="1"/>
            <a:r>
              <a:rPr lang="en-US" dirty="0" smtClean="0"/>
              <a:t>It is nearly impossible to change an entire country’s culture.</a:t>
            </a:r>
          </a:p>
          <a:p>
            <a:pPr lvl="1"/>
            <a:r>
              <a:rPr lang="en-US" dirty="0" smtClean="0"/>
              <a:t>A global firm must ascertain the level of importance of various aspects of culture in the foreign markets it serves and recognize these aspects when doing business overseas.</a:t>
            </a:r>
          </a:p>
          <a:p>
            <a:pPr lvl="1"/>
            <a:r>
              <a:rPr lang="en-US" dirty="0" smtClean="0"/>
              <a:t>Companies’ operations need to recognize and adjust to the cultural environment in the countries the global company serves.</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Tree>
    <p:extLst>
      <p:ext uri="{BB962C8B-B14F-4D97-AF65-F5344CB8AC3E}">
        <p14:creationId xmlns:p14="http://schemas.microsoft.com/office/powerpoint/2010/main" val="1497433768"/>
      </p:ext>
    </p:extLst>
  </p:cSld>
  <p:clrMapOvr>
    <a:masterClrMapping/>
  </p:clrMapOvr>
  <p:transition spd="slow">
    <p:cut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Elements of Culture: Language</a:t>
            </a:r>
            <a:endParaRPr lang="en-US" dirty="0"/>
          </a:p>
        </p:txBody>
      </p:sp>
      <p:sp>
        <p:nvSpPr>
          <p:cNvPr id="3" name="Content Placeholder 2"/>
          <p:cNvSpPr>
            <a:spLocks noGrp="1"/>
          </p:cNvSpPr>
          <p:nvPr>
            <p:ph idx="1"/>
          </p:nvPr>
        </p:nvSpPr>
        <p:spPr/>
        <p:txBody>
          <a:bodyPr/>
          <a:lstStyle/>
          <a:p>
            <a:r>
              <a:rPr lang="en-US" b="1" dirty="0" smtClean="0"/>
              <a:t>Verbal communication</a:t>
            </a:r>
          </a:p>
          <a:p>
            <a:pPr lvl="1"/>
            <a:r>
              <a:rPr lang="en-US" dirty="0" smtClean="0"/>
              <a:t>A message’s actual contents intended to be conveyed to the receiver (i.e., what the message says)</a:t>
            </a:r>
          </a:p>
          <a:p>
            <a:r>
              <a:rPr lang="en-US" b="1" dirty="0" smtClean="0"/>
              <a:t>Nonverbal </a:t>
            </a:r>
            <a:r>
              <a:rPr lang="en-US" b="1" dirty="0"/>
              <a:t>c</a:t>
            </a:r>
            <a:r>
              <a:rPr lang="en-US" b="1" dirty="0" smtClean="0"/>
              <a:t>ommunication</a:t>
            </a:r>
          </a:p>
          <a:p>
            <a:pPr lvl="1"/>
            <a:r>
              <a:rPr lang="en-US" dirty="0" smtClean="0"/>
              <a:t>Tone of voice, gestures, eye contact, body positions, facial grimaces, and other body language that accompanies verbal communication</a:t>
            </a:r>
          </a:p>
          <a:p>
            <a:r>
              <a:rPr lang="en-US" b="1" dirty="0" smtClean="0"/>
              <a:t>Backward translation</a:t>
            </a:r>
          </a:p>
          <a:p>
            <a:pPr lvl="1"/>
            <a:r>
              <a:rPr lang="en-US" dirty="0" smtClean="0"/>
              <a:t>Translating a message from English into a foreign language, then translating it back into English to check for accuracy</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2262112255"/>
      </p:ext>
    </p:extLst>
  </p:cSld>
  <p:clrMapOvr>
    <a:masterClrMapping/>
  </p:clrMapOvr>
  <p:transition spd="slow">
    <p:cut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marL="1371600" indent="-1371600">
              <a:tabLst>
                <a:tab pos="1371600" algn="l"/>
              </a:tabLst>
            </a:pPr>
            <a:r>
              <a:rPr lang="en-US" dirty="0" smtClean="0"/>
              <a:t>EXHIBIT 5.1	</a:t>
            </a:r>
            <a:r>
              <a:rPr lang="en-US" dirty="0" smtClean="0">
                <a:solidFill>
                  <a:schemeClr val="accent3">
                    <a:lumMod val="75000"/>
                  </a:schemeClr>
                </a:solidFill>
              </a:rPr>
              <a:t>THE IMPORTANCE OF LANGUAGE IN FOREIGN COUNTRIES’ CULTURES</a:t>
            </a:r>
            <a:endParaRPr lang="en-US" dirty="0">
              <a:solidFill>
                <a:schemeClr val="accent3">
                  <a:lumMod val="75000"/>
                </a:schemeClr>
              </a:solidFill>
            </a:endParaRPr>
          </a:p>
        </p:txBody>
      </p:sp>
      <p:sp>
        <p:nvSpPr>
          <p:cNvPr id="2" name="Footer Placeholder 1"/>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121839881"/>
              </p:ext>
            </p:extLst>
          </p:nvPr>
        </p:nvGraphicFramePr>
        <p:xfrm>
          <a:off x="464769" y="1387475"/>
          <a:ext cx="8222031" cy="4795838"/>
        </p:xfrm>
        <a:graphic>
          <a:graphicData uri="http://schemas.openxmlformats.org/drawingml/2006/table">
            <a:tbl>
              <a:tblPr firstRow="1" bandRow="1">
                <a:tableStyleId>{2D5ABB26-0587-4C30-8999-92F81FD0307C}</a:tableStyleId>
              </a:tblPr>
              <a:tblGrid>
                <a:gridCol w="8222031"/>
              </a:tblGrid>
              <a:tr h="4795838">
                <a:tc>
                  <a:txBody>
                    <a:bodyPr/>
                    <a:lstStyle/>
                    <a:p>
                      <a:pPr marL="0" indent="233363">
                        <a:spcBef>
                          <a:spcPts val="0"/>
                        </a:spcBef>
                        <a:spcAft>
                          <a:spcPts val="600"/>
                        </a:spcAft>
                      </a:pPr>
                      <a:r>
                        <a:rPr lang="en-US" sz="1250" b="0" dirty="0" smtClean="0">
                          <a:latin typeface="Arial" pitchFamily="34" charset="0"/>
                          <a:cs typeface="Arial" pitchFamily="34" charset="0"/>
                        </a:rPr>
                        <a:t>“Chuck” had been sent by the president of Parker Pen Company to visit the firm’s trading company in Buenos Aires, Argentina. This was the first time he had been outside the United States, and he did not know how to speak Spanish.</a:t>
                      </a:r>
                    </a:p>
                    <a:p>
                      <a:pPr marL="0" indent="233363">
                        <a:spcBef>
                          <a:spcPts val="0"/>
                        </a:spcBef>
                        <a:spcAft>
                          <a:spcPts val="600"/>
                        </a:spcAft>
                      </a:pPr>
                      <a:r>
                        <a:rPr lang="en-US" sz="1250" b="0" dirty="0" smtClean="0">
                          <a:latin typeface="Arial" pitchFamily="34" charset="0"/>
                          <a:cs typeface="Arial" pitchFamily="34" charset="0"/>
                        </a:rPr>
                        <a:t>Upon arriving after a 14-hour flight from Chicago, Chuck went to a bank of telephones to call the trading company and arrange for transportation. Because he could not read the instructions for use, he prevailed upon a good-natured passerby for help. Then, he had to figure out the Argentinean money system to decide which coins to insert. While talking with the trading company, he was asked to take a taxi to the office as they were tied up with important customers.</a:t>
                      </a:r>
                    </a:p>
                    <a:p>
                      <a:pPr marL="0" indent="233363">
                        <a:spcBef>
                          <a:spcPts val="0"/>
                        </a:spcBef>
                        <a:spcAft>
                          <a:spcPts val="600"/>
                        </a:spcAft>
                      </a:pPr>
                      <a:r>
                        <a:rPr lang="en-US" sz="1250" b="0" dirty="0" smtClean="0">
                          <a:latin typeface="Arial" pitchFamily="34" charset="0"/>
                          <a:cs typeface="Arial" pitchFamily="34" charset="0"/>
                        </a:rPr>
                        <a:t>Upon finding the taxi pickup area, Chuck was dismayed to find that all of the licensed taxi drivers were on strike; he was hoping that the “regular” drivers would know enough English to compensate for his lack of Spanish skills. After an extended length of time, he was able to convey to the driver where he needed to go.</a:t>
                      </a:r>
                    </a:p>
                    <a:p>
                      <a:pPr marL="0" indent="233363">
                        <a:spcBef>
                          <a:spcPts val="0"/>
                        </a:spcBef>
                        <a:spcAft>
                          <a:spcPts val="600"/>
                        </a:spcAft>
                      </a:pPr>
                      <a:r>
                        <a:rPr lang="en-US" sz="1250" b="0" dirty="0" smtClean="0">
                          <a:latin typeface="Arial" pitchFamily="34" charset="0"/>
                          <a:cs typeface="Arial" pitchFamily="34" charset="0"/>
                        </a:rPr>
                        <a:t>After an hour of working with the people at the trading company, he was invited to accompany them to lunch. Because the menu was in Spanish, he was in a quandary about what to order. He thought that the word “bistec” might mean beef steak, so he ordered it. He was right. The waiter proudly presented Chuck with a two-pound steak. Chuck found out later that Argentina is justifiably proud of its world famous, Pampas beef cattle. </a:t>
                      </a:r>
                    </a:p>
                    <a:p>
                      <a:pPr marL="0" indent="233363">
                        <a:spcBef>
                          <a:spcPts val="0"/>
                        </a:spcBef>
                        <a:spcAft>
                          <a:spcPts val="600"/>
                        </a:spcAft>
                      </a:pPr>
                      <a:r>
                        <a:rPr lang="en-US" sz="1250" b="0" dirty="0" smtClean="0">
                          <a:latin typeface="Arial" pitchFamily="34" charset="0"/>
                          <a:cs typeface="Arial" pitchFamily="34" charset="0"/>
                        </a:rPr>
                        <a:t>Chuck and his colleagues worked another four hours at the headquarters of the trading company. About six o’clock, he was invited to accompany a group of customers to dinner. Although it was a different restaurant, it was the same problem: The entire menu was in Spanish. Fortunately, or unfortunately, there was one item that Chuck could read: “bistec.” Chuck ate his second 32 ounces of prized Argentinean steak.</a:t>
                      </a:r>
                    </a:p>
                    <a:p>
                      <a:pPr marL="0" indent="233363">
                        <a:spcBef>
                          <a:spcPts val="0"/>
                        </a:spcBef>
                        <a:spcAft>
                          <a:spcPts val="600"/>
                        </a:spcAft>
                      </a:pPr>
                      <a:r>
                        <a:rPr lang="en-US" sz="1250" b="0" dirty="0" smtClean="0">
                          <a:latin typeface="Arial" pitchFamily="34" charset="0"/>
                          <a:cs typeface="Arial" pitchFamily="34" charset="0"/>
                        </a:rPr>
                        <a:t>Around eleven o’clock, Chuck had returned to his hotel where he was greeted in the lobby by Parker Pen’s president who said: “Chuck, I just arrived. The food on the flight was terrible. Let’s go get something to eat.” Chuck ate his third two-pound steak with his boss.</a:t>
                      </a:r>
                      <a:endParaRPr lang="en-US" sz="1250" b="0" dirty="0">
                        <a:latin typeface="Arial" pitchFamily="34" charset="0"/>
                        <a:cs typeface="Arial" pitchFamily="34" charset="0"/>
                      </a:endParaRPr>
                    </a:p>
                  </a:txBody>
                  <a:tcPr marT="91440" marB="9144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77737243"/>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dirty="0" smtClean="0"/>
              <a:t>Religion’s </a:t>
            </a:r>
            <a:r>
              <a:rPr lang="en-US" dirty="0"/>
              <a:t>e</a:t>
            </a:r>
            <a:r>
              <a:rPr lang="en-US" dirty="0" smtClean="0"/>
              <a:t>ffects</a:t>
            </a:r>
          </a:p>
          <a:p>
            <a:pPr lvl="1"/>
            <a:r>
              <a:rPr lang="en-US" dirty="0" smtClean="0"/>
              <a:t>Business operations</a:t>
            </a:r>
          </a:p>
          <a:p>
            <a:pPr lvl="1"/>
            <a:r>
              <a:rPr lang="en-US" dirty="0" smtClean="0"/>
              <a:t>Manufacturing and marketing of products</a:t>
            </a:r>
          </a:p>
          <a:p>
            <a:pPr lvl="1"/>
            <a:r>
              <a:rPr lang="en-US" dirty="0" smtClean="0"/>
              <a:t>Observance of holidays</a:t>
            </a:r>
          </a:p>
          <a:p>
            <a:pPr lvl="1"/>
            <a:r>
              <a:rPr lang="en-US" dirty="0" smtClean="0"/>
              <a:t>Working days and working hours</a:t>
            </a:r>
            <a:endParaRPr lang="en-US" dirty="0"/>
          </a:p>
        </p:txBody>
      </p:sp>
      <p:sp>
        <p:nvSpPr>
          <p:cNvPr id="4" name="Content Placeholder 3"/>
          <p:cNvSpPr>
            <a:spLocks noGrp="1"/>
          </p:cNvSpPr>
          <p:nvPr>
            <p:ph sz="half" idx="2"/>
          </p:nvPr>
        </p:nvSpPr>
        <p:spPr/>
        <p:txBody>
          <a:bodyPr/>
          <a:lstStyle/>
          <a:p>
            <a:r>
              <a:rPr lang="en-US" b="1" dirty="0" smtClean="0"/>
              <a:t>Values</a:t>
            </a:r>
            <a:endParaRPr lang="en-US" b="1" dirty="0"/>
          </a:p>
          <a:p>
            <a:pPr lvl="1"/>
            <a:r>
              <a:rPr lang="en-US" dirty="0" smtClean="0"/>
              <a:t>Basic </a:t>
            </a:r>
            <a:r>
              <a:rPr lang="en-US" dirty="0"/>
              <a:t>beliefs or </a:t>
            </a:r>
            <a:r>
              <a:rPr lang="en-US" dirty="0" smtClean="0"/>
              <a:t>philosophies that </a:t>
            </a:r>
            <a:r>
              <a:rPr lang="en-US" dirty="0"/>
              <a:t>are pervasive in a society</a:t>
            </a:r>
          </a:p>
          <a:p>
            <a:r>
              <a:rPr lang="en-US" b="1" dirty="0" smtClean="0"/>
              <a:t>Attitudes</a:t>
            </a:r>
            <a:endParaRPr lang="en-US" b="1" dirty="0"/>
          </a:p>
          <a:p>
            <a:pPr lvl="1"/>
            <a:r>
              <a:rPr lang="en-US" dirty="0"/>
              <a:t>Feelings or opinions</a:t>
            </a:r>
          </a:p>
        </p:txBody>
      </p:sp>
      <p:sp>
        <p:nvSpPr>
          <p:cNvPr id="5" name="Footer Placeholder 4"/>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
        <p:nvSpPr>
          <p:cNvPr id="2" name="Title 1"/>
          <p:cNvSpPr>
            <a:spLocks noGrp="1"/>
          </p:cNvSpPr>
          <p:nvPr>
            <p:ph type="title"/>
          </p:nvPr>
        </p:nvSpPr>
        <p:spPr/>
        <p:txBody>
          <a:bodyPr>
            <a:normAutofit fontScale="90000"/>
          </a:bodyPr>
          <a:lstStyle/>
          <a:p>
            <a:r>
              <a:rPr lang="en-US" dirty="0">
                <a:effectLst/>
              </a:rPr>
              <a:t>Elements of </a:t>
            </a:r>
            <a:r>
              <a:rPr lang="en-US" dirty="0" smtClean="0">
                <a:effectLst/>
              </a:rPr>
              <a:t>Culture</a:t>
            </a:r>
            <a:r>
              <a:rPr lang="en-US" dirty="0">
                <a:effectLst/>
              </a:rPr>
              <a:t>: </a:t>
            </a:r>
            <a:r>
              <a:rPr lang="en-US" dirty="0" smtClean="0">
                <a:effectLst/>
              </a:rPr>
              <a:t/>
            </a:r>
            <a:br>
              <a:rPr lang="en-US" dirty="0" smtClean="0">
                <a:effectLst/>
              </a:rPr>
            </a:br>
            <a:r>
              <a:rPr lang="en-US" dirty="0" smtClean="0">
                <a:effectLst/>
              </a:rPr>
              <a:t>Religion, Values, and Attitudes</a:t>
            </a:r>
            <a:endParaRPr lang="en-US" dirty="0">
              <a:effectLst/>
            </a:endParaRPr>
          </a:p>
        </p:txBody>
      </p:sp>
    </p:spTree>
    <p:extLst>
      <p:ext uri="{BB962C8B-B14F-4D97-AF65-F5344CB8AC3E}">
        <p14:creationId xmlns:p14="http://schemas.microsoft.com/office/powerpoint/2010/main" val="1529378438"/>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10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10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10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1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wipe(left)">
                                      <p:cBhvr>
                                        <p:cTn id="24" dur="1000"/>
                                        <p:tgtEl>
                                          <p:spTgt spid="4">
                                            <p:txEl>
                                              <p:pRg st="0" end="0"/>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wipe(left)">
                                      <p:cBhvr>
                                        <p:cTn id="27" dur="100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wipe(left)">
                                      <p:cBhvr>
                                        <p:cTn id="32" dur="1000"/>
                                        <p:tgtEl>
                                          <p:spTgt spid="4">
                                            <p:txEl>
                                              <p:pRg st="2" end="2"/>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wipe(left)">
                                      <p:cBhvr>
                                        <p:cTn id="35"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Elements of Culture: Manners and Customs,  </a:t>
            </a:r>
            <a:br>
              <a:rPr lang="en-US" smtClean="0"/>
            </a:br>
            <a:r>
              <a:rPr lang="en-US" smtClean="0"/>
              <a:t>Material Elements, and Aesthetics</a:t>
            </a:r>
            <a:endParaRPr lang="en-US" dirty="0"/>
          </a:p>
        </p:txBody>
      </p:sp>
      <p:sp>
        <p:nvSpPr>
          <p:cNvPr id="5" name="Content Placeholder 4"/>
          <p:cNvSpPr>
            <a:spLocks noGrp="1"/>
          </p:cNvSpPr>
          <p:nvPr>
            <p:ph idx="1"/>
          </p:nvPr>
        </p:nvSpPr>
        <p:spPr/>
        <p:txBody>
          <a:bodyPr/>
          <a:lstStyle/>
          <a:p>
            <a:r>
              <a:rPr lang="en-US" b="1" dirty="0" smtClean="0"/>
              <a:t>Manners and </a:t>
            </a:r>
            <a:r>
              <a:rPr lang="en-US" b="1" dirty="0"/>
              <a:t>c</a:t>
            </a:r>
            <a:r>
              <a:rPr lang="en-US" b="1" dirty="0" smtClean="0"/>
              <a:t>ustoms</a:t>
            </a:r>
          </a:p>
          <a:p>
            <a:pPr lvl="1"/>
            <a:r>
              <a:rPr lang="en-US" dirty="0" smtClean="0"/>
              <a:t>The usual way a society does things</a:t>
            </a:r>
          </a:p>
          <a:p>
            <a:r>
              <a:rPr lang="en-US" b="1" dirty="0" smtClean="0"/>
              <a:t>Material culture</a:t>
            </a:r>
          </a:p>
          <a:p>
            <a:pPr lvl="1"/>
            <a:r>
              <a:rPr lang="en-US" dirty="0" smtClean="0"/>
              <a:t>A direct result of technology; best demonstrated by economic, social, financial, and marketing infrastructures of a society</a:t>
            </a:r>
          </a:p>
          <a:p>
            <a:r>
              <a:rPr lang="en-US" b="1" dirty="0" smtClean="0"/>
              <a:t>Aesthetics</a:t>
            </a:r>
          </a:p>
          <a:p>
            <a:pPr lvl="1"/>
            <a:r>
              <a:rPr lang="en-US" dirty="0" smtClean="0"/>
              <a:t>Color, form, and music are the major components of </a:t>
            </a:r>
            <a:r>
              <a:rPr lang="en-US" dirty="0" err="1" smtClean="0"/>
              <a:t>aesthetics─what</a:t>
            </a:r>
            <a:r>
              <a:rPr lang="en-US" dirty="0" smtClean="0"/>
              <a:t> is perceived as taste and beauty by a society.</a:t>
            </a:r>
            <a:endParaRPr lang="en-US" dirty="0"/>
          </a:p>
        </p:txBody>
      </p:sp>
      <p:sp>
        <p:nvSpPr>
          <p:cNvPr id="6" name="Footer Placeholder 5"/>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887620996"/>
      </p:ext>
    </p:extLst>
  </p:cSld>
  <p:clrMapOvr>
    <a:masterClrMapping/>
  </p:clrMapOvr>
  <p:transition spd="slow">
    <p:cut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Elements of Culture: Education</a:t>
            </a:r>
            <a:endParaRPr lang="en-US" dirty="0"/>
          </a:p>
        </p:txBody>
      </p:sp>
      <p:sp>
        <p:nvSpPr>
          <p:cNvPr id="3" name="Content Placeholder 2"/>
          <p:cNvSpPr>
            <a:spLocks noGrp="1"/>
          </p:cNvSpPr>
          <p:nvPr>
            <p:ph idx="1"/>
          </p:nvPr>
        </p:nvSpPr>
        <p:spPr/>
        <p:txBody>
          <a:bodyPr/>
          <a:lstStyle/>
          <a:p>
            <a:r>
              <a:rPr lang="en-US" dirty="0" smtClean="0"/>
              <a:t>The level of education of people in foreign countries is a major factor in explaining economic growth.</a:t>
            </a:r>
          </a:p>
          <a:p>
            <a:r>
              <a:rPr lang="en-US" dirty="0" smtClean="0"/>
              <a:t>Level of education must be such that host-country personnel can work or be trained for a variety of jobs.</a:t>
            </a:r>
          </a:p>
          <a:p>
            <a:r>
              <a:rPr lang="en-US" dirty="0" smtClean="0"/>
              <a:t>Some countries emphasize different educational specialties:</a:t>
            </a:r>
          </a:p>
          <a:p>
            <a:pPr lvl="1"/>
            <a:r>
              <a:rPr lang="en-US" dirty="0" smtClean="0"/>
              <a:t>South Korea and Japan stress education in sciences and engineering.</a:t>
            </a:r>
          </a:p>
          <a:p>
            <a:pPr lvl="1"/>
            <a:r>
              <a:rPr lang="en-US" dirty="0" smtClean="0"/>
              <a:t>Russia is strong in mathematics and computer programming.</a:t>
            </a:r>
          </a:p>
          <a:p>
            <a:pPr lvl="1"/>
            <a:r>
              <a:rPr lang="en-US" dirty="0" smtClean="0"/>
              <a:t>India emphasizes engineering and software development.</a:t>
            </a:r>
          </a:p>
          <a:p>
            <a:r>
              <a:rPr lang="en-US" dirty="0" smtClean="0"/>
              <a:t>Some countries have tiered system of higher education with prestigious colleges and universities.</a:t>
            </a:r>
            <a:endParaRPr lang="en-US" dirty="0"/>
          </a:p>
        </p:txBody>
      </p:sp>
      <p:sp>
        <p:nvSpPr>
          <p:cNvPr id="6" name="Footer Placeholder 5"/>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1238419403"/>
      </p:ext>
    </p:extLst>
  </p:cSld>
  <p:clrMapOvr>
    <a:masterClrMapping/>
  </p:clrMapOvr>
  <p:transition spd="slow">
    <p:cut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Elements of Culture: Social Institutions</a:t>
            </a:r>
            <a:endParaRPr lang="en-US" dirty="0"/>
          </a:p>
        </p:txBody>
      </p:sp>
      <p:sp>
        <p:nvSpPr>
          <p:cNvPr id="3" name="Content Placeholder 2"/>
          <p:cNvSpPr>
            <a:spLocks noGrp="1"/>
          </p:cNvSpPr>
          <p:nvPr>
            <p:ph idx="1"/>
          </p:nvPr>
        </p:nvSpPr>
        <p:spPr/>
        <p:txBody>
          <a:bodyPr/>
          <a:lstStyle/>
          <a:p>
            <a:r>
              <a:rPr lang="en-US" b="1" dirty="0" smtClean="0"/>
              <a:t>Social institutions</a:t>
            </a:r>
          </a:p>
          <a:p>
            <a:pPr lvl="1"/>
            <a:r>
              <a:rPr lang="en-US" dirty="0" smtClean="0"/>
              <a:t>The way people in a society relate to one another within group settings</a:t>
            </a:r>
          </a:p>
          <a:p>
            <a:r>
              <a:rPr lang="en-US" b="1" dirty="0" smtClean="0"/>
              <a:t>Reference groups</a:t>
            </a:r>
          </a:p>
          <a:p>
            <a:pPr lvl="1"/>
            <a:r>
              <a:rPr lang="en-US" dirty="0" smtClean="0"/>
              <a:t>Groups that are important to individuals</a:t>
            </a:r>
          </a:p>
          <a:p>
            <a:r>
              <a:rPr lang="en-US" b="1" dirty="0" smtClean="0"/>
              <a:t>Social stratification</a:t>
            </a:r>
          </a:p>
          <a:p>
            <a:pPr lvl="1"/>
            <a:r>
              <a:rPr lang="en-US" dirty="0" smtClean="0"/>
              <a:t>The extent to which groups at the top of the social pyramid exert control over others at lower levels of the pyramid</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975471727"/>
      </p:ext>
    </p:extLst>
  </p:cSld>
  <p:clrMapOvr>
    <a:masterClrMapping/>
  </p:clrMapOvr>
  <p:transition spd="slow">
    <p:cut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Clustering Countries and Regions by Culture</a:t>
            </a:r>
          </a:p>
        </p:txBody>
      </p:sp>
      <p:grpSp>
        <p:nvGrpSpPr>
          <p:cNvPr id="3" name="Group 2"/>
          <p:cNvGrpSpPr/>
          <p:nvPr/>
        </p:nvGrpSpPr>
        <p:grpSpPr>
          <a:xfrm>
            <a:off x="457200" y="1447800"/>
            <a:ext cx="3886200" cy="4078956"/>
            <a:chOff x="457200" y="1536013"/>
            <a:chExt cx="3886200" cy="4078956"/>
          </a:xfrm>
        </p:grpSpPr>
        <p:sp>
          <p:nvSpPr>
            <p:cNvPr id="8" name="Rectangle 4"/>
            <p:cNvSpPr>
              <a:spLocks noChangeArrowheads="1"/>
            </p:cNvSpPr>
            <p:nvPr/>
          </p:nvSpPr>
          <p:spPr bwMode="blackWhite">
            <a:xfrm>
              <a:off x="1066800" y="4416613"/>
              <a:ext cx="3276600" cy="502920"/>
            </a:xfrm>
            <a:prstGeom prst="roundRect">
              <a:avLst/>
            </a:prstGeom>
            <a:solidFill>
              <a:srgbClr val="A5C26A"/>
            </a:solidFill>
            <a:ln w="3175" algn="ctr">
              <a:noFill/>
              <a:miter lim="800000"/>
              <a:headEnd/>
              <a:tailEnd/>
            </a:ln>
            <a:effectLst>
              <a:outerShdw blurRad="76200" dist="63500" dir="2700000" algn="tl" rotWithShape="0">
                <a:prstClr val="black">
                  <a:alpha val="40000"/>
                </a:prstClr>
              </a:outerShdw>
            </a:effectLst>
          </p:spPr>
          <p:txBody>
            <a:bodyPr lIns="182880" anchor="ctr"/>
            <a:lstStyle/>
            <a:p>
              <a:pPr>
                <a:spcBef>
                  <a:spcPct val="50000"/>
                </a:spcBef>
              </a:pPr>
              <a:r>
                <a:rPr lang="en-US" sz="1600" dirty="0">
                  <a:latin typeface="Arial" pitchFamily="34" charset="0"/>
                  <a:cs typeface="Arial" pitchFamily="34" charset="0"/>
                </a:rPr>
                <a:t>uncertainty avoidance</a:t>
              </a:r>
            </a:p>
          </p:txBody>
        </p:sp>
        <p:sp>
          <p:nvSpPr>
            <p:cNvPr id="9" name="Rectangle 5"/>
            <p:cNvSpPr>
              <a:spLocks noChangeArrowheads="1"/>
            </p:cNvSpPr>
            <p:nvPr/>
          </p:nvSpPr>
          <p:spPr bwMode="blackWhite">
            <a:xfrm>
              <a:off x="1066801" y="3047005"/>
              <a:ext cx="3276599" cy="502920"/>
            </a:xfrm>
            <a:prstGeom prst="roundRect">
              <a:avLst/>
            </a:prstGeom>
            <a:solidFill>
              <a:schemeClr val="accent3">
                <a:lumMod val="40000"/>
                <a:lumOff val="60000"/>
              </a:schemeClr>
            </a:solidFill>
            <a:ln w="3175" algn="ctr">
              <a:noFill/>
              <a:miter lim="800000"/>
              <a:headEnd/>
              <a:tailEnd/>
            </a:ln>
            <a:effectLst>
              <a:outerShdw blurRad="76200" dist="63500" dir="2700000" algn="tl" rotWithShape="0">
                <a:prstClr val="black">
                  <a:alpha val="40000"/>
                </a:prstClr>
              </a:outerShdw>
            </a:effectLst>
          </p:spPr>
          <p:txBody>
            <a:bodyPr lIns="182880" anchor="ctr"/>
            <a:lstStyle/>
            <a:p>
              <a:pPr>
                <a:spcBef>
                  <a:spcPct val="50000"/>
                </a:spcBef>
              </a:pPr>
              <a:r>
                <a:rPr lang="en-US" sz="1600" dirty="0" smtClean="0">
                  <a:latin typeface="Arial" pitchFamily="34" charset="0"/>
                  <a:cs typeface="Arial" pitchFamily="34" charset="0"/>
                </a:rPr>
                <a:t>power distance</a:t>
              </a:r>
              <a:endParaRPr lang="en-US" sz="1600" dirty="0">
                <a:latin typeface="Arial" pitchFamily="34" charset="0"/>
                <a:cs typeface="Arial" pitchFamily="34" charset="0"/>
              </a:endParaRPr>
            </a:p>
          </p:txBody>
        </p:sp>
        <p:sp>
          <p:nvSpPr>
            <p:cNvPr id="11" name="Rectangle 7"/>
            <p:cNvSpPr>
              <a:spLocks noChangeArrowheads="1"/>
            </p:cNvSpPr>
            <p:nvPr/>
          </p:nvSpPr>
          <p:spPr bwMode="blackWhite">
            <a:xfrm>
              <a:off x="1066801" y="2362201"/>
              <a:ext cx="3276599" cy="502920"/>
            </a:xfrm>
            <a:prstGeom prst="roundRect">
              <a:avLst/>
            </a:prstGeom>
            <a:solidFill>
              <a:schemeClr val="accent3">
                <a:lumMod val="20000"/>
                <a:lumOff val="80000"/>
              </a:schemeClr>
            </a:solidFill>
            <a:ln w="3175" algn="ctr">
              <a:noFill/>
              <a:miter lim="800000"/>
              <a:headEnd/>
              <a:tailEnd/>
            </a:ln>
            <a:effectLst>
              <a:outerShdw blurRad="76200" dist="63500" dir="2700000" algn="tl" rotWithShape="0">
                <a:prstClr val="black">
                  <a:alpha val="40000"/>
                </a:prstClr>
              </a:outerShdw>
            </a:effectLst>
          </p:spPr>
          <p:txBody>
            <a:bodyPr lIns="182880" anchor="ctr"/>
            <a:lstStyle/>
            <a:p>
              <a:pPr>
                <a:spcBef>
                  <a:spcPct val="50000"/>
                </a:spcBef>
              </a:pPr>
              <a:r>
                <a:rPr lang="en-US" sz="1600" dirty="0">
                  <a:latin typeface="Arial" pitchFamily="34" charset="0"/>
                  <a:cs typeface="Arial" pitchFamily="34" charset="0"/>
                </a:rPr>
                <a:t>individualism </a:t>
              </a:r>
              <a:r>
                <a:rPr lang="en-US" sz="1600" dirty="0" smtClean="0">
                  <a:latin typeface="Arial" pitchFamily="34" charset="0"/>
                  <a:cs typeface="Arial" pitchFamily="34" charset="0"/>
                </a:rPr>
                <a:t>vs. collectivism</a:t>
              </a:r>
              <a:endParaRPr lang="en-US" sz="1600" dirty="0">
                <a:latin typeface="Arial" pitchFamily="34" charset="0"/>
                <a:cs typeface="Arial" pitchFamily="34" charset="0"/>
              </a:endParaRPr>
            </a:p>
          </p:txBody>
        </p:sp>
        <p:sp>
          <p:nvSpPr>
            <p:cNvPr id="12" name="Rectangle 8"/>
            <p:cNvSpPr>
              <a:spLocks noChangeArrowheads="1"/>
            </p:cNvSpPr>
            <p:nvPr/>
          </p:nvSpPr>
          <p:spPr bwMode="blackWhite">
            <a:xfrm>
              <a:off x="1066800" y="3731809"/>
              <a:ext cx="3276600" cy="502920"/>
            </a:xfrm>
            <a:prstGeom prst="roundRect">
              <a:avLst/>
            </a:prstGeom>
            <a:solidFill>
              <a:schemeClr val="accent3">
                <a:lumMod val="60000"/>
                <a:lumOff val="40000"/>
              </a:schemeClr>
            </a:solidFill>
            <a:ln w="3175" algn="ctr">
              <a:noFill/>
              <a:miter lim="800000"/>
              <a:headEnd/>
              <a:tailEnd/>
            </a:ln>
            <a:effectLst>
              <a:outerShdw blurRad="76200" dist="63500" dir="2700000" algn="tl" rotWithShape="0">
                <a:prstClr val="black">
                  <a:alpha val="40000"/>
                </a:prstClr>
              </a:outerShdw>
            </a:effectLst>
          </p:spPr>
          <p:txBody>
            <a:bodyPr lIns="182880" anchor="ctr"/>
            <a:lstStyle/>
            <a:p>
              <a:pPr>
                <a:spcBef>
                  <a:spcPct val="50000"/>
                </a:spcBef>
              </a:pPr>
              <a:r>
                <a:rPr lang="en-US" sz="1600" dirty="0">
                  <a:latin typeface="Arial" pitchFamily="34" charset="0"/>
                  <a:cs typeface="Arial" pitchFamily="34" charset="0"/>
                </a:rPr>
                <a:t>masculine vs. feminine</a:t>
              </a:r>
            </a:p>
          </p:txBody>
        </p:sp>
        <p:sp>
          <p:nvSpPr>
            <p:cNvPr id="16" name="Rectangle 12"/>
            <p:cNvSpPr>
              <a:spLocks noChangeArrowheads="1"/>
            </p:cNvSpPr>
            <p:nvPr/>
          </p:nvSpPr>
          <p:spPr bwMode="blackWhite">
            <a:xfrm>
              <a:off x="1073151" y="5112049"/>
              <a:ext cx="3269505" cy="502920"/>
            </a:xfrm>
            <a:prstGeom prst="roundRect">
              <a:avLst/>
            </a:prstGeom>
            <a:solidFill>
              <a:srgbClr val="88A945"/>
            </a:solidFill>
            <a:ln w="3175" algn="ctr">
              <a:noFill/>
              <a:miter lim="800000"/>
              <a:headEnd/>
              <a:tailEnd/>
            </a:ln>
            <a:effectLst>
              <a:outerShdw blurRad="76200" dist="63500" dir="2700000" algn="tl" rotWithShape="0">
                <a:prstClr val="black">
                  <a:alpha val="40000"/>
                </a:prstClr>
              </a:outerShdw>
            </a:effectLst>
          </p:spPr>
          <p:txBody>
            <a:bodyPr lIns="182880" anchor="ctr"/>
            <a:lstStyle/>
            <a:p>
              <a:pPr>
                <a:spcBef>
                  <a:spcPct val="50000"/>
                </a:spcBef>
              </a:pPr>
              <a:r>
                <a:rPr lang="en-US" sz="1600" dirty="0">
                  <a:latin typeface="Arial" pitchFamily="34" charset="0"/>
                  <a:cs typeface="Arial" pitchFamily="34" charset="0"/>
                </a:rPr>
                <a:t>time orientation</a:t>
              </a:r>
            </a:p>
          </p:txBody>
        </p:sp>
        <p:sp>
          <p:nvSpPr>
            <p:cNvPr id="7" name="Freeform 3"/>
            <p:cNvSpPr>
              <a:spLocks/>
            </p:cNvSpPr>
            <p:nvPr/>
          </p:nvSpPr>
          <p:spPr bwMode="blackWhite">
            <a:xfrm>
              <a:off x="646908" y="2001061"/>
              <a:ext cx="533400" cy="609600"/>
            </a:xfrm>
            <a:custGeom>
              <a:avLst/>
              <a:gdLst>
                <a:gd name="T0" fmla="*/ 0 w 480"/>
                <a:gd name="T1" fmla="*/ 0 h 528"/>
                <a:gd name="T2" fmla="*/ 0 w 480"/>
                <a:gd name="T3" fmla="*/ 609600 h 528"/>
                <a:gd name="T4" fmla="*/ 533400 w 480"/>
                <a:gd name="T5" fmla="*/ 6096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chemeClr val="tx1"/>
              </a:solidFill>
              <a:prstDash val="solid"/>
              <a:round/>
              <a:headEnd type="none" w="med" len="med"/>
              <a:tailEnd type="stealth" w="med" len="med"/>
            </a:ln>
            <a:effectLst>
              <a:outerShdw blurRad="762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cs typeface="Arial" pitchFamily="34" charset="0"/>
              </a:endParaRPr>
            </a:p>
          </p:txBody>
        </p:sp>
        <p:sp>
          <p:nvSpPr>
            <p:cNvPr id="10" name="AutoShape 6"/>
            <p:cNvSpPr>
              <a:spLocks noChangeArrowheads="1"/>
            </p:cNvSpPr>
            <p:nvPr/>
          </p:nvSpPr>
          <p:spPr bwMode="blackWhite">
            <a:xfrm>
              <a:off x="457200" y="1536013"/>
              <a:ext cx="2514600" cy="521387"/>
            </a:xfrm>
            <a:prstGeom prst="roundRect">
              <a:avLst>
                <a:gd name="adj" fmla="val 16667"/>
              </a:avLst>
            </a:prstGeom>
            <a:solidFill>
              <a:schemeClr val="accent3"/>
            </a:solidFill>
            <a:ln w="3175" algn="ctr">
              <a:noFill/>
              <a:round/>
              <a:headEnd/>
              <a:tailEnd/>
            </a:ln>
            <a:effectLst>
              <a:outerShdw blurRad="76200" dist="63500" dir="2700000" algn="tl" rotWithShape="0">
                <a:prstClr val="black">
                  <a:alpha val="40000"/>
                </a:prstClr>
              </a:outerShdw>
            </a:effectLst>
            <a:extLst/>
          </p:spPr>
          <p:txBody>
            <a:bodyPr anchor="ctr" anchorCtr="1"/>
            <a:lstStyle/>
            <a:p>
              <a:pPr eaLnBrk="0" hangingPunct="0">
                <a:defRPr/>
              </a:pPr>
              <a:r>
                <a:rPr lang="en-US" sz="2400" b="1" dirty="0" smtClean="0">
                  <a:solidFill>
                    <a:schemeClr val="bg1"/>
                  </a:solidFill>
                  <a:latin typeface="Arial" pitchFamily="34" charset="0"/>
                  <a:cs typeface="Arial" pitchFamily="34" charset="0"/>
                </a:rPr>
                <a:t>Hofstede</a:t>
              </a:r>
              <a:endParaRPr lang="en-US" sz="2400" b="1" dirty="0">
                <a:solidFill>
                  <a:schemeClr val="bg1"/>
                </a:solidFill>
                <a:latin typeface="Arial" pitchFamily="34" charset="0"/>
                <a:cs typeface="Arial" pitchFamily="34" charset="0"/>
              </a:endParaRPr>
            </a:p>
          </p:txBody>
        </p:sp>
        <p:sp>
          <p:nvSpPr>
            <p:cNvPr id="13" name="Freeform 9"/>
            <p:cNvSpPr>
              <a:spLocks/>
            </p:cNvSpPr>
            <p:nvPr/>
          </p:nvSpPr>
          <p:spPr bwMode="blackWhite">
            <a:xfrm>
              <a:off x="646908" y="2450803"/>
              <a:ext cx="533400" cy="838200"/>
            </a:xfrm>
            <a:custGeom>
              <a:avLst/>
              <a:gdLst>
                <a:gd name="T0" fmla="*/ 0 w 480"/>
                <a:gd name="T1" fmla="*/ 0 h 528"/>
                <a:gd name="T2" fmla="*/ 0 w 480"/>
                <a:gd name="T3" fmla="*/ 838200 h 528"/>
                <a:gd name="T4" fmla="*/ 533400 w 480"/>
                <a:gd name="T5" fmla="*/ 8382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chemeClr val="tx1"/>
              </a:solidFill>
              <a:prstDash val="solid"/>
              <a:round/>
              <a:headEnd type="none" w="med" len="med"/>
              <a:tailEnd type="stealth" w="med" len="med"/>
            </a:ln>
            <a:effectLst>
              <a:outerShdw blurRad="762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cs typeface="Arial" pitchFamily="34" charset="0"/>
              </a:endParaRPr>
            </a:p>
          </p:txBody>
        </p:sp>
        <p:sp>
          <p:nvSpPr>
            <p:cNvPr id="14" name="Freeform 10"/>
            <p:cNvSpPr>
              <a:spLocks/>
            </p:cNvSpPr>
            <p:nvPr/>
          </p:nvSpPr>
          <p:spPr bwMode="blackWhite">
            <a:xfrm>
              <a:off x="646908" y="3024999"/>
              <a:ext cx="533400" cy="952500"/>
            </a:xfrm>
            <a:custGeom>
              <a:avLst/>
              <a:gdLst>
                <a:gd name="T0" fmla="*/ 0 w 480"/>
                <a:gd name="T1" fmla="*/ 0 h 528"/>
                <a:gd name="T2" fmla="*/ 0 w 480"/>
                <a:gd name="T3" fmla="*/ 952500 h 528"/>
                <a:gd name="T4" fmla="*/ 533400 w 480"/>
                <a:gd name="T5" fmla="*/ 9525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chemeClr val="tx1"/>
              </a:solidFill>
              <a:prstDash val="solid"/>
              <a:round/>
              <a:headEnd type="none" w="med" len="med"/>
              <a:tailEnd type="stealth" w="med" len="med"/>
            </a:ln>
            <a:effectLst>
              <a:outerShdw blurRad="762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cs typeface="Arial" pitchFamily="34" charset="0"/>
              </a:endParaRPr>
            </a:p>
          </p:txBody>
        </p:sp>
        <p:sp>
          <p:nvSpPr>
            <p:cNvPr id="15" name="Freeform 11"/>
            <p:cNvSpPr>
              <a:spLocks/>
            </p:cNvSpPr>
            <p:nvPr/>
          </p:nvSpPr>
          <p:spPr bwMode="blackWhite">
            <a:xfrm>
              <a:off x="646908" y="3600451"/>
              <a:ext cx="533400" cy="1066800"/>
            </a:xfrm>
            <a:custGeom>
              <a:avLst/>
              <a:gdLst>
                <a:gd name="T0" fmla="*/ 0 w 480"/>
                <a:gd name="T1" fmla="*/ 0 h 528"/>
                <a:gd name="T2" fmla="*/ 0 w 480"/>
                <a:gd name="T3" fmla="*/ 1066800 h 528"/>
                <a:gd name="T4" fmla="*/ 533400 w 480"/>
                <a:gd name="T5" fmla="*/ 10668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chemeClr val="tx1"/>
              </a:solidFill>
              <a:prstDash val="solid"/>
              <a:round/>
              <a:headEnd type="none" w="med" len="med"/>
              <a:tailEnd type="stealth" w="med" len="med"/>
            </a:ln>
            <a:effectLst>
              <a:outerShdw blurRad="762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cs typeface="Arial" pitchFamily="34" charset="0"/>
              </a:endParaRPr>
            </a:p>
          </p:txBody>
        </p:sp>
        <p:sp>
          <p:nvSpPr>
            <p:cNvPr id="17" name="Freeform 13"/>
            <p:cNvSpPr>
              <a:spLocks/>
            </p:cNvSpPr>
            <p:nvPr/>
          </p:nvSpPr>
          <p:spPr bwMode="blackWhite">
            <a:xfrm>
              <a:off x="646908" y="4277834"/>
              <a:ext cx="533400" cy="1066800"/>
            </a:xfrm>
            <a:custGeom>
              <a:avLst/>
              <a:gdLst>
                <a:gd name="T0" fmla="*/ 0 w 480"/>
                <a:gd name="T1" fmla="*/ 0 h 528"/>
                <a:gd name="T2" fmla="*/ 0 w 480"/>
                <a:gd name="T3" fmla="*/ 1066800 h 528"/>
                <a:gd name="T4" fmla="*/ 533400 w 480"/>
                <a:gd name="T5" fmla="*/ 10668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chemeClr val="tx1"/>
              </a:solidFill>
              <a:prstDash val="solid"/>
              <a:round/>
              <a:headEnd type="none" w="med" len="med"/>
              <a:tailEnd type="stealth" w="med" len="med"/>
            </a:ln>
            <a:effectLst>
              <a:outerShdw blurRad="762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cs typeface="Arial" pitchFamily="34" charset="0"/>
              </a:endParaRPr>
            </a:p>
          </p:txBody>
        </p:sp>
      </p:grpSp>
      <p:grpSp>
        <p:nvGrpSpPr>
          <p:cNvPr id="6" name="Group 5"/>
          <p:cNvGrpSpPr/>
          <p:nvPr/>
        </p:nvGrpSpPr>
        <p:grpSpPr>
          <a:xfrm>
            <a:off x="4648200" y="1447800"/>
            <a:ext cx="3886200" cy="3319333"/>
            <a:chOff x="4724400" y="1613398"/>
            <a:chExt cx="3886200" cy="3319333"/>
          </a:xfrm>
        </p:grpSpPr>
        <p:sp>
          <p:nvSpPr>
            <p:cNvPr id="29" name="Rectangle 4"/>
            <p:cNvSpPr>
              <a:spLocks noChangeArrowheads="1"/>
            </p:cNvSpPr>
            <p:nvPr/>
          </p:nvSpPr>
          <p:spPr bwMode="blackWhite">
            <a:xfrm>
              <a:off x="5334000" y="4429811"/>
              <a:ext cx="3276600" cy="502920"/>
            </a:xfrm>
            <a:prstGeom prst="roundRect">
              <a:avLst/>
            </a:prstGeom>
            <a:solidFill>
              <a:srgbClr val="3A9DB8"/>
            </a:solidFill>
            <a:ln w="3175" algn="ctr">
              <a:noFill/>
              <a:miter lim="800000"/>
              <a:headEnd/>
              <a:tailEnd/>
            </a:ln>
            <a:effectLst>
              <a:outerShdw blurRad="76200" dist="63500" dir="2700000" algn="tl" rotWithShape="0">
                <a:prstClr val="black">
                  <a:alpha val="40000"/>
                </a:prstClr>
              </a:outerShdw>
            </a:effectLst>
          </p:spPr>
          <p:txBody>
            <a:bodyPr lIns="182880" anchor="ctr"/>
            <a:lstStyle/>
            <a:p>
              <a:pPr>
                <a:spcBef>
                  <a:spcPct val="50000"/>
                </a:spcBef>
              </a:pPr>
              <a:r>
                <a:rPr lang="en-US" sz="1600" dirty="0">
                  <a:latin typeface="Arial" pitchFamily="34" charset="0"/>
                  <a:cs typeface="Arial" pitchFamily="34" charset="0"/>
                </a:rPr>
                <a:t>achievement </a:t>
              </a:r>
              <a:r>
                <a:rPr lang="en-US" sz="1600" dirty="0" smtClean="0">
                  <a:latin typeface="Arial" pitchFamily="34" charset="0"/>
                  <a:cs typeface="Arial" pitchFamily="34" charset="0"/>
                </a:rPr>
                <a:t>vs. ascription</a:t>
              </a:r>
              <a:endParaRPr lang="en-US" sz="1600" dirty="0">
                <a:latin typeface="Arial" pitchFamily="34" charset="0"/>
                <a:cs typeface="Arial" pitchFamily="34" charset="0"/>
              </a:endParaRPr>
            </a:p>
          </p:txBody>
        </p:sp>
        <p:sp>
          <p:nvSpPr>
            <p:cNvPr id="30" name="Rectangle 5"/>
            <p:cNvSpPr>
              <a:spLocks noChangeArrowheads="1"/>
            </p:cNvSpPr>
            <p:nvPr/>
          </p:nvSpPr>
          <p:spPr bwMode="blackWhite">
            <a:xfrm>
              <a:off x="5334001" y="3060203"/>
              <a:ext cx="3276599" cy="502920"/>
            </a:xfrm>
            <a:prstGeom prst="roundRect">
              <a:avLst/>
            </a:prstGeom>
            <a:solidFill>
              <a:schemeClr val="accent5">
                <a:lumMod val="40000"/>
                <a:lumOff val="60000"/>
              </a:schemeClr>
            </a:solidFill>
            <a:ln w="3175" algn="ctr">
              <a:noFill/>
              <a:miter lim="800000"/>
              <a:headEnd/>
              <a:tailEnd/>
            </a:ln>
            <a:effectLst>
              <a:outerShdw blurRad="76200" dist="63500" dir="2700000" algn="tl" rotWithShape="0">
                <a:prstClr val="black">
                  <a:alpha val="40000"/>
                </a:prstClr>
              </a:outerShdw>
            </a:effectLst>
          </p:spPr>
          <p:txBody>
            <a:bodyPr lIns="182880" anchor="ctr"/>
            <a:lstStyle/>
            <a:p>
              <a:pPr>
                <a:spcBef>
                  <a:spcPct val="50000"/>
                </a:spcBef>
              </a:pPr>
              <a:r>
                <a:rPr lang="en-US" sz="1600" dirty="0">
                  <a:latin typeface="Arial" pitchFamily="34" charset="0"/>
                  <a:cs typeface="Arial" pitchFamily="34" charset="0"/>
                </a:rPr>
                <a:t>neutral vs. emotional</a:t>
              </a:r>
            </a:p>
          </p:txBody>
        </p:sp>
        <p:sp>
          <p:nvSpPr>
            <p:cNvPr id="31" name="Rectangle 7"/>
            <p:cNvSpPr>
              <a:spLocks noChangeArrowheads="1"/>
            </p:cNvSpPr>
            <p:nvPr/>
          </p:nvSpPr>
          <p:spPr bwMode="blackWhite">
            <a:xfrm>
              <a:off x="5334001" y="2375399"/>
              <a:ext cx="3276599" cy="502920"/>
            </a:xfrm>
            <a:prstGeom prst="roundRect">
              <a:avLst/>
            </a:prstGeom>
            <a:solidFill>
              <a:schemeClr val="accent5">
                <a:lumMod val="20000"/>
                <a:lumOff val="80000"/>
              </a:schemeClr>
            </a:solidFill>
            <a:ln w="3175" algn="ctr">
              <a:noFill/>
              <a:miter lim="800000"/>
              <a:headEnd/>
              <a:tailEnd/>
            </a:ln>
            <a:effectLst>
              <a:outerShdw blurRad="76200" dist="63500" dir="2700000" algn="tl" rotWithShape="0">
                <a:prstClr val="black">
                  <a:alpha val="40000"/>
                </a:prstClr>
              </a:outerShdw>
            </a:effectLst>
          </p:spPr>
          <p:txBody>
            <a:bodyPr lIns="182880" anchor="ctr"/>
            <a:lstStyle/>
            <a:p>
              <a:pPr>
                <a:spcBef>
                  <a:spcPct val="50000"/>
                </a:spcBef>
              </a:pPr>
              <a:r>
                <a:rPr lang="en-US" sz="1600" dirty="0">
                  <a:latin typeface="Arial" pitchFamily="34" charset="0"/>
                  <a:cs typeface="Arial" pitchFamily="34" charset="0"/>
                </a:rPr>
                <a:t>universalism vs</a:t>
              </a:r>
              <a:r>
                <a:rPr lang="en-US" sz="1600" dirty="0" smtClean="0">
                  <a:latin typeface="Arial" pitchFamily="34" charset="0"/>
                  <a:cs typeface="Arial" pitchFamily="34" charset="0"/>
                </a:rPr>
                <a:t>. particularism</a:t>
              </a:r>
              <a:endParaRPr lang="en-US" sz="1600" dirty="0">
                <a:latin typeface="Arial" pitchFamily="34" charset="0"/>
                <a:cs typeface="Arial" pitchFamily="34" charset="0"/>
              </a:endParaRPr>
            </a:p>
          </p:txBody>
        </p:sp>
        <p:sp>
          <p:nvSpPr>
            <p:cNvPr id="32" name="Rectangle 8"/>
            <p:cNvSpPr>
              <a:spLocks noChangeArrowheads="1"/>
            </p:cNvSpPr>
            <p:nvPr/>
          </p:nvSpPr>
          <p:spPr bwMode="blackWhite">
            <a:xfrm>
              <a:off x="5334000" y="3745007"/>
              <a:ext cx="3276600" cy="502920"/>
            </a:xfrm>
            <a:prstGeom prst="roundRect">
              <a:avLst/>
            </a:prstGeom>
            <a:solidFill>
              <a:schemeClr val="accent5">
                <a:lumMod val="60000"/>
                <a:lumOff val="40000"/>
              </a:schemeClr>
            </a:solidFill>
            <a:ln w="3175" algn="ctr">
              <a:noFill/>
              <a:miter lim="800000"/>
              <a:headEnd/>
              <a:tailEnd/>
            </a:ln>
            <a:effectLst>
              <a:outerShdw blurRad="76200" dist="63500" dir="2700000" algn="tl" rotWithShape="0">
                <a:prstClr val="black">
                  <a:alpha val="40000"/>
                </a:prstClr>
              </a:outerShdw>
            </a:effectLst>
          </p:spPr>
          <p:txBody>
            <a:bodyPr lIns="182880" anchor="ctr"/>
            <a:lstStyle/>
            <a:p>
              <a:pPr>
                <a:spcBef>
                  <a:spcPct val="50000"/>
                </a:spcBef>
              </a:pPr>
              <a:r>
                <a:rPr lang="en-US" sz="1600" dirty="0">
                  <a:latin typeface="Arial" pitchFamily="34" charset="0"/>
                  <a:cs typeface="Arial" pitchFamily="34" charset="0"/>
                </a:rPr>
                <a:t>specific vs. diffuse</a:t>
              </a:r>
            </a:p>
          </p:txBody>
        </p:sp>
        <p:sp>
          <p:nvSpPr>
            <p:cNvPr id="34" name="Freeform 3"/>
            <p:cNvSpPr>
              <a:spLocks/>
            </p:cNvSpPr>
            <p:nvPr/>
          </p:nvSpPr>
          <p:spPr bwMode="blackWhite">
            <a:xfrm>
              <a:off x="4914108" y="2014259"/>
              <a:ext cx="533400" cy="609600"/>
            </a:xfrm>
            <a:custGeom>
              <a:avLst/>
              <a:gdLst>
                <a:gd name="T0" fmla="*/ 0 w 480"/>
                <a:gd name="T1" fmla="*/ 0 h 528"/>
                <a:gd name="T2" fmla="*/ 0 w 480"/>
                <a:gd name="T3" fmla="*/ 609600 h 528"/>
                <a:gd name="T4" fmla="*/ 533400 w 480"/>
                <a:gd name="T5" fmla="*/ 6096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chemeClr val="tx1"/>
              </a:solidFill>
              <a:prstDash val="solid"/>
              <a:round/>
              <a:headEnd type="none" w="med" len="med"/>
              <a:tailEnd type="stealth" w="med" len="med"/>
            </a:ln>
            <a:effectLst>
              <a:outerShdw blurRad="762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cs typeface="Arial" pitchFamily="34" charset="0"/>
              </a:endParaRPr>
            </a:p>
          </p:txBody>
        </p:sp>
        <p:sp>
          <p:nvSpPr>
            <p:cNvPr id="35" name="AutoShape 6"/>
            <p:cNvSpPr>
              <a:spLocks noChangeArrowheads="1"/>
            </p:cNvSpPr>
            <p:nvPr/>
          </p:nvSpPr>
          <p:spPr bwMode="blackWhite">
            <a:xfrm>
              <a:off x="4724400" y="1613398"/>
              <a:ext cx="2514600" cy="521387"/>
            </a:xfrm>
            <a:prstGeom prst="roundRect">
              <a:avLst>
                <a:gd name="adj" fmla="val 16667"/>
              </a:avLst>
            </a:prstGeom>
            <a:solidFill>
              <a:schemeClr val="accent5"/>
            </a:solidFill>
            <a:ln w="3175" algn="ctr">
              <a:noFill/>
              <a:round/>
              <a:headEnd/>
              <a:tailEnd/>
            </a:ln>
            <a:effectLst>
              <a:outerShdw blurRad="76200" dist="63500" dir="2700000" algn="tl" rotWithShape="0">
                <a:prstClr val="black">
                  <a:alpha val="40000"/>
                </a:prstClr>
              </a:outerShdw>
            </a:effectLst>
            <a:extLst/>
          </p:spPr>
          <p:txBody>
            <a:bodyPr anchor="ctr" anchorCtr="1"/>
            <a:lstStyle/>
            <a:p>
              <a:pPr eaLnBrk="0" hangingPunct="0">
                <a:defRPr/>
              </a:pPr>
              <a:r>
                <a:rPr lang="en-US" sz="2400" b="1" dirty="0">
                  <a:solidFill>
                    <a:schemeClr val="bg1"/>
                  </a:solidFill>
                  <a:latin typeface="Arial" pitchFamily="34" charset="0"/>
                  <a:cs typeface="Arial" pitchFamily="34" charset="0"/>
                </a:rPr>
                <a:t>Trompenaars</a:t>
              </a:r>
            </a:p>
          </p:txBody>
        </p:sp>
        <p:sp>
          <p:nvSpPr>
            <p:cNvPr id="36" name="Freeform 9"/>
            <p:cNvSpPr>
              <a:spLocks/>
            </p:cNvSpPr>
            <p:nvPr/>
          </p:nvSpPr>
          <p:spPr bwMode="blackWhite">
            <a:xfrm>
              <a:off x="4914108" y="2464001"/>
              <a:ext cx="533400" cy="838200"/>
            </a:xfrm>
            <a:custGeom>
              <a:avLst/>
              <a:gdLst>
                <a:gd name="T0" fmla="*/ 0 w 480"/>
                <a:gd name="T1" fmla="*/ 0 h 528"/>
                <a:gd name="T2" fmla="*/ 0 w 480"/>
                <a:gd name="T3" fmla="*/ 838200 h 528"/>
                <a:gd name="T4" fmla="*/ 533400 w 480"/>
                <a:gd name="T5" fmla="*/ 8382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chemeClr val="tx1"/>
              </a:solidFill>
              <a:prstDash val="solid"/>
              <a:round/>
              <a:headEnd type="none" w="med" len="med"/>
              <a:tailEnd type="stealth" w="med" len="med"/>
            </a:ln>
            <a:effectLst>
              <a:outerShdw blurRad="762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cs typeface="Arial" pitchFamily="34" charset="0"/>
              </a:endParaRPr>
            </a:p>
          </p:txBody>
        </p:sp>
        <p:sp>
          <p:nvSpPr>
            <p:cNvPr id="37" name="Freeform 10"/>
            <p:cNvSpPr>
              <a:spLocks/>
            </p:cNvSpPr>
            <p:nvPr/>
          </p:nvSpPr>
          <p:spPr bwMode="blackWhite">
            <a:xfrm>
              <a:off x="4914108" y="3038197"/>
              <a:ext cx="533400" cy="952500"/>
            </a:xfrm>
            <a:custGeom>
              <a:avLst/>
              <a:gdLst>
                <a:gd name="T0" fmla="*/ 0 w 480"/>
                <a:gd name="T1" fmla="*/ 0 h 528"/>
                <a:gd name="T2" fmla="*/ 0 w 480"/>
                <a:gd name="T3" fmla="*/ 952500 h 528"/>
                <a:gd name="T4" fmla="*/ 533400 w 480"/>
                <a:gd name="T5" fmla="*/ 9525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chemeClr val="tx1"/>
              </a:solidFill>
              <a:prstDash val="solid"/>
              <a:round/>
              <a:headEnd type="none" w="med" len="med"/>
              <a:tailEnd type="stealth" w="med" len="med"/>
            </a:ln>
            <a:effectLst>
              <a:outerShdw blurRad="762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cs typeface="Arial" pitchFamily="34" charset="0"/>
              </a:endParaRPr>
            </a:p>
          </p:txBody>
        </p:sp>
        <p:sp>
          <p:nvSpPr>
            <p:cNvPr id="38" name="Freeform 11"/>
            <p:cNvSpPr>
              <a:spLocks/>
            </p:cNvSpPr>
            <p:nvPr/>
          </p:nvSpPr>
          <p:spPr bwMode="blackWhite">
            <a:xfrm>
              <a:off x="4914108" y="3613649"/>
              <a:ext cx="533400" cy="1066800"/>
            </a:xfrm>
            <a:custGeom>
              <a:avLst/>
              <a:gdLst>
                <a:gd name="T0" fmla="*/ 0 w 480"/>
                <a:gd name="T1" fmla="*/ 0 h 528"/>
                <a:gd name="T2" fmla="*/ 0 w 480"/>
                <a:gd name="T3" fmla="*/ 1066800 h 528"/>
                <a:gd name="T4" fmla="*/ 533400 w 480"/>
                <a:gd name="T5" fmla="*/ 10668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chemeClr val="tx1"/>
              </a:solidFill>
              <a:prstDash val="solid"/>
              <a:round/>
              <a:headEnd type="none" w="med" len="med"/>
              <a:tailEnd type="stealth" w="med" len="med"/>
            </a:ln>
            <a:effectLst>
              <a:outerShdw blurRad="762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itchFamily="34" charset="0"/>
                <a:cs typeface="Arial" pitchFamily="34" charset="0"/>
              </a:endParaRPr>
            </a:p>
          </p:txBody>
        </p:sp>
      </p:gr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561198419"/>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750"/>
                                        <p:tgtEl>
                                          <p:spTgt spid="3"/>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marL="1371600" indent="-1371600">
              <a:tabLst>
                <a:tab pos="1371600" algn="l"/>
              </a:tabLst>
            </a:pPr>
            <a:r>
              <a:rPr lang="en-US" dirty="0" smtClean="0"/>
              <a:t>EXHIBIT 5.2	</a:t>
            </a:r>
            <a:r>
              <a:rPr lang="en-US" dirty="0" smtClean="0">
                <a:solidFill>
                  <a:schemeClr val="accent3">
                    <a:lumMod val="75000"/>
                  </a:schemeClr>
                </a:solidFill>
              </a:rPr>
              <a:t>GLOBE CONSTRUCTS AND CORRESPONDING QUESTIONNAIRE ITEMS</a:t>
            </a:r>
            <a:endParaRPr lang="en-US" dirty="0">
              <a:solidFill>
                <a:schemeClr val="accent3">
                  <a:lumMod val="75000"/>
                </a:schemeClr>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67" y="1339701"/>
            <a:ext cx="7467600" cy="4876800"/>
          </a:xfrm>
          <a:prstGeom prst="rect">
            <a:avLst/>
          </a:prstGeom>
        </p:spPr>
      </p:pic>
      <p:sp>
        <p:nvSpPr>
          <p:cNvPr id="2" name="Footer Placeholder 1"/>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478327029"/>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
        <p:nvSpPr>
          <p:cNvPr id="7" name="Title 6"/>
          <p:cNvSpPr>
            <a:spLocks noGrp="1"/>
          </p:cNvSpPr>
          <p:nvPr>
            <p:ph type="title"/>
          </p:nvPr>
        </p:nvSpPr>
        <p:spPr/>
        <p:txBody>
          <a:bodyPr/>
          <a:lstStyle/>
          <a:p>
            <a:pPr marL="1371600" indent="-1371600">
              <a:tabLst>
                <a:tab pos="1371600" algn="l"/>
              </a:tabLst>
            </a:pPr>
            <a:r>
              <a:rPr lang="en-US" dirty="0" smtClean="0"/>
              <a:t>EXHIBIT 5.3	</a:t>
            </a:r>
            <a:r>
              <a:rPr lang="en-US" dirty="0" smtClean="0">
                <a:solidFill>
                  <a:schemeClr val="accent3">
                    <a:lumMod val="75000"/>
                  </a:schemeClr>
                </a:solidFill>
              </a:rPr>
              <a:t>GLOBE RESULTS ON NINE CONSTRUCTS FOR SIX REGIONAL GROUPINGS</a:t>
            </a:r>
            <a:endParaRPr lang="en-US" dirty="0">
              <a:solidFill>
                <a:schemeClr val="accent3">
                  <a:lumMod val="75000"/>
                </a:schemeClr>
              </a:solidFill>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3148" b="2060"/>
          <a:stretch/>
        </p:blipFill>
        <p:spPr>
          <a:xfrm>
            <a:off x="544513" y="1295400"/>
            <a:ext cx="8046720" cy="4953900"/>
          </a:xfrm>
          <a:prstGeom prst="rect">
            <a:avLst/>
          </a:prstGeom>
        </p:spPr>
      </p:pic>
    </p:spTree>
    <p:extLst>
      <p:ext uri="{BB962C8B-B14F-4D97-AF65-F5344CB8AC3E}">
        <p14:creationId xmlns:p14="http://schemas.microsoft.com/office/powerpoint/2010/main" val="3778525950"/>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Gannon’s Cultural Metaphors</a:t>
            </a:r>
            <a:endParaRPr lang="en-US" dirty="0"/>
          </a:p>
        </p:txBody>
      </p:sp>
      <p:sp>
        <p:nvSpPr>
          <p:cNvPr id="5" name="Content Placeholder 4"/>
          <p:cNvSpPr>
            <a:spLocks noGrp="1"/>
          </p:cNvSpPr>
          <p:nvPr>
            <p:ph idx="1"/>
          </p:nvPr>
        </p:nvSpPr>
        <p:spPr/>
        <p:txBody>
          <a:bodyPr/>
          <a:lstStyle/>
          <a:p>
            <a:r>
              <a:rPr lang="en-US" smtClean="0"/>
              <a:t>Gauge a specific culture by using an image (“metaphor”) that depicts how people in a specific culture think and behave:</a:t>
            </a:r>
          </a:p>
          <a:p>
            <a:pPr lvl="1"/>
            <a:r>
              <a:rPr lang="en-US" smtClean="0"/>
              <a:t>French wine—Purity; classification; composition; compatibility; maturation</a:t>
            </a:r>
          </a:p>
          <a:p>
            <a:pPr lvl="1"/>
            <a:r>
              <a:rPr lang="en-US" smtClean="0"/>
              <a:t>German symphony—Orchestra; conductors; performance; society; education and politics</a:t>
            </a:r>
          </a:p>
          <a:p>
            <a:pPr lvl="1"/>
            <a:r>
              <a:rPr lang="en-US" smtClean="0"/>
              <a:t>British house—Laying the foundation; building the brick house; living in the brick house</a:t>
            </a:r>
            <a:endParaRPr lang="en-US" dirty="0"/>
          </a:p>
        </p:txBody>
      </p:sp>
      <p:sp>
        <p:nvSpPr>
          <p:cNvPr id="6" name="Footer Placeholder 5"/>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2796984473"/>
      </p:ext>
    </p:extLst>
  </p:cSld>
  <p:clrMapOvr>
    <a:masterClrMapping/>
  </p:clrMapOvr>
  <p:transition spd="slow">
    <p:cut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Sources of Cultural Information</a:t>
            </a:r>
            <a:endParaRPr lang="en-US" dirty="0"/>
          </a:p>
        </p:txBody>
      </p:sp>
      <p:sp>
        <p:nvSpPr>
          <p:cNvPr id="3" name="Content Placeholder 2"/>
          <p:cNvSpPr>
            <a:spLocks noGrp="1"/>
          </p:cNvSpPr>
          <p:nvPr>
            <p:ph idx="1"/>
          </p:nvPr>
        </p:nvSpPr>
        <p:spPr/>
        <p:txBody>
          <a:bodyPr/>
          <a:lstStyle/>
          <a:p>
            <a:r>
              <a:rPr lang="en-US" dirty="0" smtClean="0"/>
              <a:t>The U.S. Department of Commerce Country Commercial Guide provides cultural information for 133 countries.</a:t>
            </a:r>
          </a:p>
          <a:p>
            <a:r>
              <a:rPr lang="en-US" dirty="0" smtClean="0"/>
              <a:t>The Economist’s Intelligence Unit contains the same type of information on 180 countries in its Country Reports.</a:t>
            </a:r>
          </a:p>
          <a:p>
            <a:r>
              <a:rPr lang="en-US" dirty="0" smtClean="0"/>
              <a:t>Culture Grams, from Brigham Young University’s Center for International and Area Studies, describes customs existing in 174 countries.</a:t>
            </a:r>
          </a:p>
          <a:p>
            <a:r>
              <a:rPr lang="en-US" dirty="0" err="1" smtClean="0"/>
              <a:t>Craigshead’s</a:t>
            </a:r>
            <a:r>
              <a:rPr lang="en-US" dirty="0" smtClean="0"/>
              <a:t> International Business, Travel, and Relocation Guide to 84 Countries gives cultural information for these nations.</a:t>
            </a:r>
          </a:p>
          <a:p>
            <a:r>
              <a:rPr lang="en-US" dirty="0" smtClean="0"/>
              <a:t>Price Waterhouse Coopers Doing Business in 118 Countries contains  information about 118 countries.</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2509282749"/>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Cultural Dimensions of Doing Business </a:t>
            </a:r>
            <a:br>
              <a:rPr lang="en-US" smtClean="0"/>
            </a:br>
            <a:r>
              <a:rPr lang="en-US" smtClean="0"/>
              <a:t>in Japan</a:t>
            </a:r>
            <a:endParaRPr lang="en-US" dirty="0"/>
          </a:p>
        </p:txBody>
      </p:sp>
      <p:sp>
        <p:nvSpPr>
          <p:cNvPr id="4" name="Content Placeholder 3"/>
          <p:cNvSpPr>
            <a:spLocks noGrp="1"/>
          </p:cNvSpPr>
          <p:nvPr>
            <p:ph idx="1"/>
          </p:nvPr>
        </p:nvSpPr>
        <p:spPr/>
        <p:txBody>
          <a:bodyPr>
            <a:normAutofit/>
          </a:bodyPr>
          <a:lstStyle/>
          <a:p>
            <a:r>
              <a:rPr lang="en-US" dirty="0" smtClean="0"/>
              <a:t>Upon meeting a Japanese executive, a slight bow and handshake are appropriate.</a:t>
            </a:r>
          </a:p>
          <a:p>
            <a:r>
              <a:rPr lang="en-US" dirty="0" smtClean="0"/>
              <a:t>Business card etiquette is important. </a:t>
            </a:r>
          </a:p>
          <a:p>
            <a:pPr lvl="1"/>
            <a:r>
              <a:rPr lang="en-US" dirty="0" smtClean="0"/>
              <a:t>Information should be in English on one side of the card.</a:t>
            </a:r>
          </a:p>
          <a:p>
            <a:pPr lvl="1"/>
            <a:r>
              <a:rPr lang="en-US" dirty="0" smtClean="0"/>
              <a:t>The other side should have the same information in Japanese.</a:t>
            </a:r>
          </a:p>
          <a:p>
            <a:r>
              <a:rPr lang="en-US" dirty="0" smtClean="0"/>
              <a:t>It is not appropriate to look directly into the eyes of your Japanese hosts.</a:t>
            </a:r>
          </a:p>
          <a:p>
            <a:r>
              <a:rPr lang="en-US" dirty="0"/>
              <a:t>It is important for your Japanese hosts to know your title and </a:t>
            </a:r>
            <a:r>
              <a:rPr lang="en-US" dirty="0" smtClean="0"/>
              <a:t>rank.</a:t>
            </a:r>
            <a:endParaRPr lang="en-US" dirty="0"/>
          </a:p>
        </p:txBody>
      </p:sp>
      <p:sp>
        <p:nvSpPr>
          <p:cNvPr id="5" name="Footer Placeholder 4"/>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3378945276"/>
      </p:ext>
    </p:extLst>
  </p:cSld>
  <p:clrMapOvr>
    <a:masterClrMapping/>
  </p:clrMapOvr>
  <p:transition spd="slow">
    <p:cut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Cultural Dimensions of Doing Business </a:t>
            </a:r>
            <a:br>
              <a:rPr lang="en-US" dirty="0" smtClean="0"/>
            </a:br>
            <a:r>
              <a:rPr lang="en-US" dirty="0" smtClean="0"/>
              <a:t>in Japan (continued)</a:t>
            </a:r>
            <a:endParaRPr lang="en-US" dirty="0"/>
          </a:p>
        </p:txBody>
      </p:sp>
      <p:sp>
        <p:nvSpPr>
          <p:cNvPr id="4" name="Content Placeholder 3"/>
          <p:cNvSpPr>
            <a:spLocks noGrp="1"/>
          </p:cNvSpPr>
          <p:nvPr>
            <p:ph idx="1"/>
          </p:nvPr>
        </p:nvSpPr>
        <p:spPr/>
        <p:txBody>
          <a:bodyPr>
            <a:normAutofit/>
          </a:bodyPr>
          <a:lstStyle/>
          <a:p>
            <a:r>
              <a:rPr lang="en-US" dirty="0" smtClean="0"/>
              <a:t>Japanese business has a group orientation, rather than an individualistic one. </a:t>
            </a:r>
          </a:p>
          <a:p>
            <a:r>
              <a:rPr lang="en-US" dirty="0" smtClean="0"/>
              <a:t>Japanese executives expect foreign business representatives to arrive prepared and to have decision-making authority.</a:t>
            </a:r>
          </a:p>
          <a:p>
            <a:r>
              <a:rPr lang="en-US" dirty="0" smtClean="0"/>
              <a:t>New potential business partners must have been referred to Japanese business representatives through a third party.</a:t>
            </a:r>
            <a:endParaRPr lang="en-US" dirty="0"/>
          </a:p>
        </p:txBody>
      </p:sp>
      <p:sp>
        <p:nvSpPr>
          <p:cNvPr id="5" name="Footer Placeholder 4"/>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3378945276"/>
      </p:ext>
    </p:extLst>
  </p:cSld>
  <p:clrMapOvr>
    <a:masterClrMapping/>
  </p:clrMapOvr>
  <p:transition spd="slow">
    <p:cut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Cultural Dimensions of Doing Business </a:t>
            </a:r>
            <a:br>
              <a:rPr lang="en-US" smtClean="0"/>
            </a:br>
            <a:r>
              <a:rPr lang="en-US" smtClean="0"/>
              <a:t>in Korea</a:t>
            </a:r>
            <a:endParaRPr lang="en-US" dirty="0"/>
          </a:p>
        </p:txBody>
      </p:sp>
      <p:sp>
        <p:nvSpPr>
          <p:cNvPr id="4" name="Content Placeholder 3"/>
          <p:cNvSpPr>
            <a:spLocks noGrp="1"/>
          </p:cNvSpPr>
          <p:nvPr>
            <p:ph idx="1"/>
          </p:nvPr>
        </p:nvSpPr>
        <p:spPr/>
        <p:txBody>
          <a:bodyPr/>
          <a:lstStyle/>
          <a:p>
            <a:r>
              <a:rPr lang="en-US" dirty="0" smtClean="0"/>
              <a:t>Elders are respected for their knowledge and wisdom.</a:t>
            </a:r>
          </a:p>
          <a:p>
            <a:r>
              <a:rPr lang="en-US" dirty="0" smtClean="0"/>
              <a:t>“Yangban” refers to the noble class’s culture of honor, reputation, and dignity (similar to the concept of gravitas in Western cultures).</a:t>
            </a:r>
          </a:p>
          <a:p>
            <a:r>
              <a:rPr lang="en-US" dirty="0" smtClean="0"/>
              <a:t>“</a:t>
            </a:r>
            <a:r>
              <a:rPr lang="en-US" b="1" i="1" dirty="0" err="1" smtClean="0"/>
              <a:t>Inwa</a:t>
            </a:r>
            <a:r>
              <a:rPr lang="en-US" dirty="0" smtClean="0"/>
              <a:t>” involves harmony among </a:t>
            </a:r>
            <a:r>
              <a:rPr lang="en-US" dirty="0" err="1" smtClean="0"/>
              <a:t>unequals</a:t>
            </a:r>
            <a:r>
              <a:rPr lang="en-US" dirty="0" smtClean="0"/>
              <a:t>: loyalty is owed to parents and authority figures, yet superiors are responsible for the well-being of their subordinates.</a:t>
            </a:r>
          </a:p>
          <a:p>
            <a:r>
              <a:rPr lang="en-US" dirty="0" smtClean="0"/>
              <a:t>A personal relationship needs to occur before business matters can be discussed with foreigners.</a:t>
            </a:r>
          </a:p>
          <a:p>
            <a:endParaRPr lang="en-US" dirty="0" smtClean="0"/>
          </a:p>
          <a:p>
            <a:endParaRPr lang="en-US" dirty="0"/>
          </a:p>
        </p:txBody>
      </p:sp>
      <p:sp>
        <p:nvSpPr>
          <p:cNvPr id="5" name="Footer Placeholder 4"/>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463334934"/>
      </p:ext>
    </p:extLst>
  </p:cSld>
  <p:clrMapOvr>
    <a:masterClrMapping/>
  </p:clrMapOvr>
  <p:transition spd="slow">
    <p:cut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Cultural Dimensions of Doing Business </a:t>
            </a:r>
            <a:br>
              <a:rPr lang="en-US" smtClean="0"/>
            </a:br>
            <a:r>
              <a:rPr lang="en-US" smtClean="0"/>
              <a:t>in China</a:t>
            </a:r>
            <a:endParaRPr lang="en-US" dirty="0"/>
          </a:p>
        </p:txBody>
      </p:sp>
      <p:sp>
        <p:nvSpPr>
          <p:cNvPr id="3" name="Content Placeholder 2"/>
          <p:cNvSpPr>
            <a:spLocks noGrp="1"/>
          </p:cNvSpPr>
          <p:nvPr>
            <p:ph idx="1"/>
          </p:nvPr>
        </p:nvSpPr>
        <p:spPr/>
        <p:txBody>
          <a:bodyPr/>
          <a:lstStyle/>
          <a:p>
            <a:r>
              <a:rPr lang="en-US" b="1" i="1" dirty="0" err="1" smtClean="0"/>
              <a:t>Guanxi</a:t>
            </a:r>
            <a:endParaRPr lang="en-US" b="1" i="1" dirty="0" smtClean="0"/>
          </a:p>
          <a:p>
            <a:pPr lvl="1"/>
            <a:r>
              <a:rPr lang="en-US" dirty="0" smtClean="0"/>
              <a:t>A philosophy denoting friendships among </a:t>
            </a:r>
            <a:r>
              <a:rPr lang="en-US" dirty="0" err="1" smtClean="0"/>
              <a:t>unequals</a:t>
            </a:r>
            <a:r>
              <a:rPr lang="en-US" dirty="0" smtClean="0"/>
              <a:t> (as between subordinates and superiors) and the unlimited exchanges of favors; it is utilitarian and not based on sentiment, emotions, or a group orientation</a:t>
            </a:r>
          </a:p>
          <a:p>
            <a:pPr lvl="1"/>
            <a:r>
              <a:rPr lang="en-US" dirty="0" smtClean="0"/>
              <a:t>Exchanges are often uneven, an advantage for weaker member in the </a:t>
            </a:r>
            <a:r>
              <a:rPr lang="en-US" i="1" dirty="0" err="1" smtClean="0"/>
              <a:t>guanxi</a:t>
            </a:r>
            <a:r>
              <a:rPr lang="en-US" dirty="0" smtClean="0"/>
              <a:t> relationship.</a:t>
            </a:r>
          </a:p>
          <a:p>
            <a:pPr lvl="1"/>
            <a:r>
              <a:rPr lang="en-US" dirty="0" smtClean="0"/>
              <a:t>Persons of low rank may be powerful and influential due to </a:t>
            </a:r>
            <a:r>
              <a:rPr lang="en-US" i="1" dirty="0" err="1" smtClean="0"/>
              <a:t>guanxi</a:t>
            </a:r>
            <a:r>
              <a:rPr lang="en-US" dirty="0" smtClean="0"/>
              <a:t> relationships with superiors.</a:t>
            </a:r>
          </a:p>
          <a:p>
            <a:pPr lvl="1"/>
            <a:r>
              <a:rPr lang="en-US" dirty="0" smtClean="0"/>
              <a:t>Foreigners who want to conduct business in China may need to seek out lower-level persons and obtain their favor in order to gain access to more powerful superiors who are decision makers.</a:t>
            </a:r>
          </a:p>
          <a:p>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27565545"/>
      </p:ext>
    </p:extLst>
  </p:cSld>
  <p:clrMapOvr>
    <a:masterClrMapping/>
  </p:clrMapOvr>
  <p:transition spd="slow">
    <p:cut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Cultural Dimensions of Doing Business </a:t>
            </a:r>
            <a:br>
              <a:rPr lang="en-US" smtClean="0"/>
            </a:br>
            <a:r>
              <a:rPr lang="en-US" smtClean="0"/>
              <a:t>in Arab Countries</a:t>
            </a:r>
            <a:endParaRPr lang="en-US" dirty="0"/>
          </a:p>
        </p:txBody>
      </p:sp>
      <p:sp>
        <p:nvSpPr>
          <p:cNvPr id="3" name="Content Placeholder 2"/>
          <p:cNvSpPr>
            <a:spLocks noGrp="1"/>
          </p:cNvSpPr>
          <p:nvPr>
            <p:ph idx="1"/>
          </p:nvPr>
        </p:nvSpPr>
        <p:spPr/>
        <p:txBody>
          <a:bodyPr>
            <a:normAutofit/>
          </a:bodyPr>
          <a:lstStyle/>
          <a:p>
            <a:r>
              <a:rPr lang="en-US" dirty="0" smtClean="0"/>
              <a:t>Avoid sitting so that the sole of one’s shoe is shown.</a:t>
            </a:r>
          </a:p>
          <a:p>
            <a:r>
              <a:rPr lang="en-US" dirty="0" smtClean="0"/>
              <a:t>The left hand is viewed as “unclean.”</a:t>
            </a:r>
          </a:p>
          <a:p>
            <a:r>
              <a:rPr lang="en-US" dirty="0" smtClean="0"/>
              <a:t>Good posture is imperative.</a:t>
            </a:r>
          </a:p>
          <a:p>
            <a:r>
              <a:rPr lang="en-US" dirty="0" smtClean="0"/>
              <a:t>Foreign business representatives should not inquire about the wives of Arab business representatives.</a:t>
            </a:r>
            <a:endParaRPr lang="en-US" dirty="0"/>
          </a:p>
          <a:p>
            <a:r>
              <a:rPr lang="en-US" dirty="0"/>
              <a:t>Do not </a:t>
            </a:r>
            <a:r>
              <a:rPr lang="en-US" dirty="0" smtClean="0"/>
              <a:t>overly </a:t>
            </a:r>
            <a:r>
              <a:rPr lang="en-US" dirty="0"/>
              <a:t>praise the possessions of Arab hosts, as this could create a perception that you expect your hosts to give them to you.</a:t>
            </a:r>
          </a:p>
          <a:p>
            <a:pPr marL="0" indent="0">
              <a:buNone/>
            </a:pPr>
            <a:endParaRPr lang="en-US" dirty="0" smtClean="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1316418107"/>
      </p:ext>
    </p:extLst>
  </p:cSld>
  <p:clrMapOvr>
    <a:masterClrMapping/>
  </p:clrMapOvr>
  <p:transition spd="slow">
    <p:cut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Cultural Dimensions of Doing Business </a:t>
            </a:r>
            <a:br>
              <a:rPr lang="en-US" dirty="0" smtClean="0"/>
            </a:br>
            <a:r>
              <a:rPr lang="en-US" dirty="0" smtClean="0"/>
              <a:t>in Arab Countries (continued)</a:t>
            </a:r>
            <a:endParaRPr lang="en-US" dirty="0"/>
          </a:p>
        </p:txBody>
      </p:sp>
      <p:sp>
        <p:nvSpPr>
          <p:cNvPr id="3" name="Content Placeholder 2"/>
          <p:cNvSpPr>
            <a:spLocks noGrp="1"/>
          </p:cNvSpPr>
          <p:nvPr>
            <p:ph idx="1"/>
          </p:nvPr>
        </p:nvSpPr>
        <p:spPr/>
        <p:txBody>
          <a:bodyPr>
            <a:normAutofit/>
          </a:bodyPr>
          <a:lstStyle/>
          <a:p>
            <a:r>
              <a:rPr lang="en-US" dirty="0" smtClean="0"/>
              <a:t>Arab business representatives will probably be reluctant to do business with women.</a:t>
            </a:r>
          </a:p>
          <a:p>
            <a:r>
              <a:rPr lang="en-US" dirty="0" smtClean="0"/>
              <a:t>If a woman is accepted, modest dress is appropriate.</a:t>
            </a:r>
          </a:p>
          <a:p>
            <a:r>
              <a:rPr lang="en-US" dirty="0" smtClean="0"/>
              <a:t>Arab business representatives may frequently divert from the topic initially discussed, then return to it.</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1316418107"/>
      </p:ext>
    </p:extLst>
  </p:cSld>
  <p:clrMapOvr>
    <a:masterClrMapping/>
  </p:clrMapOvr>
  <p:transition spd="slow">
    <p:cut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Cultural Dimensions of Doing Business </a:t>
            </a:r>
            <a:br>
              <a:rPr lang="en-US" smtClean="0"/>
            </a:br>
            <a:r>
              <a:rPr lang="en-US" smtClean="0"/>
              <a:t>in Latin America</a:t>
            </a:r>
            <a:endParaRPr lang="en-US" dirty="0"/>
          </a:p>
        </p:txBody>
      </p:sp>
      <p:sp>
        <p:nvSpPr>
          <p:cNvPr id="3" name="Content Placeholder 2"/>
          <p:cNvSpPr>
            <a:spLocks noGrp="1"/>
          </p:cNvSpPr>
          <p:nvPr>
            <p:ph idx="1"/>
          </p:nvPr>
        </p:nvSpPr>
        <p:spPr/>
        <p:txBody>
          <a:bodyPr/>
          <a:lstStyle/>
          <a:p>
            <a:r>
              <a:rPr lang="en-US" smtClean="0"/>
              <a:t>Potential customers will want to develop a personal relationship before doing business with foreign executives.</a:t>
            </a:r>
          </a:p>
          <a:p>
            <a:r>
              <a:rPr lang="en-US" smtClean="0"/>
              <a:t>Latin Americans are more flexible about time than are North Americans.</a:t>
            </a:r>
          </a:p>
          <a:p>
            <a:r>
              <a:rPr lang="en-US" smtClean="0"/>
              <a:t>Latin Americans are not as immersed in their work as the business people in the United States.</a:t>
            </a:r>
          </a:p>
          <a:p>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95448346"/>
      </p:ext>
    </p:extLst>
  </p:cSld>
  <p:clrMapOvr>
    <a:masterClrMapping/>
  </p:clrMapOvr>
  <p:transition spd="slow">
    <p:cut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The Importance of Culture for Managing</a:t>
            </a:r>
            <a:br>
              <a:rPr lang="en-US" smtClean="0"/>
            </a:br>
            <a:r>
              <a:rPr lang="en-US" smtClean="0"/>
              <a:t>and Marketing in Overseas Markets</a:t>
            </a:r>
            <a:endParaRPr lang="en-US" dirty="0"/>
          </a:p>
        </p:txBody>
      </p:sp>
      <p:sp>
        <p:nvSpPr>
          <p:cNvPr id="6" name="Content Placeholder 5"/>
          <p:cNvSpPr>
            <a:spLocks noGrp="1"/>
          </p:cNvSpPr>
          <p:nvPr>
            <p:ph idx="1"/>
          </p:nvPr>
        </p:nvSpPr>
        <p:spPr/>
        <p:txBody>
          <a:bodyPr/>
          <a:lstStyle/>
          <a:p>
            <a:r>
              <a:rPr lang="en-US" dirty="0" smtClean="0"/>
              <a:t>A country’s culture affects its attitudes toward work.</a:t>
            </a:r>
          </a:p>
          <a:p>
            <a:pPr lvl="0"/>
            <a:r>
              <a:rPr lang="en-US" dirty="0" smtClean="0"/>
              <a:t>Management styles can give rise to challenges or lead to success.</a:t>
            </a:r>
          </a:p>
          <a:p>
            <a:pPr lvl="0"/>
            <a:r>
              <a:rPr lang="en-US" dirty="0" smtClean="0"/>
              <a:t>When developing new products, management styles must be considered along with many other aspects of marketing.</a:t>
            </a:r>
          </a:p>
          <a:p>
            <a:pPr lvl="0"/>
            <a:r>
              <a:rPr lang="en-US" dirty="0" smtClean="0"/>
              <a:t>Advertising campaigns must be carefully tailored to local cultures.</a:t>
            </a:r>
          </a:p>
          <a:p>
            <a:pPr lvl="0"/>
            <a:r>
              <a:rPr lang="en-US" dirty="0" smtClean="0"/>
              <a:t>Culture has an impact on communication styles.</a:t>
            </a:r>
          </a:p>
          <a:p>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2237972615"/>
      </p:ext>
    </p:extLst>
  </p:cSld>
  <p:clrMapOvr>
    <a:masterClrMapping/>
  </p:clrMapOvr>
  <p:transition spd="slow">
    <p:cut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marL="1371600" indent="-1371600">
              <a:tabLst>
                <a:tab pos="1371600" algn="l"/>
              </a:tabLst>
            </a:pPr>
            <a:r>
              <a:rPr lang="en-US" dirty="0" smtClean="0"/>
              <a:t>EXHIBIT 5.4	</a:t>
            </a:r>
            <a:r>
              <a:rPr lang="en-US" dirty="0" smtClean="0">
                <a:solidFill>
                  <a:schemeClr val="accent3">
                    <a:lumMod val="75000"/>
                  </a:schemeClr>
                </a:solidFill>
              </a:rPr>
              <a:t>U.S.-BASED BUSINESS JARGON THAT WOULD NOT BE UNDERSTOOD BY FOREIGN BUSINESS REPRESENTATIVES</a:t>
            </a:r>
            <a:endParaRPr lang="en-US" dirty="0">
              <a:solidFill>
                <a:schemeClr val="accent3">
                  <a:lumMod val="75000"/>
                </a:schemeClr>
              </a:solidFill>
            </a:endParaRPr>
          </a:p>
        </p:txBody>
      </p:sp>
      <p:sp>
        <p:nvSpPr>
          <p:cNvPr id="7" name="Rectangle 6"/>
          <p:cNvSpPr/>
          <p:nvPr/>
        </p:nvSpPr>
        <p:spPr>
          <a:xfrm>
            <a:off x="462996" y="1277683"/>
            <a:ext cx="5867400" cy="5055230"/>
          </a:xfrm>
          <a:prstGeom prst="rect">
            <a:avLst/>
          </a:prstGeom>
        </p:spPr>
        <p:txBody>
          <a:bodyPr wrap="square">
            <a:spAutoFit/>
          </a:bodyPr>
          <a:lstStyle/>
          <a:p>
            <a:pPr marL="457200" indent="-457200">
              <a:spcBef>
                <a:spcPts val="900"/>
              </a:spcBef>
              <a:buFont typeface="+mj-lt"/>
              <a:buAutoNum type="arabicPeriod"/>
            </a:pPr>
            <a:r>
              <a:rPr lang="en-US" sz="2000" dirty="0" smtClean="0">
                <a:latin typeface="Arial" pitchFamily="34" charset="0"/>
                <a:cs typeface="Arial" pitchFamily="34" charset="0"/>
              </a:rPr>
              <a:t>“</a:t>
            </a:r>
            <a:r>
              <a:rPr lang="en-US" sz="2000" dirty="0">
                <a:latin typeface="Arial" pitchFamily="34" charset="0"/>
                <a:cs typeface="Arial" pitchFamily="34" charset="0"/>
              </a:rPr>
              <a:t>Flying by the seat of my pants.”</a:t>
            </a:r>
          </a:p>
          <a:p>
            <a:pPr marL="457200" indent="-457200">
              <a:spcBef>
                <a:spcPts val="900"/>
              </a:spcBef>
              <a:buFont typeface="+mj-lt"/>
              <a:buAutoNum type="arabicPeriod"/>
            </a:pPr>
            <a:r>
              <a:rPr lang="en-US" sz="2000" dirty="0" smtClean="0">
                <a:latin typeface="Arial" pitchFamily="34" charset="0"/>
                <a:cs typeface="Arial" pitchFamily="34" charset="0"/>
              </a:rPr>
              <a:t>“</a:t>
            </a:r>
            <a:r>
              <a:rPr lang="en-US" sz="2000" dirty="0">
                <a:latin typeface="Arial" pitchFamily="34" charset="0"/>
                <a:cs typeface="Arial" pitchFamily="34" charset="0"/>
              </a:rPr>
              <a:t>On the same wave length.”</a:t>
            </a:r>
          </a:p>
          <a:p>
            <a:pPr marL="457200" indent="-457200">
              <a:spcBef>
                <a:spcPts val="900"/>
              </a:spcBef>
              <a:buFont typeface="+mj-lt"/>
              <a:buAutoNum type="arabicPeriod"/>
            </a:pPr>
            <a:r>
              <a:rPr lang="en-US" sz="2000" dirty="0" smtClean="0">
                <a:latin typeface="Arial" pitchFamily="34" charset="0"/>
                <a:cs typeface="Arial" pitchFamily="34" charset="0"/>
              </a:rPr>
              <a:t>“</a:t>
            </a:r>
            <a:r>
              <a:rPr lang="en-US" sz="2000" dirty="0">
                <a:latin typeface="Arial" pitchFamily="34" charset="0"/>
                <a:cs typeface="Arial" pitchFamily="34" charset="0"/>
              </a:rPr>
              <a:t>Shotgun approach.”</a:t>
            </a:r>
          </a:p>
          <a:p>
            <a:pPr marL="457200" indent="-457200">
              <a:spcBef>
                <a:spcPts val="900"/>
              </a:spcBef>
              <a:buFont typeface="+mj-lt"/>
              <a:buAutoNum type="arabicPeriod"/>
            </a:pPr>
            <a:r>
              <a:rPr lang="en-US" sz="2000" dirty="0" smtClean="0">
                <a:latin typeface="Arial" pitchFamily="34" charset="0"/>
                <a:cs typeface="Arial" pitchFamily="34" charset="0"/>
              </a:rPr>
              <a:t>“</a:t>
            </a:r>
            <a:r>
              <a:rPr lang="en-US" sz="2000" dirty="0">
                <a:latin typeface="Arial" pitchFamily="34" charset="0"/>
                <a:cs typeface="Arial" pitchFamily="34" charset="0"/>
              </a:rPr>
              <a:t>Run it up the flag pole.”</a:t>
            </a:r>
          </a:p>
          <a:p>
            <a:pPr marL="457200" indent="-457200">
              <a:spcBef>
                <a:spcPts val="900"/>
              </a:spcBef>
              <a:buFont typeface="+mj-lt"/>
              <a:buAutoNum type="arabicPeriod"/>
            </a:pPr>
            <a:r>
              <a:rPr lang="en-US" sz="2000" dirty="0" smtClean="0">
                <a:latin typeface="Arial" pitchFamily="34" charset="0"/>
                <a:cs typeface="Arial" pitchFamily="34" charset="0"/>
              </a:rPr>
              <a:t>“</a:t>
            </a:r>
            <a:r>
              <a:rPr lang="en-US" sz="2000" dirty="0">
                <a:latin typeface="Arial" pitchFamily="34" charset="0"/>
                <a:cs typeface="Arial" pitchFamily="34" charset="0"/>
              </a:rPr>
              <a:t>100 k</a:t>
            </a:r>
            <a:r>
              <a:rPr lang="en-US" sz="2000" dirty="0" smtClean="0">
                <a:latin typeface="Arial" pitchFamily="34" charset="0"/>
                <a:cs typeface="Arial" pitchFamily="34" charset="0"/>
              </a:rPr>
              <a:t>.”</a:t>
            </a:r>
            <a:endParaRPr lang="en-US" sz="2000" dirty="0">
              <a:latin typeface="Arial" pitchFamily="34" charset="0"/>
              <a:cs typeface="Arial" pitchFamily="34" charset="0"/>
            </a:endParaRPr>
          </a:p>
          <a:p>
            <a:pPr marL="457200" indent="-457200">
              <a:spcBef>
                <a:spcPts val="900"/>
              </a:spcBef>
              <a:buFont typeface="+mj-lt"/>
              <a:buAutoNum type="arabicPeriod"/>
            </a:pPr>
            <a:r>
              <a:rPr lang="en-US" sz="2000" dirty="0" smtClean="0">
                <a:latin typeface="Arial" pitchFamily="34" charset="0"/>
                <a:cs typeface="Arial" pitchFamily="34" charset="0"/>
              </a:rPr>
              <a:t>“</a:t>
            </a:r>
            <a:r>
              <a:rPr lang="en-US" sz="2000" dirty="0">
                <a:latin typeface="Arial" pitchFamily="34" charset="0"/>
                <a:cs typeface="Arial" pitchFamily="34" charset="0"/>
              </a:rPr>
              <a:t>Belly up.”</a:t>
            </a:r>
          </a:p>
          <a:p>
            <a:pPr marL="457200" indent="-457200">
              <a:spcBef>
                <a:spcPts val="900"/>
              </a:spcBef>
              <a:buFont typeface="+mj-lt"/>
              <a:buAutoNum type="arabicPeriod"/>
            </a:pPr>
            <a:r>
              <a:rPr lang="en-US" sz="2000" dirty="0" smtClean="0">
                <a:latin typeface="Arial" pitchFamily="34" charset="0"/>
                <a:cs typeface="Arial" pitchFamily="34" charset="0"/>
              </a:rPr>
              <a:t>“</a:t>
            </a:r>
            <a:r>
              <a:rPr lang="en-US" sz="2000" dirty="0">
                <a:latin typeface="Arial" pitchFamily="34" charset="0"/>
                <a:cs typeface="Arial" pitchFamily="34" charset="0"/>
              </a:rPr>
              <a:t>Overview.”</a:t>
            </a:r>
          </a:p>
          <a:p>
            <a:pPr marL="457200" indent="-457200">
              <a:spcBef>
                <a:spcPts val="900"/>
              </a:spcBef>
              <a:buFont typeface="+mj-lt"/>
              <a:buAutoNum type="arabicPeriod"/>
            </a:pPr>
            <a:r>
              <a:rPr lang="en-US" sz="2000" dirty="0" smtClean="0">
                <a:latin typeface="Arial" pitchFamily="34" charset="0"/>
                <a:cs typeface="Arial" pitchFamily="34" charset="0"/>
              </a:rPr>
              <a:t>“</a:t>
            </a:r>
            <a:r>
              <a:rPr lang="en-US" sz="2000" dirty="0">
                <a:latin typeface="Arial" pitchFamily="34" charset="0"/>
                <a:cs typeface="Arial" pitchFamily="34" charset="0"/>
              </a:rPr>
              <a:t>If it ain’t broke, don’t fix it.”</a:t>
            </a:r>
          </a:p>
          <a:p>
            <a:pPr marL="457200" indent="-457200">
              <a:spcBef>
                <a:spcPts val="900"/>
              </a:spcBef>
              <a:buFont typeface="+mj-lt"/>
              <a:buAutoNum type="arabicPeriod"/>
            </a:pPr>
            <a:r>
              <a:rPr lang="en-US" sz="2000" dirty="0" smtClean="0">
                <a:latin typeface="Arial" pitchFamily="34" charset="0"/>
                <a:cs typeface="Arial" pitchFamily="34" charset="0"/>
              </a:rPr>
              <a:t>“</a:t>
            </a:r>
            <a:r>
              <a:rPr lang="en-US" sz="2000" dirty="0">
                <a:latin typeface="Arial" pitchFamily="34" charset="0"/>
                <a:cs typeface="Arial" pitchFamily="34" charset="0"/>
              </a:rPr>
              <a:t>Let’s throw it on the wall and see if it sticks.”</a:t>
            </a:r>
          </a:p>
          <a:p>
            <a:pPr marL="457200" indent="-457200">
              <a:spcBef>
                <a:spcPts val="900"/>
              </a:spcBef>
              <a:buFont typeface="+mj-lt"/>
              <a:buAutoNum type="arabicPeriod"/>
            </a:pPr>
            <a:r>
              <a:rPr lang="en-US" sz="2000" dirty="0" smtClean="0">
                <a:latin typeface="Arial" pitchFamily="34" charset="0"/>
                <a:cs typeface="Arial" pitchFamily="34" charset="0"/>
              </a:rPr>
              <a:t>“</a:t>
            </a:r>
            <a:r>
              <a:rPr lang="en-US" sz="2000" dirty="0">
                <a:latin typeface="Arial" pitchFamily="34" charset="0"/>
                <a:cs typeface="Arial" pitchFamily="34" charset="0"/>
              </a:rPr>
              <a:t>Let’s see how it plays out.”</a:t>
            </a:r>
          </a:p>
          <a:p>
            <a:pPr marL="457200" indent="-457200">
              <a:spcBef>
                <a:spcPts val="900"/>
              </a:spcBef>
              <a:buFont typeface="+mj-lt"/>
              <a:buAutoNum type="arabicPeriod"/>
            </a:pPr>
            <a:r>
              <a:rPr lang="en-US" sz="2000" dirty="0" smtClean="0">
                <a:latin typeface="Arial" pitchFamily="34" charset="0"/>
                <a:cs typeface="Arial" pitchFamily="34" charset="0"/>
              </a:rPr>
              <a:t>“</a:t>
            </a:r>
            <a:r>
              <a:rPr lang="en-US" sz="2000" dirty="0">
                <a:latin typeface="Arial" pitchFamily="34" charset="0"/>
                <a:cs typeface="Arial" pitchFamily="34" charset="0"/>
              </a:rPr>
              <a:t>It ain’t over until the fat lady sings.”</a:t>
            </a:r>
          </a:p>
          <a:p>
            <a:pPr marL="457200" indent="-457200">
              <a:spcBef>
                <a:spcPts val="900"/>
              </a:spcBef>
              <a:buFont typeface="+mj-lt"/>
              <a:buAutoNum type="arabicPeriod"/>
            </a:pPr>
            <a:r>
              <a:rPr lang="en-US" sz="2000" dirty="0" smtClean="0">
                <a:latin typeface="Arial" pitchFamily="34" charset="0"/>
                <a:cs typeface="Arial" pitchFamily="34" charset="0"/>
              </a:rPr>
              <a:t>“</a:t>
            </a:r>
            <a:r>
              <a:rPr lang="en-US" sz="2000" dirty="0">
                <a:latin typeface="Arial" pitchFamily="34" charset="0"/>
                <a:cs typeface="Arial" pitchFamily="34" charset="0"/>
              </a:rPr>
              <a:t>Reinvent the wheel.”</a:t>
            </a:r>
          </a:p>
        </p:txBody>
      </p:sp>
      <p:sp>
        <p:nvSpPr>
          <p:cNvPr id="2" name="Footer Placeholder 1"/>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2214296458"/>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left)">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ipe(left)">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wipe(left)">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wipe(left)">
                                      <p:cBhvr>
                                        <p:cTn id="37" dur="500"/>
                                        <p:tgtEl>
                                          <p:spTgt spid="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
                                            <p:txEl>
                                              <p:pRg st="7" end="7"/>
                                            </p:txEl>
                                          </p:spTgt>
                                        </p:tgtEl>
                                        <p:attrNameLst>
                                          <p:attrName>style.visibility</p:attrName>
                                        </p:attrNameLst>
                                      </p:cBhvr>
                                      <p:to>
                                        <p:strVal val="visible"/>
                                      </p:to>
                                    </p:set>
                                    <p:animEffect transition="in" filter="wipe(left)">
                                      <p:cBhvr>
                                        <p:cTn id="42" dur="500"/>
                                        <p:tgtEl>
                                          <p:spTgt spid="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7">
                                            <p:txEl>
                                              <p:pRg st="8" end="8"/>
                                            </p:txEl>
                                          </p:spTgt>
                                        </p:tgtEl>
                                        <p:attrNameLst>
                                          <p:attrName>style.visibility</p:attrName>
                                        </p:attrNameLst>
                                      </p:cBhvr>
                                      <p:to>
                                        <p:strVal val="visible"/>
                                      </p:to>
                                    </p:set>
                                    <p:animEffect transition="in" filter="wipe(left)">
                                      <p:cBhvr>
                                        <p:cTn id="47" dur="500"/>
                                        <p:tgtEl>
                                          <p:spTgt spid="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7">
                                            <p:txEl>
                                              <p:pRg st="9" end="9"/>
                                            </p:txEl>
                                          </p:spTgt>
                                        </p:tgtEl>
                                        <p:attrNameLst>
                                          <p:attrName>style.visibility</p:attrName>
                                        </p:attrNameLst>
                                      </p:cBhvr>
                                      <p:to>
                                        <p:strVal val="visible"/>
                                      </p:to>
                                    </p:set>
                                    <p:animEffect transition="in" filter="wipe(left)">
                                      <p:cBhvr>
                                        <p:cTn id="52" dur="500"/>
                                        <p:tgtEl>
                                          <p:spTgt spid="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7">
                                            <p:txEl>
                                              <p:pRg st="10" end="10"/>
                                            </p:txEl>
                                          </p:spTgt>
                                        </p:tgtEl>
                                        <p:attrNameLst>
                                          <p:attrName>style.visibility</p:attrName>
                                        </p:attrNameLst>
                                      </p:cBhvr>
                                      <p:to>
                                        <p:strVal val="visible"/>
                                      </p:to>
                                    </p:set>
                                    <p:animEffect transition="in" filter="wipe(left)">
                                      <p:cBhvr>
                                        <p:cTn id="57" dur="500"/>
                                        <p:tgtEl>
                                          <p:spTgt spid="7">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7">
                                            <p:txEl>
                                              <p:pRg st="11" end="11"/>
                                            </p:txEl>
                                          </p:spTgt>
                                        </p:tgtEl>
                                        <p:attrNameLst>
                                          <p:attrName>style.visibility</p:attrName>
                                        </p:attrNameLst>
                                      </p:cBhvr>
                                      <p:to>
                                        <p:strVal val="visible"/>
                                      </p:to>
                                    </p:set>
                                    <p:animEffect transition="in" filter="wipe(left)">
                                      <p:cBhvr>
                                        <p:cTn id="62" dur="500"/>
                                        <p:tgtEl>
                                          <p:spTgt spid="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457200" y="1371600"/>
            <a:ext cx="4038600" cy="4811713"/>
          </a:xfrm>
        </p:spPr>
        <p:txBody>
          <a:bodyPr>
            <a:normAutofit fontScale="92500" lnSpcReduction="10000"/>
          </a:bodyPr>
          <a:lstStyle/>
          <a:p>
            <a:pPr>
              <a:spcBef>
                <a:spcPts val="600"/>
              </a:spcBef>
            </a:pPr>
            <a:r>
              <a:rPr lang="en-US" dirty="0"/>
              <a:t>culture</a:t>
            </a:r>
          </a:p>
          <a:p>
            <a:pPr>
              <a:spcBef>
                <a:spcPts val="600"/>
              </a:spcBef>
            </a:pPr>
            <a:r>
              <a:rPr lang="en-US" dirty="0"/>
              <a:t>acculturation</a:t>
            </a:r>
          </a:p>
          <a:p>
            <a:pPr>
              <a:spcBef>
                <a:spcPts val="600"/>
              </a:spcBef>
            </a:pPr>
            <a:r>
              <a:rPr lang="en-US" dirty="0"/>
              <a:t>verbal communication</a:t>
            </a:r>
          </a:p>
          <a:p>
            <a:pPr>
              <a:spcBef>
                <a:spcPts val="600"/>
              </a:spcBef>
            </a:pPr>
            <a:r>
              <a:rPr lang="en-US" dirty="0" smtClean="0"/>
              <a:t>nonverbal </a:t>
            </a:r>
            <a:r>
              <a:rPr lang="en-US" dirty="0"/>
              <a:t>communication</a:t>
            </a:r>
          </a:p>
          <a:p>
            <a:pPr>
              <a:spcBef>
                <a:spcPts val="600"/>
              </a:spcBef>
            </a:pPr>
            <a:r>
              <a:rPr lang="en-US" dirty="0"/>
              <a:t>backward translation</a:t>
            </a:r>
          </a:p>
          <a:p>
            <a:pPr>
              <a:spcBef>
                <a:spcPts val="600"/>
              </a:spcBef>
            </a:pPr>
            <a:r>
              <a:rPr lang="en-US" dirty="0"/>
              <a:t>values</a:t>
            </a:r>
          </a:p>
          <a:p>
            <a:pPr>
              <a:spcBef>
                <a:spcPts val="600"/>
              </a:spcBef>
            </a:pPr>
            <a:r>
              <a:rPr lang="en-US" dirty="0"/>
              <a:t>attitudes</a:t>
            </a:r>
          </a:p>
          <a:p>
            <a:pPr>
              <a:spcBef>
                <a:spcPts val="600"/>
              </a:spcBef>
            </a:pPr>
            <a:r>
              <a:rPr lang="en-US" dirty="0"/>
              <a:t>manners and customs</a:t>
            </a:r>
          </a:p>
          <a:p>
            <a:pPr>
              <a:spcBef>
                <a:spcPts val="600"/>
              </a:spcBef>
            </a:pPr>
            <a:r>
              <a:rPr lang="en-US" dirty="0"/>
              <a:t>material culture</a:t>
            </a:r>
          </a:p>
          <a:p>
            <a:pPr>
              <a:spcBef>
                <a:spcPts val="600"/>
              </a:spcBef>
            </a:pPr>
            <a:r>
              <a:rPr lang="en-US" dirty="0"/>
              <a:t>aesthetics</a:t>
            </a:r>
          </a:p>
          <a:p>
            <a:pPr>
              <a:spcBef>
                <a:spcPts val="600"/>
              </a:spcBef>
            </a:pPr>
            <a:r>
              <a:rPr lang="en-US" dirty="0"/>
              <a:t>social institutions</a:t>
            </a:r>
          </a:p>
          <a:p>
            <a:pPr>
              <a:spcBef>
                <a:spcPts val="600"/>
              </a:spcBef>
            </a:pPr>
            <a:r>
              <a:rPr lang="en-US" dirty="0"/>
              <a:t>reference groups</a:t>
            </a:r>
          </a:p>
          <a:p>
            <a:endParaRPr lang="en-US" dirty="0"/>
          </a:p>
        </p:txBody>
      </p:sp>
      <p:sp>
        <p:nvSpPr>
          <p:cNvPr id="7" name="Content Placeholder 6"/>
          <p:cNvSpPr>
            <a:spLocks noGrp="1"/>
          </p:cNvSpPr>
          <p:nvPr>
            <p:ph sz="half" idx="2"/>
          </p:nvPr>
        </p:nvSpPr>
        <p:spPr>
          <a:xfrm>
            <a:off x="4648200" y="1371600"/>
            <a:ext cx="4038600" cy="4811713"/>
          </a:xfrm>
        </p:spPr>
        <p:txBody>
          <a:bodyPr>
            <a:normAutofit fontScale="92500" lnSpcReduction="10000"/>
          </a:bodyPr>
          <a:lstStyle/>
          <a:p>
            <a:pPr>
              <a:spcBef>
                <a:spcPts val="600"/>
              </a:spcBef>
            </a:pPr>
            <a:r>
              <a:rPr lang="en-US" dirty="0"/>
              <a:t>social stratification</a:t>
            </a:r>
          </a:p>
          <a:p>
            <a:pPr>
              <a:spcBef>
                <a:spcPts val="600"/>
              </a:spcBef>
            </a:pPr>
            <a:r>
              <a:rPr lang="en-US" dirty="0"/>
              <a:t>individualism vs. collectivism</a:t>
            </a:r>
          </a:p>
          <a:p>
            <a:pPr>
              <a:spcBef>
                <a:spcPts val="600"/>
              </a:spcBef>
            </a:pPr>
            <a:r>
              <a:rPr lang="en-US" dirty="0"/>
              <a:t>power distance</a:t>
            </a:r>
          </a:p>
          <a:p>
            <a:pPr>
              <a:spcBef>
                <a:spcPts val="600"/>
              </a:spcBef>
            </a:pPr>
            <a:r>
              <a:rPr lang="en-US" dirty="0"/>
              <a:t>masculine vs. feminine</a:t>
            </a:r>
          </a:p>
          <a:p>
            <a:pPr>
              <a:spcBef>
                <a:spcPts val="600"/>
              </a:spcBef>
            </a:pPr>
            <a:r>
              <a:rPr lang="en-US" dirty="0"/>
              <a:t>uncertainty avoidance</a:t>
            </a:r>
          </a:p>
          <a:p>
            <a:pPr>
              <a:spcBef>
                <a:spcPts val="600"/>
              </a:spcBef>
            </a:pPr>
            <a:r>
              <a:rPr lang="en-US" dirty="0"/>
              <a:t>time orientation</a:t>
            </a:r>
          </a:p>
          <a:p>
            <a:pPr>
              <a:spcBef>
                <a:spcPts val="600"/>
              </a:spcBef>
            </a:pPr>
            <a:r>
              <a:rPr lang="en-US" dirty="0"/>
              <a:t>universalism vs. particularism</a:t>
            </a:r>
          </a:p>
          <a:p>
            <a:pPr>
              <a:spcBef>
                <a:spcPts val="600"/>
              </a:spcBef>
            </a:pPr>
            <a:r>
              <a:rPr lang="en-US" dirty="0"/>
              <a:t>neutral vs. emotional</a:t>
            </a:r>
          </a:p>
          <a:p>
            <a:pPr>
              <a:spcBef>
                <a:spcPts val="600"/>
              </a:spcBef>
            </a:pPr>
            <a:r>
              <a:rPr lang="en-US" dirty="0"/>
              <a:t>specific vs. diffuse</a:t>
            </a:r>
          </a:p>
          <a:p>
            <a:pPr>
              <a:spcBef>
                <a:spcPts val="600"/>
              </a:spcBef>
            </a:pPr>
            <a:r>
              <a:rPr lang="en-US" dirty="0"/>
              <a:t>achievement vs. ascription</a:t>
            </a:r>
          </a:p>
          <a:p>
            <a:pPr>
              <a:spcBef>
                <a:spcPts val="600"/>
              </a:spcBef>
            </a:pPr>
            <a:r>
              <a:rPr lang="en-US" i="1" dirty="0" err="1"/>
              <a:t>inwa</a:t>
            </a:r>
            <a:endParaRPr lang="en-US" i="1" dirty="0"/>
          </a:p>
          <a:p>
            <a:pPr>
              <a:spcBef>
                <a:spcPts val="600"/>
              </a:spcBef>
            </a:pPr>
            <a:r>
              <a:rPr lang="en-US" i="1" dirty="0" err="1" smtClean="0"/>
              <a:t>guanxi</a:t>
            </a:r>
            <a:endParaRPr lang="en-US" i="1" dirty="0"/>
          </a:p>
        </p:txBody>
      </p:sp>
      <p:sp>
        <p:nvSpPr>
          <p:cNvPr id="2" name="Footer Placeholder 1"/>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
        <p:nvSpPr>
          <p:cNvPr id="5" name="Title 4"/>
          <p:cNvSpPr>
            <a:spLocks noGrp="1"/>
          </p:cNvSpPr>
          <p:nvPr>
            <p:ph type="title"/>
          </p:nvPr>
        </p:nvSpPr>
        <p:spPr/>
        <p:txBody>
          <a:bodyPr/>
          <a:lstStyle/>
          <a:p>
            <a:r>
              <a:rPr lang="en-US" dirty="0" smtClean="0"/>
              <a:t>Key Terms</a:t>
            </a:r>
            <a:endParaRPr lang="en-US" dirty="0"/>
          </a:p>
        </p:txBody>
      </p:sp>
    </p:spTree>
    <p:extLst>
      <p:ext uri="{BB962C8B-B14F-4D97-AF65-F5344CB8AC3E}">
        <p14:creationId xmlns:p14="http://schemas.microsoft.com/office/powerpoint/2010/main" val="3908091379"/>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1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1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1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1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10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left)">
                                      <p:cBhvr>
                                        <p:cTn id="37" dur="10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wipe(left)">
                                      <p:cBhvr>
                                        <p:cTn id="42" dur="10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left)">
                                      <p:cBhvr>
                                        <p:cTn id="47" dur="10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wipe(left)">
                                      <p:cBhvr>
                                        <p:cTn id="52" dur="1000"/>
                                        <p:tgtEl>
                                          <p:spTgt spid="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6">
                                            <p:txEl>
                                              <p:pRg st="10" end="10"/>
                                            </p:txEl>
                                          </p:spTgt>
                                        </p:tgtEl>
                                        <p:attrNameLst>
                                          <p:attrName>style.visibility</p:attrName>
                                        </p:attrNameLst>
                                      </p:cBhvr>
                                      <p:to>
                                        <p:strVal val="visible"/>
                                      </p:to>
                                    </p:set>
                                    <p:animEffect transition="in" filter="wipe(left)">
                                      <p:cBhvr>
                                        <p:cTn id="57" dur="1000"/>
                                        <p:tgtEl>
                                          <p:spTgt spid="6">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6">
                                            <p:txEl>
                                              <p:pRg st="11" end="11"/>
                                            </p:txEl>
                                          </p:spTgt>
                                        </p:tgtEl>
                                        <p:attrNameLst>
                                          <p:attrName>style.visibility</p:attrName>
                                        </p:attrNameLst>
                                      </p:cBhvr>
                                      <p:to>
                                        <p:strVal val="visible"/>
                                      </p:to>
                                    </p:set>
                                    <p:animEffect transition="in" filter="wipe(left)">
                                      <p:cBhvr>
                                        <p:cTn id="62" dur="1000"/>
                                        <p:tgtEl>
                                          <p:spTgt spid="6">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7">
                                            <p:txEl>
                                              <p:pRg st="0" end="0"/>
                                            </p:txEl>
                                          </p:spTgt>
                                        </p:tgtEl>
                                        <p:attrNameLst>
                                          <p:attrName>style.visibility</p:attrName>
                                        </p:attrNameLst>
                                      </p:cBhvr>
                                      <p:to>
                                        <p:strVal val="visible"/>
                                      </p:to>
                                    </p:set>
                                    <p:animEffect transition="in" filter="wipe(left)">
                                      <p:cBhvr>
                                        <p:cTn id="67" dur="1000"/>
                                        <p:tgtEl>
                                          <p:spTgt spid="7">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7">
                                            <p:txEl>
                                              <p:pRg st="1" end="1"/>
                                            </p:txEl>
                                          </p:spTgt>
                                        </p:tgtEl>
                                        <p:attrNameLst>
                                          <p:attrName>style.visibility</p:attrName>
                                        </p:attrNameLst>
                                      </p:cBhvr>
                                      <p:to>
                                        <p:strVal val="visible"/>
                                      </p:to>
                                    </p:set>
                                    <p:animEffect transition="in" filter="wipe(left)">
                                      <p:cBhvr>
                                        <p:cTn id="72" dur="1000"/>
                                        <p:tgtEl>
                                          <p:spTgt spid="7">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7">
                                            <p:txEl>
                                              <p:pRg st="2" end="2"/>
                                            </p:txEl>
                                          </p:spTgt>
                                        </p:tgtEl>
                                        <p:attrNameLst>
                                          <p:attrName>style.visibility</p:attrName>
                                        </p:attrNameLst>
                                      </p:cBhvr>
                                      <p:to>
                                        <p:strVal val="visible"/>
                                      </p:to>
                                    </p:set>
                                    <p:animEffect transition="in" filter="wipe(left)">
                                      <p:cBhvr>
                                        <p:cTn id="77" dur="1000"/>
                                        <p:tgtEl>
                                          <p:spTgt spid="7">
                                            <p:txEl>
                                              <p:pRg st="2" end="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7">
                                            <p:txEl>
                                              <p:pRg st="3" end="3"/>
                                            </p:txEl>
                                          </p:spTgt>
                                        </p:tgtEl>
                                        <p:attrNameLst>
                                          <p:attrName>style.visibility</p:attrName>
                                        </p:attrNameLst>
                                      </p:cBhvr>
                                      <p:to>
                                        <p:strVal val="visible"/>
                                      </p:to>
                                    </p:set>
                                    <p:animEffect transition="in" filter="wipe(left)">
                                      <p:cBhvr>
                                        <p:cTn id="82" dur="1000"/>
                                        <p:tgtEl>
                                          <p:spTgt spid="7">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7">
                                            <p:txEl>
                                              <p:pRg st="4" end="4"/>
                                            </p:txEl>
                                          </p:spTgt>
                                        </p:tgtEl>
                                        <p:attrNameLst>
                                          <p:attrName>style.visibility</p:attrName>
                                        </p:attrNameLst>
                                      </p:cBhvr>
                                      <p:to>
                                        <p:strVal val="visible"/>
                                      </p:to>
                                    </p:set>
                                    <p:animEffect transition="in" filter="wipe(left)">
                                      <p:cBhvr>
                                        <p:cTn id="87" dur="1000"/>
                                        <p:tgtEl>
                                          <p:spTgt spid="7">
                                            <p:txEl>
                                              <p:pRg st="4" end="4"/>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7">
                                            <p:txEl>
                                              <p:pRg st="5" end="5"/>
                                            </p:txEl>
                                          </p:spTgt>
                                        </p:tgtEl>
                                        <p:attrNameLst>
                                          <p:attrName>style.visibility</p:attrName>
                                        </p:attrNameLst>
                                      </p:cBhvr>
                                      <p:to>
                                        <p:strVal val="visible"/>
                                      </p:to>
                                    </p:set>
                                    <p:animEffect transition="in" filter="wipe(left)">
                                      <p:cBhvr>
                                        <p:cTn id="92" dur="1000"/>
                                        <p:tgtEl>
                                          <p:spTgt spid="7">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7">
                                            <p:txEl>
                                              <p:pRg st="6" end="6"/>
                                            </p:txEl>
                                          </p:spTgt>
                                        </p:tgtEl>
                                        <p:attrNameLst>
                                          <p:attrName>style.visibility</p:attrName>
                                        </p:attrNameLst>
                                      </p:cBhvr>
                                      <p:to>
                                        <p:strVal val="visible"/>
                                      </p:to>
                                    </p:set>
                                    <p:animEffect transition="in" filter="wipe(left)">
                                      <p:cBhvr>
                                        <p:cTn id="97" dur="1000"/>
                                        <p:tgtEl>
                                          <p:spTgt spid="7">
                                            <p:txEl>
                                              <p:pRg st="6" end="6"/>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7">
                                            <p:txEl>
                                              <p:pRg st="7" end="7"/>
                                            </p:txEl>
                                          </p:spTgt>
                                        </p:tgtEl>
                                        <p:attrNameLst>
                                          <p:attrName>style.visibility</p:attrName>
                                        </p:attrNameLst>
                                      </p:cBhvr>
                                      <p:to>
                                        <p:strVal val="visible"/>
                                      </p:to>
                                    </p:set>
                                    <p:animEffect transition="in" filter="wipe(left)">
                                      <p:cBhvr>
                                        <p:cTn id="102" dur="1000"/>
                                        <p:tgtEl>
                                          <p:spTgt spid="7">
                                            <p:txEl>
                                              <p:pRg st="7" end="7"/>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7">
                                            <p:txEl>
                                              <p:pRg st="8" end="8"/>
                                            </p:txEl>
                                          </p:spTgt>
                                        </p:tgtEl>
                                        <p:attrNameLst>
                                          <p:attrName>style.visibility</p:attrName>
                                        </p:attrNameLst>
                                      </p:cBhvr>
                                      <p:to>
                                        <p:strVal val="visible"/>
                                      </p:to>
                                    </p:set>
                                    <p:animEffect transition="in" filter="wipe(left)">
                                      <p:cBhvr>
                                        <p:cTn id="107" dur="1000"/>
                                        <p:tgtEl>
                                          <p:spTgt spid="7">
                                            <p:txEl>
                                              <p:pRg st="8" end="8"/>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7">
                                            <p:txEl>
                                              <p:pRg st="9" end="9"/>
                                            </p:txEl>
                                          </p:spTgt>
                                        </p:tgtEl>
                                        <p:attrNameLst>
                                          <p:attrName>style.visibility</p:attrName>
                                        </p:attrNameLst>
                                      </p:cBhvr>
                                      <p:to>
                                        <p:strVal val="visible"/>
                                      </p:to>
                                    </p:set>
                                    <p:animEffect transition="in" filter="wipe(left)">
                                      <p:cBhvr>
                                        <p:cTn id="112" dur="1000"/>
                                        <p:tgtEl>
                                          <p:spTgt spid="7">
                                            <p:txEl>
                                              <p:pRg st="9" end="9"/>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7">
                                            <p:txEl>
                                              <p:pRg st="10" end="10"/>
                                            </p:txEl>
                                          </p:spTgt>
                                        </p:tgtEl>
                                        <p:attrNameLst>
                                          <p:attrName>style.visibility</p:attrName>
                                        </p:attrNameLst>
                                      </p:cBhvr>
                                      <p:to>
                                        <p:strVal val="visible"/>
                                      </p:to>
                                    </p:set>
                                    <p:animEffect transition="in" filter="wipe(left)">
                                      <p:cBhvr>
                                        <p:cTn id="117" dur="1000"/>
                                        <p:tgtEl>
                                          <p:spTgt spid="7">
                                            <p:txEl>
                                              <p:pRg st="10" end="10"/>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grpId="0" nodeType="clickEffect">
                                  <p:stCondLst>
                                    <p:cond delay="0"/>
                                  </p:stCondLst>
                                  <p:childTnLst>
                                    <p:set>
                                      <p:cBhvr>
                                        <p:cTn id="121" dur="1" fill="hold">
                                          <p:stCondLst>
                                            <p:cond delay="0"/>
                                          </p:stCondLst>
                                        </p:cTn>
                                        <p:tgtEl>
                                          <p:spTgt spid="7">
                                            <p:txEl>
                                              <p:pRg st="11" end="11"/>
                                            </p:txEl>
                                          </p:spTgt>
                                        </p:tgtEl>
                                        <p:attrNameLst>
                                          <p:attrName>style.visibility</p:attrName>
                                        </p:attrNameLst>
                                      </p:cBhvr>
                                      <p:to>
                                        <p:strVal val="visible"/>
                                      </p:to>
                                    </p:set>
                                    <p:animEffect transition="in" filter="wipe(left)">
                                      <p:cBhvr>
                                        <p:cTn id="122" dur="1000"/>
                                        <p:tgtEl>
                                          <p:spTgt spid="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theme/theme1.xml><?xml version="1.0" encoding="utf-8"?>
<a:theme xmlns:a="http://schemas.openxmlformats.org/drawingml/2006/main" name="Intro to Global Busines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 to Global Business</Template>
  <TotalTime>1110</TotalTime>
  <Words>3101</Words>
  <Application>Microsoft Office PowerPoint</Application>
  <PresentationFormat>On-screen Show (4:3)</PresentationFormat>
  <Paragraphs>193</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Intro to Global Business</vt:lpstr>
      <vt:lpstr>Introduction to Global Business</vt:lpstr>
      <vt:lpstr>After studying this chapter, you should be able to:</vt:lpstr>
      <vt:lpstr>After studying this chapter, you should be able to:</vt:lpstr>
      <vt:lpstr>Defining Culture and Its Characteristics</vt:lpstr>
      <vt:lpstr>Elements of Culture: Language</vt:lpstr>
      <vt:lpstr>EXHIBIT 5.1 THE IMPORTANCE OF LANGUAGE IN FOREIGN COUNTRIES’ CULTURES</vt:lpstr>
      <vt:lpstr>Elements of Culture:  Religion, Values, and Attitudes</vt:lpstr>
      <vt:lpstr>Elements of Culture: Manners and Customs,   Material Elements, and Aesthetics</vt:lpstr>
      <vt:lpstr>Elements of Culture: Education</vt:lpstr>
      <vt:lpstr>Elements of Culture: Social Institutions</vt:lpstr>
      <vt:lpstr>Clustering Countries and Regions by Culture</vt:lpstr>
      <vt:lpstr>EXHIBIT 5.2 GLOBE CONSTRUCTS AND CORRESPONDING QUESTIONNAIRE ITEMS</vt:lpstr>
      <vt:lpstr>EXHIBIT 5.3 GLOBE RESULTS ON NINE CONSTRUCTS FOR SIX REGIONAL GROUPINGS</vt:lpstr>
      <vt:lpstr>Gannon’s Cultural Metaphors</vt:lpstr>
      <vt:lpstr>Sources of Cultural Information</vt:lpstr>
      <vt:lpstr>Cultural Dimensions of Doing Business  in Japan</vt:lpstr>
      <vt:lpstr>Cultural Dimensions of Doing Business  in Japan (continued)</vt:lpstr>
      <vt:lpstr>Cultural Dimensions of Doing Business  in Korea</vt:lpstr>
      <vt:lpstr>Cultural Dimensions of Doing Business  in China</vt:lpstr>
      <vt:lpstr>Cultural Dimensions of Doing Business  in Arab Countries</vt:lpstr>
      <vt:lpstr>Cultural Dimensions of Doing Business  in Arab Countries (continued)</vt:lpstr>
      <vt:lpstr>Cultural Dimensions of Doing Business  in Latin America</vt:lpstr>
      <vt:lpstr>The Importance of Culture for Managing and Marketing in Overseas Markets</vt:lpstr>
      <vt:lpstr>EXHIBIT 5.4 U.S.-BASED BUSINESS JARGON THAT WOULD NOT BE UNDERSTOOD BY FOREIGN BUSINESS REPRESENTATIVES</vt:lpstr>
      <vt:lpstr>Key Terms</vt:lpstr>
    </vt:vector>
  </TitlesOfParts>
  <Manager>S. Bainbridge</Manager>
  <Company>Cengage,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Global Business 2e</dc:title>
  <dc:subject>Chapter 5</dc:subject>
  <dc:creator>Cat Skintik</dc:creator>
  <cp:lastModifiedBy>Cat Skintik</cp:lastModifiedBy>
  <cp:revision>103</cp:revision>
  <dcterms:created xsi:type="dcterms:W3CDTF">2012-08-08T00:28:11Z</dcterms:created>
  <dcterms:modified xsi:type="dcterms:W3CDTF">2015-11-04T18:12:44Z</dcterms:modified>
</cp:coreProperties>
</file>