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57" r:id="rId5"/>
    <p:sldId id="265" r:id="rId6"/>
    <p:sldId id="266" r:id="rId7"/>
    <p:sldId id="272" r:id="rId8"/>
    <p:sldId id="27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D03447BB-5D67-496B-8E87-E561075AD55C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5" d="100"/>
          <a:sy n="95" d="100"/>
        </p:scale>
        <p:origin x="69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DE8356-FFDA-4E74-B804-79023C7DD259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CB32D8-F2D2-4D01-80A9-88F3B128A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8472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3DDCE7-616C-4285-A468-7301F171BC93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C1D8F7-2BDD-4C56-98AF-2E212EF349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19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38800" y="304801"/>
            <a:ext cx="5486400" cy="2514599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38800" y="2895600"/>
            <a:ext cx="5486400" cy="914400"/>
          </a:xfrm>
        </p:spPr>
        <p:txBody>
          <a:bodyPr/>
          <a:lstStyle>
            <a:lvl1pPr marL="0" indent="0" algn="l">
              <a:spcBef>
                <a:spcPts val="1200"/>
              </a:spcBef>
              <a:buNone/>
              <a:defRPr sz="2400">
                <a:solidFill>
                  <a:schemeClr val="bg2">
                    <a:lumMod val="25000"/>
                    <a:lumOff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533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00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450" y="1676401"/>
            <a:ext cx="10058400" cy="175260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450" y="3581400"/>
            <a:ext cx="10058400" cy="1143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65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676401"/>
            <a:ext cx="4846320" cy="43434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676401"/>
            <a:ext cx="4846320" cy="43434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256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681163"/>
            <a:ext cx="4846320" cy="823912"/>
          </a:xfrm>
        </p:spPr>
        <p:txBody>
          <a:bodyPr anchor="ctr"/>
          <a:lstStyle>
            <a:lvl1pPr marL="0" indent="0">
              <a:buNone/>
              <a:defRPr sz="2400" b="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505075"/>
            <a:ext cx="4846320" cy="35147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681163"/>
            <a:ext cx="4846320" cy="823912"/>
          </a:xfrm>
        </p:spPr>
        <p:txBody>
          <a:bodyPr anchor="ctr"/>
          <a:lstStyle>
            <a:lvl1pPr marL="0" indent="0">
              <a:buNone/>
              <a:defRPr sz="2400" b="0">
                <a:solidFill>
                  <a:schemeClr val="bg2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505075"/>
            <a:ext cx="4846320" cy="35147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42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93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200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7467600" cy="68580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0" y="838200"/>
            <a:ext cx="3657600" cy="2133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838200"/>
            <a:ext cx="6172200" cy="51816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02" y="3124200"/>
            <a:ext cx="3657600" cy="2895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9593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0" y="838200"/>
            <a:ext cx="3657600" cy="21336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0" y="0"/>
            <a:ext cx="7239000" cy="6858000"/>
          </a:xfrm>
          <a:solidFill>
            <a:schemeClr val="bg1"/>
          </a:solidFill>
        </p:spPr>
        <p:txBody>
          <a:bodyPr tIns="36576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4801" y="3124200"/>
            <a:ext cx="3657600" cy="28956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7239000" y="0"/>
            <a:ext cx="228600" cy="68580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11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51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6400" y="365125"/>
            <a:ext cx="1828800" cy="56546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65125"/>
            <a:ext cx="8001000" cy="565467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2EC29-B8C5-4C7A-B6DA-418494D5CB21}" type="datetimeFigureOut">
              <a:rPr lang="en-US" smtClean="0"/>
              <a:t>2/1/2018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43838-BFF5-400C-B067-3DF4A5F39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37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304800"/>
            <a:ext cx="100584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676400"/>
            <a:ext cx="100584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0918" y="6392562"/>
            <a:ext cx="7082481" cy="180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34400" y="6392562"/>
            <a:ext cx="1295400" cy="180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2EC29-B8C5-4C7A-B6DA-418494D5CB21}" type="datetimeFigureOut">
              <a:rPr lang="en-US" smtClean="0"/>
              <a:pPr/>
              <a:t>2/1/2018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58400" y="6392562"/>
            <a:ext cx="1066800" cy="18097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43838-BFF5-400C-B067-3DF4A5F395D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2095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38800" y="3124200"/>
            <a:ext cx="5486400" cy="381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By: Jason &amp; Kyle </a:t>
            </a:r>
            <a:endParaRPr lang="en-US" dirty="0"/>
          </a:p>
        </p:txBody>
      </p:sp>
      <p:pic>
        <p:nvPicPr>
          <p:cNvPr id="1026" name="Picture 2" descr="Image result for harlem globetrotters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1425" y="272395"/>
            <a:ext cx="6661150" cy="2614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6090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0" y="838200"/>
            <a:ext cx="3657600" cy="685800"/>
          </a:xfrm>
        </p:spPr>
        <p:txBody>
          <a:bodyPr/>
          <a:lstStyle/>
          <a:p>
            <a:r>
              <a:rPr lang="en-US" dirty="0" smtClean="0"/>
              <a:t>Groups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7924801" y="3124200"/>
            <a:ext cx="3657600" cy="17526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Armed Forces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Local YMCA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Youth Night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Rounded Rectangle 5" hidden="1"/>
          <p:cNvSpPr/>
          <p:nvPr/>
        </p:nvSpPr>
        <p:spPr>
          <a:xfrm>
            <a:off x="12344400" y="152400"/>
            <a:ext cx="1295400" cy="65532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sz="1200" i="1" dirty="0">
                <a:latin typeface="Arial" pitchFamily="34" charset="0"/>
                <a:cs typeface="Arial" pitchFamily="34" charset="0"/>
              </a:rPr>
              <a:t>To change images on this slide, select a picture and delete it. Then click the Insert Picture icon</a:t>
            </a:r>
          </a:p>
          <a:p>
            <a:r>
              <a:rPr lang="en-US" sz="1200" i="1" dirty="0">
                <a:latin typeface="Arial" pitchFamily="34" charset="0"/>
                <a:cs typeface="Arial" pitchFamily="34" charset="0"/>
              </a:rPr>
              <a:t>in the placeholder to insert your own image.</a:t>
            </a:r>
          </a:p>
        </p:txBody>
      </p:sp>
      <p:pic>
        <p:nvPicPr>
          <p:cNvPr id="2050" name="Picture 2" descr="Image result for Armed forces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1" r="15411"/>
          <a:stretch>
            <a:fillRect/>
          </a:stretch>
        </p:blipFill>
        <p:spPr bwMode="auto">
          <a:xfrm>
            <a:off x="0" y="-3543"/>
            <a:ext cx="7315199" cy="3051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mage result for YMC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21" y="2819400"/>
            <a:ext cx="6833937" cy="1864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Youth night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74" b="35621"/>
          <a:stretch/>
        </p:blipFill>
        <p:spPr bwMode="auto">
          <a:xfrm>
            <a:off x="0" y="4876800"/>
            <a:ext cx="7315199" cy="199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3388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4" y="-6927"/>
            <a:ext cx="10058400" cy="596309"/>
          </a:xfrm>
        </p:spPr>
        <p:txBody>
          <a:bodyPr/>
          <a:lstStyle/>
          <a:p>
            <a:r>
              <a:rPr lang="en-US" dirty="0" smtClean="0"/>
              <a:t>Armed Forces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99019" y="556131"/>
            <a:ext cx="4191000" cy="4343400"/>
          </a:xfrm>
        </p:spPr>
        <p:txBody>
          <a:bodyPr/>
          <a:lstStyle/>
          <a:p>
            <a:r>
              <a:rPr lang="en-US" dirty="0" smtClean="0"/>
              <a:t>10% off Each Ticket</a:t>
            </a:r>
          </a:p>
          <a:p>
            <a:r>
              <a:rPr lang="en-US" dirty="0" smtClean="0"/>
              <a:t>Standing Ovation</a:t>
            </a:r>
          </a:p>
          <a:p>
            <a:r>
              <a:rPr lang="en-US" dirty="0" smtClean="0"/>
              <a:t>Fan Cam</a:t>
            </a:r>
          </a:p>
          <a:p>
            <a:r>
              <a:rPr lang="en-US" dirty="0" smtClean="0"/>
              <a:t>Free Team Cup/ Food Voucher</a:t>
            </a:r>
          </a:p>
          <a:p>
            <a:r>
              <a:rPr lang="en-US" dirty="0" smtClean="0"/>
              <a:t>Thursday and Friday </a:t>
            </a:r>
          </a:p>
          <a:p>
            <a:pPr marL="0" indent="0">
              <a:buNone/>
            </a:pPr>
            <a:r>
              <a:rPr lang="en-US" dirty="0" smtClean="0"/>
              <a:t>@ 7 pm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6701450"/>
              </p:ext>
            </p:extLst>
          </p:nvPr>
        </p:nvGraphicFramePr>
        <p:xfrm>
          <a:off x="6131442" y="851491"/>
          <a:ext cx="4846638" cy="275082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615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55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55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Class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Normal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Group</a:t>
                      </a:r>
                      <a:endParaRPr 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VIP</a:t>
                      </a:r>
                      <a:r>
                        <a:rPr lang="en-US" sz="2400" b="1" baseline="0" dirty="0" smtClean="0"/>
                        <a:t> Floor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$100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$90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Lower</a:t>
                      </a:r>
                      <a:r>
                        <a:rPr lang="en-US" sz="2400" b="1" baseline="0" dirty="0" smtClean="0"/>
                        <a:t> (Center)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$80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$72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Lower</a:t>
                      </a:r>
                      <a:r>
                        <a:rPr lang="en-US" sz="2400" b="1" baseline="0" dirty="0" smtClean="0"/>
                        <a:t> (Side/End)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$55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$49.50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365259"/>
              </p:ext>
            </p:extLst>
          </p:nvPr>
        </p:nvGraphicFramePr>
        <p:xfrm>
          <a:off x="6147391" y="3568641"/>
          <a:ext cx="4846638" cy="237744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615546">
                  <a:extLst>
                    <a:ext uri="{9D8B030D-6E8A-4147-A177-3AD203B41FA5}">
                      <a16:colId xmlns:a16="http://schemas.microsoft.com/office/drawing/2014/main" val="225431420"/>
                    </a:ext>
                  </a:extLst>
                </a:gridCol>
                <a:gridCol w="1615546">
                  <a:extLst>
                    <a:ext uri="{9D8B030D-6E8A-4147-A177-3AD203B41FA5}">
                      <a16:colId xmlns:a16="http://schemas.microsoft.com/office/drawing/2014/main" val="106399919"/>
                    </a:ext>
                  </a:extLst>
                </a:gridCol>
                <a:gridCol w="1615546">
                  <a:extLst>
                    <a:ext uri="{9D8B030D-6E8A-4147-A177-3AD203B41FA5}">
                      <a16:colId xmlns:a16="http://schemas.microsoft.com/office/drawing/2014/main" val="4011915166"/>
                    </a:ext>
                  </a:extLst>
                </a:gridCol>
              </a:tblGrid>
              <a:tr h="128397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Upper Bowl</a:t>
                      </a:r>
                    </a:p>
                    <a:p>
                      <a:pPr algn="ctr"/>
                      <a:r>
                        <a:rPr lang="en-US" sz="2400" b="1" baseline="0" dirty="0" smtClean="0"/>
                        <a:t>(Side/Center)</a:t>
                      </a:r>
                      <a:endParaRPr lang="en-US" sz="2400" b="1" baseline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$25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$22.50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9872910"/>
                  </a:ext>
                </a:extLst>
              </a:tr>
              <a:tr h="60011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Upper Bowl (End)</a:t>
                      </a:r>
                      <a:endParaRPr lang="en-US" sz="2400" b="1" baseline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$15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$13.50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2305840"/>
                  </a:ext>
                </a:extLst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879" y="4112030"/>
            <a:ext cx="3004038" cy="2272145"/>
          </a:xfrm>
          <a:prstGeom prst="rect">
            <a:avLst/>
          </a:prstGeom>
        </p:spPr>
      </p:pic>
      <p:pic>
        <p:nvPicPr>
          <p:cNvPr id="3074" name="Picture 2" descr="Image result for armed forces at basketball gam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419600"/>
            <a:ext cx="3161723" cy="209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2887027" y="556131"/>
            <a:ext cx="41910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Group Sales</a:t>
            </a:r>
          </a:p>
          <a:p>
            <a:pPr lvl="1"/>
            <a:r>
              <a:rPr lang="en-US" dirty="0" smtClean="0"/>
              <a:t>Specific Groups 10+ </a:t>
            </a:r>
            <a:r>
              <a:rPr lang="en-US" dirty="0" err="1" smtClean="0"/>
              <a:t>ppl</a:t>
            </a:r>
            <a:endParaRPr lang="en-US" dirty="0" smtClean="0"/>
          </a:p>
          <a:p>
            <a:pPr lvl="2"/>
            <a:r>
              <a:rPr lang="en-US" dirty="0" smtClean="0"/>
              <a:t>Navy</a:t>
            </a:r>
          </a:p>
          <a:p>
            <a:pPr lvl="2"/>
            <a:r>
              <a:rPr lang="en-US" dirty="0" smtClean="0"/>
              <a:t>Veteran</a:t>
            </a:r>
          </a:p>
          <a:p>
            <a:pPr lvl="2"/>
            <a:r>
              <a:rPr lang="en-US" dirty="0" smtClean="0"/>
              <a:t>Air Force </a:t>
            </a:r>
          </a:p>
          <a:p>
            <a:pPr lvl="2"/>
            <a:r>
              <a:rPr lang="en-US" dirty="0" smtClean="0"/>
              <a:t>Army </a:t>
            </a:r>
          </a:p>
          <a:p>
            <a:pPr lvl="2"/>
            <a:r>
              <a:rPr lang="en-US" dirty="0" smtClean="0"/>
              <a:t>Marines</a:t>
            </a:r>
          </a:p>
          <a:p>
            <a:pPr lvl="2"/>
            <a:r>
              <a:rPr lang="en-US" dirty="0" smtClean="0"/>
              <a:t>Coast Guard</a:t>
            </a:r>
          </a:p>
          <a:p>
            <a:pPr lvl="2"/>
            <a:r>
              <a:rPr lang="en-US" dirty="0" smtClean="0"/>
              <a:t>National Guard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0508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3690" y="-153480"/>
            <a:ext cx="10058400" cy="1143000"/>
          </a:xfrm>
        </p:spPr>
        <p:txBody>
          <a:bodyPr/>
          <a:lstStyle/>
          <a:p>
            <a:r>
              <a:rPr lang="en-US" dirty="0" smtClean="0"/>
              <a:t>YMCA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232" y="989520"/>
            <a:ext cx="3727465" cy="4343400"/>
          </a:xfrm>
        </p:spPr>
        <p:txBody>
          <a:bodyPr/>
          <a:lstStyle/>
          <a:p>
            <a:r>
              <a:rPr lang="en-US" dirty="0" smtClean="0"/>
              <a:t>Go On To Court</a:t>
            </a:r>
          </a:p>
          <a:p>
            <a:r>
              <a:rPr lang="en-US" dirty="0" smtClean="0"/>
              <a:t>15%</a:t>
            </a:r>
          </a:p>
          <a:p>
            <a:r>
              <a:rPr lang="en-US" dirty="0" smtClean="0"/>
              <a:t>Free Throw Competition</a:t>
            </a:r>
          </a:p>
          <a:p>
            <a:pPr lvl="1"/>
            <a:r>
              <a:rPr lang="en-US" dirty="0" smtClean="0"/>
              <a:t>Proceeds go to local YMCA</a:t>
            </a:r>
          </a:p>
          <a:p>
            <a:r>
              <a:rPr lang="en-US" dirty="0" smtClean="0"/>
              <a:t>Fan Cam</a:t>
            </a:r>
          </a:p>
          <a:p>
            <a:r>
              <a:rPr lang="en-US" dirty="0" smtClean="0"/>
              <a:t>Flash Mob</a:t>
            </a:r>
          </a:p>
          <a:p>
            <a:r>
              <a:rPr lang="en-US" dirty="0" smtClean="0"/>
              <a:t>Sunday @ 3 &amp; 7</a:t>
            </a:r>
          </a:p>
          <a:p>
            <a:pPr marL="0" indent="0">
              <a:buNone/>
            </a:pPr>
            <a:endParaRPr lang="en-US" dirty="0" smtClean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5089319"/>
              </p:ext>
            </p:extLst>
          </p:nvPr>
        </p:nvGraphicFramePr>
        <p:xfrm>
          <a:off x="7025452" y="851491"/>
          <a:ext cx="4846638" cy="275082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6155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55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55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Class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Normal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Group</a:t>
                      </a:r>
                      <a:endParaRPr 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VIP</a:t>
                      </a:r>
                      <a:r>
                        <a:rPr lang="en-US" sz="2400" b="1" baseline="0" dirty="0" smtClean="0"/>
                        <a:t> Floor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$100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$85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Lower</a:t>
                      </a:r>
                      <a:r>
                        <a:rPr lang="en-US" sz="2400" b="1" baseline="0" dirty="0" smtClean="0"/>
                        <a:t> (Center)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$80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$68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Lower</a:t>
                      </a:r>
                      <a:r>
                        <a:rPr lang="en-US" sz="2400" b="1" baseline="0" dirty="0" smtClean="0"/>
                        <a:t> (Side/End)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$55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$46.75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484583"/>
              </p:ext>
            </p:extLst>
          </p:nvPr>
        </p:nvGraphicFramePr>
        <p:xfrm>
          <a:off x="7030732" y="3602311"/>
          <a:ext cx="4846638" cy="237744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615546">
                  <a:extLst>
                    <a:ext uri="{9D8B030D-6E8A-4147-A177-3AD203B41FA5}">
                      <a16:colId xmlns:a16="http://schemas.microsoft.com/office/drawing/2014/main" val="225431420"/>
                    </a:ext>
                  </a:extLst>
                </a:gridCol>
                <a:gridCol w="1615546">
                  <a:extLst>
                    <a:ext uri="{9D8B030D-6E8A-4147-A177-3AD203B41FA5}">
                      <a16:colId xmlns:a16="http://schemas.microsoft.com/office/drawing/2014/main" val="106399919"/>
                    </a:ext>
                  </a:extLst>
                </a:gridCol>
                <a:gridCol w="1615546">
                  <a:extLst>
                    <a:ext uri="{9D8B030D-6E8A-4147-A177-3AD203B41FA5}">
                      <a16:colId xmlns:a16="http://schemas.microsoft.com/office/drawing/2014/main" val="4011915166"/>
                    </a:ext>
                  </a:extLst>
                </a:gridCol>
              </a:tblGrid>
              <a:tr h="128397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Upper Bowl</a:t>
                      </a:r>
                    </a:p>
                    <a:p>
                      <a:pPr algn="ctr"/>
                      <a:r>
                        <a:rPr lang="en-US" sz="2400" b="1" baseline="0" dirty="0" smtClean="0"/>
                        <a:t>(Side/Center)</a:t>
                      </a:r>
                      <a:endParaRPr lang="en-US" sz="2400" b="1" baseline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$25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$21.25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9872910"/>
                  </a:ext>
                </a:extLst>
              </a:tr>
              <a:tr h="60011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Upper Bowl (End)</a:t>
                      </a:r>
                      <a:endParaRPr lang="en-US" sz="2400" b="1" baseline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$15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$12.75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2305840"/>
                  </a:ext>
                </a:extLst>
              </a:tr>
            </a:tbl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356" y="4814659"/>
            <a:ext cx="3686102" cy="20273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98674"/>
            <a:ext cx="3643423" cy="2059326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3643423" y="1015203"/>
            <a:ext cx="3727465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Local Branch of YMCA</a:t>
            </a:r>
          </a:p>
          <a:p>
            <a:pPr lvl="1"/>
            <a:r>
              <a:rPr lang="en-US" dirty="0" smtClean="0"/>
              <a:t>Sells Most Tickets</a:t>
            </a:r>
          </a:p>
          <a:p>
            <a:pPr lvl="1"/>
            <a:r>
              <a:rPr lang="en-US" dirty="0" smtClean="0"/>
              <a:t>Gets proceeds from competition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5950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Youth Sports Night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10% off Each Ticket</a:t>
            </a:r>
          </a:p>
          <a:p>
            <a:pPr lvl="1"/>
            <a:r>
              <a:rPr lang="en-US" dirty="0" smtClean="0"/>
              <a:t> (20 + Tickets)</a:t>
            </a:r>
          </a:p>
          <a:p>
            <a:r>
              <a:rPr lang="en-US" dirty="0" smtClean="0"/>
              <a:t>Fan Cam/ PA Announcement</a:t>
            </a:r>
          </a:p>
          <a:p>
            <a:r>
              <a:rPr lang="en-US" dirty="0" smtClean="0"/>
              <a:t>Free Globetrotters T-Shirt</a:t>
            </a:r>
          </a:p>
          <a:p>
            <a:r>
              <a:rPr lang="en-US" dirty="0" smtClean="0"/>
              <a:t>Saturday @ 3pm &amp;7pm 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346906"/>
              </p:ext>
            </p:extLst>
          </p:nvPr>
        </p:nvGraphicFramePr>
        <p:xfrm>
          <a:off x="6147392" y="425391"/>
          <a:ext cx="5663607" cy="314325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8878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78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78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Class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Normal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Group (20</a:t>
                      </a:r>
                      <a:r>
                        <a:rPr lang="en-US" sz="2800" baseline="0" dirty="0" smtClean="0"/>
                        <a:t> + </a:t>
                      </a:r>
                      <a:r>
                        <a:rPr lang="en-US" sz="2800" baseline="0" dirty="0" err="1" smtClean="0"/>
                        <a:t>ppl</a:t>
                      </a:r>
                      <a:r>
                        <a:rPr lang="en-US" sz="2800" dirty="0" smtClean="0"/>
                        <a:t>)</a:t>
                      </a:r>
                      <a:endParaRPr 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VIP</a:t>
                      </a:r>
                      <a:r>
                        <a:rPr lang="en-US" sz="2400" b="1" baseline="0" dirty="0" smtClean="0"/>
                        <a:t> Floor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$100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$90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Lower</a:t>
                      </a:r>
                      <a:r>
                        <a:rPr lang="en-US" sz="2400" b="1" baseline="0" dirty="0" smtClean="0"/>
                        <a:t> (Center)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$80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$72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24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Lower</a:t>
                      </a:r>
                      <a:r>
                        <a:rPr lang="en-US" sz="2400" b="1" baseline="0" dirty="0" smtClean="0"/>
                        <a:t> (Side/End)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$55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$49.50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679062"/>
              </p:ext>
            </p:extLst>
          </p:nvPr>
        </p:nvGraphicFramePr>
        <p:xfrm>
          <a:off x="6147391" y="3568641"/>
          <a:ext cx="5663607" cy="210693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887869">
                  <a:extLst>
                    <a:ext uri="{9D8B030D-6E8A-4147-A177-3AD203B41FA5}">
                      <a16:colId xmlns:a16="http://schemas.microsoft.com/office/drawing/2014/main" val="225431420"/>
                    </a:ext>
                  </a:extLst>
                </a:gridCol>
                <a:gridCol w="1887869">
                  <a:extLst>
                    <a:ext uri="{9D8B030D-6E8A-4147-A177-3AD203B41FA5}">
                      <a16:colId xmlns:a16="http://schemas.microsoft.com/office/drawing/2014/main" val="106399919"/>
                    </a:ext>
                  </a:extLst>
                </a:gridCol>
                <a:gridCol w="1887869">
                  <a:extLst>
                    <a:ext uri="{9D8B030D-6E8A-4147-A177-3AD203B41FA5}">
                      <a16:colId xmlns:a16="http://schemas.microsoft.com/office/drawing/2014/main" val="4011915166"/>
                    </a:ext>
                  </a:extLst>
                </a:gridCol>
              </a:tblGrid>
              <a:tr h="128397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Upper Bowl</a:t>
                      </a:r>
                    </a:p>
                    <a:p>
                      <a:pPr algn="ctr"/>
                      <a:r>
                        <a:rPr lang="en-US" sz="2400" b="1" baseline="0" dirty="0" smtClean="0"/>
                        <a:t>(Side/Center)</a:t>
                      </a:r>
                      <a:endParaRPr lang="en-US" sz="2400" b="1" baseline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$25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$22.50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9872910"/>
                  </a:ext>
                </a:extLst>
              </a:tr>
              <a:tr h="60011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Upper Bowl (End)</a:t>
                      </a:r>
                      <a:endParaRPr lang="en-US" sz="2400" b="1" baseline="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$15</a:t>
                      </a:r>
                      <a:endParaRPr 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$13.50</a:t>
                      </a:r>
                      <a:endParaRPr 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2305840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43400"/>
            <a:ext cx="5218532" cy="206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49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ketball 16x9">
  <a:themeElements>
    <a:clrScheme name="Basketball">
      <a:dk1>
        <a:sysClr val="windowText" lastClr="000000"/>
      </a:dk1>
      <a:lt1>
        <a:sysClr val="window" lastClr="FFFFFF"/>
      </a:lt1>
      <a:dk2>
        <a:srgbClr val="51270B"/>
      </a:dk2>
      <a:lt2>
        <a:srgbClr val="CAAF92"/>
      </a:lt2>
      <a:accent1>
        <a:srgbClr val="8C061E"/>
      </a:accent1>
      <a:accent2>
        <a:srgbClr val="CD0205"/>
      </a:accent2>
      <a:accent3>
        <a:srgbClr val="D05002"/>
      </a:accent3>
      <a:accent4>
        <a:srgbClr val="052A5E"/>
      </a:accent4>
      <a:accent5>
        <a:srgbClr val="1A559C"/>
      </a:accent5>
      <a:accent6>
        <a:srgbClr val="156645"/>
      </a:accent6>
      <a:hlink>
        <a:srgbClr val="D05002"/>
      </a:hlink>
      <a:folHlink>
        <a:srgbClr val="808080"/>
      </a:folHlink>
    </a:clrScheme>
    <a:fontScheme name="Impact - Franklin Gothic Medium">
      <a:majorFont>
        <a:latin typeface="Impact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ketball presentation (widescreen).potx" id="{9F4F77B0-14F5-4E29-8ABD-409A5CCAAB31}" vid="{5A933346-38F8-42BD-BB04-877426AB4C76}"/>
    </a:ext>
  </a:extLst>
</a:theme>
</file>

<file path=ppt/theme/theme2.xml><?xml version="1.0" encoding="utf-8"?>
<a:theme xmlns:a="http://schemas.openxmlformats.org/drawingml/2006/main" name="Office Theme">
  <a:themeElements>
    <a:clrScheme name="Basketball">
      <a:dk1>
        <a:sysClr val="windowText" lastClr="000000"/>
      </a:dk1>
      <a:lt1>
        <a:sysClr val="window" lastClr="FFFFFF"/>
      </a:lt1>
      <a:dk2>
        <a:srgbClr val="51270B"/>
      </a:dk2>
      <a:lt2>
        <a:srgbClr val="CAAF92"/>
      </a:lt2>
      <a:accent1>
        <a:srgbClr val="8C061E"/>
      </a:accent1>
      <a:accent2>
        <a:srgbClr val="CD0205"/>
      </a:accent2>
      <a:accent3>
        <a:srgbClr val="D05002"/>
      </a:accent3>
      <a:accent4>
        <a:srgbClr val="052A5E"/>
      </a:accent4>
      <a:accent5>
        <a:srgbClr val="1A559C"/>
      </a:accent5>
      <a:accent6>
        <a:srgbClr val="156645"/>
      </a:accent6>
      <a:hlink>
        <a:srgbClr val="D05002"/>
      </a:hlink>
      <a:folHlink>
        <a:srgbClr val="808080"/>
      </a:folHlink>
    </a:clrScheme>
    <a:fontScheme name="Impact - Franklin Gothic Medium">
      <a:majorFont>
        <a:latin typeface="Impact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Basketball">
      <a:dk1>
        <a:sysClr val="windowText" lastClr="000000"/>
      </a:dk1>
      <a:lt1>
        <a:sysClr val="window" lastClr="FFFFFF"/>
      </a:lt1>
      <a:dk2>
        <a:srgbClr val="51270B"/>
      </a:dk2>
      <a:lt2>
        <a:srgbClr val="CAAF92"/>
      </a:lt2>
      <a:accent1>
        <a:srgbClr val="8C061E"/>
      </a:accent1>
      <a:accent2>
        <a:srgbClr val="CD0205"/>
      </a:accent2>
      <a:accent3>
        <a:srgbClr val="D05002"/>
      </a:accent3>
      <a:accent4>
        <a:srgbClr val="052A5E"/>
      </a:accent4>
      <a:accent5>
        <a:srgbClr val="1A559C"/>
      </a:accent5>
      <a:accent6>
        <a:srgbClr val="156645"/>
      </a:accent6>
      <a:hlink>
        <a:srgbClr val="D05002"/>
      </a:hlink>
      <a:folHlink>
        <a:srgbClr val="808080"/>
      </a:folHlink>
    </a:clrScheme>
    <a:fontScheme name="Impact - Franklin Gothic Medium">
      <a:majorFont>
        <a:latin typeface="Impact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5D30E8E9-C5F6-40D8-943C-DA5B4196A6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8E42578-9CD4-4AFF-AA5E-F33052F6B6A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1DDEFBA-1D7E-4587-9763-EBF5A6740E9A}">
  <ds:schemaRefs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40262f94-9f35-4ac3-9a90-690165a166b7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a4f35948-e619-41b3-aa29-22878b09cfd2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Basketball presentation (widescreen)</Template>
  <TotalTime>57</TotalTime>
  <Words>279</Words>
  <Application>Microsoft Office PowerPoint</Application>
  <PresentationFormat>Widescreen</PresentationFormat>
  <Paragraphs>98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Franklin Gothic Medium</vt:lpstr>
      <vt:lpstr>Impact</vt:lpstr>
      <vt:lpstr>Basketball 16x9</vt:lpstr>
      <vt:lpstr>PowerPoint Presentation</vt:lpstr>
      <vt:lpstr>Groups</vt:lpstr>
      <vt:lpstr>Armed Forces</vt:lpstr>
      <vt:lpstr>YMCA</vt:lpstr>
      <vt:lpstr>Youth Sports Night</vt:lpstr>
    </vt:vector>
  </TitlesOfParts>
  <Company>JWU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Kyle G. Shaw (Student)</dc:creator>
  <cp:lastModifiedBy>Kyle G. Shaw (Student)</cp:lastModifiedBy>
  <cp:revision>6</cp:revision>
  <dcterms:created xsi:type="dcterms:W3CDTF">2018-02-01T17:06:34Z</dcterms:created>
  <dcterms:modified xsi:type="dcterms:W3CDTF">2018-02-01T18:03:35Z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