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57" r:id="rId3"/>
    <p:sldId id="258" r:id="rId4"/>
    <p:sldId id="263" r:id="rId5"/>
    <p:sldId id="259" r:id="rId6"/>
    <p:sldId id="264" r:id="rId7"/>
    <p:sldId id="260" r:id="rId8"/>
    <p:sldId id="261" r:id="rId9"/>
    <p:sldId id="262"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85990" autoAdjust="0"/>
  </p:normalViewPr>
  <p:slideViewPr>
    <p:cSldViewPr snapToGrid="0">
      <p:cViewPr>
        <p:scale>
          <a:sx n="55" d="100"/>
          <a:sy n="55" d="100"/>
        </p:scale>
        <p:origin x="98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2F2F8-2224-4023-8F5F-9151B02DB3C1}" type="datetimeFigureOut">
              <a:rPr lang="en-US" smtClean="0"/>
              <a:t>7/18/2021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C722B-9A11-4AFE-BF87-B50D90DB2724}" type="slidenum">
              <a:rPr lang="en-US" smtClean="0"/>
              <a:t>‹#›</a:t>
            </a:fld>
            <a:endParaRPr lang="en-US"/>
          </a:p>
        </p:txBody>
      </p:sp>
    </p:spTree>
    <p:extLst>
      <p:ext uri="{BB962C8B-B14F-4D97-AF65-F5344CB8AC3E}">
        <p14:creationId xmlns:p14="http://schemas.microsoft.com/office/powerpoint/2010/main" val="138780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Gonorrhea</a:t>
            </a:r>
            <a:r>
              <a:rPr lang="en-US" baseline="0" dirty="0" smtClean="0"/>
              <a:t> symptoms differ in men and women. While some men may take several weeks before experiencing the symptoms. Some men may never experience any symptoms. The common symptoms in men include; </a:t>
            </a:r>
          </a:p>
          <a:p>
            <a:pPr marL="171450" indent="-171450">
              <a:buFont typeface="Arial" panose="020B0604020202020204" pitchFamily="34" charset="0"/>
              <a:buChar char="•"/>
            </a:pPr>
            <a:r>
              <a:rPr lang="en-US" dirty="0" smtClean="0"/>
              <a:t>Greater frequency of urination </a:t>
            </a:r>
          </a:p>
          <a:p>
            <a:pPr marL="171450" indent="-171450">
              <a:buFont typeface="Arial" panose="020B0604020202020204" pitchFamily="34" charset="0"/>
              <a:buChar char="•"/>
            </a:pPr>
            <a:r>
              <a:rPr lang="en-US" dirty="0" smtClean="0"/>
              <a:t>A yellow or greenish pus-like discharge from the penis </a:t>
            </a:r>
          </a:p>
          <a:p>
            <a:pPr marL="171450" indent="-171450">
              <a:buFont typeface="Arial" panose="020B0604020202020204" pitchFamily="34" charset="0"/>
              <a:buChar char="•"/>
            </a:pPr>
            <a:r>
              <a:rPr lang="en-US" dirty="0" smtClean="0"/>
              <a:t>Swelling or redness at the opening of the penis </a:t>
            </a:r>
          </a:p>
          <a:p>
            <a:pPr marL="171450" indent="-171450">
              <a:buFont typeface="Arial" panose="020B0604020202020204" pitchFamily="34" charset="0"/>
              <a:buChar char="•"/>
            </a:pPr>
            <a:r>
              <a:rPr lang="en-US" dirty="0" smtClean="0"/>
              <a:t>Pain in the testicles </a:t>
            </a:r>
          </a:p>
          <a:p>
            <a:endParaRPr lang="en-US" dirty="0"/>
          </a:p>
        </p:txBody>
      </p:sp>
      <p:sp>
        <p:nvSpPr>
          <p:cNvPr id="4" name="Slide Number Placeholder 3"/>
          <p:cNvSpPr>
            <a:spLocks noGrp="1"/>
          </p:cNvSpPr>
          <p:nvPr>
            <p:ph type="sldNum" sz="quarter" idx="10"/>
          </p:nvPr>
        </p:nvSpPr>
        <p:spPr/>
        <p:txBody>
          <a:bodyPr/>
          <a:lstStyle/>
          <a:p>
            <a:fld id="{D19C722B-9A11-4AFE-BF87-B50D90DB2724}" type="slidenum">
              <a:rPr lang="en-US" smtClean="0"/>
              <a:t>2</a:t>
            </a:fld>
            <a:endParaRPr lang="en-US"/>
          </a:p>
        </p:txBody>
      </p:sp>
    </p:spTree>
    <p:extLst>
      <p:ext uri="{BB962C8B-B14F-4D97-AF65-F5344CB8AC3E}">
        <p14:creationId xmlns:p14="http://schemas.microsoft.com/office/powerpoint/2010/main" val="43375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Gonorrhea</a:t>
            </a:r>
            <a:r>
              <a:rPr lang="en-US" baseline="0" dirty="0" smtClean="0"/>
              <a:t> symptoms differ in men and women, some symptoms are common in males and females like sore throat and more urgency to urinate. Other symptoms which are generally common in women include </a:t>
            </a:r>
          </a:p>
          <a:p>
            <a:pPr marL="171450" indent="-171450">
              <a:buFont typeface="Wingdings" panose="05000000000000000000" pitchFamily="2" charset="2"/>
              <a:buChar char="v"/>
            </a:pPr>
            <a:r>
              <a:rPr lang="en-US" sz="1200" dirty="0" smtClean="0">
                <a:latin typeface="18thCentury" pitchFamily="2" charset="0"/>
              </a:rPr>
              <a:t>A watery or creamy discharge from the vagina </a:t>
            </a:r>
          </a:p>
          <a:p>
            <a:pPr marL="171450" indent="-171450">
              <a:buFont typeface="Wingdings" panose="05000000000000000000" pitchFamily="2" charset="2"/>
              <a:buChar char="v"/>
            </a:pPr>
            <a:r>
              <a:rPr lang="en-US" sz="1200" dirty="0" smtClean="0">
                <a:latin typeface="18thCentury" pitchFamily="2" charset="0"/>
              </a:rPr>
              <a:t>A burning sensation or pain when urinating </a:t>
            </a:r>
          </a:p>
          <a:p>
            <a:pPr marL="171450" indent="-171450">
              <a:buFont typeface="Wingdings" panose="05000000000000000000" pitchFamily="2" charset="2"/>
              <a:buChar char="v"/>
            </a:pPr>
            <a:r>
              <a:rPr lang="en-US" sz="1200" dirty="0" smtClean="0">
                <a:latin typeface="18thCentury" pitchFamily="2" charset="0"/>
              </a:rPr>
              <a:t>More frequent </a:t>
            </a:r>
          </a:p>
          <a:p>
            <a:pPr marL="171450" indent="-171450">
              <a:buFont typeface="Wingdings" panose="05000000000000000000" pitchFamily="2" charset="2"/>
              <a:buChar char="v"/>
            </a:pPr>
            <a:r>
              <a:rPr lang="en-US" sz="1200" dirty="0" smtClean="0">
                <a:latin typeface="18thCentury" pitchFamily="2" charset="0"/>
              </a:rPr>
              <a:t>Sore throat </a:t>
            </a:r>
          </a:p>
          <a:p>
            <a:pPr marL="171450" indent="-171450">
              <a:buFont typeface="Wingdings" panose="05000000000000000000" pitchFamily="2" charset="2"/>
              <a:buChar char="v"/>
            </a:pPr>
            <a:r>
              <a:rPr lang="en-US" sz="1200" dirty="0" smtClean="0">
                <a:latin typeface="18thCentury" pitchFamily="2" charset="0"/>
              </a:rPr>
              <a:t>Pain during sexual intercourse  </a:t>
            </a:r>
            <a:endParaRPr lang="en-US" sz="1200" dirty="0" smtClean="0">
              <a:latin typeface="18thCentury" pitchFamily="2" charset="0"/>
            </a:endParaRPr>
          </a:p>
        </p:txBody>
      </p:sp>
      <p:sp>
        <p:nvSpPr>
          <p:cNvPr id="4" name="Slide Number Placeholder 3"/>
          <p:cNvSpPr>
            <a:spLocks noGrp="1"/>
          </p:cNvSpPr>
          <p:nvPr>
            <p:ph type="sldNum" sz="quarter" idx="10"/>
          </p:nvPr>
        </p:nvSpPr>
        <p:spPr/>
        <p:txBody>
          <a:bodyPr/>
          <a:lstStyle/>
          <a:p>
            <a:fld id="{D19C722B-9A11-4AFE-BF87-B50D90DB2724}" type="slidenum">
              <a:rPr lang="en-US" smtClean="0"/>
              <a:t>3</a:t>
            </a:fld>
            <a:endParaRPr lang="en-US"/>
          </a:p>
        </p:txBody>
      </p:sp>
    </p:spTree>
    <p:extLst>
      <p:ext uri="{BB962C8B-B14F-4D97-AF65-F5344CB8AC3E}">
        <p14:creationId xmlns:p14="http://schemas.microsoft.com/office/powerpoint/2010/main" val="39699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major complications which can be experienced</a:t>
            </a:r>
            <a:r>
              <a:rPr lang="en-US" baseline="0" dirty="0" smtClean="0"/>
              <a:t> incase the symptoms are not treated or there is treatment failure. </a:t>
            </a:r>
          </a:p>
          <a:p>
            <a:r>
              <a:rPr lang="en-US" dirty="0" smtClean="0"/>
              <a:t>Women are at a greater risk of gonorrhea when untreated or there is treatment failure</a:t>
            </a:r>
          </a:p>
          <a:p>
            <a:r>
              <a:rPr lang="en-US" dirty="0" smtClean="0"/>
              <a:t>It can cause Pelvic inflammatory disease by ascending up the reproductive tract.</a:t>
            </a:r>
            <a:r>
              <a:rPr lang="en-US" baseline="0" dirty="0" smtClean="0"/>
              <a:t> </a:t>
            </a:r>
            <a:r>
              <a:rPr lang="en-US" dirty="0" smtClean="0"/>
              <a:t>It is characterized by severe pain and reproductive organ damage </a:t>
            </a:r>
          </a:p>
          <a:p>
            <a:r>
              <a:rPr lang="en-US" dirty="0" smtClean="0"/>
              <a:t>It can influence blocking of fallopian tubes, making it difficult </a:t>
            </a:r>
          </a:p>
          <a:p>
            <a:r>
              <a:rPr lang="en-US" dirty="0" smtClean="0"/>
              <a:t>There is risk of passing the infection to a newborn during delivery</a:t>
            </a:r>
            <a:endParaRPr lang="en-US" dirty="0"/>
          </a:p>
        </p:txBody>
      </p:sp>
      <p:sp>
        <p:nvSpPr>
          <p:cNvPr id="4" name="Slide Number Placeholder 3"/>
          <p:cNvSpPr>
            <a:spLocks noGrp="1"/>
          </p:cNvSpPr>
          <p:nvPr>
            <p:ph type="sldNum" sz="quarter" idx="10"/>
          </p:nvPr>
        </p:nvSpPr>
        <p:spPr/>
        <p:txBody>
          <a:bodyPr/>
          <a:lstStyle/>
          <a:p>
            <a:fld id="{D19C722B-9A11-4AFE-BF87-B50D90DB2724}" type="slidenum">
              <a:rPr lang="en-US" smtClean="0"/>
              <a:t>4</a:t>
            </a:fld>
            <a:endParaRPr lang="en-US"/>
          </a:p>
        </p:txBody>
      </p:sp>
    </p:spTree>
    <p:extLst>
      <p:ext uri="{BB962C8B-B14F-4D97-AF65-F5344CB8AC3E}">
        <p14:creationId xmlns:p14="http://schemas.microsoft.com/office/powerpoint/2010/main" val="10663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18thCentury" pitchFamily="2" charset="0"/>
              </a:rPr>
              <a:t>Gonorrhea diagnosis is essential for selection of treatment plan</a:t>
            </a:r>
            <a:r>
              <a:rPr lang="en-US" sz="1200" baseline="0" dirty="0" smtClean="0">
                <a:latin typeface="18thCentury" pitchFamily="2" charset="0"/>
              </a:rPr>
              <a:t> and method. </a:t>
            </a:r>
            <a:r>
              <a:rPr lang="en-US" sz="1200" dirty="0" smtClean="0">
                <a:latin typeface="18thCentury" pitchFamily="2" charset="0"/>
              </a:rPr>
              <a:t>Annual screening of the infection is recommended for sexually active individuals. Specific microbiologic diagnosis is required for those with the symptoms. Tests require endocervical and urethral swabs specimens. Cases may include genital and anorectal infections, oropharyngeal gonococcal infections as well as retreatment after failure. </a:t>
            </a:r>
          </a:p>
          <a:p>
            <a:endParaRPr lang="en-US" sz="1200" dirty="0" smtClean="0">
              <a:latin typeface="18thCentury" pitchFamily="2" charset="0"/>
            </a:endParaRPr>
          </a:p>
        </p:txBody>
      </p:sp>
      <p:sp>
        <p:nvSpPr>
          <p:cNvPr id="4" name="Slide Number Placeholder 3"/>
          <p:cNvSpPr>
            <a:spLocks noGrp="1"/>
          </p:cNvSpPr>
          <p:nvPr>
            <p:ph type="sldNum" sz="quarter" idx="10"/>
          </p:nvPr>
        </p:nvSpPr>
        <p:spPr/>
        <p:txBody>
          <a:bodyPr/>
          <a:lstStyle/>
          <a:p>
            <a:fld id="{D19C722B-9A11-4AFE-BF87-B50D90DB2724}" type="slidenum">
              <a:rPr lang="en-US" smtClean="0"/>
              <a:t>5</a:t>
            </a:fld>
            <a:endParaRPr lang="en-US"/>
          </a:p>
        </p:txBody>
      </p:sp>
    </p:spTree>
    <p:extLst>
      <p:ext uri="{BB962C8B-B14F-4D97-AF65-F5344CB8AC3E}">
        <p14:creationId xmlns:p14="http://schemas.microsoft.com/office/powerpoint/2010/main" val="341267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18thCentury" pitchFamily="2" charset="0"/>
              </a:rPr>
              <a:t>Gonorrhea diagnosis is essential for selection of treatment plan</a:t>
            </a:r>
            <a:r>
              <a:rPr lang="en-US" sz="1200" baseline="0" dirty="0" smtClean="0">
                <a:latin typeface="18thCentury" pitchFamily="2" charset="0"/>
              </a:rPr>
              <a:t> and method. </a:t>
            </a:r>
            <a:r>
              <a:rPr lang="en-US" sz="1200" dirty="0" smtClean="0">
                <a:latin typeface="18thCentury" pitchFamily="2" charset="0"/>
              </a:rPr>
              <a:t>Annual screening of the infection is recommended for sexually active individuals. Specific microbiologic diagnosis is required for those with the symptoms. Tests require endocervical and urethral swabs specimens. Cases may include genital and anorectal infections, oropharyngeal gonococcal infections as well as retreatment after failure. </a:t>
            </a:r>
          </a:p>
          <a:p>
            <a:endParaRPr lang="en-US" sz="1200" dirty="0" smtClean="0">
              <a:latin typeface="18thCentury" pitchFamily="2" charset="0"/>
            </a:endParaRPr>
          </a:p>
        </p:txBody>
      </p:sp>
      <p:sp>
        <p:nvSpPr>
          <p:cNvPr id="4" name="Slide Number Placeholder 3"/>
          <p:cNvSpPr>
            <a:spLocks noGrp="1"/>
          </p:cNvSpPr>
          <p:nvPr>
            <p:ph type="sldNum" sz="quarter" idx="10"/>
          </p:nvPr>
        </p:nvSpPr>
        <p:spPr/>
        <p:txBody>
          <a:bodyPr/>
          <a:lstStyle/>
          <a:p>
            <a:fld id="{D19C722B-9A11-4AFE-BF87-B50D90DB2724}" type="slidenum">
              <a:rPr lang="en-US" smtClean="0"/>
              <a:t>6</a:t>
            </a:fld>
            <a:endParaRPr lang="en-US"/>
          </a:p>
        </p:txBody>
      </p:sp>
    </p:spTree>
    <p:extLst>
      <p:ext uri="{BB962C8B-B14F-4D97-AF65-F5344CB8AC3E}">
        <p14:creationId xmlns:p14="http://schemas.microsoft.com/office/powerpoint/2010/main" val="364682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drug therapy is recommended for acute cases of genital and anorectal gonococcal infections using one of the following. </a:t>
            </a:r>
          </a:p>
          <a:p>
            <a:r>
              <a:rPr lang="en-US" dirty="0" smtClean="0"/>
              <a:t>A combination of Ceftriaxone 250 mg IM and azithromycin 1g PO, both given as single doses</a:t>
            </a:r>
          </a:p>
          <a:p>
            <a:r>
              <a:rPr lang="en-US" dirty="0" smtClean="0"/>
              <a:t>400mg of </a:t>
            </a:r>
            <a:r>
              <a:rPr lang="en-US" dirty="0" err="1" smtClean="0"/>
              <a:t>Cefixime</a:t>
            </a:r>
            <a:r>
              <a:rPr lang="en-US" dirty="0" smtClean="0"/>
              <a:t> as a single dose combined with azithromycin 1 g PO </a:t>
            </a:r>
          </a:p>
          <a:p>
            <a:endParaRPr lang="en-US" dirty="0"/>
          </a:p>
        </p:txBody>
      </p:sp>
      <p:sp>
        <p:nvSpPr>
          <p:cNvPr id="4" name="Slide Number Placeholder 3"/>
          <p:cNvSpPr>
            <a:spLocks noGrp="1"/>
          </p:cNvSpPr>
          <p:nvPr>
            <p:ph type="sldNum" sz="quarter" idx="10"/>
          </p:nvPr>
        </p:nvSpPr>
        <p:spPr/>
        <p:txBody>
          <a:bodyPr/>
          <a:lstStyle/>
          <a:p>
            <a:fld id="{D19C722B-9A11-4AFE-BF87-B50D90DB2724}" type="slidenum">
              <a:rPr lang="en-US" smtClean="0"/>
              <a:t>7</a:t>
            </a:fld>
            <a:endParaRPr lang="en-US"/>
          </a:p>
        </p:txBody>
      </p:sp>
    </p:spTree>
    <p:extLst>
      <p:ext uri="{BB962C8B-B14F-4D97-AF65-F5344CB8AC3E}">
        <p14:creationId xmlns:p14="http://schemas.microsoft.com/office/powerpoint/2010/main" val="172327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 therapy is recommended for oropharyngeal gonococcal infections</a:t>
            </a:r>
          </a:p>
          <a:p>
            <a:r>
              <a:rPr lang="en-US" dirty="0" smtClean="0"/>
              <a:t>Options include; </a:t>
            </a:r>
          </a:p>
          <a:p>
            <a:r>
              <a:rPr lang="en-US" dirty="0" smtClean="0"/>
              <a:t>Ceftriaxone 250 mg IM as a single dose PLUS azithromycin 1 g PO as a single dose or</a:t>
            </a:r>
          </a:p>
          <a:p>
            <a:r>
              <a:rPr lang="en-US" dirty="0" err="1" smtClean="0"/>
              <a:t>Cefixime</a:t>
            </a:r>
            <a:r>
              <a:rPr lang="en-US" dirty="0" smtClean="0"/>
              <a:t> 400 mg PO as a single dose PLUS azithromycin 1 g PO as a single dose </a:t>
            </a:r>
          </a:p>
          <a:p>
            <a:endParaRPr lang="en-US" dirty="0"/>
          </a:p>
        </p:txBody>
      </p:sp>
      <p:sp>
        <p:nvSpPr>
          <p:cNvPr id="4" name="Slide Number Placeholder 3"/>
          <p:cNvSpPr>
            <a:spLocks noGrp="1"/>
          </p:cNvSpPr>
          <p:nvPr>
            <p:ph type="sldNum" sz="quarter" idx="10"/>
          </p:nvPr>
        </p:nvSpPr>
        <p:spPr/>
        <p:txBody>
          <a:bodyPr/>
          <a:lstStyle/>
          <a:p>
            <a:fld id="{D19C722B-9A11-4AFE-BF87-B50D90DB2724}" type="slidenum">
              <a:rPr lang="en-US" smtClean="0"/>
              <a:t>8</a:t>
            </a:fld>
            <a:endParaRPr lang="en-US"/>
          </a:p>
        </p:txBody>
      </p:sp>
    </p:spTree>
    <p:extLst>
      <p:ext uri="{BB962C8B-B14F-4D97-AF65-F5344CB8AC3E}">
        <p14:creationId xmlns:p14="http://schemas.microsoft.com/office/powerpoint/2010/main" val="394657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tertiary</a:t>
            </a:r>
            <a:r>
              <a:rPr lang="en-US" baseline="0" dirty="0" smtClean="0"/>
              <a:t> treatment includes treatment after possible treatment failure. </a:t>
            </a:r>
          </a:p>
          <a:p>
            <a:r>
              <a:rPr lang="en-US" baseline="0" dirty="0" smtClean="0"/>
              <a:t>A </a:t>
            </a:r>
            <a:r>
              <a:rPr lang="en-US" dirty="0" smtClean="0"/>
              <a:t>Dual therapy is recommended by WHO incase of treatment failure</a:t>
            </a:r>
          </a:p>
          <a:p>
            <a:r>
              <a:rPr lang="en-US" dirty="0" smtClean="0"/>
              <a:t>The treatment options for dual therapy include;</a:t>
            </a:r>
          </a:p>
          <a:p>
            <a:pPr lvl="1">
              <a:buFont typeface="Wingdings" panose="05000000000000000000" pitchFamily="2" charset="2"/>
              <a:buChar char="v"/>
            </a:pPr>
            <a:r>
              <a:rPr lang="en-US" dirty="0" smtClean="0"/>
              <a:t>Ceftriaxone 500 mg IM as a single dose plus azithromycin 2 g PO as a single dose or</a:t>
            </a:r>
          </a:p>
          <a:p>
            <a:pPr lvl="1">
              <a:buFont typeface="Wingdings" panose="05000000000000000000" pitchFamily="2" charset="2"/>
              <a:buChar char="v"/>
            </a:pPr>
            <a:r>
              <a:rPr lang="en-US" dirty="0" err="1" smtClean="0"/>
              <a:t>Cefixime</a:t>
            </a:r>
            <a:r>
              <a:rPr lang="en-US" dirty="0" smtClean="0"/>
              <a:t> 800 mg orally as a single dose plus azithromycin 2 g PO as a single dose or</a:t>
            </a:r>
          </a:p>
          <a:p>
            <a:pPr lvl="1">
              <a:buFont typeface="Wingdings" panose="05000000000000000000" pitchFamily="2" charset="2"/>
              <a:buChar char="v"/>
            </a:pPr>
            <a:r>
              <a:rPr lang="en-US" dirty="0" smtClean="0"/>
              <a:t>Gentamicin 240 mg IM as a single dose plus azithromycin 2 g PO as a single dose or</a:t>
            </a:r>
          </a:p>
          <a:p>
            <a:pPr lvl="1">
              <a:buFont typeface="Wingdings" panose="05000000000000000000" pitchFamily="2" charset="2"/>
              <a:buChar char="v"/>
            </a:pPr>
            <a:r>
              <a:rPr lang="en-US" dirty="0" err="1" smtClean="0"/>
              <a:t>Spectinomycin</a:t>
            </a:r>
            <a:r>
              <a:rPr lang="en-US" dirty="0" smtClean="0"/>
              <a:t> 2 g IM as a single dose (if not an oropharyngeal infection) PLUS azithromycin 2 g PO as a single dose</a:t>
            </a:r>
          </a:p>
          <a:p>
            <a:endParaRPr lang="en-US" dirty="0"/>
          </a:p>
        </p:txBody>
      </p:sp>
      <p:sp>
        <p:nvSpPr>
          <p:cNvPr id="4" name="Slide Number Placeholder 3"/>
          <p:cNvSpPr>
            <a:spLocks noGrp="1"/>
          </p:cNvSpPr>
          <p:nvPr>
            <p:ph type="sldNum" sz="quarter" idx="10"/>
          </p:nvPr>
        </p:nvSpPr>
        <p:spPr/>
        <p:txBody>
          <a:bodyPr/>
          <a:lstStyle/>
          <a:p>
            <a:fld id="{D19C722B-9A11-4AFE-BF87-B50D90DB2724}" type="slidenum">
              <a:rPr lang="en-US" smtClean="0"/>
              <a:t>9</a:t>
            </a:fld>
            <a:endParaRPr lang="en-US"/>
          </a:p>
        </p:txBody>
      </p:sp>
    </p:spTree>
    <p:extLst>
      <p:ext uri="{BB962C8B-B14F-4D97-AF65-F5344CB8AC3E}">
        <p14:creationId xmlns:p14="http://schemas.microsoft.com/office/powerpoint/2010/main" val="303219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18thCentury" pitchFamily="2" charset="0"/>
              </a:rPr>
              <a:t>A test for cure is required for people who receive treatment for uncomplicated urogenital or rectal gonorrhea. </a:t>
            </a:r>
          </a:p>
          <a:p>
            <a:r>
              <a:rPr lang="en-US" sz="1200" dirty="0" smtClean="0">
                <a:latin typeface="18thCentury" pitchFamily="2" charset="0"/>
              </a:rPr>
              <a:t>People who receive treatment for pharyngeal gonorrhea should return after 7-14 days for a test of cure. </a:t>
            </a:r>
          </a:p>
          <a:p>
            <a:r>
              <a:rPr lang="en-US" sz="1200" dirty="0" smtClean="0">
                <a:latin typeface="18thCentury" pitchFamily="2" charset="0"/>
              </a:rPr>
              <a:t>Symptoms which persist after treatment require evaluation for </a:t>
            </a:r>
            <a:r>
              <a:rPr lang="en-US" sz="1200" i="1" dirty="0" smtClean="0">
                <a:latin typeface="18thCentury" pitchFamily="2" charset="0"/>
              </a:rPr>
              <a:t>Neisseria gonorrhoeae bacterium. </a:t>
            </a:r>
          </a:p>
        </p:txBody>
      </p:sp>
      <p:sp>
        <p:nvSpPr>
          <p:cNvPr id="4" name="Slide Number Placeholder 3"/>
          <p:cNvSpPr>
            <a:spLocks noGrp="1"/>
          </p:cNvSpPr>
          <p:nvPr>
            <p:ph type="sldNum" sz="quarter" idx="10"/>
          </p:nvPr>
        </p:nvSpPr>
        <p:spPr/>
        <p:txBody>
          <a:bodyPr/>
          <a:lstStyle/>
          <a:p>
            <a:fld id="{D19C722B-9A11-4AFE-BF87-B50D90DB2724}" type="slidenum">
              <a:rPr lang="en-US" smtClean="0"/>
              <a:t>10</a:t>
            </a:fld>
            <a:endParaRPr lang="en-US"/>
          </a:p>
        </p:txBody>
      </p:sp>
    </p:spTree>
    <p:extLst>
      <p:ext uri="{BB962C8B-B14F-4D97-AF65-F5344CB8AC3E}">
        <p14:creationId xmlns:p14="http://schemas.microsoft.com/office/powerpoint/2010/main" val="3507940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5A9C8F6-6B6C-4A36-808F-908C3EFB3BB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53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DB3760-CFBD-421F-A0E0-9704762F5095}"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9C8F6-6B6C-4A36-808F-908C3EFB3BB5}" type="slidenum">
              <a:rPr lang="en-US" smtClean="0"/>
              <a:t>‹#›</a:t>
            </a:fld>
            <a:endParaRPr lang="en-US"/>
          </a:p>
        </p:txBody>
      </p:sp>
    </p:spTree>
    <p:extLst>
      <p:ext uri="{BB962C8B-B14F-4D97-AF65-F5344CB8AC3E}">
        <p14:creationId xmlns:p14="http://schemas.microsoft.com/office/powerpoint/2010/main" val="308381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29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0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spTree>
    <p:extLst>
      <p:ext uri="{BB962C8B-B14F-4D97-AF65-F5344CB8AC3E}">
        <p14:creationId xmlns:p14="http://schemas.microsoft.com/office/powerpoint/2010/main" val="231622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04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55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65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71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spTree>
    <p:extLst>
      <p:ext uri="{BB962C8B-B14F-4D97-AF65-F5344CB8AC3E}">
        <p14:creationId xmlns:p14="http://schemas.microsoft.com/office/powerpoint/2010/main" val="130031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DB3760-CFBD-421F-A0E0-9704762F5095}"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9C8F6-6B6C-4A36-808F-908C3EFB3BB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73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DB3760-CFBD-421F-A0E0-9704762F5095}"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9C8F6-6B6C-4A36-808F-908C3EFB3BB5}"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93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DB3760-CFBD-421F-A0E0-9704762F5095}" type="datetimeFigureOut">
              <a:rPr lang="en-US" smtClean="0"/>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9C8F6-6B6C-4A36-808F-908C3EFB3BB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03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DB3760-CFBD-421F-A0E0-9704762F5095}" type="datetimeFigureOut">
              <a:rPr lang="en-US" smtClean="0"/>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9C8F6-6B6C-4A36-808F-908C3EFB3BB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B3760-CFBD-421F-A0E0-9704762F5095}" type="datetimeFigureOut">
              <a:rPr lang="en-US" smtClean="0"/>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9C8F6-6B6C-4A36-808F-908C3EFB3BB5}" type="slidenum">
              <a:rPr lang="en-US" smtClean="0"/>
              <a:t>‹#›</a:t>
            </a:fld>
            <a:endParaRPr lang="en-US"/>
          </a:p>
        </p:txBody>
      </p:sp>
    </p:spTree>
    <p:extLst>
      <p:ext uri="{BB962C8B-B14F-4D97-AF65-F5344CB8AC3E}">
        <p14:creationId xmlns:p14="http://schemas.microsoft.com/office/powerpoint/2010/main" val="326526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DB3760-CFBD-421F-A0E0-9704762F5095}"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9C8F6-6B6C-4A36-808F-908C3EFB3BB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5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DB3760-CFBD-421F-A0E0-9704762F5095}"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9C8F6-6B6C-4A36-808F-908C3EFB3BB5}" type="slidenum">
              <a:rPr lang="en-US" smtClean="0"/>
              <a:t>‹#›</a:t>
            </a:fld>
            <a:endParaRPr lang="en-US"/>
          </a:p>
        </p:txBody>
      </p:sp>
    </p:spTree>
    <p:extLst>
      <p:ext uri="{BB962C8B-B14F-4D97-AF65-F5344CB8AC3E}">
        <p14:creationId xmlns:p14="http://schemas.microsoft.com/office/powerpoint/2010/main" val="409296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DB3760-CFBD-421F-A0E0-9704762F5095}" type="datetimeFigureOut">
              <a:rPr lang="en-US" smtClean="0"/>
              <a:t>7/18/2021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A9C8F6-6B6C-4A36-808F-908C3EFB3BB5}" type="slidenum">
              <a:rPr lang="en-US" smtClean="0"/>
              <a:t>‹#›</a:t>
            </a:fld>
            <a:endParaRPr lang="en-US"/>
          </a:p>
        </p:txBody>
      </p:sp>
    </p:spTree>
    <p:extLst>
      <p:ext uri="{BB962C8B-B14F-4D97-AF65-F5344CB8AC3E}">
        <p14:creationId xmlns:p14="http://schemas.microsoft.com/office/powerpoint/2010/main" val="12791964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Gonorrhea</a:t>
            </a:r>
            <a:endParaRPr lang="en-US" dirty="0"/>
          </a:p>
        </p:txBody>
      </p:sp>
      <p:sp>
        <p:nvSpPr>
          <p:cNvPr id="5" name="Content Placeholder 4"/>
          <p:cNvSpPr>
            <a:spLocks noGrp="1"/>
          </p:cNvSpPr>
          <p:nvPr>
            <p:ph idx="1"/>
          </p:nvPr>
        </p:nvSpPr>
        <p:spPr/>
        <p:txBody>
          <a:bodyPr>
            <a:normAutofit fontScale="92500"/>
          </a:bodyPr>
          <a:lstStyle/>
          <a:p>
            <a:r>
              <a:rPr lang="en-US" dirty="0" smtClean="0">
                <a:latin typeface="18thCentury" pitchFamily="2" charset="0"/>
              </a:rPr>
              <a:t>Gonorrhea is a sexually transmitted infection (STI) caused by </a:t>
            </a:r>
            <a:r>
              <a:rPr lang="en-US" i="1" dirty="0" smtClean="0">
                <a:latin typeface="18thCentury" pitchFamily="2" charset="0"/>
              </a:rPr>
              <a:t>Neisseria gonorrhoeae bacterium. </a:t>
            </a:r>
          </a:p>
          <a:p>
            <a:r>
              <a:rPr lang="en-US" i="1" dirty="0" smtClean="0">
                <a:latin typeface="18thCentury" pitchFamily="2" charset="0"/>
              </a:rPr>
              <a:t>It targets the warm and moist body parts including; </a:t>
            </a:r>
          </a:p>
          <a:p>
            <a:pPr lvl="1"/>
            <a:r>
              <a:rPr lang="en-US" i="1" dirty="0" smtClean="0">
                <a:latin typeface="18thCentury" pitchFamily="2" charset="0"/>
              </a:rPr>
              <a:t>Urethra</a:t>
            </a:r>
          </a:p>
          <a:p>
            <a:pPr lvl="1"/>
            <a:r>
              <a:rPr lang="en-US" i="1" dirty="0" smtClean="0">
                <a:latin typeface="18thCentury" pitchFamily="2" charset="0"/>
              </a:rPr>
              <a:t>Eyes</a:t>
            </a:r>
          </a:p>
          <a:p>
            <a:pPr lvl="1"/>
            <a:r>
              <a:rPr lang="en-US" i="1" dirty="0" smtClean="0">
                <a:latin typeface="18thCentury" pitchFamily="2" charset="0"/>
              </a:rPr>
              <a:t>Vagina </a:t>
            </a:r>
          </a:p>
          <a:p>
            <a:pPr lvl="1"/>
            <a:r>
              <a:rPr lang="en-US" i="1" dirty="0" smtClean="0">
                <a:latin typeface="18thCentury" pitchFamily="2" charset="0"/>
              </a:rPr>
              <a:t>Female reproductive tract( cervix, uterus)</a:t>
            </a:r>
          </a:p>
          <a:p>
            <a:r>
              <a:rPr lang="en-US" i="1" dirty="0" smtClean="0">
                <a:latin typeface="18thCentury" pitchFamily="2" charset="0"/>
              </a:rPr>
              <a:t>It is transmitted through unprotected oral, anal or vaginal sex </a:t>
            </a:r>
          </a:p>
          <a:p>
            <a:endParaRPr lang="en-US" i="1" dirty="0">
              <a:latin typeface="18thCentury" pitchFamily="2" charset="0"/>
            </a:endParaRPr>
          </a:p>
        </p:txBody>
      </p:sp>
    </p:spTree>
    <p:extLst>
      <p:ext uri="{BB962C8B-B14F-4D97-AF65-F5344CB8AC3E}">
        <p14:creationId xmlns:p14="http://schemas.microsoft.com/office/powerpoint/2010/main" val="101896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18thCentury" pitchFamily="2" charset="0"/>
              </a:rPr>
              <a:t>Follow up </a:t>
            </a:r>
            <a:endParaRPr lang="en-US" dirty="0">
              <a:latin typeface="18thCentury" pitchFamily="2" charset="0"/>
            </a:endParaRPr>
          </a:p>
        </p:txBody>
      </p:sp>
      <p:sp>
        <p:nvSpPr>
          <p:cNvPr id="3" name="Content Placeholder 2"/>
          <p:cNvSpPr>
            <a:spLocks noGrp="1"/>
          </p:cNvSpPr>
          <p:nvPr>
            <p:ph idx="1"/>
          </p:nvPr>
        </p:nvSpPr>
        <p:spPr/>
        <p:txBody>
          <a:bodyPr>
            <a:noAutofit/>
          </a:bodyPr>
          <a:lstStyle/>
          <a:p>
            <a:r>
              <a:rPr lang="en-US" sz="3200" dirty="0" smtClean="0">
                <a:latin typeface="18thCentury" pitchFamily="2" charset="0"/>
              </a:rPr>
              <a:t>A test for cure is required for people who receive treatment for uncomplicated urogenital or rectal gonorrhea. </a:t>
            </a:r>
          </a:p>
          <a:p>
            <a:r>
              <a:rPr lang="en-US" sz="3200" dirty="0" smtClean="0">
                <a:latin typeface="18thCentury" pitchFamily="2" charset="0"/>
              </a:rPr>
              <a:t>People who receive treatment for pharyngeal gonorrhea should return after 7-14 days for a test of cure. </a:t>
            </a:r>
          </a:p>
          <a:p>
            <a:r>
              <a:rPr lang="en-US" sz="3200" dirty="0" smtClean="0">
                <a:latin typeface="18thCentury" pitchFamily="2" charset="0"/>
              </a:rPr>
              <a:t>Symptoms which persist after treatment require evaluation for </a:t>
            </a:r>
            <a:r>
              <a:rPr lang="en-US" sz="3200" i="1" dirty="0">
                <a:latin typeface="18thCentury" pitchFamily="2" charset="0"/>
              </a:rPr>
              <a:t>Neisseria gonorrhoeae </a:t>
            </a:r>
            <a:r>
              <a:rPr lang="en-US" sz="3200" i="1" dirty="0" smtClean="0">
                <a:latin typeface="18thCentury" pitchFamily="2" charset="0"/>
              </a:rPr>
              <a:t>bacterium. </a:t>
            </a:r>
            <a:endParaRPr lang="en-US" sz="3200" i="1" dirty="0">
              <a:latin typeface="18thCentury" pitchFamily="2" charset="0"/>
            </a:endParaRPr>
          </a:p>
        </p:txBody>
      </p:sp>
    </p:spTree>
    <p:extLst>
      <p:ext uri="{BB962C8B-B14F-4D97-AF65-F5344CB8AC3E}">
        <p14:creationId xmlns:p14="http://schemas.microsoft.com/office/powerpoint/2010/main" val="291447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 </a:t>
            </a:r>
            <a:endParaRPr lang="en-US" b="1" dirty="0"/>
          </a:p>
        </p:txBody>
      </p:sp>
      <p:sp>
        <p:nvSpPr>
          <p:cNvPr id="3" name="Content Placeholder 2"/>
          <p:cNvSpPr>
            <a:spLocks noGrp="1"/>
          </p:cNvSpPr>
          <p:nvPr>
            <p:ph idx="1"/>
          </p:nvPr>
        </p:nvSpPr>
        <p:spPr/>
        <p:txBody>
          <a:bodyPr/>
          <a:lstStyle/>
          <a:p>
            <a:r>
              <a:rPr lang="en-US" dirty="0">
                <a:latin typeface="18thCentury" pitchFamily="2" charset="0"/>
              </a:rPr>
              <a:t>Qureshi, S., 2021. </a:t>
            </a:r>
            <a:r>
              <a:rPr lang="en-US" i="1" dirty="0">
                <a:latin typeface="18thCentury" pitchFamily="2" charset="0"/>
              </a:rPr>
              <a:t>Gonorrhea Guidelines: WHO Guidelines on the Treatment of Neisseria </a:t>
            </a:r>
            <a:r>
              <a:rPr lang="en-US" i="1" dirty="0" smtClean="0">
                <a:latin typeface="18thCentury" pitchFamily="2" charset="0"/>
              </a:rPr>
              <a:t>	gonorrhoeae </a:t>
            </a:r>
            <a:r>
              <a:rPr lang="en-US" i="1" dirty="0">
                <a:latin typeface="18thCentury" pitchFamily="2" charset="0"/>
              </a:rPr>
              <a:t>Infection, CDC Guidelines on the Treatment of Gonorrhea</a:t>
            </a:r>
            <a:r>
              <a:rPr lang="en-US" dirty="0">
                <a:latin typeface="18thCentury" pitchFamily="2" charset="0"/>
              </a:rPr>
              <a:t>. [online] </a:t>
            </a:r>
            <a:r>
              <a:rPr lang="en-US" dirty="0" smtClean="0">
                <a:latin typeface="18thCentury" pitchFamily="2" charset="0"/>
              </a:rPr>
              <a:t>	Emedicine.medscape.com</a:t>
            </a:r>
            <a:r>
              <a:rPr lang="en-US" dirty="0">
                <a:latin typeface="18thCentury" pitchFamily="2" charset="0"/>
              </a:rPr>
              <a:t>. Available at: &lt;https://</a:t>
            </a:r>
            <a:r>
              <a:rPr lang="en-US" dirty="0" smtClean="0">
                <a:latin typeface="18thCentury" pitchFamily="2" charset="0"/>
              </a:rPr>
              <a:t>emedicine.medscape.com/article/218059-	guidelines</a:t>
            </a:r>
            <a:r>
              <a:rPr lang="en-US" dirty="0">
                <a:latin typeface="18thCentury" pitchFamily="2" charset="0"/>
              </a:rPr>
              <a:t>&gt; [Accessed 18 July 2021</a:t>
            </a:r>
            <a:r>
              <a:rPr lang="en-US" dirty="0" smtClean="0">
                <a:latin typeface="18thCentury" pitchFamily="2" charset="0"/>
              </a:rPr>
              <a:t>].</a:t>
            </a:r>
          </a:p>
          <a:p>
            <a:r>
              <a:rPr lang="en-US" dirty="0"/>
              <a:t>Walker, C. K., &amp; Sweet, R. L. (</a:t>
            </a:r>
            <a:r>
              <a:rPr lang="en-US" dirty="0" smtClean="0"/>
              <a:t>2018). </a:t>
            </a:r>
            <a:r>
              <a:rPr lang="en-US" dirty="0"/>
              <a:t>Gonorrhea infection in women: prevalence, effects, screening, and management. </a:t>
            </a:r>
            <a:r>
              <a:rPr lang="en-US" i="1" dirty="0"/>
              <a:t>International journal of women's health</a:t>
            </a:r>
            <a:r>
              <a:rPr lang="en-US" dirty="0"/>
              <a:t>, </a:t>
            </a:r>
            <a:r>
              <a:rPr lang="en-US" i="1" dirty="0"/>
              <a:t>3</a:t>
            </a:r>
            <a:r>
              <a:rPr lang="en-US" dirty="0"/>
              <a:t>, </a:t>
            </a:r>
            <a:r>
              <a:rPr lang="en-US"/>
              <a:t>197</a:t>
            </a:r>
            <a:r>
              <a:rPr lang="en-US" smtClean="0"/>
              <a:t>.</a:t>
            </a:r>
          </a:p>
          <a:p>
            <a:endParaRPr lang="en-US" dirty="0">
              <a:latin typeface="18thCentury" pitchFamily="2" charset="0"/>
            </a:endParaRPr>
          </a:p>
        </p:txBody>
      </p:sp>
    </p:spTree>
    <p:extLst>
      <p:ext uri="{BB962C8B-B14F-4D97-AF65-F5344CB8AC3E}">
        <p14:creationId xmlns:p14="http://schemas.microsoft.com/office/powerpoint/2010/main" val="60731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18thCentury" pitchFamily="2" charset="0"/>
              </a:rPr>
              <a:t>Symptoms in Men </a:t>
            </a:r>
            <a:endParaRPr lang="en-US" dirty="0">
              <a:latin typeface="18thCentury" pitchFamily="2" charset="0"/>
            </a:endParaRPr>
          </a:p>
        </p:txBody>
      </p:sp>
      <p:sp>
        <p:nvSpPr>
          <p:cNvPr id="3" name="Content Placeholder 2"/>
          <p:cNvSpPr>
            <a:spLocks noGrp="1"/>
          </p:cNvSpPr>
          <p:nvPr>
            <p:ph idx="1"/>
          </p:nvPr>
        </p:nvSpPr>
        <p:spPr/>
        <p:txBody>
          <a:bodyPr>
            <a:normAutofit/>
          </a:bodyPr>
          <a:lstStyle/>
          <a:p>
            <a:r>
              <a:rPr lang="en-US" sz="3600" dirty="0" smtClean="0">
                <a:latin typeface="18thCentury" pitchFamily="2" charset="0"/>
              </a:rPr>
              <a:t>Greater frequency and urgency of urination </a:t>
            </a:r>
          </a:p>
          <a:p>
            <a:r>
              <a:rPr lang="en-US" sz="3600" dirty="0" smtClean="0">
                <a:latin typeface="18thCentury" pitchFamily="2" charset="0"/>
              </a:rPr>
              <a:t>A yellow or greenish pus-like discharge from the penis </a:t>
            </a:r>
          </a:p>
          <a:p>
            <a:r>
              <a:rPr lang="en-US" sz="3600" dirty="0" smtClean="0">
                <a:latin typeface="18thCentury" pitchFamily="2" charset="0"/>
              </a:rPr>
              <a:t>Swelling or redness at the opening of the penis </a:t>
            </a:r>
          </a:p>
          <a:p>
            <a:r>
              <a:rPr lang="en-US" sz="3600" dirty="0" smtClean="0">
                <a:latin typeface="18thCentury" pitchFamily="2" charset="0"/>
              </a:rPr>
              <a:t>Pain in the testicles </a:t>
            </a:r>
            <a:endParaRPr lang="en-US" sz="3600" dirty="0">
              <a:latin typeface="18thCentury" pitchFamily="2" charset="0"/>
            </a:endParaRPr>
          </a:p>
        </p:txBody>
      </p:sp>
    </p:spTree>
    <p:extLst>
      <p:ext uri="{BB962C8B-B14F-4D97-AF65-F5344CB8AC3E}">
        <p14:creationId xmlns:p14="http://schemas.microsoft.com/office/powerpoint/2010/main" val="245448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in Women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latin typeface="18thCentury" pitchFamily="2" charset="0"/>
              </a:rPr>
              <a:t>A watery or creamy discharge from the vagina </a:t>
            </a:r>
          </a:p>
          <a:p>
            <a:r>
              <a:rPr lang="en-US" sz="3600" dirty="0" smtClean="0">
                <a:latin typeface="18thCentury" pitchFamily="2" charset="0"/>
              </a:rPr>
              <a:t>A burning sensation or pain when urinating </a:t>
            </a:r>
          </a:p>
          <a:p>
            <a:r>
              <a:rPr lang="en-US" sz="3600" dirty="0" smtClean="0">
                <a:latin typeface="18thCentury" pitchFamily="2" charset="0"/>
              </a:rPr>
              <a:t>More frequent </a:t>
            </a:r>
          </a:p>
          <a:p>
            <a:r>
              <a:rPr lang="en-US" sz="3600" dirty="0" smtClean="0">
                <a:latin typeface="18thCentury" pitchFamily="2" charset="0"/>
              </a:rPr>
              <a:t>Sore throat </a:t>
            </a:r>
          </a:p>
          <a:p>
            <a:r>
              <a:rPr lang="en-US" sz="3600" dirty="0" smtClean="0">
                <a:latin typeface="18thCentury" pitchFamily="2" charset="0"/>
              </a:rPr>
              <a:t>Pain during sexual intercourse  </a:t>
            </a:r>
          </a:p>
        </p:txBody>
      </p:sp>
    </p:spTree>
    <p:extLst>
      <p:ext uri="{BB962C8B-B14F-4D97-AF65-F5344CB8AC3E}">
        <p14:creationId xmlns:p14="http://schemas.microsoft.com/office/powerpoint/2010/main" val="171641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18thCentury" pitchFamily="2" charset="0"/>
              </a:rPr>
              <a:t>Complications </a:t>
            </a:r>
            <a:endParaRPr lang="en-US" sz="6000" dirty="0">
              <a:latin typeface="18thCentury" pitchFamily="2" charset="0"/>
            </a:endParaRPr>
          </a:p>
        </p:txBody>
      </p:sp>
      <p:sp>
        <p:nvSpPr>
          <p:cNvPr id="3" name="Content Placeholder 2"/>
          <p:cNvSpPr>
            <a:spLocks noGrp="1"/>
          </p:cNvSpPr>
          <p:nvPr>
            <p:ph idx="1"/>
          </p:nvPr>
        </p:nvSpPr>
        <p:spPr/>
        <p:txBody>
          <a:bodyPr/>
          <a:lstStyle/>
          <a:p>
            <a:r>
              <a:rPr lang="en-US" dirty="0" smtClean="0"/>
              <a:t>Women are at a greater risk of gonorrhea when untreated or there is treatment failure</a:t>
            </a:r>
          </a:p>
          <a:p>
            <a:r>
              <a:rPr lang="en-US" dirty="0" smtClean="0"/>
              <a:t>It can cause Pelvic inflammatory disease by ascending up the reproductive tract. </a:t>
            </a:r>
            <a:endParaRPr lang="en-US" dirty="0"/>
          </a:p>
          <a:p>
            <a:pPr lvl="1"/>
            <a:r>
              <a:rPr lang="en-US" dirty="0" smtClean="0"/>
              <a:t>It is characterized by severe pain and reproductive organ damage </a:t>
            </a:r>
          </a:p>
          <a:p>
            <a:r>
              <a:rPr lang="en-US" dirty="0" smtClean="0"/>
              <a:t>It can influence blocking of fallopian tubes, making it difficult </a:t>
            </a:r>
          </a:p>
          <a:p>
            <a:r>
              <a:rPr lang="en-US" dirty="0" smtClean="0"/>
              <a:t>There is risk of passing the infection to a newborn during delivery </a:t>
            </a:r>
            <a:endParaRPr lang="en-US" dirty="0"/>
          </a:p>
        </p:txBody>
      </p:sp>
    </p:spTree>
    <p:extLst>
      <p:ext uri="{BB962C8B-B14F-4D97-AF65-F5344CB8AC3E}">
        <p14:creationId xmlns:p14="http://schemas.microsoft.com/office/powerpoint/2010/main" val="326662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latin typeface="18thCentury" pitchFamily="2" charset="0"/>
              </a:rPr>
              <a:t>Gonorrhea diagnosis is essential for selection of treatment method. </a:t>
            </a:r>
          </a:p>
          <a:p>
            <a:r>
              <a:rPr lang="en-US" sz="3600" dirty="0" smtClean="0">
                <a:latin typeface="18thCentury" pitchFamily="2" charset="0"/>
              </a:rPr>
              <a:t>Annual screening of the infection is recommended for sexually active individuals</a:t>
            </a:r>
          </a:p>
          <a:p>
            <a:r>
              <a:rPr lang="en-US" sz="3600" dirty="0" smtClean="0">
                <a:latin typeface="18thCentury" pitchFamily="2" charset="0"/>
              </a:rPr>
              <a:t>Specific microbiologic diagnosis is required for those with the symptoms. </a:t>
            </a:r>
          </a:p>
          <a:p>
            <a:r>
              <a:rPr lang="en-US" sz="3600" dirty="0" smtClean="0">
                <a:latin typeface="18thCentury" pitchFamily="2" charset="0"/>
              </a:rPr>
              <a:t>Tests require endocervical and urethral swabs specimens. </a:t>
            </a:r>
          </a:p>
          <a:p>
            <a:r>
              <a:rPr lang="en-US" sz="3600" dirty="0" smtClean="0">
                <a:latin typeface="18thCentury" pitchFamily="2" charset="0"/>
              </a:rPr>
              <a:t>Cases may include genital and anorectal infections, oropharyngeal gonococcal infections as well as retreatment after failure. </a:t>
            </a:r>
          </a:p>
        </p:txBody>
      </p:sp>
    </p:spTree>
    <p:extLst>
      <p:ext uri="{BB962C8B-B14F-4D97-AF65-F5344CB8AC3E}">
        <p14:creationId xmlns:p14="http://schemas.microsoft.com/office/powerpoint/2010/main" val="347295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 prevention </a:t>
            </a:r>
            <a:endParaRPr lang="en-US" dirty="0"/>
          </a:p>
        </p:txBody>
      </p:sp>
      <p:sp>
        <p:nvSpPr>
          <p:cNvPr id="3" name="Content Placeholder 2"/>
          <p:cNvSpPr>
            <a:spLocks noGrp="1"/>
          </p:cNvSpPr>
          <p:nvPr>
            <p:ph idx="1"/>
          </p:nvPr>
        </p:nvSpPr>
        <p:spPr/>
        <p:txBody>
          <a:bodyPr>
            <a:normAutofit/>
          </a:bodyPr>
          <a:lstStyle/>
          <a:p>
            <a:r>
              <a:rPr lang="en-US" sz="3600" dirty="0" smtClean="0">
                <a:latin typeface="18thCentury" pitchFamily="2" charset="0"/>
              </a:rPr>
              <a:t>Abstinence is the best way to prevent transmission of any sexually transmitted infection. </a:t>
            </a:r>
          </a:p>
          <a:p>
            <a:r>
              <a:rPr lang="en-US" sz="3600" dirty="0" smtClean="0">
                <a:latin typeface="18thCentury" pitchFamily="2" charset="0"/>
              </a:rPr>
              <a:t>Use of condoms and other barrier methods</a:t>
            </a:r>
          </a:p>
          <a:p>
            <a:r>
              <a:rPr lang="en-US" sz="3600" dirty="0" smtClean="0">
                <a:latin typeface="18thCentury" pitchFamily="2" charset="0"/>
              </a:rPr>
              <a:t>Having a mutual monogamous sexual partner </a:t>
            </a:r>
          </a:p>
        </p:txBody>
      </p:sp>
    </p:spTree>
    <p:extLst>
      <p:ext uri="{BB962C8B-B14F-4D97-AF65-F5344CB8AC3E}">
        <p14:creationId xmlns:p14="http://schemas.microsoft.com/office/powerpoint/2010/main" val="120126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18thCentury" pitchFamily="2" charset="0"/>
              </a:rPr>
              <a:t>Genital and anorectal gonococcal </a:t>
            </a:r>
            <a:r>
              <a:rPr lang="en-US" dirty="0" smtClean="0">
                <a:latin typeface="18thCentury" pitchFamily="2" charset="0"/>
              </a:rPr>
              <a:t>infections (primary)</a:t>
            </a:r>
            <a:endParaRPr lang="en-US" dirty="0">
              <a:latin typeface="18thCentury" pitchFamily="2" charset="0"/>
            </a:endParaRPr>
          </a:p>
        </p:txBody>
      </p:sp>
      <p:sp>
        <p:nvSpPr>
          <p:cNvPr id="3" name="Content Placeholder 2"/>
          <p:cNvSpPr>
            <a:spLocks noGrp="1"/>
          </p:cNvSpPr>
          <p:nvPr>
            <p:ph idx="1"/>
          </p:nvPr>
        </p:nvSpPr>
        <p:spPr/>
        <p:txBody>
          <a:bodyPr/>
          <a:lstStyle/>
          <a:p>
            <a:r>
              <a:rPr lang="en-US" dirty="0" smtClean="0"/>
              <a:t>A single drug therapy is recommended for acute cases of genital and anorectal gonococcal infections using one of the following. </a:t>
            </a:r>
          </a:p>
          <a:p>
            <a:r>
              <a:rPr lang="en-US" dirty="0" smtClean="0"/>
              <a:t>A combination of Ceftriaxone 250 mg IM and azithromycin 1g PO, both given as single doses</a:t>
            </a:r>
          </a:p>
          <a:p>
            <a:r>
              <a:rPr lang="en-US" dirty="0" smtClean="0"/>
              <a:t>400mg of </a:t>
            </a:r>
            <a:r>
              <a:rPr lang="en-US" dirty="0" err="1" smtClean="0"/>
              <a:t>Cefixime</a:t>
            </a:r>
            <a:r>
              <a:rPr lang="en-US" dirty="0" smtClean="0"/>
              <a:t> as a single dose combined with azithromycin 1 g PO </a:t>
            </a:r>
          </a:p>
        </p:txBody>
      </p:sp>
    </p:spTree>
    <p:extLst>
      <p:ext uri="{BB962C8B-B14F-4D97-AF65-F5344CB8AC3E}">
        <p14:creationId xmlns:p14="http://schemas.microsoft.com/office/powerpoint/2010/main" val="111739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18thCentury" pitchFamily="2" charset="0"/>
              </a:rPr>
              <a:t>Oropharyngeal gonococcal infections (Secondary)</a:t>
            </a:r>
            <a:endParaRPr lang="en-US" dirty="0">
              <a:latin typeface="18thCentury" pitchFamily="2" charset="0"/>
            </a:endParaRPr>
          </a:p>
        </p:txBody>
      </p:sp>
      <p:sp>
        <p:nvSpPr>
          <p:cNvPr id="3" name="Content Placeholder 2"/>
          <p:cNvSpPr>
            <a:spLocks noGrp="1"/>
          </p:cNvSpPr>
          <p:nvPr>
            <p:ph idx="1"/>
          </p:nvPr>
        </p:nvSpPr>
        <p:spPr/>
        <p:txBody>
          <a:bodyPr>
            <a:noAutofit/>
          </a:bodyPr>
          <a:lstStyle/>
          <a:p>
            <a:r>
              <a:rPr lang="en-US" sz="2800" dirty="0" smtClean="0">
                <a:latin typeface="18thCentury" pitchFamily="2" charset="0"/>
              </a:rPr>
              <a:t>Dual therapy is recommended for oropharyngeal gonococcal infections</a:t>
            </a:r>
          </a:p>
          <a:p>
            <a:r>
              <a:rPr lang="en-US" sz="2800" dirty="0" smtClean="0">
                <a:latin typeface="18thCentury" pitchFamily="2" charset="0"/>
              </a:rPr>
              <a:t>Options include; </a:t>
            </a:r>
          </a:p>
          <a:p>
            <a:r>
              <a:rPr lang="en-US" sz="2800" dirty="0">
                <a:latin typeface="18thCentury" pitchFamily="2" charset="0"/>
              </a:rPr>
              <a:t>Ceftriaxone 250 mg IM as a single dose PLUS azithromycin 1 g PO as a single dose or</a:t>
            </a:r>
          </a:p>
          <a:p>
            <a:r>
              <a:rPr lang="en-US" sz="2800" dirty="0" err="1">
                <a:latin typeface="18thCentury" pitchFamily="2" charset="0"/>
              </a:rPr>
              <a:t>Cefixime</a:t>
            </a:r>
            <a:r>
              <a:rPr lang="en-US" sz="2800" dirty="0">
                <a:latin typeface="18thCentury" pitchFamily="2" charset="0"/>
              </a:rPr>
              <a:t> 400 mg PO as a single dose PLUS azithromycin 1 g PO as a single </a:t>
            </a:r>
            <a:r>
              <a:rPr lang="en-US" sz="2800" dirty="0" smtClean="0">
                <a:latin typeface="18thCentury" pitchFamily="2" charset="0"/>
              </a:rPr>
              <a:t>dose </a:t>
            </a:r>
            <a:endParaRPr lang="en-US" sz="2800" dirty="0">
              <a:latin typeface="18thCentury" pitchFamily="2" charset="0"/>
            </a:endParaRPr>
          </a:p>
        </p:txBody>
      </p:sp>
    </p:spTree>
    <p:extLst>
      <p:ext uri="{BB962C8B-B14F-4D97-AF65-F5344CB8AC3E}">
        <p14:creationId xmlns:p14="http://schemas.microsoft.com/office/powerpoint/2010/main" val="262225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18thCentury" pitchFamily="2" charset="0"/>
              </a:rPr>
              <a:t>Re-treatment of gonococcal </a:t>
            </a:r>
            <a:r>
              <a:rPr lang="en-US" dirty="0" smtClean="0">
                <a:latin typeface="18thCentury" pitchFamily="2" charset="0"/>
              </a:rPr>
              <a:t>infections(Tertiary) </a:t>
            </a:r>
            <a:endParaRPr lang="en-US" dirty="0">
              <a:latin typeface="18thCentury" pitchFamily="2" charset="0"/>
            </a:endParaRPr>
          </a:p>
        </p:txBody>
      </p:sp>
      <p:sp>
        <p:nvSpPr>
          <p:cNvPr id="3" name="Content Placeholder 2"/>
          <p:cNvSpPr>
            <a:spLocks noGrp="1"/>
          </p:cNvSpPr>
          <p:nvPr>
            <p:ph idx="1"/>
          </p:nvPr>
        </p:nvSpPr>
        <p:spPr/>
        <p:txBody>
          <a:bodyPr>
            <a:normAutofit/>
          </a:bodyPr>
          <a:lstStyle/>
          <a:p>
            <a:r>
              <a:rPr lang="en-US" dirty="0" smtClean="0">
                <a:latin typeface="18thCentury" pitchFamily="2" charset="0"/>
              </a:rPr>
              <a:t>Dual therapy is recommended by WHO incase of treatment failure</a:t>
            </a:r>
          </a:p>
          <a:p>
            <a:r>
              <a:rPr lang="en-US" dirty="0" smtClean="0">
                <a:latin typeface="18thCentury" pitchFamily="2" charset="0"/>
              </a:rPr>
              <a:t>The treatment options for dual therapy include;</a:t>
            </a:r>
          </a:p>
          <a:p>
            <a:pPr lvl="1">
              <a:buFont typeface="Wingdings" panose="05000000000000000000" pitchFamily="2" charset="2"/>
              <a:buChar char="v"/>
            </a:pPr>
            <a:r>
              <a:rPr lang="en-US" dirty="0">
                <a:latin typeface="18thCentury" pitchFamily="2" charset="0"/>
              </a:rPr>
              <a:t>Ceftriaxone 500 mg IM as a single dose plus azithromycin 2 g PO as a single dose or</a:t>
            </a:r>
          </a:p>
          <a:p>
            <a:pPr lvl="1">
              <a:buFont typeface="Wingdings" panose="05000000000000000000" pitchFamily="2" charset="2"/>
              <a:buChar char="v"/>
            </a:pPr>
            <a:r>
              <a:rPr lang="en-US" dirty="0" err="1">
                <a:latin typeface="18thCentury" pitchFamily="2" charset="0"/>
              </a:rPr>
              <a:t>Cefixime</a:t>
            </a:r>
            <a:r>
              <a:rPr lang="en-US" dirty="0">
                <a:latin typeface="18thCentury" pitchFamily="2" charset="0"/>
              </a:rPr>
              <a:t> 800 mg orally as a single dose plus azithromycin 2 g PO as a single dose or</a:t>
            </a:r>
          </a:p>
          <a:p>
            <a:pPr lvl="1">
              <a:buFont typeface="Wingdings" panose="05000000000000000000" pitchFamily="2" charset="2"/>
              <a:buChar char="v"/>
            </a:pPr>
            <a:r>
              <a:rPr lang="en-US" dirty="0">
                <a:latin typeface="18thCentury" pitchFamily="2" charset="0"/>
              </a:rPr>
              <a:t>Gentamicin 240 mg IM as a single dose plus azithromycin 2 g PO as a single dose or</a:t>
            </a:r>
          </a:p>
          <a:p>
            <a:pPr lvl="1">
              <a:buFont typeface="Wingdings" panose="05000000000000000000" pitchFamily="2" charset="2"/>
              <a:buChar char="v"/>
            </a:pPr>
            <a:r>
              <a:rPr lang="en-US" dirty="0" err="1">
                <a:latin typeface="18thCentury" pitchFamily="2" charset="0"/>
              </a:rPr>
              <a:t>Spectinomycin</a:t>
            </a:r>
            <a:r>
              <a:rPr lang="en-US" dirty="0">
                <a:latin typeface="18thCentury" pitchFamily="2" charset="0"/>
              </a:rPr>
              <a:t> 2 g IM as a single dose (if not an oropharyngeal infection) PLUS azithromycin 2 g PO as a single </a:t>
            </a:r>
            <a:r>
              <a:rPr lang="en-US" dirty="0" smtClean="0">
                <a:latin typeface="18thCentury" pitchFamily="2" charset="0"/>
              </a:rPr>
              <a:t>dose</a:t>
            </a:r>
            <a:endParaRPr lang="en-US" dirty="0">
              <a:latin typeface="18thCentury" pitchFamily="2" charset="0"/>
            </a:endParaRPr>
          </a:p>
        </p:txBody>
      </p:sp>
    </p:spTree>
    <p:extLst>
      <p:ext uri="{BB962C8B-B14F-4D97-AF65-F5344CB8AC3E}">
        <p14:creationId xmlns:p14="http://schemas.microsoft.com/office/powerpoint/2010/main" val="21992279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60</TotalTime>
  <Words>949</Words>
  <Application>Microsoft Office PowerPoint</Application>
  <PresentationFormat>Widescreen</PresentationFormat>
  <Paragraphs>102</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18thCentury</vt:lpstr>
      <vt:lpstr>Arial</vt:lpstr>
      <vt:lpstr>Calibri</vt:lpstr>
      <vt:lpstr>Garamond</vt:lpstr>
      <vt:lpstr>Wingdings</vt:lpstr>
      <vt:lpstr>Organic</vt:lpstr>
      <vt:lpstr>Gonorrhea</vt:lpstr>
      <vt:lpstr>Symptoms in Men </vt:lpstr>
      <vt:lpstr>Symptoms in Women </vt:lpstr>
      <vt:lpstr>Complications </vt:lpstr>
      <vt:lpstr>Diagnosis </vt:lpstr>
      <vt:lpstr>Gonorrhea prevention </vt:lpstr>
      <vt:lpstr>Genital and anorectal gonococcal infections (primary)</vt:lpstr>
      <vt:lpstr>Oropharyngeal gonococcal infections (Secondary)</vt:lpstr>
      <vt:lpstr>Re-treatment of gonococcal infections(Tertiary) </vt:lpstr>
      <vt:lpstr>Follow up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Gonorrhea</dc:title>
  <dc:creator>ASUS</dc:creator>
  <cp:lastModifiedBy>ASUS</cp:lastModifiedBy>
  <cp:revision>21</cp:revision>
  <dcterms:created xsi:type="dcterms:W3CDTF">2021-07-18T15:28:45Z</dcterms:created>
  <dcterms:modified xsi:type="dcterms:W3CDTF">2021-07-18T16:29:28Z</dcterms:modified>
</cp:coreProperties>
</file>