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1"/>
  </p:sldMasterIdLst>
  <p:sldIdLst>
    <p:sldId id="256" r:id="rId2"/>
    <p:sldId id="257" r:id="rId3"/>
    <p:sldId id="352" r:id="rId4"/>
    <p:sldId id="281" r:id="rId5"/>
    <p:sldId id="347" r:id="rId6"/>
    <p:sldId id="348" r:id="rId7"/>
    <p:sldId id="349" r:id="rId8"/>
    <p:sldId id="350" r:id="rId9"/>
    <p:sldId id="351" r:id="rId10"/>
    <p:sldId id="258" r:id="rId11"/>
    <p:sldId id="285" r:id="rId12"/>
    <p:sldId id="286" r:id="rId13"/>
    <p:sldId id="336" r:id="rId14"/>
    <p:sldId id="259" r:id="rId15"/>
    <p:sldId id="260" r:id="rId16"/>
    <p:sldId id="288" r:id="rId17"/>
    <p:sldId id="289" r:id="rId18"/>
    <p:sldId id="292" r:id="rId19"/>
    <p:sldId id="293" r:id="rId20"/>
    <p:sldId id="353" r:id="rId21"/>
    <p:sldId id="354" r:id="rId22"/>
    <p:sldId id="355" r:id="rId23"/>
    <p:sldId id="356" r:id="rId24"/>
    <p:sldId id="357" r:id="rId25"/>
    <p:sldId id="358" r:id="rId26"/>
    <p:sldId id="300" r:id="rId27"/>
    <p:sldId id="265" r:id="rId28"/>
    <p:sldId id="267" r:id="rId29"/>
    <p:sldId id="268" r:id="rId30"/>
    <p:sldId id="305" r:id="rId31"/>
    <p:sldId id="306" r:id="rId32"/>
    <p:sldId id="307" r:id="rId33"/>
    <p:sldId id="269" r:id="rId34"/>
    <p:sldId id="308" r:id="rId35"/>
    <p:sldId id="309" r:id="rId36"/>
    <p:sldId id="270" r:id="rId37"/>
    <p:sldId id="310" r:id="rId38"/>
    <p:sldId id="311" r:id="rId39"/>
    <p:sldId id="271" r:id="rId40"/>
    <p:sldId id="312" r:id="rId41"/>
    <p:sldId id="313" r:id="rId42"/>
    <p:sldId id="314" r:id="rId43"/>
    <p:sldId id="272" r:id="rId44"/>
    <p:sldId id="274" r:id="rId45"/>
    <p:sldId id="335" r:id="rId46"/>
    <p:sldId id="275" r:id="rId47"/>
    <p:sldId id="317" r:id="rId48"/>
    <p:sldId id="341" r:id="rId49"/>
    <p:sldId id="342" r:id="rId50"/>
    <p:sldId id="276" r:id="rId51"/>
    <p:sldId id="318" r:id="rId52"/>
    <p:sldId id="344" r:id="rId53"/>
    <p:sldId id="278" r:id="rId54"/>
    <p:sldId id="321" r:id="rId55"/>
    <p:sldId id="345" r:id="rId56"/>
    <p:sldId id="322" r:id="rId57"/>
    <p:sldId id="323" r:id="rId58"/>
    <p:sldId id="324" r:id="rId59"/>
    <p:sldId id="279" r:id="rId60"/>
    <p:sldId id="359" r:id="rId61"/>
    <p:sldId id="328" r:id="rId6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0"/>
    <p:restoredTop sz="94665"/>
  </p:normalViewPr>
  <p:slideViewPr>
    <p:cSldViewPr snapToGrid="0" snapToObjects="1">
      <p:cViewPr varScale="1">
        <p:scale>
          <a:sx n="112" d="100"/>
          <a:sy n="112" d="100"/>
        </p:scale>
        <p:origin x="576"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2"/>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1261872" y="758952"/>
            <a:ext cx="9418320" cy="4041648"/>
          </a:xfrm>
        </p:spPr>
        <p:txBody>
          <a:bodyPr anchor="b">
            <a:normAutofit/>
          </a:bodyPr>
          <a:lstStyle>
            <a:lvl1pPr algn="l">
              <a:lnSpc>
                <a:spcPct val="85000"/>
              </a:lnSpc>
              <a:defRPr sz="7200" baseline="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1261872" y="4800600"/>
            <a:ext cx="9418320" cy="1691640"/>
          </a:xfrm>
        </p:spPr>
        <p:txBody>
          <a:bodyPr>
            <a:normAutofit/>
          </a:bodyPr>
          <a:lstStyle>
            <a:lvl1pPr marL="0" indent="0" algn="l">
              <a:buNone/>
              <a:defRPr sz="2200" spc="30" baseline="0">
                <a:solidFill>
                  <a:schemeClr val="tx1">
                    <a:lumMod val="75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7" name="Rectangle 6"/>
          <p:cNvSpPr/>
          <p:nvPr/>
        </p:nvSpPr>
        <p:spPr>
          <a:xfrm>
            <a:off x="0" y="0"/>
            <a:ext cx="457200" cy="6858000"/>
          </a:xfrm>
          <a:prstGeom prst="rect">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Date Placeholder 7"/>
          <p:cNvSpPr>
            <a:spLocks noGrp="1"/>
          </p:cNvSpPr>
          <p:nvPr>
            <p:ph type="dt" sz="half" idx="10"/>
          </p:nvPr>
        </p:nvSpPr>
        <p:spPr/>
        <p:txBody>
          <a:bodyPr/>
          <a:lstStyle/>
          <a:p>
            <a:fld id="{68D8E401-71B8-8D4F-A115-C496FACD09CB}" type="datetimeFigureOut">
              <a:rPr lang="en-US" smtClean="0"/>
              <a:t>9/14/19</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2E9EC49F-25F5-9748-AB00-41761D0DFCCE}"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8D8E401-71B8-8D4F-A115-C496FACD09CB}" type="datetimeFigureOut">
              <a:rPr lang="en-US" smtClean="0"/>
              <a:t>9/14/19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9EC49F-25F5-9748-AB00-41761D0DFCCE}" type="slidenum">
              <a:rPr lang="en-US" smtClean="0"/>
              <a:t>‹#›</a:t>
            </a:fld>
            <a:endParaRPr lang="en-US"/>
          </a:p>
        </p:txBody>
      </p:sp>
      <p:sp>
        <p:nvSpPr>
          <p:cNvPr id="8" name="Rectangle 7"/>
          <p:cNvSpPr/>
          <p:nvPr/>
        </p:nvSpPr>
        <p:spPr>
          <a:xfrm>
            <a:off x="0" y="0"/>
            <a:ext cx="457200" cy="685800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61872" y="758952"/>
            <a:ext cx="9418320" cy="4041648"/>
          </a:xfrm>
        </p:spPr>
        <p:txBody>
          <a:bodyPr anchor="b">
            <a:normAutofit/>
          </a:bodyPr>
          <a:lstStyle>
            <a:lvl1pPr>
              <a:lnSpc>
                <a:spcPct val="85000"/>
              </a:lnSpc>
              <a:defRPr sz="7200" b="1"/>
            </a:lvl1pPr>
          </a:lstStyle>
          <a:p>
            <a:r>
              <a:rPr lang="en-US"/>
              <a:t>Click to edit Master title style</a:t>
            </a:r>
            <a:endParaRPr lang="en-US" dirty="0"/>
          </a:p>
        </p:txBody>
      </p:sp>
      <p:sp>
        <p:nvSpPr>
          <p:cNvPr id="3" name="Text Placeholder 2"/>
          <p:cNvSpPr>
            <a:spLocks noGrp="1"/>
          </p:cNvSpPr>
          <p:nvPr>
            <p:ph type="body" idx="1"/>
          </p:nvPr>
        </p:nvSpPr>
        <p:spPr>
          <a:xfrm>
            <a:off x="1261872" y="4800600"/>
            <a:ext cx="9418320" cy="1691640"/>
          </a:xfrm>
        </p:spPr>
        <p:txBody>
          <a:bodyPr anchor="t">
            <a:normAutofit/>
          </a:bodyPr>
          <a:lstStyle>
            <a:lvl1pPr marL="0" indent="0">
              <a:buNone/>
              <a:defRPr sz="2200" spc="30" baseline="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8D8E401-71B8-8D4F-A115-C496FACD09CB}" type="datetimeFigureOut">
              <a:rPr lang="en-US" smtClean="0"/>
              <a:t>9/14/19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9EC49F-25F5-9748-AB00-41761D0DFCCE}" type="slidenum">
              <a:rPr lang="en-US" smtClean="0"/>
              <a:t>‹#›</a:t>
            </a:fld>
            <a:endParaRPr lang="en-US"/>
          </a:p>
        </p:txBody>
      </p:sp>
      <p:sp>
        <p:nvSpPr>
          <p:cNvPr id="8" name="Rectangle 7"/>
          <p:cNvSpPr/>
          <p:nvPr/>
        </p:nvSpPr>
        <p:spPr>
          <a:xfrm>
            <a:off x="0" y="0"/>
            <a:ext cx="457200" cy="685800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61872" y="1828800"/>
            <a:ext cx="4480560" cy="4351337"/>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26480" y="1828800"/>
            <a:ext cx="4480560" cy="4351337"/>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8D8E401-71B8-8D4F-A115-C496FACD09CB}" type="datetimeFigureOut">
              <a:rPr lang="en-US" smtClean="0"/>
              <a:t>9/14/19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E9EC49F-25F5-9748-AB00-41761D0DFCCE}" type="slidenum">
              <a:rPr lang="en-US" smtClean="0"/>
              <a:t>‹#›</a:t>
            </a:fld>
            <a:endParaRPr lang="en-US"/>
          </a:p>
        </p:txBody>
      </p:sp>
      <p:sp>
        <p:nvSpPr>
          <p:cNvPr id="8" name="Rectangle 7"/>
          <p:cNvSpPr/>
          <p:nvPr/>
        </p:nvSpPr>
        <p:spPr>
          <a:xfrm>
            <a:off x="0" y="0"/>
            <a:ext cx="457200" cy="685800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261872" y="1713655"/>
            <a:ext cx="4480560" cy="731520"/>
          </a:xfrm>
        </p:spPr>
        <p:txBody>
          <a:bodyPr anchor="b">
            <a:normAutofit/>
          </a:bodyPr>
          <a:lstStyle>
            <a:lvl1pPr marL="0" indent="0">
              <a:spcBef>
                <a:spcPts val="0"/>
              </a:spcBef>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61872"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26480" y="1713655"/>
            <a:ext cx="4480560" cy="731520"/>
          </a:xfrm>
        </p:spPr>
        <p:txBody>
          <a:bodyPr anchor="b">
            <a:normAutofit/>
          </a:bodyPr>
          <a:lstStyle>
            <a:lvl1pPr marL="0" indent="0">
              <a:lnSpc>
                <a:spcPct val="95000"/>
              </a:lnSpc>
              <a:spcBef>
                <a:spcPts val="0"/>
              </a:spcBef>
              <a:buNone/>
              <a:defRPr lang="en-US" sz="2000" b="0"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2000"/>
              </a:spcBef>
              <a:buFontTx/>
              <a:buNone/>
            </a:pPr>
            <a:r>
              <a:rPr lang="en-US"/>
              <a:t>Click to edit Master text styles</a:t>
            </a:r>
          </a:p>
        </p:txBody>
      </p:sp>
      <p:sp>
        <p:nvSpPr>
          <p:cNvPr id="6" name="Content Placeholder 5"/>
          <p:cNvSpPr>
            <a:spLocks noGrp="1"/>
          </p:cNvSpPr>
          <p:nvPr>
            <p:ph sz="quarter" idx="4"/>
          </p:nvPr>
        </p:nvSpPr>
        <p:spPr>
          <a:xfrm>
            <a:off x="6126480"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8D8E401-71B8-8D4F-A115-C496FACD09CB}" type="datetimeFigureOut">
              <a:rPr lang="en-US" smtClean="0"/>
              <a:t>9/14/19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E9EC49F-25F5-9748-AB00-41761D0DFCCE}" type="slidenum">
              <a:rPr lang="en-US" smtClean="0"/>
              <a:t>‹#›</a:t>
            </a:fld>
            <a:endParaRPr lang="en-US"/>
          </a:p>
        </p:txBody>
      </p:sp>
      <p:sp>
        <p:nvSpPr>
          <p:cNvPr id="11" name="Rectangle 10"/>
          <p:cNvSpPr/>
          <p:nvPr/>
        </p:nvSpPr>
        <p:spPr>
          <a:xfrm>
            <a:off x="0" y="0"/>
            <a:ext cx="457200" cy="685800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8D8E401-71B8-8D4F-A115-C496FACD09CB}" type="datetimeFigureOut">
              <a:rPr lang="en-US" smtClean="0"/>
              <a:t>9/14/19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E9EC49F-25F5-9748-AB00-41761D0DFCCE}" type="slidenum">
              <a:rPr lang="en-US" smtClean="0"/>
              <a:t>‹#›</a:t>
            </a:fld>
            <a:endParaRPr lang="en-US"/>
          </a:p>
        </p:txBody>
      </p:sp>
      <p:sp>
        <p:nvSpPr>
          <p:cNvPr id="7" name="Rectangle 6"/>
          <p:cNvSpPr/>
          <p:nvPr/>
        </p:nvSpPr>
        <p:spPr>
          <a:xfrm>
            <a:off x="0" y="0"/>
            <a:ext cx="457200" cy="685800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8D8E401-71B8-8D4F-A115-C496FACD09CB}" type="datetimeFigureOut">
              <a:rPr lang="en-US" smtClean="0"/>
              <a:t>9/14/19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E9EC49F-25F5-9748-AB00-41761D0DFCCE}" type="slidenum">
              <a:rPr lang="en-US" smtClean="0"/>
              <a:t>‹#›</a:t>
            </a:fld>
            <a:endParaRPr lang="en-US"/>
          </a:p>
        </p:txBody>
      </p:sp>
      <p:sp>
        <p:nvSpPr>
          <p:cNvPr id="5" name="Rectangle 4"/>
          <p:cNvSpPr/>
          <p:nvPr/>
        </p:nvSpPr>
        <p:spPr>
          <a:xfrm>
            <a:off x="0" y="0"/>
            <a:ext cx="457200" cy="685800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200400" cy="1600197"/>
          </a:xfrm>
        </p:spPr>
        <p:txBody>
          <a:bodyPr anchor="b">
            <a:normAutofit/>
          </a:bodyPr>
          <a:lstStyle>
            <a:lvl1pPr>
              <a:defRPr sz="2800" b="1" baseline="0"/>
            </a:lvl1pPr>
          </a:lstStyle>
          <a:p>
            <a:r>
              <a:rPr lang="en-US"/>
              <a:t>Click to edit Master title style</a:t>
            </a:r>
            <a:endParaRPr lang="en-US" dirty="0"/>
          </a:p>
        </p:txBody>
      </p:sp>
      <p:sp>
        <p:nvSpPr>
          <p:cNvPr id="3" name="Content Placeholder 2"/>
          <p:cNvSpPr>
            <a:spLocks noGrp="1"/>
          </p:cNvSpPr>
          <p:nvPr>
            <p:ph idx="1"/>
          </p:nvPr>
        </p:nvSpPr>
        <p:spPr>
          <a:xfrm>
            <a:off x="4504267" y="685800"/>
            <a:ext cx="6079066" cy="548640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1248" y="2099734"/>
            <a:ext cx="3200400" cy="3810001"/>
          </a:xfrm>
        </p:spPr>
        <p:txBody>
          <a:bodyPr>
            <a:normAutofit/>
          </a:bodyPr>
          <a:lstStyle>
            <a:lvl1pPr marL="0" indent="0">
              <a:lnSpc>
                <a:spcPct val="114000"/>
              </a:lnSpc>
              <a:spcBef>
                <a:spcPts val="8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8D8E401-71B8-8D4F-A115-C496FACD09CB}" type="datetimeFigureOut">
              <a:rPr lang="en-US" smtClean="0"/>
              <a:t>9/14/19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E9EC49F-25F5-9748-AB00-41761D0DFCCE}"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5105400"/>
            <a:ext cx="11292840" cy="1752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14400" y="5257800"/>
            <a:ext cx="9982200" cy="914400"/>
          </a:xfrm>
        </p:spPr>
        <p:txBody>
          <a:bodyPr anchor="b">
            <a:normAutofit/>
          </a:bodyPr>
          <a:lstStyle>
            <a:lvl1pPr>
              <a:defRPr sz="2800" b="1">
                <a:solidFill>
                  <a:schemeClr val="bg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11292840" cy="512892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914400" y="6108589"/>
            <a:ext cx="9982200" cy="597011"/>
          </a:xfrm>
        </p:spPr>
        <p:txBody>
          <a:bodyPr>
            <a:normAutofit/>
          </a:bodyPr>
          <a:lstStyle>
            <a:lvl1pPr marL="0" indent="0">
              <a:lnSpc>
                <a:spcPct val="100000"/>
              </a:lnSpc>
              <a:spcBef>
                <a:spcPts val="800"/>
              </a:spcBef>
              <a:buNone/>
              <a:defRPr sz="1400" baseline="0">
                <a:solidFill>
                  <a:schemeClr val="bg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8D8E401-71B8-8D4F-A115-C496FACD09CB}" type="datetimeFigureOut">
              <a:rPr lang="en-US" smtClean="0"/>
              <a:t>9/14/19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E9EC49F-25F5-9748-AB00-41761D0DFCCE}"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8D8E401-71B8-8D4F-A115-C496FACD09CB}" type="datetimeFigureOut">
              <a:rPr lang="en-US" smtClean="0"/>
              <a:t>9/14/19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9EC49F-25F5-9748-AB00-41761D0DFCCE}" type="slidenum">
              <a:rPr lang="en-US" smtClean="0"/>
              <a:t>‹#›</a:t>
            </a:fld>
            <a:endParaRPr lang="en-US"/>
          </a:p>
        </p:txBody>
      </p:sp>
      <p:sp>
        <p:nvSpPr>
          <p:cNvPr id="7" name="Rectangle 6"/>
          <p:cNvSpPr/>
          <p:nvPr/>
        </p:nvSpPr>
        <p:spPr>
          <a:xfrm>
            <a:off x="0" y="0"/>
            <a:ext cx="457200" cy="685800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48700" y="381000"/>
            <a:ext cx="2476500" cy="589756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62000" y="381000"/>
            <a:ext cx="7734300" cy="58975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8D8E401-71B8-8D4F-A115-C496FACD09CB}" type="datetimeFigureOut">
              <a:rPr lang="en-US" smtClean="0"/>
              <a:t>9/14/19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9EC49F-25F5-9748-AB00-41761D0DFCCE}" type="slidenum">
              <a:rPr lang="en-US" smtClean="0"/>
              <a:t>‹#›</a:t>
            </a:fld>
            <a:endParaRPr lang="en-US"/>
          </a:p>
        </p:txBody>
      </p:sp>
      <p:sp>
        <p:nvSpPr>
          <p:cNvPr id="7" name="Rectangle 6"/>
          <p:cNvSpPr/>
          <p:nvPr/>
        </p:nvSpPr>
        <p:spPr>
          <a:xfrm>
            <a:off x="0" y="0"/>
            <a:ext cx="457200" cy="685800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1292840" y="0"/>
            <a:ext cx="9144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261872" y="294198"/>
            <a:ext cx="9692640" cy="1397124"/>
          </a:xfrm>
          <a:prstGeom prst="rect">
            <a:avLst/>
          </a:prstGeom>
        </p:spPr>
        <p:txBody>
          <a:bodyPr vert="horz" lIns="91440" tIns="27432"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261872" y="1828800"/>
            <a:ext cx="8595360" cy="43513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16200000">
            <a:off x="10797542" y="998537"/>
            <a:ext cx="1904999" cy="365125"/>
          </a:xfrm>
          <a:prstGeom prst="rect">
            <a:avLst/>
          </a:prstGeom>
        </p:spPr>
        <p:txBody>
          <a:bodyPr vert="horz" lIns="91440" tIns="45720" rIns="91440" bIns="45720" rtlCol="0" anchor="ctr"/>
          <a:lstStyle>
            <a:lvl1pPr algn="r">
              <a:defRPr sz="1050" b="0">
                <a:solidFill>
                  <a:schemeClr val="accent1">
                    <a:lumMod val="40000"/>
                    <a:lumOff val="60000"/>
                  </a:schemeClr>
                </a:solidFill>
              </a:defRPr>
            </a:lvl1pPr>
          </a:lstStyle>
          <a:p>
            <a:fld id="{68D8E401-71B8-8D4F-A115-C496FACD09CB}" type="datetimeFigureOut">
              <a:rPr lang="en-US" smtClean="0"/>
              <a:t>9/14/19</a:t>
            </a:fld>
            <a:endParaRPr lang="en-US"/>
          </a:p>
        </p:txBody>
      </p:sp>
      <p:sp>
        <p:nvSpPr>
          <p:cNvPr id="5" name="Footer Placeholder 4"/>
          <p:cNvSpPr>
            <a:spLocks noGrp="1"/>
          </p:cNvSpPr>
          <p:nvPr>
            <p:ph type="ftr" sz="quarter" idx="3"/>
          </p:nvPr>
        </p:nvSpPr>
        <p:spPr>
          <a:xfrm rot="16200000">
            <a:off x="9959341" y="4046537"/>
            <a:ext cx="3581400" cy="365125"/>
          </a:xfrm>
          <a:prstGeom prst="rect">
            <a:avLst/>
          </a:prstGeom>
        </p:spPr>
        <p:txBody>
          <a:bodyPr vert="horz" lIns="91440" tIns="45720" rIns="91440" bIns="45720" rtlCol="0" anchor="ctr"/>
          <a:lstStyle>
            <a:lvl1pPr algn="l">
              <a:defRPr sz="1050">
                <a:solidFill>
                  <a:schemeClr val="accent1">
                    <a:lumMod val="40000"/>
                    <a:lumOff val="60000"/>
                  </a:schemeClr>
                </a:solidFill>
              </a:defRPr>
            </a:lvl1pPr>
          </a:lstStyle>
          <a:p>
            <a:endParaRPr lang="en-US"/>
          </a:p>
        </p:txBody>
      </p:sp>
      <p:sp>
        <p:nvSpPr>
          <p:cNvPr id="6" name="Slide Number Placeholder 5"/>
          <p:cNvSpPr>
            <a:spLocks noGrp="1"/>
          </p:cNvSpPr>
          <p:nvPr>
            <p:ph type="sldNum" sz="quarter" idx="4"/>
          </p:nvPr>
        </p:nvSpPr>
        <p:spPr>
          <a:xfrm>
            <a:off x="11292840" y="6172200"/>
            <a:ext cx="914400" cy="593725"/>
          </a:xfrm>
          <a:prstGeom prst="rect">
            <a:avLst/>
          </a:prstGeom>
        </p:spPr>
        <p:txBody>
          <a:bodyPr vert="horz" lIns="45720" tIns="45720" rIns="45720" bIns="45720" rtlCol="0" anchor="ctr">
            <a:normAutofit/>
          </a:bodyPr>
          <a:lstStyle>
            <a:lvl1pPr algn="ctr">
              <a:defRPr sz="3600">
                <a:solidFill>
                  <a:schemeClr val="accent1">
                    <a:lumMod val="60000"/>
                    <a:lumOff val="40000"/>
                  </a:schemeClr>
                </a:solidFill>
                <a:latin typeface="+mj-lt"/>
              </a:defRPr>
            </a:lvl1pPr>
          </a:lstStyle>
          <a:p>
            <a:fld id="{2E9EC49F-25F5-9748-AB00-41761D0DFCCE}" type="slidenum">
              <a:rPr lang="en-US" smtClean="0"/>
              <a:t>‹#›</a:t>
            </a:fld>
            <a:endParaRPr lang="en-US"/>
          </a:p>
        </p:txBody>
      </p:sp>
    </p:spTree>
    <p:extLst>
      <p:ext uri="{BB962C8B-B14F-4D97-AF65-F5344CB8AC3E}">
        <p14:creationId xmlns:p14="http://schemas.microsoft.com/office/powerpoint/2010/main" val="30508984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Lst>
  <p:txStyles>
    <p:titleStyle>
      <a:lvl1pPr algn="l" defTabSz="914400" rtl="0" eaLnBrk="1" latinLnBrk="0" hangingPunct="1">
        <a:lnSpc>
          <a:spcPct val="90000"/>
        </a:lnSpc>
        <a:spcBef>
          <a:spcPct val="0"/>
        </a:spcBef>
        <a:buNone/>
        <a:defRPr sz="4400" b="1" kern="1200" spc="-50" baseline="0">
          <a:solidFill>
            <a:schemeClr val="accent1"/>
          </a:solidFill>
          <a:latin typeface="+mj-lt"/>
          <a:ea typeface="+mj-ea"/>
          <a:cs typeface="+mj-cs"/>
        </a:defRPr>
      </a:lvl1pPr>
    </p:titleStyle>
    <p:bodyStyle>
      <a:lvl1pPr marL="182880" indent="-182880" algn="l" defTabSz="914400" rtl="0" eaLnBrk="1" latinLnBrk="0" hangingPunct="1">
        <a:lnSpc>
          <a:spcPct val="95000"/>
        </a:lnSpc>
        <a:spcBef>
          <a:spcPts val="1400"/>
        </a:spcBef>
        <a:spcAft>
          <a:spcPts val="200"/>
        </a:spcAft>
        <a:buClr>
          <a:schemeClr val="accent1"/>
        </a:buClr>
        <a:buSzPct val="80000"/>
        <a:buFont typeface="Arial" pitchFamily="34" charset="0"/>
        <a:buChar char="•"/>
        <a:defRPr sz="2000" kern="1200" spc="10" baseline="0">
          <a:solidFill>
            <a:schemeClr val="tx1">
              <a:lumMod val="65000"/>
              <a:lumOff val="35000"/>
            </a:schemeClr>
          </a:solidFill>
          <a:latin typeface="+mn-lt"/>
          <a:ea typeface="+mn-ea"/>
          <a:cs typeface="+mn-cs"/>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Public Policy in Texas</a:t>
            </a:r>
          </a:p>
        </p:txBody>
      </p:sp>
      <p:sp>
        <p:nvSpPr>
          <p:cNvPr id="3" name="Subtitle 2"/>
          <p:cNvSpPr>
            <a:spLocks noGrp="1"/>
          </p:cNvSpPr>
          <p:nvPr>
            <p:ph type="subTitle" idx="1"/>
          </p:nvPr>
        </p:nvSpPr>
        <p:spPr/>
        <p:txBody>
          <a:bodyPr/>
          <a:lstStyle/>
          <a:p>
            <a:r>
              <a:rPr lang="en-US"/>
              <a:t>Chapter 13</a:t>
            </a:r>
            <a:endParaRPr lang="en-US" dirty="0"/>
          </a:p>
        </p:txBody>
      </p:sp>
    </p:spTree>
    <p:extLst>
      <p:ext uri="{BB962C8B-B14F-4D97-AF65-F5344CB8AC3E}">
        <p14:creationId xmlns:p14="http://schemas.microsoft.com/office/powerpoint/2010/main" val="13693420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Steps in the Policy-Making Process: The “Policy Cycle”</a:t>
            </a:r>
          </a:p>
        </p:txBody>
      </p:sp>
      <p:sp>
        <p:nvSpPr>
          <p:cNvPr id="3" name="Content Placeholder 2"/>
          <p:cNvSpPr>
            <a:spLocks noGrp="1"/>
          </p:cNvSpPr>
          <p:nvPr>
            <p:ph idx="1"/>
          </p:nvPr>
        </p:nvSpPr>
        <p:spPr>
          <a:xfrm>
            <a:off x="1261872" y="1828800"/>
            <a:ext cx="9692640" cy="4351337"/>
          </a:xfrm>
        </p:spPr>
        <p:txBody>
          <a:bodyPr>
            <a:normAutofit lnSpcReduction="10000"/>
          </a:bodyPr>
          <a:lstStyle/>
          <a:p>
            <a:r>
              <a:rPr lang="en-US" dirty="0"/>
              <a:t>Political scientists have proposed various theories to account for changes in policy that range from slow, steady change to change driven by certain privileged stakeholders. </a:t>
            </a:r>
          </a:p>
          <a:p>
            <a:r>
              <a:rPr lang="en-US" dirty="0"/>
              <a:t>Some of the most common explanations include the following:</a:t>
            </a:r>
          </a:p>
          <a:p>
            <a:r>
              <a:rPr lang="en-US" b="1" dirty="0"/>
              <a:t>Incremental Change</a:t>
            </a:r>
            <a:r>
              <a:rPr lang="en-US" dirty="0"/>
              <a:t>: This theory suggests that most government officials and institutions make small, gradual changes.</a:t>
            </a:r>
          </a:p>
          <a:p>
            <a:r>
              <a:rPr lang="en-US" b="1" dirty="0"/>
              <a:t>Punctuated equilibrium</a:t>
            </a:r>
            <a:r>
              <a:rPr lang="en-US" dirty="0"/>
              <a:t>: Policy changes gradually and subtly, with sudden and violent change only occurring as the result of a catastrophic event.</a:t>
            </a:r>
          </a:p>
          <a:p>
            <a:r>
              <a:rPr lang="en-US" b="1" dirty="0"/>
              <a:t>Multiple Stream Theory</a:t>
            </a:r>
            <a:r>
              <a:rPr lang="en-US" dirty="0"/>
              <a:t>: This suggests that the policy process contains three key streams. The first relates to problems. The second stream has to do with proposed solutions. The Third stream has to do with politics; including the public mood and turnover of public officials. The streams may run side-by-side, but policy only changes when they intersect.</a:t>
            </a:r>
          </a:p>
          <a:p>
            <a:pPr marL="274320" lvl="1" indent="0">
              <a:buNone/>
            </a:pPr>
            <a:endParaRPr lang="en-US" dirty="0"/>
          </a:p>
        </p:txBody>
      </p:sp>
    </p:spTree>
    <p:extLst>
      <p:ext uri="{BB962C8B-B14F-4D97-AF65-F5344CB8AC3E}">
        <p14:creationId xmlns:p14="http://schemas.microsoft.com/office/powerpoint/2010/main" val="16058700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9A7095-959F-B041-9B21-4337DB1EBF5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D98B58E-3E01-AA49-B183-7BC9752D7A81}"/>
              </a:ext>
            </a:extLst>
          </p:cNvPr>
          <p:cNvSpPr>
            <a:spLocks noGrp="1"/>
          </p:cNvSpPr>
          <p:nvPr>
            <p:ph idx="1"/>
          </p:nvPr>
        </p:nvSpPr>
        <p:spPr/>
        <p:txBody>
          <a:bodyPr/>
          <a:lstStyle/>
          <a:p>
            <a:r>
              <a:rPr lang="en-US" b="1" dirty="0"/>
              <a:t>Policy Feedback Theory</a:t>
            </a:r>
            <a:r>
              <a:rPr lang="en-US" dirty="0"/>
              <a:t>: Often decision makers pick from a limited list of choices shaped by current politics and policies. Interest groups promote answers tied to their interests.</a:t>
            </a:r>
          </a:p>
          <a:p>
            <a:r>
              <a:rPr lang="en-US" dirty="0"/>
              <a:t>James Anderson published one of the first comprehensive attempts to define policy making as a process.</a:t>
            </a:r>
          </a:p>
          <a:p>
            <a:r>
              <a:rPr lang="en-US" dirty="0"/>
              <a:t>He refers to this process as a “policy cycle.” </a:t>
            </a:r>
          </a:p>
          <a:p>
            <a:r>
              <a:rPr lang="en-US" dirty="0"/>
              <a:t>He outlined the primary stages of the policy cycle as the following: problem identification and agenda setting; policy formation; policy adoption; policy implementation; and policy evaluation.</a:t>
            </a:r>
          </a:p>
        </p:txBody>
      </p:sp>
    </p:spTree>
    <p:extLst>
      <p:ext uri="{BB962C8B-B14F-4D97-AF65-F5344CB8AC3E}">
        <p14:creationId xmlns:p14="http://schemas.microsoft.com/office/powerpoint/2010/main" val="18049093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07789" y="110882"/>
            <a:ext cx="10346723" cy="6582448"/>
          </a:xfrm>
        </p:spPr>
      </p:pic>
    </p:spTree>
    <p:extLst>
      <p:ext uri="{BB962C8B-B14F-4D97-AF65-F5344CB8AC3E}">
        <p14:creationId xmlns:p14="http://schemas.microsoft.com/office/powerpoint/2010/main" val="4981402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BF3B31-5D72-6749-89CA-FFBA6970556B}"/>
              </a:ext>
            </a:extLst>
          </p:cNvPr>
          <p:cNvSpPr>
            <a:spLocks noGrp="1"/>
          </p:cNvSpPr>
          <p:nvPr>
            <p:ph type="title"/>
          </p:nvPr>
        </p:nvSpPr>
        <p:spPr/>
        <p:txBody>
          <a:bodyPr/>
          <a:lstStyle/>
          <a:p>
            <a:r>
              <a:rPr lang="en-US" dirty="0"/>
              <a:t>Problem Identification and Agenda Setting</a:t>
            </a:r>
          </a:p>
        </p:txBody>
      </p:sp>
      <p:sp>
        <p:nvSpPr>
          <p:cNvPr id="3" name="Content Placeholder 2">
            <a:extLst>
              <a:ext uri="{FF2B5EF4-FFF2-40B4-BE49-F238E27FC236}">
                <a16:creationId xmlns:a16="http://schemas.microsoft.com/office/drawing/2014/main" id="{85728103-98B9-284C-99D4-304DC1EB862B}"/>
              </a:ext>
            </a:extLst>
          </p:cNvPr>
          <p:cNvSpPr>
            <a:spLocks noGrp="1"/>
          </p:cNvSpPr>
          <p:nvPr>
            <p:ph idx="1"/>
          </p:nvPr>
        </p:nvSpPr>
        <p:spPr/>
        <p:txBody>
          <a:bodyPr/>
          <a:lstStyle/>
          <a:p>
            <a:r>
              <a:rPr lang="en-US" dirty="0"/>
              <a:t>The first step in the process may be the most important and the most difficult.</a:t>
            </a:r>
          </a:p>
          <a:p>
            <a:r>
              <a:rPr lang="en-US" dirty="0"/>
              <a:t>Some political scientists refer to organizational choice as a “garbage can theory.”</a:t>
            </a:r>
          </a:p>
          <a:p>
            <a:r>
              <a:rPr lang="en-US" dirty="0"/>
              <a:t>Issues float around in the world like garbage in a can; some issues land on top of the pile and remain at the top, while others fall on top, but quickly sink to the bottom.</a:t>
            </a:r>
          </a:p>
          <a:p>
            <a:r>
              <a:rPr lang="en-US" dirty="0"/>
              <a:t>Most issues move up and down in the garbage seeking attention.</a:t>
            </a:r>
          </a:p>
          <a:p>
            <a:r>
              <a:rPr lang="en-US" dirty="0"/>
              <a:t>Many agents pull at the garbage, seeking solutions, power, prestige, etc. </a:t>
            </a:r>
          </a:p>
          <a:p>
            <a:r>
              <a:rPr lang="en-US" dirty="0"/>
              <a:t>The process is more chaotic than many realize</a:t>
            </a:r>
          </a:p>
        </p:txBody>
      </p:sp>
    </p:spTree>
    <p:extLst>
      <p:ext uri="{BB962C8B-B14F-4D97-AF65-F5344CB8AC3E}">
        <p14:creationId xmlns:p14="http://schemas.microsoft.com/office/powerpoint/2010/main" val="708047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753EAC-66BC-5740-8643-0019889D6450}"/>
              </a:ext>
            </a:extLst>
          </p:cNvPr>
          <p:cNvSpPr>
            <a:spLocks noGrp="1"/>
          </p:cNvSpPr>
          <p:nvPr>
            <p:ph type="title"/>
          </p:nvPr>
        </p:nvSpPr>
        <p:spPr>
          <a:xfrm>
            <a:off x="1261872" y="294198"/>
            <a:ext cx="9692640" cy="825942"/>
          </a:xfrm>
        </p:spPr>
        <p:txBody>
          <a:bodyPr/>
          <a:lstStyle/>
          <a:p>
            <a:r>
              <a:rPr lang="en-US" dirty="0"/>
              <a:t>Policy Formation</a:t>
            </a:r>
          </a:p>
        </p:txBody>
      </p:sp>
      <p:sp>
        <p:nvSpPr>
          <p:cNvPr id="3" name="Content Placeholder 2">
            <a:extLst>
              <a:ext uri="{FF2B5EF4-FFF2-40B4-BE49-F238E27FC236}">
                <a16:creationId xmlns:a16="http://schemas.microsoft.com/office/drawing/2014/main" id="{145E15EC-C668-824B-8DC5-5F840E84D65A}"/>
              </a:ext>
            </a:extLst>
          </p:cNvPr>
          <p:cNvSpPr>
            <a:spLocks noGrp="1"/>
          </p:cNvSpPr>
          <p:nvPr>
            <p:ph idx="1"/>
          </p:nvPr>
        </p:nvSpPr>
        <p:spPr>
          <a:xfrm>
            <a:off x="1261872" y="1245870"/>
            <a:ext cx="9493758" cy="4934267"/>
          </a:xfrm>
        </p:spPr>
        <p:txBody>
          <a:bodyPr>
            <a:normAutofit fontScale="92500" lnSpcReduction="20000"/>
          </a:bodyPr>
          <a:lstStyle/>
          <a:p>
            <a:r>
              <a:rPr lang="en-US" dirty="0"/>
              <a:t>The policy formulation stage may also lack critical analysis of the impact of the proposed policy or any alternatives (not to mention failure to consider the likely unintended consequences of any policy proposal). </a:t>
            </a:r>
          </a:p>
          <a:p>
            <a:r>
              <a:rPr lang="en-US" dirty="0"/>
              <a:t>This is due in part to the nature of legislative work: constituents complain and legislators react. </a:t>
            </a:r>
          </a:p>
          <a:p>
            <a:r>
              <a:rPr lang="en-US" dirty="0"/>
              <a:t>Indeed, responding to constituent complaints is a time-honored role for legislators—and something that many citizens expect of state and local decision makers.</a:t>
            </a:r>
          </a:p>
          <a:p>
            <a:r>
              <a:rPr lang="en-US" dirty="0"/>
              <a:t>In some cases, legislators may propose legislation to correct a perceived problem based on anecdotal evidence from a single constituent. </a:t>
            </a:r>
          </a:p>
          <a:p>
            <a:r>
              <a:rPr lang="en-US" dirty="0"/>
              <a:t>Legislators may react, not with great forethought, but instead because they know their constituents expect them to take some action.</a:t>
            </a:r>
          </a:p>
          <a:p>
            <a:r>
              <a:rPr lang="en-US" dirty="0"/>
              <a:t>This is not a recipe for careful policy design, especially in moments of crisis when the urge to “do something, do anything” is strong.</a:t>
            </a:r>
          </a:p>
          <a:p>
            <a:r>
              <a:rPr lang="en-US" dirty="0"/>
              <a:t>However, the Texas legislature's biennial sessions help to mitigate somewhat the problem of reacting under pressure without thinking.</a:t>
            </a:r>
          </a:p>
          <a:p>
            <a:endParaRPr lang="en-US" dirty="0"/>
          </a:p>
          <a:p>
            <a:endParaRPr lang="en-US" dirty="0"/>
          </a:p>
        </p:txBody>
      </p:sp>
    </p:spTree>
    <p:extLst>
      <p:ext uri="{BB962C8B-B14F-4D97-AF65-F5344CB8AC3E}">
        <p14:creationId xmlns:p14="http://schemas.microsoft.com/office/powerpoint/2010/main" val="31201223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247DA1-4511-224D-8620-60B6959071B6}"/>
              </a:ext>
            </a:extLst>
          </p:cNvPr>
          <p:cNvSpPr>
            <a:spLocks noGrp="1"/>
          </p:cNvSpPr>
          <p:nvPr>
            <p:ph type="title"/>
          </p:nvPr>
        </p:nvSpPr>
        <p:spPr/>
        <p:txBody>
          <a:bodyPr/>
          <a:lstStyle/>
          <a:p>
            <a:r>
              <a:rPr lang="en-US" dirty="0"/>
              <a:t>Policy Adoption</a:t>
            </a:r>
          </a:p>
        </p:txBody>
      </p:sp>
      <p:sp>
        <p:nvSpPr>
          <p:cNvPr id="3" name="Content Placeholder 2">
            <a:extLst>
              <a:ext uri="{FF2B5EF4-FFF2-40B4-BE49-F238E27FC236}">
                <a16:creationId xmlns:a16="http://schemas.microsoft.com/office/drawing/2014/main" id="{051AB90E-370C-6145-BCCE-618705484932}"/>
              </a:ext>
            </a:extLst>
          </p:cNvPr>
          <p:cNvSpPr>
            <a:spLocks noGrp="1"/>
          </p:cNvSpPr>
          <p:nvPr>
            <p:ph idx="1"/>
          </p:nvPr>
        </p:nvSpPr>
        <p:spPr/>
        <p:txBody>
          <a:bodyPr/>
          <a:lstStyle/>
          <a:p>
            <a:r>
              <a:rPr lang="en-US" dirty="0"/>
              <a:t>Once  a policy issue arise, decision makers wrestle with the wording of the policy and its acceptance by legitimate legal authorities.</a:t>
            </a:r>
          </a:p>
          <a:p>
            <a:r>
              <a:rPr lang="en-US" dirty="0"/>
              <a:t>In the lengthy process of maneuvering, compromising, negotiating, and sometimes bullying, legislators adopt a bill.</a:t>
            </a:r>
          </a:p>
          <a:p>
            <a:r>
              <a:rPr lang="en-US" dirty="0"/>
              <a:t>This process can take place in state and local governments and also bureaucracies. </a:t>
            </a:r>
          </a:p>
          <a:p>
            <a:r>
              <a:rPr lang="en-US" dirty="0"/>
              <a:t>There are many interested parties to policy and many may choose to file legal action to prevent the measure.</a:t>
            </a:r>
          </a:p>
        </p:txBody>
      </p:sp>
    </p:spTree>
    <p:extLst>
      <p:ext uri="{BB962C8B-B14F-4D97-AF65-F5344CB8AC3E}">
        <p14:creationId xmlns:p14="http://schemas.microsoft.com/office/powerpoint/2010/main" val="22397079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019CFB-91D1-E840-BDD2-15AC7DEB0284}"/>
              </a:ext>
            </a:extLst>
          </p:cNvPr>
          <p:cNvSpPr>
            <a:spLocks noGrp="1"/>
          </p:cNvSpPr>
          <p:nvPr>
            <p:ph type="title"/>
          </p:nvPr>
        </p:nvSpPr>
        <p:spPr/>
        <p:txBody>
          <a:bodyPr/>
          <a:lstStyle/>
          <a:p>
            <a:r>
              <a:rPr lang="en-US" dirty="0"/>
              <a:t>Policy Implementation</a:t>
            </a:r>
          </a:p>
        </p:txBody>
      </p:sp>
      <p:sp>
        <p:nvSpPr>
          <p:cNvPr id="3" name="Content Placeholder 2">
            <a:extLst>
              <a:ext uri="{FF2B5EF4-FFF2-40B4-BE49-F238E27FC236}">
                <a16:creationId xmlns:a16="http://schemas.microsoft.com/office/drawing/2014/main" id="{6A319520-77AB-EA4A-9D18-FEBAF98768B8}"/>
              </a:ext>
            </a:extLst>
          </p:cNvPr>
          <p:cNvSpPr>
            <a:spLocks noGrp="1"/>
          </p:cNvSpPr>
          <p:nvPr>
            <p:ph idx="1"/>
          </p:nvPr>
        </p:nvSpPr>
        <p:spPr/>
        <p:txBody>
          <a:bodyPr>
            <a:normAutofit lnSpcReduction="10000"/>
          </a:bodyPr>
          <a:lstStyle/>
          <a:p>
            <a:r>
              <a:rPr lang="en-US" dirty="0"/>
              <a:t>Agencies usually use vague language and allow the agencies  use large discretion for the policy.</a:t>
            </a:r>
          </a:p>
          <a:p>
            <a:r>
              <a:rPr lang="en-US" dirty="0"/>
              <a:t>This phase allows bureaucracy the largest area to invent.</a:t>
            </a:r>
          </a:p>
          <a:p>
            <a:r>
              <a:rPr lang="en-US" dirty="0"/>
              <a:t>In some cases, the policy implementation stage of the policy cycle is skipped altogether because the new policy is largely symbolic.</a:t>
            </a:r>
          </a:p>
          <a:p>
            <a:r>
              <a:rPr lang="en-US" dirty="0"/>
              <a:t>Some would argue that state bans on gay marriage are examples of such policies, because these laws require little substantive implementation when the state already restricts marriage to heterosexual couples. </a:t>
            </a:r>
          </a:p>
          <a:p>
            <a:r>
              <a:rPr lang="en-US" dirty="0"/>
              <a:t>Instead, these laws often are ways for some legislators to show symbolic support for the conservative and religious beliefs of their key constituencies.</a:t>
            </a:r>
          </a:p>
        </p:txBody>
      </p:sp>
    </p:spTree>
    <p:extLst>
      <p:ext uri="{BB962C8B-B14F-4D97-AF65-F5344CB8AC3E}">
        <p14:creationId xmlns:p14="http://schemas.microsoft.com/office/powerpoint/2010/main" val="38956626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A6CC92-77AE-D84B-93A2-BE2F80758922}"/>
              </a:ext>
            </a:extLst>
          </p:cNvPr>
          <p:cNvSpPr>
            <a:spLocks noGrp="1"/>
          </p:cNvSpPr>
          <p:nvPr>
            <p:ph type="title"/>
          </p:nvPr>
        </p:nvSpPr>
        <p:spPr/>
        <p:txBody>
          <a:bodyPr/>
          <a:lstStyle/>
          <a:p>
            <a:r>
              <a:rPr lang="en-US" dirty="0"/>
              <a:t>Policy Evaluation</a:t>
            </a:r>
          </a:p>
        </p:txBody>
      </p:sp>
      <p:sp>
        <p:nvSpPr>
          <p:cNvPr id="3" name="Content Placeholder 2">
            <a:extLst>
              <a:ext uri="{FF2B5EF4-FFF2-40B4-BE49-F238E27FC236}">
                <a16:creationId xmlns:a16="http://schemas.microsoft.com/office/drawing/2014/main" id="{D45DBBCB-C3DC-2A4B-8BEE-091AE1FA5C52}"/>
              </a:ext>
            </a:extLst>
          </p:cNvPr>
          <p:cNvSpPr>
            <a:spLocks noGrp="1"/>
          </p:cNvSpPr>
          <p:nvPr>
            <p:ph idx="1"/>
          </p:nvPr>
        </p:nvSpPr>
        <p:spPr/>
        <p:txBody>
          <a:bodyPr>
            <a:normAutofit lnSpcReduction="10000"/>
          </a:bodyPr>
          <a:lstStyle/>
          <a:p>
            <a:r>
              <a:rPr lang="en-US" dirty="0"/>
              <a:t>Of course, not all policy-making efforts include each step in the process. The cycle, instead, represents the ideal.</a:t>
            </a:r>
          </a:p>
          <a:p>
            <a:r>
              <a:rPr lang="en-US" dirty="0"/>
              <a:t>In actuality, there is often no policy evaluation, which consists of an attempt to assess effectiveness after a policy has been implemented and then to make possible adjustments. </a:t>
            </a:r>
          </a:p>
          <a:p>
            <a:r>
              <a:rPr lang="en-US" dirty="0"/>
              <a:t>In some cases, reversing a policy would be quite costly, requiring funding that would put pressure on the budget (and necessitate either cuts elsewhere or tax increases). </a:t>
            </a:r>
          </a:p>
          <a:p>
            <a:r>
              <a:rPr lang="en-US" dirty="0"/>
              <a:t>For example, the Texas state legislature has decided to fund less and less of the cost of education.</a:t>
            </a:r>
          </a:p>
          <a:p>
            <a:r>
              <a:rPr lang="en-US" dirty="0"/>
              <a:t>It is not likely that this policy will be reversed unless tax revenues increase substantially, because reversing this policy would probably require a tax increase.</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33431887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Policy Liberalism Index</a:t>
            </a:r>
          </a:p>
        </p:txBody>
      </p:sp>
      <p:sp>
        <p:nvSpPr>
          <p:cNvPr id="3" name="Content Placeholder 2"/>
          <p:cNvSpPr>
            <a:spLocks noGrp="1"/>
          </p:cNvSpPr>
          <p:nvPr>
            <p:ph idx="1"/>
          </p:nvPr>
        </p:nvSpPr>
        <p:spPr/>
        <p:txBody>
          <a:bodyPr>
            <a:normAutofit lnSpcReduction="10000"/>
          </a:bodyPr>
          <a:lstStyle/>
          <a:p>
            <a:r>
              <a:rPr lang="en-US" dirty="0"/>
              <a:t>“Policy liberalism” is a common measure of state policy ideology that can be used to compare the 50 states. </a:t>
            </a:r>
          </a:p>
          <a:p>
            <a:r>
              <a:rPr lang="en-US" dirty="0"/>
              <a:t>Political scientists have identified policy liberalism as a key component underlying variation in state policy. </a:t>
            </a:r>
          </a:p>
          <a:p>
            <a:r>
              <a:rPr lang="en-US" dirty="0"/>
              <a:t>In other words, policy differences in the American states are understood to reflect differences in ideology that run along a left-right, or liberal-conservative, spectrum. </a:t>
            </a:r>
          </a:p>
          <a:p>
            <a:r>
              <a:rPr lang="en-US" dirty="0"/>
              <a:t>Policy liberalism also tracks well with public opinion ideology.</a:t>
            </a:r>
          </a:p>
          <a:p>
            <a:r>
              <a:rPr lang="en-US" dirty="0"/>
              <a:t>However, as political scientists Jason </a:t>
            </a:r>
            <a:r>
              <a:rPr lang="en-US" dirty="0" err="1"/>
              <a:t>Sorens</a:t>
            </a:r>
            <a:r>
              <a:rPr lang="en-US" dirty="0"/>
              <a:t>, Fait </a:t>
            </a:r>
            <a:r>
              <a:rPr lang="en-US" dirty="0" err="1"/>
              <a:t>Muedini</a:t>
            </a:r>
            <a:r>
              <a:rPr lang="en-US" dirty="0"/>
              <a:t>, and William Ruger have cautioned in their own recent study of state policy ideology, “It is also important to recognize that most policy variation in the states is not a reflection of mere ideological differences.” </a:t>
            </a:r>
          </a:p>
          <a:p>
            <a:endParaRPr lang="en-US" dirty="0"/>
          </a:p>
        </p:txBody>
      </p:sp>
    </p:spTree>
    <p:extLst>
      <p:ext uri="{BB962C8B-B14F-4D97-AF65-F5344CB8AC3E}">
        <p14:creationId xmlns:p14="http://schemas.microsoft.com/office/powerpoint/2010/main" val="2763378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315844" y="122663"/>
            <a:ext cx="8594725" cy="6467708"/>
          </a:xfrm>
        </p:spPr>
        <p:txBody>
          <a:bodyPr/>
          <a:lstStyle/>
          <a:p>
            <a:r>
              <a:rPr lang="en-US" dirty="0"/>
              <a:t>Instead, a variety of factors specific to each state accounts for a lot of the policy differences we see. </a:t>
            </a:r>
          </a:p>
          <a:p>
            <a:r>
              <a:rPr lang="en-US" dirty="0"/>
              <a:t>These include the fact that each state has specific policy problems it is trying to solve (and policies that will reflect those particular conditions and needs) as well as different historical “legacies” and institutional arrangements</a:t>
            </a:r>
          </a:p>
          <a:p>
            <a:r>
              <a:rPr lang="en-US" dirty="0"/>
              <a:t>However, rigorous policy liberalism indices have been developed that help us measure how liberal or conservative a state is on some state policies and compare the 50 states in terms of those policies. </a:t>
            </a:r>
          </a:p>
          <a:p>
            <a:r>
              <a:rPr lang="en-US" dirty="0"/>
              <a:t>Despite possible connotations of the term “policy liberalism,” these indices are not judgments about state policies from a particular political stance or ideology.</a:t>
            </a:r>
          </a:p>
          <a:p>
            <a:r>
              <a:rPr lang="en-US" dirty="0"/>
              <a:t>Instead, they are simply scientific measures that help us understand state policy and how the states compare to each other along a liberal-conservative dimension</a:t>
            </a:r>
          </a:p>
          <a:p>
            <a:r>
              <a:rPr lang="en-US" dirty="0"/>
              <a:t>Most of these indices utilize only a few policies but are still able to construct accurate and informative measures that capture the underlying concept</a:t>
            </a:r>
          </a:p>
          <a:p>
            <a:endParaRPr lang="en-US" dirty="0"/>
          </a:p>
        </p:txBody>
      </p:sp>
    </p:spTree>
    <p:extLst>
      <p:ext uri="{BB962C8B-B14F-4D97-AF65-F5344CB8AC3E}">
        <p14:creationId xmlns:p14="http://schemas.microsoft.com/office/powerpoint/2010/main" val="1805859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605776" y="133813"/>
            <a:ext cx="8594725" cy="6389649"/>
          </a:xfrm>
        </p:spPr>
        <p:txBody>
          <a:bodyPr/>
          <a:lstStyle/>
          <a:p>
            <a:r>
              <a:rPr lang="en-US" dirty="0">
                <a:solidFill>
                  <a:srgbClr val="C00000"/>
                </a:solidFill>
              </a:rPr>
              <a:t>For example, political scientist Virginia Gray has constructed a policy liberalism index using five policy indictors: gun control laws, abortion laws, conditions for receiving Temporary Assistance to Needy Families (TANF) benefits, tax progressivity, and right-to-work laws.</a:t>
            </a:r>
          </a:p>
          <a:p>
            <a:r>
              <a:rPr lang="en-US" dirty="0"/>
              <a:t>However, </a:t>
            </a:r>
            <a:r>
              <a:rPr lang="en-US" dirty="0" err="1"/>
              <a:t>Sorens</a:t>
            </a:r>
            <a:r>
              <a:rPr lang="en-US" dirty="0"/>
              <a:t>, </a:t>
            </a:r>
            <a:r>
              <a:rPr lang="en-US" dirty="0" err="1"/>
              <a:t>Muedini</a:t>
            </a:r>
            <a:r>
              <a:rPr lang="en-US" dirty="0"/>
              <a:t>, and Ruger's “State Policy Index” (SPI) contains a </a:t>
            </a:r>
            <a:r>
              <a:rPr lang="en-US" b="1" dirty="0"/>
              <a:t>policy liberalism index </a:t>
            </a:r>
            <a:r>
              <a:rPr lang="en-US" dirty="0"/>
              <a:t>constructed from more than 170 different policies in the fiscal, regulatory, and social policy realms.</a:t>
            </a:r>
          </a:p>
          <a:p>
            <a:r>
              <a:rPr lang="en-US" dirty="0"/>
              <a:t>Despite the different constructions, the Gray and SPI indices are remarkably consistent in their findings for many of the states.</a:t>
            </a:r>
          </a:p>
          <a:p>
            <a:r>
              <a:rPr lang="en-US" dirty="0"/>
              <a:t>It is important to note that some states rank high on some particular indicators of policy liberalism and near the bottom on others. </a:t>
            </a:r>
          </a:p>
          <a:p>
            <a:r>
              <a:rPr lang="en-US" dirty="0"/>
              <a:t>For example, Vermont is one of the states with the most laissez-faire gun laws in the country, despite being a relatively liberal (in the modern sense) state on many other issues. </a:t>
            </a:r>
          </a:p>
          <a:p>
            <a:r>
              <a:rPr lang="en-US" dirty="0"/>
              <a:t>Texas ranks as one of the most conservative states in the country. </a:t>
            </a:r>
          </a:p>
        </p:txBody>
      </p:sp>
    </p:spTree>
    <p:extLst>
      <p:ext uri="{BB962C8B-B14F-4D97-AF65-F5344CB8AC3E}">
        <p14:creationId xmlns:p14="http://schemas.microsoft.com/office/powerpoint/2010/main" val="15445289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7177790-7DA5-9D4A-96F7-B3F7551AD115}"/>
              </a:ext>
            </a:extLst>
          </p:cNvPr>
          <p:cNvPicPr>
            <a:picLocks noChangeAspect="1"/>
          </p:cNvPicPr>
          <p:nvPr/>
        </p:nvPicPr>
        <p:blipFill>
          <a:blip r:embed="rId2"/>
          <a:stretch>
            <a:fillRect/>
          </a:stretch>
        </p:blipFill>
        <p:spPr>
          <a:xfrm>
            <a:off x="1873250" y="298450"/>
            <a:ext cx="8445500" cy="6156138"/>
          </a:xfrm>
          <a:prstGeom prst="rect">
            <a:avLst/>
          </a:prstGeom>
        </p:spPr>
      </p:pic>
      <p:sp>
        <p:nvSpPr>
          <p:cNvPr id="4" name="TextBox 3">
            <a:extLst>
              <a:ext uri="{FF2B5EF4-FFF2-40B4-BE49-F238E27FC236}">
                <a16:creationId xmlns:a16="http://schemas.microsoft.com/office/drawing/2014/main" id="{2EC3C90C-B622-6D4D-9FA8-3D2D0CA792FB}"/>
              </a:ext>
            </a:extLst>
          </p:cNvPr>
          <p:cNvSpPr txBox="1"/>
          <p:nvPr/>
        </p:nvSpPr>
        <p:spPr>
          <a:xfrm>
            <a:off x="2595282" y="5997388"/>
            <a:ext cx="6521824" cy="369332"/>
          </a:xfrm>
          <a:prstGeom prst="rect">
            <a:avLst/>
          </a:prstGeom>
          <a:noFill/>
        </p:spPr>
        <p:txBody>
          <a:bodyPr wrap="square" rtlCol="0">
            <a:spAutoFit/>
          </a:bodyPr>
          <a:lstStyle/>
          <a:p>
            <a:pPr algn="ctr"/>
            <a:r>
              <a:rPr lang="en-US" dirty="0"/>
              <a:t>Monthly TANF Benefits by State</a:t>
            </a:r>
          </a:p>
        </p:txBody>
      </p:sp>
    </p:spTree>
    <p:extLst>
      <p:ext uri="{BB962C8B-B14F-4D97-AF65-F5344CB8AC3E}">
        <p14:creationId xmlns:p14="http://schemas.microsoft.com/office/powerpoint/2010/main" val="2105459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Public Policy Areas in Texas State Government</a:t>
            </a:r>
          </a:p>
        </p:txBody>
      </p:sp>
      <p:sp>
        <p:nvSpPr>
          <p:cNvPr id="3" name="Content Placeholder 2"/>
          <p:cNvSpPr>
            <a:spLocks noGrp="1"/>
          </p:cNvSpPr>
          <p:nvPr>
            <p:ph idx="1"/>
          </p:nvPr>
        </p:nvSpPr>
        <p:spPr/>
        <p:txBody>
          <a:bodyPr/>
          <a:lstStyle/>
          <a:p>
            <a:r>
              <a:rPr lang="en-US" dirty="0"/>
              <a:t>Despite the ever-expanding range of issues over which the federal government has assumed control in the past half-century or so, states still play an important role in legislating in certain policy areas and implementing a wide array of policies set at both the state and federal levels. </a:t>
            </a:r>
          </a:p>
          <a:p>
            <a:r>
              <a:rPr lang="en-US" dirty="0"/>
              <a:t>The next chapter focuses specifically on tax policy at the state level, an area in which states differ dramatically and meaningfully. </a:t>
            </a:r>
          </a:p>
          <a:p>
            <a:r>
              <a:rPr lang="en-US" dirty="0"/>
              <a:t>The remainder of this chapter examines a number of other important policy areas in the state of Texas, including regulatory policy, welfare policy, education policy, criminal justice, social policy, water policy, and policies affecting immigrants and veterans.</a:t>
            </a:r>
          </a:p>
        </p:txBody>
      </p:sp>
    </p:spTree>
    <p:extLst>
      <p:ext uri="{BB962C8B-B14F-4D97-AF65-F5344CB8AC3E}">
        <p14:creationId xmlns:p14="http://schemas.microsoft.com/office/powerpoint/2010/main" val="3375939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61872" y="294198"/>
            <a:ext cx="9692640" cy="996720"/>
          </a:xfrm>
        </p:spPr>
        <p:txBody>
          <a:bodyPr/>
          <a:lstStyle/>
          <a:p>
            <a:r>
              <a:rPr lang="en-US" dirty="0"/>
              <a:t>Regulatory Policy</a:t>
            </a:r>
          </a:p>
        </p:txBody>
      </p:sp>
      <p:sp>
        <p:nvSpPr>
          <p:cNvPr id="3" name="Content Placeholder 2"/>
          <p:cNvSpPr>
            <a:spLocks noGrp="1"/>
          </p:cNvSpPr>
          <p:nvPr>
            <p:ph idx="1"/>
          </p:nvPr>
        </p:nvSpPr>
        <p:spPr>
          <a:xfrm>
            <a:off x="914400" y="1479176"/>
            <a:ext cx="9802906" cy="4948518"/>
          </a:xfrm>
        </p:spPr>
        <p:txBody>
          <a:bodyPr>
            <a:normAutofit/>
          </a:bodyPr>
          <a:lstStyle/>
          <a:p>
            <a:r>
              <a:rPr lang="en-US" dirty="0"/>
              <a:t>In the United States, state governments regulate a range of activities that include the following:</a:t>
            </a:r>
          </a:p>
          <a:p>
            <a:pPr lvl="1"/>
            <a:r>
              <a:rPr lang="en-US" sz="2000" dirty="0"/>
              <a:t>Life, property, and auto insurance (how much insurance companies can charge consumers, as well as their financial soundness)</a:t>
            </a:r>
          </a:p>
          <a:p>
            <a:pPr lvl="1"/>
            <a:r>
              <a:rPr lang="en-US" sz="2000" dirty="0"/>
              <a:t>The court system (how friendly the process is to defendants or plaintiffs, often covered by the term “tort reform”)</a:t>
            </a:r>
          </a:p>
          <a:p>
            <a:pPr lvl="1"/>
            <a:r>
              <a:rPr lang="en-US" sz="2000" dirty="0"/>
              <a:t>Professions and occupations (requirements for obtaining and maintaining licenses to practice)</a:t>
            </a:r>
          </a:p>
          <a:p>
            <a:pPr lvl="1"/>
            <a:r>
              <a:rPr lang="en-US" sz="2000" dirty="0"/>
              <a:t>Public utilities (electricity, natural gas, telecommunications, and cable)</a:t>
            </a:r>
          </a:p>
          <a:p>
            <a:pPr lvl="1"/>
            <a:r>
              <a:rPr lang="en-US" sz="2000" dirty="0"/>
              <a:t>Labor law (minimum wage, workers' compensation, collective bargaining between unions and employers, and so on)</a:t>
            </a:r>
          </a:p>
          <a:p>
            <a:pPr lvl="1"/>
            <a:r>
              <a:rPr lang="en-US" sz="2000" dirty="0"/>
              <a:t>The environment, including land use (whether and how land can be developed or taken for a public purpose)</a:t>
            </a:r>
          </a:p>
          <a:p>
            <a:endParaRPr lang="en-US" dirty="0"/>
          </a:p>
        </p:txBody>
      </p:sp>
    </p:spTree>
    <p:extLst>
      <p:ext uri="{BB962C8B-B14F-4D97-AF65-F5344CB8AC3E}">
        <p14:creationId xmlns:p14="http://schemas.microsoft.com/office/powerpoint/2010/main" val="4723196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405053" y="156117"/>
            <a:ext cx="8594725" cy="6200078"/>
          </a:xfrm>
        </p:spPr>
        <p:txBody>
          <a:bodyPr>
            <a:normAutofit/>
          </a:bodyPr>
          <a:lstStyle/>
          <a:p>
            <a:r>
              <a:rPr lang="en-US" dirty="0"/>
              <a:t>Texas's regulatory policies are usually considered pro-business.</a:t>
            </a:r>
          </a:p>
          <a:p>
            <a:r>
              <a:rPr lang="en-US" dirty="0"/>
              <a:t>For instance, Texas labor law tends to be anti-union and pro-employer. </a:t>
            </a:r>
          </a:p>
          <a:p>
            <a:r>
              <a:rPr lang="en-US" dirty="0"/>
              <a:t>Texas has a right-to-work law that prohibits collective bargaining agreements between employers and unions from including clauses that require employees to pay agency fees to the union as a condition of employment.</a:t>
            </a:r>
          </a:p>
          <a:p>
            <a:r>
              <a:rPr lang="en-US" dirty="0"/>
              <a:t>Right-to-work laws tend to reduce the power of unions because many employees prefer to opt out of paying the agency fees, while still receiving the benefits of collective bargaining.</a:t>
            </a:r>
          </a:p>
          <a:p>
            <a:r>
              <a:rPr lang="en-US" dirty="0"/>
              <a:t>(Agency fees and union dues are slightly different. As one teachers' group explains: “An agency fee is a percentage of dues that the union determines is the amount it costs the union to represent you before your employer in the areas of bargaining, contract administration, and grievances.”)</a:t>
            </a:r>
          </a:p>
          <a:p>
            <a:endParaRPr lang="en-US" dirty="0"/>
          </a:p>
        </p:txBody>
      </p:sp>
    </p:spTree>
    <p:extLst>
      <p:ext uri="{BB962C8B-B14F-4D97-AF65-F5344CB8AC3E}">
        <p14:creationId xmlns:p14="http://schemas.microsoft.com/office/powerpoint/2010/main" val="8968228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594624" y="234176"/>
            <a:ext cx="8594725" cy="6144322"/>
          </a:xfrm>
        </p:spPr>
        <p:txBody>
          <a:bodyPr>
            <a:normAutofit/>
          </a:bodyPr>
          <a:lstStyle/>
          <a:p>
            <a:r>
              <a:rPr lang="en-US" dirty="0"/>
              <a:t>Another example that supports Texas's pro-employer reputation is that it is the only state that does not mandate that employers purchase workers' compensation insurance in case of employees' injuries.</a:t>
            </a:r>
          </a:p>
          <a:p>
            <a:r>
              <a:rPr lang="en-US" dirty="0"/>
              <a:t>Employers are allowed to opt for a “tort” model instead, in which injured employees can sue their employers for damages. </a:t>
            </a:r>
          </a:p>
          <a:p>
            <a:r>
              <a:rPr lang="en-US" dirty="0"/>
              <a:t>They probably raise business investment and levels of employment, but they also reduce the wages of those workers who would otherwise be represented by stronger unions.</a:t>
            </a:r>
          </a:p>
          <a:p>
            <a:r>
              <a:rPr lang="en-US" dirty="0"/>
              <a:t>Texas is also considered to be pro-business because of what the state and local governments do to actively support and attract businesses. </a:t>
            </a:r>
          </a:p>
          <a:p>
            <a:r>
              <a:rPr lang="en-US" dirty="0"/>
              <a:t>Foremost among these are tax abatements and programs for special corporate subsidies, such as the Texas Enterprise Fund.  </a:t>
            </a:r>
          </a:p>
          <a:p>
            <a:r>
              <a:rPr lang="en-US" dirty="0"/>
              <a:t>For Example: Texas has no corporate income tax, and the business franchise tax was recently cut by 25 percent. </a:t>
            </a:r>
          </a:p>
        </p:txBody>
      </p:sp>
    </p:spTree>
    <p:extLst>
      <p:ext uri="{BB962C8B-B14F-4D97-AF65-F5344CB8AC3E}">
        <p14:creationId xmlns:p14="http://schemas.microsoft.com/office/powerpoint/2010/main" val="5346810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706136" y="234176"/>
            <a:ext cx="8594725" cy="6368330"/>
          </a:xfrm>
        </p:spPr>
        <p:txBody>
          <a:bodyPr>
            <a:normAutofit lnSpcReduction="10000"/>
          </a:bodyPr>
          <a:lstStyle/>
          <a:p>
            <a:r>
              <a:rPr lang="en-US" dirty="0"/>
              <a:t>Texas, however, enacted one of the more far-reaching reforms, and according to the </a:t>
            </a:r>
            <a:r>
              <a:rPr lang="en-US" dirty="0" err="1"/>
              <a:t>Sorens</a:t>
            </a:r>
            <a:r>
              <a:rPr lang="en-US" dirty="0"/>
              <a:t>, </a:t>
            </a:r>
            <a:r>
              <a:rPr lang="en-US" dirty="0" err="1"/>
              <a:t>Muedini</a:t>
            </a:r>
            <a:r>
              <a:rPr lang="en-US" dirty="0"/>
              <a:t>, and Ruger study, which includes an index of eminent domain reform, Texas is tied for eleventh among the states in the strictness of its restrictions on private-to-private eminent domain transfers and is tied for ninth in term.</a:t>
            </a:r>
          </a:p>
          <a:p>
            <a:r>
              <a:rPr lang="en-US" dirty="0"/>
              <a:t>Texas has a history of rather burdensome licensing regulations, but reforms have recently been made in this area. </a:t>
            </a:r>
          </a:p>
          <a:p>
            <a:r>
              <a:rPr lang="en-US" dirty="0"/>
              <a:t>Occupational and professional licensing regulations can be a barrier to employment and small business formation, as job seekers and would-be entrepreneurs must meet requirements in education and training, take examinations, and pay fees before they can get the government’s permission to work. </a:t>
            </a:r>
          </a:p>
          <a:p>
            <a:r>
              <a:rPr lang="en-US" dirty="0"/>
              <a:t>Traditionally associated with careers in medicine and law, occupational licenses are now issued for a wide range of workers, from contractors to hair stylists to athletic trainers. </a:t>
            </a:r>
          </a:p>
          <a:p>
            <a:r>
              <a:rPr lang="en-US" dirty="0"/>
              <a:t>Strict requirements for obtaining a license reduce competition, economic opportunities for working-class people, and affordability for consumers, but they are often justified on grounds of public health or ensuring higher quality for the consumer.</a:t>
            </a:r>
            <a:endParaRPr lang="en-US" b="1" baseline="30000" dirty="0"/>
          </a:p>
        </p:txBody>
      </p:sp>
    </p:spTree>
    <p:extLst>
      <p:ext uri="{BB962C8B-B14F-4D97-AF65-F5344CB8AC3E}">
        <p14:creationId xmlns:p14="http://schemas.microsoft.com/office/powerpoint/2010/main" val="9452867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583473" y="256477"/>
            <a:ext cx="8594725" cy="6157769"/>
          </a:xfrm>
        </p:spPr>
        <p:txBody>
          <a:bodyPr>
            <a:normAutofit/>
          </a:bodyPr>
          <a:lstStyle/>
          <a:p>
            <a:r>
              <a:rPr lang="en-US" dirty="0"/>
              <a:t>During his campaign, Governor Abbott promised reforms in this area, and in 2015 he signed legislation eliminating the annual licensing fee for a number of professionals including doctors, lawyers, engineers, and accountants.</a:t>
            </a:r>
            <a:endParaRPr lang="en-US" b="1" baseline="30000" dirty="0"/>
          </a:p>
          <a:p>
            <a:r>
              <a:rPr lang="en-US" dirty="0"/>
              <a:t>(This law impacted more than 600,000 Texans and constituted the single largest tax break enacted during the 84th Legislative Session.)</a:t>
            </a:r>
          </a:p>
          <a:p>
            <a:r>
              <a:rPr lang="en-US" dirty="0"/>
              <a:t>Additional legislation reduced licensing requirements for low-income occupations as well. </a:t>
            </a:r>
          </a:p>
          <a:p>
            <a:r>
              <a:rPr lang="en-US" dirty="0"/>
              <a:t>For example, hair braiding—an occupation that previously required 35 hours of training for licensure—was completely deregulated, meaning individuals no longer need to obtain a state license in order to braid hair or teach hair braiding.</a:t>
            </a:r>
            <a:endParaRPr lang="en-US" b="1" baseline="30000" dirty="0"/>
          </a:p>
          <a:p>
            <a:r>
              <a:rPr lang="en-US" dirty="0"/>
              <a:t>This is an area of rare left-right agreement at the national level, as both conservative groups and President Obama have argued for the scaling back of occupational licensing requirements that impair economic opportunity.</a:t>
            </a:r>
          </a:p>
        </p:txBody>
      </p:sp>
    </p:spTree>
    <p:extLst>
      <p:ext uri="{BB962C8B-B14F-4D97-AF65-F5344CB8AC3E}">
        <p14:creationId xmlns:p14="http://schemas.microsoft.com/office/powerpoint/2010/main" val="5800822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DB154F-4E1F-644A-82AF-62C5C2D9F122}"/>
              </a:ext>
            </a:extLst>
          </p:cNvPr>
          <p:cNvSpPr>
            <a:spLocks noGrp="1"/>
          </p:cNvSpPr>
          <p:nvPr>
            <p:ph type="title"/>
          </p:nvPr>
        </p:nvSpPr>
        <p:spPr>
          <a:xfrm>
            <a:off x="1261872" y="294198"/>
            <a:ext cx="9692640" cy="951672"/>
          </a:xfrm>
        </p:spPr>
        <p:txBody>
          <a:bodyPr/>
          <a:lstStyle/>
          <a:p>
            <a:r>
              <a:rPr lang="en-US" dirty="0"/>
              <a:t>Health Care Policy</a:t>
            </a:r>
          </a:p>
        </p:txBody>
      </p:sp>
      <p:sp>
        <p:nvSpPr>
          <p:cNvPr id="3" name="Content Placeholder 2">
            <a:extLst>
              <a:ext uri="{FF2B5EF4-FFF2-40B4-BE49-F238E27FC236}">
                <a16:creationId xmlns:a16="http://schemas.microsoft.com/office/drawing/2014/main" id="{0B6575CD-A942-1949-BACD-0B3C354320B3}"/>
              </a:ext>
            </a:extLst>
          </p:cNvPr>
          <p:cNvSpPr>
            <a:spLocks noGrp="1"/>
          </p:cNvSpPr>
          <p:nvPr>
            <p:ph idx="1"/>
          </p:nvPr>
        </p:nvSpPr>
        <p:spPr>
          <a:xfrm>
            <a:off x="1261872" y="1405890"/>
            <a:ext cx="9692640" cy="5017770"/>
          </a:xfrm>
        </p:spPr>
        <p:txBody>
          <a:bodyPr>
            <a:normAutofit fontScale="92500" lnSpcReduction="10000"/>
          </a:bodyPr>
          <a:lstStyle/>
          <a:p>
            <a:r>
              <a:rPr lang="en-US" dirty="0"/>
              <a:t>The federal government uses two programs to support people who need help paying for medical care: Medicare and Medicaid.</a:t>
            </a:r>
          </a:p>
          <a:p>
            <a:r>
              <a:rPr lang="en-US" dirty="0"/>
              <a:t>Medicare provides funds to pay for doctor’s visits, hospital stays and prescription drugs.</a:t>
            </a:r>
          </a:p>
          <a:p>
            <a:r>
              <a:rPr lang="en-US" dirty="0"/>
              <a:t>The program provides funding for eligible people 65 or older and some people who have disabilities. </a:t>
            </a:r>
          </a:p>
          <a:p>
            <a:r>
              <a:rPr lang="en-US" dirty="0"/>
              <a:t>The federal government gets the money for this program from payroll taxes.</a:t>
            </a:r>
          </a:p>
          <a:p>
            <a:r>
              <a:rPr lang="en-US" dirty="0"/>
              <a:t>A person who is eligible for Medicare can use the program even if he or she is wealthy.</a:t>
            </a:r>
          </a:p>
          <a:p>
            <a:r>
              <a:rPr lang="en-US" dirty="0"/>
              <a:t>Many people confuse Medicare with Medicaid, a federal program for people of any age who have a very low incomes.</a:t>
            </a:r>
          </a:p>
          <a:p>
            <a:r>
              <a:rPr lang="en-US" dirty="0"/>
              <a:t>Millions of Americans rely on one of the two programs to play for medical care. </a:t>
            </a:r>
          </a:p>
          <a:p>
            <a:r>
              <a:rPr lang="en-US" dirty="0"/>
              <a:t>The federal government set most of the rules and regulations for the two programs and determines what is covered.</a:t>
            </a:r>
          </a:p>
          <a:p>
            <a:pPr marL="0" indent="0">
              <a:buNone/>
            </a:pPr>
            <a:endParaRPr lang="en-US" dirty="0"/>
          </a:p>
          <a:p>
            <a:endParaRPr lang="en-US" dirty="0"/>
          </a:p>
          <a:p>
            <a:endParaRPr lang="en-US" dirty="0"/>
          </a:p>
        </p:txBody>
      </p:sp>
    </p:spTree>
    <p:extLst>
      <p:ext uri="{BB962C8B-B14F-4D97-AF65-F5344CB8AC3E}">
        <p14:creationId xmlns:p14="http://schemas.microsoft.com/office/powerpoint/2010/main" val="20330387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41539CD-17DB-AF42-9360-07643968357D}"/>
              </a:ext>
            </a:extLst>
          </p:cNvPr>
          <p:cNvSpPr>
            <a:spLocks noGrp="1"/>
          </p:cNvSpPr>
          <p:nvPr>
            <p:ph idx="4294967295"/>
          </p:nvPr>
        </p:nvSpPr>
        <p:spPr>
          <a:xfrm>
            <a:off x="640080" y="205740"/>
            <a:ext cx="10206990" cy="6263640"/>
          </a:xfrm>
        </p:spPr>
        <p:txBody>
          <a:bodyPr/>
          <a:lstStyle/>
          <a:p>
            <a:r>
              <a:rPr lang="en-US" dirty="0"/>
              <a:t>The state of Texas manages and controls the administration of the programs with health care providers and doctors. </a:t>
            </a:r>
          </a:p>
          <a:p>
            <a:r>
              <a:rPr lang="en-US" dirty="0"/>
              <a:t>In 2016, Texas spent $42.9 billion on health care and 43 percent of the Texas state budget focused on health care costs.</a:t>
            </a:r>
          </a:p>
          <a:p>
            <a:r>
              <a:rPr lang="en-US" dirty="0"/>
              <a:t>The Affordable Care Act (ACA, also known as “Obama Care”) was passed by Congress and signed into law by President Obama in 2010 as an effort to reform health care and extend coverage to more Americans</a:t>
            </a:r>
          </a:p>
          <a:p>
            <a:r>
              <a:rPr lang="en-US" dirty="0"/>
              <a:t>After weathering multiple legal challenges (the state of Texas was among those who sued the Obama administration), most of the ACA was ultimately upheld by a 5-4 vote of the U.S. Supreme Court in 2012.</a:t>
            </a:r>
          </a:p>
          <a:p>
            <a:r>
              <a:rPr lang="en-US" dirty="0"/>
              <a:t>The court ruled that while Congress's passage of an individual mandate to buy health insurance could not be justified under the Commerce Clause of the Constitution, it could be upheld as part of Congress's taxing power. </a:t>
            </a:r>
          </a:p>
          <a:p>
            <a:r>
              <a:rPr lang="en-US" dirty="0"/>
              <a:t>However, the court rejected the portion of the law involving expansion of Medicaid eligibility by arguing that this expansion would unduly “coerce” the states.</a:t>
            </a:r>
          </a:p>
          <a:p>
            <a:r>
              <a:rPr lang="en-US" dirty="0"/>
              <a:t>As a result, states have discretion over whether to expand Medicaid benefits to individuals and families with higher income levels than those previously specified.</a:t>
            </a: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27579361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5A509C6-25BA-5445-8756-CAE718F6323C}"/>
              </a:ext>
            </a:extLst>
          </p:cNvPr>
          <p:cNvSpPr>
            <a:spLocks noGrp="1"/>
          </p:cNvSpPr>
          <p:nvPr>
            <p:ph idx="4294967295"/>
          </p:nvPr>
        </p:nvSpPr>
        <p:spPr>
          <a:xfrm>
            <a:off x="605790" y="274320"/>
            <a:ext cx="10412730" cy="6160770"/>
          </a:xfrm>
        </p:spPr>
        <p:txBody>
          <a:bodyPr>
            <a:normAutofit lnSpcReduction="10000"/>
          </a:bodyPr>
          <a:lstStyle/>
          <a:p>
            <a:r>
              <a:rPr lang="en-US" dirty="0"/>
              <a:t>Under the ACA, insurance companies cannot place an annual or lifetime limit on benefits, nor can they deny coverage to someone with a preexisting condition.</a:t>
            </a:r>
          </a:p>
          <a:p>
            <a:r>
              <a:rPr lang="en-US" dirty="0"/>
              <a:t>Individuals can maintain coverage under their parents' insurance until age 26, and certain preventive services are available at no cost to the insured.</a:t>
            </a:r>
          </a:p>
          <a:p>
            <a:r>
              <a:rPr lang="en-US" dirty="0"/>
              <a:t>A major provision of the law is the requirement—known as the “individual mandate”—that every individual purchase and maintain health insurance coverage satisfying certain minimum standards; uninsured individuals are assessed what the IRS calls an “individual shared responsibility payment,” or what less officially is called a “fee” or tax.</a:t>
            </a:r>
          </a:p>
          <a:p>
            <a:r>
              <a:rPr lang="en-US" dirty="0"/>
              <a:t>In 2017, congress eliminated the individual mandate by reducing the penalty to zero. Taxpayers no longer have to pay a penalty if they do not have insurance.</a:t>
            </a:r>
          </a:p>
          <a:p>
            <a:r>
              <a:rPr lang="en-US" dirty="0"/>
              <a:t>To help people without insurance find coverage, the government created a health insurance marketplace. </a:t>
            </a:r>
          </a:p>
          <a:p>
            <a:r>
              <a:rPr lang="en-US" dirty="0"/>
              <a:t>These marketplaces were to be administered by the states.</a:t>
            </a:r>
          </a:p>
          <a:p>
            <a:r>
              <a:rPr lang="en-US" dirty="0"/>
              <a:t>According to the law, state governments can opt to run their own exchange, share an exchange with other states, or operate an exchange jointly with the federal government</a:t>
            </a:r>
          </a:p>
          <a:p>
            <a:endParaRPr lang="en-US" dirty="0"/>
          </a:p>
          <a:p>
            <a:endParaRPr lang="en-US" dirty="0"/>
          </a:p>
          <a:p>
            <a:endParaRPr lang="en-US" dirty="0"/>
          </a:p>
        </p:txBody>
      </p:sp>
    </p:spTree>
    <p:extLst>
      <p:ext uri="{BB962C8B-B14F-4D97-AF65-F5344CB8AC3E}">
        <p14:creationId xmlns:p14="http://schemas.microsoft.com/office/powerpoint/2010/main" val="8780387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1F5D42C-B60E-E54C-995D-60F00DF56761}"/>
              </a:ext>
            </a:extLst>
          </p:cNvPr>
          <p:cNvSpPr>
            <a:spLocks noGrp="1"/>
          </p:cNvSpPr>
          <p:nvPr>
            <p:ph idx="4294967295"/>
          </p:nvPr>
        </p:nvSpPr>
        <p:spPr>
          <a:xfrm>
            <a:off x="617220" y="217170"/>
            <a:ext cx="10275570" cy="6297930"/>
          </a:xfrm>
        </p:spPr>
        <p:txBody>
          <a:bodyPr>
            <a:normAutofit/>
          </a:bodyPr>
          <a:lstStyle/>
          <a:p>
            <a:r>
              <a:rPr lang="en-US" dirty="0"/>
              <a:t>As of February 2018, only 11 states and the District of Columbia were operating their own exchanges, fully independent of federal assistance.</a:t>
            </a:r>
          </a:p>
          <a:p>
            <a:r>
              <a:rPr lang="en-US" dirty="0"/>
              <a:t>Texas has declined to run its own exchange, meaning that Texans shopping for health insurance in the online marketplace use a federally run exchange.</a:t>
            </a:r>
          </a:p>
          <a:p>
            <a:r>
              <a:rPr lang="en-US" dirty="0"/>
              <a:t>A key political issue for many Republicans both in Texas and Washington, D.C., was the repeal of ACA.</a:t>
            </a:r>
          </a:p>
          <a:p>
            <a:r>
              <a:rPr lang="en-US" dirty="0"/>
              <a:t>While various attempts to repeal the law have failed in the US Senate, congressional Republicans were able to remove a key provision, the individual mandate.</a:t>
            </a:r>
          </a:p>
          <a:p>
            <a:r>
              <a:rPr lang="en-US" dirty="0"/>
              <a:t>To qualify for Medicaid in Texas, your pretax income must be less than $24,037 for an individual; and $49,698 for a family of four.</a:t>
            </a:r>
          </a:p>
          <a:p>
            <a:r>
              <a:rPr lang="en-US" dirty="0"/>
              <a:t>You must also be pregnant, a parent or relative caretaker of a dependent child or children under age 19, blind, have disability or a family member in your household with a disability, or be 65 or older. </a:t>
            </a:r>
          </a:p>
          <a:p>
            <a:r>
              <a:rPr lang="en-US" dirty="0"/>
              <a:t>Undocumented immigrants do not qualify for Medicaid.</a:t>
            </a: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16400400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AD214-E77D-5342-94E9-080D5C89C818}"/>
              </a:ext>
            </a:extLst>
          </p:cNvPr>
          <p:cNvSpPr>
            <a:spLocks noGrp="1"/>
          </p:cNvSpPr>
          <p:nvPr>
            <p:ph type="title"/>
          </p:nvPr>
        </p:nvSpPr>
        <p:spPr/>
        <p:txBody>
          <a:bodyPr/>
          <a:lstStyle/>
          <a:p>
            <a:r>
              <a:rPr lang="en-US" dirty="0"/>
              <a:t>Primary and Secondary Education in Texas</a:t>
            </a:r>
          </a:p>
        </p:txBody>
      </p:sp>
    </p:spTree>
    <p:extLst>
      <p:ext uri="{BB962C8B-B14F-4D97-AF65-F5344CB8AC3E}">
        <p14:creationId xmlns:p14="http://schemas.microsoft.com/office/powerpoint/2010/main" val="36938901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86E5CE-3FA8-244B-819D-5B60FA02CB2F}"/>
              </a:ext>
            </a:extLst>
          </p:cNvPr>
          <p:cNvSpPr>
            <a:spLocks noGrp="1"/>
          </p:cNvSpPr>
          <p:nvPr>
            <p:ph type="title"/>
          </p:nvPr>
        </p:nvSpPr>
        <p:spPr/>
        <p:txBody>
          <a:bodyPr/>
          <a:lstStyle/>
          <a:p>
            <a:r>
              <a:rPr lang="en-US" dirty="0"/>
              <a:t>School District Financing</a:t>
            </a:r>
          </a:p>
        </p:txBody>
      </p:sp>
      <p:sp>
        <p:nvSpPr>
          <p:cNvPr id="3" name="Content Placeholder 2">
            <a:extLst>
              <a:ext uri="{FF2B5EF4-FFF2-40B4-BE49-F238E27FC236}">
                <a16:creationId xmlns:a16="http://schemas.microsoft.com/office/drawing/2014/main" id="{620F4C53-128F-F343-A9DA-29873BAE63C8}"/>
              </a:ext>
            </a:extLst>
          </p:cNvPr>
          <p:cNvSpPr>
            <a:spLocks noGrp="1"/>
          </p:cNvSpPr>
          <p:nvPr>
            <p:ph idx="1"/>
          </p:nvPr>
        </p:nvSpPr>
        <p:spPr>
          <a:xfrm>
            <a:off x="1261872" y="1828800"/>
            <a:ext cx="9322308" cy="4735002"/>
          </a:xfrm>
        </p:spPr>
        <p:txBody>
          <a:bodyPr>
            <a:normAutofit/>
          </a:bodyPr>
          <a:lstStyle/>
          <a:p>
            <a:r>
              <a:rPr lang="en-US" dirty="0"/>
              <a:t>The state of Texas pays for part of the cost of public K-12 education.</a:t>
            </a:r>
          </a:p>
          <a:p>
            <a:r>
              <a:rPr lang="en-US" dirty="0"/>
              <a:t>Over the past 20 years, the state’s share of the cost of education has declined, and local school districts have been forced to pick up a larger part of the cost.</a:t>
            </a:r>
          </a:p>
          <a:p>
            <a:r>
              <a:rPr lang="en-US" dirty="0"/>
              <a:t>Because the largest source of local funding is the property tax, some school districts have been better able than others to absorb the higher local share.</a:t>
            </a:r>
          </a:p>
          <a:p>
            <a:r>
              <a:rPr lang="en-US" dirty="0"/>
              <a:t>Some school districts have a high per-pupil property tax base (so-called rich districts) and others have a low per-pupil property tax base (so-called poor districts).</a:t>
            </a:r>
          </a:p>
          <a:p>
            <a:r>
              <a:rPr lang="en-US" dirty="0"/>
              <a:t>Although the state does show preference to poor districts with increased funding, this support does not completely alleviate the disparities that exist in the amount of money available to school districts on a per-pupil basis.</a:t>
            </a: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14239519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880110" y="144966"/>
            <a:ext cx="9966959" cy="6144322"/>
          </a:xfrm>
        </p:spPr>
        <p:txBody>
          <a:bodyPr>
            <a:normAutofit/>
          </a:bodyPr>
          <a:lstStyle/>
          <a:p>
            <a:r>
              <a:rPr lang="en-US" dirty="0"/>
              <a:t>These funding disparities became a statewide issue in 1968 when parents in the Edgewood school district in San Antonio filed a lawsuit challenging the financing of schools in Texas (</a:t>
            </a:r>
            <a:r>
              <a:rPr lang="en-US" i="1" dirty="0"/>
              <a:t>Rodriguez v. San Antonio Independent School District</a:t>
            </a:r>
            <a:r>
              <a:rPr lang="en-US" dirty="0"/>
              <a:t>). </a:t>
            </a:r>
          </a:p>
          <a:p>
            <a:r>
              <a:rPr lang="en-US" dirty="0"/>
              <a:t>The U.S. Supreme Court found the system of school financing to be unfair but deemed it a state problem and said that resolution should rest with the state.</a:t>
            </a:r>
          </a:p>
          <a:p>
            <a:r>
              <a:rPr lang="en-US" dirty="0"/>
              <a:t>In 1984 another lawsuit brought education finance to the forefront in Texas (</a:t>
            </a:r>
            <a:r>
              <a:rPr lang="en-US" i="1" dirty="0"/>
              <a:t>Edgewood v. Kirby</a:t>
            </a:r>
            <a:r>
              <a:rPr lang="en-US" dirty="0"/>
              <a:t>). </a:t>
            </a:r>
          </a:p>
          <a:p>
            <a:r>
              <a:rPr lang="en-US" dirty="0"/>
              <a:t>This case was filed in state district court, and because of the efforts of the Mexican American Legal Defense and Education Fund and the Equity Center in Austin, the Texas Supreme Court ruled the state's system of school finance unconstitutional in 1989.</a:t>
            </a:r>
          </a:p>
          <a:p>
            <a:r>
              <a:rPr lang="en-US" dirty="0"/>
              <a:t>The Texas Supreme Court found the school funding system constitutional in May 2016.</a:t>
            </a:r>
          </a:p>
          <a:p>
            <a:r>
              <a:rPr lang="en-US" dirty="0"/>
              <a:t>In 2017 lawmakers appointed a 13-member commission to investigate possible solutions.</a:t>
            </a:r>
          </a:p>
          <a:p>
            <a:pPr marL="0" indent="0">
              <a:buNone/>
            </a:pPr>
            <a:endParaRPr lang="en-US" dirty="0"/>
          </a:p>
          <a:p>
            <a:endParaRPr lang="en-US" dirty="0"/>
          </a:p>
        </p:txBody>
      </p:sp>
    </p:spTree>
    <p:extLst>
      <p:ext uri="{BB962C8B-B14F-4D97-AF65-F5344CB8AC3E}">
        <p14:creationId xmlns:p14="http://schemas.microsoft.com/office/powerpoint/2010/main" val="6773116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61872" y="294198"/>
            <a:ext cx="9692640" cy="820924"/>
          </a:xfrm>
        </p:spPr>
        <p:txBody>
          <a:bodyPr/>
          <a:lstStyle/>
          <a:p>
            <a:r>
              <a:rPr lang="en-US" dirty="0"/>
              <a:t>High Stakes Test</a:t>
            </a:r>
          </a:p>
        </p:txBody>
      </p:sp>
      <p:sp>
        <p:nvSpPr>
          <p:cNvPr id="3" name="Content Placeholder 2"/>
          <p:cNvSpPr>
            <a:spLocks noGrp="1"/>
          </p:cNvSpPr>
          <p:nvPr>
            <p:ph idx="1"/>
          </p:nvPr>
        </p:nvSpPr>
        <p:spPr>
          <a:xfrm>
            <a:off x="954741" y="1331258"/>
            <a:ext cx="9829799" cy="5214507"/>
          </a:xfrm>
        </p:spPr>
        <p:txBody>
          <a:bodyPr>
            <a:normAutofit/>
          </a:bodyPr>
          <a:lstStyle/>
          <a:p>
            <a:r>
              <a:rPr lang="en-US" dirty="0"/>
              <a:t>According to the TEA's website, its organization is responsible for “assessing public school students on what they have learned and determining district and school accountability ratings.”</a:t>
            </a:r>
          </a:p>
          <a:p>
            <a:r>
              <a:rPr lang="en-US" dirty="0"/>
              <a:t>To that end, basic mandatory standardized testing is administered to measure student and school performance.</a:t>
            </a:r>
          </a:p>
          <a:p>
            <a:r>
              <a:rPr lang="en-US" dirty="0"/>
              <a:t>The Texas Assessment of Knowledge and Skills (TAKS) testing was the standard until 2012, when it was replaced by the State of Texas Assessment of Academic Readiness (STAAR) exam. </a:t>
            </a:r>
          </a:p>
          <a:p>
            <a:r>
              <a:rPr lang="en-US" dirty="0"/>
              <a:t>Elementary and middle school students are assessed in the areas of reading, math, writing, science, and social studies, and high school students take end-of-course (EOC) tests in English, math, science, and social studies.</a:t>
            </a:r>
          </a:p>
          <a:p>
            <a:r>
              <a:rPr lang="en-US" dirty="0"/>
              <a:t>Performance is classified as either advanced, satisfactory, or unsatisfactory, and to graduate, students must achieve a cumulative score reflecting satisfactory performance in each subject area</a:t>
            </a:r>
          </a:p>
        </p:txBody>
      </p:sp>
    </p:spTree>
    <p:extLst>
      <p:ext uri="{BB962C8B-B14F-4D97-AF65-F5344CB8AC3E}">
        <p14:creationId xmlns:p14="http://schemas.microsoft.com/office/powerpoint/2010/main" val="9969606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Higher Education in Texas</a:t>
            </a:r>
          </a:p>
        </p:txBody>
      </p:sp>
      <p:sp>
        <p:nvSpPr>
          <p:cNvPr id="3" name="Content Placeholder 2"/>
          <p:cNvSpPr>
            <a:spLocks noGrp="1"/>
          </p:cNvSpPr>
          <p:nvPr>
            <p:ph idx="1"/>
          </p:nvPr>
        </p:nvSpPr>
        <p:spPr/>
        <p:txBody>
          <a:bodyPr/>
          <a:lstStyle/>
          <a:p>
            <a:r>
              <a:rPr lang="en-US" dirty="0"/>
              <a:t>Like other populous states, Texas has a large number of public higher educational institutions serving a diverse population of students. </a:t>
            </a:r>
          </a:p>
          <a:p>
            <a:r>
              <a:rPr lang="en-US" dirty="0"/>
              <a:t>According to the Texas Higher Education Coordinating Board, Texas's public higher education system is composed of a vast network of 38 four-year institutions, 50 community and junior college districts, four state technical colleges, three state colleges and nine health science centers.</a:t>
            </a:r>
          </a:p>
          <a:p>
            <a:r>
              <a:rPr lang="en-US" dirty="0"/>
              <a:t>These schools received $18.7 billion in total funds in fiscal year 2014 while enrolling more than 1.6 million students</a:t>
            </a:r>
          </a:p>
        </p:txBody>
      </p:sp>
    </p:spTree>
    <p:extLst>
      <p:ext uri="{BB962C8B-B14F-4D97-AF65-F5344CB8AC3E}">
        <p14:creationId xmlns:p14="http://schemas.microsoft.com/office/powerpoint/2010/main" val="1923712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Tuition and Fees</a:t>
            </a:r>
          </a:p>
        </p:txBody>
      </p:sp>
      <p:sp>
        <p:nvSpPr>
          <p:cNvPr id="3" name="Content Placeholder 2"/>
          <p:cNvSpPr>
            <a:spLocks noGrp="1"/>
          </p:cNvSpPr>
          <p:nvPr>
            <p:ph idx="1"/>
          </p:nvPr>
        </p:nvSpPr>
        <p:spPr>
          <a:xfrm>
            <a:off x="1261872" y="1828800"/>
            <a:ext cx="8595360" cy="4650059"/>
          </a:xfrm>
        </p:spPr>
        <p:txBody>
          <a:bodyPr>
            <a:normAutofit lnSpcReduction="10000"/>
          </a:bodyPr>
          <a:lstStyle/>
          <a:p>
            <a:r>
              <a:rPr lang="en-US" dirty="0"/>
              <a:t>For many years the cost of college tuition and fees in Texas was very low and affordable for most people.</a:t>
            </a:r>
          </a:p>
          <a:p>
            <a:r>
              <a:rPr lang="en-US" dirty="0"/>
              <a:t>In fact, nonresidents of Texas often found it cheaper to come to Texas and pay a small out-of-state fee than to attend college in their own state.</a:t>
            </a:r>
          </a:p>
          <a:p>
            <a:r>
              <a:rPr lang="en-US" dirty="0"/>
              <a:t>For most of the 1970s, the cost was $4.00 per semester hour (about $12.00 per course) with a few fees for labs attached to certain courses. </a:t>
            </a:r>
          </a:p>
          <a:p>
            <a:r>
              <a:rPr lang="en-US" dirty="0"/>
              <a:t>State universities approached the legislature for more money during the 1980s and 1990s.</a:t>
            </a:r>
          </a:p>
          <a:p>
            <a:r>
              <a:rPr lang="en-US" dirty="0"/>
              <a:t>For most of this time the legislature prohibited universities from setting their own tuition rates but did allow them to charge additional fees for student services</a:t>
            </a:r>
          </a:p>
        </p:txBody>
      </p:sp>
    </p:spTree>
    <p:extLst>
      <p:ext uri="{BB962C8B-B14F-4D97-AF65-F5344CB8AC3E}">
        <p14:creationId xmlns:p14="http://schemas.microsoft.com/office/powerpoint/2010/main" val="9051704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639229" y="178420"/>
            <a:ext cx="8594725" cy="6333892"/>
          </a:xfrm>
        </p:spPr>
        <p:txBody>
          <a:bodyPr>
            <a:normAutofit/>
          </a:bodyPr>
          <a:lstStyle/>
          <a:p>
            <a:r>
              <a:rPr lang="en-US" dirty="0"/>
              <a:t>Such services included computer access, recreation, and transportation.</a:t>
            </a:r>
          </a:p>
          <a:p>
            <a:r>
              <a:rPr lang="en-US" dirty="0"/>
              <a:t>Texas A&amp;M and the University of Texas at Austin approached the legislature about allowing the two “flagship” universities to charge higher tuition.</a:t>
            </a:r>
          </a:p>
          <a:p>
            <a:r>
              <a:rPr lang="en-US" dirty="0"/>
              <a:t>This request to charge higher tuition rates encountered considerable opposition in the legislature, especially from legislators who had graduated from “non-flagship” universities.</a:t>
            </a:r>
          </a:p>
          <a:p>
            <a:r>
              <a:rPr lang="en-US" dirty="0"/>
              <a:t>Nonetheless, Texas A&amp;M and the University of Texas continued to press the issue, and during the 2003 legislative session, the newly installed Republican majority and then-Republican Speaker Craddick passed a new policy of </a:t>
            </a:r>
            <a:r>
              <a:rPr lang="en-US" b="1" dirty="0"/>
              <a:t>“deregulated” tuition</a:t>
            </a:r>
            <a:r>
              <a:rPr lang="en-US" dirty="0"/>
              <a:t> for all state universities.</a:t>
            </a:r>
          </a:p>
          <a:p>
            <a:r>
              <a:rPr lang="en-US" b="1" dirty="0"/>
              <a:t>Deregulated Tuition </a:t>
            </a:r>
            <a:r>
              <a:rPr lang="en-US" dirty="0"/>
              <a:t>- A decision by the state legislature to allow state colleges and universities to set the rate of tuition charged to students</a:t>
            </a:r>
          </a:p>
          <a:p>
            <a:r>
              <a:rPr lang="en-US" dirty="0"/>
              <a:t>Because the legislature faced a $10 billion revenue shortfall at the time, increasing tuition seemed an easy way to increase revenue.</a:t>
            </a:r>
          </a:p>
        </p:txBody>
      </p:sp>
    </p:spTree>
    <p:extLst>
      <p:ext uri="{BB962C8B-B14F-4D97-AF65-F5344CB8AC3E}">
        <p14:creationId xmlns:p14="http://schemas.microsoft.com/office/powerpoint/2010/main" val="19608946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516566" y="144966"/>
            <a:ext cx="8594725" cy="6456556"/>
          </a:xfrm>
        </p:spPr>
        <p:txBody>
          <a:bodyPr/>
          <a:lstStyle/>
          <a:p>
            <a:r>
              <a:rPr lang="en-US" dirty="0"/>
              <a:t>In the fall of 2003, the average cost of tuition and fees for 15 credit hours was $1,934</a:t>
            </a:r>
          </a:p>
          <a:p>
            <a:r>
              <a:rPr lang="en-US" dirty="0"/>
              <a:t>In the spring of 2004, after tuition deregulation took effect, the cost per semester increased to $2,032. </a:t>
            </a:r>
          </a:p>
          <a:p>
            <a:r>
              <a:rPr lang="en-US" dirty="0"/>
              <a:t>Thereafter, from fall 2003 to fall 2011, average tuition charges at Texas public universities jumped 90 percent, to an average of $3,671 per semester.</a:t>
            </a:r>
          </a:p>
          <a:p>
            <a:r>
              <a:rPr lang="en-US" dirty="0"/>
              <a:t>Much of the state budget is fixed by the state constitution and state and federal law.</a:t>
            </a:r>
          </a:p>
          <a:p>
            <a:r>
              <a:rPr lang="en-US" dirty="0"/>
              <a:t>However, operating funds for higher education are not part of this </a:t>
            </a:r>
            <a:r>
              <a:rPr lang="en-US" b="1" dirty="0"/>
              <a:t>budget fix.</a:t>
            </a:r>
            <a:r>
              <a:rPr lang="en-US" dirty="0"/>
              <a:t> </a:t>
            </a:r>
          </a:p>
          <a:p>
            <a:pPr lvl="1"/>
            <a:r>
              <a:rPr lang="en-US" sz="2000" b="1" dirty="0"/>
              <a:t>Budget Fix </a:t>
            </a:r>
            <a:r>
              <a:rPr lang="en-US" sz="2000" dirty="0"/>
              <a:t>-  State laws and constitutional amendments that set aside money to be spent on specific items; the best example is the state gasoline tax being committed to state highways.</a:t>
            </a:r>
          </a:p>
          <a:p>
            <a:r>
              <a:rPr lang="en-US" dirty="0"/>
              <a:t>Education funds come from the non-restricted area of the budget and thus can be reduced.</a:t>
            </a:r>
          </a:p>
          <a:p>
            <a:endParaRPr lang="en-US" dirty="0"/>
          </a:p>
        </p:txBody>
      </p:sp>
    </p:spTree>
    <p:extLst>
      <p:ext uri="{BB962C8B-B14F-4D97-AF65-F5344CB8AC3E}">
        <p14:creationId xmlns:p14="http://schemas.microsoft.com/office/powerpoint/2010/main" val="4933348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215483" y="144965"/>
            <a:ext cx="8594725" cy="6244683"/>
          </a:xfrm>
        </p:spPr>
        <p:txBody>
          <a:bodyPr/>
          <a:lstStyle/>
          <a:p>
            <a:r>
              <a:rPr lang="en-US" dirty="0"/>
              <a:t>Even as tuition costs have risen, the proportion of educational costs covered by state funding (on a per-pupil basis) has gone down.</a:t>
            </a:r>
          </a:p>
          <a:p>
            <a:r>
              <a:rPr lang="en-US" dirty="0"/>
              <a:t>Therefore, the cost of higher education has been funded increasingly with tuition and fee hikes, and the burden of paying for higher education has increasingly shifted to the individual student and parents.</a:t>
            </a:r>
          </a:p>
          <a:p>
            <a:r>
              <a:rPr lang="en-US" dirty="0"/>
              <a:t>While parents and students continue to exert pressure on universities to keep costs down, others express concern that educational quality will suffer due to cost-cutting measures. </a:t>
            </a:r>
          </a:p>
          <a:p>
            <a:r>
              <a:rPr lang="en-US" dirty="0"/>
              <a:t>On the other hand, some suggest the costs of education are rightly borne by those who utilize the service and benefit the most, rather than taxpayers in general.</a:t>
            </a:r>
          </a:p>
          <a:p>
            <a:r>
              <a:rPr lang="en-US" dirty="0"/>
              <a:t>Tuition increases over the years have helped Texas schools stay competitive with institutions in other states.</a:t>
            </a:r>
          </a:p>
          <a:p>
            <a:r>
              <a:rPr lang="en-US" dirty="0"/>
              <a:t>It is worth remembering that there are many Texas state colleges and universities with lower costs than the University of Texas and Texas A&amp;M.</a:t>
            </a:r>
          </a:p>
          <a:p>
            <a:endParaRPr lang="en-US" dirty="0"/>
          </a:p>
        </p:txBody>
      </p:sp>
    </p:spTree>
    <p:extLst>
      <p:ext uri="{BB962C8B-B14F-4D97-AF65-F5344CB8AC3E}">
        <p14:creationId xmlns:p14="http://schemas.microsoft.com/office/powerpoint/2010/main" val="213096122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Curriculum and Degree Requirements</a:t>
            </a:r>
          </a:p>
        </p:txBody>
      </p:sp>
      <p:sp>
        <p:nvSpPr>
          <p:cNvPr id="3" name="Content Placeholder 2"/>
          <p:cNvSpPr>
            <a:spLocks noGrp="1"/>
          </p:cNvSpPr>
          <p:nvPr>
            <p:ph idx="1"/>
          </p:nvPr>
        </p:nvSpPr>
        <p:spPr/>
        <p:txBody>
          <a:bodyPr/>
          <a:lstStyle/>
          <a:p>
            <a:r>
              <a:rPr lang="en-US" dirty="0"/>
              <a:t>In recent years the Texas legislature has been more active in making laws and rules that impact the curriculum choices of students, faculty, and university officials.</a:t>
            </a:r>
          </a:p>
          <a:p>
            <a:r>
              <a:rPr lang="en-US" dirty="0"/>
              <a:t>According to state law, all state universities are required to offer a set number of courses in what is called the core curriculum.</a:t>
            </a:r>
          </a:p>
          <a:p>
            <a:r>
              <a:rPr lang="en-US" dirty="0"/>
              <a:t>As of 2013, the core will consist of 36 hours of fundamental component areas identified by the Higher Education Coordinating Board (which includes 6 hours of political science and 6 hours of history) plus an additional 6 hours identified by each institution, provided they justify that the courses meet at least 4 core objectives. </a:t>
            </a:r>
          </a:p>
          <a:p>
            <a:r>
              <a:rPr lang="en-US" dirty="0"/>
              <a:t>The total number of hours required for degree completion is limited to 120 hours for most degrees.</a:t>
            </a:r>
          </a:p>
        </p:txBody>
      </p:sp>
    </p:spTree>
    <p:extLst>
      <p:ext uri="{BB962C8B-B14F-4D97-AF65-F5344CB8AC3E}">
        <p14:creationId xmlns:p14="http://schemas.microsoft.com/office/powerpoint/2010/main" val="21238013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550020" y="156117"/>
            <a:ext cx="8594725" cy="6345044"/>
          </a:xfrm>
        </p:spPr>
        <p:txBody>
          <a:bodyPr>
            <a:normAutofit/>
          </a:bodyPr>
          <a:lstStyle/>
          <a:p>
            <a:r>
              <a:rPr lang="en-US" dirty="0"/>
              <a:t>The justification for this policy change was cost cutting: the legislature wants students to graduate more quickly, thereby reducing the state's cost for higher education.</a:t>
            </a:r>
          </a:p>
          <a:p>
            <a:r>
              <a:rPr lang="en-US" dirty="0"/>
              <a:t>In addition, if a student takes more than 120 hours, the university does not receive any state funding for these extra hours.</a:t>
            </a:r>
          </a:p>
          <a:p>
            <a:r>
              <a:rPr lang="en-US" dirty="0"/>
              <a:t>Students can receive a rebate of $1,000 if they graduate within three credit hours of the total number of hours required for their degree.</a:t>
            </a:r>
          </a:p>
          <a:p>
            <a:r>
              <a:rPr lang="en-US" dirty="0"/>
              <a:t>The legislature forced this policy on universities but did not appropriate any money to cover the cost.</a:t>
            </a:r>
          </a:p>
          <a:p>
            <a:r>
              <a:rPr lang="en-US" dirty="0"/>
              <a:t>Undergraduate students pay in-state tuition rates up to a certain number of total hours in their undergraduate degree.</a:t>
            </a:r>
          </a:p>
          <a:p>
            <a:r>
              <a:rPr lang="en-US" dirty="0"/>
              <a:t>Once they have exceeded this number of credit hours (set by the legislature), a student must pay the out-of-state tuition rate.</a:t>
            </a:r>
          </a:p>
          <a:p>
            <a:r>
              <a:rPr lang="en-US" dirty="0"/>
              <a:t>Transferring courses from one university to another has been a source of controversy. </a:t>
            </a:r>
          </a:p>
        </p:txBody>
      </p:sp>
    </p:spTree>
    <p:extLst>
      <p:ext uri="{BB962C8B-B14F-4D97-AF65-F5344CB8AC3E}">
        <p14:creationId xmlns:p14="http://schemas.microsoft.com/office/powerpoint/2010/main" val="11109646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650381" y="234176"/>
            <a:ext cx="8594725" cy="4351338"/>
          </a:xfrm>
        </p:spPr>
        <p:txBody>
          <a:bodyPr/>
          <a:lstStyle/>
          <a:p>
            <a:r>
              <a:rPr lang="en-US" dirty="0"/>
              <a:t>If a student earns a “D” in a course at one school, other state schools have to accept this course as transfer credit.</a:t>
            </a:r>
          </a:p>
          <a:p>
            <a:r>
              <a:rPr lang="en-US" dirty="0"/>
              <a:t>Although this benefits students in their ability to transfer credits, some of the major schools object to transfers of such low grades.</a:t>
            </a:r>
          </a:p>
        </p:txBody>
      </p:sp>
    </p:spTree>
    <p:extLst>
      <p:ext uri="{BB962C8B-B14F-4D97-AF65-F5344CB8AC3E}">
        <p14:creationId xmlns:p14="http://schemas.microsoft.com/office/powerpoint/2010/main" val="69052476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Higher Education Funds</a:t>
            </a:r>
          </a:p>
        </p:txBody>
      </p:sp>
      <p:sp>
        <p:nvSpPr>
          <p:cNvPr id="3" name="Content Placeholder 2"/>
          <p:cNvSpPr>
            <a:spLocks noGrp="1"/>
          </p:cNvSpPr>
          <p:nvPr>
            <p:ph idx="1"/>
          </p:nvPr>
        </p:nvSpPr>
        <p:spPr>
          <a:xfrm>
            <a:off x="1261872" y="1828800"/>
            <a:ext cx="8595360" cy="4735002"/>
          </a:xfrm>
        </p:spPr>
        <p:txBody>
          <a:bodyPr>
            <a:normAutofit/>
          </a:bodyPr>
          <a:lstStyle/>
          <a:p>
            <a:r>
              <a:rPr lang="en-US" dirty="0"/>
              <a:t>Operating budgets for institutions of higher education are part of the regular state budget, but higher education in Texas has other funds available for capital projects.</a:t>
            </a:r>
          </a:p>
          <a:p>
            <a:r>
              <a:rPr lang="en-US" dirty="0"/>
              <a:t>The </a:t>
            </a:r>
            <a:r>
              <a:rPr lang="en-US" b="1" dirty="0"/>
              <a:t>Permanent University Fund (PUF)</a:t>
            </a:r>
            <a:r>
              <a:rPr lang="en-US" dirty="0"/>
              <a:t> was established by the Texas Constitution of 1876 to support the University of Texas and Texas A&amp;M University systems. </a:t>
            </a:r>
          </a:p>
          <a:p>
            <a:pPr lvl="1"/>
            <a:r>
              <a:rPr lang="en-US" sz="2000" b="1" dirty="0"/>
              <a:t>Permanent University Fund (PUF) </a:t>
            </a:r>
            <a:r>
              <a:rPr lang="en-US" sz="2000" dirty="0"/>
              <a:t>- The PUF is money set aside in the state constitution to benefit the University of Texas at Austin and Texas A&amp;M University.</a:t>
            </a:r>
          </a:p>
          <a:p>
            <a:r>
              <a:rPr lang="en-US" dirty="0"/>
              <a:t>The original endowment began in 1839 when the Republic of Texas set aside 221,400 acres of land, the income from which was designated to fund higher education. </a:t>
            </a:r>
          </a:p>
          <a:p>
            <a:r>
              <a:rPr lang="en-US" dirty="0"/>
              <a:t>This land was located in East Texas and was rather good farmland.</a:t>
            </a:r>
          </a:p>
          <a:p>
            <a:endParaRPr lang="en-US" dirty="0"/>
          </a:p>
        </p:txBody>
      </p:sp>
    </p:spTree>
    <p:extLst>
      <p:ext uri="{BB962C8B-B14F-4D97-AF65-F5344CB8AC3E}">
        <p14:creationId xmlns:p14="http://schemas.microsoft.com/office/powerpoint/2010/main" val="5913876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483113" y="278779"/>
            <a:ext cx="8594725" cy="6133171"/>
          </a:xfrm>
        </p:spPr>
        <p:txBody>
          <a:bodyPr>
            <a:normAutofit fontScale="92500"/>
          </a:bodyPr>
          <a:lstStyle/>
          <a:p>
            <a:r>
              <a:rPr lang="en-US" dirty="0"/>
              <a:t>Because this land was so valuable for agricultural purposes, the state legislature later transferred the endowment to approximately 2 million acres of land, thought to be of less value, primarily in West Texas. </a:t>
            </a:r>
          </a:p>
          <a:p>
            <a:r>
              <a:rPr lang="en-US" dirty="0"/>
              <a:t>Ironically, in the early part of the twentieth century, oil was discovered on these new lands, and the income they generated became substantial over time.</a:t>
            </a:r>
          </a:p>
          <a:p>
            <a:r>
              <a:rPr lang="en-US" dirty="0"/>
              <a:t>The University of Texas and some of its branch campuses receive two-thirds of the money generated by the PUF's investments, and Texas A&amp;M, its branches, and divisions receive the remaining one-third</a:t>
            </a:r>
          </a:p>
          <a:p>
            <a:r>
              <a:rPr lang="en-US" dirty="0"/>
              <a:t>According to this policy, other colleges and universities in the state did not receive any portion of these funds, and other universities began to pressure the Texas legislature for a share of the PUF fund.</a:t>
            </a:r>
          </a:p>
          <a:p>
            <a:r>
              <a:rPr lang="en-US" dirty="0"/>
              <a:t>In 1984, the legislature proposed an amendment to the state constitution (subsequently approved by the voters) creating the </a:t>
            </a:r>
            <a:r>
              <a:rPr lang="en-US" b="1" dirty="0"/>
              <a:t>Higher Education Assistance Fund (HEAF).</a:t>
            </a:r>
            <a:r>
              <a:rPr lang="en-US" dirty="0"/>
              <a:t> </a:t>
            </a:r>
          </a:p>
          <a:p>
            <a:pPr lvl="1"/>
            <a:r>
              <a:rPr lang="en-US" sz="2000" b="1" dirty="0"/>
              <a:t>Higher Education Assistance Fund (HEAF</a:t>
            </a:r>
            <a:r>
              <a:rPr lang="en-US" sz="2000" dirty="0"/>
              <a:t>) -  The HEAF is money set aside for use by those universities not benefiting from the PUF.</a:t>
            </a:r>
          </a:p>
          <a:p>
            <a:pPr marL="0" indent="0">
              <a:buNone/>
            </a:pPr>
            <a:endParaRPr lang="en-US" dirty="0"/>
          </a:p>
          <a:p>
            <a:endParaRPr lang="en-US" dirty="0"/>
          </a:p>
        </p:txBody>
      </p:sp>
    </p:spTree>
    <p:extLst>
      <p:ext uri="{BB962C8B-B14F-4D97-AF65-F5344CB8AC3E}">
        <p14:creationId xmlns:p14="http://schemas.microsoft.com/office/powerpoint/2010/main" val="67040032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694985" y="211873"/>
            <a:ext cx="8594725" cy="6255834"/>
          </a:xfrm>
        </p:spPr>
        <p:txBody>
          <a:bodyPr>
            <a:normAutofit lnSpcReduction="10000"/>
          </a:bodyPr>
          <a:lstStyle/>
          <a:p>
            <a:r>
              <a:rPr lang="en-US" dirty="0"/>
              <a:t>Today this fund provides about $265.5 million each year for colleges and universities not supported by the PUF.</a:t>
            </a:r>
          </a:p>
          <a:p>
            <a:pPr fontAlgn="base"/>
            <a:r>
              <a:rPr lang="en-US" dirty="0"/>
              <a:t>In 2015, Governor Abbott proposed and the legislature approved the establishment of the Governor’s University Research Initiative.</a:t>
            </a:r>
          </a:p>
          <a:p>
            <a:pPr fontAlgn="base"/>
            <a:r>
              <a:rPr lang="en-US" dirty="0"/>
              <a:t>According to the Governor’s Office, the purpose of this initiative is to help fund the recruitment of “prestigious, nationally-recognized researchers … to Texas public universities.”</a:t>
            </a:r>
            <a:endParaRPr lang="en-US" b="1" baseline="30000" dirty="0"/>
          </a:p>
          <a:p>
            <a:pPr fontAlgn="base"/>
            <a:r>
              <a:rPr lang="en-US" dirty="0"/>
              <a:t>By providing matching funds for universities to hire desirable faculty, the governor aimed to elevate the status of Texas higher education and boost the state’s economy through research advances. </a:t>
            </a:r>
          </a:p>
          <a:p>
            <a:pPr fontAlgn="base"/>
            <a:r>
              <a:rPr lang="en-US" dirty="0"/>
              <a:t>The authors of the Texas Constitution of 1876 saw a need for higher education in Texas and responded by creating the PUF. </a:t>
            </a:r>
          </a:p>
          <a:p>
            <a:pPr fontAlgn="base"/>
            <a:r>
              <a:rPr lang="en-US" dirty="0"/>
              <a:t>Later sessions of the legislature wanted to fund other institutions of higher learning and created the HEAF; Governor Abbott recently created the Governor’s University Research Initiative. </a:t>
            </a:r>
          </a:p>
          <a:p>
            <a:pPr fontAlgn="base"/>
            <a:r>
              <a:rPr lang="en-US" dirty="0"/>
              <a:t>The establishment of these funds is an example of public policy prioritizing education relative to other ends.</a:t>
            </a:r>
          </a:p>
          <a:p>
            <a:endParaRPr lang="en-US" dirty="0"/>
          </a:p>
        </p:txBody>
      </p:sp>
    </p:spTree>
    <p:extLst>
      <p:ext uri="{BB962C8B-B14F-4D97-AF65-F5344CB8AC3E}">
        <p14:creationId xmlns:p14="http://schemas.microsoft.com/office/powerpoint/2010/main" val="197865981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Access to Higher Education</a:t>
            </a:r>
          </a:p>
        </p:txBody>
      </p:sp>
      <p:sp>
        <p:nvSpPr>
          <p:cNvPr id="3" name="Content Placeholder 2"/>
          <p:cNvSpPr>
            <a:spLocks noGrp="1"/>
          </p:cNvSpPr>
          <p:nvPr>
            <p:ph idx="1"/>
          </p:nvPr>
        </p:nvSpPr>
        <p:spPr/>
        <p:txBody>
          <a:bodyPr/>
          <a:lstStyle/>
          <a:p>
            <a:r>
              <a:rPr lang="en-US" dirty="0"/>
              <a:t>From the 1950s to the 1970s, access to state colleges and universities in Texas was governed by “open enrollment.” </a:t>
            </a:r>
          </a:p>
          <a:p>
            <a:r>
              <a:rPr lang="en-US" dirty="0"/>
              <a:t>In the 1980s many schools, particularly Texas A&amp;M and the University of Texas, began to impose higher standards for admittance, using mainly SAT scores and high school class standing to make that determination.</a:t>
            </a:r>
          </a:p>
          <a:p>
            <a:r>
              <a:rPr lang="en-US" dirty="0"/>
              <a:t>Higher enrollment standards conflicted to some degree with the aim of increasing minority enrollment at state colleges and universities.</a:t>
            </a:r>
          </a:p>
          <a:p>
            <a:r>
              <a:rPr lang="en-US" dirty="0"/>
              <a:t>At the time, Hispanics and African Americans were a growing minority of the state's population, but only about 20 percent were enrolled in colleges and fewer still in the top two state universities.</a:t>
            </a:r>
          </a:p>
        </p:txBody>
      </p:sp>
    </p:spTree>
    <p:extLst>
      <p:ext uri="{BB962C8B-B14F-4D97-AF65-F5344CB8AC3E}">
        <p14:creationId xmlns:p14="http://schemas.microsoft.com/office/powerpoint/2010/main" val="152432015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494263" y="133815"/>
            <a:ext cx="9303725" cy="6456556"/>
          </a:xfrm>
        </p:spPr>
        <p:txBody>
          <a:bodyPr>
            <a:normAutofit/>
          </a:bodyPr>
          <a:lstStyle/>
          <a:p>
            <a:r>
              <a:rPr lang="en-US" dirty="0"/>
              <a:t>Many colleges and universities began affirmative action programs in an attempt to increase minority enrollment in colleges and universities. </a:t>
            </a:r>
          </a:p>
          <a:p>
            <a:r>
              <a:rPr lang="en-US" dirty="0"/>
              <a:t>These programs prompted a lawsuit regarding admission of minority students to the University of Texas law school.</a:t>
            </a:r>
          </a:p>
          <a:p>
            <a:r>
              <a:rPr lang="en-US" dirty="0"/>
              <a:t>In 1996, the federal court ended affirmative action practices at the University of Texas law school in the </a:t>
            </a:r>
            <a:r>
              <a:rPr lang="en-US" b="1" i="1" dirty="0"/>
              <a:t>Hopwood Decision</a:t>
            </a:r>
            <a:r>
              <a:rPr lang="en-US" b="1" dirty="0"/>
              <a:t>.</a:t>
            </a:r>
          </a:p>
          <a:p>
            <a:pPr lvl="1"/>
            <a:r>
              <a:rPr lang="en-US" sz="2000" b="1" i="1" dirty="0">
                <a:solidFill>
                  <a:srgbClr val="C00000"/>
                </a:solidFill>
              </a:rPr>
              <a:t>Hopwood Decision</a:t>
            </a:r>
            <a:r>
              <a:rPr lang="en-US" sz="2000" dirty="0">
                <a:solidFill>
                  <a:srgbClr val="C00000"/>
                </a:solidFill>
              </a:rPr>
              <a:t> -  Decision by federal courts to end affirmative action in Texas schools; these programs had provided for special treatment for minority students in being accepted to colleges and professional schools.</a:t>
            </a:r>
          </a:p>
          <a:p>
            <a:r>
              <a:rPr lang="en-US" dirty="0"/>
              <a:t>Texas Attorney General Daniel Morales, himself a beneficiary of affirmative action programs while a student in Texas, applied the </a:t>
            </a:r>
            <a:r>
              <a:rPr lang="en-US" i="1" dirty="0"/>
              <a:t>Hopwood</a:t>
            </a:r>
            <a:r>
              <a:rPr lang="en-US" dirty="0"/>
              <a:t> decision to all state colleges and universities and effectively eliminated affirmative action admission policies across the state. </a:t>
            </a:r>
          </a:p>
          <a:p>
            <a:r>
              <a:rPr lang="en-US" dirty="0"/>
              <a:t>Morales found that “… Hopwood's restrictions would generally apply to all internal institutional policies, including admissions, financial aid, scholarships, fellowships, recruitment and retention, among others.”</a:t>
            </a:r>
            <a:endParaRPr lang="en-US" i="1" dirty="0"/>
          </a:p>
        </p:txBody>
      </p:sp>
    </p:spTree>
    <p:extLst>
      <p:ext uri="{BB962C8B-B14F-4D97-AF65-F5344CB8AC3E}">
        <p14:creationId xmlns:p14="http://schemas.microsoft.com/office/powerpoint/2010/main" val="10121604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505414" y="144965"/>
            <a:ext cx="8594725" cy="6244683"/>
          </a:xfrm>
        </p:spPr>
        <p:txBody>
          <a:bodyPr>
            <a:normAutofit/>
          </a:bodyPr>
          <a:lstStyle/>
          <a:p>
            <a:r>
              <a:rPr lang="en-US" dirty="0"/>
              <a:t>The U.S. Supreme Court, in </a:t>
            </a:r>
            <a:r>
              <a:rPr lang="en-US" i="1" dirty="0" err="1"/>
              <a:t>Grutter</a:t>
            </a:r>
            <a:r>
              <a:rPr lang="en-US" i="1" dirty="0"/>
              <a:t> v. Bollinger,</a:t>
            </a:r>
            <a:r>
              <a:rPr lang="en-US" dirty="0"/>
              <a:t> 539 U.S. 306 (2003), ruled that the U.S. Constitution does not prohibit tailoring standards to use race as an admission decision or policy.</a:t>
            </a:r>
          </a:p>
          <a:p>
            <a:r>
              <a:rPr lang="en-US" dirty="0"/>
              <a:t>Under the new policy, any student graduating in the top 10 percent of his or her high school class was granted automatic admission to any state college or university, without consideration of other factors such as SAT scores. </a:t>
            </a:r>
          </a:p>
          <a:p>
            <a:r>
              <a:rPr lang="en-US" dirty="0"/>
              <a:t>This ruling had the greatest impact on the University of Texas, where 81 percent of the 2008 freshman class was admitted under the Top Ten Percent rule</a:t>
            </a:r>
          </a:p>
          <a:p>
            <a:r>
              <a:rPr lang="en-US" dirty="0"/>
              <a:t>This Top Ten Percent rule was expected to increase minority enrollment by allowing students from inner-city high schools to attend the top schools in the state.</a:t>
            </a:r>
          </a:p>
          <a:p>
            <a:r>
              <a:rPr lang="en-US" dirty="0"/>
              <a:t>However, the policy has created a problem for some high-performing students at better high schools in the state. </a:t>
            </a:r>
          </a:p>
          <a:p>
            <a:endParaRPr lang="en-US" dirty="0"/>
          </a:p>
        </p:txBody>
      </p:sp>
    </p:spTree>
    <p:extLst>
      <p:ext uri="{BB962C8B-B14F-4D97-AF65-F5344CB8AC3E}">
        <p14:creationId xmlns:p14="http://schemas.microsoft.com/office/powerpoint/2010/main" val="105390781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561171" y="144965"/>
            <a:ext cx="8594725" cy="6389650"/>
          </a:xfrm>
        </p:spPr>
        <p:txBody>
          <a:bodyPr>
            <a:normAutofit lnSpcReduction="10000"/>
          </a:bodyPr>
          <a:lstStyle/>
          <a:p>
            <a:r>
              <a:rPr lang="en-US" dirty="0"/>
              <a:t>It is not unusual for students at a competitive high school not to place in the top 10 percent of their graduating class, even with a 1500 or higher score on the SAT.</a:t>
            </a:r>
          </a:p>
          <a:p>
            <a:r>
              <a:rPr lang="en-US" dirty="0"/>
              <a:t>Therefore, these students are not guaranteed admission to a Texas institute of higher education under the Top 10 Percent rule.</a:t>
            </a:r>
          </a:p>
          <a:p>
            <a:r>
              <a:rPr lang="en-US" dirty="0"/>
              <a:t>Conversely, some students from small rural schools, who have very low SAT scores, are able to gain admission via the same policy.</a:t>
            </a:r>
          </a:p>
          <a:p>
            <a:r>
              <a:rPr lang="en-US" dirty="0"/>
              <a:t>The U.S. Supreme Court has considered the issue of race and university admissions in Texas not once, but twice in recent years.</a:t>
            </a:r>
          </a:p>
          <a:p>
            <a:r>
              <a:rPr lang="en-US" dirty="0"/>
              <a:t>In </a:t>
            </a:r>
            <a:r>
              <a:rPr lang="en-US" i="1" dirty="0"/>
              <a:t>Fisher v. University of Texas</a:t>
            </a:r>
            <a:r>
              <a:rPr lang="en-US" dirty="0"/>
              <a:t>, the Court ruled that universities can use affirmative action in their admissions policies only if there is no other way to achieve diversity among the student body.</a:t>
            </a:r>
          </a:p>
          <a:p>
            <a:r>
              <a:rPr lang="en-US" dirty="0"/>
              <a:t>This ruling did not change the University of Texas's admissions policy, but the case was sent back to a lower court for consideration of whether the university had met this standard.</a:t>
            </a:r>
          </a:p>
          <a:p>
            <a:r>
              <a:rPr lang="en-US" dirty="0"/>
              <a:t>The case was again argued before the U.S. Supreme Court in 2015. In its 2016 ruling, the Court upheld the university’s “consideration of race as part of its [admissions] process” as lawful.</a:t>
            </a:r>
          </a:p>
        </p:txBody>
      </p:sp>
    </p:spTree>
    <p:extLst>
      <p:ext uri="{BB962C8B-B14F-4D97-AF65-F5344CB8AC3E}">
        <p14:creationId xmlns:p14="http://schemas.microsoft.com/office/powerpoint/2010/main" val="164989947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Social Policies</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5704335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91409" y="537883"/>
            <a:ext cx="9692640" cy="808461"/>
          </a:xfrm>
        </p:spPr>
        <p:txBody>
          <a:bodyPr/>
          <a:lstStyle/>
          <a:p>
            <a:r>
              <a:rPr lang="en-US" dirty="0"/>
              <a:t>Firearms Policies</a:t>
            </a:r>
          </a:p>
        </p:txBody>
      </p:sp>
      <p:sp>
        <p:nvSpPr>
          <p:cNvPr id="3" name="Content Placeholder 2"/>
          <p:cNvSpPr>
            <a:spLocks noGrp="1"/>
          </p:cNvSpPr>
          <p:nvPr>
            <p:ph idx="1"/>
          </p:nvPr>
        </p:nvSpPr>
        <p:spPr>
          <a:xfrm>
            <a:off x="645460" y="1452281"/>
            <a:ext cx="10238590" cy="5096437"/>
          </a:xfrm>
        </p:spPr>
        <p:txBody>
          <a:bodyPr>
            <a:noAutofit/>
          </a:bodyPr>
          <a:lstStyle/>
          <a:p>
            <a:r>
              <a:rPr lang="en-US" dirty="0"/>
              <a:t>Despite being a relatively conservative state, </a:t>
            </a:r>
          </a:p>
          <a:p>
            <a:r>
              <a:rPr lang="en-US" dirty="0"/>
              <a:t>Texas has traditionally had more restrictive gun laws than many other states, including liberal states such as Vermont and Maine. </a:t>
            </a:r>
          </a:p>
          <a:p>
            <a:r>
              <a:rPr lang="en-US" dirty="0"/>
              <a:t>However, some restrictions on the right to carry firearms that did exist have recently been lifted. </a:t>
            </a:r>
          </a:p>
          <a:p>
            <a:r>
              <a:rPr lang="en-US" dirty="0"/>
              <a:t>In January 2016, legislation permitting the “open carry” of firearms went into effect in Texas. </a:t>
            </a:r>
          </a:p>
          <a:p>
            <a:r>
              <a:rPr lang="en-US" dirty="0"/>
              <a:t>Under this new law, licensed gun owners are allowed to carry a loaded or unloaded handgun, in plain view, as long as it is in a holster. </a:t>
            </a:r>
          </a:p>
          <a:p>
            <a:r>
              <a:rPr lang="en-US" dirty="0"/>
              <a:t>Although open carry is still prohibited on college campuses, additional legislation that went into effect later in 2016 allows licensed individuals to carry concealed handguns on the premises of an institution of higher education.</a:t>
            </a:r>
            <a:endParaRPr lang="en-US" b="1" baseline="30000" dirty="0"/>
          </a:p>
          <a:p>
            <a:pPr marL="0" indent="0">
              <a:buNone/>
            </a:pPr>
            <a:endParaRPr lang="en-US" dirty="0"/>
          </a:p>
        </p:txBody>
      </p:sp>
    </p:spTree>
    <p:extLst>
      <p:ext uri="{BB962C8B-B14F-4D97-AF65-F5344CB8AC3E}">
        <p14:creationId xmlns:p14="http://schemas.microsoft.com/office/powerpoint/2010/main" val="65705797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753034" y="808038"/>
            <a:ext cx="9937378" cy="4383087"/>
          </a:xfrm>
        </p:spPr>
        <p:txBody>
          <a:bodyPr>
            <a:noAutofit/>
          </a:bodyPr>
          <a:lstStyle/>
          <a:p>
            <a:r>
              <a:rPr lang="en-US" dirty="0"/>
              <a:t>Colleges and universities may designate certain areas of the campus as off-limits for carrying handguns.  </a:t>
            </a:r>
          </a:p>
          <a:p>
            <a:r>
              <a:rPr lang="en-US" dirty="0"/>
              <a:t>The law bars university president’s from establishing “provisions that generally prohibit or have the effect of generally prohibiting license holders from carrying concealed handguns on campus.”</a:t>
            </a:r>
          </a:p>
          <a:p>
            <a:r>
              <a:rPr lang="en-US" dirty="0"/>
              <a:t>Public institutions must allow campus carry, but private institutions are not required to participate</a:t>
            </a:r>
          </a:p>
          <a:p>
            <a:r>
              <a:rPr lang="en-US" dirty="0"/>
              <a:t>23 other states have enacted legislative related to firearms on campus, presumably in response to campus shootings that have occurred in recent years.</a:t>
            </a:r>
          </a:p>
          <a:p>
            <a:r>
              <a:rPr lang="en-US" dirty="0"/>
              <a:t>In Texas, an initial permit to carry a firearm costs $40, and a required training course costs more than similar courses in other states.</a:t>
            </a:r>
          </a:p>
        </p:txBody>
      </p:sp>
    </p:spTree>
    <p:extLst>
      <p:ext uri="{BB962C8B-B14F-4D97-AF65-F5344CB8AC3E}">
        <p14:creationId xmlns:p14="http://schemas.microsoft.com/office/powerpoint/2010/main" val="217059631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LGBTQ Rights</a:t>
            </a:r>
          </a:p>
        </p:txBody>
      </p:sp>
      <p:sp>
        <p:nvSpPr>
          <p:cNvPr id="3" name="Content Placeholder 2"/>
          <p:cNvSpPr>
            <a:spLocks noGrp="1"/>
          </p:cNvSpPr>
          <p:nvPr>
            <p:ph idx="1"/>
          </p:nvPr>
        </p:nvSpPr>
        <p:spPr>
          <a:xfrm>
            <a:off x="806824" y="1828800"/>
            <a:ext cx="9708776" cy="4351337"/>
          </a:xfrm>
        </p:spPr>
        <p:txBody>
          <a:bodyPr>
            <a:normAutofit fontScale="92500" lnSpcReduction="10000"/>
          </a:bodyPr>
          <a:lstStyle/>
          <a:p>
            <a:r>
              <a:rPr lang="en-US" dirty="0"/>
              <a:t>Public opinion has been evolving rapidly on the issue of same-sex marriage, and the legal landscape regarding this issue looks very different than it did just a few years ago. </a:t>
            </a:r>
          </a:p>
          <a:p>
            <a:pPr fontAlgn="base"/>
            <a:r>
              <a:rPr lang="en-US" dirty="0"/>
              <a:t>In January 2013, only 9 states and the District of Columbia allowed same-sex couples to marry, and by October 2014, 24 states and the District of Columbia allowed same-sex marriage. </a:t>
            </a:r>
          </a:p>
          <a:p>
            <a:pPr fontAlgn="base"/>
            <a:r>
              <a:rPr lang="en-US" dirty="0"/>
              <a:t>In June 2015, the U.S. Supreme Court essentially ended the political and legal debate over this issue, ruling in </a:t>
            </a:r>
            <a:r>
              <a:rPr lang="en-US" i="1" dirty="0"/>
              <a:t>Obergefell v. Hodges</a:t>
            </a:r>
            <a:r>
              <a:rPr lang="en-US" dirty="0"/>
              <a:t> that state bans on same-sex marriage were unconstitutional.</a:t>
            </a:r>
            <a:endParaRPr lang="en-US" b="1" baseline="30000" dirty="0"/>
          </a:p>
          <a:p>
            <a:pPr fontAlgn="base"/>
            <a:r>
              <a:rPr lang="en-US" dirty="0"/>
              <a:t>Therefore, all states are now required to issue marriage licenses to all couples, regardless of sexual orientation.</a:t>
            </a:r>
          </a:p>
          <a:p>
            <a:pPr fontAlgn="base"/>
            <a:r>
              <a:rPr lang="en-US" dirty="0"/>
              <a:t>Prior to the Supreme Court ruling, Texas had a longstanding ban on same-sex marriage. </a:t>
            </a:r>
          </a:p>
          <a:p>
            <a:endParaRPr lang="en-US" dirty="0"/>
          </a:p>
        </p:txBody>
      </p:sp>
    </p:spTree>
    <p:extLst>
      <p:ext uri="{BB962C8B-B14F-4D97-AF65-F5344CB8AC3E}">
        <p14:creationId xmlns:p14="http://schemas.microsoft.com/office/powerpoint/2010/main" val="134791767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742951" y="167269"/>
            <a:ext cx="10275570" cy="6222380"/>
          </a:xfrm>
        </p:spPr>
        <p:txBody>
          <a:bodyPr>
            <a:normAutofit lnSpcReduction="10000"/>
          </a:bodyPr>
          <a:lstStyle/>
          <a:p>
            <a:pPr fontAlgn="base"/>
            <a:r>
              <a:rPr lang="en-US" dirty="0"/>
              <a:t>In 1996 the U.S. Congress passed the federal Defense of Marriage Act (DOMA), which defined marriage as the union of one woman and one man and denied federal recognition of same-sex marriage. </a:t>
            </a:r>
          </a:p>
          <a:p>
            <a:pPr fontAlgn="base"/>
            <a:r>
              <a:rPr lang="en-US" dirty="0"/>
              <a:t>Texas amended its constitution in 2005 to prohibit same-sex marriage; the ban was initially proposed in the legislature and overwhelmingly approved by voters (76 percent in favor).</a:t>
            </a:r>
            <a:endParaRPr lang="en-US" b="1" baseline="30000" dirty="0"/>
          </a:p>
          <a:p>
            <a:pPr fontAlgn="base"/>
            <a:r>
              <a:rPr lang="en-US" dirty="0"/>
              <a:t>Many state bans followed the language of the DOMA. </a:t>
            </a:r>
          </a:p>
          <a:p>
            <a:pPr fontAlgn="base"/>
            <a:r>
              <a:rPr lang="en-US" dirty="0"/>
              <a:t>Texas’s amendment was actually a “Super-DOMA,” which not only defined marriage as the union of one man and one woman; it also denied legal status to any other type of relationship that approximated marriage (such as civil unions and domestic partnerships). </a:t>
            </a:r>
          </a:p>
          <a:p>
            <a:r>
              <a:rPr lang="en-US" dirty="0"/>
              <a:t>Therefore, unmarried couples, including same-sex couples, could be (in the words of one legal scholar) “nothing other than complete legal strangers to one another.”</a:t>
            </a:r>
            <a:endParaRPr lang="en-US" b="1" baseline="30000" dirty="0"/>
          </a:p>
          <a:p>
            <a:r>
              <a:rPr lang="en-US" dirty="0"/>
              <a:t>Nineteen other states had similar amendments. </a:t>
            </a:r>
          </a:p>
          <a:p>
            <a:r>
              <a:rPr lang="en-US" dirty="0"/>
              <a:t>In June 2013, in the case </a:t>
            </a:r>
            <a:r>
              <a:rPr lang="en-US" i="1" dirty="0"/>
              <a:t>United States v. Windsor</a:t>
            </a:r>
            <a:r>
              <a:rPr lang="en-US" dirty="0"/>
              <a:t>, the U.S. Supreme Court struck down a portion of DOMA and declared that the federal definition of marriage was unconstitutional.</a:t>
            </a:r>
            <a:endParaRPr lang="en-US" b="1" baseline="30000" dirty="0"/>
          </a:p>
        </p:txBody>
      </p:sp>
    </p:spTree>
    <p:extLst>
      <p:ext uri="{BB962C8B-B14F-4D97-AF65-F5344CB8AC3E}">
        <p14:creationId xmlns:p14="http://schemas.microsoft.com/office/powerpoint/2010/main" val="196445725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3A678514-9030-134D-A75F-6B6E6FC099F4}"/>
              </a:ext>
            </a:extLst>
          </p:cNvPr>
          <p:cNvSpPr>
            <a:spLocks noGrp="1"/>
          </p:cNvSpPr>
          <p:nvPr>
            <p:ph idx="4294967295"/>
          </p:nvPr>
        </p:nvSpPr>
        <p:spPr>
          <a:xfrm>
            <a:off x="578224" y="389965"/>
            <a:ext cx="10112188" cy="6051176"/>
          </a:xfrm>
        </p:spPr>
        <p:txBody>
          <a:bodyPr>
            <a:normAutofit/>
          </a:bodyPr>
          <a:lstStyle/>
          <a:p>
            <a:r>
              <a:rPr lang="en-US" dirty="0"/>
              <a:t>Although this ruling did not necessarily guarantee same-sex couples the right to be married (because individual states regulate marriage within their borders), it opened the door for state laws or constitutional provisions banning same-sex marriage to be challenged in court. </a:t>
            </a:r>
          </a:p>
          <a:p>
            <a:r>
              <a:rPr lang="en-US" dirty="0"/>
              <a:t>In February 2014, the Texas state ban was struck down by a federal judge.</a:t>
            </a:r>
            <a:endParaRPr lang="en-US" b="1" baseline="30000" dirty="0"/>
          </a:p>
          <a:p>
            <a:r>
              <a:rPr lang="en-US" dirty="0"/>
              <a:t>Meanwhile, the ability of gay and lesbian couples to marry remained on hold while the state appealed this decision.</a:t>
            </a:r>
            <a:endParaRPr lang="en-US" b="1" baseline="30000" dirty="0"/>
          </a:p>
          <a:p>
            <a:r>
              <a:rPr lang="en-US" dirty="0"/>
              <a:t>This was finally resolved in </a:t>
            </a:r>
            <a:r>
              <a:rPr lang="en-US" i="1" dirty="0"/>
              <a:t>Obergefell.</a:t>
            </a:r>
          </a:p>
          <a:p>
            <a:r>
              <a:rPr lang="en-US" dirty="0"/>
              <a:t>Individuals in Texas are allowed to adopt children without consideration of their sexual orientation. </a:t>
            </a:r>
          </a:p>
          <a:p>
            <a:r>
              <a:rPr lang="en-US" dirty="0"/>
              <a:t>Therefore, gays and lesbians can adopt children; because only one partner in a same-sex couple can be listed on the child’s birth certificate,</a:t>
            </a:r>
            <a:r>
              <a:rPr lang="en-US" b="1" baseline="30000" dirty="0"/>
              <a:t> </a:t>
            </a:r>
            <a:r>
              <a:rPr lang="en-US" dirty="0"/>
              <a:t>these adoptions tend to be single-parent adoptions and may be followed by a second adoption by a same-sex partner. </a:t>
            </a:r>
          </a:p>
          <a:p>
            <a:r>
              <a:rPr lang="en-US" dirty="0"/>
              <a:t>Some Texas courts have recognized same-sex second parent adoptions, such as in </a:t>
            </a:r>
            <a:r>
              <a:rPr lang="en-US" i="1" dirty="0"/>
              <a:t>Hobbs v. Van </a:t>
            </a:r>
            <a:r>
              <a:rPr lang="en-US" i="1" dirty="0" err="1"/>
              <a:t>Stavern</a:t>
            </a:r>
            <a:r>
              <a:rPr lang="en-US" dirty="0"/>
              <a:t> (2006) and </a:t>
            </a:r>
            <a:r>
              <a:rPr lang="en-US" i="1" dirty="0"/>
              <a:t>Goodson v. Castellanos</a:t>
            </a:r>
            <a:r>
              <a:rPr lang="en-US" dirty="0"/>
              <a:t> (2007).</a:t>
            </a:r>
            <a:endParaRPr lang="en-US" b="1" baseline="30000" dirty="0"/>
          </a:p>
          <a:p>
            <a:endParaRPr lang="en-US" dirty="0"/>
          </a:p>
        </p:txBody>
      </p:sp>
    </p:spTree>
    <p:extLst>
      <p:ext uri="{BB962C8B-B14F-4D97-AF65-F5344CB8AC3E}">
        <p14:creationId xmlns:p14="http://schemas.microsoft.com/office/powerpoint/2010/main" val="220888709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AE06653-B373-F04B-90CD-467D150869B4}"/>
              </a:ext>
            </a:extLst>
          </p:cNvPr>
          <p:cNvSpPr>
            <a:spLocks noGrp="1"/>
          </p:cNvSpPr>
          <p:nvPr>
            <p:ph idx="4294967295"/>
          </p:nvPr>
        </p:nvSpPr>
        <p:spPr>
          <a:xfrm>
            <a:off x="726141" y="188259"/>
            <a:ext cx="9897035" cy="6199094"/>
          </a:xfrm>
        </p:spPr>
        <p:txBody>
          <a:bodyPr>
            <a:normAutofit/>
          </a:bodyPr>
          <a:lstStyle/>
          <a:p>
            <a:r>
              <a:rPr lang="en-US" dirty="0"/>
              <a:t>Finally, there is no statewide antidiscrimination law specifically protecting members of the LGBT community. </a:t>
            </a:r>
          </a:p>
          <a:p>
            <a:r>
              <a:rPr lang="en-US" dirty="0"/>
              <a:t>However, some local governments in Texas, including the cities of Dallas, Fort Worth, Austin, and San Antonio, have passed such laws. </a:t>
            </a:r>
          </a:p>
          <a:p>
            <a:r>
              <a:rPr lang="en-US" dirty="0"/>
              <a:t>In 2015 Houston voters rejected a nondiscrimination ordinance by a vote of 61 to 39 percent.</a:t>
            </a:r>
            <a:endParaRPr lang="en-US" b="1" baseline="30000" dirty="0"/>
          </a:p>
          <a:p>
            <a:r>
              <a:rPr lang="en-US" dirty="0"/>
              <a:t>Advocates of the ordinance sought protections for LGBT residents from being fired, evicted, or refused service due to their gender identity or sexual orientation. </a:t>
            </a:r>
          </a:p>
          <a:p>
            <a:r>
              <a:rPr lang="en-US" dirty="0"/>
              <a:t>Opponents voiced religiously inspired arguments in addition to concerns about the rights of business owners. </a:t>
            </a:r>
          </a:p>
          <a:p>
            <a:r>
              <a:rPr lang="en-US" dirty="0"/>
              <a:t>In 2017, Republicans tried to pass a ”bathroom bill” that would require people to select the bathroom that corresponds to the gender listed on their birth certificate.</a:t>
            </a:r>
          </a:p>
          <a:p>
            <a:r>
              <a:rPr lang="en-US" dirty="0"/>
              <a:t>The opposition argued passage would harm the business climate and economy. The bill failed.</a:t>
            </a:r>
          </a:p>
        </p:txBody>
      </p:sp>
    </p:spTree>
    <p:extLst>
      <p:ext uri="{BB962C8B-B14F-4D97-AF65-F5344CB8AC3E}">
        <p14:creationId xmlns:p14="http://schemas.microsoft.com/office/powerpoint/2010/main" val="426988422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Abortion Policies</a:t>
            </a:r>
          </a:p>
        </p:txBody>
      </p:sp>
      <p:sp>
        <p:nvSpPr>
          <p:cNvPr id="3" name="Content Placeholder 2"/>
          <p:cNvSpPr>
            <a:spLocks noGrp="1"/>
          </p:cNvSpPr>
          <p:nvPr>
            <p:ph idx="1"/>
          </p:nvPr>
        </p:nvSpPr>
        <p:spPr/>
        <p:txBody>
          <a:bodyPr/>
          <a:lstStyle/>
          <a:p>
            <a:r>
              <a:rPr lang="en-US" dirty="0"/>
              <a:t>In the 1973 case </a:t>
            </a:r>
            <a:r>
              <a:rPr lang="en-US" b="1" i="1" dirty="0"/>
              <a:t>Roe v. Wade</a:t>
            </a:r>
            <a:r>
              <a:rPr lang="en-US" b="1" dirty="0"/>
              <a:t>,</a:t>
            </a:r>
            <a:r>
              <a:rPr lang="en-US" dirty="0"/>
              <a:t> the U.S. Supreme Court ruled that the Texas law banning abortions was unconstitutional.</a:t>
            </a:r>
          </a:p>
          <a:p>
            <a:r>
              <a:rPr lang="en-US" dirty="0"/>
              <a:t>Ever since the ruling, however, states have tried in a variety of ways to limit and restrict abortions. Texas is no exception.</a:t>
            </a:r>
          </a:p>
          <a:p>
            <a:r>
              <a:rPr lang="en-US" dirty="0"/>
              <a:t>Some abortion-related regulations already on the books in Texas include a requirement that abortions be performed by a licensed physician, specify a gestational limit banning late-term abortions (with life and health exceptions as required by the Supreme Court), and include requirements that young women under 18 obtain parental consent before having an abortion (with a judicial bypass required by the Supreme Court).</a:t>
            </a:r>
          </a:p>
        </p:txBody>
      </p:sp>
    </p:spTree>
    <p:extLst>
      <p:ext uri="{BB962C8B-B14F-4D97-AF65-F5344CB8AC3E}">
        <p14:creationId xmlns:p14="http://schemas.microsoft.com/office/powerpoint/2010/main" val="39043295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416205" y="133813"/>
            <a:ext cx="8594725" cy="6222381"/>
          </a:xfrm>
        </p:spPr>
        <p:txBody>
          <a:bodyPr/>
          <a:lstStyle/>
          <a:p>
            <a:r>
              <a:rPr lang="en-US" dirty="0"/>
              <a:t>In addition, there is a 24-hour waiting period for abortion, and women must receive an ultrasound from their physician before an abortion can be performed.</a:t>
            </a:r>
          </a:p>
          <a:p>
            <a:r>
              <a:rPr lang="en-US" dirty="0"/>
              <a:t>Texas also prohibits public funding of abortions except in cases of rape, incest, or life endangerment.</a:t>
            </a:r>
          </a:p>
        </p:txBody>
      </p:sp>
    </p:spTree>
    <p:extLst>
      <p:ext uri="{BB962C8B-B14F-4D97-AF65-F5344CB8AC3E}">
        <p14:creationId xmlns:p14="http://schemas.microsoft.com/office/powerpoint/2010/main" val="143893558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3615B-D5AF-F241-8A3F-54A0039EA68B}"/>
              </a:ext>
            </a:extLst>
          </p:cNvPr>
          <p:cNvSpPr>
            <a:spLocks noGrp="1"/>
          </p:cNvSpPr>
          <p:nvPr>
            <p:ph type="title"/>
          </p:nvPr>
        </p:nvSpPr>
        <p:spPr/>
        <p:txBody>
          <a:bodyPr/>
          <a:lstStyle/>
          <a:p>
            <a:r>
              <a:rPr lang="en-US" dirty="0"/>
              <a:t>Immigration Policy</a:t>
            </a:r>
          </a:p>
        </p:txBody>
      </p:sp>
      <p:sp>
        <p:nvSpPr>
          <p:cNvPr id="3" name="Content Placeholder 2">
            <a:extLst>
              <a:ext uri="{FF2B5EF4-FFF2-40B4-BE49-F238E27FC236}">
                <a16:creationId xmlns:a16="http://schemas.microsoft.com/office/drawing/2014/main" id="{0A8300FB-7A31-D94D-9087-A5F1FCAB79D5}"/>
              </a:ext>
            </a:extLst>
          </p:cNvPr>
          <p:cNvSpPr>
            <a:spLocks noGrp="1"/>
          </p:cNvSpPr>
          <p:nvPr>
            <p:ph idx="1"/>
          </p:nvPr>
        </p:nvSpPr>
        <p:spPr/>
        <p:txBody>
          <a:bodyPr>
            <a:normAutofit fontScale="92500" lnSpcReduction="10000"/>
          </a:bodyPr>
          <a:lstStyle/>
          <a:p>
            <a:r>
              <a:rPr lang="en-US" dirty="0"/>
              <a:t>Immigration has become a highly publicized issue nationally, due in part to the surge of illegal immigrants from Central America in recent years, the widely debated question of whether to accept Middle Eastern refugees in light of the threat of terrorism, and the 2016 presidential campaign. </a:t>
            </a:r>
          </a:p>
          <a:p>
            <a:r>
              <a:rPr lang="en-US" dirty="0"/>
              <a:t>It is important to note that immigration policy is set at the federal level; however, due to its more than 1,200-mile border with Mexico, Texas understandably plays a very prominent role in how our country deals with immigration.</a:t>
            </a:r>
          </a:p>
          <a:p>
            <a:r>
              <a:rPr lang="en-US" dirty="0"/>
              <a:t>During the period from 2010 to 2014, 16.5 percent of the state's population was composed of foreign-born persons.</a:t>
            </a:r>
          </a:p>
          <a:p>
            <a:r>
              <a:rPr lang="en-US" dirty="0"/>
              <a:t>Although the Census Bureau counts people who are present both legally and illegally, it is important to distinguish between the two types of immigrants.</a:t>
            </a:r>
          </a:p>
        </p:txBody>
      </p:sp>
    </p:spTree>
    <p:extLst>
      <p:ext uri="{BB962C8B-B14F-4D97-AF65-F5344CB8AC3E}">
        <p14:creationId xmlns:p14="http://schemas.microsoft.com/office/powerpoint/2010/main" val="209342510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941294" y="282387"/>
            <a:ext cx="9695330" cy="6104965"/>
          </a:xfrm>
        </p:spPr>
        <p:txBody>
          <a:bodyPr>
            <a:normAutofit/>
          </a:bodyPr>
          <a:lstStyle/>
          <a:p>
            <a:r>
              <a:rPr lang="en-US" dirty="0"/>
              <a:t>Legal immigrants go through a process to become legal permanent residents, also known as Green Card holders.</a:t>
            </a:r>
          </a:p>
          <a:p>
            <a:r>
              <a:rPr lang="en-US" dirty="0">
                <a:solidFill>
                  <a:srgbClr val="C00000"/>
                </a:solidFill>
              </a:rPr>
              <a:t>The process for becoming a legal permanent resident (LPR) differs depending on whether the individual is outside or inside the U.S. at the time of application, but it generally requires being sponsored by a family member or employer, submitting forms, paying fees, and sometimes even attesting that an individual will have adequate financial support when he or she is in the country.</a:t>
            </a:r>
          </a:p>
          <a:p>
            <a:r>
              <a:rPr lang="en-US" dirty="0"/>
              <a:t>Foreign citizens living outside of the United States must first obtain an immigrant visa; the number of immigrant visas issued each year is limited by Congress. </a:t>
            </a:r>
          </a:p>
          <a:p>
            <a:r>
              <a:rPr lang="en-US" dirty="0"/>
              <a:t>Individuals who are already living in the U.S. (including refugees) must apply for an “adjustment of status” to lawful permanent residency.</a:t>
            </a:r>
          </a:p>
          <a:p>
            <a:r>
              <a:rPr lang="en-US" dirty="0"/>
              <a:t>Upon approval, permanent residents have permission from the federal government to live and work in the U.S. indefinitely.</a:t>
            </a:r>
          </a:p>
          <a:p>
            <a:pPr marL="0" indent="0">
              <a:buNone/>
            </a:pPr>
            <a:endParaRPr lang="en-US" dirty="0"/>
          </a:p>
          <a:p>
            <a:endParaRPr lang="en-US" dirty="0">
              <a:solidFill>
                <a:srgbClr val="C00000"/>
              </a:solidFill>
            </a:endParaRPr>
          </a:p>
          <a:p>
            <a:endParaRPr lang="en-US" dirty="0">
              <a:solidFill>
                <a:srgbClr val="C00000"/>
              </a:solidFill>
            </a:endParaRPr>
          </a:p>
          <a:p>
            <a:endParaRPr lang="en-US" dirty="0"/>
          </a:p>
        </p:txBody>
      </p:sp>
    </p:spTree>
    <p:extLst>
      <p:ext uri="{BB962C8B-B14F-4D97-AF65-F5344CB8AC3E}">
        <p14:creationId xmlns:p14="http://schemas.microsoft.com/office/powerpoint/2010/main" val="66724371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037063" y="156116"/>
            <a:ext cx="9881949" cy="6352260"/>
          </a:xfrm>
        </p:spPr>
        <p:txBody>
          <a:bodyPr>
            <a:normAutofit/>
          </a:bodyPr>
          <a:lstStyle/>
          <a:p>
            <a:r>
              <a:rPr lang="en-US" dirty="0"/>
              <a:t>LPRs can subsequently apply for U.S. citizenship, or naturalization. In 2014, 95,295 people in Texas obtained legal permanent resident status, and 52,879 people were naturalized.</a:t>
            </a:r>
          </a:p>
          <a:p>
            <a:r>
              <a:rPr lang="en-US" dirty="0"/>
              <a:t>Illegal immigrants, on the other hand, are those who have entered or remain in the country without having government permission; these individuals may also be referred to as unauthorized or undocumented. </a:t>
            </a:r>
          </a:p>
          <a:p>
            <a:r>
              <a:rPr lang="en-US" dirty="0"/>
              <a:t>In January 2012, the number of unauthorized immigrants in the United States was estimated at 11.4 million, with 1.8 million of that population living in Texas.</a:t>
            </a:r>
          </a:p>
          <a:p>
            <a:r>
              <a:rPr lang="en-US" dirty="0"/>
              <a:t>The number of unauthorized or illegal immigrants in Texas had been fairly constant for some time. </a:t>
            </a:r>
          </a:p>
          <a:p>
            <a:r>
              <a:rPr lang="en-US" dirty="0"/>
              <a:t>However, there has been a reported surge of illegal immigrants entering the state in recent years. </a:t>
            </a:r>
          </a:p>
          <a:p>
            <a:r>
              <a:rPr lang="en-US" dirty="0"/>
              <a:t>Of particular note was the record number of unaccompanied children from Central America (particularly El Salvador, Guatemala, and Honduras) crossing through Mexico into Texas in 2014. </a:t>
            </a:r>
          </a:p>
          <a:p>
            <a:endParaRPr lang="en-US" dirty="0"/>
          </a:p>
          <a:p>
            <a:endParaRPr lang="en-US" dirty="0"/>
          </a:p>
        </p:txBody>
      </p:sp>
    </p:spTree>
    <p:extLst>
      <p:ext uri="{BB962C8B-B14F-4D97-AF65-F5344CB8AC3E}">
        <p14:creationId xmlns:p14="http://schemas.microsoft.com/office/powerpoint/2010/main" val="6340654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38DEE94-8951-294A-9609-B927C6E81BF3}"/>
              </a:ext>
            </a:extLst>
          </p:cNvPr>
          <p:cNvSpPr>
            <a:spLocks noGrp="1"/>
          </p:cNvSpPr>
          <p:nvPr>
            <p:ph idx="4294967295"/>
          </p:nvPr>
        </p:nvSpPr>
        <p:spPr>
          <a:xfrm>
            <a:off x="632012" y="228599"/>
            <a:ext cx="10192869" cy="6131859"/>
          </a:xfrm>
        </p:spPr>
        <p:txBody>
          <a:bodyPr>
            <a:normAutofit/>
          </a:bodyPr>
          <a:lstStyle/>
          <a:p>
            <a:r>
              <a:rPr lang="en-US" dirty="0"/>
              <a:t>That year, Border Patrol in Texas apprehended 58,000 minors traveling by themselves—more than twice the number from the previous fiscal year and nearly four times as many as in fiscal year 2012.</a:t>
            </a:r>
            <a:endParaRPr lang="en-US" b="1" baseline="30000" dirty="0"/>
          </a:p>
          <a:p>
            <a:r>
              <a:rPr lang="en-US" dirty="0"/>
              <a:t>This situation was called a “humanitarian crisis” and garnered national attention, partly because federal detention centers were so overcrowded that it became necessary to transport illegal immigrants caught in Texas to facilities in other states.</a:t>
            </a:r>
            <a:endParaRPr lang="en-US" b="1" baseline="30000" dirty="0"/>
          </a:p>
          <a:p>
            <a:r>
              <a:rPr lang="en-US" dirty="0"/>
              <a:t>Data from the early part of fiscal year 2016 suggested another trend toward increased apprehensions might be underway</a:t>
            </a:r>
          </a:p>
          <a:p>
            <a:r>
              <a:rPr lang="en-US" dirty="0"/>
              <a:t>How does this large illegal immigrant population impact the state financially?</a:t>
            </a:r>
          </a:p>
          <a:p>
            <a:r>
              <a:rPr lang="en-US" dirty="0"/>
              <a:t>The Texas state comptroller attempted to answer that question in a 2006 report, which found that state revenue generated by undocumented immigrants (primarily from sales tax and other government fees) outweighed what the state government spent on services for this population. </a:t>
            </a:r>
          </a:p>
          <a:p>
            <a:r>
              <a:rPr lang="en-US" dirty="0"/>
              <a:t>However, the report notably excluded the cost of educating illegal immigrants’ children born in the United States, because these U.S.-born children are in fact citizens. </a:t>
            </a:r>
          </a:p>
        </p:txBody>
      </p:sp>
    </p:spTree>
    <p:extLst>
      <p:ext uri="{BB962C8B-B14F-4D97-AF65-F5344CB8AC3E}">
        <p14:creationId xmlns:p14="http://schemas.microsoft.com/office/powerpoint/2010/main" val="192701443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712694" y="133815"/>
            <a:ext cx="9880965" cy="6423102"/>
          </a:xfrm>
        </p:spPr>
        <p:txBody>
          <a:bodyPr/>
          <a:lstStyle/>
          <a:p>
            <a:r>
              <a:rPr lang="en-US" dirty="0"/>
              <a:t>However, the report acknowledged that local governments and hospitals bear a disproportionate share of the cost of educating, incarcerating, and providing health care for illegal immigrants—costs for which localities are not compensated. </a:t>
            </a:r>
          </a:p>
          <a:p>
            <a:r>
              <a:rPr lang="en-US" dirty="0"/>
              <a:t>Although illegal immigrants are not eligible for TANF, food stamps, or public housing in Texas, they are eligible for K-12 education, emergency medical care, and other health services.</a:t>
            </a:r>
          </a:p>
          <a:p>
            <a:r>
              <a:rPr lang="en-US" dirty="0"/>
              <a:t>In the 1981 case </a:t>
            </a:r>
            <a:r>
              <a:rPr lang="en-US" i="1" dirty="0" err="1"/>
              <a:t>Plyler</a:t>
            </a:r>
            <a:r>
              <a:rPr lang="en-US" i="1" dirty="0"/>
              <a:t> v. Doe</a:t>
            </a:r>
            <a:r>
              <a:rPr lang="en-US" dirty="0"/>
              <a:t> (which originated in Tyler, Texas), the U.S. Supreme Court ruled that denying any individual the right to an education violated the Equal Protection Clause of the U.S. Constitution.</a:t>
            </a:r>
          </a:p>
          <a:p>
            <a:r>
              <a:rPr lang="en-US" dirty="0"/>
              <a:t>In 2001 the state legislature passed House Bill (HB) 1403, also known as the Texas DREAM Act (which stands for Development, Relief and Education of Alien Minors), and amended this law in 2005 with Senate Bill (SB) 1528. </a:t>
            </a:r>
          </a:p>
          <a:p>
            <a:r>
              <a:rPr lang="en-US" dirty="0"/>
              <a:t>This legislation allows some undocumented students to be classified as residents for the purpose of paying in-state college tuition rates, provided they meet certain requirements (including at least 3 years of prior residence in Texas and a signed statement of intent to apply for lawful permanent resident status as soon as possible).</a:t>
            </a:r>
          </a:p>
        </p:txBody>
      </p:sp>
    </p:spTree>
    <p:extLst>
      <p:ext uri="{BB962C8B-B14F-4D97-AF65-F5344CB8AC3E}">
        <p14:creationId xmlns:p14="http://schemas.microsoft.com/office/powerpoint/2010/main" val="101343649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059365" y="156117"/>
            <a:ext cx="9545445" cy="6400800"/>
          </a:xfrm>
        </p:spPr>
        <p:txBody>
          <a:bodyPr>
            <a:normAutofit fontScale="92500" lnSpcReduction="10000"/>
          </a:bodyPr>
          <a:lstStyle/>
          <a:p>
            <a:r>
              <a:rPr lang="en-US" dirty="0"/>
              <a:t>Statistics on this population are hard to find because the subjects of inquiry are, quite literally, without documentation, and therefore their presence cannot be verified. </a:t>
            </a:r>
          </a:p>
          <a:p>
            <a:r>
              <a:rPr lang="en-US" dirty="0"/>
              <a:t>Most figures are either estimated or not reported at all. </a:t>
            </a:r>
          </a:p>
          <a:p>
            <a:r>
              <a:rPr lang="en-US" dirty="0"/>
              <a:t>For fiscal year 2013, the Texas Health and Human Services Commission (a state agency) estimated the cost of providing medical and domestic violence services to illegal immigrants at $129 million.</a:t>
            </a:r>
          </a:p>
          <a:p>
            <a:r>
              <a:rPr lang="en-US" dirty="0"/>
              <a:t>Recent federal policy on immigration has primarily been to enforce existing immigration laws by apprehending and deporting people who are in the country illegally.</a:t>
            </a:r>
          </a:p>
          <a:p>
            <a:r>
              <a:rPr lang="en-US" dirty="0"/>
              <a:t>Legislation intended to reform the immigration system has not passed the full U.S. Congress. </a:t>
            </a:r>
          </a:p>
          <a:p>
            <a:r>
              <a:rPr lang="en-US" dirty="0"/>
              <a:t>In the absence of congressional action, in 2014, President Obama issued an executive order that would have allowed certain individuals who are in the country illegally (but who are parents of U.S. citizens or LPRs) to avoid deportation and obtain work permits. </a:t>
            </a:r>
          </a:p>
          <a:p>
            <a:r>
              <a:rPr lang="en-US" dirty="0"/>
              <a:t>This plan, known as “Deferred Action for Parents of Americans and Lawful Permanent Residents,” or DAPA, would have applied to 825,000 people living in Texas.</a:t>
            </a:r>
            <a:endParaRPr lang="en-US" b="1" baseline="30000" dirty="0"/>
          </a:p>
        </p:txBody>
      </p:sp>
    </p:spTree>
    <p:extLst>
      <p:ext uri="{BB962C8B-B14F-4D97-AF65-F5344CB8AC3E}">
        <p14:creationId xmlns:p14="http://schemas.microsoft.com/office/powerpoint/2010/main" val="174188622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092821" y="189571"/>
            <a:ext cx="9208042" cy="6333892"/>
          </a:xfrm>
        </p:spPr>
        <p:txBody>
          <a:bodyPr>
            <a:normAutofit/>
          </a:bodyPr>
          <a:lstStyle/>
          <a:p>
            <a:r>
              <a:rPr lang="en-US" dirty="0"/>
              <a:t>Implementation of this program was delayed, however, when 26 states (led by Texas) sued the administration. </a:t>
            </a:r>
          </a:p>
          <a:p>
            <a:r>
              <a:rPr lang="en-US" dirty="0"/>
              <a:t>These states charged the president with overreach of presidential authority and failure to enforce the nation’s current immigration laws. </a:t>
            </a:r>
          </a:p>
          <a:p>
            <a:r>
              <a:rPr lang="en-US" dirty="0"/>
              <a:t>In 2016, the U.S. Supreme Court issued a deadlocked decision (4–4) on this case, resulting in blockage of the president’s immigration program</a:t>
            </a:r>
          </a:p>
          <a:p>
            <a:r>
              <a:rPr lang="en-US" dirty="0"/>
              <a:t>Although border security is mainly the responsibility of the federal government, Governor Abbott has expressed his intention to bolster security along the state’s border with Mexico. </a:t>
            </a:r>
          </a:p>
          <a:p>
            <a:r>
              <a:rPr lang="en-US" dirty="0"/>
              <a:t>For instance, in 2015 state leaders committed $800 million in state funds (over a two-year period) to border security—approximately double the amount appropriated for equivalent periods of time previously.</a:t>
            </a:r>
            <a:endParaRPr lang="en-US" b="1" baseline="30000" dirty="0"/>
          </a:p>
          <a:p>
            <a:r>
              <a:rPr lang="en-US" dirty="0"/>
              <a:t>These funds have been earmarked for new technology, training of law enforcement agents, and the hiring of 250 additional state troopers to guard the border, among other things.</a:t>
            </a:r>
          </a:p>
        </p:txBody>
      </p:sp>
    </p:spTree>
    <p:extLst>
      <p:ext uri="{BB962C8B-B14F-4D97-AF65-F5344CB8AC3E}">
        <p14:creationId xmlns:p14="http://schemas.microsoft.com/office/powerpoint/2010/main" val="40582073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Water Policy</a:t>
            </a:r>
          </a:p>
        </p:txBody>
      </p:sp>
      <p:sp>
        <p:nvSpPr>
          <p:cNvPr id="3" name="Content Placeholder 2"/>
          <p:cNvSpPr>
            <a:spLocks noGrp="1"/>
          </p:cNvSpPr>
          <p:nvPr>
            <p:ph idx="1"/>
          </p:nvPr>
        </p:nvSpPr>
        <p:spPr>
          <a:xfrm>
            <a:off x="1261871" y="1817649"/>
            <a:ext cx="9064157" cy="4351337"/>
          </a:xfrm>
        </p:spPr>
        <p:txBody>
          <a:bodyPr>
            <a:normAutofit lnSpcReduction="10000"/>
          </a:bodyPr>
          <a:lstStyle/>
          <a:p>
            <a:r>
              <a:rPr lang="en-US" dirty="0"/>
              <a:t>The Texas population is projected to grow 82 percent from 2010 to 2060, from 25.4 million in 2010 to 46.3 million in 2060</a:t>
            </a:r>
          </a:p>
          <a:p>
            <a:r>
              <a:rPr lang="en-US" dirty="0"/>
              <a:t>For purposes of allocating water rights, water is measured in “acre feet,” which equals the amount of water needed to cover one acre of land in one foot of water.</a:t>
            </a:r>
          </a:p>
          <a:p>
            <a:r>
              <a:rPr lang="en-US" dirty="0"/>
              <a:t>Employing this unit of measure, total water use in Texas from 2010 until 2060 will increase from approximately 18 million acre feet to approximately 22 million acre feet, representing a jump of 22 percent.</a:t>
            </a:r>
          </a:p>
          <a:p>
            <a:r>
              <a:rPr lang="en-US" dirty="0"/>
              <a:t>Texas relies on surface water and groundwater to satisfy its tremendous demand.</a:t>
            </a:r>
          </a:p>
          <a:p>
            <a:r>
              <a:rPr lang="en-US" dirty="0"/>
              <a:t>The state’s fresh water derives from 1 natural lake, 200 human-made reservoirs, 14 major rivers, 3700 streams, and 30 underground aquifers </a:t>
            </a:r>
          </a:p>
        </p:txBody>
      </p:sp>
    </p:spTree>
    <p:extLst>
      <p:ext uri="{BB962C8B-B14F-4D97-AF65-F5344CB8AC3E}">
        <p14:creationId xmlns:p14="http://schemas.microsoft.com/office/powerpoint/2010/main" val="74965557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BCF8FFC-4F2A-6446-837F-EBE78B18577C}"/>
              </a:ext>
            </a:extLst>
          </p:cNvPr>
          <p:cNvSpPr>
            <a:spLocks noGrp="1"/>
          </p:cNvSpPr>
          <p:nvPr>
            <p:ph idx="4294967295"/>
          </p:nvPr>
        </p:nvSpPr>
        <p:spPr>
          <a:xfrm>
            <a:off x="640080" y="285750"/>
            <a:ext cx="10104120" cy="6332220"/>
          </a:xfrm>
        </p:spPr>
        <p:txBody>
          <a:bodyPr>
            <a:normAutofit/>
          </a:bodyPr>
          <a:lstStyle/>
          <a:p>
            <a:r>
              <a:rPr lang="en-US" dirty="0"/>
              <a:t>Groundwater currently provides approximately 59 percent of the state’s water demand; surface water totals 41 percent.</a:t>
            </a:r>
          </a:p>
          <a:p>
            <a:r>
              <a:rPr lang="en-US" dirty="0"/>
              <a:t>Texas’s first new major reservoir in 30 years, </a:t>
            </a:r>
            <a:r>
              <a:rPr lang="en-US" dirty="0" err="1"/>
              <a:t>Bois</a:t>
            </a:r>
            <a:r>
              <a:rPr lang="en-US" dirty="0"/>
              <a:t> </a:t>
            </a:r>
            <a:r>
              <a:rPr lang="en-US" dirty="0" err="1"/>
              <a:t>d’Arc</a:t>
            </a:r>
            <a:r>
              <a:rPr lang="en-US" dirty="0"/>
              <a:t> Creek Reservoir, was begun in 2018.</a:t>
            </a:r>
          </a:p>
          <a:p>
            <a:r>
              <a:rPr lang="en-US" dirty="0"/>
              <a:t>The new reservoir will supply water in northeastern Texas. Several landowners losing land in the creation of the reservoir have sued to prevent further construction.</a:t>
            </a:r>
          </a:p>
          <a:p>
            <a:r>
              <a:rPr lang="en-US" dirty="0"/>
              <a:t>The broadest way to categorize water law relates to quantity and quality: </a:t>
            </a:r>
          </a:p>
          <a:p>
            <a:pPr marL="617220" lvl="1" indent="-342900">
              <a:buFont typeface="+mj-lt"/>
              <a:buAutoNum type="arabicPeriod"/>
            </a:pPr>
            <a:r>
              <a:rPr lang="en-US" sz="2000" dirty="0"/>
              <a:t>one set of laws and policies determines who has the right to use a given quantity of water.</a:t>
            </a:r>
          </a:p>
          <a:p>
            <a:pPr marL="617220" lvl="1" indent="-342900">
              <a:buFont typeface="+mj-lt"/>
              <a:buAutoNum type="arabicPeriod"/>
            </a:pPr>
            <a:r>
              <a:rPr lang="en-US" sz="2000" dirty="0"/>
              <a:t>A second set of laws and policies exists to keep water uncontaminated and suitable for human use.</a:t>
            </a:r>
          </a:p>
          <a:p>
            <a:r>
              <a:rPr lang="en-US" dirty="0">
                <a:solidFill>
                  <a:srgbClr val="C00000"/>
                </a:solidFill>
              </a:rPr>
              <a:t>With respect to surface water, the state of Texas owns the water, but citizens can obtain exclusive rights to use a certain quantity of water, expressed in acre feet.</a:t>
            </a:r>
            <a:r>
              <a:rPr lang="en-US" dirty="0"/>
              <a:t> </a:t>
            </a:r>
          </a:p>
          <a:p>
            <a:r>
              <a:rPr lang="en-US" dirty="0"/>
              <a:t>Landowners with property adjoining a river have so-called riparian rights to withdraw limited quantities of water. </a:t>
            </a:r>
          </a:p>
          <a:p>
            <a:endParaRPr lang="en-US" sz="2200" dirty="0"/>
          </a:p>
          <a:p>
            <a:endParaRPr lang="en-US" dirty="0"/>
          </a:p>
        </p:txBody>
      </p:sp>
    </p:spTree>
    <p:extLst>
      <p:ext uri="{BB962C8B-B14F-4D97-AF65-F5344CB8AC3E}">
        <p14:creationId xmlns:p14="http://schemas.microsoft.com/office/powerpoint/2010/main" val="266303384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766482" y="211872"/>
            <a:ext cx="10085294" cy="6444421"/>
          </a:xfrm>
        </p:spPr>
        <p:txBody>
          <a:bodyPr>
            <a:normAutofit/>
          </a:bodyPr>
          <a:lstStyle/>
          <a:p>
            <a:r>
              <a:rPr lang="en-US" dirty="0"/>
              <a:t>Otherwise, the procedure for obtaining water rights in publicly owned surface water is called “prior appropriation” or “first in time, first in right,” the same system used in most of the western United States.</a:t>
            </a:r>
          </a:p>
          <a:p>
            <a:r>
              <a:rPr lang="en-US" dirty="0"/>
              <a:t>Whereas surface water is publicly owned, Texas treats the water underneath a landowner's property as private property.</a:t>
            </a:r>
          </a:p>
          <a:p>
            <a:r>
              <a:rPr lang="en-US" dirty="0"/>
              <a:t>Texas treats groundwater as if it were separate source, subject to its own rules.</a:t>
            </a:r>
          </a:p>
          <a:p>
            <a:r>
              <a:rPr lang="en-US" dirty="0"/>
              <a:t>Whereas surface water is publicly owned, Texas treats the water underneath a landowner’s property as private property.</a:t>
            </a:r>
          </a:p>
          <a:p>
            <a:r>
              <a:rPr lang="en-US" dirty="0"/>
              <a:t>Despite the legal definition of groundwater as private property, the Texas legislature has made efforts to regulate groundwater.</a:t>
            </a:r>
          </a:p>
          <a:p>
            <a:r>
              <a:rPr lang="en-US" dirty="0"/>
              <a:t>On the local level, groundwater conservation districts have limited powers over such issues as the spacing of wells and monitoring the quantity of water pumped.</a:t>
            </a: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1893540470"/>
      </p:ext>
    </p:extLst>
  </p:cSld>
  <p:clrMapOvr>
    <a:masterClrMapping/>
  </p:clrMapOvr>
</p:sld>
</file>

<file path=ppt/theme/theme1.xml><?xml version="1.0" encoding="utf-8"?>
<a:theme xmlns:a="http://schemas.openxmlformats.org/drawingml/2006/main" name="View">
  <a:themeElements>
    <a:clrScheme name="View">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View">
      <a:maj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View">
      <a:fillStyleLst>
        <a:solidFill>
          <a:schemeClr val="phClr"/>
        </a:solidFill>
        <a:solidFill>
          <a:schemeClr val="phClr">
            <a:tint val="60000"/>
            <a:satMod val="120000"/>
          </a:schemeClr>
        </a:solidFill>
        <a:solidFill>
          <a:schemeClr val="phClr">
            <a:shade val="75000"/>
            <a:satMod val="130000"/>
          </a:schemeClr>
        </a:solidFill>
      </a:fillStyleLst>
      <a:lnStyleLst>
        <a:ln w="9525" cap="flat" cmpd="sng" algn="ctr">
          <a:solidFill>
            <a:schemeClr val="phClr"/>
          </a:solidFill>
          <a:prstDash val="solid"/>
        </a:ln>
        <a:ln w="13970" cap="flat" cmpd="sng" algn="ctr">
          <a:solidFill>
            <a:schemeClr val="phClr"/>
          </a:solidFill>
          <a:prstDash val="solid"/>
        </a:ln>
        <a:ln w="17145" cap="flat" cmpd="sng" algn="ctr">
          <a:solidFill>
            <a:schemeClr val="phClr">
              <a:shade val="95000"/>
              <a:alpha val="95000"/>
              <a:satMod val="150000"/>
            </a:schemeClr>
          </a:solidFill>
          <a:prstDash val="solid"/>
        </a:ln>
      </a:lnStyleLst>
      <a:effectStyleLst>
        <a:effectStyle>
          <a:effectLst/>
        </a:effectStyle>
        <a:effectStyle>
          <a:effectLst>
            <a:outerShdw blurRad="50800" dist="15240" dir="5400000" algn="tl" rotWithShape="0">
              <a:srgbClr val="000000">
                <a:alpha val="75000"/>
              </a:srgbClr>
            </a:outerShdw>
          </a:effectLst>
          <a:scene3d>
            <a:camera prst="orthographicFront">
              <a:rot lat="0" lon="0" rev="0"/>
            </a:camera>
            <a:lightRig rig="brightRoom" dir="tl"/>
          </a:scene3d>
          <a:sp3d contourW="9525" prstMaterial="flat">
            <a:bevelT w="0" h="0" prst="coolSlant"/>
            <a:contourClr>
              <a:schemeClr val="phClr">
                <a:shade val="35000"/>
                <a:satMod val="130000"/>
              </a:schemeClr>
            </a:contourClr>
          </a:sp3d>
        </a:effectStyle>
        <a:effectStyle>
          <a:effectLst>
            <a:outerShdw blurRad="76200" dist="25400" dir="5400000" algn="tl" rotWithShape="0">
              <a:srgbClr val="000000">
                <a:alpha val="55000"/>
              </a:srgbClr>
            </a:outerShdw>
          </a:effectLst>
          <a:scene3d>
            <a:camera prst="orthographicFront">
              <a:rot lat="0" lon="0" rev="0"/>
            </a:camera>
            <a:lightRig rig="brightRoom" dir="tl"/>
          </a:scene3d>
          <a:sp3d contourW="19050" prstMaterial="flat">
            <a:bevelT w="0" h="0" prst="coolSlant"/>
            <a:contourClr>
              <a:schemeClr val="phClr">
                <a:shade val="25000"/>
                <a:satMod val="140000"/>
              </a:schemeClr>
            </a:contourClr>
          </a:sp3d>
        </a:effectStyle>
      </a:effectStyleLst>
      <a:bgFillStyleLst>
        <a:solidFill>
          <a:schemeClr val="phClr"/>
        </a:solidFill>
        <a:solidFill>
          <a:schemeClr val="phClr">
            <a:tint val="95000"/>
            <a:satMod val="170000"/>
          </a:schemeClr>
        </a:solidFill>
        <a:gradFill rotWithShape="1">
          <a:gsLst>
            <a:gs pos="0">
              <a:schemeClr val="phClr">
                <a:tint val="94000"/>
                <a:shade val="98000"/>
                <a:satMod val="130000"/>
                <a:lumMod val="102000"/>
              </a:schemeClr>
            </a:gs>
            <a:gs pos="100000">
              <a:schemeClr val="phClr">
                <a:tint val="98000"/>
                <a:shade val="78000"/>
                <a:satMod val="140000"/>
              </a:schemeClr>
            </a:gs>
          </a:gsLst>
          <a:path path="circle">
            <a:fillToRect l="100000" t="100000" r="100000" b="100000"/>
          </a:path>
        </a:gradFill>
      </a:bgFillStyleLst>
    </a:fmtScheme>
  </a:themeElements>
  <a:objectDefaults/>
  <a:extraClrSchemeLst/>
  <a:extLst>
    <a:ext uri="{05A4C25C-085E-4340-85A3-A5531E510DB2}">
      <thm15:themeFamily xmlns:thm15="http://schemas.microsoft.com/office/thememl/2012/main" name="View" id="{BA0EB5A6-F2D4-4F82-977B-64ADEE4A2A69}" vid="{7B713C7F-58B7-4AE9-B361-B13EB9EC4C0C}"/>
    </a:ext>
  </a:extLst>
</a:theme>
</file>

<file path=docProps/app.xml><?xml version="1.0" encoding="utf-8"?>
<Properties xmlns="http://schemas.openxmlformats.org/officeDocument/2006/extended-properties" xmlns:vt="http://schemas.openxmlformats.org/officeDocument/2006/docPropsVTypes">
  <Template>View</Template>
  <TotalTime>1513</TotalTime>
  <Words>5337</Words>
  <Application>Microsoft Macintosh PowerPoint</Application>
  <PresentationFormat>Widescreen</PresentationFormat>
  <Paragraphs>348</Paragraphs>
  <Slides>61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61</vt:i4>
      </vt:variant>
    </vt:vector>
  </HeadingPairs>
  <TitlesOfParts>
    <vt:vector size="65" baseType="lpstr">
      <vt:lpstr>Arial</vt:lpstr>
      <vt:lpstr>Century Schoolbook</vt:lpstr>
      <vt:lpstr>Wingdings 2</vt:lpstr>
      <vt:lpstr>View</vt:lpstr>
      <vt:lpstr>Public Policy in Texas</vt:lpstr>
      <vt:lpstr>Steps in the Policy-Making Process: The “Policy Cycle”</vt:lpstr>
      <vt:lpstr>PowerPoint Presentation</vt:lpstr>
      <vt:lpstr>PowerPoint Presentation</vt:lpstr>
      <vt:lpstr>Problem Identification and Agenda Setting</vt:lpstr>
      <vt:lpstr>Policy Formation</vt:lpstr>
      <vt:lpstr>Policy Adoption</vt:lpstr>
      <vt:lpstr>Policy Implementation</vt:lpstr>
      <vt:lpstr>Policy Evaluation</vt:lpstr>
      <vt:lpstr>Policy Liberalism Index</vt:lpstr>
      <vt:lpstr>PowerPoint Presentation</vt:lpstr>
      <vt:lpstr>PowerPoint Presentation</vt:lpstr>
      <vt:lpstr>PowerPoint Presentation</vt:lpstr>
      <vt:lpstr>Public Policy Areas in Texas State Government</vt:lpstr>
      <vt:lpstr>Regulatory Policy</vt:lpstr>
      <vt:lpstr>PowerPoint Presentation</vt:lpstr>
      <vt:lpstr>PowerPoint Presentation</vt:lpstr>
      <vt:lpstr>PowerPoint Presentation</vt:lpstr>
      <vt:lpstr>PowerPoint Presentation</vt:lpstr>
      <vt:lpstr>Health Care Policy</vt:lpstr>
      <vt:lpstr>PowerPoint Presentation</vt:lpstr>
      <vt:lpstr>PowerPoint Presentation</vt:lpstr>
      <vt:lpstr>PowerPoint Presentation</vt:lpstr>
      <vt:lpstr>Primary and Secondary Education in Texas</vt:lpstr>
      <vt:lpstr>School District Financing</vt:lpstr>
      <vt:lpstr>PowerPoint Presentation</vt:lpstr>
      <vt:lpstr>High Stakes Test</vt:lpstr>
      <vt:lpstr>Higher Education in Texas</vt:lpstr>
      <vt:lpstr>Tuition and Fees</vt:lpstr>
      <vt:lpstr>PowerPoint Presentation</vt:lpstr>
      <vt:lpstr>PowerPoint Presentation</vt:lpstr>
      <vt:lpstr>PowerPoint Presentation</vt:lpstr>
      <vt:lpstr>Curriculum and Degree Requirements</vt:lpstr>
      <vt:lpstr>PowerPoint Presentation</vt:lpstr>
      <vt:lpstr>PowerPoint Presentation</vt:lpstr>
      <vt:lpstr>Higher Education Funds</vt:lpstr>
      <vt:lpstr>PowerPoint Presentation</vt:lpstr>
      <vt:lpstr>PowerPoint Presentation</vt:lpstr>
      <vt:lpstr>Access to Higher Education</vt:lpstr>
      <vt:lpstr>PowerPoint Presentation</vt:lpstr>
      <vt:lpstr>PowerPoint Presentation</vt:lpstr>
      <vt:lpstr>PowerPoint Presentation</vt:lpstr>
      <vt:lpstr>Social Policies</vt:lpstr>
      <vt:lpstr>Firearms Policies</vt:lpstr>
      <vt:lpstr>PowerPoint Presentation</vt:lpstr>
      <vt:lpstr>LGBTQ Rights</vt:lpstr>
      <vt:lpstr>PowerPoint Presentation</vt:lpstr>
      <vt:lpstr>PowerPoint Presentation</vt:lpstr>
      <vt:lpstr>PowerPoint Presentation</vt:lpstr>
      <vt:lpstr>Abortion Policies</vt:lpstr>
      <vt:lpstr>PowerPoint Presentation</vt:lpstr>
      <vt:lpstr>Immigration Policy</vt:lpstr>
      <vt:lpstr>PowerPoint Presentation</vt:lpstr>
      <vt:lpstr>PowerPoint Presentation</vt:lpstr>
      <vt:lpstr>PowerPoint Presentation</vt:lpstr>
      <vt:lpstr>PowerPoint Presentation</vt:lpstr>
      <vt:lpstr>PowerPoint Presentation</vt:lpstr>
      <vt:lpstr>PowerPoint Presentation</vt:lpstr>
      <vt:lpstr>Water Policy</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Public Policy in Texas</dc:title>
  <dc:creator>Brandy Martinez</dc:creator>
  <cp:lastModifiedBy>Microsoft Office User</cp:lastModifiedBy>
  <cp:revision>78</cp:revision>
  <dcterms:created xsi:type="dcterms:W3CDTF">2017-01-02T21:15:27Z</dcterms:created>
  <dcterms:modified xsi:type="dcterms:W3CDTF">2019-09-15T01:25:39Z</dcterms:modified>
</cp:coreProperties>
</file>