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F4C9DF77-11D7-48EB-9171-F08622223763}">
          <p14:sldIdLst>
            <p14:sldId id="256"/>
          </p14:sldIdLst>
        </p14:section>
        <p14:section name="Untitled Section" id="{E2ADD404-AA70-442F-BCF7-1501D361E926}">
          <p14:sldIdLst>
            <p14:sldId id="257"/>
            <p14:sldId id="258"/>
            <p14:sldId id="259"/>
            <p14:sldId id="260"/>
            <p14:sldId id="261"/>
            <p14:sldId id="262"/>
            <p14:sldId id="26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p:restoredLeft sz="0" autoAdjust="0"/>
    <p:restoredTop sz="74245" autoAdjust="0"/>
  </p:normalViewPr>
  <p:slideViewPr>
    <p:cSldViewPr>
      <p:cViewPr>
        <p:scale>
          <a:sx n="58" d="100"/>
          <a:sy n="58" d="100"/>
        </p:scale>
        <p:origin x="-2436" y="-27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1D921E-8C0A-4189-B9E9-D0A05FAA3AB2}" type="datetimeFigureOut">
              <a:rPr lang="en-US" smtClean="0"/>
              <a:pPr/>
              <a:t>12/30/2017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9EDF69D-EB51-47A9-A100-E5B914F1C799}" type="slidenum">
              <a:rPr lang="en-US" smtClean="0"/>
              <a:pPr/>
              <a:t>‹#›</a:t>
            </a:fld>
            <a:endParaRPr lang="en-US"/>
          </a:p>
        </p:txBody>
      </p:sp>
    </p:spTree>
    <p:extLst>
      <p:ext uri="{BB962C8B-B14F-4D97-AF65-F5344CB8AC3E}">
        <p14:creationId xmlns:p14="http://schemas.microsoft.com/office/powerpoint/2010/main" xmlns="" val="1150118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gantt.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1</a:t>
            </a:fld>
            <a:endParaRPr lang="en-US"/>
          </a:p>
        </p:txBody>
      </p:sp>
    </p:spTree>
    <p:extLst>
      <p:ext uri="{BB962C8B-B14F-4D97-AF65-F5344CB8AC3E}">
        <p14:creationId xmlns:p14="http://schemas.microsoft.com/office/powerpoint/2010/main" xmlns="" val="2063961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How to prepare a grant proposal for gender studies</a:t>
            </a:r>
          </a:p>
          <a:p>
            <a:r>
              <a:rPr lang="en-US" sz="1200" kern="1200" dirty="0" smtClean="0">
                <a:solidFill>
                  <a:schemeClr val="tx1"/>
                </a:solidFill>
                <a:effectLst/>
                <a:latin typeface="+mn-lt"/>
                <a:ea typeface="+mn-ea"/>
                <a:cs typeface="+mn-cs"/>
              </a:rPr>
              <a:t>Introduction</a:t>
            </a:r>
          </a:p>
          <a:p>
            <a:r>
              <a:rPr lang="en-US" sz="1200" kern="1200" dirty="0" smtClean="0">
                <a:solidFill>
                  <a:schemeClr val="tx1"/>
                </a:solidFill>
                <a:effectLst/>
                <a:latin typeface="+mn-lt"/>
                <a:ea typeface="+mn-ea"/>
                <a:cs typeface="+mn-cs"/>
              </a:rPr>
              <a:t>Preparing grant to fund gender studies work is not an easy task because it requires a lot of persuasions and convincing to acquire the finances. Even though the field of grant writing is an old art as time, it is still tricky. Therefore, I want to prepare a standard process for making a good grant proposal for gender studies. This PowerPoint is majorly for the individuals who are learning the grant writing ropes. For a novice, you can follow the following steps and you are guaranteed to preparing a winning grant proposal.</a:t>
            </a:r>
          </a:p>
          <a:p>
            <a:r>
              <a:rPr lang="en-US" sz="1200" kern="1200" dirty="0" smtClean="0">
                <a:solidFill>
                  <a:schemeClr val="tx1"/>
                </a:solidFill>
                <a:effectLst/>
                <a:latin typeface="+mn-lt"/>
                <a:ea typeface="+mn-ea"/>
                <a:cs typeface="+mn-cs"/>
              </a:rPr>
              <a:t>Steps for the preparation of a winning grant proposal </a:t>
            </a:r>
          </a:p>
          <a:p>
            <a:r>
              <a:rPr lang="en-US" sz="1200" kern="1200" dirty="0" smtClean="0">
                <a:solidFill>
                  <a:schemeClr val="tx1"/>
                </a:solidFill>
                <a:effectLst/>
                <a:latin typeface="+mn-lt"/>
                <a:ea typeface="+mn-ea"/>
                <a:cs typeface="+mn-cs"/>
              </a:rPr>
              <a:t>Step 1: Finding a grant to apply to</a:t>
            </a:r>
          </a:p>
          <a:p>
            <a:r>
              <a:rPr lang="en-US" sz="1200" kern="1200" dirty="0" smtClean="0">
                <a:solidFill>
                  <a:schemeClr val="tx1"/>
                </a:solidFill>
                <a:effectLst/>
                <a:latin typeface="+mn-lt"/>
                <a:ea typeface="+mn-ea"/>
                <a:cs typeface="+mn-cs"/>
              </a:rPr>
              <a:t>One may have a Request for Proposal (RFP) sent to their email's inbox from their colleagues. For example in this scenario, I will be preparing a grant proposal for gender studies. In case one does not have a grant, and he or she is not sure where to get one, they may research their local library or local foundations and find out whether they have grant finding specialists who can assist them in searching for a grant proposal. One must be extra friendly when approaching the grant finding staff for staff to offer their support and help.</a:t>
            </a:r>
          </a:p>
          <a:p>
            <a:endParaRPr lang="en-US"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2</a:t>
            </a:fld>
            <a:endParaRPr lang="en-US"/>
          </a:p>
        </p:txBody>
      </p:sp>
    </p:spTree>
    <p:extLst>
      <p:ext uri="{BB962C8B-B14F-4D97-AF65-F5344CB8AC3E}">
        <p14:creationId xmlns:p14="http://schemas.microsoft.com/office/powerpoint/2010/main" xmlns="" val="2970470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 2 Carrying out the homework about the grant proposal </a:t>
            </a:r>
          </a:p>
          <a:p>
            <a:r>
              <a:rPr lang="en-US" dirty="0" smtClean="0"/>
              <a:t>In case there is a Request for Proposal (RFP), it should provide all the roadmap and the guidelines for the grant proposal. One must read the Request for Proposal (RFP) very keenly to understand when the applications are due; the ceiling for how much one can apply for; and if they need a Letter of Inquiry (LOI), it is just a direct or straightforward full </a:t>
            </a:r>
            <a:r>
              <a:rPr lang="en-US" dirty="0" smtClean="0"/>
              <a:t>application (</a:t>
            </a:r>
            <a:r>
              <a:rPr lang="en-US" dirty="0" err="1" smtClean="0"/>
              <a:t>Bornmann</a:t>
            </a:r>
            <a:r>
              <a:rPr lang="en-US" dirty="0" smtClean="0"/>
              <a:t>, </a:t>
            </a:r>
            <a:r>
              <a:rPr lang="en-US" dirty="0" err="1" smtClean="0"/>
              <a:t>Mutz</a:t>
            </a:r>
            <a:r>
              <a:rPr lang="en-US" dirty="0" smtClean="0"/>
              <a:t>, &amp; Daniel, 2007). </a:t>
            </a:r>
            <a:r>
              <a:rPr lang="en-US" dirty="0" smtClean="0"/>
              <a:t>Go to the website of the Foundation to find out those the foundation has previously financed and how much they offered to the group of people. You can google about the organization and look at its website to find out if it does such an exciting work.</a:t>
            </a:r>
          </a:p>
          <a:p>
            <a:r>
              <a:rPr lang="en-US" dirty="0" smtClean="0"/>
              <a:t>Step 3 Plan Preparation</a:t>
            </a:r>
          </a:p>
          <a:p>
            <a:r>
              <a:rPr lang="en-US" dirty="0" smtClean="0"/>
              <a:t>Meet with grant proposal team to determine if the foundation fit or match your grant proposal and if so, decide who among the group should do what and by when. Some grants need a Letter of Inquiry (LOI). A Letter of Inquiry (LOI) is a type of like a mini-proposal normally not more one or two pages. This is a brilliant way for both the financiers to grab the concept of which the organization may be a good fit to be funded without to read through the long, full proposal and for the nonprofit organization to be in a position to explain its ideas without necessarily having to write a full grant </a:t>
            </a:r>
            <a:r>
              <a:rPr lang="en-US" dirty="0" smtClean="0"/>
              <a:t>proposal (Marsh, </a:t>
            </a:r>
            <a:r>
              <a:rPr lang="en-US" dirty="0" err="1" smtClean="0"/>
              <a:t>Bornmann</a:t>
            </a:r>
            <a:r>
              <a:rPr lang="en-US" dirty="0" smtClean="0"/>
              <a:t>, </a:t>
            </a:r>
            <a:r>
              <a:rPr lang="en-US" dirty="0" err="1" smtClean="0"/>
              <a:t>Mutz</a:t>
            </a:r>
            <a:r>
              <a:rPr lang="en-US" dirty="0" smtClean="0"/>
              <a:t>, Daniel, &amp; O’Mara, 2009).  </a:t>
            </a:r>
            <a:r>
              <a:rPr lang="en-US" dirty="0" smtClean="0"/>
              <a:t>In case the foundation needs a Letter of Inquiry (LOI), the nonprofit organization dealing with the gender studies must clearly prepare an eye-catching Letter of Inquiry (LOI).</a:t>
            </a:r>
          </a:p>
          <a:p>
            <a:endParaRPr lang="en-US"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3</a:t>
            </a:fld>
            <a:endParaRPr lang="en-US"/>
          </a:p>
        </p:txBody>
      </p:sp>
    </p:spTree>
    <p:extLst>
      <p:ext uri="{BB962C8B-B14F-4D97-AF65-F5344CB8AC3E}">
        <p14:creationId xmlns:p14="http://schemas.microsoft.com/office/powerpoint/2010/main" xmlns="" val="1209881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Step 4 Creation and Building of relationship</a:t>
            </a:r>
          </a:p>
          <a:p>
            <a:r>
              <a:rPr lang="en-US" dirty="0" smtClean="0"/>
              <a:t>Grant writing is not just about writing, but it is instead of creating and building a relationship. Relationship building is very significant and critical and skipping the step may spit fate in the face of the </a:t>
            </a:r>
            <a:r>
              <a:rPr lang="en-US" dirty="0" smtClean="0"/>
              <a:t>organization (</a:t>
            </a:r>
            <a:r>
              <a:rPr lang="en-US" dirty="0" err="1" smtClean="0"/>
              <a:t>Bornmann</a:t>
            </a:r>
            <a:r>
              <a:rPr lang="en-US" dirty="0" smtClean="0"/>
              <a:t>, </a:t>
            </a:r>
            <a:r>
              <a:rPr lang="en-US" dirty="0" err="1" smtClean="0"/>
              <a:t>Mutz</a:t>
            </a:r>
            <a:r>
              <a:rPr lang="en-US" dirty="0" smtClean="0"/>
              <a:t>, &amp; Daniel, 2007). </a:t>
            </a:r>
            <a:r>
              <a:rPr lang="en-US" dirty="0" smtClean="0"/>
              <a:t>The program officers should be allowed to scrutinize the programs to find out whether the ideas and concepts align with the priorities of the foundation. </a:t>
            </a:r>
          </a:p>
          <a:p>
            <a:r>
              <a:rPr lang="en-US" dirty="0" smtClean="0"/>
              <a:t>Step 5 Procrastination</a:t>
            </a:r>
          </a:p>
          <a:p>
            <a:r>
              <a:rPr lang="en-US" dirty="0" smtClean="0"/>
              <a:t> Letter of Inquiry (LOI) or grant proposal is not due for a short period and therefore the foundation can work on specific stuff like calling the donor, catching up on emails and putting the priorities of the foundation to align to the ideas and concepts of the financers. </a:t>
            </a:r>
            <a:endParaRPr lang="en-US"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4</a:t>
            </a:fld>
            <a:endParaRPr lang="en-US"/>
          </a:p>
        </p:txBody>
      </p:sp>
    </p:spTree>
    <p:extLst>
      <p:ext uri="{BB962C8B-B14F-4D97-AF65-F5344CB8AC3E}">
        <p14:creationId xmlns:p14="http://schemas.microsoft.com/office/powerpoint/2010/main" xmlns="" val="1617320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dirty="0" smtClean="0"/>
              <a:t>Step 6 Freaking Out</a:t>
            </a:r>
          </a:p>
          <a:p>
            <a:r>
              <a:rPr lang="en-US" strike="noStrike" dirty="0" smtClean="0"/>
              <a:t>A few days before the full grant proposal or the Letter of Inquiry (LOI) is due, the foundation can begin freaking out. The foundation can</a:t>
            </a:r>
            <a:r>
              <a:rPr lang="en-US" strike="sngStrike" dirty="0" smtClean="0"/>
              <a:t> </a:t>
            </a:r>
            <a:r>
              <a:rPr lang="en-US" strike="noStrike" dirty="0" smtClean="0"/>
              <a:t>berate itself once more and get into the scenario of swearing to get better and much more organized for the next </a:t>
            </a:r>
            <a:r>
              <a:rPr lang="en-US" strike="noStrike" dirty="0" smtClean="0"/>
              <a:t>grants (</a:t>
            </a:r>
            <a:r>
              <a:rPr lang="en-US" dirty="0" smtClean="0"/>
              <a:t>Butler</a:t>
            </a:r>
            <a:r>
              <a:rPr lang="en-US" baseline="0" dirty="0" smtClean="0"/>
              <a:t> </a:t>
            </a:r>
            <a:r>
              <a:rPr lang="en-US" dirty="0" smtClean="0"/>
              <a:t>&amp; Walter, 1991)</a:t>
            </a:r>
            <a:r>
              <a:rPr lang="en-US" strike="noStrike" dirty="0" smtClean="0"/>
              <a:t>. </a:t>
            </a:r>
            <a:endParaRPr lang="en-US" strike="noStrike" dirty="0" smtClean="0"/>
          </a:p>
          <a:p>
            <a:r>
              <a:rPr lang="en-US" strike="noStrike" dirty="0" smtClean="0"/>
              <a:t>Step 7A Writing of a Letter of Inquiry (LOI)</a:t>
            </a:r>
          </a:p>
          <a:p>
            <a:r>
              <a:rPr lang="en-US" strike="noStrike" dirty="0" smtClean="0"/>
              <a:t>A Letter of Inquiry (LOI) should be one to two pages, but it still should be brilliant and excellent. In case the foundation has got a template, the team should just follow the template. If the foundation lacks a template, then the grant proposal team must decide on what to </a:t>
            </a:r>
            <a:r>
              <a:rPr lang="en-US" strike="noStrike" dirty="0" smtClean="0"/>
              <a:t>write (</a:t>
            </a:r>
            <a:r>
              <a:rPr lang="en-US" dirty="0" err="1" smtClean="0"/>
              <a:t>Hosek</a:t>
            </a:r>
            <a:r>
              <a:rPr lang="en-US" dirty="0" smtClean="0"/>
              <a:t>, Cox, Ghosh-</a:t>
            </a:r>
            <a:r>
              <a:rPr lang="en-US" dirty="0" err="1" smtClean="0"/>
              <a:t>Dastidar</a:t>
            </a:r>
            <a:r>
              <a:rPr lang="en-US" dirty="0" smtClean="0"/>
              <a:t>, </a:t>
            </a:r>
            <a:r>
              <a:rPr lang="en-US" dirty="0" err="1" smtClean="0"/>
              <a:t>Kofner</a:t>
            </a:r>
            <a:r>
              <a:rPr lang="en-US" dirty="0" smtClean="0"/>
              <a:t>, </a:t>
            </a:r>
            <a:r>
              <a:rPr lang="en-US" dirty="0" err="1" smtClean="0"/>
              <a:t>Ramphal</a:t>
            </a:r>
            <a:r>
              <a:rPr lang="en-US" dirty="0" smtClean="0"/>
              <a:t>, Scott, &amp; Berry, 2005)</a:t>
            </a:r>
            <a:r>
              <a:rPr lang="en-US" strike="noStrike" dirty="0" smtClean="0"/>
              <a:t>. </a:t>
            </a:r>
            <a:r>
              <a:rPr lang="en-US" strike="noStrike" dirty="0" smtClean="0"/>
              <a:t>The following are headings that should be included in the Letter of Inquiry (LOI) </a:t>
            </a:r>
          </a:p>
          <a:p>
            <a:endParaRPr lang="en-US" strike="noStrike"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5</a:t>
            </a:fld>
            <a:endParaRPr lang="en-US"/>
          </a:p>
        </p:txBody>
      </p:sp>
    </p:spTree>
    <p:extLst>
      <p:ext uri="{BB962C8B-B14F-4D97-AF65-F5344CB8AC3E}">
        <p14:creationId xmlns:p14="http://schemas.microsoft.com/office/powerpoint/2010/main" xmlns="" val="2237024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effectLst/>
            </a:endParaRPr>
          </a:p>
          <a:p>
            <a:pPr lvl="1" fontAlgn="base"/>
            <a:r>
              <a:rPr lang="en-US" sz="1200" b="1" kern="1200" dirty="0" smtClean="0">
                <a:solidFill>
                  <a:schemeClr val="tx1"/>
                </a:solidFill>
                <a:effectLst/>
                <a:latin typeface="+mn-lt"/>
                <a:ea typeface="+mn-ea"/>
                <a:cs typeface="+mn-cs"/>
              </a:rPr>
              <a:t>Summary</a:t>
            </a:r>
            <a:r>
              <a:rPr lang="en-US" sz="1200" kern="1200" dirty="0" smtClean="0">
                <a:solidFill>
                  <a:schemeClr val="tx1"/>
                </a:solidFill>
                <a:effectLst/>
                <a:latin typeface="+mn-lt"/>
                <a:ea typeface="+mn-ea"/>
                <a:cs typeface="+mn-cs"/>
              </a:rPr>
              <a:t> (the entire a Letter of Inquiry (LOI) should be summarized in one paragraph. Spell out in the first sentence how much you are requesting and for what)</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Background and Needs</a:t>
            </a:r>
            <a:r>
              <a:rPr lang="en-US" sz="1200" kern="1200" dirty="0" smtClean="0">
                <a:solidFill>
                  <a:schemeClr val="tx1"/>
                </a:solidFill>
                <a:effectLst/>
                <a:latin typeface="+mn-lt"/>
                <a:ea typeface="+mn-ea"/>
                <a:cs typeface="+mn-cs"/>
              </a:rPr>
              <a:t> (How did your program come about, what needs your program is addressing),</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Program</a:t>
            </a:r>
            <a:r>
              <a:rPr lang="en-US" sz="1200" kern="120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model</a:t>
            </a:r>
            <a:r>
              <a:rPr lang="en-US" sz="1200" kern="1200" dirty="0" smtClean="0">
                <a:solidFill>
                  <a:schemeClr val="tx1"/>
                </a:solidFill>
                <a:effectLst/>
                <a:latin typeface="+mn-lt"/>
                <a:ea typeface="+mn-ea"/>
                <a:cs typeface="+mn-cs"/>
              </a:rPr>
              <a:t> (what are you going to do to address the needs),</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Goals</a:t>
            </a:r>
            <a:r>
              <a:rPr lang="en-US" sz="1200" kern="1200" dirty="0" smtClean="0">
                <a:solidFill>
                  <a:schemeClr val="tx1"/>
                </a:solidFill>
                <a:effectLst/>
                <a:latin typeface="+mn-lt"/>
                <a:ea typeface="+mn-ea"/>
                <a:cs typeface="+mn-cs"/>
              </a:rPr>
              <a:t> (what specific, measurable outcomes you are trying to achieve),</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Evaluation</a:t>
            </a:r>
            <a:r>
              <a:rPr lang="en-US" sz="1200" kern="1200" dirty="0" smtClean="0">
                <a:solidFill>
                  <a:schemeClr val="tx1"/>
                </a:solidFill>
                <a:effectLst/>
                <a:latin typeface="+mn-lt"/>
                <a:ea typeface="+mn-ea"/>
                <a:cs typeface="+mn-cs"/>
              </a:rPr>
              <a:t> (how you will measure these results), </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Budget</a:t>
            </a:r>
            <a:r>
              <a:rPr lang="en-US" sz="1200" kern="1200" dirty="0" smtClean="0">
                <a:solidFill>
                  <a:schemeClr val="tx1"/>
                </a:solidFill>
                <a:effectLst/>
                <a:latin typeface="+mn-lt"/>
                <a:ea typeface="+mn-ea"/>
                <a:cs typeface="+mn-cs"/>
              </a:rPr>
              <a:t> (how much the project will cost in total, what other funders you have approached or have committed to the program),</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Timeline and work to date </a:t>
            </a:r>
            <a:r>
              <a:rPr lang="en-US" sz="1200" kern="1200" dirty="0" smtClean="0">
                <a:solidFill>
                  <a:schemeClr val="tx1"/>
                </a:solidFill>
                <a:effectLst/>
                <a:latin typeface="+mn-lt"/>
                <a:ea typeface="+mn-ea"/>
                <a:cs typeface="+mn-cs"/>
              </a:rPr>
              <a:t>(when are you expecting to start the project and what significant milestones will happen when, and what you have done so far; if possible, do a simple </a:t>
            </a:r>
            <a:r>
              <a:rPr lang="en-US" sz="1200" kern="1200" dirty="0" smtClean="0">
                <a:solidFill>
                  <a:schemeClr val="tx1"/>
                </a:solidFill>
                <a:effectLst/>
                <a:latin typeface="+mn-lt"/>
                <a:ea typeface="+mn-ea"/>
                <a:cs typeface="+mn-cs"/>
                <a:hlinkClick r:id="rId3"/>
              </a:rPr>
              <a:t>Gantt</a:t>
            </a:r>
            <a:r>
              <a:rPr lang="en-US" sz="1200" kern="1200" dirty="0" smtClean="0">
                <a:solidFill>
                  <a:schemeClr val="tx1"/>
                </a:solidFill>
                <a:effectLst/>
                <a:latin typeface="+mn-lt"/>
                <a:ea typeface="+mn-ea"/>
                <a:cs typeface="+mn-cs"/>
              </a:rPr>
              <a:t> chart),</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Partnerships</a:t>
            </a:r>
            <a:r>
              <a:rPr lang="en-US" sz="1200" kern="1200" dirty="0" smtClean="0">
                <a:solidFill>
                  <a:schemeClr val="tx1"/>
                </a:solidFill>
                <a:effectLst/>
                <a:latin typeface="+mn-lt"/>
                <a:ea typeface="+mn-ea"/>
                <a:cs typeface="+mn-cs"/>
              </a:rPr>
              <a:t> (highlight any excellent partners you are working with and their roles; optional if you don't have any partners) </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Organizational background</a:t>
            </a:r>
            <a:r>
              <a:rPr lang="en-US" sz="1200" kern="1200" dirty="0" smtClean="0">
                <a:solidFill>
                  <a:schemeClr val="tx1"/>
                </a:solidFill>
                <a:effectLst/>
                <a:latin typeface="+mn-lt"/>
                <a:ea typeface="+mn-ea"/>
                <a:cs typeface="+mn-cs"/>
              </a:rPr>
              <a:t> (add general information about your organization, such as history and mission), and</a:t>
            </a:r>
            <a:endParaRPr lang="en-US" sz="1400" kern="1200" dirty="0" smtClean="0">
              <a:solidFill>
                <a:schemeClr val="tx1"/>
              </a:solidFill>
              <a:effectLst/>
              <a:latin typeface="+mn-lt"/>
              <a:ea typeface="+mn-ea"/>
              <a:cs typeface="+mn-cs"/>
            </a:endParaRPr>
          </a:p>
          <a:p>
            <a:pPr lvl="1" fontAlgn="base"/>
            <a:r>
              <a:rPr lang="en-US" sz="1200" b="1" kern="1200" dirty="0" smtClean="0">
                <a:solidFill>
                  <a:schemeClr val="tx1"/>
                </a:solidFill>
                <a:effectLst/>
                <a:latin typeface="+mn-lt"/>
                <a:ea typeface="+mn-ea"/>
                <a:cs typeface="+mn-cs"/>
              </a:rPr>
              <a:t>Contact </a:t>
            </a:r>
            <a:r>
              <a:rPr lang="en-US" sz="1200" kern="1200" dirty="0" smtClean="0">
                <a:solidFill>
                  <a:schemeClr val="tx1"/>
                </a:solidFill>
                <a:effectLst/>
                <a:latin typeface="+mn-lt"/>
                <a:ea typeface="+mn-ea"/>
                <a:cs typeface="+mn-cs"/>
              </a:rPr>
              <a:t>(your name, email, phone, and website).</a:t>
            </a:r>
            <a:endParaRPr lang="en-US" sz="1400" kern="1200" dirty="0" smtClean="0">
              <a:solidFill>
                <a:schemeClr val="tx1"/>
              </a:solidFill>
              <a:effectLst/>
              <a:latin typeface="+mn-lt"/>
              <a:ea typeface="+mn-ea"/>
              <a:cs typeface="+mn-cs"/>
            </a:endParaRPr>
          </a:p>
          <a:p>
            <a:pPr marL="0" indent="0" algn="ctr">
              <a:buNone/>
            </a:pPr>
            <a:endParaRPr lang="en-US" strike="noStrike" dirty="0" smtClean="0">
              <a:effectLst/>
            </a:endParaRPr>
          </a:p>
        </p:txBody>
      </p:sp>
      <p:sp>
        <p:nvSpPr>
          <p:cNvPr id="4" name="Slide Number Placeholder 3"/>
          <p:cNvSpPr>
            <a:spLocks noGrp="1"/>
          </p:cNvSpPr>
          <p:nvPr>
            <p:ph type="sldNum" sz="quarter" idx="10"/>
          </p:nvPr>
        </p:nvSpPr>
        <p:spPr/>
        <p:txBody>
          <a:bodyPr/>
          <a:lstStyle/>
          <a:p>
            <a:fld id="{D9EDF69D-EB51-47A9-A100-E5B914F1C799}" type="slidenum">
              <a:rPr lang="en-US" smtClean="0"/>
              <a:pPr/>
              <a:t>6</a:t>
            </a:fld>
            <a:endParaRPr lang="en-US"/>
          </a:p>
        </p:txBody>
      </p:sp>
    </p:spTree>
    <p:extLst>
      <p:ext uri="{BB962C8B-B14F-4D97-AF65-F5344CB8AC3E}">
        <p14:creationId xmlns:p14="http://schemas.microsoft.com/office/powerpoint/2010/main" xmlns="" val="42219508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effectLst/>
            </a:endParaRPr>
          </a:p>
        </p:txBody>
      </p:sp>
      <p:sp>
        <p:nvSpPr>
          <p:cNvPr id="4" name="Slide Number Placeholder 3"/>
          <p:cNvSpPr>
            <a:spLocks noGrp="1"/>
          </p:cNvSpPr>
          <p:nvPr>
            <p:ph type="sldNum" sz="quarter" idx="10"/>
          </p:nvPr>
        </p:nvSpPr>
        <p:spPr/>
        <p:txBody>
          <a:bodyPr/>
          <a:lstStyle/>
          <a:p>
            <a:fld id="{D9EDF69D-EB51-47A9-A100-E5B914F1C799}" type="slidenum">
              <a:rPr lang="en-US" smtClean="0"/>
              <a:pPr/>
              <a:t>7</a:t>
            </a:fld>
            <a:endParaRPr lang="en-US"/>
          </a:p>
        </p:txBody>
      </p:sp>
    </p:spTree>
    <p:extLst>
      <p:ext uri="{BB962C8B-B14F-4D97-AF65-F5344CB8AC3E}">
        <p14:creationId xmlns:p14="http://schemas.microsoft.com/office/powerpoint/2010/main" xmlns="" val="10454235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trike="noStrike" dirty="0" smtClean="0"/>
              <a:t>Step 7B Writing a full grant proposal </a:t>
            </a:r>
          </a:p>
          <a:p>
            <a:r>
              <a:rPr lang="en-US" strike="noStrike" dirty="0" smtClean="0"/>
              <a:t>Through consultation with the grant proposal team, the foundation can come up with a full grant proposal that is probably five to twelve pages long and cover into detailed all the stuff outlined in step 7A. The grant proposal should be explained in simple language and terms for the </a:t>
            </a:r>
            <a:r>
              <a:rPr lang="en-US" strike="noStrike" dirty="0" smtClean="0"/>
              <a:t>financiers (</a:t>
            </a:r>
            <a:r>
              <a:rPr lang="en-US" dirty="0" smtClean="0"/>
              <a:t>Butler</a:t>
            </a:r>
            <a:r>
              <a:rPr lang="en-US" baseline="0" dirty="0" smtClean="0"/>
              <a:t> </a:t>
            </a:r>
            <a:r>
              <a:rPr lang="en-US" dirty="0" smtClean="0"/>
              <a:t>&amp; Walter, 1991)</a:t>
            </a:r>
            <a:r>
              <a:rPr lang="en-US" strike="noStrike" dirty="0" smtClean="0"/>
              <a:t>. </a:t>
            </a:r>
            <a:r>
              <a:rPr lang="en-US" strike="noStrike" dirty="0" smtClean="0"/>
              <a:t>Writing a full plan is time and energy consuming, with the detailed budget and attachments and therefore the writer should use aggressive feelings. </a:t>
            </a:r>
          </a:p>
          <a:p>
            <a:r>
              <a:rPr lang="en-US" strike="noStrike" dirty="0" smtClean="0"/>
              <a:t>Step 8 Proofreading and double checking of the grant proposal</a:t>
            </a:r>
          </a:p>
          <a:p>
            <a:r>
              <a:rPr lang="en-US" strike="noStrike" dirty="0" smtClean="0"/>
              <a:t>Ones the full proposal is written, an experienced and grant proposal guru writer can be requested to check through the proposal to make sure that things have been done correctly and precisely as the guidelines of the foundation required. Check to ensure that every part of every question was answered; files were named as instructed, the right margins, font size, and line spacing was used as well as making sure that the letters of support were gotten. If the letters of support are required, ensure that they included in the grant </a:t>
            </a:r>
            <a:r>
              <a:rPr lang="en-US" strike="noStrike" dirty="0" smtClean="0"/>
              <a:t>proposal (</a:t>
            </a:r>
            <a:r>
              <a:rPr lang="en-US" dirty="0" err="1" smtClean="0"/>
              <a:t>Ramphal</a:t>
            </a:r>
            <a:r>
              <a:rPr lang="en-US" dirty="0" smtClean="0"/>
              <a:t>, Scott, &amp; Berry,2005)</a:t>
            </a:r>
            <a:r>
              <a:rPr lang="en-US" strike="noStrike" dirty="0" smtClean="0"/>
              <a:t>. </a:t>
            </a:r>
            <a:r>
              <a:rPr lang="en-US" strike="noStrike" dirty="0" smtClean="0"/>
              <a:t>Write draft letters of support for your colleagues to sign and email them off to get signed, scanned, and emailed back to you to support the grant proposal.</a:t>
            </a:r>
          </a:p>
          <a:p>
            <a:endParaRPr lang="en-US" strike="noStrike" dirty="0" smtClean="0"/>
          </a:p>
          <a:p>
            <a:endParaRPr lang="en-US" strike="noStrike" dirty="0"/>
          </a:p>
        </p:txBody>
      </p:sp>
      <p:sp>
        <p:nvSpPr>
          <p:cNvPr id="4" name="Slide Number Placeholder 3"/>
          <p:cNvSpPr>
            <a:spLocks noGrp="1"/>
          </p:cNvSpPr>
          <p:nvPr>
            <p:ph type="sldNum" sz="quarter" idx="10"/>
          </p:nvPr>
        </p:nvSpPr>
        <p:spPr/>
        <p:txBody>
          <a:bodyPr/>
          <a:lstStyle/>
          <a:p>
            <a:fld id="{D9EDF69D-EB51-47A9-A100-E5B914F1C799}" type="slidenum">
              <a:rPr lang="en-US" smtClean="0"/>
              <a:pPr/>
              <a:t>8</a:t>
            </a:fld>
            <a:endParaRPr lang="en-US"/>
          </a:p>
        </p:txBody>
      </p:sp>
    </p:spTree>
    <p:extLst>
      <p:ext uri="{BB962C8B-B14F-4D97-AF65-F5344CB8AC3E}">
        <p14:creationId xmlns:p14="http://schemas.microsoft.com/office/powerpoint/2010/main" xmlns="" val="1010335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12/30/2017</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52401"/>
            <a:ext cx="7772400" cy="761999"/>
          </a:xfrm>
        </p:spPr>
        <p:txBody>
          <a:bodyPr>
            <a:normAutofit fontScale="90000"/>
          </a:bodyPr>
          <a:lstStyle/>
          <a:p>
            <a:pPr algn="ctr"/>
            <a:r>
              <a:rPr lang="en-US" dirty="0" smtClean="0">
                <a:latin typeface="Arial Black" pitchFamily="34" charset="0"/>
              </a:rPr>
              <a:t>Grant proposal</a:t>
            </a:r>
            <a:endParaRPr lang="en-US" dirty="0">
              <a:latin typeface="Arial Black" pitchFamily="34" charset="0"/>
            </a:endParaRPr>
          </a:p>
        </p:txBody>
      </p:sp>
      <p:sp>
        <p:nvSpPr>
          <p:cNvPr id="3" name="Subtitle 2"/>
          <p:cNvSpPr>
            <a:spLocks noGrp="1"/>
          </p:cNvSpPr>
          <p:nvPr>
            <p:ph type="subTitle" idx="1"/>
          </p:nvPr>
        </p:nvSpPr>
        <p:spPr>
          <a:xfrm>
            <a:off x="381000" y="1025236"/>
            <a:ext cx="8229600" cy="5146964"/>
          </a:xfrm>
        </p:spPr>
        <p:txBody>
          <a:bodyPr>
            <a:normAutofit/>
          </a:bodyPr>
          <a:lstStyle/>
          <a:p>
            <a:endParaRPr lang="en-US" sz="2000" dirty="0" smtClean="0">
              <a:latin typeface="Arial Black" pitchFamily="34" charset="0"/>
            </a:endParaRPr>
          </a:p>
          <a:p>
            <a:endParaRPr lang="en-US" sz="2000" dirty="0">
              <a:latin typeface="Arial Black" pitchFamily="34" charset="0"/>
            </a:endParaRPr>
          </a:p>
          <a:p>
            <a:endParaRPr lang="en-US" sz="2000" dirty="0" smtClean="0">
              <a:latin typeface="Arial Black" pitchFamily="34" charset="0"/>
            </a:endParaRPr>
          </a:p>
          <a:p>
            <a:endParaRPr lang="en-US" sz="2800" dirty="0" smtClean="0">
              <a:latin typeface="Arial Black" pitchFamily="34" charset="0"/>
            </a:endParaRPr>
          </a:p>
          <a:p>
            <a:pPr algn="ctr"/>
            <a:r>
              <a:rPr lang="en-US" sz="2800" dirty="0" smtClean="0">
                <a:latin typeface="Arial Black" pitchFamily="34" charset="0"/>
              </a:rPr>
              <a:t>Name</a:t>
            </a:r>
            <a:endParaRPr lang="en-US" sz="2800" dirty="0">
              <a:latin typeface="Arial Black" pitchFamily="34" charset="0"/>
            </a:endParaRPr>
          </a:p>
          <a:p>
            <a:pPr algn="ctr"/>
            <a:r>
              <a:rPr lang="en-US" sz="2800" dirty="0">
                <a:latin typeface="Arial Black" pitchFamily="34" charset="0"/>
              </a:rPr>
              <a:t>Institution</a:t>
            </a:r>
          </a:p>
          <a:p>
            <a:pPr algn="ctr"/>
            <a:r>
              <a:rPr lang="en-US" sz="2800" dirty="0">
                <a:latin typeface="Arial Black" pitchFamily="34" charset="0"/>
              </a:rPr>
              <a:t>Course</a:t>
            </a:r>
          </a:p>
          <a:p>
            <a:pPr algn="ctr"/>
            <a:r>
              <a:rPr lang="en-US" sz="2800" dirty="0">
                <a:latin typeface="Arial Black" pitchFamily="34" charset="0"/>
              </a:rPr>
              <a:t>Date</a:t>
            </a:r>
          </a:p>
          <a:p>
            <a:pPr algn="l"/>
            <a:endParaRPr lang="en-US" sz="2000" dirty="0">
              <a:latin typeface="Arial Black" pitchFamily="34" charset="0"/>
            </a:endParaRPr>
          </a:p>
        </p:txBody>
      </p:sp>
    </p:spTree>
    <p:extLst>
      <p:ext uri="{BB962C8B-B14F-4D97-AF65-F5344CB8AC3E}">
        <p14:creationId xmlns:p14="http://schemas.microsoft.com/office/powerpoint/2010/main" xmlns="" val="8372966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381001"/>
            <a:ext cx="7162800" cy="609599"/>
          </a:xfrm>
        </p:spPr>
        <p:txBody>
          <a:bodyPr>
            <a:normAutofit fontScale="90000"/>
          </a:bodyPr>
          <a:lstStyle/>
          <a:p>
            <a:r>
              <a:rPr lang="en-US" dirty="0" smtClean="0">
                <a:latin typeface="Arial Black" pitchFamily="34" charset="0"/>
              </a:rPr>
              <a:t>GRANT PROPOSAL</a:t>
            </a:r>
            <a:endParaRPr lang="en-US" dirty="0">
              <a:latin typeface="Arial Black" pitchFamily="34" charset="0"/>
            </a:endParaRPr>
          </a:p>
        </p:txBody>
      </p:sp>
      <p:sp>
        <p:nvSpPr>
          <p:cNvPr id="3" name="Subtitle 2"/>
          <p:cNvSpPr>
            <a:spLocks noGrp="1"/>
          </p:cNvSpPr>
          <p:nvPr>
            <p:ph type="subTitle" idx="1"/>
          </p:nvPr>
        </p:nvSpPr>
        <p:spPr>
          <a:xfrm>
            <a:off x="228600" y="838200"/>
            <a:ext cx="8686800" cy="6019800"/>
          </a:xfrm>
        </p:spPr>
        <p:txBody>
          <a:bodyPr>
            <a:normAutofit fontScale="85000" lnSpcReduction="20000"/>
          </a:bodyPr>
          <a:lstStyle/>
          <a:p>
            <a:pPr algn="just"/>
            <a:r>
              <a:rPr lang="en-US" sz="2900" cap="none" dirty="0" smtClean="0">
                <a:latin typeface="Times New Roman" pitchFamily="18" charset="0"/>
                <a:cs typeface="Times New Roman" pitchFamily="18" charset="0"/>
              </a:rPr>
              <a:t>H</a:t>
            </a:r>
            <a:r>
              <a:rPr lang="en-US" sz="2900" b="1" cap="none" dirty="0" smtClean="0">
                <a:latin typeface="Times New Roman" pitchFamily="18" charset="0"/>
                <a:cs typeface="Times New Roman" pitchFamily="18" charset="0"/>
              </a:rPr>
              <a:t>ow to prepare a grant proposal for gender studies</a:t>
            </a:r>
          </a:p>
          <a:p>
            <a:pPr algn="l"/>
            <a:r>
              <a:rPr lang="en-US" sz="2900" cap="none" dirty="0" smtClean="0">
                <a:latin typeface="Times New Roman" pitchFamily="18" charset="0"/>
                <a:cs typeface="Times New Roman" pitchFamily="18" charset="0"/>
              </a:rPr>
              <a:t>I</a:t>
            </a:r>
            <a:r>
              <a:rPr lang="en-US" sz="2900" b="1" cap="none" dirty="0" smtClean="0">
                <a:latin typeface="Times New Roman" pitchFamily="18" charset="0"/>
                <a:cs typeface="Times New Roman" pitchFamily="18" charset="0"/>
              </a:rPr>
              <a:t>ntroduction</a:t>
            </a:r>
          </a:p>
          <a:p>
            <a:pPr marL="457200" lvl="0" indent="-457200" algn="l">
              <a:buFont typeface="Arial" pitchFamily="34" charset="0"/>
              <a:buChar char="•"/>
            </a:pPr>
            <a:r>
              <a:rPr lang="en-US" sz="2900" dirty="0" smtClean="0">
                <a:latin typeface="Times New Roman" pitchFamily="18" charset="0"/>
                <a:cs typeface="Times New Roman" pitchFamily="18" charset="0"/>
              </a:rPr>
              <a:t>G</a:t>
            </a:r>
            <a:r>
              <a:rPr lang="en-US" sz="2900" cap="none" dirty="0" smtClean="0">
                <a:latin typeface="Times New Roman" pitchFamily="18" charset="0"/>
                <a:cs typeface="Times New Roman" pitchFamily="18" charset="0"/>
              </a:rPr>
              <a:t>rant preparation proposal to finance work of gender.</a:t>
            </a:r>
          </a:p>
          <a:p>
            <a:pPr marL="457200" lvl="0" indent="-457200" algn="l">
              <a:buFont typeface="Arial" pitchFamily="34" charset="0"/>
              <a:buChar char="•"/>
            </a:pPr>
            <a:r>
              <a:rPr lang="en-US" sz="2900" dirty="0" smtClean="0">
                <a:latin typeface="Times New Roman" pitchFamily="18" charset="0"/>
                <a:cs typeface="Times New Roman" pitchFamily="18" charset="0"/>
              </a:rPr>
              <a:t>G</a:t>
            </a:r>
            <a:r>
              <a:rPr lang="en-US" sz="2900" cap="none" dirty="0" smtClean="0">
                <a:latin typeface="Times New Roman" pitchFamily="18" charset="0"/>
                <a:cs typeface="Times New Roman" pitchFamily="18" charset="0"/>
              </a:rPr>
              <a:t>rant proposal writing is a tricky activity that needs to be carried out with keenness to ensure a good grant proposal is prepared</a:t>
            </a:r>
          </a:p>
          <a:p>
            <a:pPr algn="l"/>
            <a:r>
              <a:rPr lang="en-US" sz="2900" b="1" cap="none" dirty="0" smtClean="0">
                <a:latin typeface="Times New Roman" pitchFamily="18" charset="0"/>
                <a:cs typeface="Times New Roman" pitchFamily="18" charset="0"/>
              </a:rPr>
              <a:t>steps for the preparation of a winning grant proposal</a:t>
            </a:r>
          </a:p>
          <a:p>
            <a:pPr algn="l"/>
            <a:r>
              <a:rPr lang="en-US" sz="2900" b="1" cap="none" dirty="0" smtClean="0">
                <a:latin typeface="Times New Roman" pitchFamily="18" charset="0"/>
                <a:cs typeface="Times New Roman" pitchFamily="18" charset="0"/>
              </a:rPr>
              <a:t>step 1: finding a grant to apply to</a:t>
            </a:r>
          </a:p>
          <a:p>
            <a:pPr marL="457200" lvl="0" indent="-457200" algn="l">
              <a:buFont typeface="Arial" pitchFamily="34" charset="0"/>
              <a:buChar char="•"/>
            </a:pPr>
            <a:r>
              <a:rPr lang="en-US" sz="2900" dirty="0" smtClean="0">
                <a:latin typeface="Times New Roman" pitchFamily="18" charset="0"/>
                <a:cs typeface="Times New Roman" pitchFamily="18" charset="0"/>
              </a:rPr>
              <a:t>T</a:t>
            </a:r>
            <a:r>
              <a:rPr lang="en-US" sz="2900" cap="none" dirty="0" smtClean="0">
                <a:latin typeface="Times New Roman" pitchFamily="18" charset="0"/>
                <a:cs typeface="Times New Roman" pitchFamily="18" charset="0"/>
              </a:rPr>
              <a:t>he foundation or the non-profit organization may have a request for proposal (</a:t>
            </a:r>
            <a:r>
              <a:rPr lang="en-US" sz="2900" cap="none" dirty="0" err="1" smtClean="0">
                <a:latin typeface="Times New Roman" pitchFamily="18" charset="0"/>
                <a:cs typeface="Times New Roman" pitchFamily="18" charset="0"/>
              </a:rPr>
              <a:t>rfp</a:t>
            </a:r>
            <a:r>
              <a:rPr lang="en-US" sz="2900" cap="none" dirty="0" smtClean="0">
                <a:latin typeface="Times New Roman" pitchFamily="18" charset="0"/>
                <a:cs typeface="Times New Roman" pitchFamily="18" charset="0"/>
              </a:rPr>
              <a:t>)</a:t>
            </a:r>
          </a:p>
          <a:p>
            <a:pPr marL="457200" lvl="0" indent="-457200" algn="l">
              <a:buFont typeface="Arial" pitchFamily="34" charset="0"/>
              <a:buChar char="•"/>
            </a:pPr>
            <a:r>
              <a:rPr lang="en-US" sz="2900" dirty="0" smtClean="0">
                <a:latin typeface="Times New Roman" pitchFamily="18" charset="0"/>
                <a:cs typeface="Times New Roman" pitchFamily="18" charset="0"/>
              </a:rPr>
              <a:t>T</a:t>
            </a:r>
            <a:r>
              <a:rPr lang="en-US" sz="2900" cap="none" dirty="0" smtClean="0">
                <a:latin typeface="Times New Roman" pitchFamily="18" charset="0"/>
                <a:cs typeface="Times New Roman" pitchFamily="18" charset="0"/>
              </a:rPr>
              <a:t>he foundation or the non-profit organization may research for grant proposal from local foundations or library in case they do not one. </a:t>
            </a:r>
          </a:p>
          <a:p>
            <a:pPr marL="457200" lvl="0" indent="-457200" algn="l">
              <a:buFont typeface="Arial" pitchFamily="34" charset="0"/>
              <a:buChar char="•"/>
            </a:pPr>
            <a:r>
              <a:rPr lang="en-US" sz="2900" dirty="0" smtClean="0">
                <a:latin typeface="Times New Roman" pitchFamily="18" charset="0"/>
                <a:cs typeface="Times New Roman" pitchFamily="18" charset="0"/>
              </a:rPr>
              <a:t>R</a:t>
            </a:r>
            <a:r>
              <a:rPr lang="en-US" sz="2900" cap="none" dirty="0" smtClean="0">
                <a:latin typeface="Times New Roman" pitchFamily="18" charset="0"/>
                <a:cs typeface="Times New Roman" pitchFamily="18" charset="0"/>
              </a:rPr>
              <a:t>equest for proposal (</a:t>
            </a:r>
            <a:r>
              <a:rPr lang="en-US" sz="2900" cap="none" dirty="0" err="1" smtClean="0">
                <a:latin typeface="Times New Roman" pitchFamily="18" charset="0"/>
                <a:cs typeface="Times New Roman" pitchFamily="18" charset="0"/>
              </a:rPr>
              <a:t>rfp</a:t>
            </a:r>
            <a:r>
              <a:rPr lang="en-US" sz="2900" cap="none" dirty="0" smtClean="0">
                <a:latin typeface="Times New Roman" pitchFamily="18" charset="0"/>
                <a:cs typeface="Times New Roman" pitchFamily="18" charset="0"/>
              </a:rPr>
              <a:t>) outlines the purpose, goals, objectives as well as the aims of the grant proposal</a:t>
            </a:r>
          </a:p>
          <a:p>
            <a:r>
              <a:rPr lang="en-US" sz="2900" dirty="0">
                <a:latin typeface="Times New Roman" pitchFamily="18" charset="0"/>
                <a:cs typeface="Times New Roman" pitchFamily="18" charset="0"/>
              </a:rPr>
              <a:t> </a:t>
            </a:r>
          </a:p>
          <a:p>
            <a:pPr algn="just"/>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7272723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5867400" cy="457200"/>
          </a:xfrm>
        </p:spPr>
        <p:txBody>
          <a:bodyPr>
            <a:normAutofit/>
          </a:bodyPr>
          <a:lstStyle/>
          <a:p>
            <a:r>
              <a:rPr lang="en-US" sz="2000" dirty="0">
                <a:solidFill>
                  <a:prstClr val="black"/>
                </a:solidFill>
                <a:latin typeface="Arial Black" pitchFamily="34" charset="0"/>
              </a:rPr>
              <a:t>GRANT PROPOSAL</a:t>
            </a:r>
            <a:endParaRPr lang="en-US" sz="2400" dirty="0"/>
          </a:p>
        </p:txBody>
      </p:sp>
      <p:sp>
        <p:nvSpPr>
          <p:cNvPr id="3" name="Content Placeholder 2"/>
          <p:cNvSpPr>
            <a:spLocks noGrp="1"/>
          </p:cNvSpPr>
          <p:nvPr>
            <p:ph idx="1"/>
          </p:nvPr>
        </p:nvSpPr>
        <p:spPr>
          <a:xfrm>
            <a:off x="152400" y="304800"/>
            <a:ext cx="8839200" cy="6553200"/>
          </a:xfrm>
        </p:spPr>
        <p:txBody>
          <a:bodyPr>
            <a:noAutofit/>
          </a:bodyPr>
          <a:lstStyle/>
          <a:p>
            <a:pPr marL="0" indent="0" algn="ctr">
              <a:buNone/>
            </a:pPr>
            <a:r>
              <a:rPr lang="en-US" sz="2400" b="1" dirty="0">
                <a:latin typeface="Times New Roman" pitchFamily="18" charset="0"/>
                <a:cs typeface="Times New Roman" pitchFamily="18" charset="0"/>
              </a:rPr>
              <a:t>Step 2 Carrying out the homework about the grant prop</a:t>
            </a:r>
            <a:r>
              <a:rPr lang="en-US" sz="2400" dirty="0">
                <a:latin typeface="Times New Roman" pitchFamily="18" charset="0"/>
                <a:cs typeface="Times New Roman" pitchFamily="18" charset="0"/>
              </a:rPr>
              <a:t>osal </a:t>
            </a:r>
          </a:p>
          <a:p>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Request for Proposal (RFP) offers a direction in case it is available within the foundation or the non-profit organization.</a:t>
            </a: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grant proposal writers should comprehend the Request for Proposal (RFP) for example understanding when the applications are due.</a:t>
            </a:r>
          </a:p>
          <a:p>
            <a:r>
              <a:rPr lang="en-US" sz="2400" dirty="0" smtClean="0">
                <a:latin typeface="Times New Roman" pitchFamily="18" charset="0"/>
                <a:cs typeface="Times New Roman" pitchFamily="18" charset="0"/>
              </a:rPr>
              <a:t>More </a:t>
            </a:r>
            <a:r>
              <a:rPr lang="en-US" sz="2400" dirty="0">
                <a:latin typeface="Times New Roman" pitchFamily="18" charset="0"/>
                <a:cs typeface="Times New Roman" pitchFamily="18" charset="0"/>
              </a:rPr>
              <a:t>information about the previous funding of the foundation can be obtained from the official foundation website. </a:t>
            </a:r>
          </a:p>
          <a:p>
            <a:pPr marL="0" indent="0" algn="ctr">
              <a:buNone/>
            </a:pPr>
            <a:r>
              <a:rPr lang="en-US" sz="2400" b="1" dirty="0">
                <a:latin typeface="Times New Roman" pitchFamily="18" charset="0"/>
                <a:cs typeface="Times New Roman" pitchFamily="18" charset="0"/>
              </a:rPr>
              <a:t>Step 3 Plan Preparation</a:t>
            </a:r>
          </a:p>
          <a:p>
            <a:r>
              <a:rPr lang="en-US" sz="2400" dirty="0" smtClean="0">
                <a:latin typeface="Times New Roman" pitchFamily="18" charset="0"/>
                <a:cs typeface="Times New Roman" pitchFamily="18" charset="0"/>
              </a:rPr>
              <a:t>Involves </a:t>
            </a:r>
            <a:r>
              <a:rPr lang="en-US" sz="2400" dirty="0">
                <a:latin typeface="Times New Roman" pitchFamily="18" charset="0"/>
                <a:cs typeface="Times New Roman" pitchFamily="18" charset="0"/>
              </a:rPr>
              <a:t>cooperation and involvement of the grant proposal team.</a:t>
            </a:r>
          </a:p>
          <a:p>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case the grant proposal requires a Letter of Inquiry (LOI), the team should be in a position to determine and prepare one.</a:t>
            </a: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team plans and prepares the full proposal that explains into details the full grant demands. </a:t>
            </a:r>
          </a:p>
          <a:p>
            <a:pPr marL="0" indent="0">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911927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0"/>
            <a:ext cx="6019800" cy="457200"/>
          </a:xfrm>
        </p:spPr>
        <p:txBody>
          <a:bodyPr>
            <a:noAutofit/>
          </a:bodyPr>
          <a:lstStyle/>
          <a:p>
            <a:r>
              <a:rPr lang="en-US" sz="2400" dirty="0" smtClean="0">
                <a:latin typeface="Arial Black" pitchFamily="34" charset="0"/>
              </a:rPr>
              <a:t>GRANT PROPOSAL</a:t>
            </a:r>
            <a:endParaRPr lang="en-US" sz="2400" dirty="0">
              <a:latin typeface="Arial Black" pitchFamily="34" charset="0"/>
            </a:endParaRPr>
          </a:p>
        </p:txBody>
      </p:sp>
      <p:sp>
        <p:nvSpPr>
          <p:cNvPr id="3" name="Content Placeholder 2"/>
          <p:cNvSpPr>
            <a:spLocks noGrp="1"/>
          </p:cNvSpPr>
          <p:nvPr>
            <p:ph idx="1"/>
          </p:nvPr>
        </p:nvSpPr>
        <p:spPr>
          <a:xfrm>
            <a:off x="152400" y="457200"/>
            <a:ext cx="8839200" cy="6248400"/>
          </a:xfrm>
        </p:spPr>
        <p:txBody>
          <a:bodyPr>
            <a:normAutofit/>
          </a:bodyPr>
          <a:lstStyle/>
          <a:p>
            <a:pPr marL="0" indent="0" algn="ctr">
              <a:buNone/>
            </a:pPr>
            <a:r>
              <a:rPr lang="en-US" sz="2400" b="1" dirty="0">
                <a:latin typeface="Times New Roman" pitchFamily="18" charset="0"/>
                <a:cs typeface="Times New Roman" pitchFamily="18" charset="0"/>
              </a:rPr>
              <a:t>Step 4 Creation and Building of relationship</a:t>
            </a:r>
          </a:p>
          <a:p>
            <a:r>
              <a:rPr lang="en-US" sz="2400" dirty="0">
                <a:latin typeface="Times New Roman" pitchFamily="18" charset="0"/>
                <a:cs typeface="Times New Roman" pitchFamily="18" charset="0"/>
              </a:rPr>
              <a:t>Grant proposal writing is about creation and building a mutual and trusting relationship between the foundation or the non-profit organization with the funding donor.</a:t>
            </a:r>
          </a:p>
          <a:p>
            <a:r>
              <a:rPr lang="en-US" sz="2400" dirty="0">
                <a:latin typeface="Times New Roman" pitchFamily="18" charset="0"/>
                <a:cs typeface="Times New Roman" pitchFamily="18" charset="0"/>
              </a:rPr>
              <a:t>Relationship building ensures that the financing organization gain mutual trust with the foundation or the non-profit organization.</a:t>
            </a:r>
          </a:p>
          <a:p>
            <a:pPr marL="0" indent="0">
              <a:buNone/>
            </a:pPr>
            <a:r>
              <a:rPr lang="en-US" sz="2400" dirty="0">
                <a:latin typeface="Times New Roman" pitchFamily="18" charset="0"/>
                <a:cs typeface="Times New Roman" pitchFamily="18" charset="0"/>
              </a:rPr>
              <a:t>The grant proposal should therefore eye-catching and clearly defined to eliminate any form doubt or any eyebrow that may be raised because of poorly defined proposal.  </a:t>
            </a:r>
          </a:p>
          <a:p>
            <a:pPr marL="0" indent="0" algn="ctr">
              <a:buNone/>
            </a:pPr>
            <a:r>
              <a:rPr lang="en-US" sz="2400" b="1" dirty="0">
                <a:latin typeface="Times New Roman" pitchFamily="18" charset="0"/>
                <a:cs typeface="Times New Roman" pitchFamily="18" charset="0"/>
              </a:rPr>
              <a:t>Step 5 Procrastination</a:t>
            </a:r>
          </a:p>
          <a:p>
            <a:r>
              <a:rPr lang="en-US" sz="2400" dirty="0">
                <a:latin typeface="Times New Roman" pitchFamily="18" charset="0"/>
                <a:cs typeface="Times New Roman" pitchFamily="18" charset="0"/>
              </a:rPr>
              <a:t> Letter of Inquiry (LOI) or grant proposal is not due for a short period and therefore the foundation can work on specific stuff like calling the donor, catching up on emails and putting the priorities of the foundation to align to the ideas and concepts of the financers. </a:t>
            </a:r>
          </a:p>
        </p:txBody>
      </p:sp>
    </p:spTree>
    <p:extLst>
      <p:ext uri="{BB962C8B-B14F-4D97-AF65-F5344CB8AC3E}">
        <p14:creationId xmlns:p14="http://schemas.microsoft.com/office/powerpoint/2010/main" xmlns="" val="41528240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0886"/>
            <a:ext cx="6248400" cy="446314"/>
          </a:xfrm>
        </p:spPr>
        <p:txBody>
          <a:bodyPr>
            <a:normAutofit/>
          </a:bodyPr>
          <a:lstStyle/>
          <a:p>
            <a:r>
              <a:rPr lang="en-US" sz="2400" dirty="0">
                <a:solidFill>
                  <a:prstClr val="black"/>
                </a:solidFill>
                <a:latin typeface="Arial Black" pitchFamily="34" charset="0"/>
              </a:rPr>
              <a:t>GRANT PROPOSAL</a:t>
            </a:r>
            <a:endParaRPr lang="en-US" dirty="0"/>
          </a:p>
        </p:txBody>
      </p:sp>
      <p:sp>
        <p:nvSpPr>
          <p:cNvPr id="3" name="Content Placeholder 2"/>
          <p:cNvSpPr>
            <a:spLocks noGrp="1"/>
          </p:cNvSpPr>
          <p:nvPr>
            <p:ph idx="1"/>
          </p:nvPr>
        </p:nvSpPr>
        <p:spPr>
          <a:xfrm>
            <a:off x="152400" y="381000"/>
            <a:ext cx="8839200" cy="6324600"/>
          </a:xfrm>
        </p:spPr>
        <p:txBody>
          <a:bodyPr>
            <a:normAutofit/>
          </a:bodyPr>
          <a:lstStyle/>
          <a:p>
            <a:pPr marL="0" indent="0" algn="ctr">
              <a:buNone/>
            </a:pPr>
            <a:r>
              <a:rPr lang="en-US" sz="2400" b="1" dirty="0">
                <a:latin typeface="Times New Roman" pitchFamily="18" charset="0"/>
                <a:cs typeface="Times New Roman" pitchFamily="18" charset="0"/>
              </a:rPr>
              <a:t>Step 6 Freaking Out</a:t>
            </a:r>
          </a:p>
          <a:p>
            <a:r>
              <a:rPr lang="en-US" sz="2400" dirty="0">
                <a:latin typeface="Times New Roman" pitchFamily="18" charset="0"/>
                <a:cs typeface="Times New Roman" pitchFamily="18" charset="0"/>
              </a:rPr>
              <a:t>Freaking out involves rating the foundation or the non-profit organization using the past grants or donations it has received and utilize before. </a:t>
            </a:r>
          </a:p>
          <a:p>
            <a:r>
              <a:rPr lang="en-US" sz="2400" dirty="0">
                <a:latin typeface="Times New Roman" pitchFamily="18" charset="0"/>
                <a:cs typeface="Times New Roman" pitchFamily="18" charset="0"/>
              </a:rPr>
              <a:t>Freaking out increases the ratings of the foundation or the non-profit organization to get grant or donations from the donors. </a:t>
            </a:r>
          </a:p>
          <a:p>
            <a:pPr marL="0" indent="0" algn="ctr">
              <a:buNone/>
            </a:pPr>
            <a:r>
              <a:rPr lang="en-US" sz="2400" b="1" dirty="0">
                <a:latin typeface="Times New Roman" pitchFamily="18" charset="0"/>
                <a:cs typeface="Times New Roman" pitchFamily="18" charset="0"/>
              </a:rPr>
              <a:t>Step 7A Writing of a Letter of Inquiry (LOI)</a:t>
            </a:r>
          </a:p>
          <a:p>
            <a:r>
              <a:rPr lang="en-US" sz="2400" dirty="0" smtClean="0">
                <a:latin typeface="Times New Roman" pitchFamily="18" charset="0"/>
                <a:cs typeface="Times New Roman" pitchFamily="18" charset="0"/>
              </a:rPr>
              <a:t>A </a:t>
            </a:r>
            <a:r>
              <a:rPr lang="en-US" sz="2400" dirty="0">
                <a:latin typeface="Times New Roman" pitchFamily="18" charset="0"/>
                <a:cs typeface="Times New Roman" pitchFamily="18" charset="0"/>
              </a:rPr>
              <a:t>Letter of Inquiry (LOI) should be one to two pages, but it still should be brilliant and excellent. </a:t>
            </a:r>
          </a:p>
          <a:p>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foundation or the non-profit organization can use a template in case it has </a:t>
            </a:r>
            <a:r>
              <a:rPr lang="en-US" sz="2400" dirty="0" smtClean="0">
                <a:latin typeface="Times New Roman" pitchFamily="18" charset="0"/>
                <a:cs typeface="Times New Roman" pitchFamily="18" charset="0"/>
              </a:rPr>
              <a:t>one.</a:t>
            </a:r>
            <a:endParaRPr lang="en-US" sz="2400" dirty="0">
              <a:latin typeface="Times New Roman" pitchFamily="18" charset="0"/>
              <a:cs typeface="Times New Roman" pitchFamily="18" charset="0"/>
            </a:endParaRPr>
          </a:p>
          <a:p>
            <a:r>
              <a:rPr lang="en-US" sz="2400" dirty="0" smtClean="0">
                <a:latin typeface="Times New Roman" pitchFamily="18" charset="0"/>
                <a:cs typeface="Times New Roman" pitchFamily="18" charset="0"/>
              </a:rPr>
              <a:t>In </a:t>
            </a:r>
            <a:r>
              <a:rPr lang="en-US" sz="2400" dirty="0">
                <a:latin typeface="Times New Roman" pitchFamily="18" charset="0"/>
                <a:cs typeface="Times New Roman" pitchFamily="18" charset="0"/>
              </a:rPr>
              <a:t>the situation of the existence of a template within the organization, the team must strictly adhere to the template.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The grant </a:t>
            </a:r>
            <a:r>
              <a:rPr lang="en-US" sz="2400" dirty="0">
                <a:latin typeface="Times New Roman" pitchFamily="18" charset="0"/>
                <a:cs typeface="Times New Roman" pitchFamily="18" charset="0"/>
              </a:rPr>
              <a:t>proposal team is at liberty to formulate their Letter of Inquiry (LOI)  in the scenario the foundation does have a templat</a:t>
            </a:r>
            <a:r>
              <a:rPr lang="en-US" sz="2000" dirty="0">
                <a:latin typeface="Times New Roman" pitchFamily="18" charset="0"/>
                <a:cs typeface="Times New Roman" pitchFamily="18" charset="0"/>
              </a:rPr>
              <a:t>e. </a:t>
            </a:r>
          </a:p>
          <a:p>
            <a:pPr marL="0" indent="0">
              <a:buNone/>
            </a:pP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xmlns="" val="1531086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656"/>
            <a:ext cx="8229600" cy="500744"/>
          </a:xfrm>
        </p:spPr>
        <p:txBody>
          <a:bodyPr>
            <a:noAutofit/>
          </a:bodyPr>
          <a:lstStyle/>
          <a:p>
            <a:r>
              <a:rPr lang="en-US" sz="2800" dirty="0">
                <a:solidFill>
                  <a:prstClr val="black"/>
                </a:solidFill>
                <a:latin typeface="Arial Black" pitchFamily="34" charset="0"/>
              </a:rPr>
              <a:t>GRANT PROPOSAL</a:t>
            </a:r>
            <a:endParaRPr lang="en-US" sz="2800" dirty="0"/>
          </a:p>
        </p:txBody>
      </p:sp>
      <p:sp>
        <p:nvSpPr>
          <p:cNvPr id="3" name="Content Placeholder 2"/>
          <p:cNvSpPr>
            <a:spLocks noGrp="1"/>
          </p:cNvSpPr>
          <p:nvPr>
            <p:ph idx="1"/>
          </p:nvPr>
        </p:nvSpPr>
        <p:spPr>
          <a:xfrm>
            <a:off x="152400" y="533400"/>
            <a:ext cx="8839200" cy="6172200"/>
          </a:xfrm>
        </p:spPr>
        <p:txBody>
          <a:bodyPr>
            <a:normAutofit/>
          </a:bodyPr>
          <a:lstStyle/>
          <a:p>
            <a:pPr marL="0" indent="0" algn="just">
              <a:buNone/>
            </a:pPr>
            <a:r>
              <a:rPr lang="en-US" sz="2800" dirty="0">
                <a:latin typeface="Times New Roman" pitchFamily="18" charset="0"/>
                <a:cs typeface="Times New Roman" pitchFamily="18" charset="0"/>
              </a:rPr>
              <a:t>The content of the letter of inquiry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Summary</a:t>
            </a:r>
            <a:r>
              <a:rPr lang="en-US" sz="2800" dirty="0">
                <a:latin typeface="Times New Roman" pitchFamily="18" charset="0"/>
                <a:cs typeface="Times New Roman" pitchFamily="18" charset="0"/>
              </a:rPr>
              <a:t>: the entire a Letter of Inquiry (LOI) should be summarized in one paragraph. </a:t>
            </a:r>
          </a:p>
          <a:p>
            <a:pPr algn="just"/>
            <a:r>
              <a:rPr lang="en-US" sz="2800" dirty="0" smtClean="0">
                <a:latin typeface="Times New Roman" pitchFamily="18" charset="0"/>
                <a:cs typeface="Times New Roman" pitchFamily="18" charset="0"/>
              </a:rPr>
              <a:t>Background </a:t>
            </a:r>
            <a:r>
              <a:rPr lang="en-US" sz="2800" dirty="0">
                <a:latin typeface="Times New Roman" pitchFamily="18" charset="0"/>
                <a:cs typeface="Times New Roman" pitchFamily="18" charset="0"/>
              </a:rPr>
              <a:t>and Needs of the grant proposal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Program </a:t>
            </a:r>
            <a:r>
              <a:rPr lang="en-US" sz="2800" dirty="0">
                <a:latin typeface="Times New Roman" pitchFamily="18" charset="0"/>
                <a:cs typeface="Times New Roman" pitchFamily="18" charset="0"/>
              </a:rPr>
              <a:t>model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Goals</a:t>
            </a:r>
            <a:r>
              <a:rPr lang="en-US" sz="2800" dirty="0">
                <a:latin typeface="Times New Roman" pitchFamily="18" charset="0"/>
                <a:cs typeface="Times New Roman" pitchFamily="18" charset="0"/>
              </a:rPr>
              <a:t>, objectives, aims, purpose and core values of the grant </a:t>
            </a:r>
            <a:r>
              <a:rPr lang="en-US" sz="2800" dirty="0" smtClean="0">
                <a:latin typeface="Times New Roman" pitchFamily="18" charset="0"/>
                <a:cs typeface="Times New Roman" pitchFamily="18" charset="0"/>
              </a:rPr>
              <a:t>proposal.</a:t>
            </a:r>
          </a:p>
          <a:p>
            <a:pPr algn="just"/>
            <a:r>
              <a:rPr lang="en-US" sz="2800" dirty="0" smtClean="0">
                <a:latin typeface="Times New Roman" pitchFamily="18" charset="0"/>
                <a:cs typeface="Times New Roman" pitchFamily="18" charset="0"/>
              </a:rPr>
              <a:t>Evaluation </a:t>
            </a:r>
            <a:r>
              <a:rPr lang="en-US" sz="2800" dirty="0">
                <a:latin typeface="Times New Roman" pitchFamily="18" charset="0"/>
                <a:cs typeface="Times New Roman" pitchFamily="18" charset="0"/>
              </a:rPr>
              <a:t>and how to measure the outcomes and results. </a:t>
            </a:r>
            <a:endParaRPr lang="en-US" sz="2800" dirty="0" smtClean="0">
              <a:latin typeface="Times New Roman" pitchFamily="18" charset="0"/>
              <a:cs typeface="Times New Roman" pitchFamily="18" charset="0"/>
            </a:endParaRPr>
          </a:p>
          <a:p>
            <a:pPr algn="just"/>
            <a:r>
              <a:rPr lang="en-US" sz="2800" dirty="0" smtClean="0">
                <a:latin typeface="Times New Roman" pitchFamily="18" charset="0"/>
                <a:cs typeface="Times New Roman" pitchFamily="18" charset="0"/>
              </a:rPr>
              <a:t>Budget </a:t>
            </a:r>
            <a:r>
              <a:rPr lang="en-US" sz="2800" dirty="0">
                <a:latin typeface="Times New Roman" pitchFamily="18" charset="0"/>
                <a:cs typeface="Times New Roman" pitchFamily="18" charset="0"/>
              </a:rPr>
              <a:t>that involves how much the project will cost in </a:t>
            </a:r>
            <a:r>
              <a:rPr lang="en-US" sz="2800" dirty="0" smtClean="0">
                <a:latin typeface="Times New Roman" pitchFamily="18" charset="0"/>
                <a:cs typeface="Times New Roman" pitchFamily="18" charset="0"/>
              </a:rPr>
              <a:t>total.</a:t>
            </a:r>
          </a:p>
          <a:p>
            <a:pPr algn="just"/>
            <a:r>
              <a:rPr lang="en-US" sz="2800" dirty="0" smtClean="0">
                <a:latin typeface="Times New Roman" pitchFamily="18" charset="0"/>
                <a:cs typeface="Times New Roman" pitchFamily="18" charset="0"/>
              </a:rPr>
              <a:t>Timeline and work to date of the grant proposal (the duration the proposal will take to come to conclusion)</a:t>
            </a:r>
          </a:p>
          <a:p>
            <a:pPr marL="0" indent="0" algn="just">
              <a:buNone/>
            </a:pP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xmlns="" val="1273403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457200"/>
          </a:xfrm>
        </p:spPr>
        <p:txBody>
          <a:bodyPr>
            <a:normAutofit fontScale="90000"/>
          </a:bodyPr>
          <a:lstStyle/>
          <a:p>
            <a:r>
              <a:rPr lang="en-US" dirty="0">
                <a:solidFill>
                  <a:prstClr val="black"/>
                </a:solidFill>
                <a:latin typeface="Arial Black" pitchFamily="34" charset="0"/>
              </a:rPr>
              <a:t>GRANT PROPOSAL</a:t>
            </a:r>
            <a:endParaRPr lang="en-US" dirty="0"/>
          </a:p>
        </p:txBody>
      </p:sp>
      <p:sp>
        <p:nvSpPr>
          <p:cNvPr id="3" name="Content Placeholder 2"/>
          <p:cNvSpPr>
            <a:spLocks noGrp="1"/>
          </p:cNvSpPr>
          <p:nvPr>
            <p:ph idx="1"/>
          </p:nvPr>
        </p:nvSpPr>
        <p:spPr>
          <a:xfrm>
            <a:off x="152400" y="685800"/>
            <a:ext cx="8839200" cy="6019800"/>
          </a:xfrm>
        </p:spPr>
        <p:txBody>
          <a:bodyPr>
            <a:normAutofit/>
          </a:bodyPr>
          <a:lstStyle/>
          <a:p>
            <a:pPr marL="457200" lvl="1" indent="0" fontAlgn="base">
              <a:buNone/>
            </a:pPr>
            <a:r>
              <a:rPr lang="en-US" sz="3100" dirty="0">
                <a:latin typeface="Times New Roman" pitchFamily="18" charset="0"/>
                <a:cs typeface="Times New Roman" pitchFamily="18" charset="0"/>
              </a:rPr>
              <a:t>•	Partnerships: the letter of inquiry should </a:t>
            </a:r>
          </a:p>
          <a:p>
            <a:pPr marL="457200" lvl="1" indent="0" fontAlgn="base">
              <a:buNone/>
            </a:pPr>
            <a:r>
              <a:rPr lang="en-US" sz="3100" dirty="0">
                <a:latin typeface="Times New Roman" pitchFamily="18" charset="0"/>
                <a:cs typeface="Times New Roman" pitchFamily="18" charset="0"/>
              </a:rPr>
              <a:t>•	Organizational background (add general information about your organization, such as history and mission statements of the organization, mission of the foundation, core values), and</a:t>
            </a:r>
          </a:p>
          <a:p>
            <a:pPr marL="457200" lvl="1" indent="0" fontAlgn="base">
              <a:buNone/>
            </a:pPr>
            <a:r>
              <a:rPr lang="en-US" sz="3100" dirty="0">
                <a:latin typeface="Times New Roman" pitchFamily="18" charset="0"/>
                <a:cs typeface="Times New Roman" pitchFamily="18" charset="0"/>
              </a:rPr>
              <a:t>•	Contact of the foundation (such as name, email, phone, and website of the non-profit organization or foundation).</a:t>
            </a:r>
          </a:p>
          <a:p>
            <a:pPr marL="457200" lvl="1" indent="0" fontAlgn="base">
              <a:buNone/>
            </a:pPr>
            <a:endParaRPr lang="en-US" sz="3100" dirty="0">
              <a:latin typeface="Times New Roman" pitchFamily="18" charset="0"/>
              <a:cs typeface="Times New Roman" pitchFamily="18" charset="0"/>
            </a:endParaRPr>
          </a:p>
        </p:txBody>
      </p:sp>
    </p:spTree>
    <p:extLst>
      <p:ext uri="{BB962C8B-B14F-4D97-AF65-F5344CB8AC3E}">
        <p14:creationId xmlns:p14="http://schemas.microsoft.com/office/powerpoint/2010/main" xmlns="" val="26521090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a:bodyPr>
          <a:lstStyle/>
          <a:p>
            <a:r>
              <a:rPr lang="en-US" sz="4000" dirty="0">
                <a:solidFill>
                  <a:prstClr val="black"/>
                </a:solidFill>
                <a:latin typeface="Arial Black" pitchFamily="34" charset="0"/>
              </a:rPr>
              <a:t>GRANT PROPOSAL</a:t>
            </a:r>
            <a:endParaRPr lang="en-US" dirty="0"/>
          </a:p>
        </p:txBody>
      </p:sp>
      <p:sp>
        <p:nvSpPr>
          <p:cNvPr id="3" name="Content Placeholder 2"/>
          <p:cNvSpPr>
            <a:spLocks noGrp="1"/>
          </p:cNvSpPr>
          <p:nvPr>
            <p:ph idx="1"/>
          </p:nvPr>
        </p:nvSpPr>
        <p:spPr>
          <a:xfrm>
            <a:off x="0" y="533400"/>
            <a:ext cx="9144000" cy="6324600"/>
          </a:xfrm>
        </p:spPr>
        <p:txBody>
          <a:bodyPr>
            <a:normAutofit fontScale="92500"/>
          </a:bodyPr>
          <a:lstStyle/>
          <a:p>
            <a:pPr marL="0" indent="0" algn="ctr">
              <a:buNone/>
            </a:pPr>
            <a:r>
              <a:rPr lang="en-US" sz="2800" b="1" dirty="0">
                <a:latin typeface="Times New Roman" pitchFamily="18" charset="0"/>
                <a:cs typeface="Times New Roman" pitchFamily="18" charset="0"/>
              </a:rPr>
              <a:t>Step 7B Writing a full grant proposal </a:t>
            </a:r>
          </a:p>
          <a:p>
            <a:r>
              <a:rPr lang="en-US" sz="2800" dirty="0">
                <a:latin typeface="Times New Roman" pitchFamily="18" charset="0"/>
                <a:cs typeface="Times New Roman" pitchFamily="18" charset="0"/>
              </a:rPr>
              <a:t>The full grant proposal is normally five to twelve pages and is developed through consultation of the grant proposal team.</a:t>
            </a:r>
          </a:p>
          <a:p>
            <a:r>
              <a:rPr lang="en-US" sz="2800" dirty="0">
                <a:latin typeface="Times New Roman" pitchFamily="18" charset="0"/>
                <a:cs typeface="Times New Roman" pitchFamily="18" charset="0"/>
              </a:rPr>
              <a:t>Full grant proposal should into details and comprehensively the stuff outlined the Letter of Inquiry. It clarifies what the non-profit organization stands for in the society or community. </a:t>
            </a:r>
          </a:p>
          <a:p>
            <a:r>
              <a:rPr lang="en-US" sz="2800" dirty="0">
                <a:latin typeface="Times New Roman" pitchFamily="18" charset="0"/>
                <a:cs typeface="Times New Roman" pitchFamily="18" charset="0"/>
              </a:rPr>
              <a:t> The writer should use aggressive feelings in writing the full grant proposal to grab the attention of the financers. </a:t>
            </a:r>
          </a:p>
          <a:p>
            <a:pPr marL="0" indent="0" algn="ctr">
              <a:buNone/>
            </a:pPr>
            <a:r>
              <a:rPr lang="en-US" sz="2800" b="1" dirty="0">
                <a:latin typeface="Times New Roman" pitchFamily="18" charset="0"/>
                <a:cs typeface="Times New Roman" pitchFamily="18" charset="0"/>
              </a:rPr>
              <a:t>Step 8 Proofreading and double checking of the grant proposal</a:t>
            </a:r>
          </a:p>
          <a:p>
            <a:r>
              <a:rPr lang="en-US" sz="2800" dirty="0">
                <a:latin typeface="Times New Roman" pitchFamily="18" charset="0"/>
                <a:cs typeface="Times New Roman" pitchFamily="18" charset="0"/>
              </a:rPr>
              <a:t>Proofreading and double checking of the grant proposal by a more experienced expert improves the quality of the proposal by reducing errors that may have been involved during the formulation of the grant proposal.</a:t>
            </a:r>
          </a:p>
          <a:p>
            <a:pPr marL="0" indent="0">
              <a:buNone/>
            </a:pPr>
            <a:endParaRPr lang="en-US" sz="2800" dirty="0"/>
          </a:p>
        </p:txBody>
      </p:sp>
    </p:spTree>
    <p:extLst>
      <p:ext uri="{BB962C8B-B14F-4D97-AF65-F5344CB8AC3E}">
        <p14:creationId xmlns:p14="http://schemas.microsoft.com/office/powerpoint/2010/main" xmlns="" val="29246585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Bornmann</a:t>
            </a:r>
            <a:r>
              <a:rPr lang="en-US" dirty="0" smtClean="0"/>
              <a:t>, L., </a:t>
            </a:r>
            <a:r>
              <a:rPr lang="en-US" dirty="0" err="1" smtClean="0"/>
              <a:t>Mutz</a:t>
            </a:r>
            <a:r>
              <a:rPr lang="en-US" dirty="0" smtClean="0"/>
              <a:t>, R., &amp; Daniel, H. D. (2007). Gender differences in grant peer review: A meta-analysis. </a:t>
            </a:r>
            <a:r>
              <a:rPr lang="en-US" i="1" dirty="0" smtClean="0"/>
              <a:t>Journal of </a:t>
            </a:r>
            <a:r>
              <a:rPr lang="en-US" i="1" dirty="0" err="1" smtClean="0"/>
              <a:t>Informetrics</a:t>
            </a:r>
            <a:r>
              <a:rPr lang="en-US" dirty="0" smtClean="0"/>
              <a:t>, </a:t>
            </a:r>
            <a:r>
              <a:rPr lang="en-US" i="1" dirty="0" smtClean="0"/>
              <a:t>1</a:t>
            </a:r>
            <a:r>
              <a:rPr lang="en-US" dirty="0" smtClean="0"/>
              <a:t>(3), 226-238.</a:t>
            </a:r>
          </a:p>
          <a:p>
            <a:r>
              <a:rPr lang="en-US" dirty="0" smtClean="0"/>
              <a:t>Butler, J. E., &amp; Walter, J. C. (Eds.). (1991). </a:t>
            </a:r>
            <a:r>
              <a:rPr lang="en-US" i="1" dirty="0" smtClean="0"/>
              <a:t>Transforming the curriculum: Ethnic studies and women's studies</a:t>
            </a:r>
            <a:r>
              <a:rPr lang="en-US" dirty="0" smtClean="0"/>
              <a:t>. SUNY Press.</a:t>
            </a:r>
          </a:p>
          <a:p>
            <a:r>
              <a:rPr lang="en-US" dirty="0" err="1" smtClean="0"/>
              <a:t>Hosek</a:t>
            </a:r>
            <a:r>
              <a:rPr lang="en-US" dirty="0" smtClean="0"/>
              <a:t>, S. D., Cox, A. G., Ghosh-</a:t>
            </a:r>
            <a:r>
              <a:rPr lang="en-US" dirty="0" err="1" smtClean="0"/>
              <a:t>Dastidar</a:t>
            </a:r>
            <a:r>
              <a:rPr lang="en-US" dirty="0" smtClean="0"/>
              <a:t>, B., </a:t>
            </a:r>
            <a:r>
              <a:rPr lang="en-US" dirty="0" err="1" smtClean="0"/>
              <a:t>Kofner</a:t>
            </a:r>
            <a:r>
              <a:rPr lang="en-US" dirty="0" smtClean="0"/>
              <a:t>, A., </a:t>
            </a:r>
            <a:r>
              <a:rPr lang="en-US" dirty="0" err="1" smtClean="0"/>
              <a:t>Ramphal</a:t>
            </a:r>
            <a:r>
              <a:rPr lang="en-US" dirty="0" smtClean="0"/>
              <a:t>, N., Scott, J., &amp; Berry, S. H. (2005). Gender differences in major federal external grant programs. </a:t>
            </a:r>
            <a:r>
              <a:rPr lang="en-US" i="1" dirty="0" smtClean="0"/>
              <a:t>RAND Corporation</a:t>
            </a:r>
            <a:r>
              <a:rPr lang="en-US" dirty="0" smtClean="0"/>
              <a:t>.</a:t>
            </a:r>
          </a:p>
          <a:p>
            <a:r>
              <a:rPr lang="en-US" dirty="0" smtClean="0"/>
              <a:t>Marsh, H. W., </a:t>
            </a:r>
            <a:r>
              <a:rPr lang="en-US" dirty="0" err="1" smtClean="0"/>
              <a:t>Bornmann</a:t>
            </a:r>
            <a:r>
              <a:rPr lang="en-US" dirty="0" smtClean="0"/>
              <a:t>, L., </a:t>
            </a:r>
            <a:r>
              <a:rPr lang="en-US" dirty="0" err="1" smtClean="0"/>
              <a:t>Mutz</a:t>
            </a:r>
            <a:r>
              <a:rPr lang="en-US" dirty="0" smtClean="0"/>
              <a:t>, R., Daniel, H. D., &amp; O’Mara, A. (2009). Gender effects in the peer reviews of grant proposals: A comprehensive meta-analysis comparing traditional and multilevel approaches. </a:t>
            </a:r>
            <a:r>
              <a:rPr lang="en-US" i="1" dirty="0" smtClean="0"/>
              <a:t>Review of Educational Research</a:t>
            </a:r>
            <a:r>
              <a:rPr lang="en-US" dirty="0" smtClean="0"/>
              <a:t>, </a:t>
            </a:r>
            <a:r>
              <a:rPr lang="en-US" i="1" dirty="0" smtClean="0"/>
              <a:t>79</a:t>
            </a:r>
            <a:r>
              <a:rPr lang="en-US" dirty="0" smtClean="0"/>
              <a:t>(3), 1290-1326.</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209</TotalTime>
  <Words>2041</Words>
  <Application>Microsoft Office PowerPoint</Application>
  <PresentationFormat>On-screen Show (4:3)</PresentationFormat>
  <Paragraphs>111</Paragraphs>
  <Slides>9</Slides>
  <Notes>8</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Flow</vt:lpstr>
      <vt:lpstr>Grant proposal</vt:lpstr>
      <vt:lpstr>GRANT PROPOSAL</vt:lpstr>
      <vt:lpstr>GRANT PROPOSAL</vt:lpstr>
      <vt:lpstr>GRANT PROPOSAL</vt:lpstr>
      <vt:lpstr>GRANT PROPOSAL</vt:lpstr>
      <vt:lpstr>GRANT PROPOSAL</vt:lpstr>
      <vt:lpstr>GRANT PROPOSAL</vt:lpstr>
      <vt:lpstr>GRANT PROPOSAL</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Cover Page</dc:title>
  <dc:creator>Kennedy</dc:creator>
  <cp:lastModifiedBy>user</cp:lastModifiedBy>
  <cp:revision>67</cp:revision>
  <dcterms:created xsi:type="dcterms:W3CDTF">2006-08-16T00:00:00Z</dcterms:created>
  <dcterms:modified xsi:type="dcterms:W3CDTF">2017-12-30T12:15:53Z</dcterms:modified>
</cp:coreProperties>
</file>