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63"/>
    <p:restoredTop sz="94640"/>
  </p:normalViewPr>
  <p:slideViewPr>
    <p:cSldViewPr snapToGrid="0" snapToObjects="1">
      <p:cViewPr>
        <p:scale>
          <a:sx n="73" d="100"/>
          <a:sy n="73" d="100"/>
        </p:scale>
        <p:origin x="-1788" y="-8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33EA4-C674-F14B-9677-1F38FFAA10F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B3847-5623-FF42-8AD0-11D060EC8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9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6B3847-5623-FF42-8AD0-11D060EC87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5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2D782-CCD0-E144-98B4-92F37D5FD295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5BF21-F410-3442-A2B0-88F546316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270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 of the Greek Government-Debt Crisis to the Venezuelan Economic Crisis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Megan Newell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400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Economics and Politics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62538" cy="4351338"/>
          </a:xfrm>
        </p:spPr>
        <p:txBody>
          <a:bodyPr/>
          <a:lstStyle/>
          <a:p>
            <a:r>
              <a:rPr lang="en-US" dirty="0" smtClean="0"/>
              <a:t>The relationship between Economics and Politics</a:t>
            </a:r>
          </a:p>
          <a:p>
            <a:r>
              <a:rPr lang="en-US" dirty="0" smtClean="0"/>
              <a:t>Bias in economics due to politics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0738" y="1525587"/>
            <a:ext cx="55549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3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Two Crises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19588" cy="4351338"/>
          </a:xfrm>
        </p:spPr>
        <p:txBody>
          <a:bodyPr/>
          <a:lstStyle/>
          <a:p>
            <a:r>
              <a:rPr lang="en-US" dirty="0" smtClean="0"/>
              <a:t>Venezuela from 2012—present</a:t>
            </a:r>
          </a:p>
          <a:p>
            <a:r>
              <a:rPr lang="en-US" dirty="0" smtClean="0"/>
              <a:t>Under Chavez and Maduro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381998" y="1825625"/>
            <a:ext cx="431958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Greece from 2008—present</a:t>
            </a:r>
          </a:p>
          <a:p>
            <a:r>
              <a:rPr lang="en-US" dirty="0" smtClean="0"/>
              <a:t>Following the economic recession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691" y="3926424"/>
            <a:ext cx="3371594" cy="2250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162" y="3926423"/>
            <a:ext cx="3374121" cy="225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88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Significant due to the lack of academic study done in South America</a:t>
            </a:r>
          </a:p>
          <a:p>
            <a:r>
              <a:rPr lang="en-US" dirty="0" smtClean="0"/>
              <a:t>Important to understand how economies share similar values</a:t>
            </a:r>
          </a:p>
          <a:p>
            <a:r>
              <a:rPr lang="en-US" dirty="0" smtClean="0"/>
              <a:t>Understand what went wrong in order to prevent it</a:t>
            </a:r>
          </a:p>
          <a:p>
            <a:r>
              <a:rPr lang="en-US" dirty="0" smtClean="0"/>
              <a:t>Comparing two very different regions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201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Venezuela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</a:t>
            </a:r>
            <a:r>
              <a:rPr lang="en-US" dirty="0" smtClean="0"/>
              <a:t>opulation </a:t>
            </a:r>
            <a:r>
              <a:rPr lang="en-US" dirty="0"/>
              <a:t>of 31,775,371 as of </a:t>
            </a:r>
            <a:r>
              <a:rPr lang="en-US" dirty="0" smtClean="0"/>
              <a:t>2016</a:t>
            </a:r>
          </a:p>
          <a:p>
            <a:r>
              <a:rPr lang="en-US" dirty="0" smtClean="0"/>
              <a:t>2013 GDP 371 </a:t>
            </a:r>
            <a:r>
              <a:rPr lang="en-US" dirty="0"/>
              <a:t>billion U.S. </a:t>
            </a:r>
            <a:r>
              <a:rPr lang="en-US" dirty="0" smtClean="0"/>
              <a:t>dollars  </a:t>
            </a:r>
          </a:p>
          <a:p>
            <a:r>
              <a:rPr lang="en-US" dirty="0" smtClean="0"/>
              <a:t>Per capita 12,237 </a:t>
            </a:r>
            <a:r>
              <a:rPr lang="en-US" dirty="0"/>
              <a:t>U.S. dollars per </a:t>
            </a:r>
            <a:r>
              <a:rPr lang="en-US" dirty="0" smtClean="0"/>
              <a:t>year</a:t>
            </a:r>
          </a:p>
          <a:p>
            <a:r>
              <a:rPr lang="en-US" dirty="0" smtClean="0"/>
              <a:t>Venezuela </a:t>
            </a:r>
            <a:r>
              <a:rPr lang="en-US" dirty="0"/>
              <a:t>has a mixed market </a:t>
            </a:r>
            <a:r>
              <a:rPr lang="en-US" dirty="0" smtClean="0"/>
              <a:t>economy, leaning command </a:t>
            </a:r>
          </a:p>
          <a:p>
            <a:r>
              <a:rPr lang="en-US" dirty="0" smtClean="0"/>
              <a:t>Industry: Petroleum sector  </a:t>
            </a:r>
          </a:p>
          <a:p>
            <a:r>
              <a:rPr lang="en-US" dirty="0" smtClean="0"/>
              <a:t>This </a:t>
            </a:r>
            <a:r>
              <a:rPr lang="en-US" dirty="0"/>
              <a:t>industry alone accounts for about one third of their GDP and about 80% of their </a:t>
            </a:r>
            <a:r>
              <a:rPr lang="en-US" dirty="0" smtClean="0"/>
              <a:t>exports  </a:t>
            </a:r>
          </a:p>
          <a:p>
            <a:r>
              <a:rPr lang="en-US" dirty="0" smtClean="0"/>
              <a:t>They </a:t>
            </a:r>
            <a:r>
              <a:rPr lang="en-US" dirty="0"/>
              <a:t>are an Organization for the Petroleum Exporting Countries (OPEC), the world’s largest cartel, member.  </a:t>
            </a:r>
            <a:endParaRPr lang="en-US" dirty="0" smtClean="0"/>
          </a:p>
          <a:p>
            <a:r>
              <a:rPr lang="en-US" dirty="0" smtClean="0"/>
              <a:t>Venezuela </a:t>
            </a:r>
            <a:r>
              <a:rPr lang="en-US" dirty="0"/>
              <a:t>is known to be the provider of the cheapest oil in the world because of the heavily subsidized </a:t>
            </a:r>
            <a:r>
              <a:rPr lang="en-US" dirty="0" smtClean="0"/>
              <a:t>industry</a:t>
            </a:r>
            <a:endParaRPr lang="en-US" dirty="0"/>
          </a:p>
          <a:p>
            <a:r>
              <a:rPr lang="en-US" dirty="0" smtClean="0"/>
              <a:t>17</a:t>
            </a:r>
            <a:r>
              <a:rPr lang="en-US" dirty="0"/>
              <a:t>% </a:t>
            </a:r>
            <a:r>
              <a:rPr lang="en-US" dirty="0" smtClean="0"/>
              <a:t>of GDP in </a:t>
            </a:r>
            <a:r>
              <a:rPr lang="en-US" dirty="0"/>
              <a:t>manufacturing </a:t>
            </a:r>
            <a:endParaRPr lang="en-US" dirty="0" smtClean="0"/>
          </a:p>
          <a:p>
            <a:pPr lvl="1"/>
            <a:r>
              <a:rPr lang="en-US" dirty="0" smtClean="0"/>
              <a:t>heavy </a:t>
            </a:r>
            <a:r>
              <a:rPr lang="en-US" dirty="0"/>
              <a:t>industry </a:t>
            </a:r>
            <a:r>
              <a:rPr lang="en-US" dirty="0" smtClean="0"/>
              <a:t>materials: steel</a:t>
            </a:r>
            <a:r>
              <a:rPr lang="en-US" dirty="0"/>
              <a:t>, aluminum and cement.  </a:t>
            </a:r>
          </a:p>
        </p:txBody>
      </p:sp>
    </p:spTree>
    <p:extLst>
      <p:ext uri="{BB962C8B-B14F-4D97-AF65-F5344CB8AC3E}">
        <p14:creationId xmlns:p14="http://schemas.microsoft.com/office/powerpoint/2010/main" val="131031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Population </a:t>
            </a:r>
            <a:r>
              <a:rPr lang="en-US" dirty="0"/>
              <a:t>of around 10.75 million in </a:t>
            </a:r>
            <a:r>
              <a:rPr lang="en-US" dirty="0" smtClean="0"/>
              <a:t>2016</a:t>
            </a:r>
          </a:p>
          <a:p>
            <a:r>
              <a:rPr lang="en-US" dirty="0" smtClean="0"/>
              <a:t>GDP </a:t>
            </a:r>
            <a:r>
              <a:rPr lang="en-US" dirty="0"/>
              <a:t>in 2013 was approximately 239.86 billion U.S. dollars </a:t>
            </a:r>
            <a:endParaRPr lang="en-US" dirty="0" smtClean="0"/>
          </a:p>
          <a:p>
            <a:r>
              <a:rPr lang="en-US" dirty="0" smtClean="0"/>
              <a:t>GDP per capita </a:t>
            </a:r>
            <a:r>
              <a:rPr lang="en-US" dirty="0"/>
              <a:t>21,847 U.S. dollars </a:t>
            </a:r>
          </a:p>
          <a:p>
            <a:r>
              <a:rPr lang="en-US" dirty="0" smtClean="0"/>
              <a:t>Mixed economy </a:t>
            </a:r>
            <a:r>
              <a:rPr lang="en-US" dirty="0"/>
              <a:t>leaning more towards a free market economy </a:t>
            </a:r>
            <a:endParaRPr lang="en-US" dirty="0" smtClean="0"/>
          </a:p>
          <a:p>
            <a:r>
              <a:rPr lang="en-US" dirty="0" smtClean="0"/>
              <a:t>40</a:t>
            </a:r>
            <a:r>
              <a:rPr lang="en-US" dirty="0"/>
              <a:t>% of their GDP coming in from their public </a:t>
            </a:r>
            <a:r>
              <a:rPr lang="en-US" dirty="0" smtClean="0"/>
              <a:t>sector</a:t>
            </a:r>
          </a:p>
          <a:p>
            <a:r>
              <a:rPr lang="en-US" dirty="0" smtClean="0"/>
              <a:t>Tourism making </a:t>
            </a:r>
            <a:r>
              <a:rPr lang="en-US" dirty="0"/>
              <a:t>up about 18% of their </a:t>
            </a:r>
            <a:r>
              <a:rPr lang="en-US" dirty="0" smtClean="0"/>
              <a:t>economy</a:t>
            </a:r>
          </a:p>
          <a:p>
            <a:r>
              <a:rPr lang="en-US" dirty="0"/>
              <a:t>A</a:t>
            </a:r>
            <a:r>
              <a:rPr lang="en-US" dirty="0" smtClean="0"/>
              <a:t>gricultural </a:t>
            </a:r>
            <a:r>
              <a:rPr lang="en-US" dirty="0"/>
              <a:t>sector makes up about 3.8% </a:t>
            </a:r>
            <a:endParaRPr lang="en-US" dirty="0" smtClean="0"/>
          </a:p>
          <a:p>
            <a:r>
              <a:rPr lang="en-US" dirty="0" smtClean="0"/>
              <a:t>Ranked 16</a:t>
            </a:r>
            <a:r>
              <a:rPr lang="en-US" baseline="30000" dirty="0" smtClean="0"/>
              <a:t>th</a:t>
            </a:r>
            <a:r>
              <a:rPr lang="en-US" dirty="0" smtClean="0"/>
              <a:t> in the EU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2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Venezuela Political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5580185" cy="5167312"/>
          </a:xfrm>
        </p:spPr>
        <p:txBody>
          <a:bodyPr>
            <a:normAutofit/>
          </a:bodyPr>
          <a:lstStyle/>
          <a:p>
            <a:r>
              <a:rPr lang="en-US" dirty="0" smtClean="0"/>
              <a:t>Federal republic</a:t>
            </a:r>
          </a:p>
          <a:p>
            <a:r>
              <a:rPr lang="en-US" dirty="0" smtClean="0"/>
              <a:t>5 branches of government: executive, legislative, judicial, electoral, citizen</a:t>
            </a:r>
          </a:p>
          <a:p>
            <a:r>
              <a:rPr lang="en-US" dirty="0"/>
              <a:t>United Socialist Party of Venezuela, and its allies Fatherland for All, and the Communist Party of </a:t>
            </a:r>
            <a:r>
              <a:rPr lang="en-US" dirty="0" smtClean="0"/>
              <a:t>Venezuela</a:t>
            </a:r>
          </a:p>
          <a:p>
            <a:r>
              <a:rPr lang="en-US" dirty="0" smtClean="0"/>
              <a:t>Their </a:t>
            </a:r>
            <a:r>
              <a:rPr lang="en-US" dirty="0"/>
              <a:t>opposing coalition is called Mesa de la </a:t>
            </a:r>
            <a:r>
              <a:rPr lang="en-US" dirty="0" err="1"/>
              <a:t>Unidad</a:t>
            </a:r>
            <a:r>
              <a:rPr lang="en-US" dirty="0"/>
              <a:t> </a:t>
            </a:r>
            <a:r>
              <a:rPr lang="en-US" dirty="0" err="1"/>
              <a:t>Democratica</a:t>
            </a:r>
            <a:r>
              <a:rPr lang="en-US" dirty="0"/>
              <a:t> consists of parties such as A New Era, Justice First, and Movement for Socialism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385" y="2022229"/>
            <a:ext cx="5535201" cy="369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63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Political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9338" y="1690688"/>
            <a:ext cx="4665785" cy="4351338"/>
          </a:xfrm>
        </p:spPr>
        <p:txBody>
          <a:bodyPr/>
          <a:lstStyle/>
          <a:p>
            <a:r>
              <a:rPr lang="en-US" dirty="0" smtClean="0"/>
              <a:t>Parliamentary</a:t>
            </a:r>
          </a:p>
          <a:p>
            <a:r>
              <a:rPr lang="en-US" dirty="0" smtClean="0"/>
              <a:t>Representative democratic republic</a:t>
            </a:r>
          </a:p>
          <a:p>
            <a:r>
              <a:rPr lang="en-US" dirty="0" smtClean="0"/>
              <a:t>Executive</a:t>
            </a:r>
          </a:p>
          <a:p>
            <a:pPr lvl="1"/>
            <a:r>
              <a:rPr lang="en-US" dirty="0" smtClean="0"/>
              <a:t>President and PM</a:t>
            </a:r>
          </a:p>
          <a:p>
            <a:r>
              <a:rPr lang="en-US" dirty="0" smtClean="0"/>
              <a:t>Legislature</a:t>
            </a:r>
          </a:p>
          <a:p>
            <a:pPr lvl="1"/>
            <a:r>
              <a:rPr lang="en-US" dirty="0" smtClean="0"/>
              <a:t>Parliament</a:t>
            </a:r>
            <a:endParaRPr lang="en-US" dirty="0"/>
          </a:p>
          <a:p>
            <a:r>
              <a:rPr lang="en-US" dirty="0" smtClean="0"/>
              <a:t>Judiciary</a:t>
            </a:r>
          </a:p>
          <a:p>
            <a:pPr lvl="1"/>
            <a:r>
              <a:rPr lang="en-US" dirty="0" smtClean="0"/>
              <a:t>Civil and administrative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24" y="1825625"/>
            <a:ext cx="6877538" cy="386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05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9956"/>
            <a:ext cx="10515600" cy="1325563"/>
          </a:xfrm>
        </p:spPr>
        <p:txBody>
          <a:bodyPr/>
          <a:lstStyle/>
          <a:p>
            <a:r>
              <a:rPr lang="en-US" dirty="0" smtClean="0"/>
              <a:t>Venezuelan Politicians in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315" y="2972779"/>
            <a:ext cx="4683369" cy="4351338"/>
          </a:xfrm>
        </p:spPr>
        <p:txBody>
          <a:bodyPr/>
          <a:lstStyle/>
          <a:p>
            <a:r>
              <a:rPr lang="en-US" dirty="0" smtClean="0"/>
              <a:t>Chavez 1999—2013</a:t>
            </a:r>
          </a:p>
          <a:p>
            <a:r>
              <a:rPr lang="en-US" dirty="0" smtClean="0"/>
              <a:t>Maduro 2013—Present </a:t>
            </a:r>
          </a:p>
          <a:p>
            <a:pPr lvl="1"/>
            <a:r>
              <a:rPr lang="en-US" dirty="0" smtClean="0"/>
              <a:t>Corruption</a:t>
            </a:r>
          </a:p>
          <a:p>
            <a:pPr lvl="1"/>
            <a:r>
              <a:rPr lang="en-US" dirty="0" smtClean="0"/>
              <a:t>Scandals</a:t>
            </a:r>
          </a:p>
          <a:p>
            <a:pPr lvl="1"/>
            <a:r>
              <a:rPr lang="en-US" dirty="0" smtClean="0"/>
              <a:t>Policies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17" y="1655519"/>
            <a:ext cx="3244861" cy="4269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486" y="1655519"/>
            <a:ext cx="4269697" cy="426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89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Politicians in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Karolos</a:t>
            </a:r>
            <a:r>
              <a:rPr lang="en-US" dirty="0"/>
              <a:t> </a:t>
            </a:r>
            <a:r>
              <a:rPr lang="en-US" dirty="0" err="1"/>
              <a:t>Papoulias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Kostas Karamanlis </a:t>
            </a:r>
            <a:endParaRPr lang="en-US" dirty="0" smtClean="0"/>
          </a:p>
          <a:p>
            <a:r>
              <a:rPr lang="en-US" dirty="0"/>
              <a:t>Lucas </a:t>
            </a:r>
            <a:r>
              <a:rPr lang="en-US" dirty="0" err="1"/>
              <a:t>Papademos</a:t>
            </a:r>
            <a:r>
              <a:rPr lang="en-US" dirty="0" smtClean="0">
                <a:effectLst/>
              </a:rPr>
              <a:t> </a:t>
            </a:r>
          </a:p>
          <a:p>
            <a:r>
              <a:rPr lang="en-US" dirty="0" smtClean="0"/>
              <a:t>Panagiotis </a:t>
            </a:r>
            <a:r>
              <a:rPr lang="en-US" dirty="0" err="1"/>
              <a:t>Pikrammernos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943" y="1825625"/>
            <a:ext cx="5803754" cy="381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0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(Venezuela)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0" y="1825625"/>
            <a:ext cx="4953000" cy="4351338"/>
          </a:xfrm>
        </p:spPr>
        <p:txBody>
          <a:bodyPr/>
          <a:lstStyle/>
          <a:p>
            <a:r>
              <a:rPr lang="en-US" dirty="0" smtClean="0"/>
              <a:t>Overfunding social programs by Chavez</a:t>
            </a:r>
          </a:p>
          <a:p>
            <a:r>
              <a:rPr lang="en-US" dirty="0" smtClean="0"/>
              <a:t>Corruption</a:t>
            </a:r>
          </a:p>
          <a:p>
            <a:r>
              <a:rPr lang="en-US" dirty="0" smtClean="0"/>
              <a:t>Debt</a:t>
            </a:r>
          </a:p>
          <a:p>
            <a:r>
              <a:rPr lang="en-US" dirty="0" smtClean="0"/>
              <a:t>Causing shortages and housing crisis</a:t>
            </a:r>
          </a:p>
          <a:p>
            <a:r>
              <a:rPr lang="en-US" dirty="0" smtClean="0"/>
              <a:t>Inflation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90688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56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(Greece)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GDP Growth</a:t>
            </a:r>
          </a:p>
          <a:p>
            <a:r>
              <a:rPr lang="en-US" dirty="0" smtClean="0"/>
              <a:t>Government deficit</a:t>
            </a:r>
          </a:p>
          <a:p>
            <a:r>
              <a:rPr lang="en-US" dirty="0" smtClean="0"/>
              <a:t>Government debt</a:t>
            </a:r>
          </a:p>
          <a:p>
            <a:r>
              <a:rPr lang="en-US" dirty="0" smtClean="0"/>
              <a:t>Budget compliance</a:t>
            </a:r>
          </a:p>
          <a:p>
            <a:r>
              <a:rPr lang="en-US" dirty="0" smtClean="0"/>
              <a:t>Audit fraud</a:t>
            </a:r>
          </a:p>
          <a:p>
            <a:r>
              <a:rPr lang="en-US" dirty="0" smtClean="0"/>
              <a:t>Tax evasion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375" y="1690688"/>
            <a:ext cx="6271425" cy="425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2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Problems in Venezuela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Hunger</a:t>
            </a:r>
          </a:p>
          <a:p>
            <a:r>
              <a:rPr lang="en-US" dirty="0" smtClean="0"/>
              <a:t>Crime</a:t>
            </a:r>
          </a:p>
          <a:p>
            <a:r>
              <a:rPr lang="en-US" dirty="0" smtClean="0"/>
              <a:t>Emigration</a:t>
            </a:r>
          </a:p>
          <a:p>
            <a:r>
              <a:rPr lang="en-US" dirty="0" smtClean="0"/>
              <a:t>Healthcare</a:t>
            </a:r>
          </a:p>
          <a:p>
            <a:r>
              <a:rPr lang="en-US" dirty="0" smtClean="0"/>
              <a:t>Unemployment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160" y="1612213"/>
            <a:ext cx="8104086" cy="456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28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Problems in Greece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Homelessness</a:t>
            </a:r>
          </a:p>
          <a:p>
            <a:r>
              <a:rPr lang="en-US" dirty="0" smtClean="0"/>
              <a:t>Hunger</a:t>
            </a:r>
          </a:p>
          <a:p>
            <a:r>
              <a:rPr lang="en-US" dirty="0" smtClean="0"/>
              <a:t>Poverty</a:t>
            </a:r>
          </a:p>
          <a:p>
            <a:r>
              <a:rPr lang="en-US" dirty="0" smtClean="0"/>
              <a:t>Unemployment</a:t>
            </a:r>
          </a:p>
          <a:p>
            <a:r>
              <a:rPr lang="en-US" dirty="0" smtClean="0"/>
              <a:t>Mental health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091" y="1825625"/>
            <a:ext cx="5896709" cy="39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72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similarities</a:t>
            </a:r>
          </a:p>
          <a:p>
            <a:r>
              <a:rPr lang="en-US" dirty="0" smtClean="0"/>
              <a:t>Different cultures and regions</a:t>
            </a:r>
          </a:p>
          <a:p>
            <a:r>
              <a:rPr lang="en-US" dirty="0" smtClean="0"/>
              <a:t>Causes and effects have many connections in the two scenarios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01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433</Words>
  <Application>Microsoft Office PowerPoint</Application>
  <PresentationFormat>Custom</PresentationFormat>
  <Paragraphs>90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Comparison of the Greek Government-Debt Crisis to the Venezuelan Economic Crisis</vt:lpstr>
      <vt:lpstr>Economics and Politics</vt:lpstr>
      <vt:lpstr>The Two Crises </vt:lpstr>
      <vt:lpstr>Why is this important?</vt:lpstr>
      <vt:lpstr>Venezuela Background</vt:lpstr>
      <vt:lpstr>Greece</vt:lpstr>
      <vt:lpstr>Venezuela Political System</vt:lpstr>
      <vt:lpstr>Greek Political System</vt:lpstr>
      <vt:lpstr>Venezuelan Politicians in office</vt:lpstr>
      <vt:lpstr>Greek Politicians in Office</vt:lpstr>
      <vt:lpstr>Causes (Venezuela)</vt:lpstr>
      <vt:lpstr>Causes (Greece)</vt:lpstr>
      <vt:lpstr>Social Problems in Venezuela</vt:lpstr>
      <vt:lpstr>Social Problems in Greece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of the Greek Government-Debt Crisis to the Venezuelan Economic Crisis</dc:title>
  <dc:creator>Megan Newell</dc:creator>
  <cp:lastModifiedBy>Jaclyn Bunch</cp:lastModifiedBy>
  <cp:revision>11</cp:revision>
  <dcterms:created xsi:type="dcterms:W3CDTF">2017-11-15T19:24:30Z</dcterms:created>
  <dcterms:modified xsi:type="dcterms:W3CDTF">2017-11-15T22:47:36Z</dcterms:modified>
</cp:coreProperties>
</file>