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83" r:id="rId2"/>
    <p:sldId id="270" r:id="rId3"/>
    <p:sldId id="284" r:id="rId4"/>
    <p:sldId id="263" r:id="rId5"/>
    <p:sldId id="277" r:id="rId6"/>
    <p:sldId id="285" r:id="rId7"/>
    <p:sldId id="286" r:id="rId8"/>
    <p:sldId id="287" r:id="rId9"/>
    <p:sldId id="288" r:id="rId10"/>
    <p:sldId id="289" r:id="rId11"/>
    <p:sldId id="290" r:id="rId12"/>
    <p:sldId id="271" r:id="rId13"/>
    <p:sldId id="257" r:id="rId14"/>
    <p:sldId id="260" r:id="rId15"/>
    <p:sldId id="291" r:id="rId16"/>
    <p:sldId id="259" r:id="rId17"/>
    <p:sldId id="264" r:id="rId18"/>
    <p:sldId id="265" r:id="rId19"/>
    <p:sldId id="295" r:id="rId20"/>
    <p:sldId id="296" r:id="rId21"/>
    <p:sldId id="297" r:id="rId22"/>
    <p:sldId id="267" r:id="rId23"/>
    <p:sldId id="279" r:id="rId24"/>
    <p:sldId id="298" r:id="rId25"/>
    <p:sldId id="299" r:id="rId26"/>
    <p:sldId id="292" r:id="rId27"/>
    <p:sldId id="293" r:id="rId28"/>
    <p:sldId id="29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-1064" y="-80"/>
      </p:cViewPr>
      <p:guideLst>
        <p:guide orient="horz" pos="3103"/>
        <p:guide pos="26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dirty="0" smtClean="0"/>
              <a:t>World </a:t>
            </a:r>
            <a:r>
              <a:rPr lang="en-US" sz="2800" baseline="0" dirty="0" smtClean="0"/>
              <a:t>Early Childhood Obesity  Trend </a:t>
            </a:r>
          </a:p>
          <a:p>
            <a:pPr>
              <a:defRPr sz="2800"/>
            </a:pPr>
            <a:r>
              <a:rPr lang="en-US" sz="2800" baseline="0" dirty="0" smtClean="0"/>
              <a:t>from 1990 to 2025 (WHO)</a:t>
            </a:r>
            <a:endParaRPr lang="en-US" sz="28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2025550449038"/>
          <c:y val="0.247610943815345"/>
          <c:w val="0.846524068854784"/>
          <c:h val="0.638633167213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Obesity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0.00594648143298965"/>
                  <c:y val="-0.00887096633366676"/>
                </c:manualLayout>
              </c:layout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en-US" sz="2800" b="1" dirty="0" smtClean="0"/>
                      <a:t>32M</a:t>
                    </a:r>
                    <a:endParaRPr lang="en-US" sz="2800" b="1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297324071649482"/>
                  <c:y val="-0.000806451484878796"/>
                </c:manualLayout>
              </c:layout>
              <c:tx>
                <c:rich>
                  <a:bodyPr/>
                  <a:lstStyle/>
                  <a:p>
                    <a:pPr>
                      <a:defRPr sz="2800" b="1"/>
                    </a:pPr>
                    <a:r>
                      <a:rPr lang="en-US" sz="2800" b="1" dirty="0" smtClean="0"/>
                      <a:t>42M</a:t>
                    </a:r>
                    <a:endParaRPr lang="en-US" sz="2800" b="1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"/>
                  <c:y val="-0.00685483762146981"/>
                </c:manualLayout>
              </c:layout>
              <c:tx>
                <c:rich>
                  <a:bodyPr/>
                  <a:lstStyle/>
                  <a:p>
                    <a:pPr>
                      <a:defRPr sz="2400" b="1"/>
                    </a:pPr>
                    <a:r>
                      <a:rPr lang="en-US" sz="2400" b="1" dirty="0" smtClean="0"/>
                      <a:t>70M</a:t>
                    </a:r>
                    <a:endParaRPr lang="en-US" sz="2400" b="1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Sheet1!$A$2:$A$4</c:f>
              <c:numCache>
                <c:formatCode>General</c:formatCode>
                <c:ptCount val="3"/>
                <c:pt idx="0">
                  <c:v>1990.0</c:v>
                </c:pt>
                <c:pt idx="1">
                  <c:v>2013.0</c:v>
                </c:pt>
                <c:pt idx="2">
                  <c:v>2025.0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3.2E7</c:v>
                </c:pt>
                <c:pt idx="1">
                  <c:v>4.2E7</c:v>
                </c:pt>
                <c:pt idx="2">
                  <c:v>7.0E7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1797765800"/>
        <c:axId val="1801846312"/>
      </c:barChart>
      <c:catAx>
        <c:axId val="179776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801846312"/>
        <c:crosses val="autoZero"/>
        <c:auto val="1"/>
        <c:lblAlgn val="ctr"/>
        <c:lblOffset val="100"/>
        <c:noMultiLvlLbl val="0"/>
      </c:catAx>
      <c:valAx>
        <c:axId val="180184631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797765800"/>
        <c:crosses val="autoZero"/>
        <c:crossBetween val="between"/>
        <c:dispUnits>
          <c:builtInUnit val="millions"/>
          <c:dispUnitsLbl>
            <c:layout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</c:dispUnitsLbl>
        </c:dispUnits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91008-3F43-7948-A0DD-D9D459349451}" type="datetimeFigureOut">
              <a:rPr lang="en-US" smtClean="0"/>
              <a:t>9/9/17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87578-C75B-374C-BF4D-36ED75D94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36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5927A-53CD-0145-B0D5-E65596516022}" type="datetimeFigureOut">
              <a:rPr lang="en-US" smtClean="0"/>
              <a:t>9/9/17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05409-04DE-284B-AEA3-33755AF53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704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4AFE0-6DD9-7549-BF31-EA0C39039294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3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CD40-2326-6746-8893-36A4E628636B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1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AA6F5-E49D-9143-978D-8C342AEB025A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9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7B23-E745-C349-B96A-9D43DBB9E6B8}" type="datetime1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5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78642-31E1-3F4B-9F50-432FD6F2F5AC}" type="datetime1">
              <a:rPr lang="en-US" smtClean="0"/>
              <a:t>9/9/17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8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F459-C83D-2F44-8288-8CD89545EA4D}" type="datetime1">
              <a:rPr lang="en-US" smtClean="0"/>
              <a:t>9/9/17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7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0FB0C-90F9-AD4D-8BFF-A1B6326076A4}" type="datetime1">
              <a:rPr lang="en-US" smtClean="0"/>
              <a:t>9/9/17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0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4810-CA0E-E54D-BF73-9E7B8F9B8BC6}" type="datetime1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9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300A9-8355-F44B-B64D-C20F15574FA3}" type="datetime1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1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BABC-ABE6-0745-B729-59C6EF5E3215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5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D663B-29C4-D940-901E-830CC7C410E0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7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083CB-1A73-2444-9185-D096755D9984}" type="datetime1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E8DEE-AC08-F042-8826-8A3C61AEC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4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1727" y="87733"/>
            <a:ext cx="87884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Investigation of the Contribution of Breastfeeding and Birth Weight on the Reduction of the Early Childhood Obesity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727" y="4705229"/>
            <a:ext cx="5064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Group E</a:t>
            </a:r>
          </a:p>
          <a:p>
            <a:r>
              <a:rPr lang="en-US" sz="2000" dirty="0" err="1" smtClean="0"/>
              <a:t>Rahma</a:t>
            </a:r>
            <a:r>
              <a:rPr lang="en-US" sz="2000" dirty="0" smtClean="0"/>
              <a:t> Ahmed and </a:t>
            </a:r>
            <a:r>
              <a:rPr lang="en-US" sz="2000" dirty="0" err="1" smtClean="0"/>
              <a:t>Sakeena</a:t>
            </a:r>
            <a:r>
              <a:rPr lang="en-US" sz="2000" dirty="0" smtClean="0"/>
              <a:t> Mohamed Ali</a:t>
            </a:r>
          </a:p>
          <a:p>
            <a:r>
              <a:rPr lang="en-US" sz="2000" dirty="0" err="1" smtClean="0"/>
              <a:t>Kyunghee</a:t>
            </a:r>
            <a:r>
              <a:rPr lang="en-US" sz="2000" dirty="0" smtClean="0"/>
              <a:t> Hong and Sehjeong Kim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8297" y="5773293"/>
            <a:ext cx="4859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Public Health, College </a:t>
            </a:r>
            <a:r>
              <a:rPr lang="en-US" sz="2400" dirty="0" smtClean="0"/>
              <a:t>of</a:t>
            </a:r>
            <a:r>
              <a:rPr lang="en-US" sz="2000" dirty="0" smtClean="0"/>
              <a:t> Medicine, UAEU</a:t>
            </a:r>
          </a:p>
          <a:p>
            <a:r>
              <a:rPr lang="en-US" sz="2000" dirty="0"/>
              <a:t>Sept. 09, </a:t>
            </a:r>
            <a:r>
              <a:rPr lang="en-US" sz="2000" dirty="0" smtClean="0"/>
              <a:t>2017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97" y="2281771"/>
            <a:ext cx="3064933" cy="20351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740" y="4220641"/>
            <a:ext cx="3132668" cy="22479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21662" y="2588280"/>
            <a:ext cx="418576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A </a:t>
            </a:r>
            <a:r>
              <a:rPr lang="en-US" sz="2800" dirty="0"/>
              <a:t>UAE </a:t>
            </a:r>
            <a:r>
              <a:rPr lang="en-US" sz="2800" dirty="0" smtClean="0"/>
              <a:t>Study </a:t>
            </a:r>
          </a:p>
          <a:p>
            <a:pPr algn="ctr"/>
            <a:r>
              <a:rPr lang="en-US" sz="2800" dirty="0" smtClean="0"/>
              <a:t>via </a:t>
            </a:r>
          </a:p>
          <a:p>
            <a:pPr algn="ctr"/>
            <a:r>
              <a:rPr lang="en-US" sz="2800" dirty="0" smtClean="0"/>
              <a:t>Retrospective Cohort Study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08203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066" y="3001130"/>
            <a:ext cx="787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Introduction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6" y="385689"/>
            <a:ext cx="3911600" cy="25575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84200" y="5072965"/>
            <a:ext cx="688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Comment from Dr. </a:t>
            </a:r>
            <a:r>
              <a:rPr lang="en-US" dirty="0" err="1" smtClean="0"/>
              <a:t>Luai</a:t>
            </a:r>
            <a:r>
              <a:rPr lang="en-US" smtClean="0"/>
              <a:t>: We </a:t>
            </a:r>
            <a:r>
              <a:rPr lang="en-US" dirty="0" smtClean="0"/>
              <a:t>need to recruit government kindergartens randomly and adjust our result regarding 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84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3751" y="179619"/>
            <a:ext cx="8720919" cy="587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4000" b="1" dirty="0" smtClean="0"/>
              <a:t>Background</a:t>
            </a:r>
          </a:p>
          <a:p>
            <a:endParaRPr lang="en-US" altLang="ko-KR" sz="2800" dirty="0"/>
          </a:p>
          <a:p>
            <a:pPr marL="342900" indent="-342900">
              <a:buAutoNum type="alphaUcPeriod"/>
            </a:pPr>
            <a:r>
              <a:rPr lang="en-US" altLang="ko-KR" sz="2800" dirty="0"/>
              <a:t>O</a:t>
            </a:r>
            <a:r>
              <a:rPr lang="en-US" altLang="ko-KR" sz="2800" dirty="0" smtClean="0"/>
              <a:t>verweight </a:t>
            </a:r>
            <a:r>
              <a:rPr lang="en-US" altLang="ko-KR" sz="2800" dirty="0"/>
              <a:t>and </a:t>
            </a:r>
            <a:r>
              <a:rPr lang="en-US" altLang="ko-KR" sz="2800" dirty="0" smtClean="0"/>
              <a:t>obesity under 5yr children </a:t>
            </a:r>
            <a:r>
              <a:rPr lang="en-US" altLang="ko-KR" sz="2800" dirty="0"/>
              <a:t>rose by 47.1% between 1980 and 2013 </a:t>
            </a:r>
            <a:r>
              <a:rPr lang="en-US" altLang="ko-KR" sz="2800" dirty="0" smtClean="0"/>
              <a:t>worldwide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>(Ng, 2014)</a:t>
            </a:r>
          </a:p>
          <a:p>
            <a:endParaRPr lang="en-US" altLang="ko-KR" sz="2800" dirty="0" smtClean="0"/>
          </a:p>
          <a:p>
            <a:pPr marL="342900" indent="-342900">
              <a:buAutoNum type="alphaUcPeriod"/>
            </a:pPr>
            <a:r>
              <a:rPr lang="en-US" altLang="ko-KR" sz="2800" dirty="0" smtClean="0"/>
              <a:t>Breast feeding</a:t>
            </a:r>
            <a:r>
              <a:rPr lang="en-US" altLang="ko-KR" sz="2800" dirty="0">
                <a:sym typeface="Wingdings" panose="05000000000000000000" pitchFamily="2" charset="2"/>
              </a:rPr>
              <a:t> </a:t>
            </a:r>
            <a:r>
              <a:rPr lang="en-US" altLang="ko-KR" sz="2800" dirty="0" smtClean="0">
                <a:sym typeface="Wingdings" panose="05000000000000000000" pitchFamily="2" charset="2"/>
              </a:rPr>
              <a:t>contributed </a:t>
            </a:r>
            <a:r>
              <a:rPr lang="en-US" altLang="ko-KR" sz="2800" dirty="0" smtClean="0"/>
              <a:t>35% of reduction of obesity of kindergarten children in Germany (</a:t>
            </a:r>
            <a:r>
              <a:rPr lang="en-US" altLang="ko-KR" sz="2800" dirty="0" err="1" smtClean="0"/>
              <a:t>Ruddiger</a:t>
            </a:r>
            <a:r>
              <a:rPr lang="en-US" altLang="ko-KR" sz="2800" dirty="0" smtClean="0"/>
              <a:t>, 1999)</a:t>
            </a:r>
          </a:p>
          <a:p>
            <a:endParaRPr lang="en-US" altLang="ko-KR" sz="2800" dirty="0" smtClean="0"/>
          </a:p>
          <a:p>
            <a:pPr marL="342900" indent="-342900">
              <a:buAutoNum type="alphaUcPeriod"/>
            </a:pPr>
            <a:r>
              <a:rPr lang="en-US" altLang="ko-KR" sz="2800" dirty="0" smtClean="0"/>
              <a:t>12 County study: High birth weight increased </a:t>
            </a:r>
            <a:r>
              <a:rPr lang="en-US" altLang="ko-KR" sz="2800" dirty="0"/>
              <a:t>odds of obesity </a:t>
            </a:r>
            <a:r>
              <a:rPr lang="en-US" altLang="ko-KR" sz="2800" dirty="0" smtClean="0"/>
              <a:t>in </a:t>
            </a:r>
            <a:r>
              <a:rPr lang="en-US" altLang="ko-KR" sz="2800" dirty="0"/>
              <a:t>children </a:t>
            </a:r>
            <a:r>
              <a:rPr lang="en-US" altLang="ko-KR" sz="2800" dirty="0" smtClean="0"/>
              <a:t>aged 9-11 (</a:t>
            </a:r>
            <a:r>
              <a:rPr lang="en-US" altLang="ko-KR" sz="2800" dirty="0" err="1" smtClean="0"/>
              <a:t>Qiao</a:t>
            </a:r>
            <a:r>
              <a:rPr lang="en-US" altLang="ko-KR" sz="2800" dirty="0" smtClean="0"/>
              <a:t>, 2015)</a:t>
            </a:r>
          </a:p>
          <a:p>
            <a:pPr marL="342900" indent="-342900">
              <a:buAutoNum type="alphaUcPeriod"/>
            </a:pPr>
            <a:endParaRPr lang="en-US" altLang="ko-KR" sz="2800" dirty="0"/>
          </a:p>
          <a:p>
            <a:pPr marL="342900" indent="-342900">
              <a:buAutoNum type="alphaUcPeriod"/>
            </a:pPr>
            <a:r>
              <a:rPr lang="en-US" altLang="ko-KR" sz="2800" dirty="0" smtClean="0"/>
              <a:t>Some conflicting study: Birthweight is not a predictor of early childhood weight </a:t>
            </a:r>
            <a:r>
              <a:rPr lang="en-US" altLang="ko-KR" sz="2800" dirty="0"/>
              <a:t>gain </a:t>
            </a:r>
            <a:r>
              <a:rPr lang="en-US" altLang="ko-KR" sz="2800" dirty="0" smtClean="0"/>
              <a:t>(McCarthy, 2007)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9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948998383"/>
              </p:ext>
            </p:extLst>
          </p:nvPr>
        </p:nvGraphicFramePr>
        <p:xfrm>
          <a:off x="554567" y="601133"/>
          <a:ext cx="7763934" cy="5139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1968500" y="6263502"/>
            <a:ext cx="6946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(WHO, 2014) http</a:t>
            </a:r>
            <a:r>
              <a:rPr lang="en-US" dirty="0"/>
              <a:t>://</a:t>
            </a:r>
            <a:r>
              <a:rPr lang="en-US" dirty="0" err="1"/>
              <a:t>www.who.int</a:t>
            </a:r>
            <a:r>
              <a:rPr lang="en-US" dirty="0"/>
              <a:t>/end-childhood-obesity/facts/en/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70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321647"/>
              </p:ext>
            </p:extLst>
          </p:nvPr>
        </p:nvGraphicFramePr>
        <p:xfrm>
          <a:off x="254000" y="1652125"/>
          <a:ext cx="8661400" cy="479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900"/>
                <a:gridCol w="2146300"/>
                <a:gridCol w="1562100"/>
                <a:gridCol w="1549400"/>
                <a:gridCol w="2171700"/>
              </a:tblGrid>
              <a:tr h="48838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Country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Sample Size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Age Group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Study Period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  <a:tr h="13081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Singapore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(Chinese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children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24-72 month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2006-2008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8.1% overweight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7.1% obese (CDC)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  <a:tr h="6469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Brazil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2635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24-59month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  <a:tr h="6469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4362</a:t>
                      </a:r>
                      <a:r>
                        <a:rPr lang="en-US" sz="2000" dirty="0" smtClean="0">
                          <a:effectLst/>
                        </a:rPr>
                        <a:t> (Alabama)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2-5 year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2009-2010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12.1%</a:t>
                      </a:r>
                      <a:endParaRPr lang="en-US" sz="2000" dirty="0"/>
                    </a:p>
                  </a:txBody>
                  <a:tcPr/>
                </a:tc>
              </a:tr>
              <a:tr h="6469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UAE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27,078 (Emiratis only)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3-6 year</a:t>
                      </a:r>
                      <a:endParaRPr lang="en-US" sz="20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2014-2015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 (CDC)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  <a:tr h="64697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KSA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15,516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0-5 year (2005 data)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 overweight 6% obese (WHO-Z score)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8805" y="440267"/>
            <a:ext cx="833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Prevalence of Early Childhood Obesity </a:t>
            </a:r>
          </a:p>
          <a:p>
            <a:pPr algn="r"/>
            <a:r>
              <a:rPr lang="en-US" sz="2800" b="1" dirty="0" smtClean="0"/>
              <a:t>in Various Countries</a:t>
            </a:r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00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5840" y="450056"/>
            <a:ext cx="2575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Risk Factors</a:t>
            </a:r>
            <a:endParaRPr lang="en-US" altLang="ko-KR" sz="36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5840" y="1654387"/>
            <a:ext cx="68681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Physical inactivity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/>
              <a:t>Increase in caloric and fat </a:t>
            </a:r>
            <a:r>
              <a:rPr lang="en-US" altLang="ko-KR" sz="2800" dirty="0" smtClean="0"/>
              <a:t>intake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Increasingly </a:t>
            </a:r>
            <a:r>
              <a:rPr lang="en-US" altLang="ko-KR" sz="2800" dirty="0"/>
              <a:t>eat heavily processed </a:t>
            </a:r>
            <a:r>
              <a:rPr lang="en-US" altLang="ko-KR" sz="2800" dirty="0" smtClean="0"/>
              <a:t>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/>
              <a:t>Parents work longer </a:t>
            </a:r>
            <a:r>
              <a:rPr lang="en-US" altLang="ko-KR" sz="2800" dirty="0" smtClean="0"/>
              <a:t>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Genetic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 smtClean="0"/>
              <a:t>Cultural aspect</a:t>
            </a:r>
            <a:endParaRPr lang="en-US" altLang="ko-K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06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6400" y="469143"/>
            <a:ext cx="8041450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Public </a:t>
            </a:r>
            <a:r>
              <a:rPr lang="en-US" altLang="ko-KR" sz="40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H</a:t>
            </a:r>
            <a:r>
              <a:rPr lang="en-US" altLang="ko-KR" sz="4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ealth Issues </a:t>
            </a:r>
          </a:p>
          <a:p>
            <a:endParaRPr lang="en-US" altLang="ko-K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/>
              <a:t>Many comorbid condition like metabolic, cardiovascular, orthopedic, neurological, hepatic, pulmonary, and renal disorder are also seen in association with childhood obesity (</a:t>
            </a:r>
            <a:r>
              <a:rPr lang="en-US" sz="2800" dirty="0" err="1"/>
              <a:t>Bhadoria</a:t>
            </a:r>
            <a:r>
              <a:rPr lang="en-US" altLang="ko-KR" sz="2800" dirty="0"/>
              <a:t>, 2015)</a:t>
            </a:r>
          </a:p>
          <a:p>
            <a:endParaRPr lang="en-US" altLang="ko-K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/>
              <a:t>Poor academic performance and lower quality of life, low self esteem experienced by the child</a:t>
            </a:r>
          </a:p>
          <a:p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dirty="0"/>
              <a:t>Childhood obesity can persist into adulthood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68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867" y="287866"/>
            <a:ext cx="856826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Purpose of Study</a:t>
            </a:r>
          </a:p>
          <a:p>
            <a:endParaRPr lang="en-US" sz="1600" b="1" dirty="0" smtClean="0"/>
          </a:p>
          <a:p>
            <a:r>
              <a:rPr lang="en-US" sz="2800" dirty="0" smtClean="0"/>
              <a:t>To investigate the impact of breastfeeding and birth weight on the obesity of national kindergarten children in the UAE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Study Justification</a:t>
            </a:r>
          </a:p>
          <a:p>
            <a:endParaRPr lang="en-US" sz="1600" b="1" dirty="0" smtClean="0"/>
          </a:p>
          <a:p>
            <a:pPr marL="342900" indent="-342900">
              <a:buAutoNum type="alphaUcPeriod"/>
            </a:pPr>
            <a:r>
              <a:rPr lang="en-US" sz="2800" dirty="0" smtClean="0"/>
              <a:t>WHO recommends 6 month exclusive breastfeeding for baby immunity and protection against later year diseases</a:t>
            </a:r>
          </a:p>
          <a:p>
            <a:r>
              <a:rPr lang="en-US" sz="2800" dirty="0" smtClean="0"/>
              <a:t>B. Children adiposity is an increasing public health issue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worldwide</a:t>
            </a:r>
          </a:p>
          <a:p>
            <a:r>
              <a:rPr lang="en-US" sz="2800" dirty="0" smtClean="0"/>
              <a:t>C. No similar research conducted in the UAE in the past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9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1733" y="391587"/>
            <a:ext cx="7886700" cy="68643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Target Audiences</a:t>
            </a:r>
            <a:endParaRPr lang="ko-KR" altLang="en-US" sz="36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1733" y="1341120"/>
            <a:ext cx="8619067" cy="52967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/>
              <a:t>Baby </a:t>
            </a:r>
            <a:r>
              <a:rPr lang="en-US" altLang="ko-KR" sz="2800" dirty="0"/>
              <a:t>friendly </a:t>
            </a:r>
            <a:r>
              <a:rPr lang="en-US" altLang="ko-KR" sz="2800" dirty="0" smtClean="0"/>
              <a:t>association</a:t>
            </a:r>
          </a:p>
          <a:p>
            <a:endParaRPr lang="en-US" altLang="ko-KR" sz="1900" dirty="0" smtClean="0"/>
          </a:p>
          <a:p>
            <a:r>
              <a:rPr lang="en-US" altLang="ko-KR" sz="2800" dirty="0" smtClean="0"/>
              <a:t>Public </a:t>
            </a:r>
            <a:r>
              <a:rPr lang="en-US" altLang="ko-KR" sz="2800" dirty="0"/>
              <a:t>health policy </a:t>
            </a:r>
            <a:r>
              <a:rPr lang="en-US" altLang="ko-KR" sz="2800" dirty="0" smtClean="0"/>
              <a:t>maker</a:t>
            </a:r>
          </a:p>
          <a:p>
            <a:endParaRPr lang="en-US" altLang="ko-KR" sz="1900" dirty="0" smtClean="0"/>
          </a:p>
          <a:p>
            <a:r>
              <a:rPr lang="en-US" altLang="ko-KR" sz="2800" dirty="0" smtClean="0"/>
              <a:t>Breast </a:t>
            </a:r>
            <a:r>
              <a:rPr lang="en-US" altLang="ko-KR" sz="2800" dirty="0"/>
              <a:t>feeding </a:t>
            </a:r>
            <a:r>
              <a:rPr lang="en-US" altLang="ko-KR" sz="2800" dirty="0" smtClean="0"/>
              <a:t>supporter</a:t>
            </a:r>
          </a:p>
          <a:p>
            <a:endParaRPr lang="en-US" altLang="ko-KR" sz="1900" dirty="0" smtClean="0"/>
          </a:p>
          <a:p>
            <a:r>
              <a:rPr lang="en-US" altLang="ko-KR" sz="2800" dirty="0" smtClean="0"/>
              <a:t>Public </a:t>
            </a:r>
            <a:r>
              <a:rPr lang="en-US" altLang="ko-KR" sz="2800" dirty="0"/>
              <a:t>health care </a:t>
            </a:r>
            <a:r>
              <a:rPr lang="en-US" altLang="ko-KR" sz="2800" dirty="0" smtClean="0"/>
              <a:t>professionals</a:t>
            </a:r>
          </a:p>
          <a:p>
            <a:endParaRPr lang="en-US" altLang="ko-KR" sz="2400" dirty="0"/>
          </a:p>
          <a:p>
            <a:endParaRPr lang="en-US" altLang="ko-KR" sz="1200" dirty="0" smtClean="0"/>
          </a:p>
          <a:p>
            <a:pPr marL="0" indent="0">
              <a:buNone/>
            </a:pPr>
            <a:r>
              <a:rPr lang="en-US" altLang="ko-KR" sz="2800" dirty="0" smtClean="0"/>
              <a:t>The research finding can be a reference for the public health policy maker to improve childhood health statues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07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49" y="483658"/>
            <a:ext cx="7685617" cy="86169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Research </a:t>
            </a:r>
            <a:r>
              <a:rPr lang="en-US" altLang="ko-KR" sz="36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Q</a:t>
            </a:r>
            <a:r>
              <a:rPr lang="en-US" altLang="ko-KR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uestions</a:t>
            </a:r>
            <a:endParaRPr lang="ko-KR" altLang="en-US" sz="36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03206" y="1938007"/>
            <a:ext cx="6502394" cy="439505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FF0000"/>
                </a:solidFill>
              </a:rPr>
              <a:t>RQ 1</a:t>
            </a:r>
            <a:r>
              <a:rPr lang="en-US" altLang="ko-KR" sz="2800" dirty="0" smtClean="0"/>
              <a:t>. Will exclusive 6 month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       breastfeeding and normal birth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       weight be protective factors against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       early  childhood obesity ?</a:t>
            </a:r>
          </a:p>
          <a:p>
            <a:pPr marL="0" indent="0">
              <a:buNone/>
            </a:pP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2800" b="1" dirty="0" smtClean="0">
                <a:solidFill>
                  <a:srgbClr val="FF0000"/>
                </a:solidFill>
              </a:rPr>
              <a:t>RQ 2</a:t>
            </a:r>
            <a:r>
              <a:rPr lang="en-US" altLang="ko-KR" sz="2800" dirty="0" smtClean="0"/>
              <a:t>.</a:t>
            </a:r>
            <a:r>
              <a:rPr lang="en-US" altLang="ko-KR" sz="2800" dirty="0"/>
              <a:t> </a:t>
            </a:r>
            <a:r>
              <a:rPr lang="en-US" altLang="ko-KR" sz="2800" dirty="0" smtClean="0"/>
              <a:t> Will  there be the association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        between breastfeeding durations </a:t>
            </a:r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en-US" altLang="ko-KR" sz="2800" dirty="0" smtClean="0"/>
              <a:t>           and early childhood obesity?</a:t>
            </a:r>
            <a:endParaRPr lang="ko-KR" alt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842" y="1938007"/>
            <a:ext cx="2191877" cy="145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37" y="4164013"/>
            <a:ext cx="2197382" cy="159332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95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40" y="430715"/>
            <a:ext cx="3886200" cy="503053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233403"/>
              </p:ext>
            </p:extLst>
          </p:nvPr>
        </p:nvGraphicFramePr>
        <p:xfrm>
          <a:off x="512416" y="4315800"/>
          <a:ext cx="4209426" cy="2102050"/>
        </p:xfrm>
        <a:graphic>
          <a:graphicData uri="http://schemas.openxmlformats.org/drawingml/2006/table">
            <a:tbl>
              <a:tblPr/>
              <a:tblGrid>
                <a:gridCol w="1529075"/>
                <a:gridCol w="2680351"/>
              </a:tblGrid>
              <a:tr h="603594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 smtClean="0">
                          <a:effectLst/>
                          <a:latin typeface="Lato"/>
                        </a:rPr>
                        <a:t>Status</a:t>
                      </a:r>
                      <a:endParaRPr lang="en-US" b="1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 smtClean="0">
                          <a:effectLst/>
                          <a:latin typeface="Lato"/>
                        </a:rPr>
                        <a:t>Birth Weight </a:t>
                      </a:r>
                      <a:r>
                        <a:rPr lang="en-US" b="1" dirty="0">
                          <a:effectLst/>
                          <a:latin typeface="Lato"/>
                        </a:rPr>
                        <a:t>Range</a:t>
                      </a:r>
                      <a:endParaRPr lang="en-US" b="1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F9"/>
                    </a:solidFill>
                  </a:tcPr>
                </a:tc>
              </a:tr>
              <a:tr h="341162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Low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Less than </a:t>
                      </a:r>
                      <a:r>
                        <a:rPr lang="en-US" sz="1600" dirty="0" smtClean="0">
                          <a:effectLst/>
                        </a:rPr>
                        <a:t>2.5kg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0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Normal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Between 2.5kg and 3.5 kg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0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High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More than 3.5kg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816210"/>
              </p:ext>
            </p:extLst>
          </p:nvPr>
        </p:nvGraphicFramePr>
        <p:xfrm>
          <a:off x="645766" y="854611"/>
          <a:ext cx="4209426" cy="2936172"/>
        </p:xfrm>
        <a:graphic>
          <a:graphicData uri="http://schemas.openxmlformats.org/drawingml/2006/table">
            <a:tbl>
              <a:tblPr/>
              <a:tblGrid>
                <a:gridCol w="1529075"/>
                <a:gridCol w="2680351"/>
              </a:tblGrid>
              <a:tr h="603594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 smtClean="0">
                          <a:effectLst/>
                          <a:latin typeface="Lato"/>
                        </a:rPr>
                        <a:t>Weight Status</a:t>
                      </a:r>
                      <a:endParaRPr lang="en-US" b="1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 smtClean="0">
                          <a:effectLst/>
                          <a:latin typeface="Lato"/>
                        </a:rPr>
                        <a:t>Range</a:t>
                      </a:r>
                      <a:endParaRPr lang="en-US" b="1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F9"/>
                    </a:solidFill>
                  </a:tcPr>
                </a:tc>
              </a:tr>
              <a:tr h="341162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Underweight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Less than the 5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 percentile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0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effectLst/>
                        </a:rPr>
                        <a:t>Normal or Healthy Weight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5th </a:t>
                      </a:r>
                      <a:r>
                        <a:rPr lang="en-US" sz="1600" dirty="0" smtClean="0">
                          <a:effectLst/>
                        </a:rPr>
                        <a:t>percentile </a:t>
                      </a:r>
                      <a:r>
                        <a:rPr lang="en-US" sz="1600" dirty="0">
                          <a:effectLst/>
                        </a:rPr>
                        <a:t>to less than the 85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 percentile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0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Overweight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85th to less than the 95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 percentile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110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Obese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 smtClean="0">
                          <a:effectLst/>
                        </a:rPr>
                        <a:t>Equal to or greater than the 95</a:t>
                      </a:r>
                      <a:r>
                        <a:rPr lang="en-US" sz="1600" baseline="30000" dirty="0" smtClean="0">
                          <a:effectLst/>
                        </a:rPr>
                        <a:t>th</a:t>
                      </a:r>
                      <a:r>
                        <a:rPr lang="en-US" sz="1600" dirty="0" smtClean="0">
                          <a:effectLst/>
                        </a:rPr>
                        <a:t> percentile</a:t>
                      </a:r>
                      <a:endParaRPr lang="en-US" sz="16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5766" y="424365"/>
            <a:ext cx="163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CDC Cutoffs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042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739" y="3158067"/>
            <a:ext cx="787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Procedures and </a:t>
            </a:r>
          </a:p>
          <a:p>
            <a:r>
              <a:rPr lang="en-US" sz="6600" b="1" dirty="0" smtClean="0"/>
              <a:t>Methods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51" y="408517"/>
            <a:ext cx="4347015" cy="27359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7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8668" y="638774"/>
            <a:ext cx="822959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A.  Identify the association between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- Early childhood obesity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- Exclusive 6 month breastfeeding and Birth weight</a:t>
            </a:r>
          </a:p>
          <a:p>
            <a:endParaRPr lang="en-US" sz="2400" dirty="0" smtClean="0"/>
          </a:p>
          <a:p>
            <a:pPr marL="457200" indent="-457200">
              <a:buAutoNum type="alphaUcPeriod" startAt="2"/>
            </a:pPr>
            <a:r>
              <a:rPr lang="en-US" sz="2400" dirty="0" smtClean="0"/>
              <a:t>Association between the duration of breastfeeding and early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childhood obesity</a:t>
            </a:r>
            <a:endParaRPr lang="en-US" sz="1200" dirty="0" smtClean="0"/>
          </a:p>
          <a:p>
            <a:r>
              <a:rPr lang="en-US" sz="2800" b="1" dirty="0" smtClean="0"/>
              <a:t>							              Respective Cohort Study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67526" y="53998"/>
            <a:ext cx="327647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Study design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611310"/>
              </p:ext>
            </p:extLst>
          </p:nvPr>
        </p:nvGraphicFramePr>
        <p:xfrm>
          <a:off x="237066" y="3648017"/>
          <a:ext cx="8652932" cy="270875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843865"/>
                <a:gridCol w="4809067"/>
              </a:tblGrid>
              <a:tr h="34486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 weight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BMI for age between</a:t>
                      </a:r>
                      <a:r>
                        <a:rPr lang="en-US" sz="2000" baseline="0" dirty="0" smtClean="0"/>
                        <a:t> 5</a:t>
                      </a:r>
                      <a:r>
                        <a:rPr lang="en-US" sz="2000" baseline="30000" dirty="0" smtClean="0"/>
                        <a:t>th</a:t>
                      </a:r>
                      <a:r>
                        <a:rPr lang="en-US" sz="2000" baseline="0" dirty="0" smtClean="0"/>
                        <a:t> and </a:t>
                      </a:r>
                      <a:r>
                        <a:rPr lang="en-US" sz="2000" dirty="0" smtClean="0"/>
                        <a:t>85</a:t>
                      </a:r>
                      <a:r>
                        <a:rPr lang="en-US" sz="2000" baseline="30000" dirty="0" smtClean="0"/>
                        <a:t>th</a:t>
                      </a:r>
                      <a:r>
                        <a:rPr lang="en-US" sz="2000" dirty="0" smtClean="0"/>
                        <a:t> percentiles</a:t>
                      </a:r>
                    </a:p>
                  </a:txBody>
                  <a:tcPr/>
                </a:tc>
              </a:tr>
              <a:tr h="34486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Overweight/obese/extreme</a:t>
                      </a:r>
                      <a:r>
                        <a:rPr lang="en-US" sz="2000" baseline="0" dirty="0" smtClean="0"/>
                        <a:t> obese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BMI for age</a:t>
                      </a:r>
                      <a:r>
                        <a:rPr lang="en-US" sz="2000" baseline="0" dirty="0" smtClean="0"/>
                        <a:t> &gt;= </a:t>
                      </a:r>
                      <a:r>
                        <a:rPr lang="en-US" sz="2000" dirty="0" smtClean="0"/>
                        <a:t> 85</a:t>
                      </a:r>
                      <a:r>
                        <a:rPr lang="en-US" sz="2000" baseline="30000" dirty="0" smtClean="0"/>
                        <a:t>th</a:t>
                      </a:r>
                      <a:r>
                        <a:rPr lang="en-US" sz="2000" dirty="0" smtClean="0"/>
                        <a:t> percentiles</a:t>
                      </a:r>
                      <a:endParaRPr lang="en-US" sz="2000" dirty="0"/>
                    </a:p>
                  </a:txBody>
                  <a:tcPr/>
                </a:tc>
              </a:tr>
              <a:tr h="344863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Exclusive 6</a:t>
                      </a:r>
                      <a:r>
                        <a:rPr lang="en-US" sz="2000" b="1" baseline="0" dirty="0" smtClean="0">
                          <a:solidFill>
                            <a:srgbClr val="FF0000"/>
                          </a:solidFill>
                        </a:rPr>
                        <a:t> month </a:t>
                      </a: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breastfeeding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Continuous feeding with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only breast milk for 6 months</a:t>
                      </a:r>
                      <a:endParaRPr lang="en-US" sz="2000" b="1" dirty="0" smtClean="0"/>
                    </a:p>
                  </a:txBody>
                  <a:tcPr/>
                </a:tc>
              </a:tr>
              <a:tr h="45650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EBF</a:t>
                      </a:r>
                      <a:r>
                        <a:rPr lang="en-US" sz="2000" dirty="0" smtClean="0"/>
                        <a:t>: Exclusively breastfed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NEBF</a:t>
                      </a:r>
                      <a:r>
                        <a:rPr lang="en-US" sz="2000" dirty="0" smtClean="0"/>
                        <a:t>: NOT exclusively breastfed</a:t>
                      </a:r>
                    </a:p>
                  </a:txBody>
                  <a:tcPr/>
                </a:tc>
              </a:tr>
              <a:tr h="45393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NBW</a:t>
                      </a:r>
                      <a:r>
                        <a:rPr lang="en-US" sz="2000" dirty="0" smtClean="0"/>
                        <a:t>: Normal birth weight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HBW</a:t>
                      </a:r>
                      <a:r>
                        <a:rPr lang="en-US" sz="2000" dirty="0" smtClean="0"/>
                        <a:t>: High birth weight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0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888" y="542121"/>
            <a:ext cx="823471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Study Population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4</a:t>
            </a:r>
            <a:r>
              <a:rPr lang="en-US" sz="2400" dirty="0" smtClean="0"/>
              <a:t>-5 </a:t>
            </a:r>
            <a:r>
              <a:rPr lang="en-US" sz="2400" dirty="0"/>
              <a:t>y</a:t>
            </a:r>
            <a:r>
              <a:rPr lang="en-US" sz="2400" dirty="0" smtClean="0"/>
              <a:t>ear old national kindergarten school children in Al </a:t>
            </a:r>
            <a:r>
              <a:rPr lang="en-US" sz="2400" dirty="0" err="1" smtClean="0"/>
              <a:t>Ain</a:t>
            </a:r>
            <a:r>
              <a:rPr lang="en-US" sz="2400" dirty="0" smtClean="0"/>
              <a:t> in 2017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Government school having a school nurse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Children enrolled </a:t>
            </a:r>
            <a:r>
              <a:rPr lang="en-US" sz="2400" dirty="0" smtClean="0"/>
              <a:t>in city </a:t>
            </a:r>
            <a:r>
              <a:rPr lang="en-US" sz="2400" dirty="0"/>
              <a:t>center kindergartens and nearby areas</a:t>
            </a:r>
          </a:p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</a:p>
          <a:p>
            <a:r>
              <a:rPr lang="en-US" sz="32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Case Definitions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4-</a:t>
            </a:r>
            <a:r>
              <a:rPr lang="en-US" sz="2400" dirty="0"/>
              <a:t>5 year old national kindergarten school children in Al </a:t>
            </a:r>
            <a:r>
              <a:rPr lang="en-US" sz="2400" dirty="0" err="1"/>
              <a:t>Ain</a:t>
            </a:r>
            <a:r>
              <a:rPr lang="en-US" sz="2400" dirty="0"/>
              <a:t> in </a:t>
            </a:r>
            <a:r>
              <a:rPr lang="en-US" sz="2400" dirty="0" smtClean="0"/>
              <a:t>2017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Weight classified as normal and overweight &amp; above by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BMI for age &gt;=85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percentile according to the CDC cutoffs</a:t>
            </a:r>
            <a:endParaRPr lang="en-US" sz="2400" dirty="0"/>
          </a:p>
          <a:p>
            <a:endParaRPr lang="en-US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45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2084"/>
              </p:ext>
            </p:extLst>
          </p:nvPr>
        </p:nvGraphicFramePr>
        <p:xfrm>
          <a:off x="215900" y="776644"/>
          <a:ext cx="8432800" cy="3779519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895985"/>
                <a:gridCol w="7536815"/>
              </a:tblGrid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A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(Exclusively breastfed, normal birth weight)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</a:tr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B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(Exclusively breastfed, high birth weight)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</a:tr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C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(Not exclusively breastfed, normal birth weight)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</a:tr>
              <a:tr h="93345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D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(Not exclusively breastfed, high birth weight)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5900" y="101024"/>
            <a:ext cx="717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4 Exposure groups at birth and 6 months after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5900" y="4851400"/>
            <a:ext cx="8216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Observe</a:t>
            </a:r>
          </a:p>
          <a:p>
            <a:r>
              <a:rPr lang="en-US" sz="2800" dirty="0" smtClean="0"/>
              <a:t>How many developed obesity in each group by the time they reached 4-5 year old?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0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04326" y="1401224"/>
            <a:ext cx="228600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EBF, NBW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04326" y="5053326"/>
            <a:ext cx="240876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NEBF, HBW</a:t>
            </a:r>
            <a:endParaRPr lang="en-US" sz="3600" b="1" dirty="0"/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1075254" y="6350373"/>
            <a:ext cx="6613541" cy="50800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527669" y="1502663"/>
            <a:ext cx="3028950" cy="9541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Overweight &amp; </a:t>
            </a:r>
          </a:p>
          <a:p>
            <a:pPr algn="ctr"/>
            <a:r>
              <a:rPr lang="en-US" sz="2800" b="1" dirty="0" smtClean="0"/>
              <a:t>Obese Preschooler </a:t>
            </a:r>
            <a:endParaRPr lang="en-US" sz="2800" b="1" dirty="0"/>
          </a:p>
        </p:txBody>
      </p:sp>
      <p:cxnSp>
        <p:nvCxnSpPr>
          <p:cNvPr id="80" name="Straight Arrow Connector 79"/>
          <p:cNvCxnSpPr>
            <a:endCxn id="83" idx="1"/>
          </p:cNvCxnSpPr>
          <p:nvPr/>
        </p:nvCxnSpPr>
        <p:spPr>
          <a:xfrm>
            <a:off x="3090326" y="1724390"/>
            <a:ext cx="2621493" cy="2820373"/>
          </a:xfrm>
          <a:prstGeom prst="straightConnector1">
            <a:avLst/>
          </a:prstGeom>
          <a:ln w="44450">
            <a:solidFill>
              <a:schemeClr val="bg1">
                <a:lumMod val="50000"/>
              </a:schemeClr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5711819" y="4006154"/>
            <a:ext cx="2844800" cy="107721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Normal weight</a:t>
            </a:r>
          </a:p>
          <a:p>
            <a:pPr algn="ctr"/>
            <a:r>
              <a:rPr lang="en-US" sz="3200" b="1" dirty="0" smtClean="0"/>
              <a:t>Preschooler</a:t>
            </a:r>
            <a:endParaRPr lang="en-US" sz="3200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7683503" y="6150318"/>
            <a:ext cx="1291167" cy="461665"/>
          </a:xfrm>
          <a:prstGeom prst="rect">
            <a:avLst/>
          </a:prstGeom>
          <a:solidFill>
            <a:srgbClr val="E6E0EC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Present</a:t>
            </a:r>
            <a:endParaRPr lang="en-US" sz="2400" b="1" dirty="0"/>
          </a:p>
        </p:txBody>
      </p:sp>
      <p:sp>
        <p:nvSpPr>
          <p:cNvPr id="93" name="TextBox 92"/>
          <p:cNvSpPr txBox="1"/>
          <p:nvPr/>
        </p:nvSpPr>
        <p:spPr>
          <a:xfrm>
            <a:off x="804327" y="6238071"/>
            <a:ext cx="1032934" cy="461665"/>
          </a:xfrm>
          <a:prstGeom prst="rect">
            <a:avLst/>
          </a:prstGeom>
          <a:solidFill>
            <a:srgbClr val="E6E0EC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Past</a:t>
            </a:r>
            <a:endParaRPr lang="en-US" sz="24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5527669" y="373424"/>
            <a:ext cx="3028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Study Pop</a:t>
            </a:r>
          </a:p>
          <a:p>
            <a:pPr algn="ctr"/>
            <a:r>
              <a:rPr lang="en-US" sz="2800" b="1" dirty="0"/>
              <a:t>4</a:t>
            </a:r>
            <a:r>
              <a:rPr lang="en-US" sz="2800" b="1" dirty="0" smtClean="0"/>
              <a:t>-5y preschoolers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075254" y="477101"/>
            <a:ext cx="17356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Exposure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4327" y="3898432"/>
            <a:ext cx="240876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NEBF, NBW</a:t>
            </a:r>
            <a:endParaRPr lang="en-US" sz="3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04326" y="2676552"/>
            <a:ext cx="2286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EBF, HBW</a:t>
            </a:r>
            <a:endParaRPr lang="en-US" sz="3600" b="1" dirty="0"/>
          </a:p>
        </p:txBody>
      </p:sp>
      <p:cxnSp>
        <p:nvCxnSpPr>
          <p:cNvPr id="4" name="Straight Arrow Connector 3"/>
          <p:cNvCxnSpPr>
            <a:stCxn id="9" idx="3"/>
            <a:endCxn id="71" idx="1"/>
          </p:cNvCxnSpPr>
          <p:nvPr/>
        </p:nvCxnSpPr>
        <p:spPr>
          <a:xfrm>
            <a:off x="3090326" y="1724390"/>
            <a:ext cx="2437343" cy="255327"/>
          </a:xfrm>
          <a:prstGeom prst="straightConnector1">
            <a:avLst/>
          </a:prstGeom>
          <a:ln w="28575" cmpd="sng">
            <a:solidFill>
              <a:schemeClr val="bg1">
                <a:lumMod val="65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05190" y="5699657"/>
            <a:ext cx="1473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Study time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660" y="5837961"/>
            <a:ext cx="1820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Exposure time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6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2888" y="305056"/>
            <a:ext cx="823471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Participant Inclusion and Exclusion Criteria</a:t>
            </a:r>
          </a:p>
          <a:p>
            <a:pPr fontAlgn="t"/>
            <a:endParaRPr lang="en-US" sz="2400" b="1" dirty="0" smtClean="0"/>
          </a:p>
          <a:p>
            <a:pPr fontAlgn="t"/>
            <a:r>
              <a:rPr lang="en-US" sz="2800" b="1" dirty="0" smtClean="0"/>
              <a:t>Inclusion</a:t>
            </a:r>
          </a:p>
          <a:p>
            <a:pPr fontAlgn="t"/>
            <a:endParaRPr lang="en-US" sz="2400" dirty="0"/>
          </a:p>
          <a:p>
            <a:pPr marL="342900" indent="-342900" fontAlgn="t">
              <a:buFont typeface="Arial" pitchFamily="34" charset="0"/>
              <a:buChar char="•"/>
            </a:pPr>
            <a:r>
              <a:rPr lang="en-US" sz="2400" dirty="0"/>
              <a:t>1000 national kindergarten children aged 4-5 years old </a:t>
            </a:r>
          </a:p>
          <a:p>
            <a:pPr fontAlgn="t"/>
            <a:r>
              <a:rPr lang="en-US" sz="2400" dirty="0"/>
              <a:t>     from </a:t>
            </a:r>
            <a:r>
              <a:rPr lang="en-US" sz="2400" b="1" dirty="0"/>
              <a:t>12</a:t>
            </a:r>
            <a:r>
              <a:rPr lang="en-US" sz="2400" dirty="0"/>
              <a:t>  government schools in Al </a:t>
            </a:r>
            <a:r>
              <a:rPr lang="en-US" sz="2400" dirty="0" err="1"/>
              <a:t>Ain</a:t>
            </a: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Both sexes</a:t>
            </a: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Their </a:t>
            </a:r>
            <a:r>
              <a:rPr lang="en-US" sz="2400" dirty="0"/>
              <a:t>mothers</a:t>
            </a:r>
          </a:p>
          <a:p>
            <a:endParaRPr lang="en-US" sz="2400" dirty="0"/>
          </a:p>
          <a:p>
            <a:pPr fontAlgn="t"/>
            <a:r>
              <a:rPr lang="en-US" sz="2800" b="1" dirty="0" smtClean="0"/>
              <a:t>Exclusion</a:t>
            </a:r>
            <a:endParaRPr lang="en-US" sz="2400" dirty="0"/>
          </a:p>
          <a:p>
            <a:pPr marL="342900" indent="-342900" fontAlgn="t">
              <a:buFont typeface="Arial"/>
              <a:buChar char="•"/>
            </a:pPr>
            <a:r>
              <a:rPr lang="en-US" sz="2400" dirty="0" smtClean="0"/>
              <a:t>A child with preexisting medical conditions </a:t>
            </a:r>
          </a:p>
          <a:p>
            <a:pPr marL="342900" indent="-342900" fontAlgn="t">
              <a:buFont typeface="Arial"/>
              <a:buChar char="•"/>
            </a:pPr>
            <a:r>
              <a:rPr lang="en-US" sz="2400" dirty="0" smtClean="0"/>
              <a:t>A child below 4 or above 5 years old</a:t>
            </a:r>
          </a:p>
          <a:p>
            <a:pPr marL="342900" indent="-342900" fontAlgn="t">
              <a:buFont typeface="Arial"/>
              <a:buChar char="•"/>
            </a:pPr>
            <a:r>
              <a:rPr lang="en-US" sz="2400" dirty="0" smtClean="0"/>
              <a:t>A child born before the 37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week (</a:t>
            </a:r>
            <a:r>
              <a:rPr lang="en-US" sz="2400" dirty="0" err="1" smtClean="0"/>
              <a:t>wHO</a:t>
            </a:r>
            <a:r>
              <a:rPr lang="en-US" sz="2400" dirty="0" smtClean="0"/>
              <a:t> standard)</a:t>
            </a:r>
          </a:p>
          <a:p>
            <a:pPr marL="342900" indent="-342900" fontAlgn="t">
              <a:buFont typeface="Arial"/>
              <a:buChar char="•"/>
            </a:pPr>
            <a:r>
              <a:rPr lang="en-US" sz="2400" dirty="0" smtClean="0"/>
              <a:t>A child born underweight below 2.5kg</a:t>
            </a:r>
          </a:p>
          <a:p>
            <a:pPr marL="342900" indent="-342900" fontAlgn="t">
              <a:buFont typeface="Arial"/>
              <a:buChar char="•"/>
            </a:pPr>
            <a:r>
              <a:rPr lang="en-US" sz="2400" dirty="0"/>
              <a:t>N</a:t>
            </a:r>
            <a:r>
              <a:rPr lang="en-US" sz="2400" dirty="0" smtClean="0"/>
              <a:t>on national kindergarten children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86" y="2474386"/>
            <a:ext cx="2780680" cy="16534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2888" y="406654"/>
            <a:ext cx="8234712" cy="6186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Justification of Exclusion</a:t>
            </a:r>
            <a:endParaRPr lang="en-US" sz="3200" dirty="0" smtClean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fontAlgn="t"/>
            <a:endParaRPr lang="en-US" sz="2400" dirty="0" smtClean="0"/>
          </a:p>
          <a:p>
            <a:pPr fontAlgn="t"/>
            <a:endParaRPr lang="en-US" sz="2400" dirty="0"/>
          </a:p>
          <a:p>
            <a:pPr fontAlgn="t"/>
            <a:endParaRPr lang="en-US" sz="2400" dirty="0"/>
          </a:p>
          <a:p>
            <a:pPr marL="342900" indent="-342900" fontAlgn="t">
              <a:buFont typeface="Arial"/>
              <a:buChar char="•"/>
            </a:pPr>
            <a:r>
              <a:rPr lang="en-US" sz="2400" dirty="0" smtClean="0"/>
              <a:t>Any </a:t>
            </a:r>
            <a:r>
              <a:rPr lang="en-US" sz="2400" dirty="0"/>
              <a:t>child born underweight below 2.5kg</a:t>
            </a:r>
          </a:p>
          <a:p>
            <a:pPr fontAlgn="t"/>
            <a:r>
              <a:rPr lang="en-US" sz="2400" dirty="0"/>
              <a:t>     - </a:t>
            </a:r>
            <a:r>
              <a:rPr lang="en-US" sz="2400" dirty="0" smtClean="0"/>
              <a:t>Conflict </a:t>
            </a:r>
            <a:r>
              <a:rPr lang="en-US" sz="2400" dirty="0"/>
              <a:t>of </a:t>
            </a:r>
            <a:r>
              <a:rPr lang="en-US" sz="2400" dirty="0" smtClean="0"/>
              <a:t>interest</a:t>
            </a:r>
          </a:p>
          <a:p>
            <a:pPr fontAlgn="t"/>
            <a:r>
              <a:rPr lang="en-US" sz="2400" dirty="0"/>
              <a:t> </a:t>
            </a:r>
            <a:r>
              <a:rPr lang="en-US" sz="2400" dirty="0" smtClean="0"/>
              <a:t>    - Controversial issue about later year weight gain</a:t>
            </a:r>
          </a:p>
          <a:p>
            <a:pPr fontAlgn="t"/>
            <a:endParaRPr lang="en-US" sz="2400" dirty="0" smtClean="0"/>
          </a:p>
          <a:p>
            <a:pPr marL="342900" indent="-342900" fontAlgn="t">
              <a:buFont typeface="Arial"/>
              <a:buChar char="•"/>
            </a:pPr>
            <a:r>
              <a:rPr lang="en-US" sz="2400" dirty="0"/>
              <a:t>Any child born before the 37</a:t>
            </a:r>
            <a:r>
              <a:rPr lang="en-US" sz="2400" baseline="30000" dirty="0"/>
              <a:t>th</a:t>
            </a:r>
            <a:r>
              <a:rPr lang="en-US" sz="2400" dirty="0"/>
              <a:t> week</a:t>
            </a:r>
          </a:p>
          <a:p>
            <a:pPr fontAlgn="t"/>
            <a:r>
              <a:rPr lang="en-US" sz="2400" dirty="0"/>
              <a:t>     - </a:t>
            </a:r>
            <a:r>
              <a:rPr lang="en-US" sz="2400" dirty="0" smtClean="0"/>
              <a:t>Most preterm </a:t>
            </a:r>
            <a:r>
              <a:rPr lang="en-US" sz="2400" dirty="0"/>
              <a:t>baby  is </a:t>
            </a:r>
            <a:r>
              <a:rPr lang="en-US" sz="2400" dirty="0" smtClean="0"/>
              <a:t>underweight</a:t>
            </a:r>
            <a:endParaRPr lang="en-US" sz="2400" dirty="0"/>
          </a:p>
          <a:p>
            <a:pPr marL="342900" indent="-342900" fontAlgn="t">
              <a:buFont typeface="Arial"/>
              <a:buChar char="•"/>
            </a:pPr>
            <a:endParaRPr lang="en-US" sz="2400" dirty="0"/>
          </a:p>
          <a:p>
            <a:pPr marL="342900" indent="-342900" fontAlgn="t">
              <a:buFont typeface="Arial"/>
              <a:buChar char="•"/>
            </a:pPr>
            <a:r>
              <a:rPr lang="en-US" sz="2400" dirty="0"/>
              <a:t>All non national kindergarten </a:t>
            </a:r>
            <a:r>
              <a:rPr lang="en-US" sz="2400" dirty="0" smtClean="0"/>
              <a:t>children</a:t>
            </a:r>
          </a:p>
          <a:p>
            <a:pPr fontAlgn="t"/>
            <a:r>
              <a:rPr lang="en-US" sz="2400" dirty="0"/>
              <a:t> </a:t>
            </a:r>
            <a:r>
              <a:rPr lang="en-US" sz="2400" dirty="0" smtClean="0"/>
              <a:t>    - For a follow-up study in the future, sustainability and </a:t>
            </a:r>
          </a:p>
          <a:p>
            <a:pPr fontAlgn="t"/>
            <a:r>
              <a:rPr lang="en-US" sz="2400" dirty="0"/>
              <a:t> </a:t>
            </a:r>
            <a:r>
              <a:rPr lang="en-US" sz="2400" dirty="0" smtClean="0"/>
              <a:t>       availability of the same study subjects</a:t>
            </a:r>
          </a:p>
          <a:p>
            <a:pPr fontAlgn="t"/>
            <a:r>
              <a:rPr lang="en-US" sz="2400" dirty="0"/>
              <a:t> </a:t>
            </a:r>
            <a:r>
              <a:rPr lang="en-US" sz="2400" dirty="0" smtClean="0"/>
              <a:t>    - No guarantee of official birth records in the UAE</a:t>
            </a:r>
          </a:p>
          <a:p>
            <a:pPr fontAlgn="t"/>
            <a:r>
              <a:rPr lang="en-US" sz="2400" dirty="0"/>
              <a:t> </a:t>
            </a:r>
            <a:r>
              <a:rPr lang="en-US" sz="2400" dirty="0" smtClean="0"/>
              <a:t>    - </a:t>
            </a:r>
            <a:r>
              <a:rPr lang="en-US" sz="2400" dirty="0"/>
              <a:t>C</a:t>
            </a:r>
            <a:r>
              <a:rPr lang="en-US" sz="2400" dirty="0" smtClean="0"/>
              <a:t>ontrolling  SES confounding effect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20" y="256119"/>
            <a:ext cx="2780680" cy="16534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9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888" y="542121"/>
            <a:ext cx="8234712" cy="5573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Estimated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Number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of P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articipants</a:t>
            </a:r>
            <a:endParaRPr lang="en-US" sz="32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1000 </a:t>
            </a:r>
            <a:r>
              <a:rPr lang="en-US" sz="2800" dirty="0" smtClean="0">
                <a:solidFill>
                  <a:prstClr val="black"/>
                </a:solidFill>
              </a:rPr>
              <a:t>national kindergarten students </a:t>
            </a:r>
            <a:r>
              <a:rPr lang="en-US" sz="2800" dirty="0">
                <a:solidFill>
                  <a:prstClr val="black"/>
                </a:solidFill>
              </a:rPr>
              <a:t>aged 4-5 years are the estimated number of participants in this </a:t>
            </a:r>
            <a:r>
              <a:rPr lang="en-US" sz="2800" dirty="0" smtClean="0">
                <a:solidFill>
                  <a:prstClr val="black"/>
                </a:solidFill>
              </a:rPr>
              <a:t>study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Therefore 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</a:rPr>
              <a:t>3 times more than designed sample size will receive the written informed </a:t>
            </a:r>
            <a:r>
              <a:rPr lang="en-US" sz="2800" dirty="0" smtClean="0">
                <a:solidFill>
                  <a:prstClr val="black"/>
                </a:solidFill>
              </a:rPr>
              <a:t>consent form </a:t>
            </a:r>
            <a:r>
              <a:rPr lang="en-US" sz="2800" dirty="0">
                <a:solidFill>
                  <a:prstClr val="black"/>
                </a:solidFill>
              </a:rPr>
              <a:t>and </a:t>
            </a:r>
            <a:r>
              <a:rPr lang="en-US" sz="2800" dirty="0" smtClean="0">
                <a:solidFill>
                  <a:prstClr val="black"/>
                </a:solidFill>
              </a:rPr>
              <a:t>questionnaire</a:t>
            </a:r>
            <a:endParaRPr lang="en-US" sz="2800" dirty="0">
              <a:solidFill>
                <a:prstClr val="black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 b="1" dirty="0"/>
          </a:p>
          <a:p>
            <a:r>
              <a:rPr lang="en-US" sz="2400" dirty="0"/>
              <a:t>  </a:t>
            </a:r>
          </a:p>
          <a:p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F33A1F-F647-4196-A02C-7006D0FA2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623" y="3763010"/>
            <a:ext cx="4536977" cy="198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6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9F0E6D9-E9C0-4B88-A417-8A8BB083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1965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Sampling</a:t>
            </a:r>
            <a:endParaRPr lang="en-US" sz="32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2A1A3FB-B721-48A6-A09E-523827ADC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6604"/>
            <a:ext cx="8229600" cy="3207434"/>
          </a:xfrm>
        </p:spPr>
        <p:txBody>
          <a:bodyPr>
            <a:normAutofit/>
          </a:bodyPr>
          <a:lstStyle/>
          <a:p>
            <a:r>
              <a:rPr lang="en-US" sz="2400" dirty="0"/>
              <a:t>There are 32 government </a:t>
            </a:r>
            <a:r>
              <a:rPr lang="en-US" sz="2400" dirty="0" smtClean="0"/>
              <a:t>KGs </a:t>
            </a:r>
            <a:r>
              <a:rPr lang="en-US" sz="2400" dirty="0"/>
              <a:t>in Al Ain city, but we will select 12 schools that are manly located in the city town center and nearby area, to avoid SES variation. </a:t>
            </a:r>
          </a:p>
          <a:p>
            <a:r>
              <a:rPr lang="en-US" sz="2400" dirty="0"/>
              <a:t>All KG1 and KG2 students in selected schools will receive an envelope that </a:t>
            </a:r>
            <a:r>
              <a:rPr lang="en-US" sz="2400" dirty="0" smtClean="0"/>
              <a:t>contains consent </a:t>
            </a:r>
            <a:r>
              <a:rPr lang="en-US" sz="2400" dirty="0"/>
              <a:t>form and questionnaire.  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ED2F5EE-407E-48A6-983D-6832371F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7" y="3038622"/>
            <a:ext cx="6724356" cy="358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61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ECF92F-28CF-4EA6-BF4F-455654BB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34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2BFA6B5-B641-4A70-BA83-A62FABF94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8806"/>
            <a:ext cx="8229600" cy="5127357"/>
          </a:xfrm>
        </p:spPr>
        <p:txBody>
          <a:bodyPr/>
          <a:lstStyle/>
          <a:p>
            <a:r>
              <a:rPr lang="en-US" sz="2400" dirty="0"/>
              <a:t>The envelopes will be distributed and obtained by class teachers and then collected and kept with the school nurse.</a:t>
            </a:r>
          </a:p>
          <a:p>
            <a:r>
              <a:rPr lang="en-US" sz="2400" dirty="0"/>
              <a:t>We will enroll in the study all the </a:t>
            </a:r>
            <a:r>
              <a:rPr lang="en-US" sz="2400" dirty="0" smtClean="0"/>
              <a:t>students </a:t>
            </a:r>
            <a:r>
              <a:rPr lang="en-US" sz="2400" dirty="0"/>
              <a:t>with completed consent forms and questionnaires and who doesn’t have any of the previously mentioned exclusion criteria.</a:t>
            </a:r>
          </a:p>
          <a:p>
            <a:r>
              <a:rPr lang="en-US" sz="2400" dirty="0"/>
              <a:t>All recruited students BMI will be measures and recorded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413C15-BCB1-4FF0-A680-DD32D0438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782" y="3562484"/>
            <a:ext cx="4035907" cy="3022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14432AA-3820-4C6A-A8E9-710F98C7B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44" y="400234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44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888" y="271188"/>
            <a:ext cx="8234712" cy="5632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Outcome Variables and Analysis</a:t>
            </a:r>
          </a:p>
          <a:p>
            <a:endParaRPr lang="en-US" sz="16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Variables to be collected</a:t>
            </a:r>
          </a:p>
          <a:p>
            <a:r>
              <a:rPr lang="en-US" sz="2400" dirty="0" smtClean="0"/>
              <a:t>     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Study </a:t>
            </a:r>
            <a:r>
              <a:rPr lang="en-US" sz="2400" dirty="0"/>
              <a:t>instruments</a:t>
            </a:r>
          </a:p>
          <a:p>
            <a:r>
              <a:rPr lang="en-US" sz="2400" dirty="0"/>
              <a:t>     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240857"/>
              </p:ext>
            </p:extLst>
          </p:nvPr>
        </p:nvGraphicFramePr>
        <p:xfrm>
          <a:off x="914400" y="4842934"/>
          <a:ext cx="7823200" cy="1737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498709"/>
                <a:gridCol w="43244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Questionnaire to Mothers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Items requiring all numeric or clear categorical answers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School</a:t>
                      </a:r>
                      <a:r>
                        <a:rPr lang="en-US" sz="2400" b="1" baseline="0" dirty="0" smtClean="0"/>
                        <a:t> health record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Available in each school in Al </a:t>
                      </a:r>
                      <a:r>
                        <a:rPr lang="en-US" sz="2400" dirty="0" err="1" smtClean="0"/>
                        <a:t>Ain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Birth registry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Available in Al </a:t>
                      </a:r>
                      <a:r>
                        <a:rPr lang="en-US" sz="2400" dirty="0" err="1" smtClean="0"/>
                        <a:t>Ain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255534"/>
              </p:ext>
            </p:extLst>
          </p:nvPr>
        </p:nvGraphicFramePr>
        <p:xfrm>
          <a:off x="999067" y="1490133"/>
          <a:ext cx="7687734" cy="2743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687734"/>
              </a:tblGrid>
              <a:tr h="434622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(1) Student sex, age, weight and height at the recruitment </a:t>
                      </a:r>
                      <a:endParaRPr lang="en-US" sz="2400" b="0" dirty="0"/>
                    </a:p>
                  </a:txBody>
                  <a:tcPr/>
                </a:tc>
              </a:tr>
              <a:tr h="43462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(2) Number of breastfeeding months</a:t>
                      </a:r>
                      <a:endParaRPr lang="en-US" sz="2400" dirty="0"/>
                    </a:p>
                  </a:txBody>
                  <a:tcPr/>
                </a:tc>
              </a:tr>
              <a:tr h="43462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(3) Birth weight of a child in the study population</a:t>
                      </a:r>
                      <a:endParaRPr lang="en-US" sz="2400" dirty="0"/>
                    </a:p>
                  </a:txBody>
                  <a:tcPr/>
                </a:tc>
              </a:tr>
              <a:tr h="43462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(4) Mother’s education level, gestational age, GDM history</a:t>
                      </a:r>
                      <a:endParaRPr lang="en-US" sz="2400" dirty="0"/>
                    </a:p>
                  </a:txBody>
                  <a:tcPr/>
                </a:tc>
              </a:tr>
              <a:tr h="4346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(5) Mother’s working status</a:t>
                      </a:r>
                    </a:p>
                  </a:txBody>
                  <a:tcPr/>
                </a:tc>
              </a:tr>
              <a:tr h="4346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(6) Number of siblings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67" y="3653367"/>
            <a:ext cx="2714695" cy="88476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33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3200" y="344025"/>
            <a:ext cx="4381500" cy="5182433"/>
            <a:chOff x="114300" y="2206655"/>
            <a:chExt cx="4381500" cy="5182433"/>
          </a:xfrm>
        </p:grpSpPr>
        <p:sp>
          <p:nvSpPr>
            <p:cNvPr id="3" name="TextBox 2"/>
            <p:cNvSpPr txBox="1"/>
            <p:nvPr/>
          </p:nvSpPr>
          <p:spPr>
            <a:xfrm>
              <a:off x="994836" y="2206655"/>
              <a:ext cx="228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Analysis 1 – RQ1  </a:t>
              </a:r>
              <a:endParaRPr lang="en-US" sz="2400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4300" y="2695496"/>
              <a:ext cx="4381500" cy="4693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     4 Groups to compare</a:t>
              </a:r>
            </a:p>
            <a:p>
              <a:pPr marL="342900" indent="-342900">
                <a:buAutoNum type="alphaUcPeriod"/>
              </a:pPr>
              <a:r>
                <a:rPr lang="en-US" sz="2400" dirty="0" smtClean="0"/>
                <a:t>(EBF, NBW, </a:t>
              </a:r>
              <a:r>
                <a:rPr lang="en-US" sz="2400" dirty="0"/>
                <a:t>O</a:t>
              </a:r>
              <a:r>
                <a:rPr lang="en-US" sz="2400" dirty="0" smtClean="0"/>
                <a:t>utcome)</a:t>
              </a:r>
            </a:p>
            <a:p>
              <a:pPr marL="342900" indent="-342900">
                <a:buAutoNum type="alphaUcPeriod"/>
              </a:pPr>
              <a:r>
                <a:rPr lang="en-US" sz="2400" dirty="0" smtClean="0"/>
                <a:t>(EBF, HBW, Outcome)</a:t>
              </a:r>
            </a:p>
            <a:p>
              <a:pPr marL="342900" indent="-342900">
                <a:buAutoNum type="alphaUcPeriod"/>
              </a:pPr>
              <a:r>
                <a:rPr lang="en-US" sz="2400" dirty="0" smtClean="0"/>
                <a:t>(NEBF, NBW, Outcome)</a:t>
              </a:r>
            </a:p>
            <a:p>
              <a:pPr marL="342900" indent="-342900">
                <a:buAutoNum type="alphaUcPeriod"/>
              </a:pPr>
              <a:r>
                <a:rPr lang="en-US" sz="2400" dirty="0" smtClean="0"/>
                <a:t>(NEBF, HBW, Outcome)</a:t>
              </a:r>
            </a:p>
            <a:p>
              <a:endParaRPr lang="en-US" sz="1100" b="1" dirty="0" smtClean="0"/>
            </a:p>
            <a:p>
              <a:r>
                <a:rPr lang="en-US" sz="2400" b="1" dirty="0" smtClean="0"/>
                <a:t>Outcome</a:t>
              </a:r>
              <a:r>
                <a:rPr lang="en-US" sz="2400" dirty="0" smtClean="0"/>
                <a:t>: </a:t>
              </a:r>
            </a:p>
            <a:p>
              <a:r>
                <a:rPr lang="en-US" sz="2400" dirty="0" smtClean="0"/>
                <a:t>Normal weight/overweight</a:t>
              </a:r>
            </a:p>
            <a:p>
              <a:pPr marL="342900" indent="-342900">
                <a:buFontTx/>
                <a:buChar char="-"/>
              </a:pPr>
              <a:r>
                <a:rPr lang="en-US" sz="2400" b="1" dirty="0" smtClean="0"/>
                <a:t>RRs</a:t>
              </a:r>
              <a:r>
                <a:rPr lang="en-US" sz="2400" dirty="0" smtClean="0"/>
                <a:t> </a:t>
              </a:r>
              <a:r>
                <a:rPr lang="en-US" sz="2400" dirty="0"/>
                <a:t>from A and B, A and C and A and </a:t>
              </a:r>
              <a:r>
                <a:rPr lang="en-US" sz="2400" dirty="0" smtClean="0"/>
                <a:t>D</a:t>
              </a:r>
            </a:p>
            <a:p>
              <a:pPr marL="342900" indent="-342900">
                <a:buFontTx/>
                <a:buChar char="-"/>
              </a:pPr>
              <a:r>
                <a:rPr lang="en-US" sz="2400" b="1" dirty="0"/>
                <a:t>Multiple logistic regression</a:t>
              </a:r>
            </a:p>
            <a:p>
              <a:endParaRPr lang="en-US" sz="2400" dirty="0"/>
            </a:p>
            <a:p>
              <a:pPr marL="342900" indent="-342900">
                <a:buFontTx/>
                <a:buChar char="-"/>
              </a:pPr>
              <a:endParaRPr lang="en-US" sz="24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800600" y="344025"/>
            <a:ext cx="4178300" cy="3559453"/>
            <a:chOff x="4711700" y="2222500"/>
            <a:chExt cx="4178300" cy="3559453"/>
          </a:xfrm>
        </p:grpSpPr>
        <p:sp>
          <p:nvSpPr>
            <p:cNvPr id="4" name="TextBox 3"/>
            <p:cNvSpPr txBox="1"/>
            <p:nvPr/>
          </p:nvSpPr>
          <p:spPr>
            <a:xfrm>
              <a:off x="5638799" y="2222500"/>
              <a:ext cx="2332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Analysis 2-RQ2</a:t>
              </a:r>
              <a:endParaRPr lang="en-US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11700" y="2734965"/>
              <a:ext cx="41783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       Association between</a:t>
              </a:r>
            </a:p>
            <a:p>
              <a:r>
                <a:rPr lang="en-US" sz="2400" b="1" dirty="0"/>
                <a:t> </a:t>
              </a:r>
              <a:r>
                <a:rPr lang="en-US" sz="2400" b="1" dirty="0" smtClean="0"/>
                <a:t>     </a:t>
              </a:r>
            </a:p>
            <a:p>
              <a:r>
                <a:rPr lang="en-US" sz="2400" b="1" dirty="0"/>
                <a:t> </a:t>
              </a:r>
              <a:r>
                <a:rPr lang="en-US" sz="2400" b="1" dirty="0" smtClean="0"/>
                <a:t>      # of breastfeeding months</a:t>
              </a:r>
            </a:p>
            <a:p>
              <a:r>
                <a:rPr lang="en-US" sz="2400" b="1" dirty="0"/>
                <a:t> </a:t>
              </a:r>
              <a:r>
                <a:rPr lang="en-US" sz="2400" b="1" dirty="0" smtClean="0"/>
                <a:t>      Early childhood obesity</a:t>
              </a:r>
            </a:p>
            <a:p>
              <a:endParaRPr lang="en-US" sz="2400" b="1" dirty="0" smtClean="0"/>
            </a:p>
            <a:p>
              <a:pPr marL="342900" indent="-342900">
                <a:buFontTx/>
                <a:buChar char="-"/>
              </a:pPr>
              <a:r>
                <a:rPr lang="en-US" sz="2400" b="1" dirty="0" smtClean="0"/>
                <a:t>RRs</a:t>
              </a:r>
            </a:p>
            <a:p>
              <a:pPr marL="342900" indent="-342900">
                <a:buFontTx/>
                <a:buChar char="-"/>
              </a:pPr>
              <a:r>
                <a:rPr lang="en-US" sz="2400" b="1" dirty="0" smtClean="0"/>
                <a:t>Dose-Response Analysis</a:t>
              </a:r>
              <a:endParaRPr lang="en-US" sz="2400" dirty="0"/>
            </a:p>
            <a:p>
              <a:pPr marL="342900" indent="-342900">
                <a:buFontTx/>
                <a:buChar char="-"/>
              </a:pPr>
              <a:r>
                <a:rPr lang="en-US" sz="2400" b="1" dirty="0" smtClean="0"/>
                <a:t>Multiple logistic regression</a:t>
              </a:r>
              <a:endParaRPr lang="en-US" sz="2400" b="1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203200" y="283670"/>
            <a:ext cx="4279900" cy="4521200"/>
          </a:xfrm>
          <a:prstGeom prst="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99000" y="289822"/>
            <a:ext cx="4279900" cy="4502348"/>
          </a:xfrm>
          <a:prstGeom prst="rect">
            <a:avLst/>
          </a:prstGeom>
          <a:noFill/>
          <a:ln w="349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919808"/>
              </p:ext>
            </p:extLst>
          </p:nvPr>
        </p:nvGraphicFramePr>
        <p:xfrm>
          <a:off x="266700" y="5334787"/>
          <a:ext cx="8652932" cy="914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05300"/>
                <a:gridCol w="4347632"/>
              </a:tblGrid>
              <a:tr h="45650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EBF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b="0" dirty="0" smtClean="0"/>
                        <a:t>Exclusively breastfed 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NBW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b="0" dirty="0" smtClean="0"/>
                        <a:t>Normal birth weight </a:t>
                      </a:r>
                      <a:endParaRPr lang="en-US" sz="2400" b="0" dirty="0"/>
                    </a:p>
                  </a:txBody>
                  <a:tcPr/>
                </a:tc>
              </a:tr>
              <a:tr h="45393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NEBF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b="0" dirty="0" smtClean="0"/>
                        <a:t>NOT exclusively breastfed</a:t>
                      </a:r>
                      <a:endParaRPr lang="en-US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HBW</a:t>
                      </a:r>
                      <a:r>
                        <a:rPr lang="en-US" sz="2400" dirty="0" smtClean="0"/>
                        <a:t>: High birth weight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22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3988" y="240805"/>
            <a:ext cx="8234712" cy="655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Bias in Data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Collection</a:t>
            </a:r>
            <a:endParaRPr lang="en-US" sz="32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Measurement </a:t>
            </a:r>
            <a:r>
              <a:rPr lang="en-US" sz="2400" b="1" dirty="0" smtClean="0"/>
              <a:t>bias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</a:t>
            </a:r>
            <a:r>
              <a:rPr lang="en-US" sz="2400" dirty="0" smtClean="0"/>
              <a:t>Any </a:t>
            </a:r>
            <a:r>
              <a:rPr lang="en-US" sz="2400" dirty="0"/>
              <a:t>calibration error will effect in faulty BMI </a:t>
            </a:r>
            <a:r>
              <a:rPr lang="en-US" sz="2400" dirty="0" smtClean="0"/>
              <a:t>measures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Response </a:t>
            </a:r>
            <a:r>
              <a:rPr lang="en-US" sz="2400" b="1" dirty="0" smtClean="0"/>
              <a:t>Bias</a:t>
            </a:r>
          </a:p>
          <a:p>
            <a:r>
              <a:rPr lang="en-US" sz="2400" b="1" dirty="0"/>
              <a:t>  </a:t>
            </a:r>
            <a:r>
              <a:rPr lang="en-US" sz="2400" b="1" dirty="0" smtClean="0"/>
              <a:t>   </a:t>
            </a:r>
            <a:r>
              <a:rPr lang="en-US" sz="2400" dirty="0" smtClean="0"/>
              <a:t>Child's </a:t>
            </a:r>
            <a:r>
              <a:rPr lang="en-US" sz="2400" dirty="0"/>
              <a:t>birth weight is reported by the child's mother and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this </a:t>
            </a:r>
            <a:r>
              <a:rPr lang="en-US" sz="2400" dirty="0"/>
              <a:t>information might be inaccurate comparing to child’s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birth registry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Social desirability </a:t>
            </a:r>
            <a:r>
              <a:rPr lang="en-US" sz="2400" b="1" dirty="0" smtClean="0"/>
              <a:t>bias</a:t>
            </a:r>
          </a:p>
          <a:p>
            <a:r>
              <a:rPr lang="en-US" sz="2400" dirty="0" smtClean="0"/>
              <a:t>     local </a:t>
            </a:r>
            <a:r>
              <a:rPr lang="en-US" sz="2400" dirty="0"/>
              <a:t>Muslim mothers might report inaccurately breastfeeding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status </a:t>
            </a:r>
            <a:r>
              <a:rPr lang="en-US" sz="2400" dirty="0"/>
              <a:t>in order to present themselves in the best most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favorable behavior </a:t>
            </a:r>
            <a:r>
              <a:rPr lang="en-US" sz="2400" dirty="0"/>
              <a:t>(SDR) </a:t>
            </a:r>
          </a:p>
          <a:p>
            <a:r>
              <a:rPr lang="en-US" sz="2400" dirty="0"/>
              <a:t>  </a:t>
            </a:r>
          </a:p>
          <a:p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3713DAC-E4FD-4402-BEDA-AEFBE2CA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4782429"/>
            <a:ext cx="571500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77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888" y="148421"/>
            <a:ext cx="8234712" cy="7971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Potential S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tudy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imitations</a:t>
            </a:r>
            <a:endParaRPr lang="en-US" sz="3200" b="1" dirty="0">
              <a:solidFill>
                <a:srgbClr val="FF00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Limited in Al </a:t>
            </a:r>
            <a:r>
              <a:rPr lang="en-US" sz="2800" dirty="0" err="1" smtClean="0"/>
              <a:t>Ain</a:t>
            </a:r>
            <a:r>
              <a:rPr lang="en-US" sz="2800" dirty="0" smtClean="0"/>
              <a:t>, not nationally representative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Private kindergartens are not </a:t>
            </a:r>
            <a:r>
              <a:rPr lang="en-US" sz="2800" dirty="0" smtClean="0"/>
              <a:t>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V</a:t>
            </a:r>
            <a:r>
              <a:rPr lang="en-US" sz="2800" dirty="0" smtClean="0"/>
              <a:t>arious SES status are not considered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Possible gender imbalance in the study sample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r>
              <a:rPr lang="en-US" sz="2800" b="1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endParaRPr lang="en-US" sz="2800" b="1" dirty="0"/>
          </a:p>
          <a:p>
            <a:endParaRPr lang="en-US" sz="2400" dirty="0"/>
          </a:p>
          <a:p>
            <a:endParaRPr lang="en-US" sz="2400" b="1" dirty="0"/>
          </a:p>
          <a:p>
            <a:r>
              <a:rPr lang="en-US" sz="2400" dirty="0"/>
              <a:t>  </a:t>
            </a:r>
          </a:p>
          <a:p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84E14E3-5760-4810-B4CB-207DB88A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644" y="3854547"/>
            <a:ext cx="3251200" cy="260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3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" y="1092538"/>
            <a:ext cx="8699500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WHO </a:t>
            </a:r>
            <a:r>
              <a:rPr lang="en-US" dirty="0"/>
              <a:t>| Facts and figures on childhood obesity. </a:t>
            </a:r>
            <a:r>
              <a:rPr lang="en-US" dirty="0" err="1"/>
              <a:t>Who.int</a:t>
            </a:r>
            <a:r>
              <a:rPr lang="en-US" dirty="0"/>
              <a:t>. 2014. Available from: http://</a:t>
            </a:r>
            <a:r>
              <a:rPr lang="en-US" dirty="0" err="1"/>
              <a:t>www.who.int</a:t>
            </a:r>
            <a:r>
              <a:rPr lang="en-US" dirty="0"/>
              <a:t>/end-childhood-obesity/facts/en/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altLang="ko-KR" dirty="0"/>
              <a:t>Ng M, Fleming T, Robinson M, Thomson B, </a:t>
            </a:r>
            <a:r>
              <a:rPr lang="en-US" altLang="ko-KR" dirty="0" err="1"/>
              <a:t>Graetz</a:t>
            </a:r>
            <a:r>
              <a:rPr lang="en-US" altLang="ko-KR" dirty="0"/>
              <a:t> N, </a:t>
            </a:r>
            <a:r>
              <a:rPr lang="en-US" altLang="ko-KR" dirty="0" err="1"/>
              <a:t>Margono</a:t>
            </a:r>
            <a:r>
              <a:rPr lang="en-US" altLang="ko-KR" dirty="0"/>
              <a:t> C et al. Global, regional, and national prevalence of overweight and obesity in children and adults during 1980-2013: a systematic analysis for the Global Burden of Disease Study 2013. Lancet 2014; 384: 766–781.  </a:t>
            </a:r>
            <a:endParaRPr lang="en-US" altLang="ko-KR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von </a:t>
            </a:r>
            <a:r>
              <a:rPr lang="en-US" dirty="0" err="1" smtClean="0"/>
              <a:t>Kries</a:t>
            </a:r>
            <a:r>
              <a:rPr lang="en-US" dirty="0" smtClean="0"/>
              <a:t> R,</a:t>
            </a:r>
            <a:r>
              <a:rPr lang="en-US" dirty="0"/>
              <a:t> B. </a:t>
            </a:r>
            <a:r>
              <a:rPr lang="en-US" dirty="0" err="1"/>
              <a:t>Koletzko</a:t>
            </a:r>
            <a:r>
              <a:rPr lang="en-US" dirty="0"/>
              <a:t>, T. </a:t>
            </a:r>
            <a:r>
              <a:rPr lang="en-US" dirty="0" err="1"/>
              <a:t>Sauerwald</a:t>
            </a:r>
            <a:r>
              <a:rPr lang="en-US" dirty="0"/>
              <a:t>, E. von </a:t>
            </a:r>
            <a:r>
              <a:rPr lang="en-US" dirty="0" err="1"/>
              <a:t>Mutius</a:t>
            </a:r>
            <a:r>
              <a:rPr lang="en-US" dirty="0"/>
              <a:t>, D. </a:t>
            </a:r>
            <a:r>
              <a:rPr lang="en-US" dirty="0" err="1"/>
              <a:t>Barnert</a:t>
            </a:r>
            <a:r>
              <a:rPr lang="en-US" dirty="0"/>
              <a:t>, V. </a:t>
            </a:r>
            <a:r>
              <a:rPr lang="en-US" dirty="0" err="1"/>
              <a:t>Grunert</a:t>
            </a:r>
            <a:r>
              <a:rPr lang="en-US" dirty="0"/>
              <a:t> et al. Breast feeding and obesity: cross sectional study </a:t>
            </a:r>
            <a:r>
              <a:rPr lang="en-US" i="1" dirty="0"/>
              <a:t>BMJ </a:t>
            </a:r>
            <a:r>
              <a:rPr lang="en-US" dirty="0"/>
              <a:t>1999; 319 :</a:t>
            </a:r>
            <a:r>
              <a:rPr lang="en-US" dirty="0" smtClean="0"/>
              <a:t>147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Qiao</a:t>
            </a:r>
            <a:r>
              <a:rPr lang="en-US" dirty="0"/>
              <a:t> Y, Ma J, Wang Y, Li W, </a:t>
            </a:r>
            <a:r>
              <a:rPr lang="en-US" dirty="0" err="1"/>
              <a:t>Katzmarzyk</a:t>
            </a:r>
            <a:r>
              <a:rPr lang="en-US" dirty="0"/>
              <a:t> P, </a:t>
            </a:r>
            <a:r>
              <a:rPr lang="en-US" dirty="0" err="1"/>
              <a:t>Chaput</a:t>
            </a:r>
            <a:r>
              <a:rPr lang="en-US" dirty="0"/>
              <a:t> J et al. Birth weight and childhood obesity: a 12-country study. International Journal of Obesity Supplements. 2015;5:S74–S79.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McCarthy A, Hughes R, Tilling K, Davies D, Smith G, Ben-</a:t>
            </a:r>
            <a:r>
              <a:rPr lang="en-US" dirty="0" err="1"/>
              <a:t>Shlomo</a:t>
            </a:r>
            <a:r>
              <a:rPr lang="en-US" dirty="0"/>
              <a:t> Y. Birth weight; postnatal, infant, and childhood growth; and obesity in young adulthood: evidence from the Barry </a:t>
            </a:r>
            <a:r>
              <a:rPr lang="en-US" dirty="0" err="1"/>
              <a:t>Caerphilly</a:t>
            </a:r>
            <a:r>
              <a:rPr lang="en-US" dirty="0"/>
              <a:t> Growth Study. Am 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Nutr</a:t>
            </a:r>
            <a:r>
              <a:rPr lang="en-US" dirty="0"/>
              <a:t>. 2007;86(Am 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Nutr</a:t>
            </a:r>
            <a:r>
              <a:rPr lang="en-US" dirty="0"/>
              <a:t>.):907–913.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Pwint</a:t>
            </a:r>
            <a:r>
              <a:rPr lang="en-US" dirty="0"/>
              <a:t> M, Lee Y, Wong T, Saw S. Prevalence of overweight and obesity in Chinese preschoolers in Singapore. Ann </a:t>
            </a:r>
            <a:r>
              <a:rPr lang="en-US" dirty="0" err="1"/>
              <a:t>Acad</a:t>
            </a:r>
            <a:r>
              <a:rPr lang="en-US" dirty="0"/>
              <a:t> Med Singapore. 2013;42:66-72.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Silveira</a:t>
            </a:r>
            <a:r>
              <a:rPr lang="en-US" dirty="0"/>
              <a:t> J, </a:t>
            </a:r>
            <a:r>
              <a:rPr lang="en-US" dirty="0" err="1"/>
              <a:t>Colugnati</a:t>
            </a:r>
            <a:r>
              <a:rPr lang="en-US" dirty="0"/>
              <a:t> F, </a:t>
            </a:r>
            <a:r>
              <a:rPr lang="en-US" dirty="0" err="1"/>
              <a:t>Cocetti</a:t>
            </a:r>
            <a:r>
              <a:rPr lang="en-US" dirty="0"/>
              <a:t> M, </a:t>
            </a:r>
            <a:r>
              <a:rPr lang="en-US" dirty="0" err="1"/>
              <a:t>Taddei</a:t>
            </a:r>
            <a:r>
              <a:rPr lang="en-US" dirty="0"/>
              <a:t> J. Secular trends and factors associated with overweight among Brazilian preschool children: PNSN-1989, PNDS-1996, and 2006/07. </a:t>
            </a:r>
            <a:r>
              <a:rPr lang="en-US" dirty="0" err="1"/>
              <a:t>Jornal</a:t>
            </a:r>
            <a:r>
              <a:rPr lang="en-US" dirty="0"/>
              <a:t> de </a:t>
            </a:r>
            <a:r>
              <a:rPr lang="en-US" dirty="0" err="1"/>
              <a:t>Pediatria</a:t>
            </a:r>
            <a:r>
              <a:rPr lang="en-US" dirty="0"/>
              <a:t>. 2014;90(3):258-266. </a:t>
            </a: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329121" y="209034"/>
            <a:ext cx="207340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References</a:t>
            </a:r>
            <a:endParaRPr lang="ko-KR" altLang="en-US" sz="32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57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4000" y="566678"/>
            <a:ext cx="8788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8"/>
            </a:pPr>
            <a:r>
              <a:rPr lang="en-US" dirty="0" err="1" smtClean="0"/>
              <a:t>AlBlooshi</a:t>
            </a:r>
            <a:r>
              <a:rPr lang="en-US" dirty="0" smtClean="0"/>
              <a:t> </a:t>
            </a:r>
            <a:r>
              <a:rPr lang="en-US" dirty="0"/>
              <a:t>A, </a:t>
            </a:r>
            <a:r>
              <a:rPr lang="en-US" dirty="0" err="1"/>
              <a:t>Shaban</a:t>
            </a:r>
            <a:r>
              <a:rPr lang="en-US" dirty="0"/>
              <a:t> S, </a:t>
            </a:r>
            <a:r>
              <a:rPr lang="en-US" dirty="0" err="1"/>
              <a:t>AlTunaiji</a:t>
            </a:r>
            <a:r>
              <a:rPr lang="en-US" dirty="0"/>
              <a:t> M, Fares N, </a:t>
            </a:r>
            <a:r>
              <a:rPr lang="en-US" dirty="0" err="1"/>
              <a:t>AlShehhi</a:t>
            </a:r>
            <a:r>
              <a:rPr lang="en-US" dirty="0"/>
              <a:t> L, </a:t>
            </a:r>
            <a:r>
              <a:rPr lang="en-US" dirty="0" err="1"/>
              <a:t>AlShehhi</a:t>
            </a:r>
            <a:r>
              <a:rPr lang="en-US" dirty="0"/>
              <a:t> H et al. Increasing </a:t>
            </a:r>
            <a:r>
              <a:rPr lang="en-US" dirty="0" smtClean="0"/>
              <a:t>obesity </a:t>
            </a:r>
            <a:r>
              <a:rPr lang="en-US" dirty="0"/>
              <a:t>rates in school children in United Arab Emirates. Obesity Science &amp; Practice. 2016;2(2):196-202. </a:t>
            </a:r>
          </a:p>
          <a:p>
            <a:pPr marL="342900" indent="-342900">
              <a:buAutoNum type="arabicPeriod" startAt="9"/>
            </a:pPr>
            <a:r>
              <a:rPr lang="en-US" dirty="0" smtClean="0"/>
              <a:t>Al </a:t>
            </a:r>
            <a:r>
              <a:rPr lang="en-US" dirty="0" err="1"/>
              <a:t>Shehri</a:t>
            </a:r>
            <a:r>
              <a:rPr lang="en-US" dirty="0"/>
              <a:t> A, Al </a:t>
            </a:r>
            <a:r>
              <a:rPr lang="en-US" dirty="0" err="1"/>
              <a:t>Alwan</a:t>
            </a:r>
            <a:r>
              <a:rPr lang="en-US" dirty="0"/>
              <a:t> I, Al </a:t>
            </a:r>
            <a:r>
              <a:rPr lang="en-US" dirty="0" err="1"/>
              <a:t>Fattani</a:t>
            </a:r>
            <a:r>
              <a:rPr lang="en-US" dirty="0"/>
              <a:t> A. Obesity among Saudi children. Saudi Journal of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Obesity</a:t>
            </a:r>
            <a:r>
              <a:rPr lang="en-US" dirty="0"/>
              <a:t>. 2013;1(1):3. </a:t>
            </a:r>
          </a:p>
          <a:p>
            <a:pPr marL="342900" indent="-342900">
              <a:buAutoNum type="arabicPeriod" startAt="10"/>
            </a:pPr>
            <a:r>
              <a:rPr lang="en-US" dirty="0" err="1" smtClean="0"/>
              <a:t>Bhadoria</a:t>
            </a:r>
            <a:r>
              <a:rPr lang="en-US" dirty="0" smtClean="0"/>
              <a:t> </a:t>
            </a:r>
            <a:r>
              <a:rPr lang="en-US" dirty="0"/>
              <a:t>A, </a:t>
            </a:r>
            <a:r>
              <a:rPr lang="en-US" dirty="0" err="1"/>
              <a:t>Sahoo</a:t>
            </a:r>
            <a:r>
              <a:rPr lang="en-US" dirty="0"/>
              <a:t> K, </a:t>
            </a:r>
            <a:r>
              <a:rPr lang="en-US" dirty="0" err="1"/>
              <a:t>Sahoo</a:t>
            </a:r>
            <a:r>
              <a:rPr lang="en-US" dirty="0"/>
              <a:t> B, </a:t>
            </a:r>
            <a:r>
              <a:rPr lang="en-US" dirty="0" err="1"/>
              <a:t>Choudhury</a:t>
            </a:r>
            <a:r>
              <a:rPr lang="en-US" dirty="0"/>
              <a:t> A, Sufi N, Kumar R. Childhood obesity: Causes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and </a:t>
            </a:r>
            <a:r>
              <a:rPr lang="en-US" dirty="0"/>
              <a:t>consequences. Journal of Family Medicine and Primary Care. 2015;4(2):187.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20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30" y="1316182"/>
            <a:ext cx="2866600" cy="4225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656" y="25400"/>
            <a:ext cx="5126182" cy="65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17569" y="2864162"/>
            <a:ext cx="52264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Contact</a:t>
            </a:r>
          </a:p>
          <a:p>
            <a:r>
              <a:rPr lang="en-US" sz="2400" b="1" dirty="0" smtClean="0"/>
              <a:t>Early Childhood Obesity Study Group</a:t>
            </a:r>
          </a:p>
          <a:p>
            <a:r>
              <a:rPr lang="en-US" sz="2400" b="1" dirty="0" smtClean="0"/>
              <a:t>Int. of Public Health, UAEU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Sehjung.kim@uaeu.ac.ae</a:t>
            </a:r>
          </a:p>
          <a:p>
            <a:r>
              <a:rPr lang="en-US" sz="2400" b="1" dirty="0" smtClean="0"/>
              <a:t>201470270@uaeu.ac.ae</a:t>
            </a:r>
          </a:p>
          <a:p>
            <a:r>
              <a:rPr lang="en-US" sz="2400" b="1" dirty="0"/>
              <a:t>sokaina.alhashemy@</a:t>
            </a:r>
            <a:r>
              <a:rPr lang="en-US" sz="2400" b="1" dirty="0" smtClean="0"/>
              <a:t>gmail.com</a:t>
            </a:r>
          </a:p>
          <a:p>
            <a:r>
              <a:rPr lang="en-US" sz="2400" b="1" dirty="0" err="1"/>
              <a:t>rahma.dafaalla@</a:t>
            </a:r>
            <a:r>
              <a:rPr lang="en-US" sz="2400" b="1" dirty="0" err="1" smtClean="0"/>
              <a:t>gmail.com</a:t>
            </a:r>
            <a:endParaRPr lang="en-US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8DEE-AC08-F042-8826-8A3C61AECF7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1677</Words>
  <Application>Microsoft Macintosh PowerPoint</Application>
  <PresentationFormat>On-screen Show (4:3)</PresentationFormat>
  <Paragraphs>356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Sampling</vt:lpstr>
      <vt:lpstr>Enrollment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uaeu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Sehjeong Kim</dc:creator>
  <cp:lastModifiedBy>Sehjeong Kim</cp:lastModifiedBy>
  <cp:revision>132</cp:revision>
  <dcterms:created xsi:type="dcterms:W3CDTF">2017-09-07T09:33:49Z</dcterms:created>
  <dcterms:modified xsi:type="dcterms:W3CDTF">2017-09-09T10:25:19Z</dcterms:modified>
</cp:coreProperties>
</file>