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70" d="100"/>
          <a:sy n="70" d="100"/>
        </p:scale>
        <p:origin x="738" y="72"/>
      </p:cViewPr>
      <p:guideLst/>
    </p:cSldViewPr>
  </p:slideViewPr>
  <p:notesTextViewPr>
    <p:cViewPr>
      <p:scale>
        <a:sx n="1" d="1"/>
        <a:sy n="1" d="1"/>
      </p:scale>
      <p:origin x="0" y="0"/>
    </p:cViewPr>
  </p:notesTextViewPr>
  <p:notesViewPr>
    <p:cSldViewPr snapToGrid="0">
      <p:cViewPr>
        <p:scale>
          <a:sx n="100" d="100"/>
          <a:sy n="100" d="100"/>
        </p:scale>
        <p:origin x="1890" y="-78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BC9E6A-3847-4E85-991D-F6169C2622CE}" type="datetimeFigureOut">
              <a:rPr lang="en-US" smtClean="0"/>
              <a:t>22-Nov-20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3C890E-1778-476E-8D58-5E8B947B7CE6}" type="slidenum">
              <a:rPr lang="en-US" smtClean="0"/>
              <a:t>‹#›</a:t>
            </a:fld>
            <a:endParaRPr lang="en-US"/>
          </a:p>
        </p:txBody>
      </p:sp>
    </p:spTree>
    <p:extLst>
      <p:ext uri="{BB962C8B-B14F-4D97-AF65-F5344CB8AC3E}">
        <p14:creationId xmlns:p14="http://schemas.microsoft.com/office/powerpoint/2010/main" val="20379987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 a person is prosecuted in the court of law in Guatemala, there are several stages that are considered as per the country’s constitution. There is hearing from the prosecutor whereby an evidence should be presented in the court of law concerning a certain unlawful actions. This is done to ensure that the side of the prosecution has enough evidence that can be used to charge the defendant. In the oral trial stage, the defendant is question and the evidence from the witnesses can be used to determine whether the defendant is guilty or not. There is a stage of investigating the crimes where the court of law gives time for proper investigation of the allegations from the prosecution side (Sieder, 2017).</a:t>
            </a:r>
          </a:p>
          <a:p>
            <a:r>
              <a:rPr lang="en-US" dirty="0" smtClean="0"/>
              <a:t>The presentation of the evidence is a stage that comes immediately the investigation of the allegations is through. Here, the evidence is presented to the judges waiting for the prosecution by the court of law. The evidence is presented by the prosecutor. There is a stage of prosecution hearing where the person held guilty  is made aware of the charges he or she will be charged against. There is another stage of appeal procedure. This stage is mainly meant for the defendants and the prosecutor. In this stage, anyone who is not stable by the court ruling can make an appeal to seek for alternative decision from the appellate courts. The defendant can appeal from the charged decision by the court or the prosecutor can appeal after he or she is not certified with court ruling (Sieder, 2017).</a:t>
            </a:r>
            <a:endParaRPr lang="en-US" dirty="0"/>
          </a:p>
        </p:txBody>
      </p:sp>
      <p:sp>
        <p:nvSpPr>
          <p:cNvPr id="4" name="Slide Number Placeholder 3"/>
          <p:cNvSpPr>
            <a:spLocks noGrp="1"/>
          </p:cNvSpPr>
          <p:nvPr>
            <p:ph type="sldNum" sz="quarter" idx="10"/>
          </p:nvPr>
        </p:nvSpPr>
        <p:spPr/>
        <p:txBody>
          <a:bodyPr/>
          <a:lstStyle/>
          <a:p>
            <a:fld id="{3A3C890E-1778-476E-8D58-5E8B947B7CE6}" type="slidenum">
              <a:rPr lang="en-US" smtClean="0"/>
              <a:t>2</a:t>
            </a:fld>
            <a:endParaRPr lang="en-US"/>
          </a:p>
        </p:txBody>
      </p:sp>
    </p:spTree>
    <p:extLst>
      <p:ext uri="{BB962C8B-B14F-4D97-AF65-F5344CB8AC3E}">
        <p14:creationId xmlns:p14="http://schemas.microsoft.com/office/powerpoint/2010/main" val="40953578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Guatemala, the judges involved in the case ruling have more powers than the judges in the United States. Guatemala judges can prosecute any type of criminal injustice while the judges in the United States can prosecute specific criminal cases and leave the other ambiguous cases to the state. The United States judges cannot give a death sentence to the defendant before there is thorough investigations and consultations while the judges in the Guatemala are the final decision makers in any court ruling. In Guatemala, the cases in the court of law are determined by the judges while in the United State the cases are determined by specific judges who follow the law of that particular state (Sieder, 2017).</a:t>
            </a:r>
          </a:p>
          <a:p>
            <a:r>
              <a:rPr lang="en-US" dirty="0" smtClean="0"/>
              <a:t>The court ruling in Guatemala is uniform to every offender while in the United State the will of the state is considered more where there may be different rulings of the same case but in different states. The death sentence in Guatemala is ruled in the court so long as there is enough evidence by the prosecutor while in United States, the different states have different rules concerning the death sentence to a guilty person. In Guatemala, the  juvenile and the adult system is meant to educate the underage criminals on the discipline issues while in United States juvenile system offers education but the adult system is for jailing and disciplining the offenders.</a:t>
            </a:r>
            <a:endParaRPr lang="en-US" dirty="0"/>
          </a:p>
        </p:txBody>
      </p:sp>
      <p:sp>
        <p:nvSpPr>
          <p:cNvPr id="4" name="Slide Number Placeholder 3"/>
          <p:cNvSpPr>
            <a:spLocks noGrp="1"/>
          </p:cNvSpPr>
          <p:nvPr>
            <p:ph type="sldNum" sz="quarter" idx="10"/>
          </p:nvPr>
        </p:nvSpPr>
        <p:spPr/>
        <p:txBody>
          <a:bodyPr/>
          <a:lstStyle/>
          <a:p>
            <a:fld id="{3A3C890E-1778-476E-8D58-5E8B947B7CE6}" type="slidenum">
              <a:rPr lang="en-US" smtClean="0"/>
              <a:t>3</a:t>
            </a:fld>
            <a:endParaRPr lang="en-US"/>
          </a:p>
        </p:txBody>
      </p:sp>
    </p:spTree>
    <p:extLst>
      <p:ext uri="{BB962C8B-B14F-4D97-AF65-F5344CB8AC3E}">
        <p14:creationId xmlns:p14="http://schemas.microsoft.com/office/powerpoint/2010/main" val="22916703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both Guatemala and United States, the juveniles should be presented to the court immediately for prosecution. This is because juveniles are people with minor age and their cases need to be determined immediately as it involves few procedures. Juveniles are considered to have more rights and freedom in both countries. This is because they are still under the state protection and their rights should not be violated even when performing the criminal justice.</a:t>
            </a:r>
          </a:p>
          <a:p>
            <a:r>
              <a:rPr lang="en-US" dirty="0" smtClean="0"/>
              <a:t>In both countries, the juveniles are subjected to the disciplinary actions and educative programs that seem to help the minor when their sentence is over. They offer educative activities in order to give knowledge and skills to a certain field that is helpful. In both countries, the adult system operates in a way that the adults should be taken to courts for punishment of their wrong doings. That is the reason as to why adults are jailed for a certain period of time or are offered death sentence depending on the weight of the cases they are prosecuted against. In both cases, the defendants have the right to know their charges and the procedure followed to the court ruling. The defendants have the right to cross-examine the witnesses who are acting on the case. The defendants have the right to appeal if they are not satisfied by the court ruling.</a:t>
            </a:r>
          </a:p>
        </p:txBody>
      </p:sp>
      <p:sp>
        <p:nvSpPr>
          <p:cNvPr id="4" name="Slide Number Placeholder 3"/>
          <p:cNvSpPr>
            <a:spLocks noGrp="1"/>
          </p:cNvSpPr>
          <p:nvPr>
            <p:ph type="sldNum" sz="quarter" idx="10"/>
          </p:nvPr>
        </p:nvSpPr>
        <p:spPr/>
        <p:txBody>
          <a:bodyPr/>
          <a:lstStyle/>
          <a:p>
            <a:fld id="{3A3C890E-1778-476E-8D58-5E8B947B7CE6}" type="slidenum">
              <a:rPr lang="en-US" smtClean="0"/>
              <a:t>4</a:t>
            </a:fld>
            <a:endParaRPr lang="en-US"/>
          </a:p>
        </p:txBody>
      </p:sp>
    </p:spTree>
    <p:extLst>
      <p:ext uri="{BB962C8B-B14F-4D97-AF65-F5344CB8AC3E}">
        <p14:creationId xmlns:p14="http://schemas.microsoft.com/office/powerpoint/2010/main" val="40595396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selected crime that the Guatemala highlights in order to explain how there rule of law operates is the murder case. They opted to use the murder case because this is a heavy case that requires thorough and tough action to the murderer if the prosecution side provides a adequate evidence towards the suspects. Murder crimes are sensitive and they take a lot of time during the investigation process. These murder cases require several hearings before the final judgement is done concerning the prosecution of the suspects. The murder case involved several suspected who include; Disrael Lima, a retired head of the military unit system, Byron Lima, son to Disrael</a:t>
            </a:r>
            <a:r>
              <a:rPr lang="en-US" dirty="0"/>
              <a:t> </a:t>
            </a:r>
            <a:r>
              <a:rPr lang="en-US" dirty="0" smtClean="0"/>
              <a:t>Lima, and Jose Villanueva, a retired bodyguard of the presidential escort unit. The three suspects were charged with a murder case and the court was set to determine their fate on the alleged case (</a:t>
            </a:r>
            <a:r>
              <a:rPr lang="pt-BR" dirty="0" smtClean="0"/>
              <a:t>Maldonado Urbina, 2020)</a:t>
            </a:r>
            <a:r>
              <a:rPr lang="en-US" dirty="0" smtClean="0"/>
              <a:t>.</a:t>
            </a:r>
          </a:p>
          <a:p>
            <a:r>
              <a:rPr lang="en-US" dirty="0" smtClean="0"/>
              <a:t>In this murder case Archbishop Jan Gerardi was allegedly murdered by the above three suspects. The reason as to why he was murdered was because of the release of a report blaming the Guatemala military system for the demise of around 200 000 civilians during the civil war. Through this the military could be in a big problems and that is why it is alleged the suspects killed the bishop. At the end of the case, the suspects were each handed a prison sentence of thirty years in prison. The murder case was determined and prosecuted by  a penal of 3 judges(</a:t>
            </a:r>
            <a:r>
              <a:rPr lang="pt-BR" dirty="0" smtClean="0"/>
              <a:t>Maldonado Urbina, 2020)</a:t>
            </a:r>
            <a:r>
              <a:rPr lang="en-US" dirty="0" smtClean="0"/>
              <a:t>.</a:t>
            </a:r>
            <a:endParaRPr lang="en-US" dirty="0"/>
          </a:p>
        </p:txBody>
      </p:sp>
      <p:sp>
        <p:nvSpPr>
          <p:cNvPr id="4" name="Slide Number Placeholder 3"/>
          <p:cNvSpPr>
            <a:spLocks noGrp="1"/>
          </p:cNvSpPr>
          <p:nvPr>
            <p:ph type="sldNum" sz="quarter" idx="10"/>
          </p:nvPr>
        </p:nvSpPr>
        <p:spPr/>
        <p:txBody>
          <a:bodyPr/>
          <a:lstStyle/>
          <a:p>
            <a:fld id="{3A3C890E-1778-476E-8D58-5E8B947B7CE6}" type="slidenum">
              <a:rPr lang="en-US" smtClean="0"/>
              <a:t>5</a:t>
            </a:fld>
            <a:endParaRPr lang="en-US"/>
          </a:p>
        </p:txBody>
      </p:sp>
    </p:spTree>
    <p:extLst>
      <p:ext uri="{BB962C8B-B14F-4D97-AF65-F5344CB8AC3E}">
        <p14:creationId xmlns:p14="http://schemas.microsoft.com/office/powerpoint/2010/main" val="29760033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Guatemala, the court system for the juveniles and the adults work differently. These differences may include the following; the adults are prosecuted fro doing crimes while the juveniles are prosecuted for committing the delinquent acts. According to the court system, is the delinquent acts are  very serious including the murder cases of the defendant, the court has the right to decide to forward the case for a trial in the adult crime system. Juveniles are tried in adjudication hearing while adults are tried in public trial with jury. This means that for the case of the juvenile, the judge is only given an evidence concerning the suspect and from there he or can decide on the fate of the suspect (Sieder, 2017). On the other side, an adult must face several trials before the case determination. The role of adult crime is to punish the offender while the role of juvenile crime system is to rehabilitate the minors’ behavior while basing interest on his or her rights. Courts in the adult system are more formal due to the procedural of activities while the juvenile courts are more informal due to the short procedure in determining the fate of a suspect. In adults system, it is a law that the defendant is charged using a document called complaint while in juvenile system the defendant is charged with a document called petition. Sentencing of criminals in adult system is determined when the defendant is found guilty whereas in juvenile system, disposition is done in order to determine what should happen to the juvenile.</a:t>
            </a:r>
            <a:endParaRPr lang="en-US" dirty="0"/>
          </a:p>
        </p:txBody>
      </p:sp>
      <p:sp>
        <p:nvSpPr>
          <p:cNvPr id="4" name="Slide Number Placeholder 3"/>
          <p:cNvSpPr>
            <a:spLocks noGrp="1"/>
          </p:cNvSpPr>
          <p:nvPr>
            <p:ph type="sldNum" sz="quarter" idx="10"/>
          </p:nvPr>
        </p:nvSpPr>
        <p:spPr/>
        <p:txBody>
          <a:bodyPr/>
          <a:lstStyle/>
          <a:p>
            <a:fld id="{3A3C890E-1778-476E-8D58-5E8B947B7CE6}" type="slidenum">
              <a:rPr lang="en-US" smtClean="0"/>
              <a:t>6</a:t>
            </a:fld>
            <a:endParaRPr lang="en-US"/>
          </a:p>
        </p:txBody>
      </p:sp>
    </p:spTree>
    <p:extLst>
      <p:ext uri="{BB962C8B-B14F-4D97-AF65-F5344CB8AC3E}">
        <p14:creationId xmlns:p14="http://schemas.microsoft.com/office/powerpoint/2010/main" val="41602204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Pavon prison was established to jail people who were against the laws of the country. Those who went to the prison were the greatest criminals who had committed the greatest crimes and proved not to be worth to stay within the consent of people. Angola maximum-security prison in the united states is the largest prison with 6 300 prisoners and 1800 staff, including janitors, corrections officers, wardens, and maintenance. These prisons are constructed in a way that they can accommodate both the genders. The prisons are composed by security guards who offer security the jailed people. Prisons that are meant for juveniles are composed of projects which are used to correct the minor by instilling to them some skills (</a:t>
            </a:r>
            <a:r>
              <a:rPr lang="pt-BR" dirty="0" smtClean="0"/>
              <a:t>Maldonado Urbina, 2020)</a:t>
            </a:r>
            <a:r>
              <a:rPr lang="en-US" dirty="0" smtClean="0"/>
              <a:t>.</a:t>
            </a:r>
          </a:p>
          <a:p>
            <a:r>
              <a:rPr lang="en-US" dirty="0" smtClean="0"/>
              <a:t>The health conditions in the prisons were said to be poor where the prisoners could contract diseases. However, with increased concern by the government, the health issues are sorted out where sick criminals are treated and the general cleaning is maintained (</a:t>
            </a:r>
            <a:r>
              <a:rPr lang="pt-BR" dirty="0" smtClean="0"/>
              <a:t>Maldonado Urbina, 2020)</a:t>
            </a:r>
            <a:r>
              <a:rPr lang="en-US" dirty="0" smtClean="0"/>
              <a:t>. These prisons can accommodate a minimum of 1000 prisoners and a maximum of up to 6000 prisoners. These prisons are well managed by the state and a staff is employed to ensure every prison is in good condition and the proper budget to the prison department is allocated. The prisons were established in order to separate the criminals from the loyal citizens. This was arrived due to the increased criminal cases among people who knew they were going against the provision of the law.</a:t>
            </a:r>
          </a:p>
        </p:txBody>
      </p:sp>
      <p:sp>
        <p:nvSpPr>
          <p:cNvPr id="4" name="Slide Number Placeholder 3"/>
          <p:cNvSpPr>
            <a:spLocks noGrp="1"/>
          </p:cNvSpPr>
          <p:nvPr>
            <p:ph type="sldNum" sz="quarter" idx="10"/>
          </p:nvPr>
        </p:nvSpPr>
        <p:spPr/>
        <p:txBody>
          <a:bodyPr/>
          <a:lstStyle/>
          <a:p>
            <a:fld id="{3A3C890E-1778-476E-8D58-5E8B947B7CE6}" type="slidenum">
              <a:rPr lang="en-US" smtClean="0"/>
              <a:t>7</a:t>
            </a:fld>
            <a:endParaRPr lang="en-US"/>
          </a:p>
        </p:txBody>
      </p:sp>
    </p:spTree>
    <p:extLst>
      <p:ext uri="{BB962C8B-B14F-4D97-AF65-F5344CB8AC3E}">
        <p14:creationId xmlns:p14="http://schemas.microsoft.com/office/powerpoint/2010/main" val="40472234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criminal activities in Guatemala are very high. Here, people are confiscated in many unlawful activities that has put the country under the international watch. The criminals are considered to have gone against the provision of the law and therefore the need to be charged if there is enough evidence from the prosecutor concerning the defendant. The common crimes in Guatemala are drug trafficking, murder, corruption and the gang activities. Body trafficking is also common in the country.  The occurrence of the criminal activities in the country is influenced by political figures and drug lords have been highly associated with the country's increased rate of criminal activities (</a:t>
            </a:r>
            <a:r>
              <a:rPr lang="pt-BR" dirty="0" smtClean="0"/>
              <a:t>Maldonado Urbina, 2020)</a:t>
            </a:r>
            <a:r>
              <a:rPr lang="en-US" dirty="0" smtClean="0"/>
              <a:t>. The political environment of the country is favorable for influencing the criminal activities especially during the times of election. Presence of drugs to the people cause more crimes due to the influence from the use of the same(</a:t>
            </a:r>
            <a:r>
              <a:rPr lang="pt-BR" dirty="0" smtClean="0"/>
              <a:t>Maldonado Urbina, 2020)</a:t>
            </a:r>
            <a:r>
              <a:rPr lang="en-US" dirty="0" smtClean="0"/>
              <a:t>.</a:t>
            </a:r>
          </a:p>
          <a:p>
            <a:r>
              <a:rPr lang="en-US" dirty="0" smtClean="0"/>
              <a:t>The drug abuse crimes is facilitated by the fact that Guatemala is connected to Mexico and Honduras and is strategically located to facilitate the movement of highly demanded drugs in the United States. The criminal justice system in the country is affected by issues like racism where the country's’ governance exercises racism to the criminal activities. The black people and the Latinos are mostly jailed. The ranking of Guatemala is 51 times higher in terms of criminal activities as compared to the United States.</a:t>
            </a:r>
            <a:endParaRPr lang="en-US" dirty="0"/>
          </a:p>
        </p:txBody>
      </p:sp>
      <p:sp>
        <p:nvSpPr>
          <p:cNvPr id="4" name="Slide Number Placeholder 3"/>
          <p:cNvSpPr>
            <a:spLocks noGrp="1"/>
          </p:cNvSpPr>
          <p:nvPr>
            <p:ph type="sldNum" sz="quarter" idx="10"/>
          </p:nvPr>
        </p:nvSpPr>
        <p:spPr/>
        <p:txBody>
          <a:bodyPr/>
          <a:lstStyle/>
          <a:p>
            <a:fld id="{3A3C890E-1778-476E-8D58-5E8B947B7CE6}" type="slidenum">
              <a:rPr lang="en-US" smtClean="0"/>
              <a:t>8</a:t>
            </a:fld>
            <a:endParaRPr lang="en-US"/>
          </a:p>
        </p:txBody>
      </p:sp>
    </p:spTree>
    <p:extLst>
      <p:ext uri="{BB962C8B-B14F-4D97-AF65-F5344CB8AC3E}">
        <p14:creationId xmlns:p14="http://schemas.microsoft.com/office/powerpoint/2010/main" val="1655771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criminal justice of Guatemala is greatly affected by the problem of considering the race of a person. Other factors that may be considered when administering a criminal justice is the power of the criminal and the corruption issues. When racism is exercised to justice, then the rule of law is violated and human rights are violated. Doing what the constitution prohibits is a clear indicator that the country’s justice system is underrated and no justice can be achieved through such acts. The crime control model of the country mostly emphasizes on the standard processes of the defendant in the court and is designed in a way that every offender gets a punishment worthy their crimes. Under this model. The court may exercise arrests and the prosecution of a suspect which means the suspect is guilty till proven not guilty (Sieder, 2017).</a:t>
            </a:r>
          </a:p>
          <a:p>
            <a:r>
              <a:rPr lang="en-US" dirty="0" smtClean="0"/>
              <a:t>The medical model in the criminal justice system  applies where the offenders are rehabilitated. When the offenders are being corrected, they have the right to access the medical care. This is constituted in the country’s constitution and no one should violate the law. The power model is considered to apply to the criminal justice of the country. This involves the maintaining of the domination by the ruling class. Through this the criminal justice system is negatively affected for justice goes to those with power. The poor who are not in the power suffer and are the most jailed people due to lack of concern by the judges who fear the powerful people in the power system.</a:t>
            </a:r>
          </a:p>
        </p:txBody>
      </p:sp>
      <p:sp>
        <p:nvSpPr>
          <p:cNvPr id="4" name="Slide Number Placeholder 3"/>
          <p:cNvSpPr>
            <a:spLocks noGrp="1"/>
          </p:cNvSpPr>
          <p:nvPr>
            <p:ph type="sldNum" sz="quarter" idx="10"/>
          </p:nvPr>
        </p:nvSpPr>
        <p:spPr/>
        <p:txBody>
          <a:bodyPr/>
          <a:lstStyle/>
          <a:p>
            <a:fld id="{3A3C890E-1778-476E-8D58-5E8B947B7CE6}" type="slidenum">
              <a:rPr lang="en-US" smtClean="0"/>
              <a:t>9</a:t>
            </a:fld>
            <a:endParaRPr lang="en-US"/>
          </a:p>
        </p:txBody>
      </p:sp>
    </p:spTree>
    <p:extLst>
      <p:ext uri="{BB962C8B-B14F-4D97-AF65-F5344CB8AC3E}">
        <p14:creationId xmlns:p14="http://schemas.microsoft.com/office/powerpoint/2010/main" val="40623970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8693B77-CA42-49BA-8084-1BFB7AAD1F60}" type="datetimeFigureOut">
              <a:rPr lang="en-US" smtClean="0"/>
              <a:t>22-Nov-20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00A2E7-CF85-4B58-A006-7E508A481CE0}" type="slidenum">
              <a:rPr lang="en-US" smtClean="0"/>
              <a:t>‹#›</a:t>
            </a:fld>
            <a:endParaRPr lang="en-US"/>
          </a:p>
        </p:txBody>
      </p:sp>
    </p:spTree>
    <p:extLst>
      <p:ext uri="{BB962C8B-B14F-4D97-AF65-F5344CB8AC3E}">
        <p14:creationId xmlns:p14="http://schemas.microsoft.com/office/powerpoint/2010/main" val="41130088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8693B77-CA42-49BA-8084-1BFB7AAD1F60}" type="datetimeFigureOut">
              <a:rPr lang="en-US" smtClean="0"/>
              <a:t>22-Nov-20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00A2E7-CF85-4B58-A006-7E508A481CE0}" type="slidenum">
              <a:rPr lang="en-US" smtClean="0"/>
              <a:t>‹#›</a:t>
            </a:fld>
            <a:endParaRPr lang="en-US"/>
          </a:p>
        </p:txBody>
      </p:sp>
    </p:spTree>
    <p:extLst>
      <p:ext uri="{BB962C8B-B14F-4D97-AF65-F5344CB8AC3E}">
        <p14:creationId xmlns:p14="http://schemas.microsoft.com/office/powerpoint/2010/main" val="1416291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8693B77-CA42-49BA-8084-1BFB7AAD1F60}" type="datetimeFigureOut">
              <a:rPr lang="en-US" smtClean="0"/>
              <a:t>22-Nov-20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00A2E7-CF85-4B58-A006-7E508A481CE0}" type="slidenum">
              <a:rPr lang="en-US" smtClean="0"/>
              <a:t>‹#›</a:t>
            </a:fld>
            <a:endParaRPr lang="en-US"/>
          </a:p>
        </p:txBody>
      </p:sp>
    </p:spTree>
    <p:extLst>
      <p:ext uri="{BB962C8B-B14F-4D97-AF65-F5344CB8AC3E}">
        <p14:creationId xmlns:p14="http://schemas.microsoft.com/office/powerpoint/2010/main" val="3045600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8693B77-CA42-49BA-8084-1BFB7AAD1F60}" type="datetimeFigureOut">
              <a:rPr lang="en-US" smtClean="0"/>
              <a:t>22-Nov-20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00A2E7-CF85-4B58-A006-7E508A481CE0}" type="slidenum">
              <a:rPr lang="en-US" smtClean="0"/>
              <a:t>‹#›</a:t>
            </a:fld>
            <a:endParaRPr lang="en-US"/>
          </a:p>
        </p:txBody>
      </p:sp>
    </p:spTree>
    <p:extLst>
      <p:ext uri="{BB962C8B-B14F-4D97-AF65-F5344CB8AC3E}">
        <p14:creationId xmlns:p14="http://schemas.microsoft.com/office/powerpoint/2010/main" val="36248920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8693B77-CA42-49BA-8084-1BFB7AAD1F60}" type="datetimeFigureOut">
              <a:rPr lang="en-US" smtClean="0"/>
              <a:t>22-Nov-20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00A2E7-CF85-4B58-A006-7E508A481CE0}" type="slidenum">
              <a:rPr lang="en-US" smtClean="0"/>
              <a:t>‹#›</a:t>
            </a:fld>
            <a:endParaRPr lang="en-US"/>
          </a:p>
        </p:txBody>
      </p:sp>
    </p:spTree>
    <p:extLst>
      <p:ext uri="{BB962C8B-B14F-4D97-AF65-F5344CB8AC3E}">
        <p14:creationId xmlns:p14="http://schemas.microsoft.com/office/powerpoint/2010/main" val="36612178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8693B77-CA42-49BA-8084-1BFB7AAD1F60}" type="datetimeFigureOut">
              <a:rPr lang="en-US" smtClean="0"/>
              <a:t>22-Nov-20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00A2E7-CF85-4B58-A006-7E508A481CE0}" type="slidenum">
              <a:rPr lang="en-US" smtClean="0"/>
              <a:t>‹#›</a:t>
            </a:fld>
            <a:endParaRPr lang="en-US"/>
          </a:p>
        </p:txBody>
      </p:sp>
    </p:spTree>
    <p:extLst>
      <p:ext uri="{BB962C8B-B14F-4D97-AF65-F5344CB8AC3E}">
        <p14:creationId xmlns:p14="http://schemas.microsoft.com/office/powerpoint/2010/main" val="2408247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693B77-CA42-49BA-8084-1BFB7AAD1F60}" type="datetimeFigureOut">
              <a:rPr lang="en-US" smtClean="0"/>
              <a:t>22-Nov-20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00A2E7-CF85-4B58-A006-7E508A481CE0}" type="slidenum">
              <a:rPr lang="en-US" smtClean="0"/>
              <a:t>‹#›</a:t>
            </a:fld>
            <a:endParaRPr lang="en-US"/>
          </a:p>
        </p:txBody>
      </p:sp>
    </p:spTree>
    <p:extLst>
      <p:ext uri="{BB962C8B-B14F-4D97-AF65-F5344CB8AC3E}">
        <p14:creationId xmlns:p14="http://schemas.microsoft.com/office/powerpoint/2010/main" val="19060648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8693B77-CA42-49BA-8084-1BFB7AAD1F60}" type="datetimeFigureOut">
              <a:rPr lang="en-US" smtClean="0"/>
              <a:t>22-Nov-20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00A2E7-CF85-4B58-A006-7E508A481CE0}" type="slidenum">
              <a:rPr lang="en-US" smtClean="0"/>
              <a:t>‹#›</a:t>
            </a:fld>
            <a:endParaRPr lang="en-US"/>
          </a:p>
        </p:txBody>
      </p:sp>
    </p:spTree>
    <p:extLst>
      <p:ext uri="{BB962C8B-B14F-4D97-AF65-F5344CB8AC3E}">
        <p14:creationId xmlns:p14="http://schemas.microsoft.com/office/powerpoint/2010/main" val="31189413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8693B77-CA42-49BA-8084-1BFB7AAD1F60}" type="datetimeFigureOut">
              <a:rPr lang="en-US" smtClean="0"/>
              <a:t>22-Nov-20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00A2E7-CF85-4B58-A006-7E508A481CE0}" type="slidenum">
              <a:rPr lang="en-US" smtClean="0"/>
              <a:t>‹#›</a:t>
            </a:fld>
            <a:endParaRPr lang="en-US"/>
          </a:p>
        </p:txBody>
      </p:sp>
    </p:spTree>
    <p:extLst>
      <p:ext uri="{BB962C8B-B14F-4D97-AF65-F5344CB8AC3E}">
        <p14:creationId xmlns:p14="http://schemas.microsoft.com/office/powerpoint/2010/main" val="40894796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8693B77-CA42-49BA-8084-1BFB7AAD1F60}" type="datetimeFigureOut">
              <a:rPr lang="en-US" smtClean="0"/>
              <a:t>22-Nov-20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00A2E7-CF85-4B58-A006-7E508A481CE0}" type="slidenum">
              <a:rPr lang="en-US" smtClean="0"/>
              <a:t>‹#›</a:t>
            </a:fld>
            <a:endParaRPr lang="en-US"/>
          </a:p>
        </p:txBody>
      </p:sp>
    </p:spTree>
    <p:extLst>
      <p:ext uri="{BB962C8B-B14F-4D97-AF65-F5344CB8AC3E}">
        <p14:creationId xmlns:p14="http://schemas.microsoft.com/office/powerpoint/2010/main" val="28127895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8693B77-CA42-49BA-8084-1BFB7AAD1F60}" type="datetimeFigureOut">
              <a:rPr lang="en-US" smtClean="0"/>
              <a:t>22-Nov-20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00A2E7-CF85-4B58-A006-7E508A481CE0}"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9772144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8693B77-CA42-49BA-8084-1BFB7AAD1F60}" type="datetimeFigureOut">
              <a:rPr lang="en-US" smtClean="0"/>
              <a:t>22-Nov-20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00A2E7-CF85-4B58-A006-7E508A481CE0}" type="slidenum">
              <a:rPr lang="en-US" smtClean="0"/>
              <a:t>‹#›</a:t>
            </a:fld>
            <a:endParaRPr lang="en-US"/>
          </a:p>
        </p:txBody>
      </p:sp>
    </p:spTree>
    <p:extLst>
      <p:ext uri="{BB962C8B-B14F-4D97-AF65-F5344CB8AC3E}">
        <p14:creationId xmlns:p14="http://schemas.microsoft.com/office/powerpoint/2010/main" val="40195188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8693B77-CA42-49BA-8084-1BFB7AAD1F60}" type="datetimeFigureOut">
              <a:rPr lang="en-US" smtClean="0"/>
              <a:t>22-Nov-20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00A2E7-CF85-4B58-A006-7E508A481CE0}"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4688679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8693B77-CA42-49BA-8084-1BFB7AAD1F60}" type="datetimeFigureOut">
              <a:rPr lang="en-US" smtClean="0"/>
              <a:t>22-Nov-20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00A2E7-CF85-4B58-A006-7E508A481CE0}" type="slidenum">
              <a:rPr lang="en-US" smtClean="0"/>
              <a:t>‹#›</a:t>
            </a:fld>
            <a:endParaRPr lang="en-US"/>
          </a:p>
        </p:txBody>
      </p:sp>
    </p:spTree>
    <p:extLst>
      <p:ext uri="{BB962C8B-B14F-4D97-AF65-F5344CB8AC3E}">
        <p14:creationId xmlns:p14="http://schemas.microsoft.com/office/powerpoint/2010/main" val="23865354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8693B77-CA42-49BA-8084-1BFB7AAD1F60}" type="datetimeFigureOut">
              <a:rPr lang="en-US" smtClean="0"/>
              <a:t>22-Nov-20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00A2E7-CF85-4B58-A006-7E508A481CE0}" type="slidenum">
              <a:rPr lang="en-US" smtClean="0"/>
              <a:t>‹#›</a:t>
            </a:fld>
            <a:endParaRPr lang="en-US"/>
          </a:p>
        </p:txBody>
      </p:sp>
    </p:spTree>
    <p:extLst>
      <p:ext uri="{BB962C8B-B14F-4D97-AF65-F5344CB8AC3E}">
        <p14:creationId xmlns:p14="http://schemas.microsoft.com/office/powerpoint/2010/main" val="38802758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8693B77-CA42-49BA-8084-1BFB7AAD1F60}" type="datetimeFigureOut">
              <a:rPr lang="en-US" smtClean="0"/>
              <a:t>22-Nov-20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00A2E7-CF85-4B58-A006-7E508A481CE0}" type="slidenum">
              <a:rPr lang="en-US" smtClean="0"/>
              <a:t>‹#›</a:t>
            </a:fld>
            <a:endParaRPr lang="en-US"/>
          </a:p>
        </p:txBody>
      </p:sp>
    </p:spTree>
    <p:extLst>
      <p:ext uri="{BB962C8B-B14F-4D97-AF65-F5344CB8AC3E}">
        <p14:creationId xmlns:p14="http://schemas.microsoft.com/office/powerpoint/2010/main" val="35135680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8693B77-CA42-49BA-8084-1BFB7AAD1F60}" type="datetimeFigureOut">
              <a:rPr lang="en-US" smtClean="0"/>
              <a:t>22-Nov-20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A700A2E7-CF85-4B58-A006-7E508A481CE0}" type="slidenum">
              <a:rPr lang="en-US" smtClean="0"/>
              <a:t>‹#›</a:t>
            </a:fld>
            <a:endParaRPr lang="en-US"/>
          </a:p>
        </p:txBody>
      </p:sp>
    </p:spTree>
    <p:extLst>
      <p:ext uri="{BB962C8B-B14F-4D97-AF65-F5344CB8AC3E}">
        <p14:creationId xmlns:p14="http://schemas.microsoft.com/office/powerpoint/2010/main" val="37466293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dirty="0" smtClean="0">
                <a:solidFill>
                  <a:srgbClr val="0070C0"/>
                </a:solidFill>
                <a:latin typeface="Times New Roman" panose="02020603050405020304" pitchFamily="18" charset="0"/>
                <a:cs typeface="Times New Roman" panose="02020603050405020304" pitchFamily="18" charset="0"/>
              </a:rPr>
              <a:t>Guatemalan Justice system </a:t>
            </a:r>
            <a:endParaRPr lang="en-US" sz="6000" b="1" dirty="0">
              <a:solidFill>
                <a:srgbClr val="0070C0"/>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fontScale="25000" lnSpcReduction="20000"/>
          </a:bodyPr>
          <a:lstStyle/>
          <a:p>
            <a:r>
              <a:rPr lang="en-US" sz="5600" b="1" dirty="0" smtClean="0">
                <a:solidFill>
                  <a:srgbClr val="FF0000"/>
                </a:solidFill>
                <a:latin typeface="Times New Roman" panose="02020603050405020304" pitchFamily="18" charset="0"/>
                <a:cs typeface="Times New Roman" panose="02020603050405020304" pitchFamily="18" charset="0"/>
              </a:rPr>
              <a:t>Name</a:t>
            </a:r>
          </a:p>
          <a:p>
            <a:r>
              <a:rPr lang="en-US" sz="5600" b="1" dirty="0" smtClean="0">
                <a:solidFill>
                  <a:srgbClr val="FF0000"/>
                </a:solidFill>
                <a:latin typeface="Times New Roman" panose="02020603050405020304" pitchFamily="18" charset="0"/>
                <a:cs typeface="Times New Roman" panose="02020603050405020304" pitchFamily="18" charset="0"/>
              </a:rPr>
              <a:t>Institution </a:t>
            </a:r>
            <a:r>
              <a:rPr lang="en-US" sz="5600" b="1" dirty="0" smtClean="0">
                <a:solidFill>
                  <a:srgbClr val="FF0000"/>
                </a:solidFill>
                <a:latin typeface="Times New Roman" panose="02020603050405020304" pitchFamily="18" charset="0"/>
                <a:cs typeface="Times New Roman" panose="02020603050405020304" pitchFamily="18" charset="0"/>
              </a:rPr>
              <a:t>Affiliation</a:t>
            </a:r>
            <a:endParaRPr lang="en-US" sz="5600" b="1" dirty="0" smtClean="0">
              <a:solidFill>
                <a:srgbClr val="FF0000"/>
              </a:solidFill>
              <a:latin typeface="Times New Roman" panose="02020603050405020304" pitchFamily="18" charset="0"/>
              <a:cs typeface="Times New Roman" panose="02020603050405020304" pitchFamily="18" charset="0"/>
            </a:endParaRPr>
          </a:p>
          <a:p>
            <a:r>
              <a:rPr lang="en-US" sz="5600" b="1" dirty="0" smtClean="0">
                <a:solidFill>
                  <a:srgbClr val="FF0000"/>
                </a:solidFill>
                <a:latin typeface="Times New Roman" panose="02020603050405020304" pitchFamily="18" charset="0"/>
                <a:cs typeface="Times New Roman" panose="02020603050405020304" pitchFamily="18" charset="0"/>
              </a:rPr>
              <a:t>Course</a:t>
            </a:r>
            <a:endParaRPr lang="en-US" sz="5600" b="1" dirty="0" smtClean="0">
              <a:solidFill>
                <a:srgbClr val="FF0000"/>
              </a:solidFill>
              <a:latin typeface="Times New Roman" panose="02020603050405020304" pitchFamily="18" charset="0"/>
              <a:cs typeface="Times New Roman" panose="02020603050405020304" pitchFamily="18" charset="0"/>
            </a:endParaRPr>
          </a:p>
          <a:p>
            <a:r>
              <a:rPr lang="en-US" sz="5600" b="1" dirty="0" smtClean="0">
                <a:solidFill>
                  <a:srgbClr val="FF0000"/>
                </a:solidFill>
                <a:latin typeface="Times New Roman" panose="02020603050405020304" pitchFamily="18" charset="0"/>
                <a:cs typeface="Times New Roman" panose="02020603050405020304" pitchFamily="18" charset="0"/>
              </a:rPr>
              <a:t>Date</a:t>
            </a:r>
          </a:p>
          <a:p>
            <a:endParaRPr lang="en-US" dirty="0"/>
          </a:p>
        </p:txBody>
      </p:sp>
    </p:spTree>
    <p:extLst>
      <p:ext uri="{BB962C8B-B14F-4D97-AF65-F5344CB8AC3E}">
        <p14:creationId xmlns:p14="http://schemas.microsoft.com/office/powerpoint/2010/main" val="28034390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solidFill>
                  <a:srgbClr val="0070C0"/>
                </a:solidFill>
                <a:latin typeface="Times New Roman" panose="02020603050405020304" pitchFamily="18" charset="0"/>
                <a:cs typeface="Times New Roman" panose="02020603050405020304" pitchFamily="18" charset="0"/>
              </a:rPr>
              <a:t>Criminal prosecution stages</a:t>
            </a:r>
            <a:endParaRPr lang="en-US" sz="5400" b="1" dirty="0">
              <a:solidFill>
                <a:srgbClr val="0070C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3200" dirty="0" smtClean="0">
                <a:solidFill>
                  <a:schemeClr val="tx1"/>
                </a:solidFill>
                <a:latin typeface="Times New Roman" panose="02020603050405020304" pitchFamily="18" charset="0"/>
                <a:cs typeface="Times New Roman" panose="02020603050405020304" pitchFamily="18" charset="0"/>
              </a:rPr>
              <a:t>Hearing probable cause</a:t>
            </a:r>
          </a:p>
          <a:p>
            <a:r>
              <a:rPr lang="en-US" sz="3200" dirty="0" smtClean="0">
                <a:solidFill>
                  <a:schemeClr val="tx1"/>
                </a:solidFill>
                <a:latin typeface="Times New Roman" panose="02020603050405020304" pitchFamily="18" charset="0"/>
                <a:cs typeface="Times New Roman" panose="02020603050405020304" pitchFamily="18" charset="0"/>
              </a:rPr>
              <a:t>Oral trial </a:t>
            </a:r>
          </a:p>
          <a:p>
            <a:r>
              <a:rPr lang="en-US" sz="3200" dirty="0" smtClean="0">
                <a:solidFill>
                  <a:schemeClr val="tx1"/>
                </a:solidFill>
                <a:latin typeface="Times New Roman" panose="02020603050405020304" pitchFamily="18" charset="0"/>
                <a:cs typeface="Times New Roman" panose="02020603050405020304" pitchFamily="18" charset="0"/>
              </a:rPr>
              <a:t>Investigating crimes</a:t>
            </a:r>
          </a:p>
          <a:p>
            <a:r>
              <a:rPr lang="en-US" sz="3200" dirty="0" smtClean="0">
                <a:solidFill>
                  <a:schemeClr val="tx1"/>
                </a:solidFill>
                <a:latin typeface="Times New Roman" panose="02020603050405020304" pitchFamily="18" charset="0"/>
                <a:cs typeface="Times New Roman" panose="02020603050405020304" pitchFamily="18" charset="0"/>
              </a:rPr>
              <a:t>Presentation of the evidence</a:t>
            </a:r>
          </a:p>
          <a:p>
            <a:r>
              <a:rPr lang="en-US" sz="3200" dirty="0" smtClean="0">
                <a:solidFill>
                  <a:schemeClr val="tx1"/>
                </a:solidFill>
                <a:latin typeface="Times New Roman" panose="02020603050405020304" pitchFamily="18" charset="0"/>
                <a:cs typeface="Times New Roman" panose="02020603050405020304" pitchFamily="18" charset="0"/>
              </a:rPr>
              <a:t>Prosecution hearing</a:t>
            </a:r>
          </a:p>
          <a:p>
            <a:r>
              <a:rPr lang="en-US" sz="3200" dirty="0" smtClean="0">
                <a:solidFill>
                  <a:schemeClr val="tx1"/>
                </a:solidFill>
                <a:latin typeface="Times New Roman" panose="02020603050405020304" pitchFamily="18" charset="0"/>
                <a:cs typeface="Times New Roman" panose="02020603050405020304" pitchFamily="18" charset="0"/>
              </a:rPr>
              <a:t>Appeal procedure</a:t>
            </a:r>
            <a:endParaRPr lang="en-US" sz="3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891277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b="1" dirty="0" smtClean="0">
                <a:solidFill>
                  <a:srgbClr val="0070C0"/>
                </a:solidFill>
                <a:latin typeface="Times New Roman" panose="02020603050405020304" pitchFamily="18" charset="0"/>
                <a:cs typeface="Times New Roman" panose="02020603050405020304" pitchFamily="18" charset="0"/>
              </a:rPr>
              <a:t>Differences between Guatemala and United States</a:t>
            </a:r>
            <a:endParaRPr lang="en-US" sz="4400" b="1" dirty="0">
              <a:solidFill>
                <a:srgbClr val="0070C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Autofit/>
          </a:bodyPr>
          <a:lstStyle/>
          <a:p>
            <a:r>
              <a:rPr lang="en-US" sz="2400" dirty="0" smtClean="0">
                <a:solidFill>
                  <a:schemeClr val="tx1"/>
                </a:solidFill>
                <a:latin typeface="Times New Roman" panose="02020603050405020304" pitchFamily="18" charset="0"/>
                <a:cs typeface="Times New Roman" panose="02020603050405020304" pitchFamily="18" charset="0"/>
              </a:rPr>
              <a:t>Judges in Guatemala have more power than those in United States</a:t>
            </a:r>
            <a:endParaRPr lang="en-US" sz="2400" dirty="0">
              <a:solidFill>
                <a:schemeClr val="tx1"/>
              </a:solidFill>
              <a:latin typeface="Times New Roman" panose="02020603050405020304" pitchFamily="18" charset="0"/>
              <a:cs typeface="Times New Roman" panose="02020603050405020304" pitchFamily="18" charset="0"/>
            </a:endParaRPr>
          </a:p>
          <a:p>
            <a:r>
              <a:rPr lang="en-US" sz="2400" dirty="0" smtClean="0">
                <a:solidFill>
                  <a:schemeClr val="tx1"/>
                </a:solidFill>
                <a:latin typeface="Times New Roman" panose="02020603050405020304" pitchFamily="18" charset="0"/>
                <a:cs typeface="Times New Roman" panose="02020603050405020304" pitchFamily="18" charset="0"/>
              </a:rPr>
              <a:t>In Guatemala cases are determined by judges while in United states they are determined by law of state</a:t>
            </a:r>
          </a:p>
          <a:p>
            <a:r>
              <a:rPr lang="en-US" sz="2400" dirty="0" smtClean="0">
                <a:solidFill>
                  <a:schemeClr val="tx1"/>
                </a:solidFill>
                <a:latin typeface="Times New Roman" panose="02020603050405020304" pitchFamily="18" charset="0"/>
                <a:cs typeface="Times New Roman" panose="02020603050405020304" pitchFamily="18" charset="0"/>
              </a:rPr>
              <a:t>In Guatemala the ruling of cases is uniform while in United States in depend on the will of the state(Maldonado Urbina, 2020). </a:t>
            </a:r>
          </a:p>
          <a:p>
            <a:r>
              <a:rPr lang="en-US" sz="2400" dirty="0" smtClean="0">
                <a:solidFill>
                  <a:schemeClr val="tx1"/>
                </a:solidFill>
                <a:latin typeface="Times New Roman" panose="02020603050405020304" pitchFamily="18" charset="0"/>
                <a:cs typeface="Times New Roman" panose="02020603050405020304" pitchFamily="18" charset="0"/>
              </a:rPr>
              <a:t>The differences in the ruling of the death sentences</a:t>
            </a:r>
          </a:p>
          <a:p>
            <a:r>
              <a:rPr lang="en-US" sz="2400" dirty="0" smtClean="0">
                <a:solidFill>
                  <a:schemeClr val="tx1"/>
                </a:solidFill>
                <a:latin typeface="Times New Roman" panose="02020603050405020304" pitchFamily="18" charset="0"/>
                <a:cs typeface="Times New Roman" panose="02020603050405020304" pitchFamily="18" charset="0"/>
              </a:rPr>
              <a:t>Different forms of governments</a:t>
            </a:r>
          </a:p>
          <a:p>
            <a:r>
              <a:rPr lang="en-US" sz="2400" dirty="0" smtClean="0">
                <a:solidFill>
                  <a:schemeClr val="tx1"/>
                </a:solidFill>
                <a:latin typeface="Times New Roman" panose="02020603050405020304" pitchFamily="18" charset="0"/>
                <a:cs typeface="Times New Roman" panose="02020603050405020304" pitchFamily="18" charset="0"/>
              </a:rPr>
              <a:t>Difference in juvenile and adult system(Maldonado Urbina, 2020).</a:t>
            </a:r>
          </a:p>
        </p:txBody>
      </p:sp>
    </p:spTree>
    <p:extLst>
      <p:ext uri="{BB962C8B-B14F-4D97-AF65-F5344CB8AC3E}">
        <p14:creationId xmlns:p14="http://schemas.microsoft.com/office/powerpoint/2010/main" val="22136400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b="1" dirty="0" smtClean="0">
                <a:solidFill>
                  <a:srgbClr val="0070C0"/>
                </a:solidFill>
                <a:latin typeface="Times New Roman" panose="02020603050405020304" pitchFamily="18" charset="0"/>
                <a:cs typeface="Times New Roman" panose="02020603050405020304" pitchFamily="18" charset="0"/>
              </a:rPr>
              <a:t>Similarities between Guatemala and United States</a:t>
            </a:r>
            <a:endParaRPr lang="en-US" sz="4400" b="1" dirty="0">
              <a:solidFill>
                <a:srgbClr val="0070C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400" dirty="0" smtClean="0">
                <a:solidFill>
                  <a:schemeClr val="tx1"/>
                </a:solidFill>
                <a:latin typeface="Times New Roman" panose="02020603050405020304" pitchFamily="18" charset="0"/>
                <a:cs typeface="Times New Roman" panose="02020603050405020304" pitchFamily="18" charset="0"/>
              </a:rPr>
              <a:t>The juveniles should be presented before the judges immediately</a:t>
            </a:r>
          </a:p>
          <a:p>
            <a:r>
              <a:rPr lang="en-US" sz="2400" dirty="0" smtClean="0">
                <a:solidFill>
                  <a:schemeClr val="tx1"/>
                </a:solidFill>
                <a:latin typeface="Times New Roman" panose="02020603050405020304" pitchFamily="18" charset="0"/>
                <a:cs typeface="Times New Roman" panose="02020603050405020304" pitchFamily="18" charset="0"/>
              </a:rPr>
              <a:t>Juveniles have more rights and freedoms than the adults</a:t>
            </a:r>
          </a:p>
          <a:p>
            <a:r>
              <a:rPr lang="en-US" sz="2400" dirty="0" smtClean="0">
                <a:solidFill>
                  <a:schemeClr val="tx1"/>
                </a:solidFill>
                <a:latin typeface="Times New Roman" panose="02020603050405020304" pitchFamily="18" charset="0"/>
                <a:cs typeface="Times New Roman" panose="02020603050405020304" pitchFamily="18" charset="0"/>
              </a:rPr>
              <a:t>Juveniles are subjected to the criminal system to re-educate them</a:t>
            </a:r>
          </a:p>
          <a:p>
            <a:r>
              <a:rPr lang="en-US" sz="2400" dirty="0" smtClean="0">
                <a:solidFill>
                  <a:schemeClr val="tx1"/>
                </a:solidFill>
                <a:latin typeface="Times New Roman" panose="02020603050405020304" pitchFamily="18" charset="0"/>
                <a:cs typeface="Times New Roman" panose="02020603050405020304" pitchFamily="18" charset="0"/>
              </a:rPr>
              <a:t>Adults are taken to the court for punishment</a:t>
            </a:r>
          </a:p>
          <a:p>
            <a:r>
              <a:rPr lang="en-US" sz="2400" dirty="0" smtClean="0">
                <a:solidFill>
                  <a:schemeClr val="tx1"/>
                </a:solidFill>
                <a:latin typeface="Times New Roman" panose="02020603050405020304" pitchFamily="18" charset="0"/>
                <a:cs typeface="Times New Roman" panose="02020603050405020304" pitchFamily="18" charset="0"/>
              </a:rPr>
              <a:t>the right not to incriminate oneself, the right to know the charges against oneself</a:t>
            </a:r>
          </a:p>
          <a:p>
            <a:r>
              <a:rPr lang="en-US" sz="2400" dirty="0" smtClean="0">
                <a:solidFill>
                  <a:schemeClr val="tx1"/>
                </a:solidFill>
                <a:latin typeface="Times New Roman" panose="02020603050405020304" pitchFamily="18" charset="0"/>
                <a:cs typeface="Times New Roman" panose="02020603050405020304" pitchFamily="18" charset="0"/>
              </a:rPr>
              <a:t>The right to cross-examine the witnesses, the prosecution has to prove charges against the </a:t>
            </a:r>
            <a:r>
              <a:rPr lang="en-US" sz="2400" dirty="0" smtClean="0">
                <a:solidFill>
                  <a:schemeClr val="tx1"/>
                </a:solidFill>
                <a:latin typeface="Times New Roman" panose="02020603050405020304" pitchFamily="18" charset="0"/>
                <a:cs typeface="Times New Roman" panose="02020603050405020304" pitchFamily="18" charset="0"/>
              </a:rPr>
              <a:t>defendant.</a:t>
            </a:r>
            <a:endParaRPr lang="en-US" sz="2400" dirty="0" smtClean="0">
              <a:solidFill>
                <a:schemeClr val="tx1"/>
              </a:solidFill>
              <a:latin typeface="Times New Roman" panose="02020603050405020304" pitchFamily="18" charset="0"/>
              <a:cs typeface="Times New Roman" panose="02020603050405020304" pitchFamily="18" charset="0"/>
            </a:endParaRPr>
          </a:p>
          <a:p>
            <a:pPr marL="0" indent="0">
              <a:buNone/>
            </a:pPr>
            <a:endParaRPr lang="en-US" dirty="0" smtClean="0"/>
          </a:p>
          <a:p>
            <a:endParaRPr lang="en-US" dirty="0"/>
          </a:p>
        </p:txBody>
      </p:sp>
    </p:spTree>
    <p:extLst>
      <p:ext uri="{BB962C8B-B14F-4D97-AF65-F5344CB8AC3E}">
        <p14:creationId xmlns:p14="http://schemas.microsoft.com/office/powerpoint/2010/main" val="30218369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9600" b="1" dirty="0" smtClean="0">
                <a:solidFill>
                  <a:srgbClr val="0070C0"/>
                </a:solidFill>
                <a:latin typeface="Times New Roman" panose="02020603050405020304" pitchFamily="18" charset="0"/>
                <a:cs typeface="Times New Roman" panose="02020603050405020304" pitchFamily="18" charset="0"/>
              </a:rPr>
              <a:t>Selected crimes</a:t>
            </a:r>
            <a:endParaRPr lang="en-US" sz="9600" b="1" dirty="0">
              <a:solidFill>
                <a:srgbClr val="0070C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800" dirty="0" smtClean="0">
                <a:solidFill>
                  <a:schemeClr val="tx1"/>
                </a:solidFill>
                <a:latin typeface="Times New Roman" panose="02020603050405020304" pitchFamily="18" charset="0"/>
                <a:cs typeface="Times New Roman" panose="02020603050405020304" pitchFamily="18" charset="0"/>
              </a:rPr>
              <a:t>The murder crime</a:t>
            </a:r>
          </a:p>
          <a:p>
            <a:r>
              <a:rPr lang="en-US" sz="2800" dirty="0" smtClean="0">
                <a:solidFill>
                  <a:schemeClr val="tx1"/>
                </a:solidFill>
                <a:latin typeface="Times New Roman" panose="02020603050405020304" pitchFamily="18" charset="0"/>
                <a:cs typeface="Times New Roman" panose="02020603050405020304" pitchFamily="18" charset="0"/>
              </a:rPr>
              <a:t>Who were involved in the murder</a:t>
            </a:r>
          </a:p>
          <a:p>
            <a:r>
              <a:rPr lang="en-US" sz="2800" dirty="0" smtClean="0">
                <a:solidFill>
                  <a:schemeClr val="tx1"/>
                </a:solidFill>
                <a:latin typeface="Times New Roman" panose="02020603050405020304" pitchFamily="18" charset="0"/>
                <a:cs typeface="Times New Roman" panose="02020603050405020304" pitchFamily="18" charset="0"/>
              </a:rPr>
              <a:t>Who was murdered</a:t>
            </a:r>
          </a:p>
          <a:p>
            <a:r>
              <a:rPr lang="en-US" sz="2800" dirty="0" smtClean="0">
                <a:solidFill>
                  <a:schemeClr val="tx1"/>
                </a:solidFill>
                <a:latin typeface="Times New Roman" panose="02020603050405020304" pitchFamily="18" charset="0"/>
                <a:cs typeface="Times New Roman" panose="02020603050405020304" pitchFamily="18" charset="0"/>
              </a:rPr>
              <a:t>Why there was a murder</a:t>
            </a:r>
          </a:p>
          <a:p>
            <a:r>
              <a:rPr lang="en-US" sz="2800" dirty="0" smtClean="0">
                <a:solidFill>
                  <a:schemeClr val="tx1"/>
                </a:solidFill>
                <a:latin typeface="Times New Roman" panose="02020603050405020304" pitchFamily="18" charset="0"/>
                <a:cs typeface="Times New Roman" panose="02020603050405020304" pitchFamily="18" charset="0"/>
              </a:rPr>
              <a:t>The charges to the suspects</a:t>
            </a:r>
          </a:p>
          <a:p>
            <a:r>
              <a:rPr lang="en-US" sz="2800" dirty="0" smtClean="0">
                <a:solidFill>
                  <a:schemeClr val="tx1"/>
                </a:solidFill>
                <a:latin typeface="Times New Roman" panose="02020603050405020304" pitchFamily="18" charset="0"/>
                <a:cs typeface="Times New Roman" panose="02020603050405020304" pitchFamily="18" charset="0"/>
              </a:rPr>
              <a:t>Who determined the murder case(Maldonado Urbina, 2020).</a:t>
            </a:r>
          </a:p>
        </p:txBody>
      </p:sp>
    </p:spTree>
    <p:extLst>
      <p:ext uri="{BB962C8B-B14F-4D97-AF65-F5344CB8AC3E}">
        <p14:creationId xmlns:p14="http://schemas.microsoft.com/office/powerpoint/2010/main" val="34915249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solidFill>
                  <a:srgbClr val="0070C0"/>
                </a:solidFill>
                <a:latin typeface="Times New Roman" panose="02020603050405020304" pitchFamily="18" charset="0"/>
                <a:cs typeface="Times New Roman" panose="02020603050405020304" pitchFamily="18" charset="0"/>
              </a:rPr>
              <a:t>Juvenile versus adult system </a:t>
            </a:r>
            <a:endParaRPr lang="en-US" sz="5400" b="1" dirty="0">
              <a:solidFill>
                <a:srgbClr val="0070C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Autofit/>
          </a:bodyPr>
          <a:lstStyle/>
          <a:p>
            <a:r>
              <a:rPr lang="en-US" sz="2400" dirty="0" smtClean="0">
                <a:solidFill>
                  <a:schemeClr val="tx1"/>
                </a:solidFill>
                <a:latin typeface="Times New Roman" panose="02020603050405020304" pitchFamily="18" charset="0"/>
                <a:cs typeface="Times New Roman" panose="02020603050405020304" pitchFamily="18" charset="0"/>
              </a:rPr>
              <a:t>Juvenile are tried in adjudication while adults a tried in public trial with jury</a:t>
            </a:r>
          </a:p>
          <a:p>
            <a:r>
              <a:rPr lang="en-US" sz="2400" dirty="0" smtClean="0">
                <a:solidFill>
                  <a:schemeClr val="tx1"/>
                </a:solidFill>
                <a:latin typeface="Times New Roman" panose="02020603050405020304" pitchFamily="18" charset="0"/>
                <a:cs typeface="Times New Roman" panose="02020603050405020304" pitchFamily="18" charset="0"/>
              </a:rPr>
              <a:t>The aim of juvenile is to rehabilitate while the adult system is to punish(Maldonado Urbina, 2020).</a:t>
            </a:r>
          </a:p>
          <a:p>
            <a:r>
              <a:rPr lang="en-US" sz="2400" dirty="0" smtClean="0">
                <a:solidFill>
                  <a:schemeClr val="tx1"/>
                </a:solidFill>
                <a:latin typeface="Times New Roman" panose="02020603050405020304" pitchFamily="18" charset="0"/>
                <a:cs typeface="Times New Roman" panose="02020603050405020304" pitchFamily="18" charset="0"/>
              </a:rPr>
              <a:t>Terms that court uses for juveniles and adults (Sieder, 2017). </a:t>
            </a:r>
          </a:p>
          <a:p>
            <a:r>
              <a:rPr lang="en-US" sz="2400" dirty="0" smtClean="0">
                <a:solidFill>
                  <a:schemeClr val="tx1"/>
                </a:solidFill>
                <a:latin typeface="Times New Roman" panose="02020603050405020304" pitchFamily="18" charset="0"/>
                <a:cs typeface="Times New Roman" panose="02020603050405020304" pitchFamily="18" charset="0"/>
              </a:rPr>
              <a:t>Juveniles commit the delinquent acts while the adults commit crimes</a:t>
            </a:r>
          </a:p>
          <a:p>
            <a:r>
              <a:rPr lang="en-US" sz="2400" dirty="0" smtClean="0">
                <a:solidFill>
                  <a:schemeClr val="tx1"/>
                </a:solidFill>
                <a:latin typeface="Times New Roman" panose="02020603050405020304" pitchFamily="18" charset="0"/>
                <a:cs typeface="Times New Roman" panose="02020603050405020304" pitchFamily="18" charset="0"/>
              </a:rPr>
              <a:t>The complaints and the petitions</a:t>
            </a:r>
          </a:p>
          <a:p>
            <a:r>
              <a:rPr lang="en-US" sz="2400" dirty="0" smtClean="0">
                <a:solidFill>
                  <a:schemeClr val="tx1"/>
                </a:solidFill>
                <a:latin typeface="Times New Roman" panose="02020603050405020304" pitchFamily="18" charset="0"/>
                <a:cs typeface="Times New Roman" panose="02020603050405020304" pitchFamily="18" charset="0"/>
              </a:rPr>
              <a:t>Sentence and the disposition of criminals (Sieder, 2017). </a:t>
            </a:r>
            <a:endParaRPr lang="en-US" sz="2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837699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solidFill>
                  <a:srgbClr val="0070C0"/>
                </a:solidFill>
                <a:latin typeface="Times New Roman" panose="02020603050405020304" pitchFamily="18" charset="0"/>
                <a:cs typeface="Times New Roman" panose="02020603050405020304" pitchFamily="18" charset="0"/>
              </a:rPr>
              <a:t>Selected and researched prisons</a:t>
            </a:r>
            <a:endParaRPr lang="en-US" sz="4800" b="1" dirty="0">
              <a:solidFill>
                <a:srgbClr val="0070C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t> </a:t>
            </a:r>
            <a:r>
              <a:rPr lang="en-US" sz="2400" dirty="0" smtClean="0">
                <a:solidFill>
                  <a:schemeClr val="tx1"/>
                </a:solidFill>
                <a:latin typeface="Times New Roman" panose="02020603050405020304" pitchFamily="18" charset="0"/>
                <a:cs typeface="Times New Roman" panose="02020603050405020304" pitchFamily="18" charset="0"/>
              </a:rPr>
              <a:t>Pavon</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smtClean="0">
                <a:solidFill>
                  <a:schemeClr val="tx1"/>
                </a:solidFill>
                <a:latin typeface="Times New Roman" panose="02020603050405020304" pitchFamily="18" charset="0"/>
                <a:cs typeface="Times New Roman" panose="02020603050405020304" pitchFamily="18" charset="0"/>
              </a:rPr>
              <a:t>prison </a:t>
            </a:r>
          </a:p>
          <a:p>
            <a:r>
              <a:rPr lang="en-US" sz="2400" dirty="0" smtClean="0">
                <a:solidFill>
                  <a:schemeClr val="tx1"/>
                </a:solidFill>
                <a:latin typeface="Times New Roman" panose="02020603050405020304" pitchFamily="18" charset="0"/>
                <a:cs typeface="Times New Roman" panose="02020603050405020304" pitchFamily="18" charset="0"/>
              </a:rPr>
              <a:t>Angola maximum-security prison</a:t>
            </a:r>
          </a:p>
          <a:p>
            <a:r>
              <a:rPr lang="en-US" sz="2400" dirty="0" smtClean="0">
                <a:solidFill>
                  <a:schemeClr val="tx1"/>
                </a:solidFill>
                <a:latin typeface="Times New Roman" panose="02020603050405020304" pitchFamily="18" charset="0"/>
                <a:cs typeface="Times New Roman" panose="02020603050405020304" pitchFamily="18" charset="0"/>
              </a:rPr>
              <a:t>The composition of the prisons</a:t>
            </a:r>
          </a:p>
          <a:p>
            <a:r>
              <a:rPr lang="en-US" sz="2400" dirty="0" smtClean="0">
                <a:solidFill>
                  <a:schemeClr val="tx1"/>
                </a:solidFill>
                <a:latin typeface="Times New Roman" panose="02020603050405020304" pitchFamily="18" charset="0"/>
                <a:cs typeface="Times New Roman" panose="02020603050405020304" pitchFamily="18" charset="0"/>
              </a:rPr>
              <a:t>The health condition in the prisons</a:t>
            </a:r>
          </a:p>
          <a:p>
            <a:r>
              <a:rPr lang="en-US" sz="2400" dirty="0" smtClean="0">
                <a:solidFill>
                  <a:schemeClr val="tx1"/>
                </a:solidFill>
                <a:latin typeface="Times New Roman" panose="02020603050405020304" pitchFamily="18" charset="0"/>
                <a:cs typeface="Times New Roman" panose="02020603050405020304" pitchFamily="18" charset="0"/>
              </a:rPr>
              <a:t>The number of people that the prisons can accommodate</a:t>
            </a:r>
          </a:p>
          <a:p>
            <a:r>
              <a:rPr lang="en-US" sz="2400" dirty="0" smtClean="0">
                <a:solidFill>
                  <a:schemeClr val="tx1"/>
                </a:solidFill>
                <a:latin typeface="Times New Roman" panose="02020603050405020304" pitchFamily="18" charset="0"/>
                <a:cs typeface="Times New Roman" panose="02020603050405020304" pitchFamily="18" charset="0"/>
              </a:rPr>
              <a:t>The management of the prisons</a:t>
            </a:r>
          </a:p>
          <a:p>
            <a:r>
              <a:rPr lang="en-US" sz="2400" dirty="0" smtClean="0">
                <a:solidFill>
                  <a:schemeClr val="tx1"/>
                </a:solidFill>
                <a:latin typeface="Times New Roman" panose="02020603050405020304" pitchFamily="18" charset="0"/>
                <a:cs typeface="Times New Roman" panose="02020603050405020304" pitchFamily="18" charset="0"/>
              </a:rPr>
              <a:t>Reasons for the establishment of the prisons (</a:t>
            </a:r>
            <a:r>
              <a:rPr lang="pt-BR" sz="2400" dirty="0" smtClean="0">
                <a:solidFill>
                  <a:schemeClr val="tx1"/>
                </a:solidFill>
                <a:latin typeface="Times New Roman" panose="02020603050405020304" pitchFamily="18" charset="0"/>
                <a:cs typeface="Times New Roman" panose="02020603050405020304" pitchFamily="18" charset="0"/>
              </a:rPr>
              <a:t>Maldonado Urbina, 2020). </a:t>
            </a:r>
            <a:endParaRPr lang="en-US" sz="2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991870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400" b="1" dirty="0" smtClean="0">
                <a:solidFill>
                  <a:srgbClr val="0070C0"/>
                </a:solidFill>
                <a:latin typeface="Times New Roman" panose="02020603050405020304" pitchFamily="18" charset="0"/>
                <a:cs typeface="Times New Roman" panose="02020603050405020304" pitchFamily="18" charset="0"/>
              </a:rPr>
              <a:t>Crime statistics in Guatemala</a:t>
            </a:r>
            <a:endParaRPr lang="en-US" sz="5400" b="1" dirty="0">
              <a:solidFill>
                <a:srgbClr val="0070C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800" dirty="0" smtClean="0">
                <a:solidFill>
                  <a:schemeClr val="tx1"/>
                </a:solidFill>
                <a:latin typeface="Times New Roman" panose="02020603050405020304" pitchFamily="18" charset="0"/>
                <a:cs typeface="Times New Roman" panose="02020603050405020304" pitchFamily="18" charset="0"/>
              </a:rPr>
              <a:t>The rate of criminal activities</a:t>
            </a:r>
          </a:p>
          <a:p>
            <a:r>
              <a:rPr lang="en-US" sz="2800" dirty="0" smtClean="0">
                <a:solidFill>
                  <a:schemeClr val="tx1"/>
                </a:solidFill>
                <a:latin typeface="Times New Roman" panose="02020603050405020304" pitchFamily="18" charset="0"/>
                <a:cs typeface="Times New Roman" panose="02020603050405020304" pitchFamily="18" charset="0"/>
              </a:rPr>
              <a:t>Types of common crimes</a:t>
            </a:r>
          </a:p>
          <a:p>
            <a:r>
              <a:rPr lang="en-US" sz="2800" dirty="0" smtClean="0">
                <a:solidFill>
                  <a:schemeClr val="tx1"/>
                </a:solidFill>
                <a:latin typeface="Times New Roman" panose="02020603050405020304" pitchFamily="18" charset="0"/>
                <a:cs typeface="Times New Roman" panose="02020603050405020304" pitchFamily="18" charset="0"/>
              </a:rPr>
              <a:t>Influence of the criminal activities</a:t>
            </a:r>
          </a:p>
          <a:p>
            <a:r>
              <a:rPr lang="en-US" sz="2800" dirty="0" smtClean="0">
                <a:solidFill>
                  <a:schemeClr val="tx1"/>
                </a:solidFill>
                <a:latin typeface="Times New Roman" panose="02020603050405020304" pitchFamily="18" charset="0"/>
                <a:cs typeface="Times New Roman" panose="02020603050405020304" pitchFamily="18" charset="0"/>
              </a:rPr>
              <a:t>What facilitates the drug abuse crimes(Maldonado Urbina, 2020).</a:t>
            </a:r>
          </a:p>
          <a:p>
            <a:r>
              <a:rPr lang="en-US" sz="2800" dirty="0" smtClean="0">
                <a:solidFill>
                  <a:schemeClr val="tx1"/>
                </a:solidFill>
                <a:latin typeface="Times New Roman" panose="02020603050405020304" pitchFamily="18" charset="0"/>
                <a:cs typeface="Times New Roman" panose="02020603050405020304" pitchFamily="18" charset="0"/>
              </a:rPr>
              <a:t>What affects the criminal justice system</a:t>
            </a:r>
          </a:p>
          <a:p>
            <a:r>
              <a:rPr lang="en-US" sz="2800" dirty="0" smtClean="0">
                <a:solidFill>
                  <a:schemeClr val="tx1"/>
                </a:solidFill>
                <a:latin typeface="Times New Roman" panose="02020603050405020304" pitchFamily="18" charset="0"/>
                <a:cs typeface="Times New Roman" panose="02020603050405020304" pitchFamily="18" charset="0"/>
              </a:rPr>
              <a:t>The criminal ranking of Guatemala</a:t>
            </a:r>
            <a:endParaRPr lang="en-US" sz="2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454875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6600" b="1" dirty="0" smtClean="0">
                <a:solidFill>
                  <a:srgbClr val="0070C0"/>
                </a:solidFill>
                <a:latin typeface="Times New Roman" panose="02020603050405020304" pitchFamily="18" charset="0"/>
                <a:cs typeface="Times New Roman" panose="02020603050405020304" pitchFamily="18" charset="0"/>
              </a:rPr>
              <a:t>Criminal justice system</a:t>
            </a:r>
            <a:endParaRPr lang="en-US" sz="6600" b="1" dirty="0">
              <a:solidFill>
                <a:srgbClr val="0070C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800" dirty="0" smtClean="0">
                <a:solidFill>
                  <a:schemeClr val="tx1"/>
                </a:solidFill>
                <a:latin typeface="Times New Roman" panose="02020603050405020304" pitchFamily="18" charset="0"/>
                <a:cs typeface="Times New Roman" panose="02020603050405020304" pitchFamily="18" charset="0"/>
              </a:rPr>
              <a:t>What affects the criminal justice system of Guatemala</a:t>
            </a:r>
          </a:p>
          <a:p>
            <a:r>
              <a:rPr lang="en-US" sz="2800" dirty="0" smtClean="0">
                <a:solidFill>
                  <a:schemeClr val="tx1"/>
                </a:solidFill>
                <a:latin typeface="Times New Roman" panose="02020603050405020304" pitchFamily="18" charset="0"/>
                <a:cs typeface="Times New Roman" panose="02020603050405020304" pitchFamily="18" charset="0"/>
              </a:rPr>
              <a:t>Effects of racism to the justice</a:t>
            </a:r>
          </a:p>
          <a:p>
            <a:r>
              <a:rPr lang="en-US" sz="2800" dirty="0" smtClean="0">
                <a:solidFill>
                  <a:schemeClr val="tx1"/>
                </a:solidFill>
                <a:latin typeface="Times New Roman" panose="02020603050405020304" pitchFamily="18" charset="0"/>
                <a:cs typeface="Times New Roman" panose="02020603050405020304" pitchFamily="18" charset="0"/>
              </a:rPr>
              <a:t>Crime control model of criminal justice</a:t>
            </a:r>
          </a:p>
          <a:p>
            <a:r>
              <a:rPr lang="en-US" sz="2800" dirty="0" smtClean="0">
                <a:solidFill>
                  <a:schemeClr val="tx1"/>
                </a:solidFill>
                <a:latin typeface="Times New Roman" panose="02020603050405020304" pitchFamily="18" charset="0"/>
                <a:cs typeface="Times New Roman" panose="02020603050405020304" pitchFamily="18" charset="0"/>
              </a:rPr>
              <a:t>The crime control model</a:t>
            </a:r>
          </a:p>
          <a:p>
            <a:r>
              <a:rPr lang="en-US" sz="2800" dirty="0" smtClean="0">
                <a:solidFill>
                  <a:schemeClr val="tx1"/>
                </a:solidFill>
                <a:latin typeface="Times New Roman" panose="02020603050405020304" pitchFamily="18" charset="0"/>
                <a:cs typeface="Times New Roman" panose="02020603050405020304" pitchFamily="18" charset="0"/>
              </a:rPr>
              <a:t>The power model</a:t>
            </a:r>
          </a:p>
          <a:p>
            <a:r>
              <a:rPr lang="en-US" sz="2800" dirty="0" smtClean="0">
                <a:solidFill>
                  <a:schemeClr val="tx1"/>
                </a:solidFill>
                <a:latin typeface="Times New Roman" panose="02020603050405020304" pitchFamily="18" charset="0"/>
                <a:cs typeface="Times New Roman" panose="02020603050405020304" pitchFamily="18" charset="0"/>
              </a:rPr>
              <a:t>The medical model(Sieder, 2017). </a:t>
            </a:r>
            <a:endParaRPr lang="en-US" sz="2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185288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9600" b="1" dirty="0">
                <a:solidFill>
                  <a:srgbClr val="0070C0"/>
                </a:solidFill>
                <a:latin typeface="Times New Roman" panose="02020603050405020304" pitchFamily="18" charset="0"/>
                <a:cs typeface="Times New Roman" panose="02020603050405020304" pitchFamily="18" charset="0"/>
              </a:rPr>
              <a:t>R</a:t>
            </a:r>
            <a:r>
              <a:rPr lang="en-US" sz="9600" b="1" dirty="0" smtClean="0">
                <a:solidFill>
                  <a:srgbClr val="0070C0"/>
                </a:solidFill>
                <a:latin typeface="Times New Roman" panose="02020603050405020304" pitchFamily="18" charset="0"/>
                <a:cs typeface="Times New Roman" panose="02020603050405020304" pitchFamily="18" charset="0"/>
              </a:rPr>
              <a:t>eferences</a:t>
            </a:r>
            <a:endParaRPr lang="en-US" sz="9600" b="1" dirty="0">
              <a:solidFill>
                <a:srgbClr val="0070C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800" dirty="0" smtClean="0">
                <a:latin typeface="Times New Roman" panose="02020603050405020304" pitchFamily="18" charset="0"/>
                <a:cs typeface="Times New Roman" panose="02020603050405020304" pitchFamily="18" charset="0"/>
              </a:rPr>
              <a:t>Maldonado </a:t>
            </a:r>
            <a:r>
              <a:rPr lang="en-US" sz="2800" dirty="0" smtClean="0">
                <a:latin typeface="Times New Roman" panose="02020603050405020304" pitchFamily="18" charset="0"/>
                <a:cs typeface="Times New Roman" panose="02020603050405020304" pitchFamily="18" charset="0"/>
              </a:rPr>
              <a:t>Urbina, W. J. (2020). The Justice Spring of the Judicial System in Guatemala and the Implementation of the Judgments Issued by the Inter-American Court of Human Rights. Journal of Human Rights Practice, 12(1), 211-216</a:t>
            </a:r>
            <a:r>
              <a:rPr lang="en-US" sz="2800" dirty="0" smtClean="0">
                <a:latin typeface="Times New Roman" panose="02020603050405020304" pitchFamily="18" charset="0"/>
                <a:cs typeface="Times New Roman" panose="02020603050405020304" pitchFamily="18" charset="0"/>
              </a:rPr>
              <a:t>.</a:t>
            </a:r>
          </a:p>
          <a:p>
            <a:r>
              <a:rPr lang="en-US" sz="2800" dirty="0" err="1">
                <a:latin typeface="Times New Roman" panose="02020603050405020304" pitchFamily="18" charset="0"/>
                <a:cs typeface="Times New Roman" panose="02020603050405020304" pitchFamily="18" charset="0"/>
              </a:rPr>
              <a:t>Sieder</a:t>
            </a:r>
            <a:r>
              <a:rPr lang="en-US" sz="2800" dirty="0">
                <a:latin typeface="Times New Roman" panose="02020603050405020304" pitchFamily="18" charset="0"/>
                <a:cs typeface="Times New Roman" panose="02020603050405020304" pitchFamily="18" charset="0"/>
              </a:rPr>
              <a:t>, R. (2017). Indigenous Sovereignties in Guatemala: Between Criminalization and Revitalization. NACLA Report on the Americas, 49(3), 370-372.</a:t>
            </a: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4372367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464</TotalTime>
  <Words>2622</Words>
  <Application>Microsoft Office PowerPoint</Application>
  <PresentationFormat>Widescreen</PresentationFormat>
  <Paragraphs>88</Paragraphs>
  <Slides>10</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Times New Roman</vt:lpstr>
      <vt:lpstr>Trebuchet MS</vt:lpstr>
      <vt:lpstr>Wingdings 3</vt:lpstr>
      <vt:lpstr>Facet</vt:lpstr>
      <vt:lpstr>Guatemalan Justice system </vt:lpstr>
      <vt:lpstr>Criminal prosecution stages</vt:lpstr>
      <vt:lpstr>Differences between Guatemala and United States</vt:lpstr>
      <vt:lpstr>Similarities between Guatemala and United States</vt:lpstr>
      <vt:lpstr>Selected crimes</vt:lpstr>
      <vt:lpstr>Juvenile versus adult system </vt:lpstr>
      <vt:lpstr>Selected and researched prisons</vt:lpstr>
      <vt:lpstr>Crime statistics in Guatemala</vt:lpstr>
      <vt:lpstr>Criminal justice system</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BENEDICT001</dc:creator>
  <cp:lastModifiedBy>user</cp:lastModifiedBy>
  <cp:revision>42</cp:revision>
  <dcterms:created xsi:type="dcterms:W3CDTF">2020-11-21T18:43:03Z</dcterms:created>
  <dcterms:modified xsi:type="dcterms:W3CDTF">2020-11-22T03:40:04Z</dcterms:modified>
</cp:coreProperties>
</file>