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93" autoAdjust="0"/>
    <p:restoredTop sz="74281" autoAdjust="0"/>
  </p:normalViewPr>
  <p:slideViewPr>
    <p:cSldViewPr>
      <p:cViewPr varScale="1">
        <p:scale>
          <a:sx n="78" d="100"/>
          <a:sy n="78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68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68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B82F2953-0230-46D0-A26D-C96D163BBD1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50862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2C376E78-C7D8-4600-B588-F87965E548A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043193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E814AB89-7D73-4494-898E-A0E718EA72B0}" type="slidenum">
              <a:rPr lang="zh-CN" altLang="en-US">
                <a:latin typeface="Arial" charset="0"/>
              </a:rPr>
              <a:pPr/>
              <a:t>2</a:t>
            </a:fld>
            <a:endParaRPr lang="en-US" altLang="zh-CN">
              <a:latin typeface="Arial" charset="0"/>
            </a:endParaRPr>
          </a:p>
        </p:txBody>
      </p:sp>
      <p:sp>
        <p:nvSpPr>
          <p:cNvPr id="3174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48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3</a:t>
            </a:r>
          </a:p>
        </p:txBody>
      </p:sp>
      <p:sp>
        <p:nvSpPr>
          <p:cNvPr id="31749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1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2" name="Rectangle 7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2</a:t>
            </a:r>
          </a:p>
        </p:txBody>
      </p:sp>
      <p:sp>
        <p:nvSpPr>
          <p:cNvPr id="31753" name="Rectangle 8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4" name="Rectangle 9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5" name="Rectangle 10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6" name="Rectangle 11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2</a:t>
            </a:r>
          </a:p>
        </p:txBody>
      </p:sp>
      <p:sp>
        <p:nvSpPr>
          <p:cNvPr id="31757" name="Rectangle 12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8" name="Rectangle 13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59" name="Rectangle 14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0" name="Rectangle 15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2</a:t>
            </a:r>
          </a:p>
        </p:txBody>
      </p:sp>
      <p:sp>
        <p:nvSpPr>
          <p:cNvPr id="31761" name="Rectangle 16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2" name="Rectangle 17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3" name="Rectangle 18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4" name="Rectangle 19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2</a:t>
            </a:r>
          </a:p>
        </p:txBody>
      </p:sp>
      <p:sp>
        <p:nvSpPr>
          <p:cNvPr id="31765" name="Rectangle 20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6" name="Rectangle 21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7" name="Rectangle 2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68" name="Rectangle 2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2</a:t>
            </a:r>
          </a:p>
        </p:txBody>
      </p:sp>
      <p:sp>
        <p:nvSpPr>
          <p:cNvPr id="31769" name="Rectangle 2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70" name="Rectangle 2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1771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1772" name="Rectangle 2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4CAB8CF6-7831-4D1E-AC6E-655A89629D50}" type="slidenum">
              <a:rPr lang="zh-CN" altLang="en-US">
                <a:latin typeface="Arial" charset="0"/>
              </a:rPr>
              <a:pPr/>
              <a:t>5</a:t>
            </a:fld>
            <a:endParaRPr lang="en-US" altLang="zh-CN">
              <a:latin typeface="Arial" charset="0"/>
            </a:endParaRP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2772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13</a:t>
            </a:r>
          </a:p>
        </p:txBody>
      </p:sp>
      <p:sp>
        <p:nvSpPr>
          <p:cNvPr id="32773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2774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277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277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5D0BDB41-5B07-42F6-83FF-95E2E6F21440}" type="slidenum">
              <a:rPr lang="zh-CN" altLang="en-US">
                <a:latin typeface="Arial" charset="0"/>
              </a:rPr>
              <a:pPr/>
              <a:t>13</a:t>
            </a:fld>
            <a:endParaRPr lang="en-US" altLang="zh-CN">
              <a:latin typeface="Arial" charset="0"/>
            </a:endParaRPr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7</a:t>
            </a:r>
          </a:p>
        </p:txBody>
      </p:sp>
      <p:sp>
        <p:nvSpPr>
          <p:cNvPr id="33797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379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380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E72185C-A004-4EC8-BFBE-EC5E5998E88C}" type="slidenum">
              <a:rPr lang="zh-CN" altLang="en-US">
                <a:latin typeface="Arial" charset="0"/>
              </a:rPr>
              <a:pPr/>
              <a:t>14</a:t>
            </a:fld>
            <a:endParaRPr lang="en-US" altLang="zh-CN">
              <a:latin typeface="Arial" charset="0"/>
            </a:endParaRPr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8</a:t>
            </a: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482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482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2AA022E8-4A9E-4B75-8DCD-77038F43C14F}" type="slidenum">
              <a:rPr lang="zh-CN" altLang="en-US">
                <a:latin typeface="Arial" charset="0"/>
              </a:rPr>
              <a:pPr/>
              <a:t>15</a:t>
            </a:fld>
            <a:endParaRPr lang="en-US" altLang="zh-CN">
              <a:latin typeface="Arial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F3FC36C-FE1D-414E-8C9F-E45954B4F3BA}" type="slidenum">
              <a:rPr lang="zh-CN" altLang="en-US">
                <a:latin typeface="Arial" charset="0"/>
              </a:rPr>
              <a:pPr/>
              <a:t>16</a:t>
            </a:fld>
            <a:endParaRPr lang="en-US" altLang="zh-CN">
              <a:latin typeface="Arial" charset="0"/>
            </a:endParaRPr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6868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13</a:t>
            </a:r>
          </a:p>
        </p:txBody>
      </p:sp>
      <p:sp>
        <p:nvSpPr>
          <p:cNvPr id="36869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6870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687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687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3672411-AA01-493A-AEBC-B6EFBFE2E7A2}" type="slidenum">
              <a:rPr lang="zh-CN" altLang="en-US">
                <a:latin typeface="Arial" charset="0"/>
              </a:rPr>
              <a:pPr/>
              <a:t>17</a:t>
            </a:fld>
            <a:endParaRPr lang="en-US" altLang="zh-CN">
              <a:latin typeface="Arial" charset="0"/>
            </a:endParaRP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7892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15</a:t>
            </a:r>
          </a:p>
        </p:txBody>
      </p:sp>
      <p:sp>
        <p:nvSpPr>
          <p:cNvPr id="37893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7894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789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789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4F87829-1162-45D7-9B91-7121E57AD361}" type="slidenum">
              <a:rPr lang="zh-CN" altLang="en-US">
                <a:latin typeface="Arial" charset="0"/>
              </a:rPr>
              <a:pPr/>
              <a:t>18</a:t>
            </a:fld>
            <a:endParaRPr lang="en-US" altLang="zh-CN">
              <a:latin typeface="Arial" charset="0"/>
            </a:endParaRPr>
          </a:p>
        </p:txBody>
      </p:sp>
      <p:sp>
        <p:nvSpPr>
          <p:cNvPr id="3891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3</a:t>
            </a:r>
          </a:p>
        </p:txBody>
      </p:sp>
      <p:sp>
        <p:nvSpPr>
          <p:cNvPr id="38917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8918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891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892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6394A79E-CEEB-4368-A3F8-BE0AEE3321E6}" type="slidenum">
              <a:rPr lang="zh-CN" altLang="en-US">
                <a:latin typeface="Arial" charset="0"/>
              </a:rPr>
              <a:pPr/>
              <a:t>19</a:t>
            </a:fld>
            <a:endParaRPr lang="en-US" altLang="zh-CN">
              <a:latin typeface="Arial" charset="0"/>
            </a:endParaRPr>
          </a:p>
        </p:txBody>
      </p:sp>
      <p:sp>
        <p:nvSpPr>
          <p:cNvPr id="3993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9940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4</a:t>
            </a:r>
          </a:p>
        </p:txBody>
      </p:sp>
      <p:sp>
        <p:nvSpPr>
          <p:cNvPr id="39941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9942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3994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3994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AD91B2C5-991D-4E7C-97C6-76130E1BD353}" type="slidenum">
              <a:rPr lang="zh-CN" altLang="en-US">
                <a:latin typeface="Arial" charset="0"/>
              </a:rPr>
              <a:pPr/>
              <a:t>20</a:t>
            </a:fld>
            <a:endParaRPr lang="en-US" altLang="zh-CN">
              <a:latin typeface="Arial" charset="0"/>
            </a:endParaRPr>
          </a:p>
        </p:txBody>
      </p:sp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0964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17</a:t>
            </a:r>
          </a:p>
        </p:txBody>
      </p:sp>
      <p:sp>
        <p:nvSpPr>
          <p:cNvPr id="40965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0966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0967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4096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CA823189-2AE8-412A-A530-F39572101B15}" type="slidenum">
              <a:rPr lang="zh-CN" altLang="en-US">
                <a:latin typeface="Arial" charset="0"/>
              </a:rPr>
              <a:pPr/>
              <a:t>21</a:t>
            </a:fld>
            <a:endParaRPr lang="en-US" altLang="zh-CN">
              <a:latin typeface="Arial" charset="0"/>
            </a:endParaRPr>
          </a:p>
        </p:txBody>
      </p:sp>
      <p:sp>
        <p:nvSpPr>
          <p:cNvPr id="4198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5</a:t>
            </a:r>
          </a:p>
        </p:txBody>
      </p:sp>
      <p:sp>
        <p:nvSpPr>
          <p:cNvPr id="41989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1990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199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4199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21E52D2-7267-443B-AE6E-E3F6E4CC0684}" type="slidenum">
              <a:rPr lang="zh-CN" altLang="en-US">
                <a:latin typeface="Arial" charset="0"/>
              </a:rPr>
              <a:pPr/>
              <a:t>22</a:t>
            </a:fld>
            <a:endParaRPr lang="en-US" altLang="zh-CN">
              <a:latin typeface="Arial" charset="0"/>
            </a:endParaRP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3012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6</a:t>
            </a:r>
          </a:p>
        </p:txBody>
      </p:sp>
      <p:sp>
        <p:nvSpPr>
          <p:cNvPr id="43013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3014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301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4301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7E18F8C1-D07F-4508-9029-F7316D27C6CE}" type="slidenum">
              <a:rPr lang="zh-CN" altLang="en-US">
                <a:latin typeface="Arial" charset="0"/>
              </a:rPr>
              <a:pPr/>
              <a:t>23</a:t>
            </a:fld>
            <a:endParaRPr lang="en-US" altLang="zh-CN">
              <a:latin typeface="Arial" charset="0"/>
            </a:endParaRPr>
          </a:p>
        </p:txBody>
      </p:sp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4036" name="Rectangle 3"/>
          <p:cNvSpPr>
            <a:spLocks noChangeArrowheads="1"/>
          </p:cNvSpPr>
          <p:nvPr/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/>
            <a:r>
              <a:rPr lang="en-US" altLang="zh-CN" sz="1000" i="1">
                <a:latin typeface="Times New Roman" pitchFamily="18" charset="0"/>
              </a:rPr>
              <a:t>10</a:t>
            </a:r>
          </a:p>
        </p:txBody>
      </p:sp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</a:endParaRPr>
          </a:p>
        </p:txBody>
      </p:sp>
      <p:sp>
        <p:nvSpPr>
          <p:cNvPr id="4403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4425" y="703263"/>
            <a:ext cx="4629150" cy="3473450"/>
          </a:xfrm>
          <a:ln cap="flat"/>
        </p:spPr>
      </p:sp>
      <p:sp>
        <p:nvSpPr>
          <p:cNvPr id="4404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B9E07081-3C46-420B-AAB9-A1571A4D29CF}" type="slidenum">
              <a:rPr lang="zh-CN" altLang="en-US">
                <a:latin typeface="Arial" charset="0"/>
              </a:rPr>
              <a:pPr/>
              <a:t>24</a:t>
            </a:fld>
            <a:endParaRPr lang="en-US" altLang="zh-CN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696913"/>
            <a:ext cx="46482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/>
              <a:t>SIC codes have been used many years to identify industries and allow for comparison with industry average ratios.  The SIC codes are limited, however, and have not kept pace with a rapidly changing environment. Consequently, the North American Industry Classification System was introduced in 1997 to alleviate some of the problems with SIC codes.</a:t>
            </a:r>
          </a:p>
          <a:p>
            <a:pPr eaLnBrk="1" hangingPunct="1"/>
            <a:endParaRPr lang="en-US" altLang="zh-CN"/>
          </a:p>
          <a:p>
            <a:pPr eaLnBrk="1" hangingPunct="1"/>
            <a:r>
              <a:rPr lang="en-US" altLang="zh-CN"/>
              <a:t>Click on the web surfer to go the NAICS home page. It provides information on the change to the NAICS and conversion between SIC and NAICS codes.</a:t>
            </a:r>
            <a:endParaRPr lang="en-US" altLang="zh-CN" b="1" i="1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9A79F3-26D4-489D-ACE2-2A9780167C4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4725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B47111-7926-4DBA-B326-8FCBD92D857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21288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81BDBB-80AA-4989-85DA-6E1E5BA5EAB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98406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BFE27B-027C-4E32-9553-72A02393BD0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8415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C8ACEE-60E9-48E8-B31B-A1747329EE2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4504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70E99-7052-4199-B22B-60FD71115AE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0054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E320F0-15D0-465C-9048-8A0245D2CD4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8625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36BF2-71C7-4A41-89A0-9F50A642835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1317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688EF-8E1B-4E9C-961B-97DE7F1FDD1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43991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ACABF3-3DF4-4708-A743-0376367870E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99496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BF754-FEB2-4E04-BAE4-53E4FC91ADD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72237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smtClean="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smtClean="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>
                <a:ea typeface="宋体" pitchFamily="2" charset="-122"/>
              </a:defRPr>
            </a:lvl1pPr>
          </a:lstStyle>
          <a:p>
            <a:pPr>
              <a:defRPr/>
            </a:pPr>
            <a:fld id="{7B067F1B-422F-41A5-B4FC-498359C5562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3482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0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11" Type="http://schemas.openxmlformats.org/officeDocument/2006/relationships/image" Target="../media/image20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9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22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2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1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30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2.bin"/><Relationship Id="rId9" Type="http://schemas.openxmlformats.org/officeDocument/2006/relationships/image" Target="../media/image36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edgarscan.pwcglobal.com" TargetMode="External"/><Relationship Id="rId3" Type="http://schemas.openxmlformats.org/officeDocument/2006/relationships/hyperlink" Target="http://www.reportgallery.com/" TargetMode="External"/><Relationship Id="rId7" Type="http://schemas.openxmlformats.org/officeDocument/2006/relationships/hyperlink" Target="finance.yahoo.com" TargetMode="Externa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jaxworks.com/" TargetMode="External"/><Relationship Id="rId5" Type="http://schemas.openxmlformats.org/officeDocument/2006/relationships/hyperlink" Target="http://www.corporateinformation.com/" TargetMode="External"/><Relationship Id="rId10" Type="http://schemas.openxmlformats.org/officeDocument/2006/relationships/hyperlink" Target="http://www.ibm.com/investor/financialguide" TargetMode="External"/><Relationship Id="rId4" Type="http://schemas.openxmlformats.org/officeDocument/2006/relationships/hyperlink" Target="http://www.prars.com/" TargetMode="External"/><Relationship Id="rId9" Type="http://schemas.openxmlformats.org/officeDocument/2006/relationships/hyperlink" Target="http://www.sternstewar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marL="1104900" indent="-1104900" eaLnBrk="1" hangingPunct="1"/>
            <a:br>
              <a:rPr lang="en-US" altLang="zh-CN" sz="3600" dirty="0">
                <a:ea typeface="宋体" pitchFamily="2" charset="-122"/>
              </a:rPr>
            </a:br>
            <a:r>
              <a:rPr lang="en-US" altLang="zh-CN" sz="3600" dirty="0">
                <a:ea typeface="宋体" pitchFamily="2" charset="-122"/>
              </a:rPr>
              <a:t> Measuring Corporate Performance</a:t>
            </a:r>
            <a:br>
              <a:rPr lang="en-US" altLang="zh-CN" sz="3600" dirty="0">
                <a:ea typeface="宋体" pitchFamily="2" charset="-122"/>
              </a:rPr>
            </a:br>
            <a:r>
              <a:rPr lang="en-US" altLang="zh-CN" sz="3600" dirty="0">
                <a:ea typeface="宋体" pitchFamily="2" charset="-122"/>
              </a:rPr>
              <a:t>Textbook: Chapter 4</a:t>
            </a:r>
            <a:br>
              <a:rPr lang="en-US" altLang="zh-CN" sz="3600" dirty="0">
                <a:ea typeface="宋体" pitchFamily="2" charset="-122"/>
              </a:rPr>
            </a:br>
            <a:r>
              <a:rPr lang="en-US" altLang="zh-CN" sz="3600" dirty="0">
                <a:ea typeface="宋体" pitchFamily="2" charset="-122"/>
              </a:rPr>
              <a:t>ISBN 978-1-259-91895-7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89" name="Rectangle 9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495" name="Rectangle 1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924800" cy="1066800"/>
          </a:xfrm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Topics Covered</a:t>
            </a:r>
          </a:p>
        </p:txBody>
      </p:sp>
      <p:sp>
        <p:nvSpPr>
          <p:cNvPr id="20496" name="Rectangle 17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 sz="2000">
                <a:ea typeface="宋体" pitchFamily="2" charset="-122"/>
              </a:rPr>
              <a:t>Value and Value Added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Measuring Profitability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Measuring Efficiency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Analyzing the Return on </a:t>
            </a:r>
            <a:r>
              <a:rPr lang="fr-FR" altLang="en-US" sz="2000"/>
              <a:t>Assets: The Du Pont System</a:t>
            </a:r>
            <a:endParaRPr lang="en-US" altLang="zh-CN" sz="2000">
              <a:ea typeface="宋体" pitchFamily="2" charset="-122"/>
            </a:endParaRP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Measuring Leverage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Measuring Liquidity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Calculating Sustainable Growth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Interpreting Financial Ratios</a:t>
            </a:r>
          </a:p>
          <a:p>
            <a:pPr eaLnBrk="1" hangingPunct="1"/>
            <a:r>
              <a:rPr lang="en-US" altLang="zh-CN" sz="2000">
                <a:ea typeface="宋体" pitchFamily="2" charset="-122"/>
              </a:rPr>
              <a:t>The Role of Financial Ratios–and a Final Note on Transparency</a:t>
            </a:r>
          </a:p>
          <a:p>
            <a:pPr eaLnBrk="1" hangingPunct="1"/>
            <a:endParaRPr lang="en-US" altLang="zh-CN" sz="2000">
              <a:ea typeface="宋体" pitchFamily="2" charset="-122"/>
            </a:endParaRPr>
          </a:p>
          <a:p>
            <a:pPr eaLnBrk="1" hangingPunct="1"/>
            <a:endParaRPr lang="en-US" altLang="zh-CN" sz="2000">
              <a:ea typeface="宋体" pitchFamily="2" charset="-122"/>
            </a:endParaRPr>
          </a:p>
          <a:p>
            <a:pPr eaLnBrk="1" hangingPunct="1"/>
            <a:endParaRPr lang="zh-CN" altLang="en-US" sz="2000">
              <a:ea typeface="宋体" pitchFamily="2" charset="-122"/>
            </a:endParaRPr>
          </a:p>
        </p:txBody>
      </p:sp>
    </p:spTree>
  </p:cSld>
  <p:clrMapOvr>
    <a:masterClrMapping/>
  </p:clrMapOvr>
  <p:transition>
    <p:pull dir="l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Value and Value Added</a:t>
            </a:r>
          </a:p>
        </p:txBody>
      </p:sp>
      <p:sp>
        <p:nvSpPr>
          <p:cNvPr id="102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 b="1">
                <a:ea typeface="宋体" pitchFamily="2" charset="-122"/>
              </a:rPr>
              <a:t>Market Capitalization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Total market value of equity, equal to share price times number of shares outstanding.</a:t>
            </a:r>
          </a:p>
          <a:p>
            <a:pPr lvl="1" eaLnBrk="1" hangingPunct="1"/>
            <a:endParaRPr lang="en-US" altLang="zh-CN">
              <a:ea typeface="宋体" pitchFamily="2" charset="-122"/>
            </a:endParaRPr>
          </a:p>
          <a:p>
            <a:pPr eaLnBrk="1" hangingPunct="1"/>
            <a:endParaRPr lang="en-US" altLang="zh-CN" b="1">
              <a:ea typeface="宋体" pitchFamily="2" charset="-122"/>
            </a:endParaRPr>
          </a:p>
          <a:p>
            <a:pPr eaLnBrk="1" hangingPunct="1"/>
            <a:r>
              <a:rPr lang="en-US" altLang="zh-CN" b="1">
                <a:ea typeface="宋体" pitchFamily="2" charset="-122"/>
              </a:rPr>
              <a:t>Market Value Added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Market capitalization minus book value of equity.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00200" y="3048000"/>
          <a:ext cx="60007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3200400" imgH="203040" progId="Equation.3">
                  <p:embed/>
                </p:oleObj>
              </mc:Choice>
              <mc:Fallback>
                <p:oleObj name="Equation" r:id="rId3" imgW="320040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048000"/>
                        <a:ext cx="6000750" cy="381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1868488" y="5386388"/>
          <a:ext cx="5310187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5" imgW="2831760" imgH="228600" progId="Equation.3">
                  <p:embed/>
                </p:oleObj>
              </mc:Choice>
              <mc:Fallback>
                <p:oleObj name="Equation" r:id="rId5" imgW="2831760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488" y="5386388"/>
                        <a:ext cx="5310187" cy="4286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 idx="4294967295"/>
          </p:nvPr>
        </p:nvSpPr>
        <p:spPr>
          <a:xfrm>
            <a:off x="685800" y="152400"/>
            <a:ext cx="7772400" cy="914400"/>
          </a:xfrm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Value and Value Added</a:t>
            </a:r>
          </a:p>
        </p:txBody>
      </p:sp>
      <p:sp>
        <p:nvSpPr>
          <p:cNvPr id="21507" name="TextBox 6"/>
          <p:cNvSpPr txBox="1">
            <a:spLocks noChangeArrowheads="1"/>
          </p:cNvSpPr>
          <p:nvPr/>
        </p:nvSpPr>
        <p:spPr bwMode="auto">
          <a:xfrm>
            <a:off x="1143000" y="1401763"/>
            <a:ext cx="5943600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CN" sz="2400">
                <a:latin typeface="Times New Roman" pitchFamily="18" charset="0"/>
                <a:ea typeface="宋体" pitchFamily="2" charset="-122"/>
              </a:rPr>
              <a:t>PepsiCo Balance Sheet (December 31, 2006) </a:t>
            </a:r>
            <a:r>
              <a:rPr lang="en-US" altLang="zh-CN">
                <a:latin typeface="Times New Roman" pitchFamily="18" charset="0"/>
                <a:ea typeface="宋体" pitchFamily="2" charset="-122"/>
              </a:rPr>
              <a:t>$Millions</a:t>
            </a:r>
            <a:endParaRPr lang="en-US" altLang="zh-CN" sz="2400">
              <a:latin typeface="Times New Roman" pitchFamily="18" charset="0"/>
              <a:ea typeface="宋体" pitchFamily="2" charset="-122"/>
            </a:endParaRPr>
          </a:p>
        </p:txBody>
      </p:sp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266950"/>
            <a:ext cx="71342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2053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Value and Value Added</a:t>
            </a: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76400"/>
            <a:ext cx="7772400" cy="4572000"/>
          </a:xfrm>
          <a:noFill/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b="1">
                <a:ea typeface="宋体" pitchFamily="2" charset="-122"/>
              </a:rPr>
              <a:t>Pepsico Income Statement (year end 2006)</a:t>
            </a:r>
            <a:endParaRPr lang="en-US" altLang="zh-CN" sz="2000">
              <a:ea typeface="宋体" pitchFamily="2" charset="-122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2000">
              <a:ea typeface="宋体" pitchFamily="2" charset="-122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Net Sales				          35,753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COGS					          15,762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Selling, G&amp;A expenses		          11,530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Depreciation expense		       	</a:t>
            </a:r>
            <a:r>
              <a:rPr lang="en-US" altLang="zh-CN" sz="2000" u="sng">
                <a:ea typeface="宋体" pitchFamily="2" charset="-122"/>
              </a:rPr>
              <a:t>1,406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EBIT						7,055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Net interest expense				</a:t>
            </a:r>
            <a:r>
              <a:rPr lang="en-US" altLang="zh-CN" sz="2000" u="sng">
                <a:ea typeface="宋体" pitchFamily="2" charset="-122"/>
              </a:rPr>
              <a:t>     66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Taxable Income				6,989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Income Taxes					</a:t>
            </a:r>
            <a:r>
              <a:rPr lang="en-US" altLang="zh-CN" sz="2000" u="sng">
                <a:ea typeface="宋体" pitchFamily="2" charset="-122"/>
              </a:rPr>
              <a:t>1,347</a:t>
            </a:r>
            <a:endParaRPr lang="en-US" altLang="zh-CN" sz="2000">
              <a:ea typeface="宋体" pitchFamily="2" charset="-122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>
                <a:ea typeface="宋体" pitchFamily="2" charset="-122"/>
              </a:rPr>
              <a:t>Net Income					5,642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85800" y="1143000"/>
          <a:ext cx="965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Clip" r:id="rId4" imgW="4824000" imgH="4495680" progId="MS_ClipArt_Gallery.2">
                  <p:embed/>
                </p:oleObj>
              </mc:Choice>
              <mc:Fallback>
                <p:oleObj name="Clip" r:id="rId4" imgW="4824000" imgH="4495680" progId="MS_ClipArt_Gallery.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143000"/>
                        <a:ext cx="96520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Value and Value Added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24000"/>
            <a:ext cx="8077200" cy="5105400"/>
          </a:xfrm>
        </p:spPr>
        <p:txBody>
          <a:bodyPr/>
          <a:lstStyle/>
          <a:p>
            <a:pPr eaLnBrk="1" hangingPunct="1"/>
            <a:r>
              <a:rPr lang="en-US" altLang="zh-CN" b="1">
                <a:ea typeface="宋体" pitchFamily="2" charset="-122"/>
              </a:rPr>
              <a:t>Market-to-Book Ratio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Ratio of market value of equity to book value of equity.</a:t>
            </a:r>
          </a:p>
          <a:p>
            <a:pPr lvl="1" eaLnBrk="1" hangingPunct="1"/>
            <a:endParaRPr lang="en-US" altLang="zh-CN">
              <a:ea typeface="宋体" pitchFamily="2" charset="-122"/>
            </a:endParaRPr>
          </a:p>
          <a:p>
            <a:pPr lvl="1" eaLnBrk="1" hangingPunct="1"/>
            <a:endParaRPr lang="zh-CN" altLang="en-US">
              <a:ea typeface="宋体" pitchFamily="2" charset="-122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524000" y="3352800"/>
          <a:ext cx="5572125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3" imgW="2971800" imgH="1054080" progId="Equation.3">
                  <p:embed/>
                </p:oleObj>
              </mc:Choice>
              <mc:Fallback>
                <p:oleObj name="Equation" r:id="rId3" imgW="2971800" imgH="105408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352800"/>
                        <a:ext cx="5572125" cy="197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Value and Value Added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2000">
                <a:ea typeface="宋体" pitchFamily="2" charset="-122"/>
              </a:rPr>
              <a:t>Stock market measures of company performance, 2006. Companies are ranked by market value added. (dollar values in millions)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79946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Profitability</a:t>
            </a:r>
          </a:p>
        </p:txBody>
      </p:sp>
      <p:sp>
        <p:nvSpPr>
          <p:cNvPr id="410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Economic Value Added (EVA)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Net income minus a charge for the cost of capital employed. Also called </a:t>
            </a:r>
            <a:r>
              <a:rPr lang="en-US" altLang="zh-CN" i="1">
                <a:ea typeface="宋体" pitchFamily="2" charset="-122"/>
              </a:rPr>
              <a:t>residual income.</a:t>
            </a:r>
          </a:p>
          <a:p>
            <a:pPr lvl="1" eaLnBrk="1" hangingPunct="1"/>
            <a:endParaRPr lang="en-US" altLang="zh-CN" i="1">
              <a:ea typeface="宋体" pitchFamily="2" charset="-122"/>
            </a:endParaRPr>
          </a:p>
          <a:p>
            <a:pPr eaLnBrk="1" hangingPunct="1"/>
            <a:r>
              <a:rPr lang="en-US" altLang="zh-CN">
                <a:ea typeface="宋体" pitchFamily="2" charset="-122"/>
              </a:rPr>
              <a:t>Residual Income 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Net Dollar return after deducting the cost of capital</a:t>
            </a:r>
          </a:p>
          <a:p>
            <a:pPr lvl="1" eaLnBrk="1" hangingPunct="1"/>
            <a:endParaRPr lang="en-US" altLang="zh-CN" i="1">
              <a:ea typeface="宋体" pitchFamily="2" charset="-122"/>
            </a:endParaRPr>
          </a:p>
          <a:p>
            <a:pPr lvl="1" eaLnBrk="1" hangingPunct="1"/>
            <a:endParaRPr lang="en-US" altLang="zh-CN" i="1">
              <a:ea typeface="宋体" pitchFamily="2" charset="-122"/>
            </a:endParaRPr>
          </a:p>
          <a:p>
            <a:pPr lvl="1" eaLnBrk="1" hangingPunct="1"/>
            <a:endParaRPr lang="zh-CN" altLang="en-US">
              <a:ea typeface="宋体" pitchFamily="2" charset="-122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1698625" y="4902200"/>
          <a:ext cx="6281738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Equation" r:id="rId3" imgW="2806560" imgH="431640" progId="Equation.3">
                  <p:embed/>
                </p:oleObj>
              </mc:Choice>
              <mc:Fallback>
                <p:oleObj name="Equation" r:id="rId3" imgW="280656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8625" y="4902200"/>
                        <a:ext cx="6281738" cy="9652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Profitability</a:t>
            </a:r>
          </a:p>
        </p:txBody>
      </p:sp>
      <p:sp>
        <p:nvSpPr>
          <p:cNvPr id="512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Economic Value Added (EVA) of PepsiCo</a:t>
            </a:r>
          </a:p>
          <a:p>
            <a:pPr lvl="1" eaLnBrk="1" hangingPunct="1"/>
            <a:endParaRPr lang="en-US" altLang="zh-CN" i="1">
              <a:ea typeface="宋体" pitchFamily="2" charset="-122"/>
            </a:endParaRPr>
          </a:p>
          <a:p>
            <a:pPr lvl="1" eaLnBrk="1" hangingPunct="1"/>
            <a:endParaRPr lang="en-US" altLang="zh-CN" i="1">
              <a:ea typeface="宋体" pitchFamily="2" charset="-122"/>
            </a:endParaRPr>
          </a:p>
          <a:p>
            <a:pPr lvl="1" eaLnBrk="1" hangingPunct="1"/>
            <a:endParaRPr lang="zh-CN" altLang="en-US">
              <a:ea typeface="宋体" pitchFamily="2" charset="-122"/>
            </a:endParaRP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1447800" y="2209800"/>
          <a:ext cx="6281738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Equation" r:id="rId3" imgW="2806560" imgH="431640" progId="Equation.3">
                  <p:embed/>
                </p:oleObj>
              </mc:Choice>
              <mc:Fallback>
                <p:oleObj name="Equation" r:id="rId3" imgW="2806560" imgH="4316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209800"/>
                        <a:ext cx="6281738" cy="965200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2362200" y="3962400"/>
          <a:ext cx="3951288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5" imgW="1765080" imgH="660240" progId="Equation.3">
                  <p:embed/>
                </p:oleObj>
              </mc:Choice>
              <mc:Fallback>
                <p:oleObj name="Equation" r:id="rId5" imgW="1765080" imgH="66024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962400"/>
                        <a:ext cx="3951288" cy="151447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 w="38100" cmpd="dbl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Profitability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 sz="2000">
                <a:ea typeface="宋体" pitchFamily="2" charset="-122"/>
              </a:rPr>
              <a:t>Accounting measures of company performance, 2006. Companies are ranked by return on equity.</a:t>
            </a:r>
          </a:p>
        </p:txBody>
      </p:sp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8550"/>
            <a:ext cx="8001000" cy="350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Profitability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Return on Equity (ROE)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Net income as a percentage of shareholders’ equity	</a:t>
            </a:r>
          </a:p>
          <a:p>
            <a:pPr lvl="1" eaLnBrk="1" hangingPunct="1"/>
            <a:endParaRPr lang="en-US" altLang="zh-CN">
              <a:ea typeface="宋体" pitchFamily="2" charset="-122"/>
            </a:endParaRPr>
          </a:p>
          <a:p>
            <a:pPr eaLnBrk="1" hangingPunct="1"/>
            <a:r>
              <a:rPr lang="en-US" altLang="zh-CN">
                <a:ea typeface="宋体" pitchFamily="2" charset="-122"/>
              </a:rPr>
              <a:t>Return on Capital (ROC)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Net income plus Interest as a percentage of long-term capital.</a:t>
            </a:r>
          </a:p>
          <a:p>
            <a:pPr lvl="1" eaLnBrk="1" hangingPunct="1"/>
            <a:endParaRPr lang="en-US" altLang="zh-CN">
              <a:ea typeface="宋体" pitchFamily="2" charset="-122"/>
            </a:endParaRPr>
          </a:p>
          <a:p>
            <a:pPr eaLnBrk="1" hangingPunct="1"/>
            <a:r>
              <a:rPr lang="en-US" altLang="zh-CN">
                <a:ea typeface="宋体" pitchFamily="2" charset="-122"/>
              </a:rPr>
              <a:t>Return on Assets (ROA)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Net income plus interest as a percentage of total assets</a:t>
            </a:r>
          </a:p>
        </p:txBody>
      </p:sp>
    </p:spTree>
  </p:cSld>
  <p:clrMapOvr>
    <a:masterClrMapping/>
  </p:clrMapOvr>
  <p:transition>
    <p:pull dir="l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Profitability - PepsiCo</a:t>
            </a:r>
          </a:p>
        </p:txBody>
      </p:sp>
      <p:graphicFrame>
        <p:nvGraphicFramePr>
          <p:cNvPr id="6146" name="Object 2"/>
          <p:cNvGraphicFramePr>
            <a:graphicFrameLocks/>
          </p:cNvGraphicFramePr>
          <p:nvPr/>
        </p:nvGraphicFramePr>
        <p:xfrm>
          <a:off x="1147763" y="1752600"/>
          <a:ext cx="6224587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3" imgW="2882880" imgH="419040" progId="Equation.3">
                  <p:embed/>
                </p:oleObj>
              </mc:Choice>
              <mc:Fallback>
                <p:oleObj name="Equation" r:id="rId3" imgW="2882880" imgH="41904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7763" y="1752600"/>
                        <a:ext cx="6224587" cy="912813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99FF"/>
                          </a:gs>
                          <a:gs pos="50000">
                            <a:srgbClr val="FF99FF">
                              <a:gamma/>
                              <a:tint val="0"/>
                              <a:invGamma/>
                            </a:srgbClr>
                          </a:gs>
                          <a:gs pos="100000">
                            <a:srgbClr val="FF99FF"/>
                          </a:gs>
                        </a:gsLst>
                        <a:lin ang="27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/>
          </p:cNvGraphicFramePr>
          <p:nvPr/>
        </p:nvGraphicFramePr>
        <p:xfrm>
          <a:off x="685800" y="3276600"/>
          <a:ext cx="7900988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Equation" r:id="rId5" imgW="3835080" imgH="419040" progId="Equation.3">
                  <p:embed/>
                </p:oleObj>
              </mc:Choice>
              <mc:Fallback>
                <p:oleObj name="Equation" r:id="rId5" imgW="3835080" imgH="41904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276600"/>
                        <a:ext cx="7900988" cy="86677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99FF"/>
                          </a:gs>
                          <a:gs pos="50000">
                            <a:srgbClr val="FF99FF">
                              <a:gamma/>
                              <a:tint val="0"/>
                              <a:invGamma/>
                            </a:srgbClr>
                          </a:gs>
                          <a:gs pos="100000">
                            <a:srgbClr val="FF99FF"/>
                          </a:gs>
                        </a:gsLst>
                        <a:lin ang="27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8" name="Object 4"/>
          <p:cNvGraphicFramePr>
            <a:graphicFrameLocks/>
          </p:cNvGraphicFramePr>
          <p:nvPr/>
        </p:nvGraphicFramePr>
        <p:xfrm>
          <a:off x="609600" y="5029200"/>
          <a:ext cx="8266113" cy="86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1" name="Equation" r:id="rId7" imgW="4012920" imgH="419040" progId="Equation.3">
                  <p:embed/>
                </p:oleObj>
              </mc:Choice>
              <mc:Fallback>
                <p:oleObj name="Equation" r:id="rId7" imgW="4012920" imgH="41904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029200"/>
                        <a:ext cx="8266113" cy="86677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99FF"/>
                          </a:gs>
                          <a:gs pos="50000">
                            <a:srgbClr val="FF99FF">
                              <a:gamma/>
                              <a:tint val="0"/>
                              <a:invGamma/>
                            </a:srgbClr>
                          </a:gs>
                          <a:gs pos="100000">
                            <a:srgbClr val="FF99FF"/>
                          </a:gs>
                        </a:gsLst>
                        <a:lin ang="27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609600" y="3124200"/>
            <a:ext cx="8458200" cy="2971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17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17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7177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Efficiency</a:t>
            </a:r>
          </a:p>
        </p:txBody>
      </p:sp>
      <p:graphicFrame>
        <p:nvGraphicFramePr>
          <p:cNvPr id="7170" name="Object 2"/>
          <p:cNvGraphicFramePr>
            <a:graphicFrameLocks/>
          </p:cNvGraphicFramePr>
          <p:nvPr/>
        </p:nvGraphicFramePr>
        <p:xfrm>
          <a:off x="838200" y="1676400"/>
          <a:ext cx="39465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4" imgW="3111480" imgH="419040" progId="Equation.3">
                  <p:embed/>
                </p:oleObj>
              </mc:Choice>
              <mc:Fallback>
                <p:oleObj name="Equation" r:id="rId4" imgW="3111480" imgH="41904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76400"/>
                        <a:ext cx="3946525" cy="5334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4"/>
          <p:cNvGraphicFramePr>
            <a:graphicFrameLocks/>
          </p:cNvGraphicFramePr>
          <p:nvPr/>
        </p:nvGraphicFramePr>
        <p:xfrm>
          <a:off x="4648200" y="2362200"/>
          <a:ext cx="40528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Equation" r:id="rId6" imgW="2743200" imgH="419040" progId="Equation.3">
                  <p:embed/>
                </p:oleObj>
              </mc:Choice>
              <mc:Fallback>
                <p:oleObj name="Equation" r:id="rId6" imgW="2743200" imgH="41904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362200"/>
                        <a:ext cx="4052888" cy="6096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" name="TextBox 7"/>
          <p:cNvSpPr txBox="1">
            <a:spLocks noChangeArrowheads="1"/>
          </p:cNvSpPr>
          <p:nvPr/>
        </p:nvSpPr>
        <p:spPr bwMode="auto">
          <a:xfrm>
            <a:off x="6248400" y="1371600"/>
            <a:ext cx="106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CN" sz="2400">
                <a:latin typeface="Times New Roman" pitchFamily="18" charset="0"/>
                <a:ea typeface="宋体" pitchFamily="2" charset="-122"/>
              </a:rPr>
              <a:t>OR</a:t>
            </a:r>
          </a:p>
        </p:txBody>
      </p:sp>
      <p:graphicFrame>
        <p:nvGraphicFramePr>
          <p:cNvPr id="7172" name="Object 5"/>
          <p:cNvGraphicFramePr>
            <a:graphicFrameLocks/>
          </p:cNvGraphicFramePr>
          <p:nvPr/>
        </p:nvGraphicFramePr>
        <p:xfrm>
          <a:off x="685800" y="3962400"/>
          <a:ext cx="52054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6" name="Equation" r:id="rId8" imgW="4101840" imgH="419040" progId="Equation.3">
                  <p:embed/>
                </p:oleObj>
              </mc:Choice>
              <mc:Fallback>
                <p:oleObj name="Equation" r:id="rId8" imgW="4101840" imgH="419040" progId="Equation.3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962400"/>
                        <a:ext cx="5205413" cy="5334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6"/>
          <p:cNvGraphicFramePr>
            <a:graphicFrameLocks/>
          </p:cNvGraphicFramePr>
          <p:nvPr/>
        </p:nvGraphicFramePr>
        <p:xfrm>
          <a:off x="2209800" y="5105400"/>
          <a:ext cx="673576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Equation" r:id="rId10" imgW="4559040" imgH="419040" progId="Equation.3">
                  <p:embed/>
                </p:oleObj>
              </mc:Choice>
              <mc:Fallback>
                <p:oleObj name="Equation" r:id="rId10" imgW="4559040" imgH="419040" progId="Equation.3">
                  <p:embed/>
                  <p:pic>
                    <p:nvPicPr>
                      <p:cNvPr id="0" name="Object 6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5105400"/>
                        <a:ext cx="6735763" cy="609600"/>
                      </a:xfrm>
                      <a:prstGeom prst="rect">
                        <a:avLst/>
                      </a:prstGeom>
                      <a:noFill/>
                      <a:ln w="1905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9" name="TextBox 10"/>
          <p:cNvSpPr txBox="1">
            <a:spLocks noChangeArrowheads="1"/>
          </p:cNvSpPr>
          <p:nvPr/>
        </p:nvSpPr>
        <p:spPr bwMode="auto">
          <a:xfrm>
            <a:off x="6248400" y="4038600"/>
            <a:ext cx="106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CN" sz="2400">
                <a:latin typeface="Times New Roman" pitchFamily="18" charset="0"/>
                <a:ea typeface="宋体" pitchFamily="2" charset="-122"/>
              </a:rPr>
              <a:t>OR</a:t>
            </a:r>
          </a:p>
        </p:txBody>
      </p:sp>
      <p:sp>
        <p:nvSpPr>
          <p:cNvPr id="7180" name="TextBox 11"/>
          <p:cNvSpPr txBox="1">
            <a:spLocks noChangeArrowheads="1"/>
          </p:cNvSpPr>
          <p:nvPr/>
        </p:nvSpPr>
        <p:spPr bwMode="auto">
          <a:xfrm>
            <a:off x="914400" y="3124200"/>
            <a:ext cx="1716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r>
              <a:rPr lang="en-US" altLang="zh-CN" sz="2400">
                <a:latin typeface="Times New Roman" pitchFamily="18" charset="0"/>
                <a:ea typeface="宋体" pitchFamily="2" charset="-122"/>
              </a:rPr>
              <a:t>For PepsiCo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1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8200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Efficiency</a:t>
            </a:r>
          </a:p>
        </p:txBody>
      </p:sp>
      <p:graphicFrame>
        <p:nvGraphicFramePr>
          <p:cNvPr id="8194" name="Object 2"/>
          <p:cNvGraphicFramePr>
            <a:graphicFrameLocks/>
          </p:cNvGraphicFramePr>
          <p:nvPr/>
        </p:nvGraphicFramePr>
        <p:xfrm>
          <a:off x="3352800" y="3048000"/>
          <a:ext cx="484028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4" imgW="3327120" imgH="419040" progId="Equation.3">
                  <p:embed/>
                </p:oleObj>
              </mc:Choice>
              <mc:Fallback>
                <p:oleObj name="Equation" r:id="rId4" imgW="3327120" imgH="41904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048000"/>
                        <a:ext cx="4840288" cy="60960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E2CCD5"/>
                          </a:gs>
                          <a:gs pos="50000">
                            <a:srgbClr val="E2CCD5">
                              <a:gamma/>
                              <a:tint val="28627"/>
                              <a:invGamma/>
                            </a:srgbClr>
                          </a:gs>
                          <a:gs pos="100000">
                            <a:srgbClr val="E2CCD5"/>
                          </a:gs>
                        </a:gsLst>
                        <a:lin ang="2700000" scaled="1"/>
                      </a:gradFill>
                      <a:ln w="38100" cmpd="dbl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3"/>
          <p:cNvGraphicFramePr>
            <a:graphicFrameLocks/>
          </p:cNvGraphicFramePr>
          <p:nvPr/>
        </p:nvGraphicFramePr>
        <p:xfrm>
          <a:off x="990600" y="1771650"/>
          <a:ext cx="502920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6" imgW="3162240" imgH="419040" progId="Equation.3">
                  <p:embed/>
                </p:oleObj>
              </mc:Choice>
              <mc:Fallback>
                <p:oleObj name="Equation" r:id="rId6" imgW="3162240" imgH="41904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71650"/>
                        <a:ext cx="5029200" cy="66675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E2CCD5"/>
                          </a:gs>
                          <a:gs pos="50000">
                            <a:srgbClr val="E2CCD5">
                              <a:gamma/>
                              <a:tint val="28627"/>
                              <a:invGamma/>
                            </a:srgbClr>
                          </a:gs>
                          <a:gs pos="100000">
                            <a:srgbClr val="E2CCD5"/>
                          </a:gs>
                        </a:gsLst>
                        <a:lin ang="2700000" scaled="1"/>
                      </a:gradFill>
                      <a:ln w="38100" cmpd="dbl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4"/>
          <p:cNvGraphicFramePr>
            <a:graphicFrameLocks/>
          </p:cNvGraphicFramePr>
          <p:nvPr/>
        </p:nvGraphicFramePr>
        <p:xfrm>
          <a:off x="2239963" y="5562600"/>
          <a:ext cx="5045075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8" imgW="3377880" imgH="419040" progId="Equation.3">
                  <p:embed/>
                </p:oleObj>
              </mc:Choice>
              <mc:Fallback>
                <p:oleObj name="Equation" r:id="rId8" imgW="3377880" imgH="41904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9963" y="5562600"/>
                        <a:ext cx="5045075" cy="60960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E2CCD5"/>
                          </a:gs>
                          <a:gs pos="50000">
                            <a:srgbClr val="E2CCD5">
                              <a:gamma/>
                              <a:tint val="28627"/>
                              <a:invGamma/>
                            </a:srgbClr>
                          </a:gs>
                          <a:gs pos="100000">
                            <a:srgbClr val="E2CCD5"/>
                          </a:gs>
                        </a:gsLst>
                        <a:lin ang="2700000" scaled="1"/>
                      </a:gradFill>
                      <a:ln w="38100" cmpd="dbl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5"/>
          <p:cNvGraphicFramePr>
            <a:graphicFrameLocks/>
          </p:cNvGraphicFramePr>
          <p:nvPr/>
        </p:nvGraphicFramePr>
        <p:xfrm>
          <a:off x="762000" y="4286250"/>
          <a:ext cx="5010150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10" imgW="3149280" imgH="419040" progId="Equation.3">
                  <p:embed/>
                </p:oleObj>
              </mc:Choice>
              <mc:Fallback>
                <p:oleObj name="Equation" r:id="rId10" imgW="3149280" imgH="419040" progId="Equation.3">
                  <p:embed/>
                  <p:pic>
                    <p:nvPicPr>
                      <p:cNvPr id="0" name="Object 5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86250"/>
                        <a:ext cx="5010150" cy="666750"/>
                      </a:xfrm>
                      <a:prstGeom prst="rect">
                        <a:avLst/>
                      </a:prstGeom>
                      <a:gradFill rotWithShape="1">
                        <a:gsLst>
                          <a:gs pos="0">
                            <a:srgbClr val="E2CCD5"/>
                          </a:gs>
                          <a:gs pos="50000">
                            <a:srgbClr val="E2CCD5">
                              <a:gamma/>
                              <a:tint val="28627"/>
                              <a:invGamma/>
                            </a:srgbClr>
                          </a:gs>
                          <a:gs pos="100000">
                            <a:srgbClr val="E2CCD5"/>
                          </a:gs>
                        </a:gsLst>
                        <a:lin ang="2700000" scaled="1"/>
                      </a:gradFill>
                      <a:ln w="38100" cmpd="dbl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Efficiency Ratios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Inventory, receivables and turnover ratios measure </a:t>
            </a:r>
            <a:r>
              <a:rPr lang="en-US" altLang="zh-CN" sz="2400" i="1">
                <a:ea typeface="宋体" pitchFamily="2" charset="-122"/>
              </a:rPr>
              <a:t>how efficiently we utilize different asset classes</a:t>
            </a:r>
            <a:r>
              <a:rPr lang="en-US" altLang="zh-CN" sz="2400">
                <a:ea typeface="宋体" pitchFamily="2" charset="-122"/>
              </a:rPr>
              <a:t> with reference to some standard, e.g., sales.</a:t>
            </a:r>
          </a:p>
          <a:p>
            <a:pPr eaLnBrk="1" hangingPunct="1">
              <a:lnSpc>
                <a:spcPct val="80000"/>
              </a:lnSpc>
            </a:pPr>
            <a:endParaRPr lang="en-US" altLang="zh-CN" sz="240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zh-CN" sz="2400">
                <a:ea typeface="宋体" pitchFamily="2" charset="-122"/>
              </a:rPr>
              <a:t>One goal is to produce sales. The Total Asset Turnover Ratio measures the relationship between sales and a dollar spend on total assets.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zh-CN" sz="2000">
                <a:ea typeface="宋体" pitchFamily="2" charset="-122"/>
              </a:rPr>
              <a:t>For example: if the ratio were 5 times, that would mean that, on average, $1.00 in assets were needed to generate $5.00 in sales.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922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9221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The DuPont System</a:t>
            </a:r>
          </a:p>
        </p:txBody>
      </p:sp>
      <p:sp>
        <p:nvSpPr>
          <p:cNvPr id="9222" name="Rectangle 5"/>
          <p:cNvSpPr>
            <a:spLocks noGrp="1" noChangeArrowheads="1"/>
          </p:cNvSpPr>
          <p:nvPr>
            <p:ph type="body" idx="4294967295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A breakdown of ROE and ROA into component ratios</a:t>
            </a:r>
          </a:p>
        </p:txBody>
      </p:sp>
      <p:graphicFrame>
        <p:nvGraphicFramePr>
          <p:cNvPr id="9218" name="Object 2"/>
          <p:cNvGraphicFramePr>
            <a:graphicFrameLocks/>
          </p:cNvGraphicFramePr>
          <p:nvPr/>
        </p:nvGraphicFramePr>
        <p:xfrm>
          <a:off x="720725" y="3154363"/>
          <a:ext cx="7550150" cy="258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9" name="Equation" r:id="rId4" imgW="3047760" imgH="1041120" progId="Equation.3">
                  <p:embed/>
                </p:oleObj>
              </mc:Choice>
              <mc:Fallback>
                <p:oleObj name="Equation" r:id="rId4" imgW="3047760" imgH="104112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3154363"/>
                        <a:ext cx="7550150" cy="2581275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12700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24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0246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The DuPont System</a:t>
            </a:r>
          </a:p>
        </p:txBody>
      </p:sp>
      <p:graphicFrame>
        <p:nvGraphicFramePr>
          <p:cNvPr id="10242" name="Object 2"/>
          <p:cNvGraphicFramePr>
            <a:graphicFrameLocks/>
          </p:cNvGraphicFramePr>
          <p:nvPr/>
        </p:nvGraphicFramePr>
        <p:xfrm>
          <a:off x="1371600" y="3200400"/>
          <a:ext cx="5867400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4" name="Equation" r:id="rId4" imgW="2387520" imgH="393480" progId="Equation.3">
                  <p:embed/>
                </p:oleObj>
              </mc:Choice>
              <mc:Fallback>
                <p:oleObj name="Equation" r:id="rId4" imgW="2387520" imgH="39348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3200400"/>
                        <a:ext cx="5867400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247" name="Group 6"/>
          <p:cNvGrpSpPr>
            <a:grpSpLocks/>
          </p:cNvGrpSpPr>
          <p:nvPr/>
        </p:nvGrpSpPr>
        <p:grpSpPr bwMode="auto">
          <a:xfrm>
            <a:off x="2209800" y="4419600"/>
            <a:ext cx="5338763" cy="1874838"/>
            <a:chOff x="1917" y="1965"/>
            <a:chExt cx="2790" cy="1181"/>
          </a:xfrm>
        </p:grpSpPr>
        <p:sp>
          <p:nvSpPr>
            <p:cNvPr id="10248" name="Line 7"/>
            <p:cNvSpPr>
              <a:spLocks noChangeShapeType="1"/>
            </p:cNvSpPr>
            <p:nvPr/>
          </p:nvSpPr>
          <p:spPr bwMode="auto">
            <a:xfrm flipV="1">
              <a:off x="2256" y="1965"/>
              <a:ext cx="0" cy="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9" name="Line 8"/>
            <p:cNvSpPr>
              <a:spLocks noChangeShapeType="1"/>
            </p:cNvSpPr>
            <p:nvPr/>
          </p:nvSpPr>
          <p:spPr bwMode="auto">
            <a:xfrm flipV="1">
              <a:off x="3792" y="1965"/>
              <a:ext cx="0" cy="5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0" name="Rectangle 9"/>
            <p:cNvSpPr>
              <a:spLocks noChangeArrowheads="1"/>
            </p:cNvSpPr>
            <p:nvPr/>
          </p:nvSpPr>
          <p:spPr bwMode="auto">
            <a:xfrm>
              <a:off x="1917" y="2685"/>
              <a:ext cx="1302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800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asset</a:t>
              </a:r>
            </a:p>
            <a:p>
              <a:pPr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800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turnover</a:t>
              </a:r>
            </a:p>
          </p:txBody>
        </p:sp>
        <p:sp>
          <p:nvSpPr>
            <p:cNvPr id="10251" name="Rectangle 10"/>
            <p:cNvSpPr>
              <a:spLocks noChangeArrowheads="1"/>
            </p:cNvSpPr>
            <p:nvPr/>
          </p:nvSpPr>
          <p:spPr bwMode="auto">
            <a:xfrm>
              <a:off x="3405" y="2685"/>
              <a:ext cx="1302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800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Operating profit</a:t>
              </a:r>
            </a:p>
            <a:p>
              <a:pPr>
                <a:lnSpc>
                  <a:spcPct val="50000"/>
                </a:lnSpc>
                <a:spcBef>
                  <a:spcPct val="50000"/>
                </a:spcBef>
              </a:pPr>
              <a:r>
                <a:rPr lang="en-US" altLang="zh-CN" sz="2800">
                  <a:solidFill>
                    <a:schemeClr val="accent2"/>
                  </a:solidFill>
                  <a:latin typeface="Times New Roman" pitchFamily="18" charset="0"/>
                  <a:ea typeface="宋体" pitchFamily="2" charset="-122"/>
                </a:rPr>
                <a:t>margin</a:t>
              </a:r>
            </a:p>
          </p:txBody>
        </p:sp>
      </p:grpSp>
      <p:graphicFrame>
        <p:nvGraphicFramePr>
          <p:cNvPr id="10243" name="Object 3"/>
          <p:cNvGraphicFramePr>
            <a:graphicFrameLocks/>
          </p:cNvGraphicFramePr>
          <p:nvPr/>
        </p:nvGraphicFramePr>
        <p:xfrm>
          <a:off x="1219200" y="1524000"/>
          <a:ext cx="4592638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6" imgW="1854000" imgH="393480" progId="Equation.3">
                  <p:embed/>
                </p:oleObj>
              </mc:Choice>
              <mc:Fallback>
                <p:oleObj name="Equation" r:id="rId6" imgW="1854000" imgH="39348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24000"/>
                        <a:ext cx="4592638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126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1270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Leverage</a:t>
            </a:r>
          </a:p>
        </p:txBody>
      </p:sp>
      <p:graphicFrame>
        <p:nvGraphicFramePr>
          <p:cNvPr id="11266" name="Object 2"/>
          <p:cNvGraphicFramePr>
            <a:graphicFrameLocks/>
          </p:cNvGraphicFramePr>
          <p:nvPr/>
        </p:nvGraphicFramePr>
        <p:xfrm>
          <a:off x="1233488" y="2324100"/>
          <a:ext cx="6523037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8" name="Equation" r:id="rId4" imgW="2869920" imgH="419040" progId="Equation.3">
                  <p:embed/>
                </p:oleObj>
              </mc:Choice>
              <mc:Fallback>
                <p:oleObj name="Equation" r:id="rId4" imgW="2869920" imgH="41904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3488" y="2324100"/>
                        <a:ext cx="6523037" cy="952500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CCCCFF"/>
                          </a:gs>
                          <a:gs pos="50000">
                            <a:srgbClr val="CCCCFF">
                              <a:gamma/>
                              <a:tint val="33725"/>
                              <a:invGamma/>
                            </a:srgbClr>
                          </a:gs>
                          <a:gs pos="100000">
                            <a:srgbClr val="CCCCFF"/>
                          </a:gs>
                        </a:gsLst>
                        <a:lin ang="27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/>
          </p:cNvGraphicFramePr>
          <p:nvPr/>
        </p:nvGraphicFramePr>
        <p:xfrm>
          <a:off x="1676400" y="4081463"/>
          <a:ext cx="48006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9" name="Equation" r:id="rId6" imgW="2133360" imgH="419040" progId="Equation.3">
                  <p:embed/>
                </p:oleObj>
              </mc:Choice>
              <mc:Fallback>
                <p:oleObj name="Equation" r:id="rId6" imgW="2133360" imgH="41904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081463"/>
                        <a:ext cx="4800600" cy="947737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CCCCFF"/>
                          </a:gs>
                          <a:gs pos="50000">
                            <a:srgbClr val="CCCCFF">
                              <a:gamma/>
                              <a:tint val="33725"/>
                              <a:invGamma/>
                            </a:srgbClr>
                          </a:gs>
                          <a:gs pos="100000">
                            <a:srgbClr val="CCCCFF"/>
                          </a:gs>
                        </a:gsLst>
                        <a:lin ang="2700000" scaled="1"/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2294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2295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Leverage</a:t>
            </a:r>
          </a:p>
        </p:txBody>
      </p:sp>
      <p:graphicFrame>
        <p:nvGraphicFramePr>
          <p:cNvPr id="12290" name="Object 2"/>
          <p:cNvGraphicFramePr>
            <a:graphicFrameLocks/>
          </p:cNvGraphicFramePr>
          <p:nvPr/>
        </p:nvGraphicFramePr>
        <p:xfrm>
          <a:off x="2062163" y="1897063"/>
          <a:ext cx="4870450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Equation" r:id="rId4" imgW="4868640" imgH="920520" progId="Equation.3">
                  <p:embed/>
                </p:oleObj>
              </mc:Choice>
              <mc:Fallback>
                <p:oleObj name="Equation" r:id="rId4" imgW="4868640" imgH="92052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163" y="1897063"/>
                        <a:ext cx="4870450" cy="922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3"/>
          <p:cNvGraphicFramePr>
            <a:graphicFrameLocks/>
          </p:cNvGraphicFramePr>
          <p:nvPr/>
        </p:nvGraphicFramePr>
        <p:xfrm>
          <a:off x="1579563" y="3333750"/>
          <a:ext cx="569595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name="Equation" r:id="rId6" imgW="5694120" imgH="931680" progId="Equation.3">
                  <p:embed/>
                </p:oleObj>
              </mc:Choice>
              <mc:Fallback>
                <p:oleObj name="Equation" r:id="rId6" imgW="5694120" imgH="93168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3333750"/>
                        <a:ext cx="5695950" cy="933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4"/>
          <p:cNvGraphicFramePr>
            <a:graphicFrameLocks/>
          </p:cNvGraphicFramePr>
          <p:nvPr/>
        </p:nvGraphicFramePr>
        <p:xfrm>
          <a:off x="1487488" y="4791075"/>
          <a:ext cx="6022975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5" name="Equation" r:id="rId8" imgW="6021360" imgH="922320" progId="Equation.3">
                  <p:embed/>
                </p:oleObj>
              </mc:Choice>
              <mc:Fallback>
                <p:oleObj name="Equation" r:id="rId8" imgW="6021360" imgH="92232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7488" y="4791075"/>
                        <a:ext cx="6022975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3317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Leverage</a:t>
            </a:r>
          </a:p>
        </p:txBody>
      </p:sp>
      <p:graphicFrame>
        <p:nvGraphicFramePr>
          <p:cNvPr id="13314" name="Object 2"/>
          <p:cNvGraphicFramePr>
            <a:graphicFrameLocks/>
          </p:cNvGraphicFramePr>
          <p:nvPr/>
        </p:nvGraphicFramePr>
        <p:xfrm>
          <a:off x="685800" y="1873250"/>
          <a:ext cx="83058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5" name="Equation" r:id="rId4" imgW="4381200" imgH="419040" progId="Equation.3">
                  <p:embed/>
                </p:oleObj>
              </mc:Choice>
              <mc:Fallback>
                <p:oleObj name="Equation" r:id="rId4" imgW="4381200" imgH="41904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873250"/>
                        <a:ext cx="8305800" cy="796925"/>
                      </a:xfrm>
                      <a:prstGeom prst="rect">
                        <a:avLst/>
                      </a:prstGeom>
                      <a:gradFill rotWithShape="0">
                        <a:gsLst>
                          <a:gs pos="0">
                            <a:srgbClr val="FFE8BB"/>
                          </a:gs>
                          <a:gs pos="100000">
                            <a:srgbClr val="FFE8BB">
                              <a:gamma/>
                              <a:tint val="0"/>
                              <a:invGamma/>
                            </a:srgbClr>
                          </a:gs>
                        </a:gsLst>
                        <a:path path="rect">
                          <a:fillToRect r="100000" b="100000"/>
                        </a:path>
                      </a:gra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1985963" y="2819400"/>
            <a:ext cx="0" cy="925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 flipV="1">
            <a:off x="3357563" y="2819400"/>
            <a:ext cx="0" cy="925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1295400" y="3886200"/>
            <a:ext cx="15335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leverage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ratio</a:t>
            </a: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2362200" y="3886200"/>
            <a:ext cx="2066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asset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turnover</a:t>
            </a: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V="1">
            <a:off x="7472363" y="2819400"/>
            <a:ext cx="0" cy="925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V="1">
            <a:off x="5033963" y="2819400"/>
            <a:ext cx="0" cy="9255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4267200" y="3886200"/>
            <a:ext cx="2057400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Operating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 profit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margin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6477000" y="3886200"/>
            <a:ext cx="2066925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debt</a:t>
            </a:r>
          </a:p>
          <a:p>
            <a:pPr algn="ctr">
              <a:lnSpc>
                <a:spcPct val="5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accent2"/>
                </a:solidFill>
                <a:latin typeface="Times New Roman" pitchFamily="18" charset="0"/>
                <a:ea typeface="宋体" pitchFamily="2" charset="-122"/>
              </a:rPr>
              <a:t>burden</a:t>
            </a:r>
          </a:p>
        </p:txBody>
      </p:sp>
    </p:spTree>
  </p:cSld>
  <p:clrMapOvr>
    <a:masterClrMapping/>
  </p:clrMapOvr>
  <p:transition>
    <p:pull dir="l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4342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Measuring Liquidity</a:t>
            </a:r>
          </a:p>
        </p:txBody>
      </p:sp>
      <p:graphicFrame>
        <p:nvGraphicFramePr>
          <p:cNvPr id="14338" name="Object 2"/>
          <p:cNvGraphicFramePr>
            <a:graphicFrameLocks/>
          </p:cNvGraphicFramePr>
          <p:nvPr/>
        </p:nvGraphicFramePr>
        <p:xfrm>
          <a:off x="1262063" y="2146300"/>
          <a:ext cx="6319837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Equation" r:id="rId4" imgW="6318000" imgH="1052280" progId="Equation.3">
                  <p:embed/>
                </p:oleObj>
              </mc:Choice>
              <mc:Fallback>
                <p:oleObj name="Equation" r:id="rId4" imgW="6318000" imgH="105228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2063" y="2146300"/>
                        <a:ext cx="6319837" cy="1054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3"/>
          <p:cNvGraphicFramePr>
            <a:graphicFrameLocks/>
          </p:cNvGraphicFramePr>
          <p:nvPr/>
        </p:nvGraphicFramePr>
        <p:xfrm>
          <a:off x="2000250" y="4038600"/>
          <a:ext cx="5226050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Equation" r:id="rId6" imgW="5224320" imgH="971280" progId="Equation.3">
                  <p:embed/>
                </p:oleObj>
              </mc:Choice>
              <mc:Fallback>
                <p:oleObj name="Equation" r:id="rId6" imgW="5224320" imgH="97128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0250" y="4038600"/>
                        <a:ext cx="5226050" cy="973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536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5366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Liquidity Ratios</a:t>
            </a:r>
          </a:p>
        </p:txBody>
      </p:sp>
      <p:graphicFrame>
        <p:nvGraphicFramePr>
          <p:cNvPr id="15362" name="Object 2"/>
          <p:cNvGraphicFramePr>
            <a:graphicFrameLocks/>
          </p:cNvGraphicFramePr>
          <p:nvPr/>
        </p:nvGraphicFramePr>
        <p:xfrm>
          <a:off x="1422400" y="4125913"/>
          <a:ext cx="6130925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4" name="Equation" r:id="rId4" imgW="6129000" imgH="901440" progId="Equation.3">
                  <p:embed/>
                </p:oleObj>
              </mc:Choice>
              <mc:Fallback>
                <p:oleObj name="Equation" r:id="rId4" imgW="6129000" imgH="90144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125913"/>
                        <a:ext cx="6130925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Object 3"/>
          <p:cNvGraphicFramePr>
            <a:graphicFrameLocks/>
          </p:cNvGraphicFramePr>
          <p:nvPr/>
        </p:nvGraphicFramePr>
        <p:xfrm>
          <a:off x="604838" y="2349500"/>
          <a:ext cx="778986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5" name="Equation" r:id="rId6" imgW="7788240" imgH="849240" progId="Equation.3">
                  <p:embed/>
                </p:oleObj>
              </mc:Choice>
              <mc:Fallback>
                <p:oleObj name="Equation" r:id="rId6" imgW="7788240" imgH="84924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838" y="2349500"/>
                        <a:ext cx="7789862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endParaRPr lang="zh-CN" altLang="en-US" sz="2400">
              <a:latin typeface="Times New Roman" pitchFamily="18" charset="0"/>
              <a:ea typeface="宋体" pitchFamily="2" charset="-122"/>
            </a:endParaRPr>
          </a:p>
        </p:txBody>
      </p:sp>
      <p:sp>
        <p:nvSpPr>
          <p:cNvPr id="16391" name="Rectangle 4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Sustainable Growth</a:t>
            </a:r>
          </a:p>
        </p:txBody>
      </p:sp>
      <p:graphicFrame>
        <p:nvGraphicFramePr>
          <p:cNvPr id="16386" name="Object 2"/>
          <p:cNvGraphicFramePr>
            <a:graphicFrameLocks/>
          </p:cNvGraphicFramePr>
          <p:nvPr/>
        </p:nvGraphicFramePr>
        <p:xfrm>
          <a:off x="1616075" y="3217863"/>
          <a:ext cx="5735638" cy="1430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Equation" r:id="rId4" imgW="5733720" imgH="1428480" progId="Equation.3">
                  <p:embed/>
                </p:oleObj>
              </mc:Choice>
              <mc:Fallback>
                <p:oleObj name="Equation" r:id="rId4" imgW="5733720" imgH="1428480" progId="Equation.3">
                  <p:embed/>
                  <p:pic>
                    <p:nvPicPr>
                      <p:cNvPr id="0" name="Object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3217863"/>
                        <a:ext cx="5735638" cy="1430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3"/>
          <p:cNvGraphicFramePr>
            <a:graphicFrameLocks/>
          </p:cNvGraphicFramePr>
          <p:nvPr/>
        </p:nvGraphicFramePr>
        <p:xfrm>
          <a:off x="2716213" y="1839913"/>
          <a:ext cx="3548062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Equation" r:id="rId6" imgW="3546360" imgH="901440" progId="Equation.3">
                  <p:embed/>
                </p:oleObj>
              </mc:Choice>
              <mc:Fallback>
                <p:oleObj name="Equation" r:id="rId6" imgW="3546360" imgH="901440" progId="Equation.3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6213" y="1839913"/>
                        <a:ext cx="3548062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/>
          </p:cNvGraphicFramePr>
          <p:nvPr/>
        </p:nvGraphicFramePr>
        <p:xfrm>
          <a:off x="709613" y="5124450"/>
          <a:ext cx="755015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Equation" r:id="rId8" imgW="7548480" imgH="893520" progId="Equation.3">
                  <p:embed/>
                </p:oleObj>
              </mc:Choice>
              <mc:Fallback>
                <p:oleObj name="Equation" r:id="rId8" imgW="7548480" imgH="893520" progId="Equation.3">
                  <p:embed/>
                  <p:pic>
                    <p:nvPicPr>
                      <p:cNvPr id="0" name="Object 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613" y="5124450"/>
                        <a:ext cx="7550150" cy="89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Using Financial Statements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Ratios are not very helpful by themselves: they need to be compared to something</a:t>
            </a:r>
          </a:p>
          <a:p>
            <a:pPr eaLnBrk="1" hangingPunct="1"/>
            <a:endParaRPr lang="en-US" altLang="zh-CN">
              <a:ea typeface="宋体" pitchFamily="2" charset="-122"/>
            </a:endParaRPr>
          </a:p>
          <a:p>
            <a:pPr eaLnBrk="1" hangingPunct="1"/>
            <a:r>
              <a:rPr lang="en-US" altLang="zh-CN">
                <a:ea typeface="宋体" pitchFamily="2" charset="-122"/>
              </a:rPr>
              <a:t>Time-Trend Analysis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Used to see how the firm’s performance is changing through time</a:t>
            </a:r>
          </a:p>
          <a:p>
            <a:pPr lvl="1" eaLnBrk="1" hangingPunct="1"/>
            <a:endParaRPr lang="en-US" altLang="zh-CN">
              <a:ea typeface="宋体" pitchFamily="2" charset="-122"/>
            </a:endParaRPr>
          </a:p>
          <a:p>
            <a:pPr eaLnBrk="1" hangingPunct="1"/>
            <a:r>
              <a:rPr lang="en-US" altLang="zh-CN">
                <a:ea typeface="宋体" pitchFamily="2" charset="-122"/>
              </a:rPr>
              <a:t>Peer Group Analysis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Compare to similar companies or within industries</a:t>
            </a:r>
          </a:p>
          <a:p>
            <a:pPr lvl="1" eaLnBrk="1" hangingPunct="1"/>
            <a:r>
              <a:rPr lang="en-US" altLang="zh-CN">
                <a:ea typeface="宋体" pitchFamily="2" charset="-122"/>
              </a:rPr>
              <a:t>SIC and NAICS codes</a:t>
            </a:r>
          </a:p>
        </p:txBody>
      </p:sp>
      <p:pic>
        <p:nvPicPr>
          <p:cNvPr id="26628" name="Picture 4" descr="bd09310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5486400"/>
            <a:ext cx="630238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Interpreting Financial Ratios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PepsiCo Ratios</a:t>
            </a:r>
          </a:p>
        </p:txBody>
      </p:sp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7696200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Interpreting Financial Ratios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宋体" pitchFamily="2" charset="-122"/>
              </a:rPr>
              <a:t>PepsiCo Ratios (continued)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8001000" cy="443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0"/>
            <a:ext cx="7772400" cy="1066800"/>
          </a:xfrm>
        </p:spPr>
        <p:txBody>
          <a:bodyPr anchor="ctr"/>
          <a:lstStyle/>
          <a:p>
            <a:pPr eaLnBrk="1" hangingPunct="1"/>
            <a:r>
              <a:rPr lang="en-US" altLang="zh-CN">
                <a:ea typeface="宋体" pitchFamily="2" charset="-122"/>
              </a:rPr>
              <a:t>Web Resources</a:t>
            </a:r>
          </a:p>
        </p:txBody>
      </p:sp>
      <p:pic>
        <p:nvPicPr>
          <p:cNvPr id="29699" name="Picture 9" descr="C:\Users\Matt Will\AppData\Local\Microsoft\Windows\Temporary Internet Files\Content.IE5\HAV3CEDY\MPj040201500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371600"/>
            <a:ext cx="2590800" cy="17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6400800" cy="35972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/>
              <a:lightRig rig="threePt" dir="t"/>
            </a:scene3d>
            <a:sp3d extrusionH="57150">
              <a:extrusionClr>
                <a:schemeClr val="tx1"/>
              </a:extrusionClr>
            </a:sp3d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3"/>
              </a:rPr>
              <a:t>www.reportgallery.com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4"/>
              </a:rPr>
              <a:t>www.prars.com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5"/>
              </a:rPr>
              <a:t>www.corporateinformation.com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6"/>
              </a:rPr>
              <a:t>www.jaxworks.com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7" action="ppaction://hlinkfile"/>
              </a:rPr>
              <a:t>finance.yahoo.com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8" action="ppaction://hlinkfile"/>
              </a:rPr>
              <a:t>edgarscan.pwcglobal.com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 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9"/>
              </a:rPr>
              <a:t>www.sternstewart.com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 </a:t>
            </a:r>
          </a:p>
          <a:p>
            <a:pPr>
              <a:spcBef>
                <a:spcPct val="50000"/>
              </a:spcBef>
              <a:defRPr/>
            </a:pP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  <a:hlinkClick r:id="rId10"/>
              </a:rPr>
              <a:t>www.ibm.com/investor/financialguide</a:t>
            </a:r>
            <a:r>
              <a:rPr lang="en-US" sz="2000" dirty="0">
                <a:ln>
                  <a:solidFill>
                    <a:schemeClr val="tx1"/>
                  </a:solidFill>
                </a:ln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>
    <p:pull dir="lu"/>
  </p:transition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4402</TotalTime>
  <Words>710</Words>
  <Application>Microsoft Office PowerPoint</Application>
  <PresentationFormat>On-screen Show (4:3)</PresentationFormat>
  <Paragraphs>148</Paragraphs>
  <Slides>27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Garamond</vt:lpstr>
      <vt:lpstr>Times New Roman</vt:lpstr>
      <vt:lpstr>Verdana</vt:lpstr>
      <vt:lpstr>Wingdings</vt:lpstr>
      <vt:lpstr>Level</vt:lpstr>
      <vt:lpstr>Equation</vt:lpstr>
      <vt:lpstr>Clip</vt:lpstr>
      <vt:lpstr>  Measuring Corporate Performance Textbook: Chapter 4 ISBN 978-1-259-91895-7</vt:lpstr>
      <vt:lpstr>Topics Covered</vt:lpstr>
      <vt:lpstr>Value and Value Added</vt:lpstr>
      <vt:lpstr>Value and Value Added</vt:lpstr>
      <vt:lpstr>Value and Value Added</vt:lpstr>
      <vt:lpstr>Value and Value Added</vt:lpstr>
      <vt:lpstr>Value and Value Added</vt:lpstr>
      <vt:lpstr>Measuring Profitability</vt:lpstr>
      <vt:lpstr>Measuring Profitability</vt:lpstr>
      <vt:lpstr>Measuring Profitability</vt:lpstr>
      <vt:lpstr>Measuring Profitability</vt:lpstr>
      <vt:lpstr>Measuring Profitability - PepsiCo</vt:lpstr>
      <vt:lpstr>Measuring Efficiency</vt:lpstr>
      <vt:lpstr>Measuring Efficiency</vt:lpstr>
      <vt:lpstr>Efficiency Ratios</vt:lpstr>
      <vt:lpstr>The DuPont System</vt:lpstr>
      <vt:lpstr>The DuPont System</vt:lpstr>
      <vt:lpstr>Measuring Leverage</vt:lpstr>
      <vt:lpstr>Measuring Leverage</vt:lpstr>
      <vt:lpstr>Measuring Leverage</vt:lpstr>
      <vt:lpstr>Measuring Liquidity</vt:lpstr>
      <vt:lpstr>Liquidity Ratios</vt:lpstr>
      <vt:lpstr>Sustainable Growth</vt:lpstr>
      <vt:lpstr>Using Financial Statements</vt:lpstr>
      <vt:lpstr>Interpreting Financial Ratios</vt:lpstr>
      <vt:lpstr>Interpreting Financial Ratios</vt:lpstr>
      <vt:lpstr>Web Resources</vt:lpstr>
    </vt:vector>
  </TitlesOfParts>
  <Company>Millennium Partners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 600 – Lecture 1</dc:title>
  <dc:creator>Alan Yan</dc:creator>
  <cp:lastModifiedBy>shossai011@citymail.cuny.edu</cp:lastModifiedBy>
  <cp:revision>110</cp:revision>
  <dcterms:created xsi:type="dcterms:W3CDTF">2008-09-01T17:31:12Z</dcterms:created>
  <dcterms:modified xsi:type="dcterms:W3CDTF">2021-10-27T15:45:26Z</dcterms:modified>
</cp:coreProperties>
</file>