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D43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454" autoAdjust="0"/>
  </p:normalViewPr>
  <p:slideViewPr>
    <p:cSldViewPr snapToGrid="0">
      <p:cViewPr varScale="1">
        <p:scale>
          <a:sx n="69" d="100"/>
          <a:sy n="69" d="100"/>
        </p:scale>
        <p:origin x="-78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BC60E-F95D-4600-96CE-3EC22AAA0312}" type="datetimeFigureOut">
              <a:rPr lang="en-US" smtClean="0"/>
              <a:pPr/>
              <a:t>5/1/2020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E9A9E5-3471-407E-97E3-55D51F3386E8}" type="slidenum">
              <a:rPr lang="en-US" smtClean="0"/>
              <a:pPr/>
              <a:t>‹#›</a:t>
            </a:fld>
            <a:endParaRPr lang="en-US"/>
          </a:p>
        </p:txBody>
      </p:sp>
    </p:spTree>
    <p:extLst>
      <p:ext uri="{BB962C8B-B14F-4D97-AF65-F5344CB8AC3E}">
        <p14:creationId xmlns:p14="http://schemas.microsoft.com/office/powerpoint/2010/main" xmlns="" val="560960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a:t>
            </a:fld>
            <a:endParaRPr lang="en-US"/>
          </a:p>
        </p:txBody>
      </p:sp>
    </p:spTree>
    <p:extLst>
      <p:ext uri="{BB962C8B-B14F-4D97-AF65-F5344CB8AC3E}">
        <p14:creationId xmlns:p14="http://schemas.microsoft.com/office/powerpoint/2010/main" xmlns="" val="1829744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Houseum</a:t>
            </a:r>
            <a:r>
              <a:rPr lang="en-US" dirty="0" smtClean="0"/>
              <a:t> Art (HAC) is one of the oldest and largest art museums located near Water Tower Place in downtown Chicago, Illinois. The museum was founded in 1973 by a group of 10 artists who love acquiring a collection of art and found it appropriate to open HAC in Chicago as a way of preserving and showcasing the works of art. The museum is devoted to modern art and has held most of the works of art from all over the world since its founding. HAC has been in the industry for 47 years and employed over 56 employees to keep on staff at any given time. The museum boasts a gift shop, bookstore, food court, and theater as for the visitor's enjoyment during their visit.</a:t>
            </a:r>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2</a:t>
            </a:fld>
            <a:endParaRPr lang="en-US"/>
          </a:p>
        </p:txBody>
      </p:sp>
    </p:spTree>
    <p:extLst>
      <p:ext uri="{BB962C8B-B14F-4D97-AF65-F5344CB8AC3E}">
        <p14:creationId xmlns:p14="http://schemas.microsoft.com/office/powerpoint/2010/main" xmlns="" val="1402000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museum was founded with clearly devised goals and this keeps it in the line of operation. Without being goal-oriented the companies loose truck and popularity as well. To avoid this, the HAC operates will specified aims like increasing public awareness of the artwork by offering a forum for exhibition and special conduction events act as a place for discussion about art and culture and Increase opportunities and support for public art and individual artists. Besides, cultural preservation and comparison with what is happening in the other cultures are the also significant. </a:t>
            </a:r>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3</a:t>
            </a:fld>
            <a:endParaRPr lang="en-US"/>
          </a:p>
        </p:txBody>
      </p:sp>
    </p:spTree>
    <p:extLst>
      <p:ext uri="{BB962C8B-B14F-4D97-AF65-F5344CB8AC3E}">
        <p14:creationId xmlns:p14="http://schemas.microsoft.com/office/powerpoint/2010/main" xmlns="" val="3402121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get highly qualified applicants, it is essential to give the demographic description for and try to convince them that your place will be conducive for work. The cost of living for Chicago is fairly manageable due and it is cheaper than New York. There is great diversity in the Chicago and this makes it a place for all. The foods available in the Chicago are quite attractive. For instance, there is hot dog and well-cooked Chicago Style Pizza that is usually fascinating. There are places for recreational activities and sporting and this makes the Chicago a nice place to live.</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4</a:t>
            </a:fld>
            <a:endParaRPr lang="en-US"/>
          </a:p>
        </p:txBody>
      </p:sp>
    </p:spTree>
    <p:extLst>
      <p:ext uri="{BB962C8B-B14F-4D97-AF65-F5344CB8AC3E}">
        <p14:creationId xmlns:p14="http://schemas.microsoft.com/office/powerpoint/2010/main" xmlns="" val="2377630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t>Houseum</a:t>
            </a:r>
            <a:r>
              <a:rPr lang="en-US" dirty="0" smtClean="0"/>
              <a:t> Art of Chicago is in urgent need of event coordinator who should be a residents based in Chicago and will be giving reports to the senior manager and thus help in making the company successful. The salary offered for this full time position will be $35,000 to $42,000. Event coordinators are essential in a company like HAC in that they help in departmental planning though; selling and collecting fees from clients, planning events with other organizations, keeping records of attendants, placing reservations, and preparing receipts and this will oversee effective management of the organization.</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5</a:t>
            </a:fld>
            <a:endParaRPr lang="en-US"/>
          </a:p>
        </p:txBody>
      </p:sp>
    </p:spTree>
    <p:extLst>
      <p:ext uri="{BB962C8B-B14F-4D97-AF65-F5344CB8AC3E}">
        <p14:creationId xmlns:p14="http://schemas.microsoft.com/office/powerpoint/2010/main" xmlns="" val="2369465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HAC company goes for a competent worker, and this time around the available job on event management means highly specified qualifications. The applicants should be holders of Bachelor's degrees in event management, public relation, and any other related field. To be assured whether the applicant is critical, the company calls for people with at least one year of experience. The work schedule is somewhat tight, and thus the company needs a person who is available all times of the day and throughout the week and weekend. The applicant should be capable of working from the office as well as away. The essential skills needed for this job include excellent communication, management and organization, team building and interpersonal skills, and practical decision-making skills.</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6</a:t>
            </a:fld>
            <a:endParaRPr lang="en-US"/>
          </a:p>
        </p:txBody>
      </p:sp>
    </p:spTree>
    <p:extLst>
      <p:ext uri="{BB962C8B-B14F-4D97-AF65-F5344CB8AC3E}">
        <p14:creationId xmlns:p14="http://schemas.microsoft.com/office/powerpoint/2010/main" xmlns="" val="1130438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demographics of a specific place determine the nature of people who are found in such a situation. Chicago is one of the peaceful places that favor people from all the places and thus making it metropolitan. In 2018, the population of Chicago had 33.3% whites, 29% African American, 28.7% Hispanic, 6.65% Asian, 2% Two or more races, and 9% American Indian &amp; Alaska Native</a:t>
            </a:r>
            <a:r>
              <a:rPr lang="en-US" baseline="0" dirty="0" smtClean="0"/>
              <a:t>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Rackl</a:t>
            </a:r>
            <a:r>
              <a:rPr lang="en-US" dirty="0" smtClean="0">
                <a:latin typeface="Times New Roman" panose="02020603050405020304" pitchFamily="18" charset="0"/>
                <a:cs typeface="Times New Roman" panose="02020603050405020304" pitchFamily="18" charset="0"/>
              </a:rPr>
              <a:t>, 2018).</a:t>
            </a:r>
            <a:r>
              <a:rPr lang="en-US" dirty="0" smtClean="0"/>
              <a:t> The economic status of the Chicago as per 2018 revealed that each household earner about $57,238. The job opportunities available in Chicago are always increasing, and they are approximately 1.37 million.</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7</a:t>
            </a:fld>
            <a:endParaRPr lang="en-US"/>
          </a:p>
        </p:txBody>
      </p:sp>
    </p:spTree>
    <p:extLst>
      <p:ext uri="{BB962C8B-B14F-4D97-AF65-F5344CB8AC3E}">
        <p14:creationId xmlns:p14="http://schemas.microsoft.com/office/powerpoint/2010/main" xmlns="" val="3056980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Recruiting applicants for this position is a significant part of the employment process. One of the strategies HAC uses is through the employee referral program. We believe that our employees are the best people to engage when looking for other employees who will deliver quality service in our company. Also, the museum will create a website where available vacancies will be posted and advertised through social media for applicants to apply for the position online</a:t>
            </a:r>
            <a:r>
              <a:rPr lang="en-US" baseline="0" dirty="0" smtClean="0"/>
              <a:t>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Rackl</a:t>
            </a:r>
            <a:r>
              <a:rPr lang="en-US" dirty="0" smtClean="0">
                <a:latin typeface="Times New Roman" panose="02020603050405020304" pitchFamily="18" charset="0"/>
                <a:cs typeface="Times New Roman" panose="02020603050405020304" pitchFamily="18" charset="0"/>
              </a:rPr>
              <a:t>, 2018).</a:t>
            </a:r>
            <a:r>
              <a:rPr lang="en-US" dirty="0" smtClean="0"/>
              <a:t> Advertising methods include using banners, advertisements on social media platforms such as </a:t>
            </a:r>
            <a:r>
              <a:rPr lang="en-US" dirty="0" err="1" smtClean="0"/>
              <a:t>Youtube</a:t>
            </a:r>
            <a:r>
              <a:rPr lang="en-US" dirty="0" smtClean="0"/>
              <a:t>, Twitter, and Facebook. The professionals that are helpful in recruitment includes certified special events professional, digital event strategists, certified exhibition management, and event planning specialists.</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8</a:t>
            </a:fld>
            <a:endParaRPr lang="en-US"/>
          </a:p>
        </p:txBody>
      </p:sp>
    </p:spTree>
    <p:extLst>
      <p:ext uri="{BB962C8B-B14F-4D97-AF65-F5344CB8AC3E}">
        <p14:creationId xmlns:p14="http://schemas.microsoft.com/office/powerpoint/2010/main" xmlns="" val="1335829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commonly used advertising method that has been used successfully in the current era is social media. These social media ranges from twitter, Facebook, and Instagram. The HAC will do most of its advertising by social media platforms. The print media will also be used in printing adverts; the other common advertising method is the use of audiovisual methods like television. Designing an advert determines whether the institution will get competent workers or not. If the specifications are not well organized, then there are high chances that competent workers will ignore the job, and for this reason, HAC values effective recruitment method. </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9</a:t>
            </a:fld>
            <a:endParaRPr lang="en-US"/>
          </a:p>
        </p:txBody>
      </p:sp>
    </p:spTree>
    <p:extLst>
      <p:ext uri="{BB962C8B-B14F-4D97-AF65-F5344CB8AC3E}">
        <p14:creationId xmlns:p14="http://schemas.microsoft.com/office/powerpoint/2010/main" xmlns="" val="1363676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tools that will be used for recruitment include the mental ability tests, which will evaluate logic, particular orientation, verbal comprehension, and memory span. The use of a psychic ability test will help evaluate the fitness of the applicants for the position. A performance test will be useful in foretelling the applicant who will work more efficiently in the job position.</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10</a:t>
            </a:fld>
            <a:endParaRPr lang="en-US"/>
          </a:p>
        </p:txBody>
      </p:sp>
    </p:spTree>
    <p:extLst>
      <p:ext uri="{BB962C8B-B14F-4D97-AF65-F5344CB8AC3E}">
        <p14:creationId xmlns:p14="http://schemas.microsoft.com/office/powerpoint/2010/main" xmlns="" val="2593962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 than tests, there are the gadgets that I will use to make to make the research possible—applicant tracking systems (ATS), which form the recruitment process more accessible by acting as integration platforms. The mobile recruitment tools to be used in the application for interviews include tablets and smartphones, and this as due to the presence of well-constructed webpages that bear the application forms. Collaborative tools include social networks like Google and Chrome</a:t>
            </a:r>
            <a:r>
              <a:rPr lang="en-US" baseline="0" dirty="0" smtClean="0"/>
              <a:t>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Rackl</a:t>
            </a:r>
            <a:r>
              <a:rPr lang="en-US" dirty="0" smtClean="0">
                <a:latin typeface="Times New Roman" panose="02020603050405020304" pitchFamily="18" charset="0"/>
                <a:cs typeface="Times New Roman" panose="02020603050405020304" pitchFamily="18" charset="0"/>
              </a:rPr>
              <a:t>, 2018).</a:t>
            </a:r>
            <a:r>
              <a:rPr lang="en-US" dirty="0" smtClean="0"/>
              <a:t> Location technology helps in identifying the location of jobseekers and them inform them of the jobs available. These tools make digital applications useful.</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11</a:t>
            </a:fld>
            <a:endParaRPr lang="en-US"/>
          </a:p>
        </p:txBody>
      </p:sp>
    </p:spTree>
    <p:extLst>
      <p:ext uri="{BB962C8B-B14F-4D97-AF65-F5344CB8AC3E}">
        <p14:creationId xmlns:p14="http://schemas.microsoft.com/office/powerpoint/2010/main" xmlns="" val="3445986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Mary Vain is a talent acquisition manager from the Children's Museum of Indianapolis, Indiana. Mary is much committed to her duties, and this makes her fit for the profession. I looked at some of her works as an interviewer, and I was convinced that she could be of great help in selecting the best applicant for the HAC. I consider her very professional, and even the interviewees could learn something critical from her interview. Ramiro </a:t>
            </a:r>
            <a:r>
              <a:rPr lang="en-US" dirty="0" err="1" smtClean="0"/>
              <a:t>Rincones</a:t>
            </a:r>
            <a:r>
              <a:rPr lang="en-US" dirty="0" smtClean="0"/>
              <a:t> is a Sales and Planning Manager in the department of Event and Conference services in IUPUI. He has been planning and coordinating events for nine years. His experience in the recruitment sector and concern on choosing the most qualified professional convinced me to ask him for help in the recruitment program for HAC. </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12</a:t>
            </a:fld>
            <a:endParaRPr lang="en-US"/>
          </a:p>
        </p:txBody>
      </p:sp>
    </p:spTree>
    <p:extLst>
      <p:ext uri="{BB962C8B-B14F-4D97-AF65-F5344CB8AC3E}">
        <p14:creationId xmlns:p14="http://schemas.microsoft.com/office/powerpoint/2010/main" xmlns="" val="3998746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examples of interview questions that will be used in the recruitment of the applicants. General questions will be refrained from in the recruitment process. The types of items to be used in the interview includes close-ended questions, hypothetical, competency-based, and probing. Leading questions will be used, but some will be avoided in recruitment.</a:t>
            </a:r>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13</a:t>
            </a:fld>
            <a:endParaRPr lang="en-US"/>
          </a:p>
        </p:txBody>
      </p:sp>
    </p:spTree>
    <p:extLst>
      <p:ext uri="{BB962C8B-B14F-4D97-AF65-F5344CB8AC3E}">
        <p14:creationId xmlns:p14="http://schemas.microsoft.com/office/powerpoint/2010/main" xmlns="" val="4049542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questions I will ask help me in evaluating each employer and determine which ones are a good match for you. In any case, it's important to prepare questions before an interview so that you can demonstrate your knowledge of the company and the job you're seeking. As HAC, we acknowledge the impact of poor recruitment, and thus we focus on active recruitment. As mentioned, how the interviewee conducts themselves determines the level of commitment they would give to the job. The question asked whether open-ended or closed-ended should be very clear to enable ease of understanding. Questions on personal life should be avoided where possible, as the interviewee may end up judging me for biasness.</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14</a:t>
            </a:fld>
            <a:endParaRPr lang="en-US"/>
          </a:p>
        </p:txBody>
      </p:sp>
    </p:spTree>
    <p:extLst>
      <p:ext uri="{BB962C8B-B14F-4D97-AF65-F5344CB8AC3E}">
        <p14:creationId xmlns:p14="http://schemas.microsoft.com/office/powerpoint/2010/main" xmlns="" val="4121208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recruitment process will be done for two months, considering the phases of the recruitment process. The phases include planning, which will be done for one week, strategy development two weeks, searching phase, two weeks, a screening phase, one week and evaluation and controlling phase, to weeks. </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15</a:t>
            </a:fld>
            <a:endParaRPr lang="en-US"/>
          </a:p>
        </p:txBody>
      </p:sp>
    </p:spTree>
    <p:extLst>
      <p:ext uri="{BB962C8B-B14F-4D97-AF65-F5344CB8AC3E}">
        <p14:creationId xmlns:p14="http://schemas.microsoft.com/office/powerpoint/2010/main" xmlns="" val="819493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estimated budget for the recruitment process is as follows: advertisement, $1100, travel expenses, $700, and Agency, $1000. The total estimated budget is $2800.</a:t>
            </a:r>
          </a:p>
          <a:p>
            <a:endParaRPr lang="en-US" dirty="0"/>
          </a:p>
        </p:txBody>
      </p:sp>
      <p:sp>
        <p:nvSpPr>
          <p:cNvPr id="4" name="Slide Number Placeholder 3"/>
          <p:cNvSpPr>
            <a:spLocks noGrp="1"/>
          </p:cNvSpPr>
          <p:nvPr>
            <p:ph type="sldNum" sz="quarter" idx="10"/>
          </p:nvPr>
        </p:nvSpPr>
        <p:spPr/>
        <p:txBody>
          <a:bodyPr/>
          <a:lstStyle/>
          <a:p>
            <a:fld id="{8EE9A9E5-3471-407E-97E3-55D51F3386E8}" type="slidenum">
              <a:rPr lang="en-US" smtClean="0"/>
              <a:pPr/>
              <a:t>16</a:t>
            </a:fld>
            <a:endParaRPr lang="en-US"/>
          </a:p>
        </p:txBody>
      </p:sp>
    </p:spTree>
    <p:extLst>
      <p:ext uri="{BB962C8B-B14F-4D97-AF65-F5344CB8AC3E}">
        <p14:creationId xmlns:p14="http://schemas.microsoft.com/office/powerpoint/2010/main" xmlns="" val="1075203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2EEB930-4587-4BD1-9F80-989FBB7861F7}" type="slidenum">
              <a:rPr lang="en-US" smtClean="0"/>
              <a:pPr/>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0574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2967245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27266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B9DB58-4E2D-4574-A1D4-137463AEB010}"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260564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B9DB58-4E2D-4574-A1D4-137463AEB010}" type="datetimeFigureOut">
              <a:rPr lang="en-US" smtClean="0"/>
              <a:pPr/>
              <a:t>5/1/2020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EEB930-4587-4BD1-9F80-989FBB7861F7}"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71907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B9DB58-4E2D-4574-A1D4-137463AEB010}" type="datetimeFigureOut">
              <a:rPr lang="en-US" smtClean="0"/>
              <a:pPr/>
              <a:t>5/1/2020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EEB930-4587-4BD1-9F80-989FBB7861F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20425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B9DB58-4E2D-4574-A1D4-137463AEB010}" type="datetimeFigureOut">
              <a:rPr lang="en-US" smtClean="0"/>
              <a:pPr/>
              <a:t>5/1/2020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171394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B9DB58-4E2D-4574-A1D4-137463AEB010}"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EEB930-4587-4BD1-9F80-989FBB7861F7}"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06849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B9DB58-4E2D-4574-A1D4-137463AEB010}"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1359698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B9DB58-4E2D-4574-A1D4-137463AEB010}"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2322262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06591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3789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4200247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797869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33826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24640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9DB58-4E2D-4574-A1D4-137463AEB010}"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EB930-4587-4BD1-9F80-989FBB7861F7}"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8297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B9DB58-4E2D-4574-A1D4-137463AEB010}" type="datetimeFigureOut">
              <a:rPr lang="en-US" smtClean="0"/>
              <a:pPr/>
              <a:t>5/1/2020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2EEB930-4587-4BD1-9F80-989FBB7861F7}" type="slidenum">
              <a:rPr lang="en-US" smtClean="0"/>
              <a:pPr/>
              <a:t>‹#›</a:t>
            </a:fld>
            <a:endParaRPr lang="en-US"/>
          </a:p>
        </p:txBody>
      </p:sp>
    </p:spTree>
    <p:extLst>
      <p:ext uri="{BB962C8B-B14F-4D97-AF65-F5344CB8AC3E}">
        <p14:creationId xmlns:p14="http://schemas.microsoft.com/office/powerpoint/2010/main" xmlns="" val="108495806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ramrinco@iu.ed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sz="4400" b="1" dirty="0" smtClean="0">
                <a:latin typeface="Times New Roman" panose="02020603050405020304" pitchFamily="18" charset="0"/>
                <a:cs typeface="Times New Roman" panose="02020603050405020304" pitchFamily="18" charset="0"/>
              </a:rPr>
              <a:t>HUSEUM ART OF CHICAGO</a:t>
            </a:r>
            <a:endParaRPr lang="en-US" sz="4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62500" lnSpcReduction="20000"/>
          </a:bodyPr>
          <a:lstStyle/>
          <a:p>
            <a:endParaRPr lang="en-US" b="1" dirty="0" smtClean="0">
              <a:latin typeface="Times New Roman" panose="02020603050405020304" pitchFamily="18" charset="0"/>
              <a:cs typeface="Times New Roman" panose="02020603050405020304" pitchFamily="18" charset="0"/>
            </a:endParaRPr>
          </a:p>
          <a:p>
            <a:r>
              <a:rPr lang="en-US" sz="3000" b="1" dirty="0" smtClean="0">
                <a:latin typeface="Times New Roman" panose="02020603050405020304" pitchFamily="18" charset="0"/>
                <a:cs typeface="Times New Roman" panose="02020603050405020304" pitchFamily="18" charset="0"/>
              </a:rPr>
              <a:t>By</a:t>
            </a:r>
            <a:r>
              <a:rPr lang="en-US" sz="3000" b="1" dirty="0">
                <a:latin typeface="Times New Roman" panose="02020603050405020304" pitchFamily="18" charset="0"/>
                <a:cs typeface="Times New Roman" panose="02020603050405020304" pitchFamily="18" charset="0"/>
              </a:rPr>
              <a:t>: Nay Htay, Jonathan Willard, and Sulaiman Alharthi</a:t>
            </a:r>
          </a:p>
          <a:p>
            <a:r>
              <a:rPr lang="en-US" b="1"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8295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Company’s Information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286000"/>
            <a:ext cx="9601196" cy="4229100"/>
          </a:xfrm>
        </p:spPr>
        <p:txBody>
          <a:bodyPr>
            <a:noAutofit/>
          </a:bodyPr>
          <a:lstStyle/>
          <a:p>
            <a:r>
              <a:rPr lang="en-US" dirty="0" smtClean="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Houseum</a:t>
            </a:r>
            <a:r>
              <a:rPr lang="en-US" dirty="0">
                <a:latin typeface="Times New Roman" panose="02020603050405020304" pitchFamily="18" charset="0"/>
                <a:cs typeface="Times New Roman" panose="02020603050405020304" pitchFamily="18" charset="0"/>
              </a:rPr>
              <a:t> Art Company (HAC) is among the oldest and dominant museum companies.</a:t>
            </a:r>
          </a:p>
          <a:p>
            <a:r>
              <a:rPr lang="en-US" dirty="0">
                <a:latin typeface="Times New Roman" panose="02020603050405020304" pitchFamily="18" charset="0"/>
                <a:cs typeface="Times New Roman" panose="02020603050405020304" pitchFamily="18" charset="0"/>
              </a:rPr>
              <a:t>The company is strategized Water Tower Place in downtown Chicago, Illinois, and this makes it prominent that attracts many people.</a:t>
            </a:r>
          </a:p>
          <a:p>
            <a:r>
              <a:rPr lang="en-US" dirty="0">
                <a:latin typeface="Times New Roman" panose="02020603050405020304" pitchFamily="18" charset="0"/>
                <a:cs typeface="Times New Roman" panose="02020603050405020304" pitchFamily="18" charset="0"/>
              </a:rPr>
              <a:t>The company was started in 1973 as a partnership of 10 </a:t>
            </a:r>
            <a:r>
              <a:rPr lang="en-US" dirty="0" smtClean="0">
                <a:latin typeface="Times New Roman" panose="02020603050405020304" pitchFamily="18" charset="0"/>
                <a:cs typeface="Times New Roman" panose="02020603050405020304" pitchFamily="18" charset="0"/>
              </a:rPr>
              <a:t>artists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2018). </a:t>
            </a:r>
          </a:p>
          <a:p>
            <a:r>
              <a:rPr lang="en-US" dirty="0">
                <a:latin typeface="Times New Roman" panose="02020603050405020304" pitchFamily="18" charset="0"/>
                <a:cs typeface="Times New Roman" panose="02020603050405020304" pitchFamily="18" charset="0"/>
              </a:rPr>
              <a:t>The main aim was to promote local talents and offer a play for showcasing the work of art.</a:t>
            </a:r>
          </a:p>
          <a:p>
            <a:r>
              <a:rPr lang="en-US" dirty="0">
                <a:latin typeface="Times New Roman" panose="02020603050405020304" pitchFamily="18" charset="0"/>
                <a:cs typeface="Times New Roman" panose="02020603050405020304" pitchFamily="18" charset="0"/>
              </a:rPr>
              <a:t>With about 47 years in the market, the company has employed 56 workers and has promoted employment in the surrounding.</a:t>
            </a:r>
          </a:p>
          <a:p>
            <a:r>
              <a:rPr lang="en-US" dirty="0">
                <a:latin typeface="Times New Roman" panose="02020603050405020304" pitchFamily="18" charset="0"/>
                <a:cs typeface="Times New Roman" panose="02020603050405020304" pitchFamily="18" charset="0"/>
              </a:rPr>
              <a:t>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71724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Information from Phase I</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953491"/>
            <a:ext cx="10515600" cy="4223472"/>
          </a:xfrm>
        </p:spPr>
        <p:txBody>
          <a:bodyPr>
            <a:normAutofit/>
          </a:bodyPr>
          <a:lstStyle/>
          <a:p>
            <a:pPr algn="ctr"/>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Museum's Strategic Goals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To increase public awareness of the artwork by offering a forum for exhibition and conduction of special </a:t>
            </a:r>
            <a:r>
              <a:rPr lang="en-US" dirty="0" smtClean="0">
                <a:latin typeface="Times New Roman" panose="02020603050405020304" pitchFamily="18" charset="0"/>
                <a:cs typeface="Times New Roman" panose="02020603050405020304" pitchFamily="18" charset="0"/>
              </a:rPr>
              <a:t>events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2018). </a:t>
            </a:r>
          </a:p>
          <a:p>
            <a:r>
              <a:rPr lang="en-US" dirty="0">
                <a:latin typeface="Times New Roman" panose="02020603050405020304" pitchFamily="18" charset="0"/>
                <a:cs typeface="Times New Roman" panose="02020603050405020304" pitchFamily="18" charset="0"/>
              </a:rPr>
              <a:t>The company acts as a place for discussion about art and culture</a:t>
            </a:r>
          </a:p>
          <a:p>
            <a:r>
              <a:rPr lang="en-US" dirty="0">
                <a:latin typeface="Times New Roman" panose="02020603050405020304" pitchFamily="18" charset="0"/>
                <a:cs typeface="Times New Roman" panose="02020603050405020304" pitchFamily="18" charset="0"/>
              </a:rPr>
              <a:t>Increase opportunities and support for public art and individual artists</a:t>
            </a:r>
          </a:p>
          <a:p>
            <a:r>
              <a:rPr lang="en-US" dirty="0">
                <a:latin typeface="Times New Roman" panose="02020603050405020304" pitchFamily="18" charset="0"/>
                <a:cs typeface="Times New Roman" panose="02020603050405020304" pitchFamily="18" charset="0"/>
              </a:rPr>
              <a:t>The expose the art in the museum to the public by giving essential explanation about the same</a:t>
            </a:r>
          </a:p>
          <a:p>
            <a:r>
              <a:rPr lang="en-US" dirty="0">
                <a:latin typeface="Times New Roman" panose="02020603050405020304" pitchFamily="18" charset="0"/>
                <a:cs typeface="Times New Roman" panose="02020603050405020304" pitchFamily="18" charset="0"/>
              </a:rPr>
              <a:t>It aims at preserving the culture explaining the significance of cultural preservation.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67656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34291"/>
            <a:ext cx="10515600" cy="1343891"/>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Continuation Information from Phase I</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078182"/>
            <a:ext cx="9601196" cy="3797686"/>
          </a:xfrm>
        </p:spPr>
        <p:txBody>
          <a:bodyPr>
            <a:normAutofit fontScale="92500" lnSpcReduction="10000"/>
          </a:bodyPr>
          <a:lstStyle/>
          <a:p>
            <a:pPr algn="ctr"/>
            <a:r>
              <a:rPr lang="en-US"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About </a:t>
            </a:r>
            <a:r>
              <a:rPr lang="en-US" b="1" dirty="0">
                <a:latin typeface="Times New Roman" panose="02020603050405020304" pitchFamily="18" charset="0"/>
                <a:cs typeface="Times New Roman" panose="02020603050405020304" pitchFamily="18" charset="0"/>
              </a:rPr>
              <a:t>Chicago in Illinois State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Chicago is among the secure places in the U.S since the Indianapolis are always in touch to give security</a:t>
            </a:r>
          </a:p>
          <a:p>
            <a:r>
              <a:rPr lang="en-US" dirty="0">
                <a:latin typeface="Times New Roman" panose="02020603050405020304" pitchFamily="18" charset="0"/>
                <a:cs typeface="Times New Roman" panose="02020603050405020304" pitchFamily="18" charset="0"/>
              </a:rPr>
              <a:t>The cost of living for Chicago is less as compared to other places like New York </a:t>
            </a:r>
          </a:p>
          <a:p>
            <a:r>
              <a:rPr lang="en-US" dirty="0">
                <a:latin typeface="Times New Roman" panose="02020603050405020304" pitchFamily="18" charset="0"/>
                <a:cs typeface="Times New Roman" panose="02020603050405020304" pitchFamily="18" charset="0"/>
              </a:rPr>
              <a:t>There is a lot of diversity in Chicago and thus it is a place for all</a:t>
            </a:r>
          </a:p>
          <a:p>
            <a:r>
              <a:rPr lang="en-US" dirty="0">
                <a:latin typeface="Times New Roman" panose="02020603050405020304" pitchFamily="18" charset="0"/>
                <a:cs typeface="Times New Roman" panose="02020603050405020304" pitchFamily="18" charset="0"/>
              </a:rPr>
              <a:t>There are places for recreational activities and sporting, and this makes Chicago a beautiful place to live</a:t>
            </a:r>
          </a:p>
          <a:p>
            <a:r>
              <a:rPr lang="en-US" dirty="0">
                <a:latin typeface="Times New Roman" panose="02020603050405020304" pitchFamily="18" charset="0"/>
                <a:cs typeface="Times New Roman" panose="02020603050405020304" pitchFamily="18" charset="0"/>
              </a:rPr>
              <a:t>The main foods in Chicago style pizza and other classic foods from competent chefs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1376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Job </a:t>
            </a:r>
            <a:r>
              <a:rPr lang="en-US" dirty="0" smtClean="0">
                <a:latin typeface="Times New Roman" panose="02020603050405020304" pitchFamily="18" charset="0"/>
                <a:cs typeface="Times New Roman" panose="02020603050405020304" pitchFamily="18" charset="0"/>
              </a:rPr>
              <a:t>Description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44299"/>
            <a:ext cx="10515600" cy="4404102"/>
          </a:xfrm>
        </p:spPr>
        <p:txBody>
          <a:bodyPr>
            <a:noAutofit/>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HAC </a:t>
            </a:r>
            <a:r>
              <a:rPr lang="en-US" dirty="0">
                <a:latin typeface="Times New Roman" panose="02020603050405020304" pitchFamily="18" charset="0"/>
                <a:cs typeface="Times New Roman" panose="02020603050405020304" pitchFamily="18" charset="0"/>
              </a:rPr>
              <a:t>is in need of special event coordinator who is based in Chicago, Illinois, and should be reporting to the senior manager</a:t>
            </a:r>
          </a:p>
          <a:p>
            <a:r>
              <a:rPr lang="en-US" dirty="0">
                <a:latin typeface="Times New Roman" panose="02020603050405020304" pitchFamily="18" charset="0"/>
                <a:cs typeface="Times New Roman" panose="02020603050405020304" pitchFamily="18" charset="0"/>
              </a:rPr>
              <a:t>The applicant should be ready for a fulltime job with a salary of $35,000 to $</a:t>
            </a:r>
            <a:r>
              <a:rPr lang="en-US" dirty="0" smtClean="0">
                <a:latin typeface="Times New Roman" panose="02020603050405020304" pitchFamily="18" charset="0"/>
                <a:cs typeface="Times New Roman" panose="02020603050405020304" pitchFamily="18" charset="0"/>
              </a:rPr>
              <a:t>42,000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2018). </a:t>
            </a:r>
          </a:p>
          <a:p>
            <a:r>
              <a:rPr lang="en-US" dirty="0">
                <a:latin typeface="Times New Roman" panose="02020603050405020304" pitchFamily="18" charset="0"/>
                <a:cs typeface="Times New Roman" panose="02020603050405020304" pitchFamily="18" charset="0"/>
              </a:rPr>
              <a:t>The primary roles of the event coordinator will be to help the department in planning through;</a:t>
            </a:r>
          </a:p>
          <a:p>
            <a:pPr lvl="1"/>
            <a:r>
              <a:rPr lang="en-US" dirty="0">
                <a:latin typeface="Times New Roman" panose="02020603050405020304" pitchFamily="18" charset="0"/>
                <a:cs typeface="Times New Roman" panose="02020603050405020304" pitchFamily="18" charset="0"/>
              </a:rPr>
              <a:t> Sell and collect fees from clients</a:t>
            </a:r>
          </a:p>
          <a:p>
            <a:pPr lvl="1"/>
            <a:r>
              <a:rPr lang="en-US" dirty="0">
                <a:latin typeface="Times New Roman" panose="02020603050405020304" pitchFamily="18" charset="0"/>
                <a:cs typeface="Times New Roman" panose="02020603050405020304" pitchFamily="18" charset="0"/>
              </a:rPr>
              <a:t> Scheduling events with other organizations</a:t>
            </a:r>
          </a:p>
          <a:p>
            <a:pPr lvl="1"/>
            <a:r>
              <a:rPr lang="en-US" dirty="0">
                <a:latin typeface="Times New Roman" panose="02020603050405020304" pitchFamily="18" charset="0"/>
                <a:cs typeface="Times New Roman" panose="02020603050405020304" pitchFamily="18" charset="0"/>
              </a:rPr>
              <a:t> Keep records of attendants</a:t>
            </a:r>
          </a:p>
          <a:p>
            <a:pPr lvl="1"/>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1789957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Specifications</a:t>
            </a:r>
            <a:r>
              <a:rPr lang="en-US" dirty="0"/>
              <a:t/>
            </a:r>
            <a:br>
              <a:rPr lang="en-US" dirty="0"/>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464231"/>
            <a:ext cx="10515600" cy="4060554"/>
          </a:xfrm>
        </p:spPr>
        <p:txBody>
          <a:bodyPr>
            <a:normAutofit/>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applicant should be and holder of Bachelor's degree in event management, public relation, and any other related field</a:t>
            </a:r>
          </a:p>
          <a:p>
            <a:r>
              <a:rPr lang="en-US" dirty="0">
                <a:latin typeface="Times New Roman" panose="02020603050405020304" pitchFamily="18" charset="0"/>
                <a:cs typeface="Times New Roman" panose="02020603050405020304" pitchFamily="18" charset="0"/>
              </a:rPr>
              <a:t>The applicants should have at least one year of experience</a:t>
            </a:r>
          </a:p>
          <a:p>
            <a:r>
              <a:rPr lang="en-US" dirty="0">
                <a:latin typeface="Times New Roman" panose="02020603050405020304" pitchFamily="18" charset="0"/>
                <a:cs typeface="Times New Roman" panose="02020603050405020304" pitchFamily="18" charset="0"/>
              </a:rPr>
              <a:t>The applicant must be available for work on weekdays, weekends, and evenings</a:t>
            </a:r>
          </a:p>
          <a:p>
            <a:r>
              <a:rPr lang="en-US" dirty="0">
                <a:latin typeface="Times New Roman" panose="02020603050405020304" pitchFamily="18" charset="0"/>
                <a:cs typeface="Times New Roman" panose="02020603050405020304" pitchFamily="18" charset="0"/>
              </a:rPr>
              <a:t>Applicants need effective communication skills, team building, customer service, and effective decision-making skills.</a:t>
            </a:r>
          </a:p>
          <a:p>
            <a:r>
              <a:rPr lang="en-US" dirty="0">
                <a:latin typeface="Times New Roman" panose="02020603050405020304" pitchFamily="18" charset="0"/>
                <a:cs typeface="Times New Roman" panose="02020603050405020304" pitchFamily="18" charset="0"/>
              </a:rPr>
              <a:t>Event coordinators need to be good planners and thus planning skills, and the applicants should portray management and organization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21430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Demographics and </a:t>
            </a:r>
            <a:r>
              <a:rPr lang="en-US" dirty="0" smtClean="0">
                <a:latin typeface="Times New Roman" panose="02020603050405020304" pitchFamily="18" charset="0"/>
                <a:cs typeface="Times New Roman" panose="02020603050405020304" pitchFamily="18" charset="0"/>
              </a:rPr>
              <a:t>Economics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464231"/>
            <a:ext cx="10515600" cy="2929179"/>
          </a:xfrm>
        </p:spPr>
        <p:txBody>
          <a:bodyPr>
            <a:normAutofit/>
          </a:bodyPr>
          <a:lstStyle/>
          <a:p>
            <a:r>
              <a:rPr lang="en-US" dirty="0" smtClean="0">
                <a:latin typeface="Times New Roman" panose="02020603050405020304" pitchFamily="18" charset="0"/>
                <a:cs typeface="Times New Roman" panose="02020603050405020304" pitchFamily="18" charset="0"/>
              </a:rPr>
              <a:t>Chicago </a:t>
            </a:r>
            <a:r>
              <a:rPr lang="en-US" dirty="0">
                <a:latin typeface="Times New Roman" panose="02020603050405020304" pitchFamily="18" charset="0"/>
                <a:cs typeface="Times New Roman" panose="02020603050405020304" pitchFamily="18" charset="0"/>
              </a:rPr>
              <a:t>is a metropolitan with all ethnic groups</a:t>
            </a:r>
          </a:p>
          <a:p>
            <a:r>
              <a:rPr lang="en-US" dirty="0">
                <a:latin typeface="Times New Roman" panose="02020603050405020304" pitchFamily="18" charset="0"/>
                <a:cs typeface="Times New Roman" panose="02020603050405020304" pitchFamily="18" charset="0"/>
              </a:rPr>
              <a:t>In 2018, the population of Chicago had 33.3% whites, 29% African American, 28.7% Hispanic, 6.65% Asian, 2% Two or more races, and 9% American Indian &amp; Alaska </a:t>
            </a:r>
            <a:r>
              <a:rPr lang="en-US" dirty="0" smtClean="0">
                <a:latin typeface="Times New Roman" panose="02020603050405020304" pitchFamily="18" charset="0"/>
                <a:cs typeface="Times New Roman" panose="02020603050405020304" pitchFamily="18" charset="0"/>
              </a:rPr>
              <a:t>Native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2018). </a:t>
            </a:r>
          </a:p>
          <a:p>
            <a:r>
              <a:rPr lang="en-US" dirty="0">
                <a:latin typeface="Times New Roman" panose="02020603050405020304" pitchFamily="18" charset="0"/>
                <a:cs typeface="Times New Roman" panose="02020603050405020304" pitchFamily="18" charset="0"/>
              </a:rPr>
              <a:t>Household income was estimated at $57,238 in 2018.</a:t>
            </a:r>
          </a:p>
          <a:p>
            <a:r>
              <a:rPr lang="en-US" dirty="0">
                <a:latin typeface="Times New Roman" panose="02020603050405020304" pitchFamily="18" charset="0"/>
                <a:cs typeface="Times New Roman" panose="02020603050405020304" pitchFamily="18" charset="0"/>
              </a:rPr>
              <a:t>Employment opportunities by the city are approximately 1.37 million.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79981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Recruiting Methods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59797"/>
            <a:ext cx="10515600" cy="4695986"/>
          </a:xfrm>
        </p:spPr>
        <p:txBody>
          <a:bodyPr>
            <a:normAutofit lnSpcReduction="10000"/>
          </a:bodyPr>
          <a:lstStyle/>
          <a:p>
            <a:pPr marL="0" indent="0">
              <a:buNone/>
            </a:pPr>
            <a:r>
              <a:rPr lang="en-US" dirty="0"/>
              <a:t> </a:t>
            </a:r>
          </a:p>
          <a:p>
            <a:pPr marL="0" indent="0">
              <a:buNone/>
            </a:pPr>
            <a:r>
              <a:rPr lang="en-US" dirty="0">
                <a:latin typeface="Times New Roman" panose="02020603050405020304" pitchFamily="18" charset="0"/>
                <a:cs typeface="Times New Roman" panose="02020603050405020304" pitchFamily="18" charset="0"/>
              </a:rPr>
              <a:t>The art industry has been growing abruptly, and this implies more job opportunities</a:t>
            </a:r>
          </a:p>
          <a:p>
            <a:pPr marL="0" indent="0">
              <a:buNone/>
            </a:pPr>
            <a:r>
              <a:rPr lang="en-US" dirty="0">
                <a:latin typeface="Times New Roman" panose="02020603050405020304" pitchFamily="18" charset="0"/>
                <a:cs typeface="Times New Roman" panose="02020603050405020304" pitchFamily="18" charset="0"/>
              </a:rPr>
              <a:t>• The common method of recruitment is employee referral, and the company's website will be used in recruitment. The advantages of using digital recruitments include;</a:t>
            </a:r>
          </a:p>
          <a:p>
            <a:pPr lvl="2"/>
            <a:r>
              <a:rPr lang="en-US" sz="2800" dirty="0">
                <a:latin typeface="Times New Roman" panose="02020603050405020304" pitchFamily="18" charset="0"/>
                <a:cs typeface="Times New Roman" panose="02020603050405020304" pitchFamily="18" charset="0"/>
              </a:rPr>
              <a:t>The information is spread faster</a:t>
            </a:r>
          </a:p>
          <a:p>
            <a:pPr lvl="2"/>
            <a:r>
              <a:rPr lang="en-US" sz="2800" dirty="0">
                <a:latin typeface="Times New Roman" panose="02020603050405020304" pitchFamily="18" charset="0"/>
                <a:cs typeface="Times New Roman" panose="02020603050405020304" pitchFamily="18" charset="0"/>
              </a:rPr>
              <a:t>It is </a:t>
            </a:r>
            <a:r>
              <a:rPr lang="en-US" sz="2800" dirty="0" smtClean="0">
                <a:latin typeface="Times New Roman" panose="02020603050405020304" pitchFamily="18" charset="0"/>
                <a:cs typeface="Times New Roman" panose="02020603050405020304" pitchFamily="18" charset="0"/>
              </a:rPr>
              <a:t>cost-effective </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Rackl</a:t>
            </a:r>
            <a:r>
              <a:rPr lang="en-US" sz="2800" dirty="0">
                <a:latin typeface="Times New Roman" panose="02020603050405020304" pitchFamily="18" charset="0"/>
                <a:cs typeface="Times New Roman" panose="02020603050405020304" pitchFamily="18" charset="0"/>
              </a:rPr>
              <a:t>, 2018). </a:t>
            </a:r>
          </a:p>
          <a:p>
            <a:pPr lvl="2"/>
            <a:r>
              <a:rPr lang="en-US" sz="2800" dirty="0">
                <a:latin typeface="Times New Roman" panose="02020603050405020304" pitchFamily="18" charset="0"/>
                <a:cs typeface="Times New Roman" panose="02020603050405020304" pitchFamily="18" charset="0"/>
              </a:rPr>
              <a:t>Encourages greater engagement</a:t>
            </a:r>
          </a:p>
          <a:p>
            <a:r>
              <a:rPr lang="en-US" dirty="0">
                <a:latin typeface="Times New Roman" panose="02020603050405020304" pitchFamily="18" charset="0"/>
                <a:cs typeface="Times New Roman" panose="02020603050405020304" pitchFamily="18" charset="0"/>
              </a:rPr>
              <a:t>Advertisement strategies include banners and social media platforms such as YouTube, Facebook, and Twitter.</a:t>
            </a:r>
          </a:p>
          <a:p>
            <a:endParaRPr lang="en-US" dirty="0"/>
          </a:p>
        </p:txBody>
      </p:sp>
    </p:spTree>
    <p:extLst>
      <p:ext uri="{BB962C8B-B14F-4D97-AF65-F5344CB8AC3E}">
        <p14:creationId xmlns:p14="http://schemas.microsoft.com/office/powerpoint/2010/main" xmlns="" val="3473178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Advertising </a:t>
            </a:r>
            <a:r>
              <a:rPr lang="en-US" dirty="0" smtClean="0">
                <a:latin typeface="Times New Roman" panose="02020603050405020304" pitchFamily="18" charset="0"/>
                <a:cs typeface="Times New Roman" panose="02020603050405020304" pitchFamily="18" charset="0"/>
              </a:rPr>
              <a:t>Methods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433234"/>
            <a:ext cx="10515600" cy="3347634"/>
          </a:xfrm>
        </p:spPr>
        <p:txBody>
          <a:bodyPr>
            <a:normAutofit/>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commonly used advertising method that has been used successfully in the current era is social media</a:t>
            </a:r>
          </a:p>
          <a:p>
            <a:r>
              <a:rPr lang="en-US" dirty="0">
                <a:latin typeface="Times New Roman" panose="02020603050405020304" pitchFamily="18" charset="0"/>
                <a:cs typeface="Times New Roman" panose="02020603050405020304" pitchFamily="18" charset="0"/>
              </a:rPr>
              <a:t>Social media ranges from twitter, Facebook, and Instagram. The HAC will do most of its advertising by the social media platforms</a:t>
            </a:r>
          </a:p>
          <a:p>
            <a:r>
              <a:rPr lang="en-US" dirty="0">
                <a:latin typeface="Times New Roman" panose="02020603050405020304" pitchFamily="18" charset="0"/>
                <a:cs typeface="Times New Roman" panose="02020603050405020304" pitchFamily="18" charset="0"/>
              </a:rPr>
              <a:t>The print media will also be used in printing adverts</a:t>
            </a:r>
          </a:p>
          <a:p>
            <a:r>
              <a:rPr lang="en-US" dirty="0">
                <a:latin typeface="Times New Roman" panose="02020603050405020304" pitchFamily="18" charset="0"/>
                <a:cs typeface="Times New Roman" panose="02020603050405020304" pitchFamily="18" charset="0"/>
              </a:rPr>
              <a:t>The other common advertising method is the use of audiovisual methods like television</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0321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Tools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mental ability test will be used to assess the logic of the applicants, particular orientation, verbal comprehension, and memory span. </a:t>
            </a:r>
          </a:p>
          <a:p>
            <a:r>
              <a:rPr lang="en-US" dirty="0">
                <a:latin typeface="Times New Roman" panose="02020603050405020304" pitchFamily="18" charset="0"/>
                <a:cs typeface="Times New Roman" panose="02020603050405020304" pitchFamily="18" charset="0"/>
              </a:rPr>
              <a:t>The test will evaluate the ability of applicants to work efficiently</a:t>
            </a:r>
          </a:p>
          <a:p>
            <a:r>
              <a:rPr lang="en-US" dirty="0">
                <a:latin typeface="Times New Roman" panose="02020603050405020304" pitchFamily="18" charset="0"/>
                <a:cs typeface="Times New Roman" panose="02020603050405020304" pitchFamily="18" charset="0"/>
              </a:rPr>
              <a:t>A performance test will evaluate the applicant who fits the job </a:t>
            </a:r>
            <a:r>
              <a:rPr lang="en-US" dirty="0" smtClean="0">
                <a:latin typeface="Times New Roman" panose="02020603050405020304" pitchFamily="18" charset="0"/>
                <a:cs typeface="Times New Roman" panose="02020603050405020304" pitchFamily="18" charset="0"/>
              </a:rPr>
              <a:t>position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2018).  </a:t>
            </a:r>
          </a:p>
          <a:p>
            <a:r>
              <a:rPr lang="en-US" dirty="0">
                <a:latin typeface="Times New Roman" panose="02020603050405020304" pitchFamily="18" charset="0"/>
                <a:cs typeface="Times New Roman" panose="02020603050405020304" pitchFamily="18" charset="0"/>
              </a:rPr>
              <a:t>A job analysis will predict the efficiency of applicants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02119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Continuation of </a:t>
            </a:r>
            <a:r>
              <a:rPr lang="en-US" dirty="0" smtClean="0">
                <a:latin typeface="Times New Roman" panose="02020603050405020304" pitchFamily="18" charset="0"/>
                <a:cs typeface="Times New Roman" panose="02020603050405020304" pitchFamily="18" charset="0"/>
              </a:rPr>
              <a:t>Tool</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464231"/>
            <a:ext cx="10515600" cy="3890074"/>
          </a:xfrm>
        </p:spPr>
        <p:txBody>
          <a:bodyPr>
            <a:normAutofit/>
          </a:bodyPr>
          <a:lstStyle/>
          <a:p>
            <a:r>
              <a:rPr lang="en-US" dirty="0" smtClean="0">
                <a:latin typeface="Times New Roman" panose="02020603050405020304" pitchFamily="18" charset="0"/>
                <a:cs typeface="Times New Roman" panose="02020603050405020304" pitchFamily="18" charset="0"/>
              </a:rPr>
              <a:t>Applicant </a:t>
            </a:r>
            <a:r>
              <a:rPr lang="en-US" dirty="0">
                <a:latin typeface="Times New Roman" panose="02020603050405020304" pitchFamily="18" charset="0"/>
                <a:cs typeface="Times New Roman" panose="02020603050405020304" pitchFamily="18" charset="0"/>
              </a:rPr>
              <a:t>tracking systems (ATS) which make the recruitment process easier by acting as integration platforms</a:t>
            </a:r>
          </a:p>
          <a:p>
            <a:r>
              <a:rPr lang="en-US" dirty="0">
                <a:latin typeface="Times New Roman" panose="02020603050405020304" pitchFamily="18" charset="0"/>
                <a:cs typeface="Times New Roman" panose="02020603050405020304" pitchFamily="18" charset="0"/>
              </a:rPr>
              <a:t>The mobile recruitment tools to be used in the application for interview include tablets and smartphones and this as due to the presence of well-constructed webpages that bear the application </a:t>
            </a:r>
            <a:r>
              <a:rPr lang="en-US" dirty="0" smtClean="0">
                <a:latin typeface="Times New Roman" panose="02020603050405020304" pitchFamily="18" charset="0"/>
                <a:cs typeface="Times New Roman" panose="02020603050405020304" pitchFamily="18" charset="0"/>
              </a:rPr>
              <a:t>forms (</a:t>
            </a:r>
            <a:r>
              <a:rPr lang="en-US" dirty="0" err="1" smtClean="0">
                <a:latin typeface="Times New Roman" panose="02020603050405020304" pitchFamily="18" charset="0"/>
                <a:cs typeface="Times New Roman" panose="02020603050405020304" pitchFamily="18" charset="0"/>
              </a:rPr>
              <a:t>Rackl</a:t>
            </a:r>
            <a:r>
              <a:rPr lang="en-US" dirty="0" smtClean="0">
                <a:latin typeface="Times New Roman" panose="02020603050405020304" pitchFamily="18" charset="0"/>
                <a:cs typeface="Times New Roman" panose="02020603050405020304" pitchFamily="18" charset="0"/>
              </a:rPr>
              <a:t>, 2018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Collaborative tools include social networks like Google and Chrome </a:t>
            </a:r>
          </a:p>
          <a:p>
            <a:r>
              <a:rPr lang="en-US" dirty="0">
                <a:latin typeface="Times New Roman" panose="02020603050405020304" pitchFamily="18" charset="0"/>
                <a:cs typeface="Times New Roman" panose="02020603050405020304" pitchFamily="18" charset="0"/>
              </a:rPr>
              <a:t>Location technology helps in identifying the location of jobseekers and them inform them of the jobs available.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9710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latin typeface="Times New Roman" panose="02020603050405020304" pitchFamily="18" charset="0"/>
                <a:cs typeface="Times New Roman" panose="02020603050405020304" pitchFamily="18" charset="0"/>
              </a:rPr>
              <a:t>Appropriate Professional Groups Which Might Help In Recruiting</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5947" y="2061275"/>
            <a:ext cx="11236270" cy="4796725"/>
          </a:xfrm>
        </p:spPr>
        <p:txBody>
          <a:bodyPr>
            <a:noAutofit/>
          </a:bodyPr>
          <a:lstStyle/>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the recruitment, I would seek counsel from professionals' like;</a:t>
            </a:r>
          </a:p>
          <a:p>
            <a:pPr marL="0" indent="0">
              <a:buNone/>
            </a:pPr>
            <a:r>
              <a:rPr lang="en-US" b="1" dirty="0" smtClean="0">
                <a:latin typeface="Times New Roman" panose="02020603050405020304" pitchFamily="18" charset="0"/>
                <a:cs typeface="Times New Roman" panose="02020603050405020304" pitchFamily="18" charset="0"/>
              </a:rPr>
              <a:t>Mary </a:t>
            </a:r>
            <a:r>
              <a:rPr lang="en-US" b="1" dirty="0">
                <a:latin typeface="Times New Roman" panose="02020603050405020304" pitchFamily="18" charset="0"/>
                <a:cs typeface="Times New Roman" panose="02020603050405020304" pitchFamily="18" charset="0"/>
              </a:rPr>
              <a:t>Vain	</a:t>
            </a:r>
            <a:r>
              <a:rPr lang="en-US" dirty="0">
                <a:latin typeface="Times New Roman" panose="02020603050405020304" pitchFamily="18" charset="0"/>
                <a:cs typeface="Times New Roman" panose="02020603050405020304" pitchFamily="18" charset="0"/>
              </a:rPr>
              <a:t>				Phone: 317-334-3253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Talent Acquisition Manager 			Email: MVail@childrensmuseum.org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Children’s Museum of </a:t>
            </a:r>
            <a:r>
              <a:rPr lang="en-US" dirty="0" smtClean="0">
                <a:latin typeface="Times New Roman" panose="02020603050405020304" pitchFamily="18" charset="0"/>
                <a:cs typeface="Times New Roman" panose="02020603050405020304" pitchFamily="18" charset="0"/>
              </a:rPr>
              <a:t>Indianapolis</a:t>
            </a:r>
            <a:r>
              <a:rPr lang="en-US" dirty="0">
                <a:latin typeface="Times New Roman" panose="02020603050405020304" pitchFamily="18" charset="0"/>
                <a:cs typeface="Times New Roman" panose="02020603050405020304" pitchFamily="18" charset="0"/>
              </a:rPr>
              <a:t> </a:t>
            </a:r>
          </a:p>
          <a:p>
            <a:pPr marL="0" indent="0">
              <a:buNone/>
            </a:pPr>
            <a:r>
              <a:rPr lang="en-US" b="1" dirty="0">
                <a:latin typeface="Times New Roman" panose="02020603050405020304" pitchFamily="18" charset="0"/>
                <a:cs typeface="Times New Roman" panose="02020603050405020304" pitchFamily="18" charset="0"/>
              </a:rPr>
              <a:t>Ramiro </a:t>
            </a:r>
            <a:r>
              <a:rPr lang="en-US" b="1" dirty="0" err="1">
                <a:latin typeface="Times New Roman" panose="02020603050405020304" pitchFamily="18" charset="0"/>
                <a:cs typeface="Times New Roman" panose="02020603050405020304" pitchFamily="18" charset="0"/>
              </a:rPr>
              <a:t>Rincones</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Sales and Planning Manager                  </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Department: Event and Conference Services </a:t>
            </a:r>
          </a:p>
          <a:p>
            <a:pPr marL="0" indent="0">
              <a:buNone/>
            </a:pPr>
            <a:r>
              <a:rPr lang="en-US" dirty="0">
                <a:latin typeface="Times New Roman" panose="02020603050405020304" pitchFamily="18" charset="0"/>
                <a:cs typeface="Times New Roman" panose="02020603050405020304" pitchFamily="18" charset="0"/>
              </a:rPr>
              <a:t>Phone: 317-274-0364                              Address: Hine Hall 875 W. North Street, Suite 224            </a:t>
            </a:r>
          </a:p>
          <a:p>
            <a:pPr marL="0" indent="0">
              <a:buNone/>
            </a:pPr>
            <a:r>
              <a:rPr lang="en-US" dirty="0">
                <a:latin typeface="Times New Roman" panose="02020603050405020304" pitchFamily="18" charset="0"/>
                <a:cs typeface="Times New Roman" panose="02020603050405020304" pitchFamily="18" charset="0"/>
              </a:rPr>
              <a:t>Email: </a:t>
            </a:r>
            <a:r>
              <a:rPr lang="en-US" u="sng" dirty="0">
                <a:latin typeface="Times New Roman" panose="02020603050405020304" pitchFamily="18" charset="0"/>
                <a:cs typeface="Times New Roman" panose="02020603050405020304" pitchFamily="18" charset="0"/>
                <a:hlinkClick r:id="rId3"/>
              </a:rPr>
              <a:t>ramrinco@iu.edu</a:t>
            </a:r>
            <a:r>
              <a:rPr lang="en-US" dirty="0">
                <a:latin typeface="Times New Roman" panose="02020603050405020304" pitchFamily="18" charset="0"/>
                <a:cs typeface="Times New Roman" panose="02020603050405020304" pitchFamily="18" charset="0"/>
              </a:rPr>
              <a:t>                                       Indianapolis, IN 46202</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70107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Examples of Interview Questions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59797"/>
            <a:ext cx="10515600" cy="4084691"/>
          </a:xfrm>
        </p:spPr>
        <p:txBody>
          <a:bodyPr>
            <a:normAutofit/>
          </a:bodyPr>
          <a:lstStyle/>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Have you been in any management or supervisory position? Explain</a:t>
            </a:r>
          </a:p>
          <a:p>
            <a:r>
              <a:rPr lang="en-US" dirty="0">
                <a:latin typeface="Times New Roman" panose="02020603050405020304" pitchFamily="18" charset="0"/>
                <a:cs typeface="Times New Roman" panose="02020603050405020304" pitchFamily="18" charset="0"/>
              </a:rPr>
              <a:t>How would you manage a great workload?</a:t>
            </a:r>
          </a:p>
          <a:p>
            <a:r>
              <a:rPr lang="en-US" dirty="0">
                <a:latin typeface="Times New Roman" panose="02020603050405020304" pitchFamily="18" charset="0"/>
                <a:cs typeface="Times New Roman" panose="02020603050405020304" pitchFamily="18" charset="0"/>
              </a:rPr>
              <a:t>Explain the event when you delivered quality work within a short deadline</a:t>
            </a:r>
          </a:p>
          <a:p>
            <a:r>
              <a:rPr lang="en-US" dirty="0">
                <a:latin typeface="Times New Roman" panose="02020603050405020304" pitchFamily="18" charset="0"/>
                <a:cs typeface="Times New Roman" panose="02020603050405020304" pitchFamily="18" charset="0"/>
              </a:rPr>
              <a:t>What influenced you to apply for this position?</a:t>
            </a:r>
          </a:p>
          <a:p>
            <a:r>
              <a:rPr lang="en-US" dirty="0">
                <a:latin typeface="Times New Roman" panose="02020603050405020304" pitchFamily="18" charset="0"/>
                <a:cs typeface="Times New Roman" panose="02020603050405020304" pitchFamily="18" charset="0"/>
              </a:rPr>
              <a:t>The leading question will be avoided.</a:t>
            </a:r>
          </a:p>
          <a:p>
            <a:r>
              <a:rPr lang="en-US" dirty="0">
                <a:latin typeface="Times New Roman" panose="02020603050405020304" pitchFamily="18" charset="0"/>
                <a:cs typeface="Times New Roman" panose="02020603050405020304" pitchFamily="18" charset="0"/>
              </a:rPr>
              <a:t>For example, "Do you agree that event coordinators should have great skills in customer service negotiations?"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3923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Continuation of Interview Questions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199" y="1782305"/>
            <a:ext cx="10692539" cy="5532895"/>
          </a:xfrm>
        </p:spPr>
        <p:txBody>
          <a:bodyPr>
            <a:noAutofit/>
          </a:bodyPr>
          <a:lstStyle/>
          <a:p>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example of a closed-ended question I would ask is; </a:t>
            </a:r>
          </a:p>
          <a:p>
            <a:r>
              <a:rPr lang="en-US" dirty="0">
                <a:latin typeface="Times New Roman" panose="02020603050405020304" pitchFamily="18" charset="0"/>
                <a:cs typeface="Times New Roman" panose="02020603050405020304" pitchFamily="18" charset="0"/>
              </a:rPr>
              <a:t>Are you a citizen of America?</a:t>
            </a:r>
          </a:p>
          <a:p>
            <a:r>
              <a:rPr lang="en-US" dirty="0">
                <a:latin typeface="Times New Roman" panose="02020603050405020304" pitchFamily="18" charset="0"/>
                <a:cs typeface="Times New Roman" panose="02020603050405020304" pitchFamily="18" charset="0"/>
              </a:rPr>
              <a:t>Do you believe in transformational leadership?</a:t>
            </a:r>
          </a:p>
          <a:p>
            <a:r>
              <a:rPr lang="en-US" dirty="0">
                <a:latin typeface="Times New Roman" panose="02020603050405020304" pitchFamily="18" charset="0"/>
                <a:cs typeface="Times New Roman" panose="02020603050405020304" pitchFamily="18" charset="0"/>
              </a:rPr>
              <a:t>The open-ended questions I would ask include;</a:t>
            </a:r>
          </a:p>
          <a:p>
            <a:r>
              <a:rPr lang="en-US" dirty="0" smtClean="0">
                <a:latin typeface="Times New Roman" panose="02020603050405020304" pitchFamily="18" charset="0"/>
                <a:cs typeface="Times New Roman" panose="02020603050405020304" pitchFamily="18" charset="0"/>
              </a:rPr>
              <a:t>What </a:t>
            </a:r>
            <a:r>
              <a:rPr lang="en-US" dirty="0">
                <a:latin typeface="Times New Roman" panose="02020603050405020304" pitchFamily="18" charset="0"/>
                <a:cs typeface="Times New Roman" panose="02020603050405020304" pitchFamily="18" charset="0"/>
              </a:rPr>
              <a:t>are your biggest strengths?</a:t>
            </a:r>
          </a:p>
          <a:p>
            <a:r>
              <a:rPr lang="en-US" dirty="0">
                <a:latin typeface="Times New Roman" panose="02020603050405020304" pitchFamily="18" charset="0"/>
                <a:cs typeface="Times New Roman" panose="02020603050405020304" pitchFamily="18" charset="0"/>
              </a:rPr>
              <a:t>What would you do with the job if you qualify?</a:t>
            </a:r>
          </a:p>
          <a:p>
            <a:r>
              <a:rPr lang="en-US" dirty="0">
                <a:latin typeface="Times New Roman" panose="02020603050405020304" pitchFamily="18" charset="0"/>
                <a:cs typeface="Times New Roman" panose="02020603050405020304" pitchFamily="18" charset="0"/>
              </a:rPr>
              <a:t>Other questions I would avoid include:</a:t>
            </a:r>
          </a:p>
          <a:p>
            <a:r>
              <a:rPr lang="en-US" dirty="0" smtClean="0">
                <a:latin typeface="Times New Roman" panose="02020603050405020304" pitchFamily="18" charset="0"/>
                <a:cs typeface="Times New Roman" panose="02020603050405020304" pitchFamily="18" charset="0"/>
              </a:rPr>
              <a:t>Are </a:t>
            </a:r>
            <a:r>
              <a:rPr lang="en-US" dirty="0">
                <a:latin typeface="Times New Roman" panose="02020603050405020304" pitchFamily="18" charset="0"/>
                <a:cs typeface="Times New Roman" panose="02020603050405020304" pitchFamily="18" charset="0"/>
              </a:rPr>
              <a:t>you married?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40136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Time </a:t>
            </a:r>
            <a:r>
              <a:rPr lang="en-US" dirty="0" smtClean="0">
                <a:latin typeface="Times New Roman" panose="02020603050405020304" pitchFamily="18" charset="0"/>
                <a:cs typeface="Times New Roman" panose="02020603050405020304" pitchFamily="18" charset="0"/>
              </a:rPr>
              <a:t>Frame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417736"/>
            <a:ext cx="10515600" cy="3192650"/>
          </a:xfrm>
        </p:spPr>
        <p:txBody>
          <a:bodyPr>
            <a:normAutofit/>
          </a:bodyPr>
          <a:lstStyle/>
          <a:p>
            <a:r>
              <a:rPr lang="en-US" dirty="0" smtClean="0">
                <a:latin typeface="Times New Roman" panose="02020603050405020304" pitchFamily="18" charset="0"/>
                <a:cs typeface="Times New Roman" panose="02020603050405020304" pitchFamily="18" charset="0"/>
              </a:rPr>
              <a:t>Two </a:t>
            </a:r>
            <a:r>
              <a:rPr lang="en-US" dirty="0">
                <a:latin typeface="Times New Roman" panose="02020603050405020304" pitchFamily="18" charset="0"/>
                <a:cs typeface="Times New Roman" panose="02020603050405020304" pitchFamily="18" charset="0"/>
              </a:rPr>
              <a:t>months will be needed for the five phases of recruitment</a:t>
            </a:r>
          </a:p>
          <a:p>
            <a:r>
              <a:rPr lang="en-US" dirty="0">
                <a:latin typeface="Times New Roman" panose="02020603050405020304" pitchFamily="18" charset="0"/>
                <a:cs typeface="Times New Roman" panose="02020603050405020304" pitchFamily="18" charset="0"/>
              </a:rPr>
              <a:t>Planning phase-one week</a:t>
            </a:r>
          </a:p>
          <a:p>
            <a:r>
              <a:rPr lang="en-US" dirty="0">
                <a:latin typeface="Times New Roman" panose="02020603050405020304" pitchFamily="18" charset="0"/>
                <a:cs typeface="Times New Roman" panose="02020603050405020304" pitchFamily="18" charset="0"/>
              </a:rPr>
              <a:t>Strategy development-two weeks</a:t>
            </a:r>
          </a:p>
          <a:p>
            <a:r>
              <a:rPr lang="en-US" dirty="0">
                <a:latin typeface="Times New Roman" panose="02020603050405020304" pitchFamily="18" charset="0"/>
                <a:cs typeface="Times New Roman" panose="02020603050405020304" pitchFamily="18" charset="0"/>
              </a:rPr>
              <a:t>Searching phase-two weeks</a:t>
            </a:r>
          </a:p>
          <a:p>
            <a:r>
              <a:rPr lang="en-US" dirty="0">
                <a:latin typeface="Times New Roman" panose="02020603050405020304" pitchFamily="18" charset="0"/>
                <a:cs typeface="Times New Roman" panose="02020603050405020304" pitchFamily="18" charset="0"/>
              </a:rPr>
              <a:t>Screening phase-one week</a:t>
            </a:r>
          </a:p>
          <a:p>
            <a:r>
              <a:rPr lang="en-US" dirty="0">
                <a:latin typeface="Times New Roman" panose="02020603050405020304" pitchFamily="18" charset="0"/>
                <a:cs typeface="Times New Roman" panose="02020603050405020304" pitchFamily="18" charset="0"/>
              </a:rPr>
              <a:t>Evaluation and control phase-two weeks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79252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Budget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62187" y="2479729"/>
            <a:ext cx="10515600" cy="2991173"/>
          </a:xfrm>
        </p:spPr>
        <p:txBody>
          <a:bodyPr>
            <a:normAutofit/>
          </a:bodyPr>
          <a:lstStyle/>
          <a:p>
            <a:r>
              <a:rPr lang="en-US" dirty="0" smtClean="0">
                <a:latin typeface="Times New Roman" panose="02020603050405020304" pitchFamily="18" charset="0"/>
                <a:cs typeface="Times New Roman" panose="02020603050405020304" pitchFamily="18" charset="0"/>
              </a:rPr>
              <a:t>Advertisement- </a:t>
            </a:r>
            <a:r>
              <a:rPr lang="en-US" dirty="0">
                <a:latin typeface="Times New Roman" panose="02020603050405020304" pitchFamily="18" charset="0"/>
                <a:cs typeface="Times New Roman" panose="02020603050405020304" pitchFamily="18" charset="0"/>
              </a:rPr>
              <a:t>$1100</a:t>
            </a:r>
          </a:p>
          <a:p>
            <a:r>
              <a:rPr lang="en-US" dirty="0">
                <a:latin typeface="Times New Roman" panose="02020603050405020304" pitchFamily="18" charset="0"/>
                <a:cs typeface="Times New Roman" panose="02020603050405020304" pitchFamily="18" charset="0"/>
              </a:rPr>
              <a:t>Travelling expenses- $700</a:t>
            </a:r>
          </a:p>
          <a:p>
            <a:r>
              <a:rPr lang="en-US" dirty="0">
                <a:latin typeface="Times New Roman" panose="02020603050405020304" pitchFamily="18" charset="0"/>
                <a:cs typeface="Times New Roman" panose="02020603050405020304" pitchFamily="18" charset="0"/>
              </a:rPr>
              <a:t>Agency-$1000</a:t>
            </a:r>
          </a:p>
          <a:p>
            <a:r>
              <a:rPr lang="en-US" dirty="0">
                <a:latin typeface="Times New Roman" panose="02020603050405020304" pitchFamily="18" charset="0"/>
                <a:cs typeface="Times New Roman" panose="02020603050405020304" pitchFamily="18" charset="0"/>
              </a:rPr>
              <a:t>Total expenses- $2800</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15523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err="1" smtClean="0">
                <a:latin typeface="Times New Roman" panose="02020603050405020304" pitchFamily="18" charset="0"/>
                <a:cs typeface="Times New Roman" panose="02020603050405020304" pitchFamily="18" charset="0"/>
              </a:rPr>
              <a:t>Rackl</a:t>
            </a:r>
            <a:r>
              <a:rPr lang="en-US" dirty="0">
                <a:latin typeface="Times New Roman" panose="02020603050405020304" pitchFamily="18" charset="0"/>
                <a:cs typeface="Times New Roman" panose="02020603050405020304" pitchFamily="18" charset="0"/>
              </a:rPr>
              <a:t>, L. (2018). Chicago sets a new tourism record with nearly 58 million visitors in 2018 — and the mayor is thrilled. Retrieved 30 April 2020, from https://www.chicagotribune.com/travel/ct-trav-chicago-tourism-record-numbers-2018-0111-story.html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80178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697</TotalTime>
  <Words>2215</Words>
  <Application>Microsoft Office PowerPoint</Application>
  <PresentationFormat>Custom</PresentationFormat>
  <Paragraphs>138</Paragraphs>
  <Slides>17</Slides>
  <Notes>16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Organic</vt:lpstr>
      <vt:lpstr>HUSEUM ART OF CHICAGO</vt:lpstr>
      <vt:lpstr>Company’s Information</vt:lpstr>
      <vt:lpstr>Information from Phase I </vt:lpstr>
      <vt:lpstr> Continuation Information from Phase I </vt:lpstr>
      <vt:lpstr>Job Description </vt:lpstr>
      <vt:lpstr>Specifications </vt:lpstr>
      <vt:lpstr>Demographics and Economics </vt:lpstr>
      <vt:lpstr>Recruiting Methods </vt:lpstr>
      <vt:lpstr>Advertising Methods </vt:lpstr>
      <vt:lpstr>Tools </vt:lpstr>
      <vt:lpstr>Continuation of Tool </vt:lpstr>
      <vt:lpstr>Appropriate Professional Groups Which Might Help In Recruiting </vt:lpstr>
      <vt:lpstr>Examples of Interview Questions </vt:lpstr>
      <vt:lpstr>Continuation of Interview Questions </vt:lpstr>
      <vt:lpstr>Time Frame </vt:lpstr>
      <vt:lpstr>Budget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PEDDYPLAIN</dc:creator>
  <cp:lastModifiedBy>ADM</cp:lastModifiedBy>
  <cp:revision>17</cp:revision>
  <dcterms:created xsi:type="dcterms:W3CDTF">2020-04-30T08:05:32Z</dcterms:created>
  <dcterms:modified xsi:type="dcterms:W3CDTF">2020-05-01T18:47:06Z</dcterms:modified>
</cp:coreProperties>
</file>