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saveSubsetFonts="1">
  <p:sldMasterIdLst>
    <p:sldMasterId id="2147483756" r:id="rId1"/>
  </p:sldMasterIdLst>
  <p:sldIdLst>
    <p:sldId id="256" r:id="rId2"/>
    <p:sldId id="257" r:id="rId3"/>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20E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0" autoAdjust="0"/>
    <p:restoredTop sz="94364" autoAdjust="0"/>
  </p:normalViewPr>
  <p:slideViewPr>
    <p:cSldViewPr snapToGrid="0">
      <p:cViewPr>
        <p:scale>
          <a:sx n="17" d="100"/>
          <a:sy n="17" d="100"/>
        </p:scale>
        <p:origin x="140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Celestia-R1---OverlayTitle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5509200" cy="32918400"/>
          </a:xfrm>
          <a:prstGeom prst="rect">
            <a:avLst/>
          </a:prstGeom>
        </p:spPr>
      </p:pic>
      <p:sp>
        <p:nvSpPr>
          <p:cNvPr id="2" name="Title 1"/>
          <p:cNvSpPr>
            <a:spLocks noGrp="1"/>
          </p:cNvSpPr>
          <p:nvPr>
            <p:ph type="ctrTitle"/>
          </p:nvPr>
        </p:nvSpPr>
        <p:spPr>
          <a:xfrm>
            <a:off x="13171071" y="9428482"/>
            <a:ext cx="27428294" cy="11623027"/>
          </a:xfrm>
        </p:spPr>
        <p:txBody>
          <a:bodyPr anchor="b">
            <a:normAutofit/>
          </a:bodyPr>
          <a:lstStyle>
            <a:lvl1pPr algn="r">
              <a:defRPr sz="2112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3171071" y="21051521"/>
            <a:ext cx="27428294" cy="6746242"/>
          </a:xfrm>
        </p:spPr>
        <p:txBody>
          <a:bodyPr anchor="t">
            <a:normAutofit/>
          </a:bodyPr>
          <a:lstStyle>
            <a:lvl1pPr marL="0" indent="0" algn="r">
              <a:buNone/>
              <a:defRPr sz="8640" cap="all">
                <a:solidFill>
                  <a:schemeClr val="tx1"/>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32411095" y="28178767"/>
            <a:ext cx="5818430" cy="1813560"/>
          </a:xfrm>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a:xfrm>
            <a:off x="13171073" y="28178767"/>
            <a:ext cx="18874258" cy="1813560"/>
          </a:xfrm>
        </p:spPr>
        <p:txBody>
          <a:bodyPr/>
          <a:lstStyle/>
          <a:p>
            <a:endParaRPr lang="en-US"/>
          </a:p>
        </p:txBody>
      </p:sp>
      <p:sp>
        <p:nvSpPr>
          <p:cNvPr id="6" name="Slide Number Placeholder 5"/>
          <p:cNvSpPr>
            <a:spLocks noGrp="1"/>
          </p:cNvSpPr>
          <p:nvPr>
            <p:ph type="sldNum" sz="quarter" idx="12"/>
          </p:nvPr>
        </p:nvSpPr>
        <p:spPr>
          <a:xfrm>
            <a:off x="38595288" y="28178767"/>
            <a:ext cx="2004077" cy="1813560"/>
          </a:xfrm>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66647515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p:txBody>
          <a:bodyPr>
            <a:normAutofit/>
          </a:bodyPr>
          <a:lstStyle>
            <a:lvl1pPr>
              <a:defRPr sz="13440"/>
            </a:lvl1p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760695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194570" y="15881189"/>
            <a:ext cx="37307520" cy="7050240"/>
          </a:xfrm>
        </p:spPr>
        <p:txBody>
          <a:bodyPr anchor="b">
            <a:normAutofit/>
          </a:bodyPr>
          <a:lstStyle>
            <a:lvl1pPr algn="l">
              <a:defRPr sz="1536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2194565" y="22931429"/>
            <a:ext cx="37307520" cy="4129920"/>
          </a:xfrm>
        </p:spPr>
        <p:txBody>
          <a:bodyPr anchor="t">
            <a:normAutofit/>
          </a:bodyPr>
          <a:lstStyle>
            <a:lvl1pPr marL="0" indent="0" algn="l">
              <a:buNone/>
              <a:defRPr sz="8640" cap="all">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843612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194565" y="10281927"/>
            <a:ext cx="18302630" cy="17515843"/>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1199455" y="10281929"/>
            <a:ext cx="18302630" cy="1751583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C5AD02E-5944-4225-A83A-D16AA02410DD}" type="datetimeFigureOut">
              <a:rPr lang="en-US" smtClean="0"/>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2110239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p:txBody>
          <a:bodyPr>
            <a:normAutofit/>
          </a:bodyPr>
          <a:lstStyle>
            <a:lvl1pPr>
              <a:defRPr sz="15360"/>
            </a:lvl1pPr>
          </a:lstStyle>
          <a:p>
            <a:r>
              <a:rPr lang="en-US" smtClean="0"/>
              <a:t>Click to edit Master title style</a:t>
            </a:r>
            <a:endParaRPr lang="en-US" dirty="0"/>
          </a:p>
        </p:txBody>
      </p:sp>
      <p:sp>
        <p:nvSpPr>
          <p:cNvPr id="3" name="Text Placeholder 2"/>
          <p:cNvSpPr>
            <a:spLocks noGrp="1"/>
          </p:cNvSpPr>
          <p:nvPr>
            <p:ph type="body" idx="1"/>
          </p:nvPr>
        </p:nvSpPr>
        <p:spPr>
          <a:xfrm>
            <a:off x="3568707" y="10647681"/>
            <a:ext cx="16994894" cy="2766058"/>
          </a:xfrm>
        </p:spPr>
        <p:txBody>
          <a:bodyPr anchor="b">
            <a:noAutofit/>
          </a:bodyPr>
          <a:lstStyle>
            <a:lvl1pPr marL="0" indent="0">
              <a:buNone/>
              <a:defRPr sz="11520" b="0"/>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Edit Master text styles</a:t>
            </a:r>
          </a:p>
        </p:txBody>
      </p:sp>
      <p:sp>
        <p:nvSpPr>
          <p:cNvPr id="4" name="Content Placeholder 3"/>
          <p:cNvSpPr>
            <a:spLocks noGrp="1"/>
          </p:cNvSpPr>
          <p:nvPr>
            <p:ph sz="half" idx="2"/>
          </p:nvPr>
        </p:nvSpPr>
        <p:spPr>
          <a:xfrm>
            <a:off x="2194560" y="13776965"/>
            <a:ext cx="18302630" cy="1402079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2613376" y="10647681"/>
            <a:ext cx="16888704" cy="2766058"/>
          </a:xfrm>
        </p:spPr>
        <p:txBody>
          <a:bodyPr anchor="b">
            <a:noAutofit/>
          </a:bodyPr>
          <a:lstStyle>
            <a:lvl1pPr marL="0" indent="0">
              <a:buNone/>
              <a:defRPr sz="11520" b="0"/>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Edit Master text styles</a:t>
            </a:r>
          </a:p>
        </p:txBody>
      </p:sp>
      <p:sp>
        <p:nvSpPr>
          <p:cNvPr id="6" name="Content Placeholder 5"/>
          <p:cNvSpPr>
            <a:spLocks noGrp="1"/>
          </p:cNvSpPr>
          <p:nvPr>
            <p:ph sz="quarter" idx="4"/>
          </p:nvPr>
        </p:nvSpPr>
        <p:spPr>
          <a:xfrm>
            <a:off x="21199450" y="13776965"/>
            <a:ext cx="18302630" cy="14020790"/>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C5AD02E-5944-4225-A83A-D16AA02410DD}" type="datetimeFigureOut">
              <a:rPr lang="en-US" smtClean="0"/>
              <a:t>7/6/2020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820683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194565" y="2926087"/>
            <a:ext cx="37307520" cy="6990082"/>
          </a:xfrm>
        </p:spPr>
        <p:txBody>
          <a:bodyPr>
            <a:normAutofit/>
          </a:bodyPr>
          <a:lstStyle>
            <a:lvl1pPr>
              <a:defRPr sz="15360"/>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C5AD02E-5944-4225-A83A-D16AA02410DD}" type="datetimeFigureOut">
              <a:rPr lang="en-US" smtClean="0"/>
              <a:t>7/6/2020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287332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Date Placeholder 1"/>
          <p:cNvSpPr>
            <a:spLocks noGrp="1"/>
          </p:cNvSpPr>
          <p:nvPr>
            <p:ph type="dt" sz="half" idx="10"/>
          </p:nvPr>
        </p:nvSpPr>
        <p:spPr/>
        <p:txBody>
          <a:bodyPr/>
          <a:lstStyle/>
          <a:p>
            <a:fld id="{0C5AD02E-5944-4225-A83A-D16AA02410DD}" type="datetimeFigureOut">
              <a:rPr lang="en-US" smtClean="0"/>
              <a:t>7/6/2020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66727231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216246" y="7477766"/>
            <a:ext cx="13741968" cy="6908794"/>
          </a:xfrm>
        </p:spPr>
        <p:txBody>
          <a:bodyPr anchor="b">
            <a:normAutofit/>
          </a:bodyPr>
          <a:lstStyle>
            <a:lvl1pPr algn="l">
              <a:defRPr sz="11520" b="0"/>
            </a:lvl1pPr>
          </a:lstStyle>
          <a:p>
            <a:r>
              <a:rPr lang="en-US" smtClean="0"/>
              <a:t>Click to edit Master title style</a:t>
            </a:r>
            <a:endParaRPr lang="en-US" dirty="0"/>
          </a:p>
        </p:txBody>
      </p:sp>
      <p:sp>
        <p:nvSpPr>
          <p:cNvPr id="3" name="Content Placeholder 2"/>
          <p:cNvSpPr>
            <a:spLocks noGrp="1"/>
          </p:cNvSpPr>
          <p:nvPr>
            <p:ph idx="1"/>
          </p:nvPr>
        </p:nvSpPr>
        <p:spPr>
          <a:xfrm>
            <a:off x="17309494" y="2926085"/>
            <a:ext cx="22214280" cy="2487168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216246" y="14386562"/>
            <a:ext cx="13741968" cy="8859528"/>
          </a:xfrm>
        </p:spPr>
        <p:txBody>
          <a:bodyPr anchor="t">
            <a:normAutofit/>
          </a:bodyPr>
          <a:lstStyle>
            <a:lvl1pPr marL="0" indent="0">
              <a:buNone/>
              <a:defRPr sz="672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Edit Master text styles</a:t>
            </a:r>
          </a:p>
        </p:txBody>
      </p:sp>
      <p:sp>
        <p:nvSpPr>
          <p:cNvPr id="5" name="Date Placeholder 4"/>
          <p:cNvSpPr>
            <a:spLocks noGrp="1"/>
          </p:cNvSpPr>
          <p:nvPr>
            <p:ph type="dt" sz="half" idx="10"/>
          </p:nvPr>
        </p:nvSpPr>
        <p:spPr/>
        <p:txBody>
          <a:bodyPr/>
          <a:lstStyle/>
          <a:p>
            <a:fld id="{0C5AD02E-5944-4225-A83A-D16AA02410DD}" type="datetimeFigureOut">
              <a:rPr lang="en-US" smtClean="0"/>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27217933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218215" y="8331226"/>
            <a:ext cx="19666579" cy="6583680"/>
          </a:xfrm>
        </p:spPr>
        <p:txBody>
          <a:bodyPr anchor="b">
            <a:normAutofit/>
          </a:bodyPr>
          <a:lstStyle>
            <a:lvl1pPr algn="l">
              <a:defRPr sz="1152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24140160" y="4389120"/>
            <a:ext cx="15361920" cy="219456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7680" dirty="0"/>
            </a:lvl1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a:xfrm>
            <a:off x="2218215" y="14914906"/>
            <a:ext cx="19666579" cy="8778240"/>
          </a:xfrm>
        </p:spPr>
        <p:txBody>
          <a:bodyPr anchor="t">
            <a:normAutofit/>
          </a:bodyPr>
          <a:lstStyle>
            <a:lvl1pPr marL="0" indent="0">
              <a:buNone/>
              <a:defRPr sz="768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Edit Master text styles</a:t>
            </a:r>
          </a:p>
        </p:txBody>
      </p:sp>
      <p:sp>
        <p:nvSpPr>
          <p:cNvPr id="5" name="Date Placeholder 4"/>
          <p:cNvSpPr>
            <a:spLocks noGrp="1"/>
          </p:cNvSpPr>
          <p:nvPr>
            <p:ph type="dt" sz="half" idx="10"/>
          </p:nvPr>
        </p:nvSpPr>
        <p:spPr/>
        <p:txBody>
          <a:bodyPr/>
          <a:lstStyle/>
          <a:p>
            <a:fld id="{0C5AD02E-5944-4225-A83A-D16AA02410DD}" type="datetimeFigureOut">
              <a:rPr lang="en-US" smtClean="0"/>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198010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194565" y="22717752"/>
            <a:ext cx="37307520" cy="2720342"/>
          </a:xfrm>
        </p:spPr>
        <p:txBody>
          <a:bodyPr anchor="b">
            <a:normAutofit/>
          </a:bodyPr>
          <a:lstStyle>
            <a:lvl1pPr algn="l">
              <a:defRPr sz="9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389125" y="4474138"/>
            <a:ext cx="32918400" cy="1519188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vert="horz" lIns="91440" tIns="45720" rIns="91440" bIns="45720" rtlCol="0" anchor="t">
            <a:normAutofit/>
          </a:bodyPr>
          <a:lstStyle>
            <a:lvl1pPr>
              <a:defRPr lang="en-US" sz="7680"/>
            </a:lvl1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a:xfrm>
            <a:off x="2194565" y="25438094"/>
            <a:ext cx="37307520" cy="2369818"/>
          </a:xfrm>
        </p:spPr>
        <p:txBody>
          <a:bodyPr>
            <a:normAutofit/>
          </a:bodyPr>
          <a:lstStyle>
            <a:lvl1pPr marL="0" indent="0">
              <a:buNone/>
              <a:defRPr sz="672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Edit Master text styles</a:t>
            </a:r>
          </a:p>
        </p:txBody>
      </p:sp>
      <p:sp>
        <p:nvSpPr>
          <p:cNvPr id="5" name="Date Placeholder 4"/>
          <p:cNvSpPr>
            <a:spLocks noGrp="1"/>
          </p:cNvSpPr>
          <p:nvPr>
            <p:ph type="dt" sz="half" idx="10"/>
          </p:nvPr>
        </p:nvSpPr>
        <p:spPr/>
        <p:txBody>
          <a:bodyPr/>
          <a:lstStyle/>
          <a:p>
            <a:fld id="{0C5AD02E-5944-4225-A83A-D16AA02410DD}" type="datetimeFigureOut">
              <a:rPr lang="en-US" smtClean="0"/>
              <a:t>7/6/2020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083850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194577" y="2926092"/>
            <a:ext cx="37307515" cy="14996155"/>
          </a:xfrm>
        </p:spPr>
        <p:txBody>
          <a:bodyPr anchor="ctr">
            <a:normAutofit/>
          </a:bodyPr>
          <a:lstStyle>
            <a:lvl1pPr algn="l">
              <a:defRPr sz="1536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94572" y="20848320"/>
            <a:ext cx="37307515" cy="6949440"/>
          </a:xfrm>
        </p:spPr>
        <p:txBody>
          <a:bodyPr anchor="ctr">
            <a:normAutofit/>
          </a:bodyPr>
          <a:lstStyle>
            <a:lvl1pPr marL="0" indent="0" algn="l">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158280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7" name="Picture 1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14" name="TextBox 13"/>
          <p:cNvSpPr txBox="1"/>
          <p:nvPr/>
        </p:nvSpPr>
        <p:spPr>
          <a:xfrm>
            <a:off x="2024623" y="3446947"/>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5" name="TextBox 14"/>
          <p:cNvSpPr txBox="1"/>
          <p:nvPr/>
        </p:nvSpPr>
        <p:spPr>
          <a:xfrm>
            <a:off x="37131843" y="13208021"/>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4219754" y="2926092"/>
            <a:ext cx="34038226" cy="13167355"/>
          </a:xfrm>
        </p:spPr>
        <p:txBody>
          <a:bodyPr anchor="ctr">
            <a:normAutofit/>
          </a:bodyPr>
          <a:lstStyle>
            <a:lvl1pPr algn="l">
              <a:defRPr sz="1536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4745623" y="16093440"/>
            <a:ext cx="33005438" cy="1828800"/>
          </a:xfrm>
        </p:spPr>
        <p:txBody>
          <a:bodyPr anchor="ctr">
            <a:normAutofit/>
          </a:bodyPr>
          <a:lstStyle>
            <a:lvl1pPr marL="0" indent="0">
              <a:buFontTx/>
              <a:buNone/>
              <a:defRPr sz="7680"/>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smtClean="0"/>
              <a:t>Edit Master text styles</a:t>
            </a:r>
          </a:p>
        </p:txBody>
      </p:sp>
      <p:sp>
        <p:nvSpPr>
          <p:cNvPr id="3" name="Text Placeholder 2"/>
          <p:cNvSpPr>
            <a:spLocks noGrp="1"/>
          </p:cNvSpPr>
          <p:nvPr>
            <p:ph type="body" idx="1"/>
          </p:nvPr>
        </p:nvSpPr>
        <p:spPr>
          <a:xfrm>
            <a:off x="2218877" y="20848320"/>
            <a:ext cx="37307520" cy="6949440"/>
          </a:xfrm>
        </p:spPr>
        <p:txBody>
          <a:bodyPr anchor="ctr">
            <a:normAutofit/>
          </a:bodyPr>
          <a:lstStyle>
            <a:lvl1pPr marL="0" indent="0" algn="l">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13525959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194567" y="15799910"/>
            <a:ext cx="37307525" cy="7050240"/>
          </a:xfrm>
        </p:spPr>
        <p:txBody>
          <a:bodyPr anchor="b">
            <a:normAutofit/>
          </a:bodyPr>
          <a:lstStyle>
            <a:lvl1pPr algn="l">
              <a:defRPr sz="1344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194560" y="22850150"/>
            <a:ext cx="37307530" cy="4129920"/>
          </a:xfrm>
        </p:spPr>
        <p:txBody>
          <a:bodyPr anchor="t">
            <a:normAutofit/>
          </a:bodyPr>
          <a:lstStyle>
            <a:lvl1pPr marL="0" indent="0" algn="l">
              <a:buNone/>
              <a:defRPr sz="864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3529845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3" name="Picture 12"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11" name="TextBox 10"/>
          <p:cNvSpPr txBox="1"/>
          <p:nvPr/>
        </p:nvSpPr>
        <p:spPr>
          <a:xfrm>
            <a:off x="2024623" y="3446947"/>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6" name="TextBox 15"/>
          <p:cNvSpPr txBox="1"/>
          <p:nvPr/>
        </p:nvSpPr>
        <p:spPr>
          <a:xfrm>
            <a:off x="37131843" y="13208021"/>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4219754" y="2926092"/>
            <a:ext cx="34038226" cy="13167355"/>
          </a:xfrm>
        </p:spPr>
        <p:txBody>
          <a:bodyPr anchor="ctr">
            <a:normAutofit/>
          </a:bodyPr>
          <a:lstStyle>
            <a:lvl1pPr algn="l">
              <a:defRPr sz="1536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194562" y="18653760"/>
            <a:ext cx="37307525" cy="4267200"/>
          </a:xfrm>
        </p:spPr>
        <p:txBody>
          <a:bodyPr vert="horz" lIns="91440" tIns="45720" rIns="91440" bIns="45720" rtlCol="0" anchor="b">
            <a:normAutofit/>
          </a:bodyPr>
          <a:lstStyle>
            <a:lvl1pPr>
              <a:buNone/>
              <a:defRPr lang="en-US" sz="96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2194562" y="22920960"/>
            <a:ext cx="37307525" cy="4876800"/>
          </a:xfrm>
        </p:spPr>
        <p:txBody>
          <a:bodyPr anchor="t">
            <a:normAutofit/>
          </a:bodyPr>
          <a:lstStyle>
            <a:lvl1pPr marL="0" indent="0" algn="l">
              <a:buNone/>
              <a:defRPr sz="7680">
                <a:solidFill>
                  <a:schemeClr val="tx1"/>
                </a:solidFill>
              </a:defRPr>
            </a:lvl1pPr>
            <a:lvl2pPr marL="2194560" indent="0">
              <a:buNone/>
              <a:defRPr sz="768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5741330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Title 1"/>
          <p:cNvSpPr>
            <a:spLocks noGrp="1"/>
          </p:cNvSpPr>
          <p:nvPr>
            <p:ph type="title"/>
          </p:nvPr>
        </p:nvSpPr>
        <p:spPr>
          <a:xfrm>
            <a:off x="2229314" y="2926092"/>
            <a:ext cx="37307525" cy="13167355"/>
          </a:xfrm>
        </p:spPr>
        <p:txBody>
          <a:bodyPr vert="horz" lIns="91440" tIns="45720" rIns="91440" bIns="45720" rtlCol="0" anchor="ctr">
            <a:normAutofit/>
          </a:bodyPr>
          <a:lstStyle>
            <a:lvl1pPr>
              <a:defRPr lang="en-US" sz="13440"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2229314" y="16824960"/>
            <a:ext cx="37307525" cy="4023360"/>
          </a:xfrm>
        </p:spPr>
        <p:txBody>
          <a:bodyPr vert="horz" lIns="91440" tIns="45720" rIns="91440" bIns="45720" rtlCol="0" anchor="b">
            <a:normAutofit/>
          </a:bodyPr>
          <a:lstStyle>
            <a:lvl1pPr>
              <a:buNone/>
              <a:defRPr lang="en-US" sz="96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2229310" y="20848320"/>
            <a:ext cx="37307525" cy="6949440"/>
          </a:xfrm>
        </p:spPr>
        <p:txBody>
          <a:bodyPr anchor="t">
            <a:normAutofit/>
          </a:bodyPr>
          <a:lstStyle>
            <a:lvl1pPr marL="0" indent="0" algn="l">
              <a:buNone/>
              <a:defRPr sz="7680">
                <a:solidFill>
                  <a:schemeClr val="tx1"/>
                </a:solidFill>
              </a:defRPr>
            </a:lvl1pPr>
            <a:lvl2pPr marL="2194560" indent="0">
              <a:buNone/>
              <a:defRPr sz="768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29143827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8" name="Title 1"/>
          <p:cNvSpPr>
            <a:spLocks noGrp="1"/>
          </p:cNvSpPr>
          <p:nvPr>
            <p:ph type="title"/>
          </p:nvPr>
        </p:nvSpPr>
        <p:spPr>
          <a:xfrm>
            <a:off x="2194560" y="2926087"/>
            <a:ext cx="37307520" cy="6990082"/>
          </a:xfrm>
        </p:spPr>
        <p:txBody>
          <a:bodyPr>
            <a:normAutofit/>
          </a:bodyPr>
          <a:lstStyle>
            <a:lvl1pPr>
              <a:defRPr sz="13440"/>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13466165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S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9" y="0"/>
            <a:ext cx="43769280" cy="32918400"/>
          </a:xfrm>
          <a:prstGeom prst="rect">
            <a:avLst/>
          </a:prstGeom>
        </p:spPr>
      </p:pic>
      <p:sp>
        <p:nvSpPr>
          <p:cNvPr id="2" name="Vertical Title 1"/>
          <p:cNvSpPr>
            <a:spLocks noGrp="1"/>
          </p:cNvSpPr>
          <p:nvPr>
            <p:ph type="title" orient="vert"/>
          </p:nvPr>
        </p:nvSpPr>
        <p:spPr>
          <a:xfrm>
            <a:off x="31454297" y="2926082"/>
            <a:ext cx="8047781" cy="24871685"/>
          </a:xfrm>
        </p:spPr>
        <p:txBody>
          <a:bodyPr vert="eaVert">
            <a:normAutofit/>
          </a:bodyPr>
          <a:lstStyle>
            <a:lvl1pPr>
              <a:defRPr sz="1344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194560" y="2926080"/>
            <a:ext cx="28752883" cy="2487168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C5AD02E-5944-4225-A83A-D16AA02410DD}" type="datetimeFigureOut">
              <a:rPr lang="en-US" smtClean="0"/>
              <a:t>7/6/2020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7CCFD48-FBA6-41F6-8FB0-9B80F37B3DCD}" type="slidenum">
              <a:rPr lang="en-US" smtClean="0"/>
              <a:t>‹#›</a:t>
            </a:fld>
            <a:endParaRPr lang="en-US"/>
          </a:p>
        </p:txBody>
      </p:sp>
    </p:spTree>
    <p:extLst>
      <p:ext uri="{BB962C8B-B14F-4D97-AF65-F5344CB8AC3E}">
        <p14:creationId xmlns:p14="http://schemas.microsoft.com/office/powerpoint/2010/main" val="2970228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2926087"/>
            <a:ext cx="37307520" cy="6990082"/>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194560" y="10281929"/>
            <a:ext cx="37307520" cy="17515838"/>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1313820" y="28178767"/>
            <a:ext cx="5818430" cy="181356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fld id="{0C5AD02E-5944-4225-A83A-D16AA02410DD}" type="datetimeFigureOut">
              <a:rPr lang="en-US" smtClean="0"/>
              <a:t>7/6/2020</a:t>
            </a:fld>
            <a:endParaRPr lang="en-US"/>
          </a:p>
        </p:txBody>
      </p:sp>
      <p:sp>
        <p:nvSpPr>
          <p:cNvPr id="5" name="Footer Placeholder 4"/>
          <p:cNvSpPr>
            <a:spLocks noGrp="1"/>
          </p:cNvSpPr>
          <p:nvPr>
            <p:ph type="ftr" sz="quarter" idx="3"/>
          </p:nvPr>
        </p:nvSpPr>
        <p:spPr>
          <a:xfrm>
            <a:off x="2194562" y="28178767"/>
            <a:ext cx="28753493" cy="1813560"/>
          </a:xfrm>
          <a:prstGeom prst="rect">
            <a:avLst/>
          </a:prstGeom>
        </p:spPr>
        <p:txBody>
          <a:bodyPr vert="horz" lIns="91440" tIns="45720" rIns="91440" bIns="45720" rtlCol="0" anchor="ctr"/>
          <a:lstStyle>
            <a:lvl1pPr algn="l">
              <a:defRPr sz="48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37498008" y="28178767"/>
            <a:ext cx="2004077" cy="181356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fld id="{17CCFD48-FBA6-41F6-8FB0-9B80F37B3DCD}" type="slidenum">
              <a:rPr lang="en-US" smtClean="0"/>
              <a:t>‹#›</a:t>
            </a:fld>
            <a:endParaRPr lang="en-US"/>
          </a:p>
        </p:txBody>
      </p:sp>
    </p:spTree>
    <p:extLst>
      <p:ext uri="{BB962C8B-B14F-4D97-AF65-F5344CB8AC3E}">
        <p14:creationId xmlns:p14="http://schemas.microsoft.com/office/powerpoint/2010/main" val="509066516"/>
      </p:ext>
    </p:extLst>
  </p:cSld>
  <p:clrMap bg1="dk1" tx1="lt1" bg2="dk2" tx2="lt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771" r:id="rId15"/>
    <p:sldLayoutId id="2147483772" r:id="rId16"/>
    <p:sldLayoutId id="2147483773" r:id="rId17"/>
  </p:sldLayoutIdLst>
  <p:txStyles>
    <p:titleStyle>
      <a:lvl1pPr algn="l" defTabSz="2194560" rtl="0" eaLnBrk="1" latinLnBrk="0" hangingPunct="1">
        <a:spcBef>
          <a:spcPct val="0"/>
        </a:spcBef>
        <a:buNone/>
        <a:defRPr sz="1536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371600" indent="-1371600" algn="l" defTabSz="2194560" rtl="0" eaLnBrk="1" latinLnBrk="0" hangingPunct="1">
        <a:spcBef>
          <a:spcPts val="0"/>
        </a:spcBef>
        <a:spcAft>
          <a:spcPts val="4800"/>
        </a:spcAft>
        <a:buClr>
          <a:schemeClr val="tx1"/>
        </a:buClr>
        <a:buSzPct val="100000"/>
        <a:buFont typeface="Arial"/>
        <a:buChar char="•"/>
        <a:defRPr sz="8640" kern="1200" cap="none">
          <a:solidFill>
            <a:schemeClr val="tx1"/>
          </a:solidFill>
          <a:effectLst/>
          <a:latin typeface="+mn-lt"/>
          <a:ea typeface="+mn-ea"/>
          <a:cs typeface="+mn-cs"/>
        </a:defRPr>
      </a:lvl1pPr>
      <a:lvl2pPr marL="3566160" indent="-1371600" algn="l" defTabSz="2194560" rtl="0" eaLnBrk="1" latinLnBrk="0" hangingPunct="1">
        <a:spcBef>
          <a:spcPts val="0"/>
        </a:spcBef>
        <a:spcAft>
          <a:spcPts val="4800"/>
        </a:spcAft>
        <a:buClr>
          <a:schemeClr val="tx1"/>
        </a:buClr>
        <a:buSzPct val="100000"/>
        <a:buFont typeface="Arial"/>
        <a:buChar char="•"/>
        <a:defRPr sz="7680" kern="1200" cap="none">
          <a:solidFill>
            <a:schemeClr val="tx1"/>
          </a:solidFill>
          <a:effectLst/>
          <a:latin typeface="+mn-lt"/>
          <a:ea typeface="+mn-ea"/>
          <a:cs typeface="+mn-cs"/>
        </a:defRPr>
      </a:lvl2pPr>
      <a:lvl3pPr marL="5760720" indent="-1371600" algn="l" defTabSz="2194560" rtl="0" eaLnBrk="1" latinLnBrk="0" hangingPunct="1">
        <a:spcBef>
          <a:spcPts val="0"/>
        </a:spcBef>
        <a:spcAft>
          <a:spcPts val="4800"/>
        </a:spcAft>
        <a:buClr>
          <a:schemeClr val="tx1"/>
        </a:buClr>
        <a:buSzPct val="100000"/>
        <a:buFont typeface="Arial"/>
        <a:buChar char="•"/>
        <a:defRPr sz="6720" kern="1200" cap="none">
          <a:solidFill>
            <a:schemeClr val="tx1"/>
          </a:solidFill>
          <a:effectLst/>
          <a:latin typeface="+mn-lt"/>
          <a:ea typeface="+mn-ea"/>
          <a:cs typeface="+mn-cs"/>
        </a:defRPr>
      </a:lvl3pPr>
      <a:lvl4pPr marL="7406640" indent="-82296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4pPr>
      <a:lvl5pPr marL="9601200" indent="-82296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5pPr>
      <a:lvl6pPr marL="12070080" indent="-109728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6pPr>
      <a:lvl7pPr marL="14264640" indent="-109728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7pPr>
      <a:lvl8pPr marL="16459200" indent="-109728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8pPr>
      <a:lvl9pPr marL="18653760" indent="-1097280" algn="l" defTabSz="2194560" rtl="0" eaLnBrk="1" latinLnBrk="0" hangingPunct="1">
        <a:spcBef>
          <a:spcPts val="0"/>
        </a:spcBef>
        <a:spcAft>
          <a:spcPts val="4800"/>
        </a:spcAft>
        <a:buClr>
          <a:schemeClr val="tx1"/>
        </a:buClr>
        <a:buSzPct val="100000"/>
        <a:buFont typeface="Arial"/>
        <a:buChar char="•"/>
        <a:defRPr sz="5760" kern="1200" cap="none">
          <a:solidFill>
            <a:schemeClr val="tx1"/>
          </a:solidFill>
          <a:effectLst/>
          <a:latin typeface="+mn-lt"/>
          <a:ea typeface="+mn-ea"/>
          <a:cs typeface="+mn-cs"/>
        </a:defRPr>
      </a:lvl9pPr>
    </p:bodyStyle>
    <p:otherStyle>
      <a:defPPr>
        <a:defRPr lang="en-US"/>
      </a:defPPr>
      <a:lvl1pPr marL="0" algn="l" defTabSz="2194560" rtl="0" eaLnBrk="1" latinLnBrk="0" hangingPunct="1">
        <a:defRPr sz="8640" kern="1200">
          <a:solidFill>
            <a:schemeClr val="tx1"/>
          </a:solidFill>
          <a:latin typeface="+mn-lt"/>
          <a:ea typeface="+mn-ea"/>
          <a:cs typeface="+mn-cs"/>
        </a:defRPr>
      </a:lvl1pPr>
      <a:lvl2pPr marL="2194560" algn="l" defTabSz="2194560" rtl="0" eaLnBrk="1" latinLnBrk="0" hangingPunct="1">
        <a:defRPr sz="8640" kern="1200">
          <a:solidFill>
            <a:schemeClr val="tx1"/>
          </a:solidFill>
          <a:latin typeface="+mn-lt"/>
          <a:ea typeface="+mn-ea"/>
          <a:cs typeface="+mn-cs"/>
        </a:defRPr>
      </a:lvl2pPr>
      <a:lvl3pPr marL="4389120" algn="l" defTabSz="2194560" rtl="0" eaLnBrk="1" latinLnBrk="0" hangingPunct="1">
        <a:defRPr sz="8640" kern="1200">
          <a:solidFill>
            <a:schemeClr val="tx1"/>
          </a:solidFill>
          <a:latin typeface="+mn-lt"/>
          <a:ea typeface="+mn-ea"/>
          <a:cs typeface="+mn-cs"/>
        </a:defRPr>
      </a:lvl3pPr>
      <a:lvl4pPr marL="6583680" algn="l" defTabSz="2194560" rtl="0" eaLnBrk="1" latinLnBrk="0" hangingPunct="1">
        <a:defRPr sz="8640" kern="1200">
          <a:solidFill>
            <a:schemeClr val="tx1"/>
          </a:solidFill>
          <a:latin typeface="+mn-lt"/>
          <a:ea typeface="+mn-ea"/>
          <a:cs typeface="+mn-cs"/>
        </a:defRPr>
      </a:lvl4pPr>
      <a:lvl5pPr marL="8778240" algn="l" defTabSz="2194560" rtl="0" eaLnBrk="1" latinLnBrk="0" hangingPunct="1">
        <a:defRPr sz="8640" kern="1200">
          <a:solidFill>
            <a:schemeClr val="tx1"/>
          </a:solidFill>
          <a:latin typeface="+mn-lt"/>
          <a:ea typeface="+mn-ea"/>
          <a:cs typeface="+mn-cs"/>
        </a:defRPr>
      </a:lvl5pPr>
      <a:lvl6pPr marL="10972800" algn="l" defTabSz="2194560" rtl="0" eaLnBrk="1" latinLnBrk="0" hangingPunct="1">
        <a:defRPr sz="8640" kern="1200">
          <a:solidFill>
            <a:schemeClr val="tx1"/>
          </a:solidFill>
          <a:latin typeface="+mn-lt"/>
          <a:ea typeface="+mn-ea"/>
          <a:cs typeface="+mn-cs"/>
        </a:defRPr>
      </a:lvl6pPr>
      <a:lvl7pPr marL="13167360" algn="l" defTabSz="2194560" rtl="0" eaLnBrk="1" latinLnBrk="0" hangingPunct="1">
        <a:defRPr sz="8640" kern="1200">
          <a:solidFill>
            <a:schemeClr val="tx1"/>
          </a:solidFill>
          <a:latin typeface="+mn-lt"/>
          <a:ea typeface="+mn-ea"/>
          <a:cs typeface="+mn-cs"/>
        </a:defRPr>
      </a:lvl7pPr>
      <a:lvl8pPr marL="15361920" algn="l" defTabSz="2194560" rtl="0" eaLnBrk="1" latinLnBrk="0" hangingPunct="1">
        <a:defRPr sz="8640" kern="1200">
          <a:solidFill>
            <a:schemeClr val="tx1"/>
          </a:solidFill>
          <a:latin typeface="+mn-lt"/>
          <a:ea typeface="+mn-ea"/>
          <a:cs typeface="+mn-cs"/>
        </a:defRPr>
      </a:lvl8pPr>
      <a:lvl9pPr marL="17556480" algn="l" defTabSz="2194560" rtl="0" eaLnBrk="1" latinLnBrk="0" hangingPunct="1">
        <a:defRPr sz="864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hscrc.maryland.gov/Pages/default.asp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scrc.maryland.gov/Pages/default.aspx" TargetMode="External"/><Relationship Id="rId2" Type="http://schemas.openxmlformats.org/officeDocument/2006/relationships/hyperlink" Target="https://www.ahrq.gov/data/hcup/index.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14401" y="4994445"/>
            <a:ext cx="12379568" cy="19773722"/>
          </a:xfrm>
          <a:solidFill>
            <a:schemeClr val="tx1">
              <a:lumMod val="75000"/>
            </a:schemeClr>
          </a:solidFill>
          <a:ln w="38100">
            <a:solidFill>
              <a:srgbClr val="FF0000"/>
            </a:solidFill>
          </a:ln>
        </p:spPr>
        <p:txBody>
          <a:bodyPr>
            <a:noAutofit/>
          </a:bodyPr>
          <a:lstStyle/>
          <a:p>
            <a:pPr algn="l"/>
            <a:r>
              <a:rPr lang="en-US" sz="7200" cap="none" dirty="0" smtClean="0">
                <a:solidFill>
                  <a:srgbClr val="520E26"/>
                </a:solidFill>
                <a:latin typeface="Times New Roman" panose="02020603050405020304" pitchFamily="18" charset="0"/>
                <a:cs typeface="Times New Roman" panose="02020603050405020304" pitchFamily="18" charset="0"/>
              </a:rPr>
              <a:t>HCUP</a:t>
            </a:r>
            <a:r>
              <a:rPr lang="en-US" sz="7200" cap="none" dirty="0" smtClean="0">
                <a:solidFill>
                  <a:srgbClr val="002060"/>
                </a:solidFill>
                <a:latin typeface="Times New Roman" panose="02020603050405020304" pitchFamily="18" charset="0"/>
                <a:cs typeface="Times New Roman" panose="02020603050405020304" pitchFamily="18" charset="0"/>
              </a:rPr>
              <a:t> refers to the most extensive compilation of healthcare data in a country that entails in-patient stays, data on emergency visits, and ambulatory surgery, among others. The data is usually collected and archived by the HCUP and is utilized by insurers, researchers, as well as policymakers in studying the outcomes of patients, care in all healthcare levels. The databases are usually derived from administrative data and include clinical and non-clinical information. </a:t>
            </a:r>
          </a:p>
          <a:p>
            <a:pPr algn="ctr"/>
            <a:endParaRPr lang="en-US" sz="7200" cap="none" dirty="0">
              <a:solidFill>
                <a:srgbClr val="002060"/>
              </a:solidFill>
              <a:latin typeface="Times New Roman" panose="02020603050405020304" pitchFamily="18" charset="0"/>
              <a:cs typeface="Times New Roman" panose="02020603050405020304" pitchFamily="18" charset="0"/>
            </a:endParaRPr>
          </a:p>
        </p:txBody>
      </p:sp>
      <p:sp>
        <p:nvSpPr>
          <p:cNvPr id="4" name="Subtitle 2"/>
          <p:cNvSpPr txBox="1">
            <a:spLocks/>
          </p:cNvSpPr>
          <p:nvPr/>
        </p:nvSpPr>
        <p:spPr>
          <a:xfrm>
            <a:off x="14419385" y="4994445"/>
            <a:ext cx="14349045" cy="27220570"/>
          </a:xfrm>
          <a:prstGeom prst="rect">
            <a:avLst/>
          </a:prstGeom>
          <a:solidFill>
            <a:schemeClr val="accent6">
              <a:lumMod val="60000"/>
              <a:lumOff val="40000"/>
            </a:schemeClr>
          </a:solidFill>
        </p:spPr>
        <p:txBody>
          <a:bodyPr vert="horz" lIns="329184" tIns="164592" rIns="329184" bIns="164592"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n-US" sz="7400" b="1" dirty="0">
                <a:solidFill>
                  <a:srgbClr val="FF0000"/>
                </a:solidFill>
                <a:latin typeface="Times New Roman" panose="02020603050405020304" pitchFamily="18" charset="0"/>
                <a:cs typeface="Times New Roman" panose="02020603050405020304" pitchFamily="18" charset="0"/>
              </a:rPr>
              <a:t>HCUP Databases</a:t>
            </a:r>
          </a:p>
          <a:p>
            <a:pPr algn="ctr"/>
            <a:r>
              <a:rPr lang="en-US" sz="7400" b="1" dirty="0">
                <a:solidFill>
                  <a:srgbClr val="FF0000"/>
                </a:solidFill>
                <a:latin typeface="Times New Roman" panose="02020603050405020304" pitchFamily="18" charset="0"/>
                <a:cs typeface="Times New Roman" panose="02020603050405020304" pitchFamily="18" charset="0"/>
              </a:rPr>
              <a:t>National Inpatient Sample (NIS</a:t>
            </a:r>
            <a:r>
              <a:rPr lang="en-US" sz="7400" dirty="0">
                <a:solidFill>
                  <a:srgbClr val="FF0000"/>
                </a:solidFill>
                <a:latin typeface="Times New Roman" panose="02020603050405020304" pitchFamily="18" charset="0"/>
                <a:cs typeface="Times New Roman" panose="02020603050405020304" pitchFamily="18" charset="0"/>
              </a:rPr>
              <a:t>)</a:t>
            </a:r>
          </a:p>
          <a:p>
            <a:pPr algn="ctr"/>
            <a:r>
              <a:rPr lang="en-US" sz="7400" dirty="0">
                <a:solidFill>
                  <a:schemeClr val="bg1">
                    <a:lumMod val="85000"/>
                    <a:lumOff val="15000"/>
                  </a:schemeClr>
                </a:solidFill>
                <a:latin typeface="Times New Roman" panose="02020603050405020304" pitchFamily="18" charset="0"/>
                <a:cs typeface="Times New Roman" panose="02020603050405020304" pitchFamily="18" charset="0"/>
              </a:rPr>
              <a:t>This is the largest database for all in-patient care payers in the United States. The data is used by policymakers and researchers to identify, track, and analyze health care utilization, accessibility, quality of services, charges, and outcomes. </a:t>
            </a:r>
          </a:p>
          <a:p>
            <a:pPr algn="ctr"/>
            <a:r>
              <a:rPr lang="en-US" sz="7400" b="1" dirty="0">
                <a:solidFill>
                  <a:srgbClr val="FF0000"/>
                </a:solidFill>
                <a:latin typeface="Times New Roman" panose="02020603050405020304" pitchFamily="18" charset="0"/>
                <a:cs typeface="Times New Roman" panose="02020603050405020304" pitchFamily="18" charset="0"/>
              </a:rPr>
              <a:t>Kids’ Inpatient Database (KID)</a:t>
            </a:r>
          </a:p>
          <a:p>
            <a:pPr algn="ctr"/>
            <a:r>
              <a:rPr lang="en-US" sz="7400" dirty="0">
                <a:solidFill>
                  <a:schemeClr val="bg1">
                    <a:lumMod val="85000"/>
                    <a:lumOff val="15000"/>
                  </a:schemeClr>
                </a:solidFill>
                <a:latin typeface="Times New Roman" panose="02020603050405020304" pitchFamily="18" charset="0"/>
                <a:cs typeface="Times New Roman" panose="02020603050405020304" pitchFamily="18" charset="0"/>
              </a:rPr>
              <a:t>This comprises of the in-patient stays data for children and is designed for the researcher to conduct analyses on a wide range of conditions and procedures that are associated with the health of the children. </a:t>
            </a:r>
            <a:endParaRPr lang="en-US" sz="7400" dirty="0" smtClean="0">
              <a:solidFill>
                <a:schemeClr val="bg1">
                  <a:lumMod val="85000"/>
                  <a:lumOff val="15000"/>
                </a:schemeClr>
              </a:solidFill>
              <a:latin typeface="Times New Roman" panose="02020603050405020304" pitchFamily="18" charset="0"/>
              <a:cs typeface="Times New Roman" panose="02020603050405020304" pitchFamily="18" charset="0"/>
            </a:endParaRPr>
          </a:p>
          <a:p>
            <a:pPr algn="ctr"/>
            <a:r>
              <a:rPr lang="en-US" sz="7400" b="1" dirty="0">
                <a:solidFill>
                  <a:srgbClr val="FF0000"/>
                </a:solidFill>
                <a:latin typeface="Times New Roman" panose="02020603050405020304" pitchFamily="18" charset="0"/>
                <a:cs typeface="Times New Roman" panose="02020603050405020304" pitchFamily="18" charset="0"/>
              </a:rPr>
              <a:t>Nationwide Readmission Database (NRD)</a:t>
            </a:r>
          </a:p>
          <a:p>
            <a:pPr algn="ctr"/>
            <a:r>
              <a:rPr lang="en-US" sz="7400" dirty="0">
                <a:solidFill>
                  <a:schemeClr val="bg1">
                    <a:lumMod val="85000"/>
                    <a:lumOff val="15000"/>
                  </a:schemeClr>
                </a:solidFill>
                <a:latin typeface="Times New Roman" panose="02020603050405020304" pitchFamily="18" charset="0"/>
                <a:cs typeface="Times New Roman" panose="02020603050405020304" pitchFamily="18" charset="0"/>
              </a:rPr>
              <a:t>This database supports numerous analyses of the national readmission rates for the uninsured people as well as all payers. It addresses large gaps in healthcare data.</a:t>
            </a:r>
          </a:p>
          <a:p>
            <a:pPr algn="ctr"/>
            <a:r>
              <a:rPr lang="en-US" sz="7400" dirty="0">
                <a:solidFill>
                  <a:schemeClr val="bg1">
                    <a:lumMod val="85000"/>
                    <a:lumOff val="15000"/>
                  </a:schemeClr>
                </a:solidFill>
                <a:latin typeface="Times New Roman" panose="02020603050405020304" pitchFamily="18" charset="0"/>
                <a:cs typeface="Times New Roman" panose="02020603050405020304" pitchFamily="18" charset="0"/>
              </a:rPr>
              <a:t> </a:t>
            </a:r>
          </a:p>
        </p:txBody>
      </p:sp>
      <p:sp>
        <p:nvSpPr>
          <p:cNvPr id="5" name="Subtitle 2"/>
          <p:cNvSpPr txBox="1">
            <a:spLocks/>
          </p:cNvSpPr>
          <p:nvPr/>
        </p:nvSpPr>
        <p:spPr>
          <a:xfrm>
            <a:off x="6119446" y="1863978"/>
            <a:ext cx="34988278" cy="2244438"/>
          </a:xfrm>
          <a:prstGeom prst="rect">
            <a:avLst/>
          </a:prstGeom>
        </p:spPr>
        <p:txBody>
          <a:bodyPr vert="horz" lIns="329184" tIns="164592" rIns="329184" bIns="164592"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sz="11500" b="1" u="sng" dirty="0">
                <a:solidFill>
                  <a:schemeClr val="accent6">
                    <a:lumMod val="20000"/>
                    <a:lumOff val="80000"/>
                  </a:schemeClr>
                </a:solidFill>
                <a:latin typeface="Times New Roman" panose="02020603050405020304" pitchFamily="18" charset="0"/>
                <a:cs typeface="Times New Roman" panose="02020603050405020304" pitchFamily="18" charset="0"/>
              </a:rPr>
              <a:t>The Healthcare Cost and Utilization Project (HCUP)</a:t>
            </a:r>
          </a:p>
          <a:p>
            <a:endParaRPr lang="en-US" sz="11500" b="1" u="sng"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
        <p:nvSpPr>
          <p:cNvPr id="6" name="Subtitle 2"/>
          <p:cNvSpPr txBox="1">
            <a:spLocks/>
          </p:cNvSpPr>
          <p:nvPr/>
        </p:nvSpPr>
        <p:spPr>
          <a:xfrm>
            <a:off x="29823509" y="19314705"/>
            <a:ext cx="13348344" cy="12900310"/>
          </a:xfrm>
          <a:prstGeom prst="rect">
            <a:avLst/>
          </a:prstGeom>
          <a:solidFill>
            <a:srgbClr val="7030A0"/>
          </a:solidFill>
        </p:spPr>
        <p:txBody>
          <a:bodyPr vert="horz" lIns="329184" tIns="164592" rIns="329184" bIns="164592"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pPr algn="ctr"/>
            <a:r>
              <a:rPr lang="en-US" sz="7200" dirty="0">
                <a:solidFill>
                  <a:srgbClr val="FFFF00"/>
                </a:solidFill>
                <a:latin typeface="Times New Roman" panose="02020603050405020304" pitchFamily="18" charset="0"/>
                <a:cs typeface="Times New Roman" panose="02020603050405020304" pitchFamily="18" charset="0"/>
              </a:rPr>
              <a:t> Contact Information</a:t>
            </a:r>
          </a:p>
          <a:p>
            <a:pPr algn="just"/>
            <a:r>
              <a:rPr lang="en-US" sz="7200" dirty="0">
                <a:latin typeface="Times New Roman" panose="02020603050405020304" pitchFamily="18" charset="0"/>
                <a:cs typeface="Times New Roman" panose="02020603050405020304" pitchFamily="18" charset="0"/>
              </a:rPr>
              <a:t>State: Maryland</a:t>
            </a:r>
          </a:p>
          <a:p>
            <a:pPr algn="just"/>
            <a:r>
              <a:rPr lang="en-US" sz="7200" dirty="0">
                <a:latin typeface="Times New Roman" panose="02020603050405020304" pitchFamily="18" charset="0"/>
                <a:cs typeface="Times New Roman" panose="02020603050405020304" pitchFamily="18" charset="0"/>
              </a:rPr>
              <a:t>Name: Joe </a:t>
            </a:r>
            <a:r>
              <a:rPr lang="en-US" sz="7200" dirty="0" err="1">
                <a:latin typeface="Times New Roman" panose="02020603050405020304" pitchFamily="18" charset="0"/>
                <a:cs typeface="Times New Roman" panose="02020603050405020304" pitchFamily="18" charset="0"/>
              </a:rPr>
              <a:t>Delenick</a:t>
            </a:r>
            <a:r>
              <a:rPr lang="en-US" sz="7200" dirty="0">
                <a:latin typeface="Times New Roman" panose="02020603050405020304" pitchFamily="18" charset="0"/>
                <a:cs typeface="Times New Roman" panose="02020603050405020304" pitchFamily="18" charset="0"/>
              </a:rPr>
              <a:t>, Deputy Director</a:t>
            </a:r>
          </a:p>
          <a:p>
            <a:pPr algn="just"/>
            <a:r>
              <a:rPr lang="en-US" sz="7200" dirty="0">
                <a:latin typeface="Times New Roman" panose="02020603050405020304" pitchFamily="18" charset="0"/>
                <a:cs typeface="Times New Roman" panose="02020603050405020304" pitchFamily="18" charset="0"/>
              </a:rPr>
              <a:t>Rank: Hospital Rate Regulation Officer</a:t>
            </a:r>
          </a:p>
          <a:p>
            <a:pPr algn="just"/>
            <a:r>
              <a:rPr lang="en-US" sz="7200" dirty="0">
                <a:latin typeface="Times New Roman" panose="02020603050405020304" pitchFamily="18" charset="0"/>
                <a:cs typeface="Times New Roman" panose="02020603050405020304" pitchFamily="18" charset="0"/>
              </a:rPr>
              <a:t>Phone: +410-764-2562</a:t>
            </a:r>
          </a:p>
          <a:p>
            <a:pPr algn="just"/>
            <a:r>
              <a:rPr lang="en-US" sz="7200" dirty="0">
                <a:latin typeface="Times New Roman" panose="02020603050405020304" pitchFamily="18" charset="0"/>
                <a:cs typeface="Times New Roman" panose="02020603050405020304" pitchFamily="18" charset="0"/>
              </a:rPr>
              <a:t>Website: </a:t>
            </a:r>
            <a:r>
              <a:rPr lang="en-US" sz="7200" u="sng" dirty="0">
                <a:latin typeface="Times New Roman" panose="02020603050405020304" pitchFamily="18" charset="0"/>
                <a:cs typeface="Times New Roman" panose="02020603050405020304" pitchFamily="18" charset="0"/>
                <a:hlinkClick r:id="rId2"/>
              </a:rPr>
              <a:t>https://hscrc.maryland.gov/Pages/default.aspx</a:t>
            </a:r>
            <a:endParaRPr lang="en-US" sz="7200" dirty="0">
              <a:latin typeface="Times New Roman" panose="02020603050405020304" pitchFamily="18" charset="0"/>
              <a:cs typeface="Times New Roman" panose="02020603050405020304" pitchFamily="18" charset="0"/>
            </a:endParaRPr>
          </a:p>
          <a:p>
            <a:pPr algn="just"/>
            <a:r>
              <a:rPr lang="en-US" sz="7200" dirty="0">
                <a:latin typeface="Times New Roman" panose="02020603050405020304" pitchFamily="18" charset="0"/>
                <a:cs typeface="Times New Roman" panose="02020603050405020304" pitchFamily="18" charset="0"/>
              </a:rPr>
              <a:t>Address: 4160 Patterson Avenue, Baltimore, MD 21215. </a:t>
            </a:r>
          </a:p>
          <a:p>
            <a:r>
              <a:rPr lang="en-US" sz="7200" dirty="0">
                <a:latin typeface="Times New Roman" panose="02020603050405020304" pitchFamily="18" charset="0"/>
                <a:cs typeface="Times New Roman" panose="02020603050405020304" pitchFamily="18" charset="0"/>
              </a:rPr>
              <a:t> </a:t>
            </a:r>
          </a:p>
          <a:p>
            <a:endParaRPr lang="en-US" sz="7200"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3"/>
          <a:stretch>
            <a:fillRect/>
          </a:stretch>
        </p:blipFill>
        <p:spPr>
          <a:xfrm>
            <a:off x="914401" y="24768166"/>
            <a:ext cx="12379568" cy="7446849"/>
          </a:xfrm>
          <a:prstGeom prst="rect">
            <a:avLst/>
          </a:prstGeom>
        </p:spPr>
      </p:pic>
      <p:sp>
        <p:nvSpPr>
          <p:cNvPr id="9" name="Subtitle 2"/>
          <p:cNvSpPr txBox="1">
            <a:spLocks/>
          </p:cNvSpPr>
          <p:nvPr/>
        </p:nvSpPr>
        <p:spPr>
          <a:xfrm>
            <a:off x="29823510" y="4994444"/>
            <a:ext cx="13348344" cy="13434233"/>
          </a:xfrm>
          <a:prstGeom prst="rect">
            <a:avLst/>
          </a:prstGeom>
          <a:solidFill>
            <a:srgbClr val="FFFF00"/>
          </a:solidFill>
        </p:spPr>
        <p:txBody>
          <a:bodyPr vert="horz" lIns="329184" tIns="164592" rIns="329184" bIns="164592" rtlCol="0" anchor="t">
            <a:noAutofit/>
          </a:bodyPr>
          <a:lstStyle>
            <a:lvl1pPr marL="0" indent="0" algn="l" defTabSz="914400" rtl="0" eaLnBrk="1" latinLnBrk="0" hangingPunct="1">
              <a:lnSpc>
                <a:spcPct val="90000"/>
              </a:lnSpc>
              <a:spcBef>
                <a:spcPts val="1200"/>
              </a:spcBef>
              <a:buClr>
                <a:schemeClr val="accent1"/>
              </a:buClr>
              <a:buFont typeface="Wingdings 2" pitchFamily="18" charset="2"/>
              <a:buNone/>
              <a:defRPr sz="2200" kern="1200" cap="none" spc="0" baseline="0">
                <a:solidFill>
                  <a:schemeClr val="accent1">
                    <a:lumMod val="20000"/>
                    <a:lumOff val="80000"/>
                  </a:schemeClr>
                </a:solidFill>
                <a:latin typeface="+mn-lt"/>
                <a:ea typeface="+mn-ea"/>
                <a:cs typeface="+mn-cs"/>
              </a:defRPr>
            </a:lvl1pPr>
            <a:lvl2pPr marL="4572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2pPr>
            <a:lvl3pPr marL="914400" indent="0" algn="ctr" defTabSz="914400" rtl="0" eaLnBrk="1" latinLnBrk="0" hangingPunct="1">
              <a:lnSpc>
                <a:spcPct val="90000"/>
              </a:lnSpc>
              <a:spcBef>
                <a:spcPts val="250"/>
              </a:spcBef>
              <a:spcAft>
                <a:spcPts val="250"/>
              </a:spcAft>
              <a:buClr>
                <a:schemeClr val="accent1"/>
              </a:buClr>
              <a:buFont typeface="Wingdings 2" pitchFamily="18" charset="2"/>
              <a:buNone/>
              <a:defRPr sz="2200" kern="1200">
                <a:solidFill>
                  <a:schemeClr val="tx1">
                    <a:lumMod val="65000"/>
                    <a:lumOff val="35000"/>
                  </a:schemeClr>
                </a:solidFill>
                <a:latin typeface="+mn-lt"/>
                <a:ea typeface="+mn-ea"/>
                <a:cs typeface="+mn-cs"/>
              </a:defRPr>
            </a:lvl3pPr>
            <a:lvl4pPr marL="1371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4pPr>
            <a:lvl5pPr marL="18288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5pPr>
            <a:lvl6pPr marL="22860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6pPr>
            <a:lvl7pPr marL="27432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7pPr>
            <a:lvl8pPr marL="32004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8pPr>
            <a:lvl9pPr marL="3657600" indent="0" algn="ctr" defTabSz="914400" rtl="0" eaLnBrk="1" latinLnBrk="0" hangingPunct="1">
              <a:lnSpc>
                <a:spcPct val="90000"/>
              </a:lnSpc>
              <a:spcBef>
                <a:spcPts val="250"/>
              </a:spcBef>
              <a:spcAft>
                <a:spcPts val="250"/>
              </a:spcAft>
              <a:buClr>
                <a:schemeClr val="accent1"/>
              </a:buClr>
              <a:buFont typeface="Wingdings 2" pitchFamily="18" charset="2"/>
              <a:buNone/>
              <a:defRPr sz="2000" kern="1200">
                <a:solidFill>
                  <a:schemeClr val="tx1">
                    <a:lumMod val="65000"/>
                    <a:lumOff val="35000"/>
                  </a:schemeClr>
                </a:solidFill>
                <a:latin typeface="+mn-lt"/>
                <a:ea typeface="+mn-ea"/>
                <a:cs typeface="+mn-cs"/>
              </a:defRPr>
            </a:lvl9pPr>
          </a:lstStyle>
          <a:p>
            <a:r>
              <a:rPr lang="en-US" sz="7200" dirty="0">
                <a:solidFill>
                  <a:schemeClr val="bg1">
                    <a:lumMod val="95000"/>
                    <a:lumOff val="5000"/>
                  </a:schemeClr>
                </a:solidFill>
                <a:latin typeface="Times New Roman" panose="02020603050405020304" pitchFamily="18" charset="0"/>
                <a:cs typeface="Times New Roman" panose="02020603050405020304" pitchFamily="18" charset="0"/>
              </a:rPr>
              <a:t> </a:t>
            </a:r>
          </a:p>
          <a:p>
            <a:r>
              <a:rPr lang="en-US" sz="7200" dirty="0" smtClean="0">
                <a:solidFill>
                  <a:schemeClr val="bg1">
                    <a:lumMod val="95000"/>
                    <a:lumOff val="5000"/>
                  </a:schemeClr>
                </a:solidFill>
                <a:latin typeface="Times New Roman" panose="02020603050405020304" pitchFamily="18" charset="0"/>
                <a:cs typeface="Times New Roman" panose="02020603050405020304" pitchFamily="18" charset="0"/>
              </a:rPr>
              <a:t>State </a:t>
            </a:r>
            <a:r>
              <a:rPr lang="en-US" sz="7200" dirty="0">
                <a:solidFill>
                  <a:schemeClr val="bg1">
                    <a:lumMod val="95000"/>
                    <a:lumOff val="5000"/>
                  </a:schemeClr>
                </a:solidFill>
                <a:latin typeface="Times New Roman" panose="02020603050405020304" pitchFamily="18" charset="0"/>
                <a:cs typeface="Times New Roman" panose="02020603050405020304" pitchFamily="18" charset="0"/>
              </a:rPr>
              <a:t>Inpatient Database (SID)</a:t>
            </a:r>
          </a:p>
          <a:p>
            <a:r>
              <a:rPr lang="en-US" sz="7200" dirty="0">
                <a:solidFill>
                  <a:schemeClr val="bg1">
                    <a:lumMod val="95000"/>
                    <a:lumOff val="5000"/>
                  </a:schemeClr>
                </a:solidFill>
                <a:latin typeface="Times New Roman" panose="02020603050405020304" pitchFamily="18" charset="0"/>
                <a:cs typeface="Times New Roman" panose="02020603050405020304" pitchFamily="18" charset="0"/>
              </a:rPr>
              <a:t>This healthcare database entails universal in-patient discharge information from respective states that is formatted into a uniform language or format to enable comparison and analysis across the states. It is utilized by policymakers to investigate queries, identify the unique trends, and make a comparison of the data among the states.</a:t>
            </a:r>
          </a:p>
          <a:p>
            <a:r>
              <a:rPr lang="en-US" sz="7200" dirty="0">
                <a:solidFill>
                  <a:schemeClr val="bg1">
                    <a:lumMod val="95000"/>
                    <a:lumOff val="5000"/>
                  </a:scheme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11613546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31323" y="10269417"/>
            <a:ext cx="36184453" cy="16107506"/>
          </a:xfrm>
          <a:solidFill>
            <a:schemeClr val="tx1">
              <a:lumMod val="85000"/>
            </a:schemeClr>
          </a:solidFill>
        </p:spPr>
        <p:txBody>
          <a:bodyPr anchor="t"/>
          <a:lstStyle/>
          <a:p>
            <a:pPr marL="0" indent="0" algn="ctr">
              <a:buNone/>
            </a:pPr>
            <a:r>
              <a:rPr lang="en-US" sz="13800" b="1" u="sng" dirty="0" smtClean="0">
                <a:solidFill>
                  <a:srgbClr val="002060"/>
                </a:solidFill>
                <a:latin typeface="Times New Roman" panose="02020603050405020304" pitchFamily="18" charset="0"/>
                <a:cs typeface="Times New Roman" panose="02020603050405020304" pitchFamily="18" charset="0"/>
              </a:rPr>
              <a:t>References</a:t>
            </a:r>
          </a:p>
          <a:p>
            <a:pPr marL="0" indent="0">
              <a:buNone/>
            </a:pPr>
            <a:r>
              <a:rPr lang="en-US" sz="9600" dirty="0" smtClean="0">
                <a:solidFill>
                  <a:schemeClr val="bg1"/>
                </a:solidFill>
                <a:latin typeface="Times New Roman" panose="02020603050405020304" pitchFamily="18" charset="0"/>
                <a:cs typeface="Times New Roman" panose="02020603050405020304" pitchFamily="18" charset="0"/>
              </a:rPr>
              <a:t>Healthcare </a:t>
            </a:r>
            <a:r>
              <a:rPr lang="en-US" sz="9600" dirty="0">
                <a:solidFill>
                  <a:schemeClr val="bg1"/>
                </a:solidFill>
                <a:latin typeface="Times New Roman" panose="02020603050405020304" pitchFamily="18" charset="0"/>
                <a:cs typeface="Times New Roman" panose="02020603050405020304" pitchFamily="18" charset="0"/>
              </a:rPr>
              <a:t>Cost and Utilization Project (HCUP). (2013). Retrieved 4 July 2020, from </a:t>
            </a:r>
            <a:r>
              <a:rPr lang="en-US" sz="9600" u="sng" dirty="0">
                <a:solidFill>
                  <a:schemeClr val="bg1"/>
                </a:solidFill>
                <a:latin typeface="Times New Roman" panose="02020603050405020304" pitchFamily="18" charset="0"/>
                <a:cs typeface="Times New Roman" panose="02020603050405020304" pitchFamily="18" charset="0"/>
                <a:hlinkClick r:id="rId2"/>
              </a:rPr>
              <a:t>https://www.ahrq.gov/data/hcup/index.html</a:t>
            </a:r>
            <a:endParaRPr lang="en-US" sz="9600" dirty="0">
              <a:solidFill>
                <a:schemeClr val="bg1"/>
              </a:solidFill>
              <a:latin typeface="Times New Roman" panose="02020603050405020304" pitchFamily="18" charset="0"/>
              <a:cs typeface="Times New Roman" panose="02020603050405020304" pitchFamily="18" charset="0"/>
            </a:endParaRPr>
          </a:p>
          <a:p>
            <a:pPr marL="0" indent="0">
              <a:buNone/>
            </a:pPr>
            <a:r>
              <a:rPr lang="en-US" sz="9600" dirty="0">
                <a:solidFill>
                  <a:schemeClr val="bg1"/>
                </a:solidFill>
                <a:latin typeface="Times New Roman" panose="02020603050405020304" pitchFamily="18" charset="0"/>
                <a:cs typeface="Times New Roman" panose="02020603050405020304" pitchFamily="18" charset="0"/>
              </a:rPr>
              <a:t>The Maryland Health Services Cost Review Commission Agency. (2020). Retrieved 4 July 2020, from </a:t>
            </a:r>
            <a:r>
              <a:rPr lang="en-US" sz="9600" u="sng" dirty="0">
                <a:solidFill>
                  <a:schemeClr val="bg1"/>
                </a:solidFill>
                <a:latin typeface="Times New Roman" panose="02020603050405020304" pitchFamily="18" charset="0"/>
                <a:cs typeface="Times New Roman" panose="02020603050405020304" pitchFamily="18" charset="0"/>
                <a:hlinkClick r:id="rId3"/>
              </a:rPr>
              <a:t>https://hscrc.maryland.gov/Pages/default.aspx</a:t>
            </a:r>
            <a:endParaRPr lang="en-US" sz="9600" dirty="0">
              <a:solidFill>
                <a:schemeClr val="bg1"/>
              </a:solidFill>
              <a:latin typeface="Times New Roman" panose="02020603050405020304" pitchFamily="18" charset="0"/>
              <a:cs typeface="Times New Roman" panose="02020603050405020304" pitchFamily="18" charset="0"/>
            </a:endParaRPr>
          </a:p>
          <a:p>
            <a:pPr marL="0" indent="0">
              <a:buNone/>
            </a:pPr>
            <a:endParaRPr lang="en-US" sz="9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4477469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Gree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TM03457452[[fn=Celestial]]</Template>
  <TotalTime>39</TotalTime>
  <Words>300</Words>
  <Application>Microsoft Office PowerPoint</Application>
  <PresentationFormat>Custom</PresentationFormat>
  <Paragraphs>25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Times New Roman</vt:lpstr>
      <vt:lpstr>Wingdings 2</vt:lpstr>
      <vt:lpstr>Celestial</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mwendwa</dc:creator>
  <cp:lastModifiedBy>user</cp:lastModifiedBy>
  <cp:revision>8</cp:revision>
  <dcterms:created xsi:type="dcterms:W3CDTF">2020-07-06T18:50:42Z</dcterms:created>
  <dcterms:modified xsi:type="dcterms:W3CDTF">2020-07-06T19:41:17Z</dcterms:modified>
</cp:coreProperties>
</file>