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70" d="100"/>
          <a:sy n="70" d="100"/>
        </p:scale>
        <p:origin x="-74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363BEF-14CA-4D04-9FA3-0573E90FB43B}" type="datetimeFigureOut">
              <a:rPr lang="en-US" smtClean="0"/>
              <a:t>7/26/2021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EA6E-F3FA-4EC4-8B9C-8FE368E1F626}" type="slidenum">
              <a:rPr lang="en-US" smtClean="0"/>
              <a:t>‹#›</a:t>
            </a:fld>
            <a:endParaRPr lang="en-US"/>
          </a:p>
        </p:txBody>
      </p:sp>
    </p:spTree>
    <p:extLst>
      <p:ext uri="{BB962C8B-B14F-4D97-AF65-F5344CB8AC3E}">
        <p14:creationId xmlns:p14="http://schemas.microsoft.com/office/powerpoint/2010/main" val="3836199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corona</a:t>
            </a:r>
            <a:r>
              <a:rPr lang="en-US" baseline="0" dirty="0" smtClean="0"/>
              <a:t>virus pandemic has ravaged the whole world not sparing anyone and any nation, it is in such time that bodies that are designated to care of the health are put under test so as to evaluate their effectiveness. A stakeholder analysis of the initiative that has been launched by the World Health Organization in regards to the ongoing pandemic.</a:t>
            </a:r>
            <a:endParaRPr lang="en-US" dirty="0"/>
          </a:p>
        </p:txBody>
      </p:sp>
      <p:sp>
        <p:nvSpPr>
          <p:cNvPr id="4" name="Slide Number Placeholder 3"/>
          <p:cNvSpPr>
            <a:spLocks noGrp="1"/>
          </p:cNvSpPr>
          <p:nvPr>
            <p:ph type="sldNum" sz="quarter" idx="10"/>
          </p:nvPr>
        </p:nvSpPr>
        <p:spPr/>
        <p:txBody>
          <a:bodyPr/>
          <a:lstStyle/>
          <a:p>
            <a:fld id="{D03BEA6E-F3FA-4EC4-8B9C-8FE368E1F626}" type="slidenum">
              <a:rPr lang="en-US" smtClean="0"/>
              <a:t>2</a:t>
            </a:fld>
            <a:endParaRPr lang="en-US"/>
          </a:p>
        </p:txBody>
      </p:sp>
    </p:spTree>
    <p:extLst>
      <p:ext uri="{BB962C8B-B14F-4D97-AF65-F5344CB8AC3E}">
        <p14:creationId xmlns:p14="http://schemas.microsoft.com/office/powerpoint/2010/main" val="3733803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Due</a:t>
            </a:r>
            <a:r>
              <a:rPr lang="en-US" baseline="0" dirty="0" smtClean="0"/>
              <a:t> to the outbreak of the coronavirus the World Health Organization has been on the front row in combating this disease, therefore we need to have a brief history so as to understand the role the World Health Organization plays.</a:t>
            </a:r>
            <a:endParaRPr lang="en-US" dirty="0"/>
          </a:p>
        </p:txBody>
      </p:sp>
      <p:sp>
        <p:nvSpPr>
          <p:cNvPr id="4" name="Slide Number Placeholder 3"/>
          <p:cNvSpPr>
            <a:spLocks noGrp="1"/>
          </p:cNvSpPr>
          <p:nvPr>
            <p:ph type="sldNum" sz="quarter" idx="10"/>
          </p:nvPr>
        </p:nvSpPr>
        <p:spPr/>
        <p:txBody>
          <a:bodyPr/>
          <a:lstStyle/>
          <a:p>
            <a:fld id="{D03BEA6E-F3FA-4EC4-8B9C-8FE368E1F626}" type="slidenum">
              <a:rPr lang="en-US" smtClean="0"/>
              <a:t>3</a:t>
            </a:fld>
            <a:endParaRPr lang="en-US"/>
          </a:p>
        </p:txBody>
      </p:sp>
    </p:spTree>
    <p:extLst>
      <p:ext uri="{BB962C8B-B14F-4D97-AF65-F5344CB8AC3E}">
        <p14:creationId xmlns:p14="http://schemas.microsoft.com/office/powerpoint/2010/main" val="4083159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With the sudden</a:t>
            </a:r>
            <a:r>
              <a:rPr lang="en-US" baseline="0" dirty="0" smtClean="0"/>
              <a:t> outbreak the health care sector has experienced a radical change in its operations, the medical teams were in most cases caught off-guard and therefore had no understanding on the approach to take. The World Care Organization has therefore under research opted to secure the safety of the health care systems while ensuring the transmission rate remains low.</a:t>
            </a:r>
            <a:endParaRPr lang="en-US" dirty="0"/>
          </a:p>
        </p:txBody>
      </p:sp>
      <p:sp>
        <p:nvSpPr>
          <p:cNvPr id="4" name="Slide Number Placeholder 3"/>
          <p:cNvSpPr>
            <a:spLocks noGrp="1"/>
          </p:cNvSpPr>
          <p:nvPr>
            <p:ph type="sldNum" sz="quarter" idx="10"/>
          </p:nvPr>
        </p:nvSpPr>
        <p:spPr/>
        <p:txBody>
          <a:bodyPr/>
          <a:lstStyle/>
          <a:p>
            <a:fld id="{D03BEA6E-F3FA-4EC4-8B9C-8FE368E1F626}" type="slidenum">
              <a:rPr lang="en-US" smtClean="0"/>
              <a:t>4</a:t>
            </a:fld>
            <a:endParaRPr lang="en-US"/>
          </a:p>
        </p:txBody>
      </p:sp>
    </p:spTree>
    <p:extLst>
      <p:ext uri="{BB962C8B-B14F-4D97-AF65-F5344CB8AC3E}">
        <p14:creationId xmlns:p14="http://schemas.microsoft.com/office/powerpoint/2010/main" val="4073413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With</a:t>
            </a:r>
            <a:r>
              <a:rPr lang="en-US" baseline="0" dirty="0" smtClean="0"/>
              <a:t> the requirements set for the stakeholders they have come up with a set strategy that is applicable globally that provides an overview of the covid 19 strategy. These guidelines have been simplified so as to enhance the understanding for the individuals, easily applicable strategies.</a:t>
            </a:r>
            <a:endParaRPr lang="en-US" dirty="0"/>
          </a:p>
        </p:txBody>
      </p:sp>
      <p:sp>
        <p:nvSpPr>
          <p:cNvPr id="4" name="Slide Number Placeholder 3"/>
          <p:cNvSpPr>
            <a:spLocks noGrp="1"/>
          </p:cNvSpPr>
          <p:nvPr>
            <p:ph type="sldNum" sz="quarter" idx="10"/>
          </p:nvPr>
        </p:nvSpPr>
        <p:spPr/>
        <p:txBody>
          <a:bodyPr/>
          <a:lstStyle/>
          <a:p>
            <a:fld id="{D03BEA6E-F3FA-4EC4-8B9C-8FE368E1F626}" type="slidenum">
              <a:rPr lang="en-US" smtClean="0"/>
              <a:t>5</a:t>
            </a:fld>
            <a:endParaRPr lang="en-US"/>
          </a:p>
        </p:txBody>
      </p:sp>
    </p:spTree>
    <p:extLst>
      <p:ext uri="{BB962C8B-B14F-4D97-AF65-F5344CB8AC3E}">
        <p14:creationId xmlns:p14="http://schemas.microsoft.com/office/powerpoint/2010/main" val="1310198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a:t>
            </a:r>
            <a:r>
              <a:rPr lang="en-US" baseline="0" dirty="0" smtClean="0"/>
              <a:t> stakeholders have stipulated easy steps through which they hope to help the fight against the pandemic, the first approach involves the mobilization of all sectors so as to ensure communication. Secondly the control phase which includes the transmission rates and prevent community transmission. Thirdly we have the suppressing of the community transmission. Finally we take a look at the reduction stage, this involves reducing the mortality rates.</a:t>
            </a:r>
            <a:endParaRPr lang="en-US" dirty="0"/>
          </a:p>
        </p:txBody>
      </p:sp>
      <p:sp>
        <p:nvSpPr>
          <p:cNvPr id="4" name="Slide Number Placeholder 3"/>
          <p:cNvSpPr>
            <a:spLocks noGrp="1"/>
          </p:cNvSpPr>
          <p:nvPr>
            <p:ph type="sldNum" sz="quarter" idx="10"/>
          </p:nvPr>
        </p:nvSpPr>
        <p:spPr/>
        <p:txBody>
          <a:bodyPr/>
          <a:lstStyle/>
          <a:p>
            <a:fld id="{D03BEA6E-F3FA-4EC4-8B9C-8FE368E1F626}" type="slidenum">
              <a:rPr lang="en-US" smtClean="0"/>
              <a:t>6</a:t>
            </a:fld>
            <a:endParaRPr lang="en-US"/>
          </a:p>
        </p:txBody>
      </p:sp>
    </p:spTree>
    <p:extLst>
      <p:ext uri="{BB962C8B-B14F-4D97-AF65-F5344CB8AC3E}">
        <p14:creationId xmlns:p14="http://schemas.microsoft.com/office/powerpoint/2010/main" val="1830520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a:t>
            </a:r>
            <a:r>
              <a:rPr lang="en-US" baseline="0" dirty="0" smtClean="0"/>
              <a:t> Stakeholder has further stipulated guidelines and ways to ensure their efficiency, in order to ensure this it is important that everyone understands the role that they play in the fight against the disease. The community, government and private companies have each a specific role to play in this as they are the key parties that hold a potential to the end of the pandemic.</a:t>
            </a:r>
            <a:endParaRPr lang="en-US" dirty="0"/>
          </a:p>
        </p:txBody>
      </p:sp>
      <p:sp>
        <p:nvSpPr>
          <p:cNvPr id="4" name="Slide Number Placeholder 3"/>
          <p:cNvSpPr>
            <a:spLocks noGrp="1"/>
          </p:cNvSpPr>
          <p:nvPr>
            <p:ph type="sldNum" sz="quarter" idx="10"/>
          </p:nvPr>
        </p:nvSpPr>
        <p:spPr/>
        <p:txBody>
          <a:bodyPr/>
          <a:lstStyle/>
          <a:p>
            <a:fld id="{D03BEA6E-F3FA-4EC4-8B9C-8FE368E1F626}" type="slidenum">
              <a:rPr lang="en-US" smtClean="0"/>
              <a:t>7</a:t>
            </a:fld>
            <a:endParaRPr lang="en-US"/>
          </a:p>
        </p:txBody>
      </p:sp>
    </p:spTree>
    <p:extLst>
      <p:ext uri="{BB962C8B-B14F-4D97-AF65-F5344CB8AC3E}">
        <p14:creationId xmlns:p14="http://schemas.microsoft.com/office/powerpoint/2010/main" val="42622723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So far the best approach</a:t>
            </a:r>
            <a:r>
              <a:rPr lang="en-US" baseline="0" dirty="0" smtClean="0"/>
              <a:t> against covid has been to find, test, isolate and care, this is because there has been no cure found for the disease. Therefore tests are carried out and the communities are mandated in identifying suspected cases soon enough so as to control.</a:t>
            </a:r>
            <a:endParaRPr lang="en-US" dirty="0"/>
          </a:p>
        </p:txBody>
      </p:sp>
      <p:sp>
        <p:nvSpPr>
          <p:cNvPr id="4" name="Slide Number Placeholder 3"/>
          <p:cNvSpPr>
            <a:spLocks noGrp="1"/>
          </p:cNvSpPr>
          <p:nvPr>
            <p:ph type="sldNum" sz="quarter" idx="10"/>
          </p:nvPr>
        </p:nvSpPr>
        <p:spPr/>
        <p:txBody>
          <a:bodyPr/>
          <a:lstStyle/>
          <a:p>
            <a:fld id="{D03BEA6E-F3FA-4EC4-8B9C-8FE368E1F626}" type="slidenum">
              <a:rPr lang="en-US" smtClean="0"/>
              <a:t>8</a:t>
            </a:fld>
            <a:endParaRPr lang="en-US"/>
          </a:p>
        </p:txBody>
      </p:sp>
    </p:spTree>
    <p:extLst>
      <p:ext uri="{BB962C8B-B14F-4D97-AF65-F5344CB8AC3E}">
        <p14:creationId xmlns:p14="http://schemas.microsoft.com/office/powerpoint/2010/main" val="621625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a:t>
            </a:r>
            <a:r>
              <a:rPr lang="en-US" baseline="0" dirty="0" smtClean="0"/>
              <a:t> Stakeholder strictly emphasizes on the need to ensure that there are few to none transmissions, this is the key to controlling the spread as it reduces chances of community transmission.</a:t>
            </a:r>
            <a:endParaRPr lang="en-US" dirty="0"/>
          </a:p>
        </p:txBody>
      </p:sp>
      <p:sp>
        <p:nvSpPr>
          <p:cNvPr id="4" name="Slide Number Placeholder 3"/>
          <p:cNvSpPr>
            <a:spLocks noGrp="1"/>
          </p:cNvSpPr>
          <p:nvPr>
            <p:ph type="sldNum" sz="quarter" idx="10"/>
          </p:nvPr>
        </p:nvSpPr>
        <p:spPr/>
        <p:txBody>
          <a:bodyPr/>
          <a:lstStyle/>
          <a:p>
            <a:fld id="{D03BEA6E-F3FA-4EC4-8B9C-8FE368E1F626}" type="slidenum">
              <a:rPr lang="en-US" smtClean="0"/>
              <a:t>9</a:t>
            </a:fld>
            <a:endParaRPr lang="en-US"/>
          </a:p>
        </p:txBody>
      </p:sp>
    </p:spTree>
    <p:extLst>
      <p:ext uri="{BB962C8B-B14F-4D97-AF65-F5344CB8AC3E}">
        <p14:creationId xmlns:p14="http://schemas.microsoft.com/office/powerpoint/2010/main" val="2975127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One thing</a:t>
            </a:r>
            <a:r>
              <a:rPr lang="en-US" baseline="0" dirty="0" smtClean="0"/>
              <a:t> that the Covid-19 pandemic has highlighted to the stakeholder is the urgency to upgrade the Research facilities, this will prevent the delay experienced due to lack of knowledge of the disease thus spreading faster. Through a forum held in Geneva by the World Health Organization it was decided that there was need to invest in upgrading medical research facilities.</a:t>
            </a:r>
            <a:endParaRPr lang="en-US" dirty="0"/>
          </a:p>
        </p:txBody>
      </p:sp>
      <p:sp>
        <p:nvSpPr>
          <p:cNvPr id="4" name="Slide Number Placeholder 3"/>
          <p:cNvSpPr>
            <a:spLocks noGrp="1"/>
          </p:cNvSpPr>
          <p:nvPr>
            <p:ph type="sldNum" sz="quarter" idx="10"/>
          </p:nvPr>
        </p:nvSpPr>
        <p:spPr/>
        <p:txBody>
          <a:bodyPr/>
          <a:lstStyle/>
          <a:p>
            <a:fld id="{D03BEA6E-F3FA-4EC4-8B9C-8FE368E1F626}" type="slidenum">
              <a:rPr lang="en-US" smtClean="0"/>
              <a:t>10</a:t>
            </a:fld>
            <a:endParaRPr lang="en-US"/>
          </a:p>
        </p:txBody>
      </p:sp>
    </p:spTree>
    <p:extLst>
      <p:ext uri="{BB962C8B-B14F-4D97-AF65-F5344CB8AC3E}">
        <p14:creationId xmlns:p14="http://schemas.microsoft.com/office/powerpoint/2010/main" val="983341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7/26/2021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7/26/2021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7/26/2021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7/26/2021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7/26/2021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7/26/2021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7/26/2021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HEALTHCARE</a:t>
            </a:r>
            <a:endParaRPr lang="en-US" dirty="0"/>
          </a:p>
        </p:txBody>
      </p:sp>
      <p:sp>
        <p:nvSpPr>
          <p:cNvPr id="3" name="Subtitle 2"/>
          <p:cNvSpPr>
            <a:spLocks noGrp="1"/>
          </p:cNvSpPr>
          <p:nvPr>
            <p:ph type="subTitle" idx="1"/>
          </p:nvPr>
        </p:nvSpPr>
        <p:spPr/>
        <p:txBody>
          <a:bodyPr/>
          <a:lstStyle/>
          <a:p>
            <a:r>
              <a:rPr lang="en-US" dirty="0" smtClean="0"/>
              <a:t>Analysis of Stakeholders</a:t>
            </a:r>
            <a:endParaRPr lang="en-US" dirty="0"/>
          </a:p>
        </p:txBody>
      </p:sp>
    </p:spTree>
    <p:extLst>
      <p:ext uri="{BB962C8B-B14F-4D97-AF65-F5344CB8AC3E}">
        <p14:creationId xmlns:p14="http://schemas.microsoft.com/office/powerpoint/2010/main" val="15464609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and innovation</a:t>
            </a:r>
            <a:endParaRPr lang="en-US" dirty="0"/>
          </a:p>
        </p:txBody>
      </p:sp>
      <p:sp>
        <p:nvSpPr>
          <p:cNvPr id="3" name="Content Placeholder 2"/>
          <p:cNvSpPr>
            <a:spLocks noGrp="1"/>
          </p:cNvSpPr>
          <p:nvPr>
            <p:ph idx="1"/>
          </p:nvPr>
        </p:nvSpPr>
        <p:spPr/>
        <p:txBody>
          <a:bodyPr>
            <a:normAutofit fontScale="92500" lnSpcReduction="10000"/>
          </a:bodyPr>
          <a:lstStyle/>
          <a:p>
            <a:pPr>
              <a:lnSpc>
                <a:spcPct val="200000"/>
              </a:lnSpc>
            </a:pPr>
            <a:r>
              <a:rPr lang="en-US" dirty="0" smtClean="0"/>
              <a:t>The World Health Organization on the 11</a:t>
            </a:r>
            <a:r>
              <a:rPr lang="en-US" baseline="30000" dirty="0" smtClean="0"/>
              <a:t>th</a:t>
            </a:r>
            <a:r>
              <a:rPr lang="en-US" dirty="0" smtClean="0"/>
              <a:t> February 2020 hosted a global research forum aimed at the fight against covid-19</a:t>
            </a:r>
          </a:p>
          <a:p>
            <a:pPr>
              <a:lnSpc>
                <a:spcPct val="200000"/>
              </a:lnSpc>
            </a:pPr>
            <a:r>
              <a:rPr lang="en-US" dirty="0" smtClean="0"/>
              <a:t>The forum was held in Geneva and it provided some of the key roadmaps to a united Covid-19 agenda</a:t>
            </a:r>
          </a:p>
          <a:p>
            <a:pPr>
              <a:lnSpc>
                <a:spcPct val="200000"/>
              </a:lnSpc>
            </a:pPr>
            <a:r>
              <a:rPr lang="en-US" dirty="0" smtClean="0"/>
              <a:t>Some of the key issues raised were the urgency for upgrading the research facilities in the health care sector.</a:t>
            </a:r>
          </a:p>
          <a:p>
            <a:pPr>
              <a:lnSpc>
                <a:spcPct val="200000"/>
              </a:lnSpc>
            </a:pPr>
            <a:r>
              <a:rPr lang="en-US" dirty="0" smtClean="0"/>
              <a:t>Important investments have further been established and the report issues updates on the vaccine development process</a:t>
            </a:r>
            <a:endParaRPr lang="en-US" dirty="0"/>
          </a:p>
        </p:txBody>
      </p:sp>
    </p:spTree>
    <p:extLst>
      <p:ext uri="{BB962C8B-B14F-4D97-AF65-F5344CB8AC3E}">
        <p14:creationId xmlns:p14="http://schemas.microsoft.com/office/powerpoint/2010/main" val="13816691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62500" lnSpcReduction="20000"/>
          </a:bodyPr>
          <a:lstStyle/>
          <a:p>
            <a:pPr>
              <a:lnSpc>
                <a:spcPct val="210000"/>
              </a:lnSpc>
            </a:pPr>
            <a:r>
              <a:rPr lang="en-US" dirty="0"/>
              <a:t>Hill, R., </a:t>
            </a:r>
            <a:r>
              <a:rPr lang="en-US" dirty="0" err="1"/>
              <a:t>Sarkani</a:t>
            </a:r>
            <a:r>
              <a:rPr lang="en-US" dirty="0"/>
              <a:t>, S., &amp; </a:t>
            </a:r>
            <a:r>
              <a:rPr lang="en-US" dirty="0" err="1"/>
              <a:t>Mazzuchi</a:t>
            </a:r>
            <a:r>
              <a:rPr lang="en-US" dirty="0"/>
              <a:t>, T. A. (2021). Managing in a Post-COVID-19 World: A Stakeholder Network Perspective. IEEE Engineering Management Review, 49(1), 63-71</a:t>
            </a:r>
            <a:r>
              <a:rPr lang="en-US" dirty="0" smtClean="0"/>
              <a:t>.</a:t>
            </a:r>
          </a:p>
          <a:p>
            <a:pPr>
              <a:lnSpc>
                <a:spcPct val="210000"/>
              </a:lnSpc>
            </a:pPr>
            <a:r>
              <a:rPr lang="en-US" dirty="0"/>
              <a:t>Patterson, E. S., </a:t>
            </a:r>
            <a:r>
              <a:rPr lang="en-US" dirty="0" err="1"/>
              <a:t>Papautsky</a:t>
            </a:r>
            <a:r>
              <a:rPr lang="en-US" dirty="0"/>
              <a:t>, E. L., </a:t>
            </a:r>
            <a:r>
              <a:rPr lang="en-US" dirty="0" err="1"/>
              <a:t>Krok</a:t>
            </a:r>
            <a:r>
              <a:rPr lang="en-US" dirty="0"/>
              <a:t>-Schoen, J. L., Lee, C., Park, K. U., White, J. R., ... &amp; </a:t>
            </a:r>
            <a:r>
              <a:rPr lang="en-US" dirty="0" err="1"/>
              <a:t>Lustberg</a:t>
            </a:r>
            <a:r>
              <a:rPr lang="en-US" dirty="0"/>
              <a:t>, M. (2020, September). Scheduling delayed treatment and surgeries post-pandemic: A stakeholder analysis. In Proceedings of the International Symposium on Human Factors and Ergonomics in Health Care (Vol. 9, No. 1, pp. 10-14). Sage CA: Los Angeles, CA: SAGE Publications</a:t>
            </a:r>
            <a:r>
              <a:rPr lang="en-US" dirty="0" smtClean="0"/>
              <a:t>.</a:t>
            </a:r>
          </a:p>
          <a:p>
            <a:pPr>
              <a:lnSpc>
                <a:spcPct val="210000"/>
              </a:lnSpc>
            </a:pPr>
            <a:r>
              <a:rPr lang="en-US" dirty="0" err="1"/>
              <a:t>Tobar</a:t>
            </a:r>
            <a:r>
              <a:rPr lang="en-US" dirty="0"/>
              <a:t>, F., </a:t>
            </a:r>
            <a:r>
              <a:rPr lang="en-US" dirty="0" err="1"/>
              <a:t>Balestracci</a:t>
            </a:r>
            <a:r>
              <a:rPr lang="en-US" dirty="0"/>
              <a:t>, K., Tovar, A., </a:t>
            </a:r>
            <a:r>
              <a:rPr lang="en-US" dirty="0" err="1"/>
              <a:t>Hetzler</a:t>
            </a:r>
            <a:r>
              <a:rPr lang="en-US" dirty="0"/>
              <a:t>, H., Samson, M., </a:t>
            </a:r>
            <a:r>
              <a:rPr lang="en-US" dirty="0" err="1"/>
              <a:t>Gans</a:t>
            </a:r>
            <a:r>
              <a:rPr lang="en-US" dirty="0"/>
              <a:t>, K., ... &amp; Amin, S. (2021). P48 Preliminary Analysis from Statewide Stakeholder Interviews Around the Impact of Food Access During COVID-19. Journal of Nutrition Education and Behavior, 53(7), S46</a:t>
            </a:r>
            <a:r>
              <a:rPr lang="en-US" dirty="0" smtClean="0"/>
              <a:t>.</a:t>
            </a:r>
          </a:p>
          <a:p>
            <a:pPr>
              <a:lnSpc>
                <a:spcPct val="210000"/>
              </a:lnSpc>
            </a:pPr>
            <a:r>
              <a:rPr lang="en-US" dirty="0" err="1"/>
              <a:t>Köpsel</a:t>
            </a:r>
            <a:r>
              <a:rPr lang="en-US" dirty="0"/>
              <a:t>, V., de Moura </a:t>
            </a:r>
            <a:r>
              <a:rPr lang="en-US" dirty="0" err="1"/>
              <a:t>Kiipper</a:t>
            </a:r>
            <a:r>
              <a:rPr lang="en-US" dirty="0"/>
              <a:t>, G., &amp; Peck, M. A. (2021). Stakeholder engagement vs. social distancing—how does the Covid-19 pandemic affect participatory research in EU marine science projects?. Maritime Studies, 1-17.</a:t>
            </a:r>
          </a:p>
        </p:txBody>
      </p:sp>
    </p:spTree>
    <p:extLst>
      <p:ext uri="{BB962C8B-B14F-4D97-AF65-F5344CB8AC3E}">
        <p14:creationId xmlns:p14="http://schemas.microsoft.com/office/powerpoint/2010/main" val="37746493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WORLD HEALTH ORGANIZATION</a:t>
            </a:r>
            <a:endParaRPr lang="en-US" dirty="0"/>
          </a:p>
        </p:txBody>
      </p:sp>
      <p:sp>
        <p:nvSpPr>
          <p:cNvPr id="3" name="Content Placeholder 2"/>
          <p:cNvSpPr>
            <a:spLocks noGrp="1"/>
          </p:cNvSpPr>
          <p:nvPr>
            <p:ph idx="1"/>
          </p:nvPr>
        </p:nvSpPr>
        <p:spPr/>
        <p:txBody>
          <a:bodyPr>
            <a:normAutofit fontScale="85000" lnSpcReduction="20000"/>
          </a:bodyPr>
          <a:lstStyle/>
          <a:p>
            <a:pPr>
              <a:lnSpc>
                <a:spcPct val="200000"/>
              </a:lnSpc>
            </a:pPr>
            <a:r>
              <a:rPr lang="en-US" dirty="0" smtClean="0"/>
              <a:t>The stake holder to focus on in this analysis is the World Health Organization and its impact on the Corona Virus pandemic.</a:t>
            </a:r>
          </a:p>
          <a:p>
            <a:pPr>
              <a:lnSpc>
                <a:spcPct val="200000"/>
              </a:lnSpc>
            </a:pPr>
            <a:r>
              <a:rPr lang="en-US" dirty="0" smtClean="0"/>
              <a:t>The Coronavirus disease(</a:t>
            </a:r>
            <a:r>
              <a:rPr lang="en-US" dirty="0" err="1" smtClean="0"/>
              <a:t>Covid</a:t>
            </a:r>
            <a:r>
              <a:rPr lang="en-US" dirty="0" smtClean="0"/>
              <a:t> 19) has impacted the general life of the public globally.</a:t>
            </a:r>
          </a:p>
          <a:p>
            <a:pPr>
              <a:lnSpc>
                <a:spcPct val="200000"/>
              </a:lnSpc>
            </a:pPr>
            <a:r>
              <a:rPr lang="en-US" dirty="0" smtClean="0"/>
              <a:t>Lives have been lost on a daily basis, the death toll continues to rise with time.</a:t>
            </a:r>
          </a:p>
          <a:p>
            <a:pPr>
              <a:lnSpc>
                <a:spcPct val="200000"/>
              </a:lnSpc>
            </a:pPr>
            <a:r>
              <a:rPr lang="en-US" dirty="0" smtClean="0"/>
              <a:t>Till now there has been no cure for the disease and research facilities have been on the front row in the fight against this pandemic</a:t>
            </a:r>
          </a:p>
          <a:p>
            <a:pPr>
              <a:lnSpc>
                <a:spcPct val="200000"/>
              </a:lnSpc>
            </a:pPr>
            <a:r>
              <a:rPr lang="en-US" dirty="0" smtClean="0"/>
              <a:t>We therefore take an overview at the stakeholders participation during this pandemic.</a:t>
            </a:r>
            <a:endParaRPr lang="en-US" dirty="0"/>
          </a:p>
        </p:txBody>
      </p:sp>
    </p:spTree>
    <p:extLst>
      <p:ext uri="{BB962C8B-B14F-4D97-AF65-F5344CB8AC3E}">
        <p14:creationId xmlns:p14="http://schemas.microsoft.com/office/powerpoint/2010/main" val="442941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normAutofit fontScale="92500" lnSpcReduction="10000"/>
          </a:bodyPr>
          <a:lstStyle/>
          <a:p>
            <a:pPr>
              <a:lnSpc>
                <a:spcPct val="200000"/>
              </a:lnSpc>
            </a:pPr>
            <a:r>
              <a:rPr lang="en-US" dirty="0" smtClean="0"/>
              <a:t>The Covid 19 also known as the Coronavirus disease was first reported in the year 2019.</a:t>
            </a:r>
          </a:p>
          <a:p>
            <a:pPr>
              <a:lnSpc>
                <a:spcPct val="200000"/>
              </a:lnSpc>
            </a:pPr>
            <a:r>
              <a:rPr lang="en-US" dirty="0" smtClean="0"/>
              <a:t>Various measures were instituted so as to control the spread of the disease.</a:t>
            </a:r>
          </a:p>
          <a:p>
            <a:pPr>
              <a:lnSpc>
                <a:spcPct val="200000"/>
              </a:lnSpc>
            </a:pPr>
            <a:r>
              <a:rPr lang="en-US" dirty="0" smtClean="0"/>
              <a:t>The World Health Organization is the body under the United Nations that is mandated on the affairs of healthcare on the global basis.</a:t>
            </a:r>
          </a:p>
          <a:p>
            <a:pPr>
              <a:lnSpc>
                <a:spcPct val="200000"/>
              </a:lnSpc>
            </a:pPr>
            <a:r>
              <a:rPr lang="en-US" dirty="0" smtClean="0"/>
              <a:t>Great impacts have been witnessed due to these measures, amongst them the falling of economies, social and economic challenges.</a:t>
            </a:r>
            <a:endParaRPr lang="en-US" dirty="0"/>
          </a:p>
        </p:txBody>
      </p:sp>
    </p:spTree>
    <p:extLst>
      <p:ext uri="{BB962C8B-B14F-4D97-AF65-F5344CB8AC3E}">
        <p14:creationId xmlns:p14="http://schemas.microsoft.com/office/powerpoint/2010/main" val="4388862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in the public health sector</a:t>
            </a:r>
            <a:endParaRPr lang="en-US" dirty="0"/>
          </a:p>
        </p:txBody>
      </p:sp>
      <p:sp>
        <p:nvSpPr>
          <p:cNvPr id="3" name="Content Placeholder 2"/>
          <p:cNvSpPr>
            <a:spLocks noGrp="1"/>
          </p:cNvSpPr>
          <p:nvPr>
            <p:ph idx="1"/>
          </p:nvPr>
        </p:nvSpPr>
        <p:spPr/>
        <p:txBody>
          <a:bodyPr>
            <a:normAutofit fontScale="85000" lnSpcReduction="10000"/>
          </a:bodyPr>
          <a:lstStyle/>
          <a:p>
            <a:pPr>
              <a:lnSpc>
                <a:spcPct val="200000"/>
              </a:lnSpc>
            </a:pPr>
            <a:r>
              <a:rPr lang="en-US" dirty="0" smtClean="0"/>
              <a:t>The pandemic has created a strong sense of change in the health care sector globally.</a:t>
            </a:r>
          </a:p>
          <a:p>
            <a:pPr>
              <a:lnSpc>
                <a:spcPct val="200000"/>
              </a:lnSpc>
            </a:pPr>
            <a:r>
              <a:rPr lang="en-US" dirty="0" smtClean="0"/>
              <a:t>Some of the reasons given for this include the spontaneous call for action, the pandemic was unforeseen and the sector was not prepared.</a:t>
            </a:r>
          </a:p>
          <a:p>
            <a:pPr>
              <a:lnSpc>
                <a:spcPct val="200000"/>
              </a:lnSpc>
            </a:pPr>
            <a:r>
              <a:rPr lang="en-US" dirty="0" smtClean="0"/>
              <a:t>The disease has therefore challenged a lot of preexisting protocols and called for a change in the approach for research.</a:t>
            </a:r>
          </a:p>
          <a:p>
            <a:pPr>
              <a:lnSpc>
                <a:spcPct val="200000"/>
              </a:lnSpc>
            </a:pPr>
            <a:r>
              <a:rPr lang="en-US" dirty="0" smtClean="0"/>
              <a:t>With this understanding the great mandate has been to protect the healthcare system and create a slow transmission rate.</a:t>
            </a:r>
            <a:endParaRPr lang="en-US" dirty="0"/>
          </a:p>
        </p:txBody>
      </p:sp>
    </p:spTree>
    <p:extLst>
      <p:ext uri="{BB962C8B-B14F-4D97-AF65-F5344CB8AC3E}">
        <p14:creationId xmlns:p14="http://schemas.microsoft.com/office/powerpoint/2010/main" val="33147700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Strategy response to Covid-19</a:t>
            </a:r>
            <a:endParaRPr lang="en-US" dirty="0"/>
          </a:p>
        </p:txBody>
      </p:sp>
      <p:sp>
        <p:nvSpPr>
          <p:cNvPr id="3" name="Content Placeholder 2"/>
          <p:cNvSpPr>
            <a:spLocks noGrp="1"/>
          </p:cNvSpPr>
          <p:nvPr>
            <p:ph idx="1"/>
          </p:nvPr>
        </p:nvSpPr>
        <p:spPr/>
        <p:txBody>
          <a:bodyPr>
            <a:normAutofit fontScale="92500" lnSpcReduction="10000"/>
          </a:bodyPr>
          <a:lstStyle/>
          <a:p>
            <a:pPr>
              <a:lnSpc>
                <a:spcPct val="200000"/>
              </a:lnSpc>
            </a:pPr>
            <a:r>
              <a:rPr lang="en-US" dirty="0" smtClean="0"/>
              <a:t>The main priority that has been advocated for is the slowing down of transmission rates globally.</a:t>
            </a:r>
          </a:p>
          <a:p>
            <a:pPr>
              <a:lnSpc>
                <a:spcPct val="200000"/>
              </a:lnSpc>
            </a:pPr>
            <a:r>
              <a:rPr lang="en-US" dirty="0" smtClean="0"/>
              <a:t>This will in turn reduce the mortality rate associated with the pandemic.</a:t>
            </a:r>
          </a:p>
          <a:p>
            <a:pPr>
              <a:lnSpc>
                <a:spcPct val="200000"/>
              </a:lnSpc>
            </a:pPr>
            <a:r>
              <a:rPr lang="en-US" dirty="0" smtClean="0"/>
              <a:t>With this therefore the stakeholder as agreed on a set strategic objective that involves various procedures</a:t>
            </a:r>
          </a:p>
          <a:p>
            <a:pPr>
              <a:lnSpc>
                <a:spcPct val="200000"/>
              </a:lnSpc>
            </a:pPr>
            <a:r>
              <a:rPr lang="en-US" dirty="0" smtClean="0"/>
              <a:t>These protocols have been stipulated for global implementation so as to hasten the recovery back to normalcy</a:t>
            </a:r>
            <a:endParaRPr lang="en-US" dirty="0"/>
          </a:p>
        </p:txBody>
      </p:sp>
    </p:spTree>
    <p:extLst>
      <p:ext uri="{BB962C8B-B14F-4D97-AF65-F5344CB8AC3E}">
        <p14:creationId xmlns:p14="http://schemas.microsoft.com/office/powerpoint/2010/main" val="1638430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strategic objectives</a:t>
            </a:r>
            <a:endParaRPr lang="en-US" dirty="0"/>
          </a:p>
        </p:txBody>
      </p:sp>
      <p:sp>
        <p:nvSpPr>
          <p:cNvPr id="3" name="Content Placeholder 2"/>
          <p:cNvSpPr>
            <a:spLocks noGrp="1"/>
          </p:cNvSpPr>
          <p:nvPr>
            <p:ph idx="1"/>
          </p:nvPr>
        </p:nvSpPr>
        <p:spPr/>
        <p:txBody>
          <a:bodyPr>
            <a:normAutofit fontScale="85000" lnSpcReduction="10000"/>
          </a:bodyPr>
          <a:lstStyle/>
          <a:p>
            <a:pPr>
              <a:lnSpc>
                <a:spcPct val="200000"/>
              </a:lnSpc>
            </a:pPr>
            <a:r>
              <a:rPr lang="en-US" dirty="0" smtClean="0"/>
              <a:t>The first step is the mobilizing of all sectors, with this the government and the society can thereafter take ownership of the control programs.</a:t>
            </a:r>
          </a:p>
          <a:p>
            <a:pPr>
              <a:lnSpc>
                <a:spcPct val="200000"/>
              </a:lnSpc>
            </a:pPr>
            <a:r>
              <a:rPr lang="en-US" dirty="0" smtClean="0"/>
              <a:t>Controlling is the second step, a move to reduce the cases and spread avoiding community transmission.</a:t>
            </a:r>
          </a:p>
          <a:p>
            <a:pPr>
              <a:lnSpc>
                <a:spcPct val="200000"/>
              </a:lnSpc>
            </a:pPr>
            <a:r>
              <a:rPr lang="en-US" dirty="0" smtClean="0"/>
              <a:t>The suppression of the community transmission cases is key, through development of prevention and control strategies.</a:t>
            </a:r>
          </a:p>
          <a:p>
            <a:pPr>
              <a:lnSpc>
                <a:spcPct val="200000"/>
              </a:lnSpc>
            </a:pPr>
            <a:r>
              <a:rPr lang="en-US" dirty="0" smtClean="0"/>
              <a:t>Reduction of mortality cases through the provision of medical attention  to those infected.</a:t>
            </a:r>
            <a:endParaRPr lang="en-US" dirty="0"/>
          </a:p>
        </p:txBody>
      </p:sp>
    </p:spTree>
    <p:extLst>
      <p:ext uri="{BB962C8B-B14F-4D97-AF65-F5344CB8AC3E}">
        <p14:creationId xmlns:p14="http://schemas.microsoft.com/office/powerpoint/2010/main" val="16882325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individuals with roles in stopping Covid-19</a:t>
            </a:r>
            <a:endParaRPr lang="en-US" dirty="0"/>
          </a:p>
        </p:txBody>
      </p:sp>
      <p:sp>
        <p:nvSpPr>
          <p:cNvPr id="3" name="Content Placeholder 2"/>
          <p:cNvSpPr>
            <a:spLocks noGrp="1"/>
          </p:cNvSpPr>
          <p:nvPr>
            <p:ph idx="1"/>
          </p:nvPr>
        </p:nvSpPr>
        <p:spPr/>
        <p:txBody>
          <a:bodyPr>
            <a:normAutofit fontScale="85000" lnSpcReduction="10000"/>
          </a:bodyPr>
          <a:lstStyle/>
          <a:p>
            <a:pPr>
              <a:lnSpc>
                <a:spcPct val="200000"/>
              </a:lnSpc>
            </a:pPr>
            <a:r>
              <a:rPr lang="en-US" dirty="0" smtClean="0"/>
              <a:t>Individuals are the main players and it is their responsibility to ensure their protection and those of others through the adoption of behaviors that are helpful.</a:t>
            </a:r>
          </a:p>
          <a:p>
            <a:pPr>
              <a:lnSpc>
                <a:spcPct val="200000"/>
              </a:lnSpc>
            </a:pPr>
            <a:r>
              <a:rPr lang="en-US" dirty="0" smtClean="0"/>
              <a:t>Communities are the strength of the society, through organization there is fluent and efficient communication.</a:t>
            </a:r>
          </a:p>
          <a:p>
            <a:pPr>
              <a:lnSpc>
                <a:spcPct val="200000"/>
              </a:lnSpc>
            </a:pPr>
            <a:r>
              <a:rPr lang="en-US" dirty="0" smtClean="0"/>
              <a:t>The government is also a key stakeholder in the fight, they are mandated to control and coordinate the response across all affected parties.</a:t>
            </a:r>
          </a:p>
          <a:p>
            <a:pPr>
              <a:lnSpc>
                <a:spcPct val="200000"/>
              </a:lnSpc>
            </a:pPr>
            <a:r>
              <a:rPr lang="en-US" dirty="0" smtClean="0"/>
              <a:t>Private companies have been mandated to ensure that there is a continuous flow of essential services.</a:t>
            </a:r>
            <a:endParaRPr lang="en-US" dirty="0"/>
          </a:p>
        </p:txBody>
      </p:sp>
    </p:spTree>
    <p:extLst>
      <p:ext uri="{BB962C8B-B14F-4D97-AF65-F5344CB8AC3E}">
        <p14:creationId xmlns:p14="http://schemas.microsoft.com/office/powerpoint/2010/main" val="6569008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test, isolate and care</a:t>
            </a:r>
            <a:endParaRPr lang="en-US" dirty="0"/>
          </a:p>
        </p:txBody>
      </p:sp>
      <p:sp>
        <p:nvSpPr>
          <p:cNvPr id="3" name="Content Placeholder 2"/>
          <p:cNvSpPr>
            <a:spLocks noGrp="1"/>
          </p:cNvSpPr>
          <p:nvPr>
            <p:ph idx="1"/>
          </p:nvPr>
        </p:nvSpPr>
        <p:spPr/>
        <p:txBody>
          <a:bodyPr>
            <a:normAutofit fontScale="92500" lnSpcReduction="10000"/>
          </a:bodyPr>
          <a:lstStyle/>
          <a:p>
            <a:pPr>
              <a:lnSpc>
                <a:spcPct val="200000"/>
              </a:lnSpc>
            </a:pPr>
            <a:r>
              <a:rPr lang="en-US" dirty="0" smtClean="0"/>
              <a:t>In order to stop the pandemic, the stakeholders state that there should be finding and testing all suspected cases for effectiveness.</a:t>
            </a:r>
          </a:p>
          <a:p>
            <a:pPr>
              <a:lnSpc>
                <a:spcPct val="200000"/>
              </a:lnSpc>
            </a:pPr>
            <a:r>
              <a:rPr lang="en-US" dirty="0" smtClean="0"/>
              <a:t>Those who will test positive will effectively be isolated and thereafter receive the appropriate treatment.</a:t>
            </a:r>
          </a:p>
          <a:p>
            <a:pPr>
              <a:lnSpc>
                <a:spcPct val="200000"/>
              </a:lnSpc>
            </a:pPr>
            <a:r>
              <a:rPr lang="en-US" dirty="0" smtClean="0"/>
              <a:t>They will be quarantined and their health status monitored for a period of 14 days, the incubation period for the disease.</a:t>
            </a:r>
          </a:p>
          <a:p>
            <a:pPr>
              <a:lnSpc>
                <a:spcPct val="200000"/>
              </a:lnSpc>
            </a:pPr>
            <a:r>
              <a:rPr lang="en-US" dirty="0" smtClean="0"/>
              <a:t>Countries and communities must increase their capacity to identify suspected cases.</a:t>
            </a:r>
            <a:endParaRPr lang="en-US" dirty="0"/>
          </a:p>
        </p:txBody>
      </p:sp>
    </p:spTree>
    <p:extLst>
      <p:ext uri="{BB962C8B-B14F-4D97-AF65-F5344CB8AC3E}">
        <p14:creationId xmlns:p14="http://schemas.microsoft.com/office/powerpoint/2010/main" val="37167019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Road to low transmission or no transmission</a:t>
            </a:r>
            <a:endParaRPr lang="en-US" dirty="0"/>
          </a:p>
        </p:txBody>
      </p:sp>
      <p:sp>
        <p:nvSpPr>
          <p:cNvPr id="3" name="Content Placeholder 2"/>
          <p:cNvSpPr>
            <a:spLocks noGrp="1"/>
          </p:cNvSpPr>
          <p:nvPr>
            <p:ph idx="1"/>
          </p:nvPr>
        </p:nvSpPr>
        <p:spPr/>
        <p:txBody>
          <a:bodyPr>
            <a:normAutofit fontScale="85000" lnSpcReduction="10000"/>
          </a:bodyPr>
          <a:lstStyle/>
          <a:p>
            <a:pPr>
              <a:lnSpc>
                <a:spcPct val="200000"/>
              </a:lnSpc>
            </a:pPr>
            <a:r>
              <a:rPr lang="en-US" dirty="0" smtClean="0"/>
              <a:t>The World Health Organization through these strategies have tried to eliminate the spread of the disease.</a:t>
            </a:r>
          </a:p>
          <a:p>
            <a:pPr>
              <a:lnSpc>
                <a:spcPct val="200000"/>
              </a:lnSpc>
            </a:pPr>
            <a:r>
              <a:rPr lang="en-US" dirty="0" smtClean="0"/>
              <a:t>Country and state authorities are faced with the challenge of lack of vaccine for the disease.</a:t>
            </a:r>
          </a:p>
          <a:p>
            <a:pPr>
              <a:lnSpc>
                <a:spcPct val="200000"/>
              </a:lnSpc>
            </a:pPr>
            <a:r>
              <a:rPr lang="en-US" dirty="0" smtClean="0"/>
              <a:t>Achieving this calls for huge cooperation from all the relevant parties so as to achieve a state of balance in the spread.</a:t>
            </a:r>
          </a:p>
          <a:p>
            <a:pPr>
              <a:lnSpc>
                <a:spcPct val="200000"/>
              </a:lnSpc>
            </a:pPr>
            <a:r>
              <a:rPr lang="en-US" dirty="0" smtClean="0"/>
              <a:t>Workspaces and other institution are key to achieving this, with control of these areas the fight against corona will have moved a step forward</a:t>
            </a:r>
            <a:endParaRPr lang="en-US" dirty="0"/>
          </a:p>
        </p:txBody>
      </p:sp>
    </p:spTree>
    <p:extLst>
      <p:ext uri="{BB962C8B-B14F-4D97-AF65-F5344CB8AC3E}">
        <p14:creationId xmlns:p14="http://schemas.microsoft.com/office/powerpoint/2010/main" val="499570496"/>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128</TotalTime>
  <Words>1002</Words>
  <Application>Microsoft Office PowerPoint</Application>
  <PresentationFormat>Custom</PresentationFormat>
  <Paragraphs>71</Paragraphs>
  <Slides>11</Slides>
  <Notes>9</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Frame</vt:lpstr>
      <vt:lpstr>HEALTHCARE</vt:lpstr>
      <vt:lpstr>WORLD HEALTH ORGANIZATION</vt:lpstr>
      <vt:lpstr>Introduction </vt:lpstr>
      <vt:lpstr>Change in the public health sector</vt:lpstr>
      <vt:lpstr>Global Strategy response to Covid-19</vt:lpstr>
      <vt:lpstr>Global strategic objectives</vt:lpstr>
      <vt:lpstr>Key individuals with roles in stopping Covid-19</vt:lpstr>
      <vt:lpstr>Find, test, isolate and care</vt:lpstr>
      <vt:lpstr>Road to low transmission or no transmission</vt:lpstr>
      <vt:lpstr>Research and innovation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HEALTHCARE</dc:title>
  <cp:lastModifiedBy>Simon</cp:lastModifiedBy>
  <cp:revision>12</cp:revision>
  <dcterms:created xsi:type="dcterms:W3CDTF">2021-07-24T17:39:38Z</dcterms:created>
  <dcterms:modified xsi:type="dcterms:W3CDTF">2021-07-26T14:16:37Z</dcterms:modified>
</cp:coreProperties>
</file>