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5"/>
  </p:notesMasterIdLst>
  <p:sldIdLst>
    <p:sldId id="258" r:id="rId2"/>
    <p:sldId id="259" r:id="rId3"/>
    <p:sldId id="260"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B1181-2A2B-465E-AFCC-FC123B5A9DB5}" v="100" dt="2020-03-25T19:51:36.0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77" autoAdjust="0"/>
    <p:restoredTop sz="65741"/>
  </p:normalViewPr>
  <p:slideViewPr>
    <p:cSldViewPr snapToGrid="0">
      <p:cViewPr varScale="1">
        <p:scale>
          <a:sx n="45" d="100"/>
          <a:sy n="45" d="100"/>
        </p:scale>
        <p:origin x="150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6/11/relationships/changesInfo" Target="changesInfos/changesInfo1.xml"/><Relationship Id="rId5" Type="http://schemas.openxmlformats.org/officeDocument/2006/relationships/notesMaster" Target="notesMasters/notesMaster1.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reesha" userId="ba7148501ea5f496" providerId="LiveId" clId="{3D0B1181-2A2B-465E-AFCC-FC123B5A9DB5}"/>
    <pc:docChg chg="delSld modSld">
      <pc:chgData name="Tyreesha" userId="ba7148501ea5f496" providerId="LiveId" clId="{3D0B1181-2A2B-465E-AFCC-FC123B5A9DB5}" dt="2020-03-25T03:55:35.414" v="90" actId="20577"/>
      <pc:docMkLst>
        <pc:docMk/>
      </pc:docMkLst>
      <pc:sldChg chg="del">
        <pc:chgData name="Tyreesha" userId="ba7148501ea5f496" providerId="LiveId" clId="{3D0B1181-2A2B-465E-AFCC-FC123B5A9DB5}" dt="2020-03-18T03:29:00.409" v="46" actId="2696"/>
        <pc:sldMkLst>
          <pc:docMk/>
          <pc:sldMk cId="1090047829" sldId="256"/>
        </pc:sldMkLst>
      </pc:sldChg>
      <pc:sldChg chg="modSp">
        <pc:chgData name="Tyreesha" userId="ba7148501ea5f496" providerId="LiveId" clId="{3D0B1181-2A2B-465E-AFCC-FC123B5A9DB5}" dt="2020-03-25T03:55:35.414" v="90" actId="20577"/>
        <pc:sldMkLst>
          <pc:docMk/>
          <pc:sldMk cId="1475712202" sldId="258"/>
        </pc:sldMkLst>
        <pc:spChg chg="mod">
          <ac:chgData name="Tyreesha" userId="ba7148501ea5f496" providerId="LiveId" clId="{3D0B1181-2A2B-465E-AFCC-FC123B5A9DB5}" dt="2020-03-18T03:23:52.701" v="23" actId="113"/>
          <ac:spMkLst>
            <pc:docMk/>
            <pc:sldMk cId="1475712202" sldId="258"/>
            <ac:spMk id="2" creationId="{78E50DAE-B191-4720-A7A9-F88FB14917F6}"/>
          </ac:spMkLst>
        </pc:spChg>
        <pc:graphicFrameChg chg="mod">
          <ac:chgData name="Tyreesha" userId="ba7148501ea5f496" providerId="LiveId" clId="{3D0B1181-2A2B-465E-AFCC-FC123B5A9DB5}" dt="2020-03-25T03:55:35.414" v="90" actId="20577"/>
          <ac:graphicFrameMkLst>
            <pc:docMk/>
            <pc:sldMk cId="1475712202" sldId="258"/>
            <ac:graphicFrameMk id="9" creationId="{72D4DCFA-F5DA-4E4A-A579-3E19A8B4737D}"/>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9918EE-B46A-4050-A774-DD1AFDEE94D5}" type="doc">
      <dgm:prSet loTypeId="urn:microsoft.com/office/officeart/2005/8/layout/matrix2" loCatId="matrix" qsTypeId="urn:microsoft.com/office/officeart/2005/8/quickstyle/3d2" qsCatId="3D" csTypeId="urn:microsoft.com/office/officeart/2005/8/colors/colorful1" csCatId="colorful" phldr="1"/>
      <dgm:spPr/>
      <dgm:t>
        <a:bodyPr/>
        <a:lstStyle/>
        <a:p>
          <a:endParaRPr lang="en-US"/>
        </a:p>
      </dgm:t>
    </dgm:pt>
    <dgm:pt modelId="{C717D920-A67D-45D7-9403-B8440B870F35}">
      <dgm:prSet phldrT="[Text]" custT="1"/>
      <dgm:spPr/>
      <dgm:t>
        <a:bodyPr/>
        <a:lstStyle/>
        <a:p>
          <a:pPr algn="ctr"/>
          <a:r>
            <a:rPr lang="en-US" sz="2400" b="1" dirty="0"/>
            <a:t>Strengths</a:t>
          </a:r>
        </a:p>
        <a:p>
          <a:pPr algn="ctr"/>
          <a:r>
            <a:rPr lang="en-US" sz="1800" dirty="0"/>
            <a:t>Predictable payments.</a:t>
          </a:r>
        </a:p>
        <a:p>
          <a:pPr algn="ctr"/>
          <a:r>
            <a:rPr lang="en-US" sz="1800" dirty="0"/>
            <a:t>Contributes to reduced cost. </a:t>
          </a:r>
        </a:p>
        <a:p>
          <a:pPr algn="ctr"/>
          <a:r>
            <a:rPr lang="en-US" sz="1800" dirty="0"/>
            <a:t>Spurs system accountability. </a:t>
          </a:r>
          <a:endParaRPr lang="en-US" sz="1800" b="1" dirty="0"/>
        </a:p>
        <a:p>
          <a:pPr algn="ctr"/>
          <a:endParaRPr lang="en-US" sz="1800" b="1" dirty="0"/>
        </a:p>
        <a:p>
          <a:pPr algn="ctr"/>
          <a:r>
            <a:rPr lang="en-US" sz="1800" dirty="0"/>
            <a:t>	</a:t>
          </a:r>
        </a:p>
      </dgm:t>
    </dgm:pt>
    <dgm:pt modelId="{E3BEED63-EAB2-4333-B6E7-28234F9EA94F}" type="parTrans" cxnId="{28B25634-3D78-44F3-B760-53B39D512FE3}">
      <dgm:prSet/>
      <dgm:spPr/>
      <dgm:t>
        <a:bodyPr/>
        <a:lstStyle/>
        <a:p>
          <a:endParaRPr lang="en-US" sz="1800"/>
        </a:p>
      </dgm:t>
    </dgm:pt>
    <dgm:pt modelId="{8755B481-0B36-426A-8539-55530451CEF3}" type="sibTrans" cxnId="{28B25634-3D78-44F3-B760-53B39D512FE3}">
      <dgm:prSet/>
      <dgm:spPr/>
      <dgm:t>
        <a:bodyPr/>
        <a:lstStyle/>
        <a:p>
          <a:endParaRPr lang="en-US" sz="1800"/>
        </a:p>
      </dgm:t>
    </dgm:pt>
    <dgm:pt modelId="{9C23BF7D-84D3-4356-8B95-A8BD57266CB6}">
      <dgm:prSet phldrT="[Text]" custT="1"/>
      <dgm:spPr/>
      <dgm:t>
        <a:bodyPr/>
        <a:lstStyle/>
        <a:p>
          <a:r>
            <a:rPr lang="en-US" sz="2400" b="1" dirty="0"/>
            <a:t>Weaknesses</a:t>
          </a:r>
        </a:p>
        <a:p>
          <a:r>
            <a:rPr lang="en-US" sz="1800" dirty="0"/>
            <a:t>Insufficient rates.</a:t>
          </a:r>
        </a:p>
        <a:p>
          <a:r>
            <a:rPr lang="en-US" sz="1800" dirty="0"/>
            <a:t>Reduced capital for investing in new facilities or technology. </a:t>
          </a:r>
        </a:p>
        <a:p>
          <a:endParaRPr lang="en-US" sz="1800" dirty="0"/>
        </a:p>
        <a:p>
          <a:endParaRPr lang="en-US" sz="1800" dirty="0"/>
        </a:p>
      </dgm:t>
    </dgm:pt>
    <dgm:pt modelId="{AE9AF68C-E625-406E-8EA1-EB8BDDF17051}" type="parTrans" cxnId="{0E8A7FDB-D552-463F-A1F8-CF4C1F9174D8}">
      <dgm:prSet/>
      <dgm:spPr/>
      <dgm:t>
        <a:bodyPr/>
        <a:lstStyle/>
        <a:p>
          <a:endParaRPr lang="en-US" sz="1800"/>
        </a:p>
      </dgm:t>
    </dgm:pt>
    <dgm:pt modelId="{AEF6AF4F-84AD-4207-9054-8ADE5707DBE9}" type="sibTrans" cxnId="{0E8A7FDB-D552-463F-A1F8-CF4C1F9174D8}">
      <dgm:prSet/>
      <dgm:spPr/>
      <dgm:t>
        <a:bodyPr/>
        <a:lstStyle/>
        <a:p>
          <a:endParaRPr lang="en-US" sz="1800"/>
        </a:p>
      </dgm:t>
    </dgm:pt>
    <dgm:pt modelId="{C9783BA3-AC45-459F-B395-32AA32C745CF}">
      <dgm:prSet phldrT="[Text]" custT="1"/>
      <dgm:spPr/>
      <dgm:t>
        <a:bodyPr/>
        <a:lstStyle/>
        <a:p>
          <a:r>
            <a:rPr lang="en-US" sz="2400" b="1" dirty="0"/>
            <a:t>Opportunities</a:t>
          </a:r>
          <a:r>
            <a:rPr lang="en-US" sz="2400" dirty="0"/>
            <a:t> 	</a:t>
          </a:r>
        </a:p>
        <a:p>
          <a:r>
            <a:rPr lang="en-US" sz="1800" dirty="0"/>
            <a:t>Aligns quality over quantity.</a:t>
          </a:r>
        </a:p>
        <a:p>
          <a:r>
            <a:rPr lang="en-US" sz="1800" dirty="0"/>
            <a:t>Promotes population health </a:t>
          </a:r>
        </a:p>
        <a:p>
          <a:r>
            <a:rPr lang="en-US" sz="1800" dirty="0"/>
            <a:t>Incentive for meeting quality metrics.</a:t>
          </a:r>
        </a:p>
        <a:p>
          <a:r>
            <a:rPr lang="en-US" sz="1800" dirty="0"/>
            <a:t>Care decisions are handed over to provider rather than payer. </a:t>
          </a:r>
        </a:p>
      </dgm:t>
    </dgm:pt>
    <dgm:pt modelId="{79C33A2D-B216-4E9F-8EC3-45CB29DE8592}" type="parTrans" cxnId="{B7A926D0-F8C7-4ED1-BFD5-896156BBAF02}">
      <dgm:prSet/>
      <dgm:spPr/>
      <dgm:t>
        <a:bodyPr/>
        <a:lstStyle/>
        <a:p>
          <a:endParaRPr lang="en-US" sz="1800"/>
        </a:p>
      </dgm:t>
    </dgm:pt>
    <dgm:pt modelId="{58BD260B-D957-4420-9C43-C0B67FEF34AE}" type="sibTrans" cxnId="{B7A926D0-F8C7-4ED1-BFD5-896156BBAF02}">
      <dgm:prSet/>
      <dgm:spPr/>
      <dgm:t>
        <a:bodyPr/>
        <a:lstStyle/>
        <a:p>
          <a:endParaRPr lang="en-US" sz="1800"/>
        </a:p>
      </dgm:t>
    </dgm:pt>
    <dgm:pt modelId="{611A1D53-6186-4BE5-B751-4FDB45230294}">
      <dgm:prSet phldrT="[Text]" custT="1"/>
      <dgm:spPr/>
      <dgm:t>
        <a:bodyPr/>
        <a:lstStyle/>
        <a:p>
          <a:r>
            <a:rPr lang="en-US" sz="2400" b="1" dirty="0"/>
            <a:t>Threats</a:t>
          </a:r>
        </a:p>
        <a:p>
          <a:r>
            <a:rPr lang="en-US" sz="1800" dirty="0"/>
            <a:t>Providers assume full risk. </a:t>
          </a:r>
        </a:p>
        <a:p>
          <a:r>
            <a:rPr lang="en-US" sz="1800" dirty="0"/>
            <a:t>Member utilization</a:t>
          </a:r>
        </a:p>
        <a:p>
          <a:r>
            <a:rPr lang="en-US" sz="1800" dirty="0"/>
            <a:t>Out of service area cost</a:t>
          </a:r>
        </a:p>
        <a:p>
          <a:r>
            <a:rPr lang="en-US" sz="1800" dirty="0"/>
            <a:t>Incentive-based models</a:t>
          </a:r>
        </a:p>
        <a:p>
          <a:endParaRPr lang="en-US" sz="1800" dirty="0"/>
        </a:p>
        <a:p>
          <a:endParaRPr lang="en-US" sz="1800" b="1" dirty="0"/>
        </a:p>
      </dgm:t>
    </dgm:pt>
    <dgm:pt modelId="{CC9D45F5-C8D9-4483-B789-D1DB29CB7C16}" type="parTrans" cxnId="{0B115B7E-1109-44BA-8B13-EA908B8888F3}">
      <dgm:prSet/>
      <dgm:spPr/>
      <dgm:t>
        <a:bodyPr/>
        <a:lstStyle/>
        <a:p>
          <a:endParaRPr lang="en-US" sz="1800"/>
        </a:p>
      </dgm:t>
    </dgm:pt>
    <dgm:pt modelId="{81E37000-1F97-43E4-8310-D5F701D39489}" type="sibTrans" cxnId="{0B115B7E-1109-44BA-8B13-EA908B8888F3}">
      <dgm:prSet/>
      <dgm:spPr/>
      <dgm:t>
        <a:bodyPr/>
        <a:lstStyle/>
        <a:p>
          <a:endParaRPr lang="en-US" sz="1800"/>
        </a:p>
      </dgm:t>
    </dgm:pt>
    <dgm:pt modelId="{D31685F4-A2BC-4C73-8B55-960016AF4A6A}" type="pres">
      <dgm:prSet presAssocID="{D89918EE-B46A-4050-A774-DD1AFDEE94D5}" presName="matrix" presStyleCnt="0">
        <dgm:presLayoutVars>
          <dgm:chMax val="1"/>
          <dgm:dir/>
          <dgm:resizeHandles val="exact"/>
        </dgm:presLayoutVars>
      </dgm:prSet>
      <dgm:spPr/>
      <dgm:t>
        <a:bodyPr/>
        <a:lstStyle/>
        <a:p>
          <a:endParaRPr lang="en-US"/>
        </a:p>
      </dgm:t>
    </dgm:pt>
    <dgm:pt modelId="{0EE91D5E-0D47-4F8C-9E34-71C13BA2D2A1}" type="pres">
      <dgm:prSet presAssocID="{D89918EE-B46A-4050-A774-DD1AFDEE94D5}" presName="axisShape" presStyleLbl="bgShp" presStyleIdx="0" presStyleCnt="1" custScaleX="144496" custLinFactNeighborX="-4856"/>
      <dgm:spPr/>
    </dgm:pt>
    <dgm:pt modelId="{BB23F4F1-8AFF-4AD9-A0C2-75CE031F92EE}" type="pres">
      <dgm:prSet presAssocID="{D89918EE-B46A-4050-A774-DD1AFDEE94D5}" presName="rect1" presStyleLbl="node1" presStyleIdx="0" presStyleCnt="4" custScaleX="175688" custScaleY="110420" custLinFactNeighborX="-53393" custLinFactNeighborY="-5410">
        <dgm:presLayoutVars>
          <dgm:chMax val="0"/>
          <dgm:chPref val="0"/>
          <dgm:bulletEnabled val="1"/>
        </dgm:presLayoutVars>
      </dgm:prSet>
      <dgm:spPr/>
      <dgm:t>
        <a:bodyPr/>
        <a:lstStyle/>
        <a:p>
          <a:endParaRPr lang="en-US"/>
        </a:p>
      </dgm:t>
    </dgm:pt>
    <dgm:pt modelId="{1BEAC8EA-BC7D-4DAB-A3FE-31E08926935C}" type="pres">
      <dgm:prSet presAssocID="{D89918EE-B46A-4050-A774-DD1AFDEE94D5}" presName="rect2" presStyleLbl="node1" presStyleIdx="1" presStyleCnt="4" custScaleX="179256" custScaleY="110000" custLinFactNeighborX="24883" custLinFactNeighborY="-5900">
        <dgm:presLayoutVars>
          <dgm:chMax val="0"/>
          <dgm:chPref val="0"/>
          <dgm:bulletEnabled val="1"/>
        </dgm:presLayoutVars>
      </dgm:prSet>
      <dgm:spPr/>
      <dgm:t>
        <a:bodyPr/>
        <a:lstStyle/>
        <a:p>
          <a:endParaRPr lang="en-US"/>
        </a:p>
      </dgm:t>
    </dgm:pt>
    <dgm:pt modelId="{0908B57B-CF35-4C4F-A5B7-5DBC70F051F7}" type="pres">
      <dgm:prSet presAssocID="{D89918EE-B46A-4050-A774-DD1AFDEE94D5}" presName="rect3" presStyleLbl="node1" presStyleIdx="2" presStyleCnt="4" custScaleX="174308" custScaleY="110000" custLinFactNeighborX="-53392" custLinFactNeighborY="1953">
        <dgm:presLayoutVars>
          <dgm:chMax val="0"/>
          <dgm:chPref val="0"/>
          <dgm:bulletEnabled val="1"/>
        </dgm:presLayoutVars>
      </dgm:prSet>
      <dgm:spPr/>
      <dgm:t>
        <a:bodyPr/>
        <a:lstStyle/>
        <a:p>
          <a:endParaRPr lang="en-US"/>
        </a:p>
      </dgm:t>
    </dgm:pt>
    <dgm:pt modelId="{9778DCD8-1605-4DC7-8963-C42D5808549E}" type="pres">
      <dgm:prSet presAssocID="{D89918EE-B46A-4050-A774-DD1AFDEE94D5}" presName="rect4" presStyleLbl="node1" presStyleIdx="3" presStyleCnt="4" custScaleX="180049" custScaleY="110000" custLinFactNeighborX="23795">
        <dgm:presLayoutVars>
          <dgm:chMax val="0"/>
          <dgm:chPref val="0"/>
          <dgm:bulletEnabled val="1"/>
        </dgm:presLayoutVars>
      </dgm:prSet>
      <dgm:spPr/>
      <dgm:t>
        <a:bodyPr/>
        <a:lstStyle/>
        <a:p>
          <a:endParaRPr lang="en-US"/>
        </a:p>
      </dgm:t>
    </dgm:pt>
  </dgm:ptLst>
  <dgm:cxnLst>
    <dgm:cxn modelId="{0680A82D-81C3-4A62-BE33-E4D5B1807B54}" type="presOf" srcId="{9C23BF7D-84D3-4356-8B95-A8BD57266CB6}" destId="{1BEAC8EA-BC7D-4DAB-A3FE-31E08926935C}" srcOrd="0" destOrd="0" presId="urn:microsoft.com/office/officeart/2005/8/layout/matrix2"/>
    <dgm:cxn modelId="{0B115B7E-1109-44BA-8B13-EA908B8888F3}" srcId="{D89918EE-B46A-4050-A774-DD1AFDEE94D5}" destId="{611A1D53-6186-4BE5-B751-4FDB45230294}" srcOrd="3" destOrd="0" parTransId="{CC9D45F5-C8D9-4483-B789-D1DB29CB7C16}" sibTransId="{81E37000-1F97-43E4-8310-D5F701D39489}"/>
    <dgm:cxn modelId="{28B25634-3D78-44F3-B760-53B39D512FE3}" srcId="{D89918EE-B46A-4050-A774-DD1AFDEE94D5}" destId="{C717D920-A67D-45D7-9403-B8440B870F35}" srcOrd="0" destOrd="0" parTransId="{E3BEED63-EAB2-4333-B6E7-28234F9EA94F}" sibTransId="{8755B481-0B36-426A-8539-55530451CEF3}"/>
    <dgm:cxn modelId="{0E8A7FDB-D552-463F-A1F8-CF4C1F9174D8}" srcId="{D89918EE-B46A-4050-A774-DD1AFDEE94D5}" destId="{9C23BF7D-84D3-4356-8B95-A8BD57266CB6}" srcOrd="1" destOrd="0" parTransId="{AE9AF68C-E625-406E-8EA1-EB8BDDF17051}" sibTransId="{AEF6AF4F-84AD-4207-9054-8ADE5707DBE9}"/>
    <dgm:cxn modelId="{DB0E9B86-559A-4DAA-B8C9-A42357B7BDAF}" type="presOf" srcId="{C9783BA3-AC45-459F-B395-32AA32C745CF}" destId="{0908B57B-CF35-4C4F-A5B7-5DBC70F051F7}" srcOrd="0" destOrd="0" presId="urn:microsoft.com/office/officeart/2005/8/layout/matrix2"/>
    <dgm:cxn modelId="{0A97DC6F-52E4-4156-9D22-4C478DC5BE5E}" type="presOf" srcId="{C717D920-A67D-45D7-9403-B8440B870F35}" destId="{BB23F4F1-8AFF-4AD9-A0C2-75CE031F92EE}" srcOrd="0" destOrd="0" presId="urn:microsoft.com/office/officeart/2005/8/layout/matrix2"/>
    <dgm:cxn modelId="{1EAAD336-21E8-4EE5-8151-D0BC41F517AC}" type="presOf" srcId="{D89918EE-B46A-4050-A774-DD1AFDEE94D5}" destId="{D31685F4-A2BC-4C73-8B55-960016AF4A6A}" srcOrd="0" destOrd="0" presId="urn:microsoft.com/office/officeart/2005/8/layout/matrix2"/>
    <dgm:cxn modelId="{B7A926D0-F8C7-4ED1-BFD5-896156BBAF02}" srcId="{D89918EE-B46A-4050-A774-DD1AFDEE94D5}" destId="{C9783BA3-AC45-459F-B395-32AA32C745CF}" srcOrd="2" destOrd="0" parTransId="{79C33A2D-B216-4E9F-8EC3-45CB29DE8592}" sibTransId="{58BD260B-D957-4420-9C43-C0B67FEF34AE}"/>
    <dgm:cxn modelId="{125DD94A-B088-4A4E-A996-4F9993EC17C2}" type="presOf" srcId="{611A1D53-6186-4BE5-B751-4FDB45230294}" destId="{9778DCD8-1605-4DC7-8963-C42D5808549E}" srcOrd="0" destOrd="0" presId="urn:microsoft.com/office/officeart/2005/8/layout/matrix2"/>
    <dgm:cxn modelId="{6B9E98F1-0695-41EC-BFDF-0ED6CB75C394}" type="presParOf" srcId="{D31685F4-A2BC-4C73-8B55-960016AF4A6A}" destId="{0EE91D5E-0D47-4F8C-9E34-71C13BA2D2A1}" srcOrd="0" destOrd="0" presId="urn:microsoft.com/office/officeart/2005/8/layout/matrix2"/>
    <dgm:cxn modelId="{40FF01E5-F61B-4482-974E-5E437F4FA583}" type="presParOf" srcId="{D31685F4-A2BC-4C73-8B55-960016AF4A6A}" destId="{BB23F4F1-8AFF-4AD9-A0C2-75CE031F92EE}" srcOrd="1" destOrd="0" presId="urn:microsoft.com/office/officeart/2005/8/layout/matrix2"/>
    <dgm:cxn modelId="{89218958-105F-4013-BBB8-B87B8DD100D0}" type="presParOf" srcId="{D31685F4-A2BC-4C73-8B55-960016AF4A6A}" destId="{1BEAC8EA-BC7D-4DAB-A3FE-31E08926935C}" srcOrd="2" destOrd="0" presId="urn:microsoft.com/office/officeart/2005/8/layout/matrix2"/>
    <dgm:cxn modelId="{4145EA50-57AD-4852-98C9-DB1FA80EE87A}" type="presParOf" srcId="{D31685F4-A2BC-4C73-8B55-960016AF4A6A}" destId="{0908B57B-CF35-4C4F-A5B7-5DBC70F051F7}" srcOrd="3" destOrd="0" presId="urn:microsoft.com/office/officeart/2005/8/layout/matrix2"/>
    <dgm:cxn modelId="{11EB9532-06DB-417A-9987-9FB32FC11E84}" type="presParOf" srcId="{D31685F4-A2BC-4C73-8B55-960016AF4A6A}" destId="{9778DCD8-1605-4DC7-8963-C42D5808549E}"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E91D5E-0D47-4F8C-9E34-71C13BA2D2A1}">
      <dsp:nvSpPr>
        <dsp:cNvPr id="0" name=""/>
        <dsp:cNvSpPr/>
      </dsp:nvSpPr>
      <dsp:spPr>
        <a:xfrm>
          <a:off x="1334636" y="0"/>
          <a:ext cx="7352165" cy="5088145"/>
        </a:xfrm>
        <a:prstGeom prst="quadArrow">
          <a:avLst>
            <a:gd name="adj1" fmla="val 2000"/>
            <a:gd name="adj2" fmla="val 4000"/>
            <a:gd name="adj3" fmla="val 5000"/>
          </a:avLst>
        </a:prstGeom>
        <a:gradFill rotWithShape="0">
          <a:gsLst>
            <a:gs pos="0">
              <a:schemeClr val="accent2">
                <a:tint val="40000"/>
                <a:hueOff val="0"/>
                <a:satOff val="0"/>
                <a:lumOff val="0"/>
                <a:alphaOff val="0"/>
                <a:tint val="98000"/>
                <a:lumMod val="114000"/>
              </a:schemeClr>
            </a:gs>
            <a:gs pos="100000">
              <a:schemeClr val="accent2">
                <a:tint val="40000"/>
                <a:hueOff val="0"/>
                <a:satOff val="0"/>
                <a:lumOff val="0"/>
                <a:alphaOff val="0"/>
                <a:shade val="90000"/>
                <a:lumMod val="84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BB23F4F1-8AFF-4AD9-A0C2-75CE031F92EE}">
      <dsp:nvSpPr>
        <dsp:cNvPr id="0" name=""/>
        <dsp:cNvSpPr/>
      </dsp:nvSpPr>
      <dsp:spPr>
        <a:xfrm>
          <a:off x="1187548" y="114585"/>
          <a:ext cx="3575704" cy="2247331"/>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t>Strengths</a:t>
          </a:r>
        </a:p>
        <a:p>
          <a:pPr lvl="0" algn="ctr" defTabSz="1066800">
            <a:lnSpc>
              <a:spcPct val="90000"/>
            </a:lnSpc>
            <a:spcBef>
              <a:spcPct val="0"/>
            </a:spcBef>
            <a:spcAft>
              <a:spcPct val="35000"/>
            </a:spcAft>
          </a:pPr>
          <a:r>
            <a:rPr lang="en-US" sz="1800" kern="1200" dirty="0"/>
            <a:t>Predictable payments.</a:t>
          </a:r>
        </a:p>
        <a:p>
          <a:pPr lvl="0" algn="ctr" defTabSz="1066800">
            <a:lnSpc>
              <a:spcPct val="90000"/>
            </a:lnSpc>
            <a:spcBef>
              <a:spcPct val="0"/>
            </a:spcBef>
            <a:spcAft>
              <a:spcPct val="35000"/>
            </a:spcAft>
          </a:pPr>
          <a:r>
            <a:rPr lang="en-US" sz="1800" kern="1200" dirty="0"/>
            <a:t>Contributes to reduced cost. </a:t>
          </a:r>
        </a:p>
        <a:p>
          <a:pPr lvl="0" algn="ctr" defTabSz="1066800">
            <a:lnSpc>
              <a:spcPct val="90000"/>
            </a:lnSpc>
            <a:spcBef>
              <a:spcPct val="0"/>
            </a:spcBef>
            <a:spcAft>
              <a:spcPct val="35000"/>
            </a:spcAft>
          </a:pPr>
          <a:r>
            <a:rPr lang="en-US" sz="1800" kern="1200" dirty="0"/>
            <a:t>Spurs system accountability. </a:t>
          </a:r>
          <a:endParaRPr lang="en-US" sz="1800" b="1" kern="1200" dirty="0"/>
        </a:p>
        <a:p>
          <a:pPr lvl="0" algn="ctr" defTabSz="1066800">
            <a:lnSpc>
              <a:spcPct val="90000"/>
            </a:lnSpc>
            <a:spcBef>
              <a:spcPct val="0"/>
            </a:spcBef>
            <a:spcAft>
              <a:spcPct val="35000"/>
            </a:spcAft>
          </a:pPr>
          <a:endParaRPr lang="en-US" sz="1800" b="1" kern="1200" dirty="0"/>
        </a:p>
        <a:p>
          <a:pPr lvl="0" algn="ctr" defTabSz="1066800">
            <a:lnSpc>
              <a:spcPct val="90000"/>
            </a:lnSpc>
            <a:spcBef>
              <a:spcPct val="0"/>
            </a:spcBef>
            <a:spcAft>
              <a:spcPct val="35000"/>
            </a:spcAft>
          </a:pPr>
          <a:r>
            <a:rPr lang="en-US" sz="1800" kern="1200" dirty="0"/>
            <a:t>	</a:t>
          </a:r>
        </a:p>
      </dsp:txBody>
      <dsp:txXfrm>
        <a:off x="1297254" y="224291"/>
        <a:ext cx="3356292" cy="2027919"/>
      </dsp:txXfrm>
    </dsp:sp>
    <dsp:sp modelId="{1BEAC8EA-BC7D-4DAB-A3FE-31E08926935C}">
      <dsp:nvSpPr>
        <dsp:cNvPr id="0" name=""/>
        <dsp:cNvSpPr/>
      </dsp:nvSpPr>
      <dsp:spPr>
        <a:xfrm>
          <a:off x="5135786" y="108886"/>
          <a:ext cx="3648322" cy="2238783"/>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t>Weaknesses</a:t>
          </a:r>
        </a:p>
        <a:p>
          <a:pPr lvl="0" algn="ctr" defTabSz="1066800">
            <a:lnSpc>
              <a:spcPct val="90000"/>
            </a:lnSpc>
            <a:spcBef>
              <a:spcPct val="0"/>
            </a:spcBef>
            <a:spcAft>
              <a:spcPct val="35000"/>
            </a:spcAft>
          </a:pPr>
          <a:r>
            <a:rPr lang="en-US" sz="1800" kern="1200" dirty="0"/>
            <a:t>Insufficient rates.</a:t>
          </a:r>
        </a:p>
        <a:p>
          <a:pPr lvl="0" algn="ctr" defTabSz="1066800">
            <a:lnSpc>
              <a:spcPct val="90000"/>
            </a:lnSpc>
            <a:spcBef>
              <a:spcPct val="0"/>
            </a:spcBef>
            <a:spcAft>
              <a:spcPct val="35000"/>
            </a:spcAft>
          </a:pPr>
          <a:r>
            <a:rPr lang="en-US" sz="1800" kern="1200" dirty="0"/>
            <a:t>Reduced capital for investing in new facilities or technology. </a:t>
          </a:r>
        </a:p>
        <a:p>
          <a:pPr lvl="0" algn="ctr" defTabSz="1066800">
            <a:lnSpc>
              <a:spcPct val="90000"/>
            </a:lnSpc>
            <a:spcBef>
              <a:spcPct val="0"/>
            </a:spcBef>
            <a:spcAft>
              <a:spcPct val="35000"/>
            </a:spcAft>
          </a:pPr>
          <a:endParaRPr lang="en-US" sz="1800" kern="1200" dirty="0"/>
        </a:p>
        <a:p>
          <a:pPr lvl="0" algn="ctr" defTabSz="1066800">
            <a:lnSpc>
              <a:spcPct val="90000"/>
            </a:lnSpc>
            <a:spcBef>
              <a:spcPct val="0"/>
            </a:spcBef>
            <a:spcAft>
              <a:spcPct val="35000"/>
            </a:spcAft>
          </a:pPr>
          <a:endParaRPr lang="en-US" sz="1800" kern="1200" dirty="0"/>
        </a:p>
      </dsp:txBody>
      <dsp:txXfrm>
        <a:off x="5245074" y="218174"/>
        <a:ext cx="3429746" cy="2020207"/>
      </dsp:txXfrm>
    </dsp:sp>
    <dsp:sp modelId="{0908B57B-CF35-4C4F-A5B7-5DBC70F051F7}">
      <dsp:nvSpPr>
        <dsp:cNvPr id="0" name=""/>
        <dsp:cNvSpPr/>
      </dsp:nvSpPr>
      <dsp:spPr>
        <a:xfrm>
          <a:off x="1201612" y="2660143"/>
          <a:ext cx="3547617" cy="2238783"/>
        </a:xfrm>
        <a:prstGeom prst="roundRect">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t>Opportunities</a:t>
          </a:r>
          <a:r>
            <a:rPr lang="en-US" sz="2400" kern="1200" dirty="0"/>
            <a:t> 	</a:t>
          </a:r>
        </a:p>
        <a:p>
          <a:pPr lvl="0" algn="ctr" defTabSz="1066800">
            <a:lnSpc>
              <a:spcPct val="90000"/>
            </a:lnSpc>
            <a:spcBef>
              <a:spcPct val="0"/>
            </a:spcBef>
            <a:spcAft>
              <a:spcPct val="35000"/>
            </a:spcAft>
          </a:pPr>
          <a:r>
            <a:rPr lang="en-US" sz="1800" kern="1200" dirty="0"/>
            <a:t>Aligns quality over quantity.</a:t>
          </a:r>
        </a:p>
        <a:p>
          <a:pPr lvl="0" algn="ctr" defTabSz="1066800">
            <a:lnSpc>
              <a:spcPct val="90000"/>
            </a:lnSpc>
            <a:spcBef>
              <a:spcPct val="0"/>
            </a:spcBef>
            <a:spcAft>
              <a:spcPct val="35000"/>
            </a:spcAft>
          </a:pPr>
          <a:r>
            <a:rPr lang="en-US" sz="1800" kern="1200" dirty="0"/>
            <a:t>Promotes population health </a:t>
          </a:r>
        </a:p>
        <a:p>
          <a:pPr lvl="0" algn="ctr" defTabSz="1066800">
            <a:lnSpc>
              <a:spcPct val="90000"/>
            </a:lnSpc>
            <a:spcBef>
              <a:spcPct val="0"/>
            </a:spcBef>
            <a:spcAft>
              <a:spcPct val="35000"/>
            </a:spcAft>
          </a:pPr>
          <a:r>
            <a:rPr lang="en-US" sz="1800" kern="1200" dirty="0"/>
            <a:t>Incentive for meeting quality metrics.</a:t>
          </a:r>
        </a:p>
        <a:p>
          <a:pPr lvl="0" algn="ctr" defTabSz="1066800">
            <a:lnSpc>
              <a:spcPct val="90000"/>
            </a:lnSpc>
            <a:spcBef>
              <a:spcPct val="0"/>
            </a:spcBef>
            <a:spcAft>
              <a:spcPct val="35000"/>
            </a:spcAft>
          </a:pPr>
          <a:r>
            <a:rPr lang="en-US" sz="1800" kern="1200" dirty="0"/>
            <a:t>Care decisions are handed over to provider rather than payer. </a:t>
          </a:r>
        </a:p>
      </dsp:txBody>
      <dsp:txXfrm>
        <a:off x="1310900" y="2769431"/>
        <a:ext cx="3329041" cy="2020207"/>
      </dsp:txXfrm>
    </dsp:sp>
    <dsp:sp modelId="{9778DCD8-1605-4DC7-8963-C42D5808549E}">
      <dsp:nvSpPr>
        <dsp:cNvPr id="0" name=""/>
        <dsp:cNvSpPr/>
      </dsp:nvSpPr>
      <dsp:spPr>
        <a:xfrm>
          <a:off x="5105572" y="2620394"/>
          <a:ext cx="3664461" cy="2238783"/>
        </a:xfrm>
        <a:prstGeom prst="roundRect">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a:t>Threats</a:t>
          </a:r>
        </a:p>
        <a:p>
          <a:pPr lvl="0" algn="ctr" defTabSz="1066800">
            <a:lnSpc>
              <a:spcPct val="90000"/>
            </a:lnSpc>
            <a:spcBef>
              <a:spcPct val="0"/>
            </a:spcBef>
            <a:spcAft>
              <a:spcPct val="35000"/>
            </a:spcAft>
          </a:pPr>
          <a:r>
            <a:rPr lang="en-US" sz="1800" kern="1200" dirty="0"/>
            <a:t>Providers assume full risk. </a:t>
          </a:r>
        </a:p>
        <a:p>
          <a:pPr lvl="0" algn="ctr" defTabSz="1066800">
            <a:lnSpc>
              <a:spcPct val="90000"/>
            </a:lnSpc>
            <a:spcBef>
              <a:spcPct val="0"/>
            </a:spcBef>
            <a:spcAft>
              <a:spcPct val="35000"/>
            </a:spcAft>
          </a:pPr>
          <a:r>
            <a:rPr lang="en-US" sz="1800" kern="1200" dirty="0"/>
            <a:t>Member utilization</a:t>
          </a:r>
        </a:p>
        <a:p>
          <a:pPr lvl="0" algn="ctr" defTabSz="1066800">
            <a:lnSpc>
              <a:spcPct val="90000"/>
            </a:lnSpc>
            <a:spcBef>
              <a:spcPct val="0"/>
            </a:spcBef>
            <a:spcAft>
              <a:spcPct val="35000"/>
            </a:spcAft>
          </a:pPr>
          <a:r>
            <a:rPr lang="en-US" sz="1800" kern="1200" dirty="0"/>
            <a:t>Out of service area cost</a:t>
          </a:r>
        </a:p>
        <a:p>
          <a:pPr lvl="0" algn="ctr" defTabSz="1066800">
            <a:lnSpc>
              <a:spcPct val="90000"/>
            </a:lnSpc>
            <a:spcBef>
              <a:spcPct val="0"/>
            </a:spcBef>
            <a:spcAft>
              <a:spcPct val="35000"/>
            </a:spcAft>
          </a:pPr>
          <a:r>
            <a:rPr lang="en-US" sz="1800" kern="1200" dirty="0"/>
            <a:t>Incentive-based models</a:t>
          </a:r>
        </a:p>
        <a:p>
          <a:pPr lvl="0" algn="ctr" defTabSz="1066800">
            <a:lnSpc>
              <a:spcPct val="90000"/>
            </a:lnSpc>
            <a:spcBef>
              <a:spcPct val="0"/>
            </a:spcBef>
            <a:spcAft>
              <a:spcPct val="35000"/>
            </a:spcAft>
          </a:pPr>
          <a:endParaRPr lang="en-US" sz="1800" kern="1200" dirty="0"/>
        </a:p>
        <a:p>
          <a:pPr lvl="0" algn="ctr" defTabSz="1066800">
            <a:lnSpc>
              <a:spcPct val="90000"/>
            </a:lnSpc>
            <a:spcBef>
              <a:spcPct val="0"/>
            </a:spcBef>
            <a:spcAft>
              <a:spcPct val="35000"/>
            </a:spcAft>
          </a:pPr>
          <a:endParaRPr lang="en-US" sz="1800" b="1" kern="1200" dirty="0"/>
        </a:p>
      </dsp:txBody>
      <dsp:txXfrm>
        <a:off x="5214860" y="2729682"/>
        <a:ext cx="3445885" cy="2020207"/>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4BE83-A112-40F7-AFFF-4DA5DDCE5EBC}" type="datetimeFigureOut">
              <a:rPr lang="en-US" smtClean="0"/>
              <a:t>3/30/2020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9439C9-ED01-40A2-8FDC-3561B05F7E4B}" type="slidenum">
              <a:rPr lang="en-US" smtClean="0"/>
              <a:t>‹#›</a:t>
            </a:fld>
            <a:endParaRPr lang="en-US"/>
          </a:p>
        </p:txBody>
      </p:sp>
    </p:spTree>
    <p:extLst>
      <p:ext uri="{BB962C8B-B14F-4D97-AF65-F5344CB8AC3E}">
        <p14:creationId xmlns:p14="http://schemas.microsoft.com/office/powerpoint/2010/main" val="3008743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healthpayerintelligence.com/news/how-capitated-payments-prompt-payer-provider-innovation"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insight-txcin.org/post/capitation-vs-fee-for-service"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Capitated payment arrangements are not new to the healthcare sector, they are making a remarkable comeback with payers and providers. In capitated payment arrangements healthcare providers or systems are paid on a per member per month basis for individuals who are enrolled whether those members access services or not. Capitation allows </a:t>
            </a:r>
            <a:r>
              <a:rPr lang="en-US" sz="1200" kern="1200" dirty="0" smtClean="0">
                <a:solidFill>
                  <a:schemeClr val="tx1"/>
                </a:solidFill>
                <a:effectLst/>
                <a:latin typeface="+mn-lt"/>
                <a:ea typeface="+mn-ea"/>
                <a:cs typeface="+mn-cs"/>
              </a:rPr>
              <a:t>for </a:t>
            </a:r>
            <a:r>
              <a:rPr lang="en-US" sz="1200" kern="1200" dirty="0">
                <a:solidFill>
                  <a:schemeClr val="tx1"/>
                </a:solidFill>
                <a:effectLst/>
                <a:latin typeface="+mn-lt"/>
                <a:ea typeface="+mn-ea"/>
                <a:cs typeface="+mn-cs"/>
              </a:rPr>
              <a:t>providers to have predictable payments coming in on a monthly basis without the need of investing in billing and administrative staff. This allows providers to keep their administrative cost relatively low when compared to fee for service practices. “Capitation payments incorporated into a payer’s value-based programming can spur greater provider accountability, reduced care costs, and stronger healthcare outcomes for members” (Beaton, 2018). In capitated arrangements providers are put in charge of all aspects of client care up to and including managing the cost of that care. Providers working in capitation are held more accountable for wasteful healthcare services and spending. </a:t>
            </a:r>
          </a:p>
          <a:p>
            <a:r>
              <a:rPr lang="en-US" sz="1200" kern="1200" dirty="0">
                <a:solidFill>
                  <a:schemeClr val="tx1"/>
                </a:solidFill>
                <a:effectLst/>
                <a:latin typeface="+mn-lt"/>
                <a:ea typeface="+mn-ea"/>
                <a:cs typeface="+mn-cs"/>
              </a:rPr>
              <a:t>While capitated payments provide predictable payments, these may not always cover the cost of care. Overutilization of healthcare resources coupled with low payment rates leaves providers unable to make infrastructure investments and at worst expenditures that exceed revenue. “In some U.S. markets low capitation payments are not providing enough money to really fund the kinds of preventive health care services that capitation should theoretically encourage. When doctors and hospitals begin to lose money, the capitation model has the potential of “stalling out” as a payment method, which would force health care providers to return to the fee-for-service reimbursement model” (</a:t>
            </a:r>
            <a:r>
              <a:rPr lang="en-US" sz="1200" kern="1200" dirty="0" err="1">
                <a:solidFill>
                  <a:schemeClr val="tx1"/>
                </a:solidFill>
                <a:effectLst/>
                <a:latin typeface="+mn-lt"/>
                <a:ea typeface="+mn-ea"/>
                <a:cs typeface="+mn-cs"/>
              </a:rPr>
              <a:t>Hodgin</a:t>
            </a:r>
            <a:r>
              <a:rPr lang="en-US" sz="1200" kern="1200" dirty="0">
                <a:solidFill>
                  <a:schemeClr val="tx1"/>
                </a:solidFill>
                <a:effectLst/>
                <a:latin typeface="+mn-lt"/>
                <a:ea typeface="+mn-ea"/>
                <a:cs typeface="+mn-cs"/>
              </a:rPr>
              <a:t>, 2018).  </a:t>
            </a:r>
          </a:p>
          <a:p>
            <a:r>
              <a:rPr lang="en-US" sz="1200" kern="1200" dirty="0">
                <a:solidFill>
                  <a:schemeClr val="tx1"/>
                </a:solidFill>
                <a:effectLst/>
                <a:latin typeface="+mn-lt"/>
                <a:ea typeface="+mn-ea"/>
                <a:cs typeface="+mn-cs"/>
              </a:rPr>
              <a:t>Providers are offered many opportunities under capitated arrangements that may not be available under other payment arrangements. “Under the capitation payment model, the financial risk and the control of managed care shifts from the payer to the provider, giving providers the ability to champion quality care, preventive medicine, and cost-efficiency, helping to slow rising of healthcare costs” (</a:t>
            </a:r>
            <a:r>
              <a:rPr lang="en-US" sz="1200" kern="1200" dirty="0" err="1">
                <a:solidFill>
                  <a:schemeClr val="tx1"/>
                </a:solidFill>
                <a:effectLst/>
                <a:latin typeface="+mn-lt"/>
                <a:ea typeface="+mn-ea"/>
                <a:cs typeface="+mn-cs"/>
              </a:rPr>
              <a:t>Hodgin</a:t>
            </a:r>
            <a:r>
              <a:rPr lang="en-US" sz="1200" kern="1200" dirty="0">
                <a:solidFill>
                  <a:schemeClr val="tx1"/>
                </a:solidFill>
                <a:effectLst/>
                <a:latin typeface="+mn-lt"/>
                <a:ea typeface="+mn-ea"/>
                <a:cs typeface="+mn-cs"/>
              </a:rPr>
              <a:t>, 2018). By shifting care decisions and authorizations under the control of the provider, this allows them to establish greater partnerships with their patient population. </a:t>
            </a:r>
          </a:p>
          <a:p>
            <a:r>
              <a:rPr lang="en-US" sz="1200" kern="1200" dirty="0">
                <a:solidFill>
                  <a:schemeClr val="tx1"/>
                </a:solidFill>
                <a:effectLst/>
                <a:latin typeface="+mn-lt"/>
                <a:ea typeface="+mn-ea"/>
                <a:cs typeface="+mn-cs"/>
              </a:rPr>
              <a:t>While capitated arrangements provider greater flexibility in care decisions to providers this comes at a cost. “Capitated payments are full-risk models that hold providers completely accountable for all spending” (Beaton, 2018). When providers don’t enter into capitated arrangements that adequately pay for the services, they provide they end up eating the cost, which negatively impacts client care as a provider may take on a larger patient load then they could possibly see. One large threat to capitated arrangements are other value-based contracting models specifically pay for performance based contracts that incentivize providers to not only reduce cost like capitation but also ensure better health outcomes.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References</a:t>
            </a:r>
          </a:p>
          <a:p>
            <a:r>
              <a:rPr lang="en-US" sz="1200" kern="1200" dirty="0">
                <a:solidFill>
                  <a:schemeClr val="tx1"/>
                </a:solidFill>
                <a:effectLst/>
                <a:latin typeface="+mn-lt"/>
                <a:ea typeface="+mn-ea"/>
                <a:cs typeface="+mn-cs"/>
              </a:rPr>
              <a:t>Beaton, T. (2018). How Capitated Payments Prompt Payer, Provider Innovation. Retrieved March 17, 2020, from </a:t>
            </a:r>
            <a:r>
              <a:rPr lang="en-US" sz="1200" u="sng" kern="1200" dirty="0">
                <a:solidFill>
                  <a:schemeClr val="tx1"/>
                </a:solidFill>
                <a:effectLst/>
                <a:latin typeface="+mn-lt"/>
                <a:ea typeface="+mn-ea"/>
                <a:cs typeface="+mn-cs"/>
                <a:hlinkClick r:id="rId3"/>
              </a:rPr>
              <a:t>https://healthpayerintelligence.com/news/how-capitated-payments-prompt-payer-provider-innovation</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Hodgin</a:t>
            </a:r>
            <a:r>
              <a:rPr lang="en-US" sz="1200" kern="1200" dirty="0">
                <a:solidFill>
                  <a:schemeClr val="tx1"/>
                </a:solidFill>
                <a:effectLst/>
                <a:latin typeface="+mn-lt"/>
                <a:ea typeface="+mn-ea"/>
                <a:cs typeface="+mn-cs"/>
              </a:rPr>
              <a:t>, S. (2018). Capitation vs. Fee-for-Service. Retrieved March 19, 2020, from </a:t>
            </a:r>
            <a:r>
              <a:rPr lang="en-US" sz="1200" u="sng" kern="1200" dirty="0">
                <a:solidFill>
                  <a:schemeClr val="tx1"/>
                </a:solidFill>
                <a:effectLst/>
                <a:latin typeface="+mn-lt"/>
                <a:ea typeface="+mn-ea"/>
                <a:cs typeface="+mn-cs"/>
                <a:hlinkClick r:id="rId4"/>
              </a:rPr>
              <a:t>http://www.insight-txcin.org/post/capitation-vs-fee-for-service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19439C9-ED01-40A2-8FDC-3561B05F7E4B}" type="slidenum">
              <a:rPr lang="en-US" smtClean="0"/>
              <a:t>1</a:t>
            </a:fld>
            <a:endParaRPr lang="en-US"/>
          </a:p>
        </p:txBody>
      </p:sp>
    </p:spTree>
    <p:extLst>
      <p:ext uri="{BB962C8B-B14F-4D97-AF65-F5344CB8AC3E}">
        <p14:creationId xmlns:p14="http://schemas.microsoft.com/office/powerpoint/2010/main" val="2470323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Knarik</a:t>
            </a:r>
            <a:endParaRPr lang="en-US" dirty="0" smtClean="0"/>
          </a:p>
          <a:p>
            <a:r>
              <a:rPr lang="en-US" dirty="0" smtClean="0"/>
              <a:t>Various considerations need to be made before entities and professionals choose to participate in bundled payments. Such providers need to be thorough</a:t>
            </a:r>
            <a:r>
              <a:rPr lang="en-US" baseline="0" dirty="0" smtClean="0"/>
              <a:t> in researching</a:t>
            </a:r>
            <a:r>
              <a:rPr lang="en-US" dirty="0" smtClean="0"/>
              <a:t> potential episodes of care that</a:t>
            </a:r>
            <a:r>
              <a:rPr lang="en-US" baseline="0" dirty="0" smtClean="0"/>
              <a:t> can be changed </a:t>
            </a:r>
            <a:r>
              <a:rPr lang="en-US" dirty="0" smtClean="0"/>
              <a:t>to this type of reimbursement. The nursing sector has traditionally managed the physician’s quality monitoring and improvement framework. Changing to a bundled payment system would change accountability back to physicians’ sector, for</a:t>
            </a:r>
            <a:r>
              <a:rPr lang="en-US" baseline="0" dirty="0" smtClean="0"/>
              <a:t> instance. </a:t>
            </a:r>
            <a:r>
              <a:rPr lang="en-US" dirty="0" smtClean="0"/>
              <a:t>There needs to</a:t>
            </a:r>
            <a:r>
              <a:rPr lang="en-US" baseline="0" dirty="0" smtClean="0"/>
              <a:t> be a realignment of focus, therefore, to allow for both productivity and accountability. The nursing</a:t>
            </a:r>
            <a:r>
              <a:rPr lang="en-US" dirty="0" smtClean="0"/>
              <a:t> and physician</a:t>
            </a:r>
            <a:r>
              <a:rPr lang="en-US" baseline="0" dirty="0" smtClean="0"/>
              <a:t> </a:t>
            </a:r>
            <a:r>
              <a:rPr lang="en-US" dirty="0" smtClean="0"/>
              <a:t>capacity needed for such instance must</a:t>
            </a:r>
            <a:r>
              <a:rPr lang="en-US" baseline="0" dirty="0" smtClean="0"/>
              <a:t> also be measured to ensure that there is effective delivery of care</a:t>
            </a:r>
            <a:r>
              <a:rPr lang="en-US" dirty="0" smtClean="0"/>
              <a:t>.</a:t>
            </a:r>
            <a:endParaRPr lang="en-US" dirty="0"/>
          </a:p>
        </p:txBody>
      </p:sp>
      <p:sp>
        <p:nvSpPr>
          <p:cNvPr id="4" name="Slide Number Placeholder 3"/>
          <p:cNvSpPr>
            <a:spLocks noGrp="1"/>
          </p:cNvSpPr>
          <p:nvPr>
            <p:ph type="sldNum" sz="quarter" idx="10"/>
          </p:nvPr>
        </p:nvSpPr>
        <p:spPr/>
        <p:txBody>
          <a:bodyPr/>
          <a:lstStyle/>
          <a:p>
            <a:fld id="{D19439C9-ED01-40A2-8FDC-3561B05F7E4B}" type="slidenum">
              <a:rPr lang="en-US" smtClean="0"/>
              <a:t>2</a:t>
            </a:fld>
            <a:endParaRPr lang="en-US"/>
          </a:p>
        </p:txBody>
      </p:sp>
    </p:spTree>
    <p:extLst>
      <p:ext uri="{BB962C8B-B14F-4D97-AF65-F5344CB8AC3E}">
        <p14:creationId xmlns:p14="http://schemas.microsoft.com/office/powerpoint/2010/main" val="367340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There are various</a:t>
            </a:r>
            <a:r>
              <a:rPr lang="en-US" baseline="0" dirty="0" smtClean="0"/>
              <a:t> advantages that are associated with the use of bundled payments in </a:t>
            </a:r>
            <a:r>
              <a:rPr lang="en-US" baseline="0" smtClean="0"/>
              <a:t>health care. </a:t>
            </a:r>
            <a:r>
              <a:rPr lang="en-US" smtClean="0"/>
              <a:t>It</a:t>
            </a:r>
            <a:r>
              <a:rPr lang="en-US" baseline="0" smtClean="0"/>
              <a:t> </a:t>
            </a:r>
            <a:r>
              <a:rPr lang="en-US" baseline="0" dirty="0" smtClean="0"/>
              <a:t>is also essential for there to be a creation of care delivery models that would serve to improve provider information, c</a:t>
            </a:r>
            <a:r>
              <a:rPr lang="en-US" dirty="0" smtClean="0"/>
              <a:t>reate care delivery plans</a:t>
            </a:r>
            <a:r>
              <a:rPr lang="en-US" baseline="0" dirty="0" smtClean="0"/>
              <a:t> and </a:t>
            </a:r>
            <a:r>
              <a:rPr lang="en-US" dirty="0" smtClean="0"/>
              <a:t>to reduce waste in the long run. It is essential to work to optimize such models by reducing redundancy and improving health outcomes overall.</a:t>
            </a:r>
            <a:r>
              <a:rPr lang="en-US" baseline="0" dirty="0" smtClean="0"/>
              <a:t> Development of budget and management of cash flows is also an essential aspect of such a program and must be done within efficiency constructs. Bundled payments should have good coordination between the various stakeholders to ensure that its implementation does not favor or disadvantage any of the parties. </a:t>
            </a:r>
            <a:r>
              <a:rPr lang="en-US" dirty="0" smtClean="0"/>
              <a:t>It is also critical to understand the number of institutions that would share in reimbursement</a:t>
            </a:r>
          </a:p>
          <a:p>
            <a:pPr marL="0" indent="0">
              <a:buNone/>
            </a:pPr>
            <a:r>
              <a:rPr lang="en-US" dirty="0" smtClean="0"/>
              <a:t>Physicians in care coordination should also be involved</a:t>
            </a:r>
          </a:p>
          <a:p>
            <a:endParaRPr lang="en-US" dirty="0" smtClean="0"/>
          </a:p>
          <a:p>
            <a:endParaRPr lang="en-GB" dirty="0"/>
          </a:p>
        </p:txBody>
      </p:sp>
      <p:sp>
        <p:nvSpPr>
          <p:cNvPr id="4" name="Slide Number Placeholder 3"/>
          <p:cNvSpPr>
            <a:spLocks noGrp="1"/>
          </p:cNvSpPr>
          <p:nvPr>
            <p:ph type="sldNum" sz="quarter" idx="10"/>
          </p:nvPr>
        </p:nvSpPr>
        <p:spPr/>
        <p:txBody>
          <a:bodyPr/>
          <a:lstStyle/>
          <a:p>
            <a:fld id="{D19439C9-ED01-40A2-8FDC-3561B05F7E4B}" type="slidenum">
              <a:rPr lang="en-US" smtClean="0"/>
              <a:t>3</a:t>
            </a:fld>
            <a:endParaRPr lang="en-US"/>
          </a:p>
        </p:txBody>
      </p:sp>
    </p:spTree>
    <p:extLst>
      <p:ext uri="{BB962C8B-B14F-4D97-AF65-F5344CB8AC3E}">
        <p14:creationId xmlns:p14="http://schemas.microsoft.com/office/powerpoint/2010/main" val="4603225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658508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257851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3356356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B67DFBA-D0EF-4998-9DBD-F88CCBFEC768}"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1834574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B67DFBA-D0EF-4998-9DBD-F88CCBFEC768}"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715683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B67DFBA-D0EF-4998-9DBD-F88CCBFEC768}" type="datetimeFigureOut">
              <a:rPr lang="en-US" smtClean="0"/>
              <a:t>3/30/2020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3144307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7DFBA-D0EF-4998-9DBD-F88CCBFEC768}" type="datetimeFigureOut">
              <a:rPr lang="en-US" smtClean="0"/>
              <a:t>3/30/2020</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1316564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67DFBA-D0EF-4998-9DBD-F88CCBFEC768}"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254209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67DFBA-D0EF-4998-9DBD-F88CCBFEC768}"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3182819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B67DFBA-D0EF-4998-9DBD-F88CCBFEC768}" type="datetimeFigureOut">
              <a:rPr lang="en-US" smtClean="0"/>
              <a:t>3/30/2020</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2377705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3455834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2475287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3752337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67DFBA-D0EF-4998-9DBD-F88CCBFEC768}" type="datetimeFigureOut">
              <a:rPr lang="en-US" smtClean="0"/>
              <a:t>3/30/2020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40703272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B67DFBA-D0EF-4998-9DBD-F88CCBFEC768}" type="datetimeFigureOut">
              <a:rPr lang="en-US" smtClean="0"/>
              <a:t>3/30/2020</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2102489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1634596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9B67DFBA-D0EF-4998-9DBD-F88CCBFEC768}" type="datetimeFigureOut">
              <a:rPr lang="en-US" smtClean="0"/>
              <a:t>3/30/2020</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B31BA483-C0A8-48D3-8CE4-77E9462720E6}" type="slidenum">
              <a:rPr lang="en-US" smtClean="0"/>
              <a:t>‹#›</a:t>
            </a:fld>
            <a:endParaRPr lang="en-US"/>
          </a:p>
        </p:txBody>
      </p:sp>
    </p:spTree>
    <p:extLst>
      <p:ext uri="{BB962C8B-B14F-4D97-AF65-F5344CB8AC3E}">
        <p14:creationId xmlns:p14="http://schemas.microsoft.com/office/powerpoint/2010/main" val="2576014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9B67DFBA-D0EF-4998-9DBD-F88CCBFEC768}" type="datetimeFigureOut">
              <a:rPr lang="en-US" smtClean="0"/>
              <a:t>3/30/2020</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B31BA483-C0A8-48D3-8CE4-77E9462720E6}" type="slidenum">
              <a:rPr lang="en-US" smtClean="0"/>
              <a:t>‹#›</a:t>
            </a:fld>
            <a:endParaRPr lang="en-US"/>
          </a:p>
        </p:txBody>
      </p:sp>
    </p:spTree>
    <p:extLst>
      <p:ext uri="{BB962C8B-B14F-4D97-AF65-F5344CB8AC3E}">
        <p14:creationId xmlns:p14="http://schemas.microsoft.com/office/powerpoint/2010/main" val="1677093305"/>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50DAE-B191-4720-A7A9-F88FB14917F6}"/>
              </a:ext>
            </a:extLst>
          </p:cNvPr>
          <p:cNvSpPr>
            <a:spLocks noGrp="1"/>
          </p:cNvSpPr>
          <p:nvPr>
            <p:ph type="title"/>
          </p:nvPr>
        </p:nvSpPr>
        <p:spPr/>
        <p:txBody>
          <a:bodyPr/>
          <a:lstStyle/>
          <a:p>
            <a:pPr algn="ctr"/>
            <a:r>
              <a:rPr lang="en-US" b="1" dirty="0"/>
              <a:t>Capitated Payment Arrangements</a:t>
            </a:r>
          </a:p>
        </p:txBody>
      </p:sp>
      <p:graphicFrame>
        <p:nvGraphicFramePr>
          <p:cNvPr id="9" name="Content Placeholder 8">
            <a:extLst>
              <a:ext uri="{FF2B5EF4-FFF2-40B4-BE49-F238E27FC236}">
                <a16:creationId xmlns:a16="http://schemas.microsoft.com/office/drawing/2014/main" id="{72D4DCFA-F5DA-4E4A-A579-3E19A8B4737D}"/>
              </a:ext>
            </a:extLst>
          </p:cNvPr>
          <p:cNvGraphicFramePr>
            <a:graphicFrameLocks noGrp="1"/>
          </p:cNvGraphicFramePr>
          <p:nvPr>
            <p:ph idx="1"/>
            <p:extLst>
              <p:ext uri="{D42A27DB-BD31-4B8C-83A1-F6EECF244321}">
                <p14:modId xmlns:p14="http://schemas.microsoft.com/office/powerpoint/2010/main" val="1628836368"/>
              </p:ext>
            </p:extLst>
          </p:nvPr>
        </p:nvGraphicFramePr>
        <p:xfrm>
          <a:off x="838200" y="1404730"/>
          <a:ext cx="10515600" cy="5088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5712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Bundled Payments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Bundled payments refers to a system of reimbursement to health care providers on the basis of expected provision of clinically-defined episodes of care. </a:t>
            </a:r>
          </a:p>
          <a:p>
            <a:pPr marL="0" indent="0">
              <a:buNone/>
            </a:pPr>
            <a:r>
              <a:rPr lang="en-US" dirty="0" smtClean="0"/>
              <a:t>This system is viewed as a middle ground between capitation and free-for-service where providers are paid for each service rendered.  </a:t>
            </a:r>
          </a:p>
          <a:p>
            <a:pPr marL="0" indent="0">
              <a:buNone/>
            </a:pPr>
            <a:r>
              <a:rPr lang="en-US" dirty="0" smtClean="0"/>
              <a:t>Bundled payments are an integral part of the discussion on health care reform  in countries such as the United States of America with most commercial providers showing significant interest in bundled payments to reduce their costs. </a:t>
            </a:r>
            <a:endParaRPr lang="en-US" dirty="0"/>
          </a:p>
        </p:txBody>
      </p:sp>
    </p:spTree>
    <p:extLst>
      <p:ext uri="{BB962C8B-B14F-4D97-AF65-F5344CB8AC3E}">
        <p14:creationId xmlns:p14="http://schemas.microsoft.com/office/powerpoint/2010/main" val="1433852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Considerations for Bundled Payments</a:t>
            </a:r>
            <a:endParaRPr lang="en-GB" dirty="0"/>
          </a:p>
        </p:txBody>
      </p:sp>
      <p:sp>
        <p:nvSpPr>
          <p:cNvPr id="3" name="Content Placeholder 2"/>
          <p:cNvSpPr>
            <a:spLocks noGrp="1"/>
          </p:cNvSpPr>
          <p:nvPr>
            <p:ph idx="1"/>
          </p:nvPr>
        </p:nvSpPr>
        <p:spPr/>
        <p:txBody>
          <a:bodyPr>
            <a:normAutofit/>
          </a:bodyPr>
          <a:lstStyle/>
          <a:p>
            <a:pPr marL="0" indent="0">
              <a:buNone/>
            </a:pPr>
            <a:r>
              <a:rPr lang="en-US" dirty="0"/>
              <a:t>It is also essential for there to be a listing of all services provided within the episode of care</a:t>
            </a:r>
          </a:p>
          <a:p>
            <a:pPr marL="0" indent="0">
              <a:buNone/>
            </a:pPr>
            <a:r>
              <a:rPr lang="en-US" dirty="0" smtClean="0"/>
              <a:t>It is essential for physicians whishing to switch to this model to identify </a:t>
            </a:r>
            <a:r>
              <a:rPr lang="en-US" dirty="0"/>
              <a:t>all associated costs</a:t>
            </a:r>
          </a:p>
          <a:p>
            <a:pPr marL="0" indent="0">
              <a:buNone/>
            </a:pPr>
            <a:r>
              <a:rPr lang="en-US" dirty="0" smtClean="0"/>
              <a:t>A computation of how the </a:t>
            </a:r>
            <a:r>
              <a:rPr lang="en-US" dirty="0"/>
              <a:t>care episode would be </a:t>
            </a:r>
            <a:r>
              <a:rPr lang="en-US" dirty="0" smtClean="0"/>
              <a:t>reimbursed is also an essential consideration to be made by the physician</a:t>
            </a:r>
            <a:endParaRPr lang="en-US" dirty="0"/>
          </a:p>
          <a:p>
            <a:pPr marL="0" indent="0">
              <a:buNone/>
            </a:pPr>
            <a:r>
              <a:rPr lang="en-US" dirty="0" smtClean="0"/>
              <a:t>It is also critical to understand the number of institutions that would share </a:t>
            </a:r>
            <a:r>
              <a:rPr lang="en-US" dirty="0"/>
              <a:t>in </a:t>
            </a:r>
            <a:r>
              <a:rPr lang="en-US" dirty="0" smtClean="0"/>
              <a:t>reimbursement</a:t>
            </a:r>
            <a:endParaRPr lang="en-US" dirty="0"/>
          </a:p>
          <a:p>
            <a:pPr marL="0" indent="0">
              <a:buNone/>
            </a:pPr>
            <a:r>
              <a:rPr lang="en-US" dirty="0" smtClean="0"/>
              <a:t>Physicians </a:t>
            </a:r>
            <a:r>
              <a:rPr lang="en-US" dirty="0"/>
              <a:t>in care </a:t>
            </a:r>
            <a:r>
              <a:rPr lang="en-US" dirty="0" smtClean="0"/>
              <a:t>coordination should also be involved</a:t>
            </a:r>
            <a:endParaRPr lang="en-US" dirty="0"/>
          </a:p>
        </p:txBody>
      </p:sp>
    </p:spTree>
    <p:extLst>
      <p:ext uri="{BB962C8B-B14F-4D97-AF65-F5344CB8AC3E}">
        <p14:creationId xmlns:p14="http://schemas.microsoft.com/office/powerpoint/2010/main" val="104489061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8342</TotalTime>
  <Words>964</Words>
  <Application>Microsoft Office PowerPoint</Application>
  <PresentationFormat>Widescreen</PresentationFormat>
  <Paragraphs>45</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Century Gothic</vt:lpstr>
      <vt:lpstr>Wingdings 3</vt:lpstr>
      <vt:lpstr>Ion Boardroom</vt:lpstr>
      <vt:lpstr>Capitated Payment Arrangements</vt:lpstr>
      <vt:lpstr>Bundled Payments</vt:lpstr>
      <vt:lpstr>Considerations for Bundled Payments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Tyreesha Lambert</dc:creator>
  <cp:lastModifiedBy>cardimore avwonda</cp:lastModifiedBy>
  <cp:revision>9</cp:revision>
  <dcterms:created xsi:type="dcterms:W3CDTF">2020-03-18T02:59:08Z</dcterms:created>
  <dcterms:modified xsi:type="dcterms:W3CDTF">2020-03-30T21:28:06Z</dcterms:modified>
</cp:coreProperties>
</file>