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FF7DCE-2D57-41C6-AF54-1CC09815042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FB84205-E67E-4BB6-9271-282D72AC7755}" type="slidenum">
              <a:rPr lang="en-US" smtClean="0"/>
              <a:t>‹#›</a:t>
            </a:fld>
            <a:endParaRPr lang="en-US"/>
          </a:p>
        </p:txBody>
      </p:sp>
    </p:spTree>
    <p:extLst>
      <p:ext uri="{BB962C8B-B14F-4D97-AF65-F5344CB8AC3E}">
        <p14:creationId xmlns:p14="http://schemas.microsoft.com/office/powerpoint/2010/main" val="112424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F7DCE-2D57-41C6-AF54-1CC09815042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FB84205-E67E-4BB6-9271-282D72AC7755}" type="slidenum">
              <a:rPr lang="en-US" smtClean="0"/>
              <a:t>‹#›</a:t>
            </a:fld>
            <a:endParaRPr lang="en-US"/>
          </a:p>
        </p:txBody>
      </p:sp>
    </p:spTree>
    <p:extLst>
      <p:ext uri="{BB962C8B-B14F-4D97-AF65-F5344CB8AC3E}">
        <p14:creationId xmlns:p14="http://schemas.microsoft.com/office/powerpoint/2010/main" val="82358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F7DCE-2D57-41C6-AF54-1CC09815042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FB84205-E67E-4BB6-9271-282D72AC775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33583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9FF7DCE-2D57-41C6-AF54-1CC098150423}"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B84205-E67E-4BB6-9271-282D72AC7755}" type="slidenum">
              <a:rPr lang="en-US" smtClean="0"/>
              <a:t>‹#›</a:t>
            </a:fld>
            <a:endParaRPr lang="en-US"/>
          </a:p>
        </p:txBody>
      </p:sp>
    </p:spTree>
    <p:extLst>
      <p:ext uri="{BB962C8B-B14F-4D97-AF65-F5344CB8AC3E}">
        <p14:creationId xmlns:p14="http://schemas.microsoft.com/office/powerpoint/2010/main" val="215502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9FF7DCE-2D57-41C6-AF54-1CC098150423}"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B84205-E67E-4BB6-9271-282D72AC775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19274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9FF7DCE-2D57-41C6-AF54-1CC098150423}"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B84205-E67E-4BB6-9271-282D72AC7755}" type="slidenum">
              <a:rPr lang="en-US" smtClean="0"/>
              <a:t>‹#›</a:t>
            </a:fld>
            <a:endParaRPr lang="en-US"/>
          </a:p>
        </p:txBody>
      </p:sp>
    </p:spTree>
    <p:extLst>
      <p:ext uri="{BB962C8B-B14F-4D97-AF65-F5344CB8AC3E}">
        <p14:creationId xmlns:p14="http://schemas.microsoft.com/office/powerpoint/2010/main" val="422827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F7DCE-2D57-41C6-AF54-1CC09815042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B84205-E67E-4BB6-9271-282D72AC7755}" type="slidenum">
              <a:rPr lang="en-US" smtClean="0"/>
              <a:t>‹#›</a:t>
            </a:fld>
            <a:endParaRPr lang="en-US"/>
          </a:p>
        </p:txBody>
      </p:sp>
    </p:spTree>
    <p:extLst>
      <p:ext uri="{BB962C8B-B14F-4D97-AF65-F5344CB8AC3E}">
        <p14:creationId xmlns:p14="http://schemas.microsoft.com/office/powerpoint/2010/main" val="1124411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F7DCE-2D57-41C6-AF54-1CC09815042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B84205-E67E-4BB6-9271-282D72AC7755}" type="slidenum">
              <a:rPr lang="en-US" smtClean="0"/>
              <a:t>‹#›</a:t>
            </a:fld>
            <a:endParaRPr lang="en-US"/>
          </a:p>
        </p:txBody>
      </p:sp>
    </p:spTree>
    <p:extLst>
      <p:ext uri="{BB962C8B-B14F-4D97-AF65-F5344CB8AC3E}">
        <p14:creationId xmlns:p14="http://schemas.microsoft.com/office/powerpoint/2010/main" val="44772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F7DCE-2D57-41C6-AF54-1CC09815042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B84205-E67E-4BB6-9271-282D72AC7755}" type="slidenum">
              <a:rPr lang="en-US" smtClean="0"/>
              <a:t>‹#›</a:t>
            </a:fld>
            <a:endParaRPr lang="en-US"/>
          </a:p>
        </p:txBody>
      </p:sp>
    </p:spTree>
    <p:extLst>
      <p:ext uri="{BB962C8B-B14F-4D97-AF65-F5344CB8AC3E}">
        <p14:creationId xmlns:p14="http://schemas.microsoft.com/office/powerpoint/2010/main" val="62937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F7DCE-2D57-41C6-AF54-1CC09815042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FB84205-E67E-4BB6-9271-282D72AC7755}" type="slidenum">
              <a:rPr lang="en-US" smtClean="0"/>
              <a:t>‹#›</a:t>
            </a:fld>
            <a:endParaRPr lang="en-US"/>
          </a:p>
        </p:txBody>
      </p:sp>
    </p:spTree>
    <p:extLst>
      <p:ext uri="{BB962C8B-B14F-4D97-AF65-F5344CB8AC3E}">
        <p14:creationId xmlns:p14="http://schemas.microsoft.com/office/powerpoint/2010/main" val="378069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FF7DCE-2D57-41C6-AF54-1CC098150423}"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B84205-E67E-4BB6-9271-282D72AC7755}" type="slidenum">
              <a:rPr lang="en-US" smtClean="0"/>
              <a:t>‹#›</a:t>
            </a:fld>
            <a:endParaRPr lang="en-US"/>
          </a:p>
        </p:txBody>
      </p:sp>
    </p:spTree>
    <p:extLst>
      <p:ext uri="{BB962C8B-B14F-4D97-AF65-F5344CB8AC3E}">
        <p14:creationId xmlns:p14="http://schemas.microsoft.com/office/powerpoint/2010/main" val="423751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FF7DCE-2D57-41C6-AF54-1CC098150423}"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FB84205-E67E-4BB6-9271-282D72AC7755}" type="slidenum">
              <a:rPr lang="en-US" smtClean="0"/>
              <a:t>‹#›</a:t>
            </a:fld>
            <a:endParaRPr lang="en-US"/>
          </a:p>
        </p:txBody>
      </p:sp>
    </p:spTree>
    <p:extLst>
      <p:ext uri="{BB962C8B-B14F-4D97-AF65-F5344CB8AC3E}">
        <p14:creationId xmlns:p14="http://schemas.microsoft.com/office/powerpoint/2010/main" val="226815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FF7DCE-2D57-41C6-AF54-1CC098150423}"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FB84205-E67E-4BB6-9271-282D72AC7755}" type="slidenum">
              <a:rPr lang="en-US" smtClean="0"/>
              <a:t>‹#›</a:t>
            </a:fld>
            <a:endParaRPr lang="en-US"/>
          </a:p>
        </p:txBody>
      </p:sp>
    </p:spTree>
    <p:extLst>
      <p:ext uri="{BB962C8B-B14F-4D97-AF65-F5344CB8AC3E}">
        <p14:creationId xmlns:p14="http://schemas.microsoft.com/office/powerpoint/2010/main" val="370257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F7DCE-2D57-41C6-AF54-1CC098150423}"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FB84205-E67E-4BB6-9271-282D72AC7755}" type="slidenum">
              <a:rPr lang="en-US" smtClean="0"/>
              <a:t>‹#›</a:t>
            </a:fld>
            <a:endParaRPr lang="en-US"/>
          </a:p>
        </p:txBody>
      </p:sp>
    </p:spTree>
    <p:extLst>
      <p:ext uri="{BB962C8B-B14F-4D97-AF65-F5344CB8AC3E}">
        <p14:creationId xmlns:p14="http://schemas.microsoft.com/office/powerpoint/2010/main" val="3117572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FF7DCE-2D57-41C6-AF54-1CC098150423}"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FB84205-E67E-4BB6-9271-282D72AC7755}" type="slidenum">
              <a:rPr lang="en-US" smtClean="0"/>
              <a:t>‹#›</a:t>
            </a:fld>
            <a:endParaRPr lang="en-US"/>
          </a:p>
        </p:txBody>
      </p:sp>
    </p:spTree>
    <p:extLst>
      <p:ext uri="{BB962C8B-B14F-4D97-AF65-F5344CB8AC3E}">
        <p14:creationId xmlns:p14="http://schemas.microsoft.com/office/powerpoint/2010/main" val="73650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FF7DCE-2D57-41C6-AF54-1CC098150423}"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B84205-E67E-4BB6-9271-282D72AC7755}" type="slidenum">
              <a:rPr lang="en-US" smtClean="0"/>
              <a:t>‹#›</a:t>
            </a:fld>
            <a:endParaRPr lang="en-US"/>
          </a:p>
        </p:txBody>
      </p:sp>
    </p:spTree>
    <p:extLst>
      <p:ext uri="{BB962C8B-B14F-4D97-AF65-F5344CB8AC3E}">
        <p14:creationId xmlns:p14="http://schemas.microsoft.com/office/powerpoint/2010/main" val="457207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9FF7DCE-2D57-41C6-AF54-1CC098150423}" type="datetimeFigureOut">
              <a:rPr lang="en-US" smtClean="0"/>
              <a:t>4/15/2021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FB84205-E67E-4BB6-9271-282D72AC7755}" type="slidenum">
              <a:rPr lang="en-US" smtClean="0"/>
              <a:t>‹#›</a:t>
            </a:fld>
            <a:endParaRPr lang="en-US"/>
          </a:p>
        </p:txBody>
      </p:sp>
    </p:spTree>
    <p:extLst>
      <p:ext uri="{BB962C8B-B14F-4D97-AF65-F5344CB8AC3E}">
        <p14:creationId xmlns:p14="http://schemas.microsoft.com/office/powerpoint/2010/main" val="2975780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829F-4745-4AAF-88B0-F0506DB1A3E9}"/>
              </a:ext>
            </a:extLst>
          </p:cNvPr>
          <p:cNvSpPr>
            <a:spLocks noGrp="1"/>
          </p:cNvSpPr>
          <p:nvPr>
            <p:ph type="ctrTitle"/>
          </p:nvPr>
        </p:nvSpPr>
        <p:spPr>
          <a:xfrm>
            <a:off x="1524000" y="1122363"/>
            <a:ext cx="9144000" cy="1026477"/>
          </a:xfrm>
        </p:spPr>
        <p:txBody>
          <a:bodyPr/>
          <a:lstStyle/>
          <a:p>
            <a:r>
              <a:rPr lang="en-US" dirty="0"/>
              <a:t>Black Inequality</a:t>
            </a:r>
          </a:p>
        </p:txBody>
      </p:sp>
      <p:sp>
        <p:nvSpPr>
          <p:cNvPr id="3" name="Subtitle 2">
            <a:extLst>
              <a:ext uri="{FF2B5EF4-FFF2-40B4-BE49-F238E27FC236}">
                <a16:creationId xmlns:a16="http://schemas.microsoft.com/office/drawing/2014/main" id="{11AE30FB-7ED6-4CBC-B0C3-90498898585A}"/>
              </a:ext>
            </a:extLst>
          </p:cNvPr>
          <p:cNvSpPr>
            <a:spLocks noGrp="1"/>
          </p:cNvSpPr>
          <p:nvPr>
            <p:ph type="subTitle" idx="1"/>
          </p:nvPr>
        </p:nvSpPr>
        <p:spPr>
          <a:xfrm>
            <a:off x="1524000" y="2148840"/>
            <a:ext cx="9144000" cy="4023360"/>
          </a:xfrm>
        </p:spPr>
        <p:txBody>
          <a:bodyPr/>
          <a:lstStyle/>
          <a:p>
            <a:r>
              <a:rPr lang="en-US" dirty="0"/>
              <a:t>African American Racism in the History of America </a:t>
            </a:r>
          </a:p>
        </p:txBody>
      </p:sp>
      <p:pic>
        <p:nvPicPr>
          <p:cNvPr id="4" name="Picture 3">
            <a:extLst>
              <a:ext uri="{FF2B5EF4-FFF2-40B4-BE49-F238E27FC236}">
                <a16:creationId xmlns:a16="http://schemas.microsoft.com/office/drawing/2014/main" id="{0B899A95-05C7-4632-A18F-B608913E640F}"/>
              </a:ext>
            </a:extLst>
          </p:cNvPr>
          <p:cNvPicPr>
            <a:picLocks noChangeAspect="1"/>
          </p:cNvPicPr>
          <p:nvPr/>
        </p:nvPicPr>
        <p:blipFill>
          <a:blip r:embed="rId2"/>
          <a:stretch>
            <a:fillRect/>
          </a:stretch>
        </p:blipFill>
        <p:spPr>
          <a:xfrm>
            <a:off x="2377439" y="2834640"/>
            <a:ext cx="7498081" cy="3337560"/>
          </a:xfrm>
          <a:prstGeom prst="rect">
            <a:avLst/>
          </a:prstGeom>
        </p:spPr>
      </p:pic>
    </p:spTree>
    <p:extLst>
      <p:ext uri="{BB962C8B-B14F-4D97-AF65-F5344CB8AC3E}">
        <p14:creationId xmlns:p14="http://schemas.microsoft.com/office/powerpoint/2010/main" val="3094278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DE1D-9E59-49F0-A9BE-2A947DE845B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Inequality in History </a:t>
            </a:r>
          </a:p>
        </p:txBody>
      </p:sp>
      <p:sp>
        <p:nvSpPr>
          <p:cNvPr id="3" name="Content Placeholder 2">
            <a:extLst>
              <a:ext uri="{FF2B5EF4-FFF2-40B4-BE49-F238E27FC236}">
                <a16:creationId xmlns:a16="http://schemas.microsoft.com/office/drawing/2014/main" id="{6829DB82-33AF-44B3-BD43-04EA1842E4AB}"/>
              </a:ext>
            </a:extLst>
          </p:cNvPr>
          <p:cNvSpPr>
            <a:spLocks noGrp="1"/>
          </p:cNvSpPr>
          <p:nvPr>
            <p:ph idx="1"/>
          </p:nvPr>
        </p:nvSpPr>
        <p:spPr>
          <a:xfrm>
            <a:off x="1484243" y="2133600"/>
            <a:ext cx="10020369" cy="3777622"/>
          </a:xfrm>
        </p:spPr>
        <p:txBody>
          <a:bodyPr>
            <a:normAutofit fontScale="77500" lnSpcReduction="20000"/>
          </a:bodyPr>
          <a:lstStyle/>
          <a:p>
            <a:pPr>
              <a:lnSpc>
                <a:spcPct val="200000"/>
              </a:lnSpc>
            </a:pPr>
            <a:r>
              <a:rPr lang="en-US" sz="2000" dirty="0">
                <a:latin typeface="Times New Roman" panose="02020603050405020304" pitchFamily="18" charset="0"/>
                <a:cs typeface="Times New Roman" panose="02020603050405020304" pitchFamily="18" charset="0"/>
              </a:rPr>
              <a:t>Many American groups have pursued and be recognized as equal citizens except the African American Community.</a:t>
            </a:r>
          </a:p>
          <a:p>
            <a:pPr>
              <a:lnSpc>
                <a:spcPct val="200000"/>
              </a:lnSpc>
            </a:pPr>
            <a:r>
              <a:rPr lang="en-US" sz="2000" dirty="0">
                <a:latin typeface="Times New Roman" panose="02020603050405020304" pitchFamily="18" charset="0"/>
                <a:cs typeface="Times New Roman" panose="02020603050405020304" pitchFamily="18" charset="0"/>
              </a:rPr>
              <a:t>It is Interesting of how they were considered of low reputation by the government itself and it was even drafted in to Americas constitution </a:t>
            </a:r>
            <a:r>
              <a:rPr lang="it-IT" sz="2000" dirty="0">
                <a:latin typeface="Times New Roman" panose="02020603050405020304" pitchFamily="18" charset="0"/>
                <a:cs typeface="Times New Roman" panose="02020603050405020304" pitchFamily="18" charset="0"/>
              </a:rPr>
              <a:t>(Lakshmi &amp; Abdulaziz al Suhaibani, 2016)</a:t>
            </a:r>
            <a:r>
              <a:rPr lang="en-US" sz="2000" dirty="0">
                <a:latin typeface="Times New Roman" panose="02020603050405020304" pitchFamily="18" charset="0"/>
                <a:cs typeface="Times New Roman" panose="02020603050405020304" pitchFamily="18" charset="0"/>
              </a:rPr>
              <a:t>.</a:t>
            </a:r>
          </a:p>
          <a:p>
            <a:pPr>
              <a:lnSpc>
                <a:spcPct val="200000"/>
              </a:lnSpc>
            </a:pPr>
            <a:r>
              <a:rPr lang="en-US" sz="2000" dirty="0">
                <a:latin typeface="Times New Roman" panose="02020603050405020304" pitchFamily="18" charset="0"/>
                <a:cs typeface="Times New Roman" panose="02020603050405020304" pitchFamily="18" charset="0"/>
              </a:rPr>
              <a:t>This illustrates the African  American struggles through challenges such as racism, discrimination and inequality in society. </a:t>
            </a:r>
          </a:p>
          <a:p>
            <a:pPr>
              <a:lnSpc>
                <a:spcPct val="200000"/>
              </a:lnSpc>
            </a:pPr>
            <a:r>
              <a:rPr lang="en-US" sz="2000" dirty="0">
                <a:latin typeface="Times New Roman" panose="02020603050405020304" pitchFamily="18" charset="0"/>
                <a:cs typeface="Times New Roman" panose="02020603050405020304" pitchFamily="18" charset="0"/>
              </a:rPr>
              <a:t>Other groups that had not received moral recognition, were encouraged through the struggles of the black community to also fight for their rights.</a:t>
            </a:r>
          </a:p>
        </p:txBody>
      </p:sp>
    </p:spTree>
    <p:extLst>
      <p:ext uri="{BB962C8B-B14F-4D97-AF65-F5344CB8AC3E}">
        <p14:creationId xmlns:p14="http://schemas.microsoft.com/office/powerpoint/2010/main" val="287687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B900-10E3-4478-BBBD-CA9507D720FA}"/>
              </a:ext>
            </a:extLst>
          </p:cNvPr>
          <p:cNvSpPr>
            <a:spLocks noGrp="1"/>
          </p:cNvSpPr>
          <p:nvPr>
            <p:ph type="title"/>
          </p:nvPr>
        </p:nvSpPr>
        <p:spPr/>
        <p:txBody>
          <a:bodyPr/>
          <a:lstStyle/>
          <a:p>
            <a:pPr algn="ctr"/>
            <a:r>
              <a:rPr lang="en-US" dirty="0"/>
              <a:t>Discrimination in the USA</a:t>
            </a:r>
          </a:p>
        </p:txBody>
      </p:sp>
      <p:sp>
        <p:nvSpPr>
          <p:cNvPr id="3" name="Content Placeholder 2">
            <a:extLst>
              <a:ext uri="{FF2B5EF4-FFF2-40B4-BE49-F238E27FC236}">
                <a16:creationId xmlns:a16="http://schemas.microsoft.com/office/drawing/2014/main" id="{7329F758-E962-4C71-A302-6280647E483F}"/>
              </a:ext>
            </a:extLst>
          </p:cNvPr>
          <p:cNvSpPr>
            <a:spLocks noGrp="1"/>
          </p:cNvSpPr>
          <p:nvPr>
            <p:ph idx="1"/>
          </p:nvPr>
        </p:nvSpPr>
        <p:spPr>
          <a:xfrm>
            <a:off x="1537252" y="2133600"/>
            <a:ext cx="9967360" cy="3777622"/>
          </a:xfrm>
        </p:spPr>
        <p:txBody>
          <a:bodyPr>
            <a:normAutofit fontScale="85000" lnSpcReduction="20000"/>
          </a:bodyPr>
          <a:lstStyle/>
          <a:p>
            <a:pPr>
              <a:lnSpc>
                <a:spcPct val="200000"/>
              </a:lnSpc>
            </a:pPr>
            <a:r>
              <a:rPr lang="en-US" sz="2000" dirty="0">
                <a:latin typeface="Times New Roman" panose="02020603050405020304" pitchFamily="18" charset="0"/>
                <a:cs typeface="Times New Roman" panose="02020603050405020304" pitchFamily="18" charset="0"/>
              </a:rPr>
              <a:t>Discrimination was so rampant and widespread that it was even traced back to the mid seventeen century in American History. This was contributed due to slavery and the slave trade by the Trans Atlantic trade.</a:t>
            </a:r>
          </a:p>
          <a:p>
            <a:pPr>
              <a:lnSpc>
                <a:spcPct val="200000"/>
              </a:lnSpc>
            </a:pPr>
            <a:r>
              <a:rPr lang="en-US" sz="2000" dirty="0">
                <a:latin typeface="Times New Roman" panose="02020603050405020304" pitchFamily="18" charset="0"/>
                <a:cs typeface="Times New Roman" panose="02020603050405020304" pitchFamily="18" charset="0"/>
              </a:rPr>
              <a:t>The blacks were affected with living in the superpower as they had to bear the negative effects that came with it such as the satisfying the demand for labor (</a:t>
            </a:r>
            <a:r>
              <a:rPr lang="en-US" sz="2000" dirty="0" err="1">
                <a:latin typeface="Times New Roman" panose="02020603050405020304" pitchFamily="18" charset="0"/>
                <a:cs typeface="Times New Roman" panose="02020603050405020304" pitchFamily="18" charset="0"/>
              </a:rPr>
              <a:t>Delle</a:t>
            </a:r>
            <a:r>
              <a:rPr lang="en-US" sz="2000" dirty="0">
                <a:latin typeface="Times New Roman" panose="02020603050405020304" pitchFamily="18" charset="0"/>
                <a:cs typeface="Times New Roman" panose="02020603050405020304" pitchFamily="18" charset="0"/>
              </a:rPr>
              <a:t>, 2019).</a:t>
            </a:r>
          </a:p>
          <a:p>
            <a:pPr>
              <a:lnSpc>
                <a:spcPct val="200000"/>
              </a:lnSpc>
            </a:pPr>
            <a:r>
              <a:rPr lang="en-US" sz="2000" dirty="0">
                <a:latin typeface="Times New Roman" panose="02020603050405020304" pitchFamily="18" charset="0"/>
                <a:cs typeface="Times New Roman" panose="02020603050405020304" pitchFamily="18" charset="0"/>
              </a:rPr>
              <a:t>Racial discrimination was mostly observed through schools segregation, and other social amenities and the black people were no allowed to </a:t>
            </a:r>
            <a:r>
              <a:rPr lang="en-US" sz="2000" dirty="0" err="1">
                <a:latin typeface="Times New Roman" panose="02020603050405020304" pitchFamily="18" charset="0"/>
                <a:cs typeface="Times New Roman" panose="02020603050405020304" pitchFamily="18" charset="0"/>
              </a:rPr>
              <a:t>sshare</a:t>
            </a:r>
            <a:r>
              <a:rPr lang="en-US" sz="2000" dirty="0">
                <a:latin typeface="Times New Roman" panose="02020603050405020304" pitchFamily="18" charset="0"/>
                <a:cs typeface="Times New Roman" panose="02020603050405020304" pitchFamily="18" charset="0"/>
              </a:rPr>
              <a:t> this resources and this illustrated the rate of  racism in America during tis time.</a:t>
            </a:r>
          </a:p>
          <a:p>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5702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D3B8-E14F-499F-B721-1EF64440066A}"/>
              </a:ext>
            </a:extLst>
          </p:cNvPr>
          <p:cNvSpPr>
            <a:spLocks noGrp="1"/>
          </p:cNvSpPr>
          <p:nvPr>
            <p:ph type="title"/>
          </p:nvPr>
        </p:nvSpPr>
        <p:spPr/>
        <p:txBody>
          <a:bodyPr>
            <a:normAutofit/>
          </a:bodyPr>
          <a:lstStyle/>
          <a:p>
            <a:pPr algn="ctr"/>
            <a:r>
              <a:rPr lang="en-US" dirty="0"/>
              <a:t>Conclusion</a:t>
            </a:r>
          </a:p>
        </p:txBody>
      </p:sp>
      <p:sp>
        <p:nvSpPr>
          <p:cNvPr id="3" name="Content Placeholder 2">
            <a:extLst>
              <a:ext uri="{FF2B5EF4-FFF2-40B4-BE49-F238E27FC236}">
                <a16:creationId xmlns:a16="http://schemas.microsoft.com/office/drawing/2014/main" id="{9BF8DE40-040A-4E4F-B8EF-7E739AA5C70F}"/>
              </a:ext>
            </a:extLst>
          </p:cNvPr>
          <p:cNvSpPr>
            <a:spLocks noGrp="1"/>
          </p:cNvSpPr>
          <p:nvPr>
            <p:ph idx="1"/>
          </p:nvPr>
        </p:nvSpPr>
        <p:spPr>
          <a:xfrm>
            <a:off x="6939072" y="1598613"/>
            <a:ext cx="4188019" cy="3301242"/>
          </a:xfrm>
        </p:spPr>
        <p:txBody>
          <a:bodyPr>
            <a:normAutofit/>
          </a:bodyPr>
          <a:lstStyle/>
          <a:p>
            <a:endParaRPr lang="en-US" dirty="0"/>
          </a:p>
        </p:txBody>
      </p:sp>
      <p:sp>
        <p:nvSpPr>
          <p:cNvPr id="5" name="Text Placeholder 4">
            <a:extLst>
              <a:ext uri="{FF2B5EF4-FFF2-40B4-BE49-F238E27FC236}">
                <a16:creationId xmlns:a16="http://schemas.microsoft.com/office/drawing/2014/main" id="{583BFDFB-B7F3-4182-96FD-210CBD9C2E7B}"/>
              </a:ext>
            </a:extLst>
          </p:cNvPr>
          <p:cNvSpPr>
            <a:spLocks noGrp="1"/>
          </p:cNvSpPr>
          <p:nvPr>
            <p:ph type="body" sz="half" idx="2"/>
          </p:nvPr>
        </p:nvSpPr>
        <p:spPr/>
        <p:txBody>
          <a:bodyPr>
            <a:normAutofit fontScale="85000" lnSpcReduction="20000"/>
          </a:bodyPr>
          <a:lstStyle/>
          <a:p>
            <a:pPr marL="285750" indent="-285750">
              <a:lnSpc>
                <a:spcPct val="200000"/>
              </a:lnSpc>
              <a:buFont typeface="Wingdings" panose="05000000000000000000" pitchFamily="2" charset="2"/>
              <a:buChar char="Ø"/>
            </a:pPr>
            <a:r>
              <a:rPr lang="en-US" dirty="0"/>
              <a:t>The hard living conditions that were experienced by the blacks people and the lack of social services such as education for the youth was a challenge that made the African American community to fight for the  rights and formed groups within their communities. </a:t>
            </a:r>
          </a:p>
          <a:p>
            <a:pPr marL="285750" indent="-285750">
              <a:lnSpc>
                <a:spcPct val="200000"/>
              </a:lnSpc>
              <a:buFont typeface="Wingdings" panose="05000000000000000000" pitchFamily="2" charset="2"/>
              <a:buChar char="Ø"/>
            </a:pPr>
            <a:r>
              <a:rPr lang="en-US" dirty="0"/>
              <a:t>This was then illustrated with the formation of Civil Rights movement that helped in the fighting for the rights of the youth. This therefore resulted to African American Communities to gain freedom</a:t>
            </a:r>
          </a:p>
        </p:txBody>
      </p:sp>
      <p:pic>
        <p:nvPicPr>
          <p:cNvPr id="4" name="Picture 3">
            <a:extLst>
              <a:ext uri="{FF2B5EF4-FFF2-40B4-BE49-F238E27FC236}">
                <a16:creationId xmlns:a16="http://schemas.microsoft.com/office/drawing/2014/main" id="{E9FEF518-8D40-4629-9973-64733DC6CEDD}"/>
              </a:ext>
            </a:extLst>
          </p:cNvPr>
          <p:cNvPicPr>
            <a:picLocks noChangeAspect="1"/>
          </p:cNvPicPr>
          <p:nvPr/>
        </p:nvPicPr>
        <p:blipFill>
          <a:blip r:embed="rId2"/>
          <a:stretch>
            <a:fillRect/>
          </a:stretch>
        </p:blipFill>
        <p:spPr>
          <a:xfrm>
            <a:off x="6939073" y="1598613"/>
            <a:ext cx="4188018" cy="3301242"/>
          </a:xfrm>
          <a:prstGeom prst="rect">
            <a:avLst/>
          </a:prstGeom>
        </p:spPr>
      </p:pic>
    </p:spTree>
    <p:extLst>
      <p:ext uri="{BB962C8B-B14F-4D97-AF65-F5344CB8AC3E}">
        <p14:creationId xmlns:p14="http://schemas.microsoft.com/office/powerpoint/2010/main" val="49793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1340-9006-4F56-A538-20ADB3406B01}"/>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263F2C80-F6FA-4585-8BB9-F885BCE2F9F9}"/>
              </a:ext>
            </a:extLst>
          </p:cNvPr>
          <p:cNvSpPr>
            <a:spLocks noGrp="1"/>
          </p:cNvSpPr>
          <p:nvPr>
            <p:ph idx="1"/>
          </p:nvPr>
        </p:nvSpPr>
        <p:spPr>
          <a:xfrm>
            <a:off x="2059125" y="1905000"/>
            <a:ext cx="8915400" cy="3777622"/>
          </a:xfrm>
        </p:spPr>
        <p:txBody>
          <a:bodyPr/>
          <a:lstStyle/>
          <a:p>
            <a:pPr marL="0" indent="-457200">
              <a:lnSpc>
                <a:spcPct val="200000"/>
              </a:lnSpc>
              <a:buNone/>
            </a:pPr>
            <a:r>
              <a:rPr lang="en-US" dirty="0">
                <a:latin typeface="Times" panose="02020603050405020304" pitchFamily="18" charset="0"/>
                <a:cs typeface="Times" panose="02020603050405020304" pitchFamily="18" charset="0"/>
              </a:rPr>
              <a:t>Lakshmi, B., &amp; </a:t>
            </a:r>
            <a:r>
              <a:rPr lang="en-US" dirty="0" err="1">
                <a:latin typeface="Times" panose="02020603050405020304" pitchFamily="18" charset="0"/>
                <a:cs typeface="Times" panose="02020603050405020304" pitchFamily="18" charset="0"/>
              </a:rPr>
              <a:t>Abdulaziz</a:t>
            </a:r>
            <a:r>
              <a:rPr lang="en-US" dirty="0">
                <a:latin typeface="Times" panose="02020603050405020304" pitchFamily="18" charset="0"/>
                <a:cs typeface="Times" panose="02020603050405020304" pitchFamily="18" charset="0"/>
              </a:rPr>
              <a:t> al </a:t>
            </a:r>
            <a:r>
              <a:rPr lang="en-US" dirty="0" err="1">
                <a:latin typeface="Times" panose="02020603050405020304" pitchFamily="18" charset="0"/>
                <a:cs typeface="Times" panose="02020603050405020304" pitchFamily="18" charset="0"/>
              </a:rPr>
              <a:t>Suhaibani</a:t>
            </a:r>
            <a:r>
              <a:rPr lang="en-US" dirty="0">
                <a:latin typeface="Times" panose="02020603050405020304" pitchFamily="18" charset="0"/>
                <a:cs typeface="Times" panose="02020603050405020304" pitchFamily="18" charset="0"/>
              </a:rPr>
              <a:t>, Z. (2016). A Glimpse at the System of Slavery. International Journal of Humanities and Social Sciences, 5(1), 211.</a:t>
            </a:r>
          </a:p>
          <a:p>
            <a:pPr marL="0" indent="-457200">
              <a:lnSpc>
                <a:spcPct val="200000"/>
              </a:lnSpc>
              <a:buNone/>
            </a:pPr>
            <a:r>
              <a:rPr lang="en-US" dirty="0" err="1">
                <a:latin typeface="Times" panose="02020603050405020304" pitchFamily="18" charset="0"/>
                <a:cs typeface="Times" panose="02020603050405020304" pitchFamily="18" charset="0"/>
              </a:rPr>
              <a:t>Delle</a:t>
            </a:r>
            <a:r>
              <a:rPr lang="en-US" dirty="0">
                <a:latin typeface="Times" panose="02020603050405020304" pitchFamily="18" charset="0"/>
                <a:cs typeface="Times" panose="02020603050405020304" pitchFamily="18" charset="0"/>
              </a:rPr>
              <a:t>, J. A. (2019). The archaeology of northern slavery and freedom. University Press of </a:t>
            </a:r>
            <a:r>
              <a:rPr lang="en-US" dirty="0">
                <a:latin typeface="Times New Roman" panose="02020603050405020304" pitchFamily="18" charset="0"/>
                <a:cs typeface="Times New Roman" panose="02020603050405020304" pitchFamily="18" charset="0"/>
              </a:rPr>
              <a:t>Florida</a:t>
            </a:r>
            <a:r>
              <a:rPr lang="en-US" dirty="0">
                <a:latin typeface="Times" panose="02020603050405020304" pitchFamily="18" charset="0"/>
                <a:cs typeface="Times" panose="02020603050405020304" pitchFamily="18" charset="0"/>
              </a:rPr>
              <a:t>.</a:t>
            </a:r>
          </a:p>
        </p:txBody>
      </p:sp>
    </p:spTree>
    <p:extLst>
      <p:ext uri="{BB962C8B-B14F-4D97-AF65-F5344CB8AC3E}">
        <p14:creationId xmlns:p14="http://schemas.microsoft.com/office/powerpoint/2010/main" val="109204900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32</TotalTime>
  <Words>354</Words>
  <Application>Microsoft Office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Century Gothic</vt:lpstr>
      <vt:lpstr>Times</vt:lpstr>
      <vt:lpstr>Times New Roman</vt:lpstr>
      <vt:lpstr>Wingdings</vt:lpstr>
      <vt:lpstr>Wingdings 3</vt:lpstr>
      <vt:lpstr>Wisp</vt:lpstr>
      <vt:lpstr>Black Inequality</vt:lpstr>
      <vt:lpstr>Inequality in History </vt:lpstr>
      <vt:lpstr>Discrimination in the USA</vt:lpstr>
      <vt:lpstr>Conclusion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Omboga</dc:creator>
  <cp:lastModifiedBy>Mackenzie Omboga</cp:lastModifiedBy>
  <cp:revision>4</cp:revision>
  <dcterms:created xsi:type="dcterms:W3CDTF">2021-04-14T23:15:29Z</dcterms:created>
  <dcterms:modified xsi:type="dcterms:W3CDTF">2021-04-14T23:47:29Z</dcterms:modified>
</cp:coreProperties>
</file>