
<file path=[Content_Types].xml><?xml version="1.0" encoding="utf-8"?>
<Types xmlns="http://schemas.openxmlformats.org/package/2006/content-types">
  <Default Extension="bin" ContentType="application/vnd.openxmlformats-officedocument.oleObject"/>
  <Default Extension="png" ContentType="image/png"/>
  <Default Extension="svg" ContentType="image/svg+xml"/>
  <Default Extension="wmf" ContentType="image/x-w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 id="2147483659" r:id="rId2"/>
  </p:sldMasterIdLst>
  <p:notesMasterIdLst>
    <p:notesMasterId r:id="rId50"/>
  </p:notesMasterIdLst>
  <p:handoutMasterIdLst>
    <p:handoutMasterId r:id="rId51"/>
  </p:handoutMasterIdLst>
  <p:sldIdLst>
    <p:sldId id="330" r:id="rId3"/>
    <p:sldId id="408" r:id="rId4"/>
    <p:sldId id="414" r:id="rId5"/>
    <p:sldId id="416" r:id="rId6"/>
    <p:sldId id="415" r:id="rId7"/>
    <p:sldId id="417" r:id="rId8"/>
    <p:sldId id="418" r:id="rId9"/>
    <p:sldId id="419" r:id="rId10"/>
    <p:sldId id="420" r:id="rId11"/>
    <p:sldId id="421" r:id="rId12"/>
    <p:sldId id="423" r:id="rId13"/>
    <p:sldId id="422" r:id="rId14"/>
    <p:sldId id="424" r:id="rId15"/>
    <p:sldId id="426" r:id="rId16"/>
    <p:sldId id="425" r:id="rId17"/>
    <p:sldId id="428" r:id="rId18"/>
    <p:sldId id="427" r:id="rId19"/>
    <p:sldId id="429" r:id="rId20"/>
    <p:sldId id="431" r:id="rId21"/>
    <p:sldId id="432" r:id="rId22"/>
    <p:sldId id="433" r:id="rId23"/>
    <p:sldId id="430" r:id="rId24"/>
    <p:sldId id="434" r:id="rId25"/>
    <p:sldId id="436" r:id="rId26"/>
    <p:sldId id="435" r:id="rId27"/>
    <p:sldId id="437" r:id="rId28"/>
    <p:sldId id="438" r:id="rId29"/>
    <p:sldId id="439" r:id="rId30"/>
    <p:sldId id="440" r:id="rId31"/>
    <p:sldId id="441" r:id="rId32"/>
    <p:sldId id="443" r:id="rId33"/>
    <p:sldId id="442" r:id="rId34"/>
    <p:sldId id="445" r:id="rId35"/>
    <p:sldId id="446" r:id="rId36"/>
    <p:sldId id="447" r:id="rId37"/>
    <p:sldId id="448" r:id="rId38"/>
    <p:sldId id="444" r:id="rId39"/>
    <p:sldId id="449" r:id="rId40"/>
    <p:sldId id="450" r:id="rId41"/>
    <p:sldId id="452" r:id="rId42"/>
    <p:sldId id="453" r:id="rId43"/>
    <p:sldId id="451" r:id="rId44"/>
    <p:sldId id="454" r:id="rId45"/>
    <p:sldId id="455" r:id="rId46"/>
    <p:sldId id="457" r:id="rId47"/>
    <p:sldId id="458" r:id="rId48"/>
    <p:sldId id="298" r:id="rId49"/>
  </p:sldIdLst>
  <p:sldSz cx="9144000" cy="6858000" type="screen4x3"/>
  <p:notesSz cx="6858000" cy="9144000"/>
  <p:embeddedFontLst>
    <p:embeddedFont>
      <p:font typeface="Verdana" panose="020B0604030504040204" pitchFamily="34" charset="0"/>
      <p:regular r:id="rId52"/>
      <p:bold r:id="rId53"/>
      <p:italic r:id="rId54"/>
      <p:boldItalic r:id="rId55"/>
    </p:embeddedFont>
    <p:embeddedFont>
      <p:font typeface="Noto Sans Symbols" panose="020B0604020202020204" charset="0"/>
      <p:regular r:id="rId5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042" userDrawn="1">
          <p15:clr>
            <a:srgbClr val="A4A3A4"/>
          </p15:clr>
        </p15:guide>
        <p15:guide id="2" pos="295" userDrawn="1">
          <p15:clr>
            <a:srgbClr val="A4A3A4"/>
          </p15:clr>
        </p15:guide>
        <p15:guide id="3" orient="horz" pos="4178" userDrawn="1">
          <p15:clr>
            <a:srgbClr val="A4A3A4"/>
          </p15:clr>
        </p15:guide>
        <p15:guide id="4" orient="horz" pos="119" userDrawn="1">
          <p15:clr>
            <a:srgbClr val="A4A3A4"/>
          </p15:clr>
        </p15:guide>
        <p15:guide id="5" orient="horz" pos="709" userDrawn="1">
          <p15:clr>
            <a:srgbClr val="A4A3A4"/>
          </p15:clr>
        </p15:guide>
        <p15:guide id="6" orient="horz" pos="1071" userDrawn="1">
          <p15:clr>
            <a:srgbClr val="A4A3A4"/>
          </p15:clr>
        </p15:guide>
        <p15:guide id="7" pos="635"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ffrey Holcomb" initials="" lastIdx="3" clrIdx="0"/>
  <p:cmAuthor id="1" name="Ruchi Sachdev" initials="" lastIdx="8" clrIdx="1"/>
  <p:cmAuthor id="2" name="Sarah Reusché" initials="" lastIdx="13" clrIdx="2"/>
  <p:cmAuthor id="3" name="Nitin Shankar" initials="" lastIdx="6" clrIdx="3"/>
  <p:cmAuthor id="4" name="Kristen Flathman" initials="" lastIdx="1" clrIdx="4"/>
  <p:cmAuthor id="5" name="Ben Schroeter" initials="" lastIdx="0" clrIdx="5"/>
  <p:cmAuthor id="6" name="AnnMarie Short" initials="AS" lastIdx="35" clrIdx="6">
    <p:extLst>
      <p:ext uri="{19B8F6BF-5375-455C-9EA6-DF929625EA0E}">
        <p15:presenceInfo xmlns:p15="http://schemas.microsoft.com/office/powerpoint/2012/main" userId="5a9a73d1263ca8f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0F9630F-82C1-40B7-BC3A-925EFCFF5E92}">
  <a:tblStyle styleId="{40F9630F-82C1-40B7-BC3A-925EFCFF5E92}"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med" len="med"/>
              <a:tailEnd type="none" w="med" len="med"/>
            </a:ln>
          </a:left>
          <a:right>
            <a:ln w="9525" cap="flat" cmpd="sng">
              <a:solidFill>
                <a:srgbClr val="000000">
                  <a:alpha val="0"/>
                </a:srgbClr>
              </a:solidFill>
              <a:prstDash val="solid"/>
              <a:round/>
              <a:headEnd type="none" w="med" len="med"/>
              <a:tailEnd type="none" w="med" len="med"/>
            </a:ln>
          </a:right>
          <a:top>
            <a:ln w="12700" cap="flat" cmpd="sng">
              <a:solidFill>
                <a:schemeClr val="accent1"/>
              </a:solidFill>
              <a:prstDash val="solid"/>
              <a:round/>
              <a:headEnd type="none" w="med" len="med"/>
              <a:tailEnd type="none" w="med" len="med"/>
            </a:ln>
          </a:top>
          <a:bottom>
            <a:ln w="12700" cap="flat" cmpd="sng">
              <a:solidFill>
                <a:schemeClr val="accent1"/>
              </a:solidFill>
              <a:prstDash val="solid"/>
              <a:round/>
              <a:headEnd type="none" w="med" len="med"/>
              <a:tailEnd type="none" w="med" len="med"/>
            </a:ln>
          </a:bottom>
          <a:insideH>
            <a:ln w="9525" cap="flat" cmpd="sng">
              <a:solidFill>
                <a:srgbClr val="000000">
                  <a:alpha val="0"/>
                </a:srgbClr>
              </a:solidFill>
              <a:prstDash val="solid"/>
              <a:round/>
              <a:headEnd type="none" w="med" len="med"/>
              <a:tailEnd type="none" w="med" len="med"/>
            </a:ln>
          </a:insideH>
          <a:insideV>
            <a:ln w="9525" cap="flat" cmpd="sng">
              <a:solidFill>
                <a:srgbClr val="000000">
                  <a:alpha val="0"/>
                </a:srgbClr>
              </a:solidFill>
              <a:prstDash val="solid"/>
              <a:round/>
              <a:headEnd type="none" w="med" len="med"/>
              <a:tailEnd type="none" w="med" len="med"/>
            </a:ln>
          </a:insideV>
        </a:tcBdr>
        <a:fill>
          <a:solidFill>
            <a:srgbClr val="FFFFFF">
              <a:alpha val="0"/>
            </a:srgbClr>
          </a:solid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med" len="med"/>
              <a:tailEnd type="none" w="med" len="med"/>
            </a:ln>
          </a:top>
        </a:tcBdr>
        <a:fill>
          <a:solidFill>
            <a:srgbClr val="FFFFFF">
              <a:alpha val="0"/>
            </a:srgbClr>
          </a:solidFill>
        </a:fill>
      </a:tcStyle>
    </a:lastRow>
    <a:firstRow>
      <a:tcTxStyle b="on" i="off"/>
      <a:tcStyle>
        <a:tcBdr>
          <a:bottom>
            <a:ln w="12700" cap="flat" cmpd="sng">
              <a:solidFill>
                <a:schemeClr val="accent1"/>
              </a:solidFill>
              <a:prstDash val="solid"/>
              <a:round/>
              <a:headEnd type="none" w="med" len="med"/>
              <a:tailEnd type="none" w="med" len="med"/>
            </a:ln>
          </a:bottom>
        </a:tcBdr>
        <a:fill>
          <a:solidFill>
            <a:srgbClr val="FFFFFF">
              <a:alpha val="0"/>
            </a:srgb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45" autoAdjust="0"/>
    <p:restoredTop sz="84489" autoAdjust="0"/>
  </p:normalViewPr>
  <p:slideViewPr>
    <p:cSldViewPr snapToGrid="0" snapToObjects="1">
      <p:cViewPr varScale="1">
        <p:scale>
          <a:sx n="74" d="100"/>
          <a:sy n="74" d="100"/>
        </p:scale>
        <p:origin x="1795" y="67"/>
      </p:cViewPr>
      <p:guideLst>
        <p:guide orient="horz" pos="4042"/>
        <p:guide pos="295"/>
        <p:guide orient="horz" pos="4178"/>
        <p:guide orient="horz" pos="119"/>
        <p:guide orient="horz" pos="709"/>
        <p:guide orient="horz" pos="1071"/>
        <p:guide pos="635"/>
      </p:guideLst>
    </p:cSldViewPr>
  </p:slideViewPr>
  <p:outlineViewPr>
    <p:cViewPr>
      <p:scale>
        <a:sx n="33" d="100"/>
        <a:sy n="33" d="100"/>
      </p:scale>
      <p:origin x="0" y="-5892"/>
    </p:cViewPr>
  </p:outlineViewPr>
  <p:notesTextViewPr>
    <p:cViewPr>
      <p:scale>
        <a:sx n="100" d="100"/>
        <a:sy n="100" d="100"/>
      </p:scale>
      <p:origin x="0" y="0"/>
    </p:cViewPr>
  </p:notesTextViewPr>
  <p:sorterViewPr>
    <p:cViewPr>
      <p:scale>
        <a:sx n="100" d="100"/>
        <a:sy n="100" d="100"/>
      </p:scale>
      <p:origin x="0" y="-6168"/>
    </p:cViewPr>
  </p:sorterViewPr>
  <p:notesViewPr>
    <p:cSldViewPr snapToGrid="0" snapToObjects="1">
      <p:cViewPr varScale="1">
        <p:scale>
          <a:sx n="68" d="100"/>
          <a:sy n="68" d="100"/>
        </p:scale>
        <p:origin x="306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font" Target="fonts/font4.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font" Target="fonts/font2.fntdata"/><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1.fntdata"/><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5.fntdata"/><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85CB01-6679-D646-ACB3-8B04B786C15F}" type="datetimeFigureOut">
              <a:rPr lang="en-US" smtClean="0"/>
              <a:t>8/31/2021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AC0F4D-8A6F-1C4A-B6BF-1558431E4F79}" type="slidenum">
              <a:rPr lang="en-US" smtClean="0"/>
              <a:t>‹#›</a:t>
            </a:fld>
            <a:endParaRPr lang="en-US" dirty="0"/>
          </a:p>
        </p:txBody>
      </p:sp>
    </p:spTree>
    <p:extLst>
      <p:ext uri="{BB962C8B-B14F-4D97-AF65-F5344CB8AC3E}">
        <p14:creationId xmlns:p14="http://schemas.microsoft.com/office/powerpoint/2010/main" val="35540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200" b="0" i="0" u="none" strike="noStrike" cap="none">
                <a:solidFill>
                  <a:schemeClr val="dk1"/>
                </a:solidFill>
                <a:latin typeface="Arial"/>
                <a:ea typeface="Arial"/>
                <a:cs typeface="Arial"/>
                <a:sym typeface="Arial"/>
              </a:defRPr>
            </a:lvl2pPr>
            <a:lvl3pPr marL="914400" marR="0" lvl="2" indent="0" algn="l" rtl="0">
              <a:spcBef>
                <a:spcPts val="0"/>
              </a:spcBef>
              <a:buNone/>
              <a:defRPr sz="1200" b="0" i="0" u="none" strike="noStrike" cap="none">
                <a:solidFill>
                  <a:schemeClr val="dk1"/>
                </a:solidFill>
                <a:latin typeface="Arial"/>
                <a:ea typeface="Arial"/>
                <a:cs typeface="Arial"/>
                <a:sym typeface="Arial"/>
              </a:defRPr>
            </a:lvl3pPr>
            <a:lvl4pPr marL="1371600" marR="0" lvl="3" indent="0" algn="l" rtl="0">
              <a:spcBef>
                <a:spcPts val="0"/>
              </a:spcBef>
              <a:buNone/>
              <a:defRPr sz="1200" b="0" i="0" u="none" strike="noStrike" cap="none">
                <a:solidFill>
                  <a:schemeClr val="dk1"/>
                </a:solidFill>
                <a:latin typeface="Arial"/>
                <a:ea typeface="Arial"/>
                <a:cs typeface="Arial"/>
                <a:sym typeface="Arial"/>
              </a:defRPr>
            </a:lvl4pPr>
            <a:lvl5pPr marL="1828800" marR="0" lvl="4" indent="0" algn="l" rtl="0">
              <a:spcBef>
                <a:spcPts val="0"/>
              </a:spcBef>
              <a:buNone/>
              <a:defRPr sz="1200" b="0" i="0" u="none" strike="noStrike" cap="none">
                <a:solidFill>
                  <a:schemeClr val="dk1"/>
                </a:solidFill>
                <a:latin typeface="Arial"/>
                <a:ea typeface="Arial"/>
                <a:cs typeface="Arial"/>
                <a:sym typeface="Arial"/>
              </a:defRPr>
            </a:lvl5pPr>
            <a:lvl6pPr marL="2286000" marR="0" lvl="5" indent="0" algn="l" rtl="0">
              <a:spcBef>
                <a:spcPts val="0"/>
              </a:spcBef>
              <a:buNone/>
              <a:defRPr sz="1200" b="0" i="0" u="none" strike="noStrike" cap="none">
                <a:solidFill>
                  <a:schemeClr val="dk1"/>
                </a:solidFill>
                <a:latin typeface="Arial"/>
                <a:ea typeface="Arial"/>
                <a:cs typeface="Arial"/>
                <a:sym typeface="Arial"/>
              </a:defRPr>
            </a:lvl6pPr>
            <a:lvl7pPr marL="2743200" marR="0" lvl="6" indent="0" algn="l" rtl="0">
              <a:spcBef>
                <a:spcPts val="0"/>
              </a:spcBef>
              <a:buNone/>
              <a:defRPr sz="1200" b="0" i="0" u="none" strike="noStrike" cap="none">
                <a:solidFill>
                  <a:schemeClr val="dk1"/>
                </a:solidFill>
                <a:latin typeface="Arial"/>
                <a:ea typeface="Arial"/>
                <a:cs typeface="Arial"/>
                <a:sym typeface="Arial"/>
              </a:defRPr>
            </a:lvl7pPr>
            <a:lvl8pPr marL="3200400" marR="0" lvl="7" indent="0" algn="l" rtl="0">
              <a:spcBef>
                <a:spcPts val="0"/>
              </a:spcBef>
              <a:buNone/>
              <a:defRPr sz="1200" b="0" i="0" u="none" strike="noStrike" cap="none">
                <a:solidFill>
                  <a:schemeClr val="dk1"/>
                </a:solidFill>
                <a:latin typeface="Arial"/>
                <a:ea typeface="Arial"/>
                <a:cs typeface="Arial"/>
                <a:sym typeface="Arial"/>
              </a:defRPr>
            </a:lvl8pPr>
            <a:lvl9pPr marL="3657600" marR="0" lvl="8" indent="0" algn="l" rtl="0">
              <a:spcBef>
                <a:spcPts val="0"/>
              </a:spcBef>
              <a:buNone/>
              <a:defRPr sz="1200" b="0" i="0" u="none" strike="noStrike" cap="none">
                <a:solidFill>
                  <a:schemeClr val="dk1"/>
                </a:solidFill>
                <a:latin typeface="Arial"/>
                <a:ea typeface="Arial"/>
                <a:cs typeface="Arial"/>
                <a:sym typeface="Arial"/>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457102709"/>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latin typeface="Arial"/>
                <a:ea typeface="Arial"/>
                <a:cs typeface="Arial"/>
                <a:sym typeface="Arial"/>
              </a:rPr>
              <a:t>If this PowerPoint presentation contains mathematical equations, you may need to check that your computer has the following installed:</a:t>
            </a:r>
          </a:p>
          <a:p>
            <a:r>
              <a:rPr lang="en-US" sz="1200" b="0" i="0" u="none" strike="noStrike" kern="1200" cap="none" dirty="0">
                <a:solidFill>
                  <a:schemeClr val="dk1"/>
                </a:solidFill>
                <a:latin typeface="Arial"/>
                <a:ea typeface="Arial"/>
                <a:cs typeface="Arial"/>
                <a:sym typeface="Arial"/>
              </a:rPr>
              <a:t>1) MathType Plugin</a:t>
            </a:r>
          </a:p>
          <a:p>
            <a:r>
              <a:rPr lang="en-US" sz="1200" b="0" i="0" u="none" strike="noStrike" kern="1200" cap="none" dirty="0">
                <a:solidFill>
                  <a:schemeClr val="dk1"/>
                </a:solidFill>
                <a:latin typeface="Arial"/>
                <a:ea typeface="Arial"/>
                <a:cs typeface="Arial"/>
                <a:sym typeface="Arial"/>
              </a:rPr>
              <a:t>2) Math Player (free versions available)</a:t>
            </a:r>
          </a:p>
          <a:p>
            <a:r>
              <a:rPr lang="en-US" sz="1200" b="0" i="0" u="none" strike="noStrike" kern="1200" cap="none" dirty="0">
                <a:solidFill>
                  <a:schemeClr val="dk1"/>
                </a:solidFill>
                <a:latin typeface="Arial"/>
                <a:ea typeface="Arial"/>
                <a:cs typeface="Arial"/>
                <a:sym typeface="Arial"/>
              </a:rPr>
              <a:t>3) NVDA Reader (free versions available)</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60602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cap="none" dirty="0">
                <a:solidFill>
                  <a:schemeClr val="dk1"/>
                </a:solidFill>
                <a:effectLst/>
                <a:latin typeface="Arial"/>
                <a:ea typeface="Arial"/>
                <a:cs typeface="Arial"/>
                <a:sym typeface="Arial"/>
              </a:rPr>
              <a:t>The vertical axis is labeled, currency in circulation (billions of dollars) and ranges from 0 to 1800 dollars in increments of 200. The horizontal axis lists dates from 2000 to 20 20 in 2 year increments. The line starts from 525 dollars in 2000 and slopes upward to the upper right corner. The line reaches to a value of 700 dollars by 2006, 900 dollars by 2009, 1200 dollars by 20 14. The line reaches to a value of 1700 dollars by 20 20. The values used in the description are approximate.</a:t>
            </a:r>
            <a:endParaRPr lang="en-IN" sz="1200" b="0" i="0" u="none" strike="noStrike" kern="1200" cap="none" dirty="0">
              <a:solidFill>
                <a:schemeClr val="dk1"/>
              </a:solidFill>
              <a:effectLst/>
              <a:latin typeface="Arial"/>
              <a:ea typeface="Arial"/>
              <a:cs typeface="Arial"/>
              <a:sym typeface="Arial"/>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19</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990775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cap="none" dirty="0">
                <a:solidFill>
                  <a:schemeClr val="dk1"/>
                </a:solidFill>
                <a:effectLst/>
                <a:latin typeface="Arial"/>
                <a:ea typeface="Arial"/>
                <a:cs typeface="Arial"/>
                <a:sym typeface="Arial"/>
              </a:rPr>
              <a:t>The data is as follows.</a:t>
            </a:r>
            <a:endParaRPr lang="en-IN" sz="1200" b="0" i="0" u="none" strike="noStrike" kern="1200" cap="none" dirty="0">
              <a:solidFill>
                <a:schemeClr val="dk1"/>
              </a:solidFill>
              <a:effectLst/>
              <a:latin typeface="Arial"/>
              <a:ea typeface="Arial"/>
              <a:cs typeface="Arial"/>
              <a:sym typeface="Arial"/>
            </a:endParaRPr>
          </a:p>
          <a:p>
            <a:pPr marL="171450" lvl="0" indent="-171450">
              <a:buFont typeface="Arial" panose="020B0604020202020204" pitchFamily="34" charset="0"/>
              <a:buChar char="•"/>
            </a:pPr>
            <a:r>
              <a:rPr lang="en-US" sz="1200" b="0" i="0" u="none" strike="noStrike" kern="1200" cap="none" dirty="0">
                <a:solidFill>
                  <a:schemeClr val="dk1"/>
                </a:solidFill>
                <a:effectLst/>
                <a:latin typeface="Arial"/>
                <a:ea typeface="Arial"/>
                <a:cs typeface="Arial"/>
                <a:sym typeface="Arial"/>
              </a:rPr>
              <a:t>$1, $2, $5, $10 bills, 3%.</a:t>
            </a:r>
            <a:endParaRPr lang="en-IN" sz="1200" b="0" i="0" u="none" strike="noStrike" kern="1200" cap="none" dirty="0">
              <a:solidFill>
                <a:schemeClr val="dk1"/>
              </a:solidFill>
              <a:effectLst/>
              <a:latin typeface="Arial"/>
              <a:ea typeface="Arial"/>
              <a:cs typeface="Arial"/>
              <a:sym typeface="Arial"/>
            </a:endParaRPr>
          </a:p>
          <a:p>
            <a:pPr marL="171450" lvl="0" indent="-171450">
              <a:buFont typeface="Arial" panose="020B0604020202020204" pitchFamily="34" charset="0"/>
              <a:buChar char="•"/>
            </a:pPr>
            <a:r>
              <a:rPr lang="en-US" sz="1200" b="0" i="0" u="none" strike="noStrike" kern="1200" cap="none" dirty="0">
                <a:solidFill>
                  <a:schemeClr val="dk1"/>
                </a:solidFill>
                <a:effectLst/>
                <a:latin typeface="Arial"/>
                <a:ea typeface="Arial"/>
                <a:cs typeface="Arial"/>
                <a:sym typeface="Arial"/>
              </a:rPr>
              <a:t>$20 bills, 12%.</a:t>
            </a:r>
            <a:endParaRPr lang="en-IN" sz="1200" b="0" i="0" u="none" strike="noStrike" kern="1200" cap="none" dirty="0">
              <a:solidFill>
                <a:schemeClr val="dk1"/>
              </a:solidFill>
              <a:effectLst/>
              <a:latin typeface="Arial"/>
              <a:ea typeface="Arial"/>
              <a:cs typeface="Arial"/>
              <a:sym typeface="Arial"/>
            </a:endParaRPr>
          </a:p>
          <a:p>
            <a:pPr marL="171450" lvl="0" indent="-171450">
              <a:buFont typeface="Arial" panose="020B0604020202020204" pitchFamily="34" charset="0"/>
              <a:buChar char="•"/>
            </a:pPr>
            <a:r>
              <a:rPr lang="en-US" sz="1200" b="0" i="0" u="none" strike="noStrike" kern="1200" cap="none" dirty="0">
                <a:solidFill>
                  <a:schemeClr val="dk1"/>
                </a:solidFill>
                <a:effectLst/>
                <a:latin typeface="Arial"/>
                <a:ea typeface="Arial"/>
                <a:cs typeface="Arial"/>
                <a:sym typeface="Arial"/>
              </a:rPr>
              <a:t>$50 bills, 5%.</a:t>
            </a:r>
            <a:endParaRPr lang="en-IN" sz="1200" b="0" i="0" u="none" strike="noStrike" kern="1200" cap="none" dirty="0">
              <a:solidFill>
                <a:schemeClr val="dk1"/>
              </a:solidFill>
              <a:effectLst/>
              <a:latin typeface="Arial"/>
              <a:ea typeface="Arial"/>
              <a:cs typeface="Arial"/>
              <a:sym typeface="Arial"/>
            </a:endParaRPr>
          </a:p>
          <a:p>
            <a:pPr marL="171450" lvl="0" indent="-171450">
              <a:buFont typeface="Arial" panose="020B0604020202020204" pitchFamily="34" charset="0"/>
              <a:buChar char="•"/>
            </a:pPr>
            <a:r>
              <a:rPr lang="en-US" sz="1200" b="0" i="0" u="none" strike="noStrike" kern="1200" cap="none" dirty="0">
                <a:solidFill>
                  <a:schemeClr val="dk1"/>
                </a:solidFill>
                <a:effectLst/>
                <a:latin typeface="Arial"/>
                <a:ea typeface="Arial"/>
                <a:cs typeface="Arial"/>
                <a:sym typeface="Arial"/>
              </a:rPr>
              <a:t>$100 bills, 80%.</a:t>
            </a:r>
            <a:endParaRPr lang="en-IN" sz="1200" b="0" i="0" u="none" strike="noStrike" kern="1200" cap="none" dirty="0">
              <a:solidFill>
                <a:schemeClr val="dk1"/>
              </a:solidFill>
              <a:effectLst/>
              <a:latin typeface="Arial"/>
              <a:ea typeface="Arial"/>
              <a:cs typeface="Arial"/>
              <a:sym typeface="Arial"/>
            </a:endParaRPr>
          </a:p>
          <a:p>
            <a:r>
              <a:rPr lang="en-US" sz="1200" b="0" i="0" u="none" strike="noStrike" kern="1200" cap="none" dirty="0">
                <a:solidFill>
                  <a:schemeClr val="dk1"/>
                </a:solidFill>
                <a:effectLst/>
                <a:latin typeface="Arial"/>
                <a:ea typeface="Arial"/>
                <a:cs typeface="Arial"/>
                <a:sym typeface="Arial"/>
              </a:rPr>
              <a:t>The values used in the description are approximate.</a:t>
            </a:r>
            <a:endParaRPr lang="en-IN" sz="1200" b="0" i="0" u="none" strike="noStrike" kern="1200" cap="none" dirty="0">
              <a:solidFill>
                <a:schemeClr val="dk1"/>
              </a:solidFill>
              <a:effectLst/>
              <a:latin typeface="Arial"/>
              <a:ea typeface="Arial"/>
              <a:cs typeface="Arial"/>
              <a:sym typeface="Arial"/>
            </a:endParaRP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20</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058803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t>Teaching Tips: Ask students if they have bought items on eBay. Next, ask how many would have still bought the items if they could not have used PayPal.</a:t>
            </a:r>
          </a:p>
          <a:p>
            <a:pPr eaLnBrk="1" hangingPunct="1"/>
            <a:r>
              <a:rPr lang="en-US" dirty="0"/>
              <a:t>The discussion that follows should help them to understand how money evolves over time and how increased efficiency of the payments systems allows for more economic activity.</a:t>
            </a:r>
          </a:p>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24</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078478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Notes: In panel (b), savings deposits include money market deposit accounts. Checking account deposits are also called </a:t>
            </a:r>
            <a:r>
              <a:rPr lang="en-US" i="1" dirty="0"/>
              <a:t>demand deposits</a:t>
            </a:r>
            <a:r>
              <a:rPr lang="en-US" dirty="0"/>
              <a: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cap="none" dirty="0">
                <a:solidFill>
                  <a:schemeClr val="dk1"/>
                </a:solidFill>
                <a:effectLst/>
                <a:latin typeface="Arial"/>
                <a:ea typeface="Arial"/>
                <a:cs typeface="Arial"/>
                <a:sym typeface="Arial"/>
              </a:rPr>
              <a:t>The first pie chart for M1 = $5,345.7 billion shows data as checking account deposits, $3,460.6 billion and currency, $1,885.1 billion. The second pie chart for M2 = $18,318.2 billion shows data as savings deposits, $11,465.1 billion, M1, $5,345.7 billion, money market mutual fund shares, $1,113.5 billion, and small time deposits, $393.9 billion.</a:t>
            </a:r>
            <a:endParaRPr lang="en-US" dirty="0"/>
          </a:p>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33</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241259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Teaching Tips: There has been much discussion about how the Fed </a:t>
            </a:r>
            <a:r>
              <a:rPr lang="ja-JP" altLang="en-US" dirty="0"/>
              <a:t>“</a:t>
            </a:r>
            <a:r>
              <a:rPr lang="en-US" altLang="ja-JP" dirty="0"/>
              <a:t>printed money</a:t>
            </a:r>
            <a:r>
              <a:rPr lang="ja-JP" altLang="en-US" dirty="0"/>
              <a:t>”</a:t>
            </a:r>
            <a:r>
              <a:rPr lang="en-US" altLang="ja-JP" dirty="0"/>
              <a:t> and more than doubled the size of the money supply during the financial crisis. As a result, some commentators have predicted that the United States will experience hyperinflation. Have students look at Figure 2.2 (both panel a and panel b) to see how much the money supply has really grown since the start of the crisis in Fall 2008 (pay particular attention to M2). You can use this figure to reinforce the meaning of the money supply and the limits to the Fed</a:t>
            </a:r>
            <a:r>
              <a:rPr lang="ja-JP" altLang="en-US" dirty="0"/>
              <a:t>’</a:t>
            </a:r>
            <a:r>
              <a:rPr lang="en-US" altLang="ja-JP" dirty="0"/>
              <a:t>s ability to increase it (though you should save the discussion of the difference between the monetary base and the money supply for a future chapter). Though M1 displays a couple of bursts of growth, neither was sustained. The growth of M2 does not differ much from its historical behavior.</a:t>
            </a:r>
          </a:p>
          <a:p>
            <a:pPr eaLnBrk="1" hangingPunct="1">
              <a:spcBef>
                <a:spcPct val="0"/>
              </a:spcBef>
            </a:pPr>
            <a:r>
              <a:rPr lang="en-US" dirty="0"/>
              <a:t>Given the difference in growth rates of M1 and M2, can forecasters decide which measures to use to explain changes in other economic variables, such as the economy</a:t>
            </a:r>
            <a:r>
              <a:rPr lang="ja-JP" altLang="en-US" dirty="0"/>
              <a:t>’</a:t>
            </a:r>
            <a:r>
              <a:rPr lang="en-US" altLang="ja-JP" dirty="0"/>
              <a:t>s total output, the price level, and interest rates? The measure of the money supply that is best for forecasting remains an open question.</a:t>
            </a:r>
            <a:endParaRPr lang="en-US" dirty="0"/>
          </a:p>
          <a:p>
            <a:endParaRPr lang="en-IN" dirty="0"/>
          </a:p>
          <a:p>
            <a:r>
              <a:rPr lang="en-US" sz="1200" b="0" i="0" u="none" strike="noStrike" kern="1200" cap="none" dirty="0">
                <a:solidFill>
                  <a:schemeClr val="dk1"/>
                </a:solidFill>
                <a:effectLst/>
                <a:latin typeface="Arial"/>
                <a:ea typeface="Arial"/>
                <a:cs typeface="Arial"/>
                <a:sym typeface="Arial"/>
              </a:rPr>
              <a:t>(a) The first graph is for level of M1 and M2. The graph shows the years from 19 82 to 20 15 on the x axis in increments of 5 years. The y axis is labeled, money supply, M1 and M2 in billions of dollars and ranges from 0 to 14,000 in increments of 2,000 dollars. The line for M1 starts in 400 in 19 82 and moves to the right with a low slope. The line reaches to 3,000 by 20 15 and to 4000 by 20 20. The line for M2 starts from 1,900 in 19 82 and slopes upward with a slope higher than that for M1. The line reaches to 5,000 by year 2000, 8,000 by 20 10, 12,000 by 20 15, and 16,000 by 20 20.</a:t>
            </a:r>
            <a:endParaRPr lang="en-IN" sz="1200" b="0" i="0" u="none" strike="noStrike" kern="1200" cap="none" dirty="0">
              <a:solidFill>
                <a:schemeClr val="dk1"/>
              </a:solidFill>
              <a:effectLst/>
              <a:latin typeface="Arial"/>
              <a:ea typeface="Arial"/>
              <a:cs typeface="Arial"/>
              <a:sym typeface="Arial"/>
            </a:endParaRPr>
          </a:p>
          <a:p>
            <a:r>
              <a:rPr lang="en-US" sz="1200" b="0" i="0" u="none" strike="noStrike" kern="1200" cap="none" dirty="0">
                <a:solidFill>
                  <a:schemeClr val="dk1"/>
                </a:solidFill>
                <a:effectLst/>
                <a:latin typeface="Arial"/>
                <a:ea typeface="Arial"/>
                <a:cs typeface="Arial"/>
                <a:sym typeface="Arial"/>
              </a:rPr>
              <a:t> (b) The second graph is for growth rates of M1 and M2. The x axis shows the years from 19 82 to 20 20 in increments of 5 years. The y axis is labeled, growth rate of the money supply and ranges from negative 10 percent at the origin to 35 percent, in increments of 5 percent. The lines for both M2 and M1 are both quickly fluctuating over the years. The line for M1 starts from 5% while that for M2 starts from 9%  and both the lines reach 7.5% by 202 02. The values used in the description are approximate.</a:t>
            </a:r>
            <a:endParaRPr lang="en-IN" sz="1200" b="0" i="0" u="none" strike="noStrike" kern="1200" cap="none" dirty="0">
              <a:solidFill>
                <a:schemeClr val="dk1"/>
              </a:solidFill>
              <a:effectLst/>
              <a:latin typeface="Arial"/>
              <a:ea typeface="Arial"/>
              <a:cs typeface="Arial"/>
              <a:sym typeface="Arial"/>
            </a:endParaRPr>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34</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3080774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36</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835416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In both panels, high money growth rates are associated with higher inflation rates.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r>
              <a:rPr lang="en-US" sz="1200" b="0" i="0" u="none" strike="noStrike" kern="1200" cap="none" dirty="0">
                <a:solidFill>
                  <a:schemeClr val="dk1"/>
                </a:solidFill>
                <a:effectLst/>
                <a:latin typeface="Arial"/>
                <a:ea typeface="Arial"/>
                <a:cs typeface="Arial"/>
                <a:sym typeface="Arial"/>
              </a:rPr>
              <a:t>The first graph is for growth rate of M2 and inflation in the United States. The vertical axis is labeled, inflation rate and ranges from negative 4 to 8% in increments of 2. The horizontal axis is labeled, M2 growth rate and ranges from 0 to 18% in increments of 3. The data is as follows.</a:t>
            </a:r>
            <a:endParaRPr lang="en-IN" sz="1200" b="0" i="0" u="none" strike="noStrike" kern="1200" cap="none" dirty="0">
              <a:solidFill>
                <a:schemeClr val="dk1"/>
              </a:solidFill>
              <a:effectLst/>
              <a:latin typeface="Arial"/>
              <a:ea typeface="Arial"/>
              <a:cs typeface="Arial"/>
              <a:sym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b="0" i="0" u="none" strike="noStrike" kern="1200" cap="none" dirty="0">
              <a:solidFill>
                <a:schemeClr val="dk1"/>
              </a:solidFill>
              <a:effectLst/>
              <a:latin typeface="Arial"/>
              <a:cs typeface="Arial"/>
              <a:sym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IN" dirty="0"/>
          </a:p>
          <a:p>
            <a:pPr marL="0" marR="0" lvl="0" indent="0" algn="l" defTabSz="457200" rtl="0" eaLnBrk="1" fontAlgn="auto" latinLnBrk="0" hangingPunct="1">
              <a:lnSpc>
                <a:spcPct val="100000"/>
              </a:lnSpc>
              <a:spcBef>
                <a:spcPts val="0"/>
              </a:spcBef>
              <a:spcAft>
                <a:spcPts val="0"/>
              </a:spcAft>
              <a:buClrTx/>
              <a:buSzTx/>
              <a:buFontTx/>
              <a:buNone/>
              <a:tabLst/>
              <a:defRPr/>
            </a:pPr>
            <a:r>
              <a:rPr lang="en-IN" dirty="0"/>
              <a:t>A table has 14 rows and 3 columns. The columns have the following headings from left to right. Decade, M2 growth rate, Inflation rate. The row entries are as follows. Row 1. Decade, 1870s. M2 growth rate, 2.5</a:t>
            </a:r>
            <a:r>
              <a:rPr lang="en-US" sz="1200" b="0" i="0" u="none" strike="noStrike" kern="1200" cap="none" dirty="0">
                <a:solidFill>
                  <a:schemeClr val="dk1"/>
                </a:solidFill>
                <a:effectLst/>
                <a:latin typeface="Arial"/>
                <a:ea typeface="Arial"/>
                <a:cs typeface="Arial"/>
                <a:sym typeface="Arial"/>
              </a:rPr>
              <a:t>%</a:t>
            </a:r>
            <a:r>
              <a:rPr lang="en-IN" dirty="0"/>
              <a:t>. Inflation rate, negative 3%. Row 2. Decade, 1880s. M2 growth rate, 8</a:t>
            </a:r>
            <a:r>
              <a:rPr lang="en-US" sz="1200" b="0" i="0" u="none" strike="noStrike" kern="1200" cap="none" dirty="0">
                <a:solidFill>
                  <a:schemeClr val="dk1"/>
                </a:solidFill>
                <a:effectLst/>
                <a:latin typeface="Arial"/>
                <a:ea typeface="Arial"/>
                <a:cs typeface="Arial"/>
                <a:sym typeface="Arial"/>
              </a:rPr>
              <a:t>%</a:t>
            </a:r>
            <a:r>
              <a:rPr lang="en-IN" dirty="0"/>
              <a:t>. Inflation rate, 0</a:t>
            </a:r>
            <a:r>
              <a:rPr lang="en-US" sz="1200" b="0" i="0" u="none" strike="noStrike" kern="1200" cap="none" dirty="0">
                <a:solidFill>
                  <a:schemeClr val="dk1"/>
                </a:solidFill>
                <a:effectLst/>
                <a:latin typeface="Arial"/>
                <a:ea typeface="Arial"/>
                <a:cs typeface="Arial"/>
                <a:sym typeface="Arial"/>
              </a:rPr>
              <a:t>%</a:t>
            </a:r>
            <a:r>
              <a:rPr lang="en-IN" dirty="0"/>
              <a:t>. Row 3. Decade, 1890s. M2 growth rate, 5.5</a:t>
            </a:r>
            <a:r>
              <a:rPr lang="en-US" sz="1200" b="0" i="0" u="none" strike="noStrike" kern="1200" cap="none" dirty="0">
                <a:solidFill>
                  <a:schemeClr val="dk1"/>
                </a:solidFill>
                <a:effectLst/>
                <a:latin typeface="Arial"/>
                <a:ea typeface="Arial"/>
                <a:cs typeface="Arial"/>
                <a:sym typeface="Arial"/>
              </a:rPr>
              <a:t>%</a:t>
            </a:r>
            <a:r>
              <a:rPr lang="en-IN" dirty="0"/>
              <a:t>. Inflation rate, negative 1%. Row 4. Decade, 1900s. M2 growth rate, 7.5</a:t>
            </a:r>
            <a:r>
              <a:rPr lang="en-US" sz="1200" b="0" i="0" u="none" strike="noStrike" kern="1200" cap="none" dirty="0">
                <a:solidFill>
                  <a:schemeClr val="dk1"/>
                </a:solidFill>
                <a:effectLst/>
                <a:latin typeface="Arial"/>
                <a:ea typeface="Arial"/>
                <a:cs typeface="Arial"/>
                <a:sym typeface="Arial"/>
              </a:rPr>
              <a:t>%</a:t>
            </a:r>
            <a:r>
              <a:rPr lang="en-IN" dirty="0"/>
              <a:t>. Inflation rate, 2</a:t>
            </a:r>
            <a:r>
              <a:rPr lang="en-US" sz="1200" b="0" i="0" u="none" strike="noStrike" kern="1200" cap="none" dirty="0">
                <a:solidFill>
                  <a:schemeClr val="dk1"/>
                </a:solidFill>
                <a:effectLst/>
                <a:latin typeface="Arial"/>
                <a:ea typeface="Arial"/>
                <a:cs typeface="Arial"/>
                <a:sym typeface="Arial"/>
              </a:rPr>
              <a:t>%</a:t>
            </a:r>
            <a:r>
              <a:rPr lang="en-IN" dirty="0"/>
              <a:t>. Row 5. Decade, 1910s. M2 growth rate, 9</a:t>
            </a:r>
            <a:r>
              <a:rPr lang="en-US" sz="1200" b="0" i="0" u="none" strike="noStrike" kern="1200" cap="none" dirty="0">
                <a:solidFill>
                  <a:schemeClr val="dk1"/>
                </a:solidFill>
                <a:effectLst/>
                <a:latin typeface="Arial"/>
                <a:ea typeface="Arial"/>
                <a:cs typeface="Arial"/>
                <a:sym typeface="Arial"/>
              </a:rPr>
              <a:t>%</a:t>
            </a:r>
            <a:r>
              <a:rPr lang="en-IN" dirty="0"/>
              <a:t>. Inflation rate, 6.5</a:t>
            </a:r>
            <a:r>
              <a:rPr lang="en-US" sz="1200" b="0" i="0" u="none" strike="noStrike" kern="1200" cap="none" dirty="0">
                <a:solidFill>
                  <a:schemeClr val="dk1"/>
                </a:solidFill>
                <a:effectLst/>
                <a:latin typeface="Arial"/>
                <a:ea typeface="Arial"/>
                <a:cs typeface="Arial"/>
                <a:sym typeface="Arial"/>
              </a:rPr>
              <a:t>%</a:t>
            </a:r>
            <a:r>
              <a:rPr lang="en-IN" dirty="0"/>
              <a:t>. Row 6. Decade, 1920s. M2 growth rate, 4.5</a:t>
            </a:r>
            <a:r>
              <a:rPr lang="en-US" sz="1200" b="0" i="0" u="none" strike="noStrike" kern="1200" cap="none" dirty="0">
                <a:solidFill>
                  <a:schemeClr val="dk1"/>
                </a:solidFill>
                <a:effectLst/>
                <a:latin typeface="Arial"/>
                <a:ea typeface="Arial"/>
                <a:cs typeface="Arial"/>
                <a:sym typeface="Arial"/>
              </a:rPr>
              <a:t>%</a:t>
            </a:r>
            <a:r>
              <a:rPr lang="en-IN" dirty="0"/>
              <a:t>. Inflation rate, negative 0.5%. Row 7. Decade, 1930s. M2 growth rate, 1</a:t>
            </a:r>
            <a:r>
              <a:rPr lang="en-US" sz="1200" b="0" i="0" u="none" strike="noStrike" kern="1200" cap="none" dirty="0">
                <a:solidFill>
                  <a:schemeClr val="dk1"/>
                </a:solidFill>
                <a:effectLst/>
                <a:latin typeface="Arial"/>
                <a:ea typeface="Arial"/>
                <a:cs typeface="Arial"/>
                <a:sym typeface="Arial"/>
              </a:rPr>
              <a:t>%</a:t>
            </a:r>
            <a:r>
              <a:rPr lang="en-IN" dirty="0"/>
              <a:t>. Inflation rate, negative 2%. Row 8. Decade, 1940s. M2 growth rate, 12</a:t>
            </a:r>
            <a:r>
              <a:rPr lang="en-US" sz="1200" b="0" i="0" u="none" strike="noStrike" kern="1200" cap="none" dirty="0">
                <a:solidFill>
                  <a:schemeClr val="dk1"/>
                </a:solidFill>
                <a:effectLst/>
                <a:latin typeface="Arial"/>
                <a:ea typeface="Arial"/>
                <a:cs typeface="Arial"/>
                <a:sym typeface="Arial"/>
              </a:rPr>
              <a:t>%</a:t>
            </a:r>
            <a:r>
              <a:rPr lang="en-IN" dirty="0"/>
              <a:t>. Inflation rate, 6</a:t>
            </a:r>
            <a:r>
              <a:rPr lang="en-US" sz="1200" b="0" i="0" u="none" strike="noStrike" kern="1200" cap="none" dirty="0">
                <a:solidFill>
                  <a:schemeClr val="dk1"/>
                </a:solidFill>
                <a:effectLst/>
                <a:latin typeface="Arial"/>
                <a:ea typeface="Arial"/>
                <a:cs typeface="Arial"/>
                <a:sym typeface="Arial"/>
              </a:rPr>
              <a:t>%</a:t>
            </a:r>
            <a:r>
              <a:rPr lang="en-IN" dirty="0"/>
              <a:t>. Row 9. Decade, 1950s. M2 growth rate, 3.5</a:t>
            </a:r>
            <a:r>
              <a:rPr lang="en-US" sz="1200" b="0" i="0" u="none" strike="noStrike" kern="1200" cap="none" dirty="0">
                <a:solidFill>
                  <a:schemeClr val="dk1"/>
                </a:solidFill>
                <a:effectLst/>
                <a:latin typeface="Arial"/>
                <a:ea typeface="Arial"/>
                <a:cs typeface="Arial"/>
                <a:sym typeface="Arial"/>
              </a:rPr>
              <a:t>%</a:t>
            </a:r>
            <a:r>
              <a:rPr lang="en-IN" dirty="0"/>
              <a:t>. Inflation rate, 2</a:t>
            </a:r>
            <a:r>
              <a:rPr lang="en-US" sz="1200" b="0" i="0" u="none" strike="noStrike" kern="1200" cap="none" dirty="0">
                <a:solidFill>
                  <a:schemeClr val="dk1"/>
                </a:solidFill>
                <a:effectLst/>
                <a:latin typeface="Arial"/>
                <a:ea typeface="Arial"/>
                <a:cs typeface="Arial"/>
                <a:sym typeface="Arial"/>
              </a:rPr>
              <a:t>%</a:t>
            </a:r>
            <a:r>
              <a:rPr lang="en-IN" dirty="0"/>
              <a:t>. Row 10. Decade, 1960s. M2 growth rate, 7</a:t>
            </a:r>
            <a:r>
              <a:rPr lang="en-US" sz="1200" b="0" i="0" u="none" strike="noStrike" kern="1200" cap="none" dirty="0">
                <a:solidFill>
                  <a:schemeClr val="dk1"/>
                </a:solidFill>
                <a:effectLst/>
                <a:latin typeface="Arial"/>
                <a:ea typeface="Arial"/>
                <a:cs typeface="Arial"/>
                <a:sym typeface="Arial"/>
              </a:rPr>
              <a:t>%</a:t>
            </a:r>
            <a:r>
              <a:rPr lang="en-IN" dirty="0"/>
              <a:t>. Inflation rate, 2</a:t>
            </a:r>
            <a:r>
              <a:rPr lang="en-US" sz="1200" b="0" i="0" u="none" strike="noStrike" kern="1200" cap="none" dirty="0">
                <a:solidFill>
                  <a:schemeClr val="dk1"/>
                </a:solidFill>
                <a:effectLst/>
                <a:latin typeface="Arial"/>
                <a:ea typeface="Arial"/>
                <a:cs typeface="Arial"/>
                <a:sym typeface="Arial"/>
              </a:rPr>
              <a:t>%</a:t>
            </a:r>
            <a:r>
              <a:rPr lang="en-IN" dirty="0"/>
              <a:t>. Row 11. Decade, 1970s. M2 growth rate, 7</a:t>
            </a:r>
            <a:r>
              <a:rPr lang="en-US" sz="1200" b="0" i="0" u="none" strike="noStrike" kern="1200" cap="none" dirty="0">
                <a:solidFill>
                  <a:schemeClr val="dk1"/>
                </a:solidFill>
                <a:effectLst/>
                <a:latin typeface="Arial"/>
                <a:ea typeface="Arial"/>
                <a:cs typeface="Arial"/>
                <a:sym typeface="Arial"/>
              </a:rPr>
              <a:t>%</a:t>
            </a:r>
            <a:r>
              <a:rPr lang="en-IN" dirty="0"/>
              <a:t>. Inflation rate, 16</a:t>
            </a:r>
            <a:r>
              <a:rPr lang="en-US" sz="1200" b="0" i="0" u="none" strike="noStrike" kern="1200" cap="none" dirty="0">
                <a:solidFill>
                  <a:schemeClr val="dk1"/>
                </a:solidFill>
                <a:effectLst/>
                <a:latin typeface="Arial"/>
                <a:ea typeface="Arial"/>
                <a:cs typeface="Arial"/>
                <a:sym typeface="Arial"/>
              </a:rPr>
              <a:t>%</a:t>
            </a:r>
            <a:r>
              <a:rPr lang="en-IN" dirty="0"/>
              <a:t>. Row 12. Decade, 1980s. M2 growth rate, 8</a:t>
            </a:r>
            <a:r>
              <a:rPr lang="en-US" sz="1200" b="0" i="0" u="none" strike="noStrike" kern="1200" cap="none" dirty="0">
                <a:solidFill>
                  <a:schemeClr val="dk1"/>
                </a:solidFill>
                <a:effectLst/>
                <a:latin typeface="Arial"/>
                <a:ea typeface="Arial"/>
                <a:cs typeface="Arial"/>
                <a:sym typeface="Arial"/>
              </a:rPr>
              <a:t>%</a:t>
            </a:r>
            <a:r>
              <a:rPr lang="en-IN" dirty="0"/>
              <a:t>. Inflation rate, 5</a:t>
            </a:r>
            <a:r>
              <a:rPr lang="en-US" sz="1200" b="0" i="0" u="none" strike="noStrike" kern="1200" cap="none" dirty="0">
                <a:solidFill>
                  <a:schemeClr val="dk1"/>
                </a:solidFill>
                <a:effectLst/>
                <a:latin typeface="Arial"/>
                <a:ea typeface="Arial"/>
                <a:cs typeface="Arial"/>
                <a:sym typeface="Arial"/>
              </a:rPr>
              <a:t>%</a:t>
            </a:r>
            <a:r>
              <a:rPr lang="en-IN" dirty="0"/>
              <a:t>. Row 13. Decade, 1990s. M2 growth rate, 4</a:t>
            </a:r>
            <a:r>
              <a:rPr lang="en-US" sz="1200" b="0" i="0" u="none" strike="noStrike" kern="1200" cap="none" dirty="0">
                <a:solidFill>
                  <a:schemeClr val="dk1"/>
                </a:solidFill>
                <a:effectLst/>
                <a:latin typeface="Arial"/>
                <a:ea typeface="Arial"/>
                <a:cs typeface="Arial"/>
                <a:sym typeface="Arial"/>
              </a:rPr>
              <a:t>%</a:t>
            </a:r>
            <a:r>
              <a:rPr lang="en-IN" dirty="0"/>
              <a:t>. Inflation rate, 2</a:t>
            </a:r>
            <a:r>
              <a:rPr lang="en-US" sz="1200" b="0" i="0" u="none" strike="noStrike" kern="1200" cap="none" dirty="0">
                <a:solidFill>
                  <a:schemeClr val="dk1"/>
                </a:solidFill>
                <a:effectLst/>
                <a:latin typeface="Arial"/>
                <a:ea typeface="Arial"/>
                <a:cs typeface="Arial"/>
                <a:sym typeface="Arial"/>
              </a:rPr>
              <a:t>%</a:t>
            </a:r>
            <a:r>
              <a:rPr lang="en-IN" dirty="0"/>
              <a:t>. Row 14. Decade, 2000s. M2 growth rate, 6</a:t>
            </a:r>
            <a:r>
              <a:rPr lang="en-US" sz="1200" b="0" i="0" u="none" strike="noStrike" kern="1200" cap="none" dirty="0">
                <a:solidFill>
                  <a:schemeClr val="dk1"/>
                </a:solidFill>
                <a:effectLst/>
                <a:latin typeface="Arial"/>
                <a:ea typeface="Arial"/>
                <a:cs typeface="Arial"/>
                <a:sym typeface="Arial"/>
              </a:rPr>
              <a:t>%</a:t>
            </a:r>
            <a:r>
              <a:rPr lang="en-IN" dirty="0"/>
              <a:t>. Inflation rate, 2</a:t>
            </a:r>
            <a:r>
              <a:rPr lang="en-US" sz="1200" b="0" i="0" u="none" strike="noStrike" kern="1200" cap="none" dirty="0">
                <a:solidFill>
                  <a:schemeClr val="dk1"/>
                </a:solidFill>
                <a:effectLst/>
                <a:latin typeface="Arial"/>
                <a:ea typeface="Arial"/>
                <a:cs typeface="Arial"/>
                <a:sym typeface="Arial"/>
              </a:rPr>
              <a:t>%</a:t>
            </a:r>
            <a:r>
              <a:rPr lang="en-IN" dirty="0"/>
              <a: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IN" dirty="0"/>
          </a:p>
          <a:p>
            <a:r>
              <a:rPr lang="en-US" sz="1200" b="0" i="0" u="none" strike="noStrike" kern="1200" cap="none" dirty="0">
                <a:solidFill>
                  <a:schemeClr val="dk1"/>
                </a:solidFill>
                <a:effectLst/>
                <a:latin typeface="Arial"/>
                <a:ea typeface="Arial"/>
                <a:cs typeface="Arial"/>
                <a:sym typeface="Arial"/>
              </a:rPr>
              <a:t>The second graph is for growth rate of M1 and inflation around the world. The vertical axis is labeled, inflation rate and ranges from 0 to 30% in increments of 5. The horizontal axis is labeled, M1 growth rate and ranges from 0 to 50% in increments of 10. The data is as follows.</a:t>
            </a:r>
            <a:endParaRPr lang="en-IN" sz="1200" b="0" i="0" u="none" strike="noStrike" kern="1200" cap="none" dirty="0">
              <a:solidFill>
                <a:schemeClr val="dk1"/>
              </a:solidFill>
              <a:effectLst/>
              <a:latin typeface="Arial"/>
              <a:ea typeface="Arial"/>
              <a:cs typeface="Arial"/>
              <a:sym typeface="Arial"/>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IN" dirty="0"/>
              <a:t>A table has 20 rows and 3 columns. The columns have the following headings from left to right. Country, M1 growth rate, Inflation rate, . The row entries are as follows. Row 1. Country, Israel. M1 growth rate, 3</a:t>
            </a:r>
            <a:r>
              <a:rPr lang="en-US" sz="1200" b="0" i="0" u="none" strike="noStrike" kern="1200" cap="none" dirty="0">
                <a:solidFill>
                  <a:schemeClr val="dk1"/>
                </a:solidFill>
                <a:effectLst/>
                <a:latin typeface="Arial"/>
                <a:ea typeface="Arial"/>
                <a:cs typeface="Arial"/>
                <a:sym typeface="Arial"/>
              </a:rPr>
              <a:t>%</a:t>
            </a:r>
            <a:r>
              <a:rPr lang="en-IN" dirty="0"/>
              <a:t>. Inflation rate, 0</a:t>
            </a:r>
            <a:r>
              <a:rPr lang="en-US" sz="1200" b="0" i="0" u="none" strike="noStrike" kern="1200" cap="none" dirty="0">
                <a:solidFill>
                  <a:schemeClr val="dk1"/>
                </a:solidFill>
                <a:effectLst/>
                <a:latin typeface="Arial"/>
                <a:ea typeface="Arial"/>
                <a:cs typeface="Arial"/>
                <a:sym typeface="Arial"/>
              </a:rPr>
              <a:t>%</a:t>
            </a:r>
            <a:r>
              <a:rPr lang="en-IN" dirty="0"/>
              <a:t>. Row 2. Country, United States. M1 growth rate, 5</a:t>
            </a:r>
            <a:r>
              <a:rPr lang="en-US" sz="1200" b="0" i="0" u="none" strike="noStrike" kern="1200" cap="none" dirty="0">
                <a:solidFill>
                  <a:schemeClr val="dk1"/>
                </a:solidFill>
                <a:effectLst/>
                <a:latin typeface="Arial"/>
                <a:ea typeface="Arial"/>
                <a:cs typeface="Arial"/>
                <a:sym typeface="Arial"/>
              </a:rPr>
              <a:t>%</a:t>
            </a:r>
            <a:r>
              <a:rPr lang="en-IN" dirty="0"/>
              <a:t>. Inflation rate, 3</a:t>
            </a:r>
            <a:r>
              <a:rPr lang="en-US" sz="1200" b="0" i="0" u="none" strike="noStrike" kern="1200" cap="none" dirty="0">
                <a:solidFill>
                  <a:schemeClr val="dk1"/>
                </a:solidFill>
                <a:effectLst/>
                <a:latin typeface="Arial"/>
                <a:ea typeface="Arial"/>
                <a:cs typeface="Arial"/>
                <a:sym typeface="Arial"/>
              </a:rPr>
              <a:t>%</a:t>
            </a:r>
            <a:r>
              <a:rPr lang="en-IN" dirty="0"/>
              <a:t>. Row 3. Country, Niger. M1 growth rate, 7.5</a:t>
            </a:r>
            <a:r>
              <a:rPr lang="en-US" sz="1200" b="0" i="0" u="none" strike="noStrike" kern="1200" cap="none" dirty="0">
                <a:solidFill>
                  <a:schemeClr val="dk1"/>
                </a:solidFill>
                <a:effectLst/>
                <a:latin typeface="Arial"/>
                <a:ea typeface="Arial"/>
                <a:cs typeface="Arial"/>
                <a:sym typeface="Arial"/>
              </a:rPr>
              <a:t>%</a:t>
            </a:r>
            <a:r>
              <a:rPr lang="en-IN" dirty="0"/>
              <a:t>. Inflation rate, 3</a:t>
            </a:r>
            <a:r>
              <a:rPr lang="en-US" sz="1200" b="0" i="0" u="none" strike="noStrike" kern="1200" cap="none" dirty="0">
                <a:solidFill>
                  <a:schemeClr val="dk1"/>
                </a:solidFill>
                <a:effectLst/>
                <a:latin typeface="Arial"/>
                <a:ea typeface="Arial"/>
                <a:cs typeface="Arial"/>
                <a:sym typeface="Arial"/>
              </a:rPr>
              <a:t>%</a:t>
            </a:r>
            <a:r>
              <a:rPr lang="en-IN" dirty="0"/>
              <a:t>. Row 4. Country, Ecuador. M1 growth rate, 14</a:t>
            </a:r>
            <a:r>
              <a:rPr lang="en-US" sz="1200" b="0" i="0" u="none" strike="noStrike" kern="1200" cap="none" dirty="0">
                <a:solidFill>
                  <a:schemeClr val="dk1"/>
                </a:solidFill>
                <a:effectLst/>
                <a:latin typeface="Arial"/>
                <a:ea typeface="Arial"/>
                <a:cs typeface="Arial"/>
                <a:sym typeface="Arial"/>
              </a:rPr>
              <a:t>%</a:t>
            </a:r>
            <a:r>
              <a:rPr lang="en-IN" dirty="0"/>
              <a:t>. Inflation rate, 4</a:t>
            </a:r>
            <a:r>
              <a:rPr lang="en-US" sz="1200" b="0" i="0" u="none" strike="noStrike" kern="1200" cap="none" dirty="0">
                <a:solidFill>
                  <a:schemeClr val="dk1"/>
                </a:solidFill>
                <a:effectLst/>
                <a:latin typeface="Arial"/>
                <a:ea typeface="Arial"/>
                <a:cs typeface="Arial"/>
                <a:sym typeface="Arial"/>
              </a:rPr>
              <a:t>%</a:t>
            </a:r>
            <a:r>
              <a:rPr lang="en-IN" dirty="0"/>
              <a:t>. Row 5. Country, Botswana. M1 growth rate, 12</a:t>
            </a:r>
            <a:r>
              <a:rPr lang="en-US" sz="1200" b="0" i="0" u="none" strike="noStrike" kern="1200" cap="none" dirty="0">
                <a:solidFill>
                  <a:schemeClr val="dk1"/>
                </a:solidFill>
                <a:effectLst/>
                <a:latin typeface="Arial"/>
                <a:ea typeface="Arial"/>
                <a:cs typeface="Arial"/>
                <a:sym typeface="Arial"/>
              </a:rPr>
              <a:t>%</a:t>
            </a:r>
            <a:r>
              <a:rPr lang="en-IN" dirty="0"/>
              <a:t>. Inflation rate, 9</a:t>
            </a:r>
            <a:r>
              <a:rPr lang="en-US" sz="1200" b="0" i="0" u="none" strike="noStrike" kern="1200" cap="none" dirty="0">
                <a:solidFill>
                  <a:schemeClr val="dk1"/>
                </a:solidFill>
                <a:effectLst/>
                <a:latin typeface="Arial"/>
                <a:ea typeface="Arial"/>
                <a:cs typeface="Arial"/>
                <a:sym typeface="Arial"/>
              </a:rPr>
              <a:t>%</a:t>
            </a:r>
            <a:r>
              <a:rPr lang="en-IN" dirty="0"/>
              <a:t>. Row 6. Country, Zambia. M1 growth rate, 7</a:t>
            </a:r>
            <a:r>
              <a:rPr lang="en-US" sz="1200" b="0" i="0" u="none" strike="noStrike" kern="1200" cap="none" dirty="0">
                <a:solidFill>
                  <a:schemeClr val="dk1"/>
                </a:solidFill>
                <a:effectLst/>
                <a:latin typeface="Arial"/>
                <a:ea typeface="Arial"/>
                <a:cs typeface="Arial"/>
                <a:sym typeface="Arial"/>
              </a:rPr>
              <a:t>%</a:t>
            </a:r>
            <a:r>
              <a:rPr lang="en-IN" dirty="0"/>
              <a:t>. Inflation rate, 13</a:t>
            </a:r>
            <a:r>
              <a:rPr lang="en-US" sz="1200" b="0" i="0" u="none" strike="noStrike" kern="1200" cap="none" dirty="0">
                <a:solidFill>
                  <a:schemeClr val="dk1"/>
                </a:solidFill>
                <a:effectLst/>
                <a:latin typeface="Arial"/>
                <a:ea typeface="Arial"/>
                <a:cs typeface="Arial"/>
                <a:sym typeface="Arial"/>
              </a:rPr>
              <a:t>%</a:t>
            </a:r>
            <a:r>
              <a:rPr lang="en-IN" dirty="0"/>
              <a:t>. Row 7. Country, Haiti. M1 growth rate, 15</a:t>
            </a:r>
            <a:r>
              <a:rPr lang="en-US" sz="1200" b="0" i="0" u="none" strike="noStrike" kern="1200" cap="none" dirty="0">
                <a:solidFill>
                  <a:schemeClr val="dk1"/>
                </a:solidFill>
                <a:effectLst/>
                <a:latin typeface="Arial"/>
                <a:ea typeface="Arial"/>
                <a:cs typeface="Arial"/>
                <a:sym typeface="Arial"/>
              </a:rPr>
              <a:t>%</a:t>
            </a:r>
            <a:r>
              <a:rPr lang="en-IN" dirty="0"/>
              <a:t>. Inflation rate, 12</a:t>
            </a:r>
            <a:r>
              <a:rPr lang="en-US" sz="1200" b="0" i="0" u="none" strike="noStrike" kern="1200" cap="none" dirty="0">
                <a:solidFill>
                  <a:schemeClr val="dk1"/>
                </a:solidFill>
                <a:effectLst/>
                <a:latin typeface="Arial"/>
                <a:ea typeface="Arial"/>
                <a:cs typeface="Arial"/>
                <a:sym typeface="Arial"/>
              </a:rPr>
              <a:t>%</a:t>
            </a:r>
            <a:r>
              <a:rPr lang="en-IN" dirty="0"/>
              <a:t>. Row 8. Country, Egypt. M1 growth rate, 16</a:t>
            </a:r>
            <a:r>
              <a:rPr lang="en-US" sz="1200" b="0" i="0" u="none" strike="noStrike" kern="1200" cap="none" dirty="0">
                <a:solidFill>
                  <a:schemeClr val="dk1"/>
                </a:solidFill>
                <a:effectLst/>
                <a:latin typeface="Arial"/>
                <a:ea typeface="Arial"/>
                <a:cs typeface="Arial"/>
                <a:sym typeface="Arial"/>
              </a:rPr>
              <a:t>%</a:t>
            </a:r>
            <a:r>
              <a:rPr lang="en-IN" dirty="0"/>
              <a:t>. Inflation rate, 10</a:t>
            </a:r>
            <a:r>
              <a:rPr lang="en-US" sz="1200" b="0" i="0" u="none" strike="noStrike" kern="1200" cap="none" dirty="0">
                <a:solidFill>
                  <a:schemeClr val="dk1"/>
                </a:solidFill>
                <a:effectLst/>
                <a:latin typeface="Arial"/>
                <a:ea typeface="Arial"/>
                <a:cs typeface="Arial"/>
                <a:sym typeface="Arial"/>
              </a:rPr>
              <a:t>%</a:t>
            </a:r>
            <a:r>
              <a:rPr lang="en-IN" dirty="0"/>
              <a:t>. Row 9. Country, Qatar. M1 growth rate, 18</a:t>
            </a:r>
            <a:r>
              <a:rPr lang="en-US" sz="1200" b="0" i="0" u="none" strike="noStrike" kern="1200" cap="none" dirty="0">
                <a:solidFill>
                  <a:schemeClr val="dk1"/>
                </a:solidFill>
                <a:effectLst/>
                <a:latin typeface="Arial"/>
                <a:ea typeface="Arial"/>
                <a:cs typeface="Arial"/>
                <a:sym typeface="Arial"/>
              </a:rPr>
              <a:t>%</a:t>
            </a:r>
            <a:r>
              <a:rPr lang="en-IN" dirty="0"/>
              <a:t>. Inflation rate, 4</a:t>
            </a:r>
            <a:r>
              <a:rPr lang="en-US" sz="1200" b="0" i="0" u="none" strike="noStrike" kern="1200" cap="none" dirty="0">
                <a:solidFill>
                  <a:schemeClr val="dk1"/>
                </a:solidFill>
                <a:effectLst/>
                <a:latin typeface="Arial"/>
                <a:ea typeface="Arial"/>
                <a:cs typeface="Arial"/>
                <a:sym typeface="Arial"/>
              </a:rPr>
              <a:t>%</a:t>
            </a:r>
            <a:r>
              <a:rPr lang="en-IN" dirty="0"/>
              <a:t>. Row 10. Country, Georgia. M1 growth rate, 26</a:t>
            </a:r>
            <a:r>
              <a:rPr lang="en-US" sz="1200" b="0" i="0" u="none" strike="noStrike" kern="1200" cap="none" dirty="0">
                <a:solidFill>
                  <a:schemeClr val="dk1"/>
                </a:solidFill>
                <a:effectLst/>
                <a:latin typeface="Arial"/>
                <a:ea typeface="Arial"/>
                <a:cs typeface="Arial"/>
                <a:sym typeface="Arial"/>
              </a:rPr>
              <a:t>%</a:t>
            </a:r>
            <a:r>
              <a:rPr lang="en-IN" dirty="0"/>
              <a:t>. Inflation rate, 4</a:t>
            </a:r>
            <a:r>
              <a:rPr lang="en-US" sz="1200" b="0" i="0" u="none" strike="noStrike" kern="1200" cap="none" dirty="0">
                <a:solidFill>
                  <a:schemeClr val="dk1"/>
                </a:solidFill>
                <a:effectLst/>
                <a:latin typeface="Arial"/>
                <a:ea typeface="Arial"/>
                <a:cs typeface="Arial"/>
                <a:sym typeface="Arial"/>
              </a:rPr>
              <a:t>%</a:t>
            </a:r>
            <a:r>
              <a:rPr lang="en-IN" dirty="0"/>
              <a:t>. Row 11. Country, Vietnam. M1 growth rate, 24</a:t>
            </a:r>
            <a:r>
              <a:rPr lang="en-US" sz="1200" b="0" i="0" u="none" strike="noStrike" kern="1200" cap="none" dirty="0">
                <a:solidFill>
                  <a:schemeClr val="dk1"/>
                </a:solidFill>
                <a:effectLst/>
                <a:latin typeface="Arial"/>
                <a:ea typeface="Arial"/>
                <a:cs typeface="Arial"/>
                <a:sym typeface="Arial"/>
              </a:rPr>
              <a:t>%</a:t>
            </a:r>
            <a:r>
              <a:rPr lang="en-IN" dirty="0"/>
              <a:t>. Inflation rate, 8</a:t>
            </a:r>
            <a:r>
              <a:rPr lang="en-US" sz="1200" b="0" i="0" u="none" strike="noStrike" kern="1200" cap="none" dirty="0">
                <a:solidFill>
                  <a:schemeClr val="dk1"/>
                </a:solidFill>
                <a:effectLst/>
                <a:latin typeface="Arial"/>
                <a:ea typeface="Arial"/>
                <a:cs typeface="Arial"/>
                <a:sym typeface="Arial"/>
              </a:rPr>
              <a:t>%</a:t>
            </a:r>
            <a:r>
              <a:rPr lang="en-IN" dirty="0"/>
              <a:t>. Row 12. Country, Turkey. M1 growth rate, 20</a:t>
            </a:r>
            <a:r>
              <a:rPr lang="en-US" sz="1200" b="0" i="0" u="none" strike="noStrike" kern="1200" cap="none" dirty="0">
                <a:solidFill>
                  <a:schemeClr val="dk1"/>
                </a:solidFill>
                <a:effectLst/>
                <a:latin typeface="Arial"/>
                <a:ea typeface="Arial"/>
                <a:cs typeface="Arial"/>
                <a:sym typeface="Arial"/>
              </a:rPr>
              <a:t>%</a:t>
            </a:r>
            <a:r>
              <a:rPr lang="en-IN" dirty="0"/>
              <a:t>. Inflation rate, 13</a:t>
            </a:r>
            <a:r>
              <a:rPr lang="en-US" sz="1200" b="0" i="0" u="none" strike="noStrike" kern="1200" cap="none" dirty="0">
                <a:solidFill>
                  <a:schemeClr val="dk1"/>
                </a:solidFill>
                <a:effectLst/>
                <a:latin typeface="Arial"/>
                <a:ea typeface="Arial"/>
                <a:cs typeface="Arial"/>
                <a:sym typeface="Arial"/>
              </a:rPr>
              <a:t>%</a:t>
            </a:r>
            <a:r>
              <a:rPr lang="en-IN" dirty="0"/>
              <a:t>. Row 13. Country, Ukraine. M1 growth rate, 25</a:t>
            </a:r>
            <a:r>
              <a:rPr lang="en-US" sz="1200" b="0" i="0" u="none" strike="noStrike" kern="1200" cap="none" dirty="0">
                <a:solidFill>
                  <a:schemeClr val="dk1"/>
                </a:solidFill>
                <a:effectLst/>
                <a:latin typeface="Arial"/>
                <a:ea typeface="Arial"/>
                <a:cs typeface="Arial"/>
                <a:sym typeface="Arial"/>
              </a:rPr>
              <a:t>%</a:t>
            </a:r>
            <a:r>
              <a:rPr lang="en-IN" dirty="0"/>
              <a:t>. Inflation rate, 13.5</a:t>
            </a:r>
            <a:r>
              <a:rPr lang="en-US" sz="1200" b="0" i="0" u="none" strike="noStrike" kern="1200" cap="none" dirty="0">
                <a:solidFill>
                  <a:schemeClr val="dk1"/>
                </a:solidFill>
                <a:effectLst/>
                <a:latin typeface="Arial"/>
                <a:ea typeface="Arial"/>
                <a:cs typeface="Arial"/>
                <a:sym typeface="Arial"/>
              </a:rPr>
              <a:t>%</a:t>
            </a:r>
            <a:r>
              <a:rPr lang="en-IN" dirty="0"/>
              <a:t>. Row 14. Country, Mongolia. M1 growth rate, 28</a:t>
            </a:r>
            <a:r>
              <a:rPr lang="en-US" sz="1200" b="0" i="0" u="none" strike="noStrike" kern="1200" cap="none" dirty="0">
                <a:solidFill>
                  <a:schemeClr val="dk1"/>
                </a:solidFill>
                <a:effectLst/>
                <a:latin typeface="Arial"/>
                <a:ea typeface="Arial"/>
                <a:cs typeface="Arial"/>
                <a:sym typeface="Arial"/>
              </a:rPr>
              <a:t>%</a:t>
            </a:r>
            <a:r>
              <a:rPr lang="en-IN" dirty="0"/>
              <a:t>. Inflation rate, 9</a:t>
            </a:r>
            <a:r>
              <a:rPr lang="en-US" sz="1200" b="0" i="0" u="none" strike="noStrike" kern="1200" cap="none" dirty="0">
                <a:solidFill>
                  <a:schemeClr val="dk1"/>
                </a:solidFill>
                <a:effectLst/>
                <a:latin typeface="Arial"/>
                <a:ea typeface="Arial"/>
                <a:cs typeface="Arial"/>
                <a:sym typeface="Arial"/>
              </a:rPr>
              <a:t>%</a:t>
            </a:r>
            <a:r>
              <a:rPr lang="en-IN" dirty="0"/>
              <a:t>. Row 15. Country, Ghana. M1 growth rate, 29</a:t>
            </a:r>
            <a:r>
              <a:rPr lang="en-US" sz="1200" b="0" i="0" u="none" strike="noStrike" kern="1200" cap="none" dirty="0">
                <a:solidFill>
                  <a:schemeClr val="dk1"/>
                </a:solidFill>
                <a:effectLst/>
                <a:latin typeface="Arial"/>
                <a:ea typeface="Arial"/>
                <a:cs typeface="Arial"/>
                <a:sym typeface="Arial"/>
              </a:rPr>
              <a:t>%</a:t>
            </a:r>
            <a:r>
              <a:rPr lang="en-IN" dirty="0"/>
              <a:t>. Inflation rate, 13</a:t>
            </a:r>
            <a:r>
              <a:rPr lang="en-US" sz="1200" b="0" i="0" u="none" strike="noStrike" kern="1200" cap="none" dirty="0">
                <a:solidFill>
                  <a:schemeClr val="dk1"/>
                </a:solidFill>
                <a:effectLst/>
                <a:latin typeface="Arial"/>
                <a:ea typeface="Arial"/>
                <a:cs typeface="Arial"/>
                <a:sym typeface="Arial"/>
              </a:rPr>
              <a:t>%</a:t>
            </a:r>
            <a:r>
              <a:rPr lang="en-IN" dirty="0"/>
              <a:t>. Row 16. Country, Tajikistan. M1 growth rate, 32</a:t>
            </a:r>
            <a:r>
              <a:rPr lang="en-US" sz="1200" b="0" i="0" u="none" strike="noStrike" kern="1200" cap="none" dirty="0">
                <a:solidFill>
                  <a:schemeClr val="dk1"/>
                </a:solidFill>
                <a:effectLst/>
                <a:latin typeface="Arial"/>
                <a:ea typeface="Arial"/>
                <a:cs typeface="Arial"/>
                <a:sym typeface="Arial"/>
              </a:rPr>
              <a:t>%</a:t>
            </a:r>
            <a:r>
              <a:rPr lang="en-IN" dirty="0"/>
              <a:t>. Inflation rate, 10</a:t>
            </a:r>
            <a:r>
              <a:rPr lang="en-US" sz="1200" b="0" i="0" u="none" strike="noStrike" kern="1200" cap="none" dirty="0">
                <a:solidFill>
                  <a:schemeClr val="dk1"/>
                </a:solidFill>
                <a:effectLst/>
                <a:latin typeface="Arial"/>
                <a:ea typeface="Arial"/>
                <a:cs typeface="Arial"/>
                <a:sym typeface="Arial"/>
              </a:rPr>
              <a:t>%</a:t>
            </a:r>
            <a:r>
              <a:rPr lang="en-IN" dirty="0"/>
              <a:t>. Row 17. Country, Sudan. M1 growth rate, 32.5</a:t>
            </a:r>
            <a:r>
              <a:rPr lang="en-US" sz="1200" b="0" i="0" u="none" strike="noStrike" kern="1200" cap="none" dirty="0">
                <a:solidFill>
                  <a:schemeClr val="dk1"/>
                </a:solidFill>
                <a:effectLst/>
                <a:latin typeface="Arial"/>
                <a:ea typeface="Arial"/>
                <a:cs typeface="Arial"/>
                <a:sym typeface="Arial"/>
              </a:rPr>
              <a:t>%</a:t>
            </a:r>
            <a:r>
              <a:rPr lang="en-IN" dirty="0"/>
              <a:t>. Inflation rate, 22.5</a:t>
            </a:r>
            <a:r>
              <a:rPr lang="en-US" sz="1200" b="0" i="0" u="none" strike="noStrike" kern="1200" cap="none" dirty="0">
                <a:solidFill>
                  <a:schemeClr val="dk1"/>
                </a:solidFill>
                <a:effectLst/>
                <a:latin typeface="Arial"/>
                <a:ea typeface="Arial"/>
                <a:cs typeface="Arial"/>
                <a:sym typeface="Arial"/>
              </a:rPr>
              <a:t>%</a:t>
            </a:r>
            <a:r>
              <a:rPr lang="en-IN" dirty="0"/>
              <a:t>. Row 18. Country, Democratic Republic of Congo. M1 growth rate, 37</a:t>
            </a:r>
            <a:r>
              <a:rPr lang="en-US" sz="1200" b="0" i="0" u="none" strike="noStrike" kern="1200" cap="none" dirty="0">
                <a:solidFill>
                  <a:schemeClr val="dk1"/>
                </a:solidFill>
                <a:effectLst/>
                <a:latin typeface="Arial"/>
                <a:ea typeface="Arial"/>
                <a:cs typeface="Arial"/>
                <a:sym typeface="Arial"/>
              </a:rPr>
              <a:t>%</a:t>
            </a:r>
            <a:r>
              <a:rPr lang="en-IN" dirty="0"/>
              <a:t>. Inflation rate, 12</a:t>
            </a:r>
            <a:r>
              <a:rPr lang="en-US" sz="1200" b="0" i="0" u="none" strike="noStrike" kern="1200" cap="none" dirty="0">
                <a:solidFill>
                  <a:schemeClr val="dk1"/>
                </a:solidFill>
                <a:effectLst/>
                <a:latin typeface="Arial"/>
                <a:ea typeface="Arial"/>
                <a:cs typeface="Arial"/>
                <a:sym typeface="Arial"/>
              </a:rPr>
              <a:t>%</a:t>
            </a:r>
            <a:r>
              <a:rPr lang="en-IN" dirty="0"/>
              <a:t>. Row 19. Country, Belarus. M1 growth rate, 38.5</a:t>
            </a:r>
            <a:r>
              <a:rPr lang="en-US" sz="1200" b="0" i="0" u="none" strike="noStrike" kern="1200" cap="none" dirty="0">
                <a:solidFill>
                  <a:schemeClr val="dk1"/>
                </a:solidFill>
                <a:effectLst/>
                <a:latin typeface="Arial"/>
                <a:ea typeface="Arial"/>
                <a:cs typeface="Arial"/>
                <a:sym typeface="Arial"/>
              </a:rPr>
              <a:t>%</a:t>
            </a:r>
            <a:r>
              <a:rPr lang="en-IN" dirty="0"/>
              <a:t>. Inflation rate, 19.5</a:t>
            </a:r>
            <a:r>
              <a:rPr lang="en-US" sz="1200" b="0" i="0" u="none" strike="noStrike" kern="1200" cap="none" dirty="0">
                <a:solidFill>
                  <a:schemeClr val="dk1"/>
                </a:solidFill>
                <a:effectLst/>
                <a:latin typeface="Arial"/>
                <a:ea typeface="Arial"/>
                <a:cs typeface="Arial"/>
                <a:sym typeface="Arial"/>
              </a:rPr>
              <a:t>%</a:t>
            </a:r>
            <a:r>
              <a:rPr lang="en-IN" dirty="0"/>
              <a:t>. Row 20. Country, Angola. M1 growth rate, 42</a:t>
            </a:r>
            <a:r>
              <a:rPr lang="en-US" sz="1200" b="0" i="0" u="none" strike="noStrike" kern="1200" cap="none" dirty="0">
                <a:solidFill>
                  <a:schemeClr val="dk1"/>
                </a:solidFill>
                <a:effectLst/>
                <a:latin typeface="Arial"/>
                <a:ea typeface="Arial"/>
                <a:cs typeface="Arial"/>
                <a:sym typeface="Arial"/>
              </a:rPr>
              <a:t>%</a:t>
            </a:r>
            <a:r>
              <a:rPr lang="en-IN" dirty="0"/>
              <a:t>. Inflation rate, 28</a:t>
            </a:r>
            <a:r>
              <a:rPr lang="en-US" sz="1200" b="0" i="0" u="none" strike="noStrike" kern="1200" cap="none" dirty="0">
                <a:solidFill>
                  <a:schemeClr val="dk1"/>
                </a:solidFill>
                <a:effectLst/>
                <a:latin typeface="Arial"/>
                <a:ea typeface="Arial"/>
                <a:cs typeface="Arial"/>
                <a:sym typeface="Arial"/>
              </a:rPr>
              <a:t>%</a:t>
            </a:r>
            <a:r>
              <a:rPr lang="en-IN" dirty="0"/>
              <a: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i="0" u="none" strike="noStrike" kern="1200" cap="none" dirty="0">
                <a:solidFill>
                  <a:schemeClr val="dk1"/>
                </a:solidFill>
                <a:effectLst/>
                <a:latin typeface="Arial"/>
                <a:ea typeface="Arial"/>
                <a:cs typeface="Arial"/>
                <a:sym typeface="Arial"/>
              </a:rPr>
              <a:t>The values used in the description are approximate.</a:t>
            </a:r>
            <a:endParaRPr lang="en-US" dirty="0"/>
          </a:p>
          <a:p>
            <a:endParaRPr lang="en-IN" dirty="0"/>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40</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941348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Notes: The figure shows that, for 16 high-income countries, the greater the degree of central bank independence, the lower the inflation rate.</a:t>
            </a:r>
          </a:p>
          <a:p>
            <a:pPr eaLnBrk="1" hangingPunct="1">
              <a:spcBef>
                <a:spcPct val="0"/>
              </a:spcBef>
            </a:pPr>
            <a:r>
              <a:rPr lang="en-US" dirty="0"/>
              <a:t>Teaching Tips: Have students consider the implications of Figure 2.4 regarding the independence of the Federal Reserve. Discussion can involve what would likely happen to inflation in the United States if Congress reduced the independence of the Fed.</a:t>
            </a:r>
          </a:p>
          <a:p>
            <a:pPr eaLnBrk="1" hangingPunct="1">
              <a:spcBef>
                <a:spcPct val="0"/>
              </a:spcBef>
            </a:pPr>
            <a:endParaRPr lang="en-US" dirty="0"/>
          </a:p>
          <a:p>
            <a:pPr marL="0" marR="0" lvl="0" indent="0" algn="l" defTabSz="457200" rtl="0" eaLnBrk="1" fontAlgn="auto" latinLnBrk="0" hangingPunct="1">
              <a:lnSpc>
                <a:spcPct val="100000"/>
              </a:lnSpc>
              <a:spcBef>
                <a:spcPct val="0"/>
              </a:spcBef>
              <a:spcAft>
                <a:spcPts val="0"/>
              </a:spcAft>
              <a:buClrTx/>
              <a:buSzTx/>
              <a:buFontTx/>
              <a:buNone/>
              <a:tabLst/>
              <a:defRPr/>
            </a:pPr>
            <a:r>
              <a:rPr lang="en-US" sz="1200" b="0" i="0" u="none" strike="noStrike" kern="1200" cap="none" dirty="0">
                <a:solidFill>
                  <a:schemeClr val="dk1"/>
                </a:solidFill>
                <a:effectLst/>
                <a:latin typeface="Arial"/>
                <a:ea typeface="Arial"/>
                <a:cs typeface="Arial"/>
                <a:sym typeface="Arial"/>
              </a:rPr>
              <a:t>The vertical axis is labeled, average inflation rate, 19 55 to 19 88 and ranges from 0 to 9% in increments of 1. The horizontal axis is labeled, index of central bank independence and ranges from 0 to 4 in increments of 1. The data is as follows.</a:t>
            </a:r>
          </a:p>
          <a:p>
            <a:pPr marL="0" marR="0" lvl="0" indent="0" algn="l" defTabSz="457200" rtl="0" eaLnBrk="1" fontAlgn="auto" latinLnBrk="0" hangingPunct="1">
              <a:lnSpc>
                <a:spcPct val="100000"/>
              </a:lnSpc>
              <a:spcBef>
                <a:spcPct val="0"/>
              </a:spcBef>
              <a:spcAft>
                <a:spcPts val="0"/>
              </a:spcAft>
              <a:buClrTx/>
              <a:buSzTx/>
              <a:buFontTx/>
              <a:buNone/>
              <a:tabLst/>
              <a:defRPr/>
            </a:pPr>
            <a:r>
              <a:rPr lang="en-IN" sz="1200" b="0" i="0" u="none" strike="noStrike" kern="1200" cap="none" dirty="0">
                <a:solidFill>
                  <a:schemeClr val="dk1"/>
                </a:solidFill>
                <a:effectLst/>
                <a:latin typeface="Arial"/>
                <a:ea typeface="Arial"/>
                <a:cs typeface="Arial"/>
                <a:sym typeface="Arial"/>
              </a:rPr>
              <a:t>A table has 6 rows and 3 columns. The columns have the following headings from left to right. Country, Index of central bank independence, Average inflation rate from 19 55 to 19 88. The row entries are as follows. Row 1. Country, New Zealand. Index of central bank independence, 1. Average inflation rate from 19 55 to 19 88, 7.5%. Row 2. Country, Spain. Index of central bank independence, 1.5. Average inflation rate from 19 55 to 19 88, 8.5%. Row 3. Country, Italy. Index of central bank independence, 1.8. Average inflation rate from 19 55 to 19 88, 7.3%. Row 4. Country, United States. Index of central bank independence, 3.5. Average inflation rate from 19 55 to 19 88, 4.0%. Row 5. Country, Switzerland. Index of central bank independence, 4. Average inflation rate from 19 55 to 19 88, 3.5%. Row 6. Country, Germany. Index of central bank independence, 4. Average inflation rate from 19 55 to 19 88, 3.2%.</a:t>
            </a:r>
            <a:endParaRPr lang="en-US" sz="1200" b="0" i="0" u="none" strike="noStrike" kern="1200" cap="none" dirty="0">
              <a:solidFill>
                <a:schemeClr val="dk1"/>
              </a:solidFill>
              <a:effectLst/>
              <a:latin typeface="Arial"/>
              <a:ea typeface="Arial"/>
              <a:cs typeface="Arial"/>
              <a:sym typeface="Arial"/>
            </a:endParaRPr>
          </a:p>
          <a:p>
            <a:pPr marL="0" marR="0" lvl="0" indent="0" algn="l" defTabSz="457200" rtl="0" eaLnBrk="1" fontAlgn="auto" latinLnBrk="0" hangingPunct="1">
              <a:lnSpc>
                <a:spcPct val="100000"/>
              </a:lnSpc>
              <a:spcBef>
                <a:spcPct val="0"/>
              </a:spcBef>
              <a:spcAft>
                <a:spcPts val="0"/>
              </a:spcAft>
              <a:buClrTx/>
              <a:buSzTx/>
              <a:buFontTx/>
              <a:buNone/>
              <a:tabLst/>
              <a:defRPr/>
            </a:pPr>
            <a:r>
              <a:rPr lang="en-US" sz="1200" b="0" i="0" u="none" strike="noStrike" kern="1200" cap="none" dirty="0">
                <a:solidFill>
                  <a:schemeClr val="dk1"/>
                </a:solidFill>
                <a:effectLst/>
                <a:latin typeface="Arial"/>
                <a:ea typeface="Arial"/>
                <a:cs typeface="Arial"/>
                <a:sym typeface="Arial"/>
              </a:rPr>
              <a:t>The values used in the description are approximate.</a:t>
            </a:r>
            <a:endParaRPr lang="en-IN" sz="1200" b="0" i="0" u="none" strike="noStrike" kern="1200" cap="none" dirty="0">
              <a:solidFill>
                <a:schemeClr val="dk1"/>
              </a:solidFill>
              <a:effectLst/>
              <a:latin typeface="Arial"/>
              <a:ea typeface="Arial"/>
              <a:cs typeface="Arial"/>
              <a:sym typeface="Arial"/>
            </a:endParaRPr>
          </a:p>
        </p:txBody>
      </p:sp>
      <p:sp>
        <p:nvSpPr>
          <p:cNvPr id="4" name="Slide Number Placeholder 3"/>
          <p:cNvSpPr>
            <a:spLocks noGrp="1"/>
          </p:cNvSpPr>
          <p:nvPr>
            <p:ph type="sldNum" idx="12"/>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Arial"/>
                <a:ea typeface="Arial"/>
                <a:cs typeface="Arial"/>
                <a:sym typeface="Arial"/>
              </a:rPr>
              <a:t>45</a:t>
            </a:fld>
            <a:endParaRPr lang="en-US" sz="12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183022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Shape 3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82" name="Shape 3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dirty="0"/>
          </a:p>
        </p:txBody>
      </p:sp>
      <p:sp>
        <p:nvSpPr>
          <p:cNvPr id="383" name="Shape 383"/>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47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hapter Opener-add copyright">
    <p:spTree>
      <p:nvGrpSpPr>
        <p:cNvPr id="1" name="Shape 37"/>
        <p:cNvGrpSpPr/>
        <p:nvPr/>
      </p:nvGrpSpPr>
      <p:grpSpPr>
        <a:xfrm>
          <a:off x="0" y="0"/>
          <a:ext cx="0" cy="0"/>
          <a:chOff x="0" y="0"/>
          <a:chExt cx="0" cy="0"/>
        </a:xfrm>
      </p:grpSpPr>
      <p:sp>
        <p:nvSpPr>
          <p:cNvPr id="38" name="Title Placeholder"/>
          <p:cNvSpPr txBox="1">
            <a:spLocks noGrp="1"/>
          </p:cNvSpPr>
          <p:nvPr>
            <p:ph type="title"/>
          </p:nvPr>
        </p:nvSpPr>
        <p:spPr>
          <a:xfrm>
            <a:off x="457200" y="215371"/>
            <a:ext cx="8229600" cy="622828"/>
          </a:xfrm>
          <a:prstGeom prst="rect">
            <a:avLst/>
          </a:prstGeom>
          <a:noFill/>
          <a:ln>
            <a:noFill/>
          </a:ln>
        </p:spPr>
        <p:txBody>
          <a:bodyPr lIns="91425" tIns="91425" rIns="91425" bIns="91425" anchor="ctr"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9" name="Content Placeholder"/>
          <p:cNvSpPr txBox="1">
            <a:spLocks noGrp="1"/>
          </p:cNvSpPr>
          <p:nvPr>
            <p:ph type="body" idx="1"/>
          </p:nvPr>
        </p:nvSpPr>
        <p:spPr>
          <a:xfrm>
            <a:off x="457200" y="958098"/>
            <a:ext cx="8229600" cy="478970"/>
          </a:xfrm>
          <a:prstGeom prst="rect">
            <a:avLst/>
          </a:prstGeom>
          <a:noFill/>
          <a:ln>
            <a:noFill/>
          </a:ln>
        </p:spPr>
        <p:txBody>
          <a:bodyPr lIns="91425" tIns="91425" rIns="91425" bIns="91425" anchor="ctr" anchorCtr="0"/>
          <a:lstStyle>
            <a:lvl1pPr marL="0" marR="0" lvl="0" indent="0" algn="l" rtl="0">
              <a:spcBef>
                <a:spcPts val="0"/>
              </a:spcBef>
              <a:buClr>
                <a:srgbClr val="007FA3"/>
              </a:buClr>
              <a:buFont typeface="Arial"/>
              <a:buNone/>
              <a:defRPr sz="2000" b="0" i="0" u="none" strike="noStrike" cap="none">
                <a:solidFill>
                  <a:srgbClr val="007FA3"/>
                </a:solidFill>
                <a:latin typeface="+mn-lt"/>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dirty="0"/>
          </a:p>
        </p:txBody>
      </p:sp>
      <p:sp>
        <p:nvSpPr>
          <p:cNvPr id="4" name="Content Placeholder 3">
            <a:extLst>
              <a:ext uri="{FF2B5EF4-FFF2-40B4-BE49-F238E27FC236}">
                <a16:creationId xmlns:a16="http://schemas.microsoft.com/office/drawing/2014/main" id="{6EE677B9-EC76-47FA-B8D6-49D033518C61}"/>
              </a:ext>
            </a:extLst>
          </p:cNvPr>
          <p:cNvSpPr>
            <a:spLocks noGrp="1"/>
          </p:cNvSpPr>
          <p:nvPr>
            <p:ph sz="quarter" idx="13" hasCustomPrompt="1"/>
          </p:nvPr>
        </p:nvSpPr>
        <p:spPr>
          <a:xfrm>
            <a:off x="457200" y="1600200"/>
            <a:ext cx="4397375" cy="4525963"/>
          </a:xfrm>
        </p:spPr>
        <p:txBody>
          <a:bodyPr/>
          <a:lstStyle>
            <a:lvl1pPr marL="101600" indent="0">
              <a:buNone/>
              <a:defRPr/>
            </a:lvl1pPr>
          </a:lstStyle>
          <a:p>
            <a:pPr lvl="0"/>
            <a:r>
              <a:rPr lang="en-US" dirty="0"/>
              <a:t>Image of front cover</a:t>
            </a:r>
          </a:p>
        </p:txBody>
      </p:sp>
      <p:sp>
        <p:nvSpPr>
          <p:cNvPr id="6" name="Content Placeholder 5">
            <a:extLst>
              <a:ext uri="{FF2B5EF4-FFF2-40B4-BE49-F238E27FC236}">
                <a16:creationId xmlns:a16="http://schemas.microsoft.com/office/drawing/2014/main" id="{F4ED3915-2147-4382-A599-2376CC8854D1}"/>
              </a:ext>
            </a:extLst>
          </p:cNvPr>
          <p:cNvSpPr>
            <a:spLocks noGrp="1"/>
          </p:cNvSpPr>
          <p:nvPr>
            <p:ph sz="quarter" idx="14" hasCustomPrompt="1"/>
          </p:nvPr>
        </p:nvSpPr>
        <p:spPr>
          <a:xfrm>
            <a:off x="5029200" y="1600200"/>
            <a:ext cx="3657600" cy="1492250"/>
          </a:xfrm>
        </p:spPr>
        <p:txBody>
          <a:bodyPr anchor="b"/>
          <a:lstStyle>
            <a:lvl1pPr marL="101600" indent="0" algn="ctr">
              <a:buNone/>
              <a:defRPr sz="3000" b="1">
                <a:latin typeface="+mn-lt"/>
              </a:defRPr>
            </a:lvl1pPr>
            <a:lvl2pPr marL="558800" indent="0">
              <a:buNone/>
              <a:defRPr/>
            </a:lvl2pPr>
          </a:lstStyle>
          <a:p>
            <a:pPr lvl="0"/>
            <a:r>
              <a:rPr lang="en-US" dirty="0"/>
              <a:t>Chapter #</a:t>
            </a:r>
          </a:p>
        </p:txBody>
      </p:sp>
      <p:sp>
        <p:nvSpPr>
          <p:cNvPr id="8" name="Content Placeholder 7">
            <a:extLst>
              <a:ext uri="{FF2B5EF4-FFF2-40B4-BE49-F238E27FC236}">
                <a16:creationId xmlns:a16="http://schemas.microsoft.com/office/drawing/2014/main" id="{3B38FD8D-0DB0-4A1A-A3F1-E26B606AC837}"/>
              </a:ext>
            </a:extLst>
          </p:cNvPr>
          <p:cNvSpPr>
            <a:spLocks noGrp="1"/>
          </p:cNvSpPr>
          <p:nvPr>
            <p:ph sz="quarter" idx="15" hasCustomPrompt="1"/>
          </p:nvPr>
        </p:nvSpPr>
        <p:spPr>
          <a:xfrm>
            <a:off x="5029200" y="3252788"/>
            <a:ext cx="3657600" cy="2873375"/>
          </a:xfrm>
        </p:spPr>
        <p:txBody>
          <a:bodyPr/>
          <a:lstStyle>
            <a:lvl1pPr marL="0" indent="0" algn="ctr">
              <a:buNone/>
              <a:defRPr sz="2200">
                <a:latin typeface="+mn-lt"/>
              </a:defRPr>
            </a:lvl1pPr>
          </a:lstStyle>
          <a:p>
            <a:pPr lvl="0"/>
            <a:r>
              <a:rPr lang="en-US" dirty="0"/>
              <a:t>Chapter name</a:t>
            </a:r>
          </a:p>
        </p:txBody>
      </p:sp>
      <p:sp>
        <p:nvSpPr>
          <p:cNvPr id="12" name="Shape 13">
            <a:extLst>
              <a:ext uri="{FF2B5EF4-FFF2-40B4-BE49-F238E27FC236}">
                <a16:creationId xmlns:a16="http://schemas.microsoft.com/office/drawing/2014/main" id="{C5328E6C-2B17-49B8-8712-6C0E107A1D99}"/>
              </a:ext>
            </a:extLst>
          </p:cNvPr>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tx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lang="en-US" dirty="0">
              <a:solidFill>
                <a:schemeClr val="tx1"/>
              </a:solidFill>
            </a:endParaRPr>
          </a:p>
        </p:txBody>
      </p:sp>
      <p:sp>
        <p:nvSpPr>
          <p:cNvPr id="13" name="Shape 14">
            <a:extLst>
              <a:ext uri="{FF2B5EF4-FFF2-40B4-BE49-F238E27FC236}">
                <a16:creationId xmlns:a16="http://schemas.microsoft.com/office/drawing/2014/main" id="{CE0B5B1C-8858-43DC-BD75-C546F4738779}"/>
              </a:ext>
            </a:extLst>
          </p:cNvPr>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lvl1pPr>
              <a:defRPr>
                <a:solidFill>
                  <a:schemeClr val="tx1"/>
                </a:solidFill>
              </a:defRPr>
            </a:lvl1pPr>
          </a:lstStyle>
          <a:p>
            <a:pPr algn="r">
              <a:buSzPct val="25000"/>
              <a:defRPr/>
            </a:pPr>
            <a:fld id="{00000000-1234-1234-1234-123412341234}" type="slidenum">
              <a:rPr lang="en-US" sz="900" smtClean="0"/>
              <a:pPr algn="r">
                <a:buSzPct val="25000"/>
                <a:defRPr/>
              </a:pPr>
              <a:t>‹#›</a:t>
            </a:fld>
            <a:endParaRPr lang="en-US" sz="900" dirty="0"/>
          </a:p>
        </p:txBody>
      </p:sp>
      <p:sp>
        <p:nvSpPr>
          <p:cNvPr id="9" name="Picture Placeholder 8">
            <a:extLst>
              <a:ext uri="{FF2B5EF4-FFF2-40B4-BE49-F238E27FC236}">
                <a16:creationId xmlns:a16="http://schemas.microsoft.com/office/drawing/2014/main" id="{51B8939D-A957-42F9-A1B5-556D29D235AB}"/>
              </a:ext>
            </a:extLst>
          </p:cNvPr>
          <p:cNvSpPr>
            <a:spLocks noGrp="1"/>
          </p:cNvSpPr>
          <p:nvPr>
            <p:ph type="pic" sz="quarter" idx="16" hasCustomPrompt="1"/>
          </p:nvPr>
        </p:nvSpPr>
        <p:spPr>
          <a:xfrm>
            <a:off x="457200" y="6400801"/>
            <a:ext cx="1001713" cy="228600"/>
          </a:xfrm>
        </p:spPr>
        <p:txBody>
          <a:bodyPr anchor="ctr"/>
          <a:lstStyle>
            <a:lvl1pPr>
              <a:buNone/>
              <a:defRPr sz="1200">
                <a:latin typeface="Verdana" panose="020B0604030504040204" pitchFamily="34" charset="0"/>
                <a:ea typeface="Verdana" panose="020B0604030504040204" pitchFamily="34" charset="0"/>
              </a:defRPr>
            </a:lvl1pPr>
          </a:lstStyle>
          <a:p>
            <a:r>
              <a:rPr lang="en-US" dirty="0"/>
              <a:t>Logo</a:t>
            </a:r>
          </a:p>
        </p:txBody>
      </p:sp>
      <p:sp>
        <p:nvSpPr>
          <p:cNvPr id="18" name="Content Placeholder 17">
            <a:extLst>
              <a:ext uri="{FF2B5EF4-FFF2-40B4-BE49-F238E27FC236}">
                <a16:creationId xmlns:a16="http://schemas.microsoft.com/office/drawing/2014/main" id="{0CF87F15-2C58-4DFC-BACB-0E2C6507BCDE}"/>
              </a:ext>
            </a:extLst>
          </p:cNvPr>
          <p:cNvSpPr>
            <a:spLocks noGrp="1"/>
          </p:cNvSpPr>
          <p:nvPr>
            <p:ph sz="quarter" idx="17" hasCustomPrompt="1"/>
          </p:nvPr>
        </p:nvSpPr>
        <p:spPr>
          <a:xfrm>
            <a:off x="2097088" y="6400800"/>
            <a:ext cx="6589712" cy="228600"/>
          </a:xfrm>
        </p:spPr>
        <p:txBody>
          <a:bodyPr anchor="ctr"/>
          <a:lstStyle>
            <a:lvl1pPr algn="r">
              <a:buNone/>
              <a:defRPr sz="1200">
                <a:latin typeface="Verdana" panose="020B0604030504040204" pitchFamily="34" charset="0"/>
                <a:ea typeface="Verdana" panose="020B0604030504040204" pitchFamily="34" charset="0"/>
              </a:defRPr>
            </a:lvl1pPr>
          </a:lstStyle>
          <a:p>
            <a:pPr lvl="0"/>
            <a:r>
              <a:rPr lang="en-US" dirty="0"/>
              <a:t>Copyright Information</a:t>
            </a:r>
          </a:p>
        </p:txBody>
      </p:sp>
    </p:spTree>
    <p:extLst>
      <p:ext uri="{BB962C8B-B14F-4D97-AF65-F5344CB8AC3E}">
        <p14:creationId xmlns:p14="http://schemas.microsoft.com/office/powerpoint/2010/main" val="839355990"/>
      </p:ext>
    </p:extLst>
  </p:cSld>
  <p:clrMapOvr>
    <a:masterClrMapping/>
  </p:clrMapOvr>
  <p:extLst>
    <p:ext uri="{DCECCB84-F9BA-43D5-87BE-67443E8EF086}">
      <p15:sldGuideLst xmlns:p15="http://schemas.microsoft.com/office/powerpoint/2012/main">
        <p15:guide id="1" orient="horz" pos="4176"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add copyright">
    <p:spTree>
      <p:nvGrpSpPr>
        <p:cNvPr id="1" name="Shape 17"/>
        <p:cNvGrpSpPr/>
        <p:nvPr/>
      </p:nvGrpSpPr>
      <p:grpSpPr>
        <a:xfrm>
          <a:off x="0" y="0"/>
          <a:ext cx="0" cy="0"/>
          <a:chOff x="0" y="0"/>
          <a:chExt cx="0" cy="0"/>
        </a:xfrm>
      </p:grpSpPr>
      <p:sp>
        <p:nvSpPr>
          <p:cNvPr id="18" name="Shape 18"/>
          <p:cNvSpPr/>
          <p:nvPr/>
        </p:nvSpPr>
        <p:spPr>
          <a:xfrm>
            <a:off x="0" y="0"/>
            <a:ext cx="9144000" cy="3886200"/>
          </a:xfrm>
          <a:prstGeom prst="rect">
            <a:avLst/>
          </a:prstGeom>
          <a:solidFill>
            <a:srgbClr val="007FA3"/>
          </a:solidFill>
          <a:ln w="25400" cap="flat" cmpd="sng">
            <a:solidFill>
              <a:srgbClr val="007FA3"/>
            </a:solidFill>
            <a:prstDash val="solid"/>
            <a:round/>
            <a:headEnd type="none" w="med" len="med"/>
            <a:tailEnd type="none" w="med" len="med"/>
          </a:ln>
        </p:spPr>
        <p:txBody>
          <a:bodyPr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rgbClr val="FFFFFF"/>
              </a:solidFill>
              <a:effectLst/>
              <a:uLnTx/>
              <a:uFillTx/>
              <a:latin typeface="Arial"/>
              <a:ea typeface="Arial"/>
              <a:cs typeface="Arial"/>
              <a:sym typeface="Arial"/>
            </a:endParaRPr>
          </a:p>
        </p:txBody>
      </p:sp>
      <p:sp>
        <p:nvSpPr>
          <p:cNvPr id="19" name="Title Placeholder"/>
          <p:cNvSpPr txBox="1">
            <a:spLocks noGrp="1"/>
          </p:cNvSpPr>
          <p:nvPr>
            <p:ph type="ctrTitle"/>
          </p:nvPr>
        </p:nvSpPr>
        <p:spPr>
          <a:xfrm>
            <a:off x="685800" y="762000"/>
            <a:ext cx="7772400" cy="2838451"/>
          </a:xfrm>
          <a:prstGeom prst="rect">
            <a:avLst/>
          </a:prstGeom>
          <a:noFill/>
          <a:ln>
            <a:noFill/>
          </a:ln>
        </p:spPr>
        <p:txBody>
          <a:bodyPr lIns="91425" tIns="91425" rIns="91425" bIns="91425" anchor="b" anchorCtr="0"/>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0" name="Content Placeholder"/>
          <p:cNvSpPr txBox="1">
            <a:spLocks noGrp="1"/>
          </p:cNvSpPr>
          <p:nvPr>
            <p:ph type="subTitle" idx="1"/>
          </p:nvPr>
        </p:nvSpPr>
        <p:spPr>
          <a:xfrm>
            <a:off x="674687" y="3962400"/>
            <a:ext cx="7794625"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400" b="0" i="0" u="none" strike="noStrike" cap="none">
                <a:solidFill>
                  <a:schemeClr val="dk1"/>
                </a:solidFill>
                <a:latin typeface="+mn-lt"/>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dirty="0"/>
          </a:p>
        </p:txBody>
      </p:sp>
      <p:sp>
        <p:nvSpPr>
          <p:cNvPr id="22" name="Shape 2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900" b="0" i="0" u="none" strike="noStrike" kern="0" cap="none" spc="0" normalizeH="0" baseline="0" noProof="0" dirty="0">
              <a:ln>
                <a:noFill/>
              </a:ln>
              <a:solidFill>
                <a:srgbClr val="FFFFFF"/>
              </a:solidFill>
              <a:effectLst/>
              <a:uLnTx/>
              <a:uFillTx/>
              <a:latin typeface="Arial"/>
              <a:cs typeface="Arial"/>
              <a:sym typeface="Arial"/>
            </a:endParaRPr>
          </a:p>
        </p:txBody>
      </p:sp>
      <p:sp>
        <p:nvSpPr>
          <p:cNvPr id="23" name="Shape 2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900" b="0" i="0" u="none" strike="noStrike" kern="0" cap="none" spc="0" normalizeH="0" baseline="0" noProof="0">
                <a:ln>
                  <a:noFill/>
                </a:ln>
                <a:solidFill>
                  <a:srgbClr val="FFFFFF"/>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Tx/>
                <a:buSzPct val="25000"/>
                <a:buFontTx/>
                <a:buNone/>
                <a:tabLst/>
                <a:defRPr/>
              </a:pPr>
              <a:t>‹#›</a:t>
            </a:fld>
            <a:endParaRPr kumimoji="0" lang="en-US" sz="900" b="0" i="0" u="none" strike="noStrike" kern="0" cap="none" spc="0" normalizeH="0" baseline="0" noProof="0" dirty="0">
              <a:ln>
                <a:noFill/>
              </a:ln>
              <a:solidFill>
                <a:srgbClr val="FFFFFF"/>
              </a:solidFill>
              <a:effectLst/>
              <a:uLnTx/>
              <a:uFillTx/>
              <a:latin typeface="Arial"/>
              <a:ea typeface="Arial"/>
              <a:cs typeface="Arial"/>
              <a:sym typeface="Arial"/>
            </a:endParaRPr>
          </a:p>
        </p:txBody>
      </p:sp>
    </p:spTree>
    <p:extLst>
      <p:ext uri="{BB962C8B-B14F-4D97-AF65-F5344CB8AC3E}">
        <p14:creationId xmlns:p14="http://schemas.microsoft.com/office/powerpoint/2010/main" val="4215940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Shape 24"/>
        <p:cNvGrpSpPr/>
        <p:nvPr/>
      </p:nvGrpSpPr>
      <p:grpSpPr>
        <a:xfrm>
          <a:off x="0" y="0"/>
          <a:ext cx="0" cy="0"/>
          <a:chOff x="0" y="0"/>
          <a:chExt cx="0" cy="0"/>
        </a:xfrm>
      </p:grpSpPr>
      <p:sp>
        <p:nvSpPr>
          <p:cNvPr id="25"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4" name="Content Placeholder 3">
            <a:extLst>
              <a:ext uri="{FF2B5EF4-FFF2-40B4-BE49-F238E27FC236}">
                <a16:creationId xmlns:a16="http://schemas.microsoft.com/office/drawing/2014/main" id="{00F45AE3-EB76-41DE-97B2-CFE79B73D3C6}"/>
              </a:ext>
            </a:extLst>
          </p:cNvPr>
          <p:cNvSpPr>
            <a:spLocks noGrp="1"/>
          </p:cNvSpPr>
          <p:nvPr>
            <p:ph sz="quarter" idx="13"/>
          </p:nvPr>
        </p:nvSpPr>
        <p:spPr>
          <a:xfrm>
            <a:off x="457200" y="1554920"/>
            <a:ext cx="8232775" cy="4663335"/>
          </a:xfrm>
        </p:spPr>
        <p:txBody>
          <a:bodyPr/>
          <a:lstStyle>
            <a:lvl1pPr indent="-255600">
              <a:defRPr sz="2400">
                <a:latin typeface="+mn-lt"/>
              </a:defRPr>
            </a:lvl1pPr>
            <a:lvl2pPr indent="-284400">
              <a:defRPr sz="2400">
                <a:latin typeface="+mn-lt"/>
              </a:defRPr>
            </a:lvl2pPr>
            <a:lvl3pPr indent="-230400">
              <a:defRPr sz="2400">
                <a:latin typeface="+mn-lt"/>
              </a:defRPr>
            </a:lvl3pPr>
            <a:lvl4pPr indent="-230400">
              <a:defRPr sz="2400">
                <a:latin typeface="+mn-lt"/>
              </a:defRPr>
            </a:lvl4pPr>
            <a:lvl5pPr indent="-230400">
              <a:defRPr sz="240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9" name="Shape 29"/>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and Two Conten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57200" y="1556327"/>
            <a:ext cx="8229600" cy="226752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6">
            <a:extLst>
              <a:ext uri="{FF2B5EF4-FFF2-40B4-BE49-F238E27FC236}">
                <a16:creationId xmlns:a16="http://schemas.microsoft.com/office/drawing/2014/main" id="{820D01C0-4FD2-4065-9EC3-96A308398288}"/>
              </a:ext>
            </a:extLst>
          </p:cNvPr>
          <p:cNvSpPr>
            <a:spLocks noGrp="1"/>
          </p:cNvSpPr>
          <p:nvPr>
            <p:ph sz="quarter" idx="14"/>
          </p:nvPr>
        </p:nvSpPr>
        <p:spPr>
          <a:xfrm>
            <a:off x="457200" y="3971925"/>
            <a:ext cx="8229600" cy="2105025"/>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Three Conten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 name="Content Placeholder 2">
            <a:extLst>
              <a:ext uri="{FF2B5EF4-FFF2-40B4-BE49-F238E27FC236}">
                <a16:creationId xmlns:a16="http://schemas.microsoft.com/office/drawing/2014/main" id="{6F503D41-401A-43DB-9BC0-38F51965B892}"/>
              </a:ext>
            </a:extLst>
          </p:cNvPr>
          <p:cNvSpPr>
            <a:spLocks noGrp="1"/>
          </p:cNvSpPr>
          <p:nvPr>
            <p:ph sz="quarter" idx="15"/>
          </p:nvPr>
        </p:nvSpPr>
        <p:spPr>
          <a:xfrm>
            <a:off x="457200" y="1556327"/>
            <a:ext cx="3635375" cy="4520623"/>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11BB07C-705F-4113-A2C5-779D6EA64D97}"/>
              </a:ext>
            </a:extLst>
          </p:cNvPr>
          <p:cNvSpPr>
            <a:spLocks noGrp="1"/>
          </p:cNvSpPr>
          <p:nvPr>
            <p:ph sz="quarter" idx="13"/>
          </p:nvPr>
        </p:nvSpPr>
        <p:spPr>
          <a:xfrm>
            <a:off x="4234542" y="1556327"/>
            <a:ext cx="4452257" cy="226752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6">
            <a:extLst>
              <a:ext uri="{FF2B5EF4-FFF2-40B4-BE49-F238E27FC236}">
                <a16:creationId xmlns:a16="http://schemas.microsoft.com/office/drawing/2014/main" id="{820D01C0-4FD2-4065-9EC3-96A308398288}"/>
              </a:ext>
            </a:extLst>
          </p:cNvPr>
          <p:cNvSpPr>
            <a:spLocks noGrp="1"/>
          </p:cNvSpPr>
          <p:nvPr>
            <p:ph sz="quarter" idx="14"/>
          </p:nvPr>
        </p:nvSpPr>
        <p:spPr>
          <a:xfrm>
            <a:off x="4234542" y="3971925"/>
            <a:ext cx="4452258" cy="2105025"/>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2769062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457200" y="1552575"/>
            <a:ext cx="399197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4694830" y="1552575"/>
            <a:ext cx="399197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4126110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hree Columns">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457201" y="1552575"/>
            <a:ext cx="2595603"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3274199" y="1552575"/>
            <a:ext cx="2595602"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7">
            <a:extLst>
              <a:ext uri="{FF2B5EF4-FFF2-40B4-BE49-F238E27FC236}">
                <a16:creationId xmlns:a16="http://schemas.microsoft.com/office/drawing/2014/main" id="{5D721EFE-2C28-4C54-8BB9-3FCF3DECD16D}"/>
              </a:ext>
            </a:extLst>
          </p:cNvPr>
          <p:cNvSpPr>
            <a:spLocks noGrp="1"/>
          </p:cNvSpPr>
          <p:nvPr>
            <p:ph sz="quarter" idx="15"/>
          </p:nvPr>
        </p:nvSpPr>
        <p:spPr>
          <a:xfrm>
            <a:off x="6091197" y="1552575"/>
            <a:ext cx="2595603"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4164433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Four Conten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457200" y="1552575"/>
            <a:ext cx="188595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2572593" y="1552575"/>
            <a:ext cx="188595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7">
            <a:extLst>
              <a:ext uri="{FF2B5EF4-FFF2-40B4-BE49-F238E27FC236}">
                <a16:creationId xmlns:a16="http://schemas.microsoft.com/office/drawing/2014/main" id="{5D721EFE-2C28-4C54-8BB9-3FCF3DECD16D}"/>
              </a:ext>
            </a:extLst>
          </p:cNvPr>
          <p:cNvSpPr>
            <a:spLocks noGrp="1"/>
          </p:cNvSpPr>
          <p:nvPr>
            <p:ph sz="quarter" idx="15"/>
          </p:nvPr>
        </p:nvSpPr>
        <p:spPr>
          <a:xfrm>
            <a:off x="4687986" y="1552575"/>
            <a:ext cx="188595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7">
            <a:extLst>
              <a:ext uri="{FF2B5EF4-FFF2-40B4-BE49-F238E27FC236}">
                <a16:creationId xmlns:a16="http://schemas.microsoft.com/office/drawing/2014/main" id="{99D20A0E-9225-48FB-91AF-C7D8DE4D66F4}"/>
              </a:ext>
            </a:extLst>
          </p:cNvPr>
          <p:cNvSpPr>
            <a:spLocks noGrp="1"/>
          </p:cNvSpPr>
          <p:nvPr>
            <p:ph sz="quarter" idx="16"/>
          </p:nvPr>
        </p:nvSpPr>
        <p:spPr>
          <a:xfrm>
            <a:off x="6803378" y="1552575"/>
            <a:ext cx="1885950" cy="44386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3011214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Ten Content">
    <p:spTree>
      <p:nvGrpSpPr>
        <p:cNvPr id="1" name="Shape 30"/>
        <p:cNvGrpSpPr/>
        <p:nvPr/>
      </p:nvGrpSpPr>
      <p:grpSpPr>
        <a:xfrm>
          <a:off x="0" y="0"/>
          <a:ext cx="0" cy="0"/>
          <a:chOff x="0" y="0"/>
          <a:chExt cx="0" cy="0"/>
        </a:xfrm>
      </p:grpSpPr>
      <p:sp>
        <p:nvSpPr>
          <p:cNvPr id="31"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 name="Content Placeholder 7">
            <a:extLst>
              <a:ext uri="{FF2B5EF4-FFF2-40B4-BE49-F238E27FC236}">
                <a16:creationId xmlns:a16="http://schemas.microsoft.com/office/drawing/2014/main" id="{82CB7AFE-9851-46A0-B2FB-0A5EE6AEFCA6}"/>
              </a:ext>
            </a:extLst>
          </p:cNvPr>
          <p:cNvSpPr>
            <a:spLocks noGrp="1"/>
          </p:cNvSpPr>
          <p:nvPr>
            <p:ph sz="quarter" idx="13"/>
          </p:nvPr>
        </p:nvSpPr>
        <p:spPr>
          <a:xfrm>
            <a:off x="457200" y="1552575"/>
            <a:ext cx="4011769" cy="46940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7">
            <a:extLst>
              <a:ext uri="{FF2B5EF4-FFF2-40B4-BE49-F238E27FC236}">
                <a16:creationId xmlns:a16="http://schemas.microsoft.com/office/drawing/2014/main" id="{75D3A394-A5AF-478E-AC3D-2714CFF806D2}"/>
              </a:ext>
            </a:extLst>
          </p:cNvPr>
          <p:cNvSpPr>
            <a:spLocks noGrp="1"/>
          </p:cNvSpPr>
          <p:nvPr>
            <p:ph sz="quarter" idx="14"/>
          </p:nvPr>
        </p:nvSpPr>
        <p:spPr>
          <a:xfrm>
            <a:off x="457200" y="2216772"/>
            <a:ext cx="4011769" cy="552186"/>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7">
            <a:extLst>
              <a:ext uri="{FF2B5EF4-FFF2-40B4-BE49-F238E27FC236}">
                <a16:creationId xmlns:a16="http://schemas.microsoft.com/office/drawing/2014/main" id="{5D721EFE-2C28-4C54-8BB9-3FCF3DECD16D}"/>
              </a:ext>
            </a:extLst>
          </p:cNvPr>
          <p:cNvSpPr>
            <a:spLocks noGrp="1"/>
          </p:cNvSpPr>
          <p:nvPr>
            <p:ph sz="quarter" idx="15"/>
          </p:nvPr>
        </p:nvSpPr>
        <p:spPr>
          <a:xfrm>
            <a:off x="457200" y="2953477"/>
            <a:ext cx="4011769" cy="52536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Content Placeholder 7">
            <a:extLst>
              <a:ext uri="{FF2B5EF4-FFF2-40B4-BE49-F238E27FC236}">
                <a16:creationId xmlns:a16="http://schemas.microsoft.com/office/drawing/2014/main" id="{99D20A0E-9225-48FB-91AF-C7D8DE4D66F4}"/>
              </a:ext>
            </a:extLst>
          </p:cNvPr>
          <p:cNvSpPr>
            <a:spLocks noGrp="1"/>
          </p:cNvSpPr>
          <p:nvPr>
            <p:ph sz="quarter" idx="16"/>
          </p:nvPr>
        </p:nvSpPr>
        <p:spPr>
          <a:xfrm>
            <a:off x="457200" y="3640944"/>
            <a:ext cx="4011769" cy="52536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6" name="Shape 36"/>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
        <p:nvSpPr>
          <p:cNvPr id="3" name="Content Placeholder 2"/>
          <p:cNvSpPr>
            <a:spLocks noGrp="1"/>
          </p:cNvSpPr>
          <p:nvPr>
            <p:ph sz="quarter" idx="17"/>
          </p:nvPr>
        </p:nvSpPr>
        <p:spPr>
          <a:xfrm>
            <a:off x="457200" y="4352925"/>
            <a:ext cx="4011769" cy="4762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8"/>
          </p:nvPr>
        </p:nvSpPr>
        <p:spPr>
          <a:xfrm>
            <a:off x="457200" y="5010150"/>
            <a:ext cx="4011769" cy="5143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9"/>
          </p:nvPr>
        </p:nvSpPr>
        <p:spPr>
          <a:xfrm>
            <a:off x="457200" y="5692775"/>
            <a:ext cx="4011769" cy="56673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0" name="Content Placeholder 9"/>
          <p:cNvSpPr>
            <a:spLocks noGrp="1"/>
          </p:cNvSpPr>
          <p:nvPr>
            <p:ph sz="quarter" idx="20"/>
          </p:nvPr>
        </p:nvSpPr>
        <p:spPr>
          <a:xfrm>
            <a:off x="4622801" y="1557338"/>
            <a:ext cx="4064000" cy="465137"/>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2" name="Content Placeholder 11"/>
          <p:cNvSpPr>
            <a:spLocks noGrp="1"/>
          </p:cNvSpPr>
          <p:nvPr>
            <p:ph sz="quarter" idx="21"/>
          </p:nvPr>
        </p:nvSpPr>
        <p:spPr>
          <a:xfrm>
            <a:off x="4622800" y="2216150"/>
            <a:ext cx="4064000" cy="5524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4" name="Content Placeholder 13"/>
          <p:cNvSpPr>
            <a:spLocks noGrp="1"/>
          </p:cNvSpPr>
          <p:nvPr>
            <p:ph sz="quarter" idx="22"/>
          </p:nvPr>
        </p:nvSpPr>
        <p:spPr>
          <a:xfrm>
            <a:off x="4622800" y="2952750"/>
            <a:ext cx="4064000" cy="525463"/>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9" name="Content Placeholder 18"/>
          <p:cNvSpPr>
            <a:spLocks noGrp="1"/>
          </p:cNvSpPr>
          <p:nvPr>
            <p:ph sz="quarter" idx="23"/>
          </p:nvPr>
        </p:nvSpPr>
        <p:spPr>
          <a:xfrm>
            <a:off x="4622800" y="3641725"/>
            <a:ext cx="4064000" cy="523875"/>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1" name="Content Placeholder 20"/>
          <p:cNvSpPr>
            <a:spLocks noGrp="1"/>
          </p:cNvSpPr>
          <p:nvPr>
            <p:ph sz="quarter" idx="24"/>
          </p:nvPr>
        </p:nvSpPr>
        <p:spPr>
          <a:xfrm>
            <a:off x="4622800" y="4352925"/>
            <a:ext cx="4064000" cy="4762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3" name="Content Placeholder 22"/>
          <p:cNvSpPr>
            <a:spLocks noGrp="1"/>
          </p:cNvSpPr>
          <p:nvPr>
            <p:ph sz="quarter" idx="25"/>
          </p:nvPr>
        </p:nvSpPr>
        <p:spPr>
          <a:xfrm>
            <a:off x="4713288" y="5010150"/>
            <a:ext cx="3973512" cy="514350"/>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25" name="Content Placeholder 24"/>
          <p:cNvSpPr>
            <a:spLocks noGrp="1"/>
          </p:cNvSpPr>
          <p:nvPr>
            <p:ph sz="quarter" idx="26"/>
          </p:nvPr>
        </p:nvSpPr>
        <p:spPr>
          <a:xfrm>
            <a:off x="4713288" y="5692775"/>
            <a:ext cx="3973512" cy="566738"/>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IN" sz="2400" b="0" i="0" u="none" strike="noStrike" cap="none" dirty="0" smtClean="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447121803"/>
      </p:ext>
    </p:extLst>
  </p:cSld>
  <p:clrMapOvr>
    <a:masterClrMapping/>
  </p:clrMapOvr>
  <p:extLst>
    <p:ext uri="{DCECCB84-F9BA-43D5-87BE-67443E8EF086}">
      <p15:sldGuideLst xmlns:p15="http://schemas.microsoft.com/office/powerpoint/2012/main">
        <p15:guide id="1" orient="horz" pos="981"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Figure + Caption">
    <p:spTree>
      <p:nvGrpSpPr>
        <p:cNvPr id="1" name="Shape 53"/>
        <p:cNvGrpSpPr/>
        <p:nvPr/>
      </p:nvGrpSpPr>
      <p:grpSpPr>
        <a:xfrm>
          <a:off x="0" y="0"/>
          <a:ext cx="0" cy="0"/>
          <a:chOff x="0" y="0"/>
          <a:chExt cx="0" cy="0"/>
        </a:xfrm>
      </p:grpSpPr>
      <p:sp>
        <p:nvSpPr>
          <p:cNvPr id="54" name="Tile Placeholder"/>
          <p:cNvSpPr txBox="1">
            <a:spLocks noGrp="1"/>
          </p:cNvSpPr>
          <p:nvPr>
            <p:ph type="title" hasCustomPrompt="1"/>
          </p:nvPr>
        </p:nvSpPr>
        <p:spPr>
          <a:xfrm>
            <a:off x="457200" y="241479"/>
            <a:ext cx="8229600" cy="106679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dirty="0"/>
              <a:t>Click to add figure number and title</a:t>
            </a:r>
            <a:endParaRPr dirty="0"/>
          </a:p>
        </p:txBody>
      </p:sp>
      <p:sp>
        <p:nvSpPr>
          <p:cNvPr id="3" name="Picture Placeholder 2">
            <a:extLst>
              <a:ext uri="{FF2B5EF4-FFF2-40B4-BE49-F238E27FC236}">
                <a16:creationId xmlns:a16="http://schemas.microsoft.com/office/drawing/2014/main" id="{AD3CB993-AC2C-41C5-BFB7-F2499EC1A14C}"/>
              </a:ext>
            </a:extLst>
          </p:cNvPr>
          <p:cNvSpPr>
            <a:spLocks noGrp="1"/>
          </p:cNvSpPr>
          <p:nvPr>
            <p:ph type="pic" sz="quarter" idx="13"/>
          </p:nvPr>
        </p:nvSpPr>
        <p:spPr>
          <a:xfrm>
            <a:off x="457200" y="1564404"/>
            <a:ext cx="8232775" cy="3417887"/>
          </a:xfrm>
        </p:spPr>
        <p:txBody>
          <a:bodyPr/>
          <a:lstStyle/>
          <a:p>
            <a:endParaRPr lang="en-US" dirty="0"/>
          </a:p>
        </p:txBody>
      </p:sp>
      <p:sp>
        <p:nvSpPr>
          <p:cNvPr id="55" name="Content Placeholder"/>
          <p:cNvSpPr txBox="1">
            <a:spLocks noGrp="1"/>
          </p:cNvSpPr>
          <p:nvPr>
            <p:ph type="body" idx="1" hasCustomPrompt="1"/>
          </p:nvPr>
        </p:nvSpPr>
        <p:spPr>
          <a:xfrm>
            <a:off x="457200" y="5102487"/>
            <a:ext cx="8229600" cy="1018367"/>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1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r>
              <a:rPr lang="en-US" dirty="0"/>
              <a:t>Click to add caption</a:t>
            </a:r>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dk1"/>
                </a:solidFill>
                <a:latin typeface="Arial"/>
                <a:ea typeface="Arial"/>
                <a:cs typeface="Arial"/>
                <a:sym typeface="Arial"/>
              </a:rPr>
              <a:t>‹#›</a:t>
            </a:fld>
            <a:endParaRPr lang="en-US" sz="9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885097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Figure + Caption">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14F033AD-BE5C-406D-991C-6AC56003E70C}"/>
              </a:ext>
            </a:extLst>
          </p:cNvPr>
          <p:cNvSpPr>
            <a:spLocks noGrp="1"/>
          </p:cNvSpPr>
          <p:nvPr>
            <p:ph type="title" hasCustomPrompt="1"/>
          </p:nvPr>
        </p:nvSpPr>
        <p:spPr/>
        <p:txBody>
          <a:bodyPr/>
          <a:lstStyle>
            <a:lvl1pPr>
              <a:defRPr sz="3600">
                <a:latin typeface="+mj-lt"/>
              </a:defRPr>
            </a:lvl1pPr>
          </a:lstStyle>
          <a:p>
            <a:r>
              <a:rPr lang="en-US" dirty="0"/>
              <a:t>Click to add figure number and title</a:t>
            </a:r>
          </a:p>
        </p:txBody>
      </p:sp>
      <p:sp>
        <p:nvSpPr>
          <p:cNvPr id="7" name="Content Placeholder 6">
            <a:extLst>
              <a:ext uri="{FF2B5EF4-FFF2-40B4-BE49-F238E27FC236}">
                <a16:creationId xmlns:a16="http://schemas.microsoft.com/office/drawing/2014/main" id="{9E6B7D3D-89C9-4133-8D8A-D779EB3D311D}"/>
              </a:ext>
            </a:extLst>
          </p:cNvPr>
          <p:cNvSpPr>
            <a:spLocks noGrp="1"/>
          </p:cNvSpPr>
          <p:nvPr>
            <p:ph sz="quarter" idx="13" hasCustomPrompt="1"/>
          </p:nvPr>
        </p:nvSpPr>
        <p:spPr>
          <a:xfrm>
            <a:off x="457200" y="1558412"/>
            <a:ext cx="4484688" cy="3754437"/>
          </a:xfrm>
        </p:spPr>
        <p:txBody>
          <a:bodyPr/>
          <a:lstStyle>
            <a:lvl1pPr>
              <a:defRPr/>
            </a:lvl1pPr>
          </a:lstStyle>
          <a:p>
            <a:pPr lvl="0"/>
            <a:r>
              <a:rPr lang="en-US" dirty="0"/>
              <a:t>Figure</a:t>
            </a:r>
          </a:p>
        </p:txBody>
      </p:sp>
      <p:sp>
        <p:nvSpPr>
          <p:cNvPr id="12" name="Content Placeholder 11">
            <a:extLst>
              <a:ext uri="{FF2B5EF4-FFF2-40B4-BE49-F238E27FC236}">
                <a16:creationId xmlns:a16="http://schemas.microsoft.com/office/drawing/2014/main" id="{5CAF3FDC-1BE7-4A19-A3D7-02B55407B90B}"/>
              </a:ext>
            </a:extLst>
          </p:cNvPr>
          <p:cNvSpPr>
            <a:spLocks noGrp="1"/>
          </p:cNvSpPr>
          <p:nvPr>
            <p:ph sz="quarter" idx="15"/>
          </p:nvPr>
        </p:nvSpPr>
        <p:spPr>
          <a:xfrm>
            <a:off x="5048250" y="1558412"/>
            <a:ext cx="3638550" cy="3754437"/>
          </a:xfrm>
        </p:spPr>
        <p:txBody>
          <a:bodyPr/>
          <a:lstStyle>
            <a:lvl1pPr marR="0" indent="-2556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1pPr>
            <a:lvl2pPr marR="0" indent="-284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2pPr>
            <a:lvl3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3pPr>
            <a:lvl4pPr marR="0" indent="-230400" algn="l" rtl="0">
              <a:lnSpc>
                <a:spcPct val="100000"/>
              </a:lnSpc>
              <a:spcAft>
                <a:spcPts val="0"/>
              </a:spcAft>
              <a:buClr>
                <a:srgbClr val="007FA3"/>
              </a:buClr>
              <a:buSzPct val="100000"/>
              <a:defRPr lang="en-US" sz="2400" b="0" i="0" u="none" strike="noStrike" cap="none" dirty="0" smtClean="0">
                <a:solidFill>
                  <a:schemeClr val="dk1"/>
                </a:solidFill>
                <a:latin typeface="+mn-lt"/>
                <a:ea typeface="Arial"/>
                <a:cs typeface="Arial"/>
                <a:sym typeface="Arial"/>
              </a:defRPr>
            </a:lvl4pPr>
            <a:lvl5pPr marR="0" indent="-230400" algn="l" rtl="0">
              <a:lnSpc>
                <a:spcPct val="100000"/>
              </a:lnSpc>
              <a:spcAft>
                <a:spcPts val="0"/>
              </a:spcAft>
              <a:buClr>
                <a:srgbClr val="007FA3"/>
              </a:buClr>
              <a:buSzPct val="100000"/>
              <a:defRPr lang="en-US" sz="2400" b="0" i="0" u="none" strike="noStrike" cap="none" dirty="0">
                <a:solidFill>
                  <a:schemeClr val="dk1"/>
                </a:solidFill>
                <a:latin typeface="+mn-lt"/>
                <a:ea typeface="Arial"/>
                <a:cs typeface="Arial"/>
                <a:sym typeface="Aria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a:extLst>
              <a:ext uri="{FF2B5EF4-FFF2-40B4-BE49-F238E27FC236}">
                <a16:creationId xmlns:a16="http://schemas.microsoft.com/office/drawing/2014/main" id="{BF40E849-7663-4A75-9BC8-012C23AC44DF}"/>
              </a:ext>
            </a:extLst>
          </p:cNvPr>
          <p:cNvSpPr>
            <a:spLocks noGrp="1"/>
          </p:cNvSpPr>
          <p:nvPr>
            <p:ph sz="quarter" idx="14" hasCustomPrompt="1"/>
          </p:nvPr>
        </p:nvSpPr>
        <p:spPr>
          <a:xfrm>
            <a:off x="457200" y="5420799"/>
            <a:ext cx="8229600" cy="533400"/>
          </a:xfrm>
        </p:spPr>
        <p:txBody>
          <a:bodyPr/>
          <a:lstStyle>
            <a:lvl1pPr>
              <a:defRPr/>
            </a:lvl1pPr>
          </a:lstStyle>
          <a:p>
            <a:pPr lvl="0"/>
            <a:r>
              <a:rPr lang="en-US" dirty="0"/>
              <a:t>Caption</a:t>
            </a:r>
          </a:p>
        </p:txBody>
      </p:sp>
      <p:sp>
        <p:nvSpPr>
          <p:cNvPr id="3" name="Date Placeholder 2">
            <a:extLst>
              <a:ext uri="{FF2B5EF4-FFF2-40B4-BE49-F238E27FC236}">
                <a16:creationId xmlns:a16="http://schemas.microsoft.com/office/drawing/2014/main" id="{A50D4E5D-00F7-4DC6-9BB0-713B8A0DA354}"/>
              </a:ext>
            </a:extLst>
          </p:cNvPr>
          <p:cNvSpPr>
            <a:spLocks noGrp="1"/>
          </p:cNvSpPr>
          <p:nvPr>
            <p:ph type="dt" idx="10"/>
          </p:nvPr>
        </p:nvSpPr>
        <p:spPr/>
        <p:txBody>
          <a:bodyPr/>
          <a:lstStyle/>
          <a:p>
            <a:endParaRPr lang="en-US" dirty="0"/>
          </a:p>
        </p:txBody>
      </p:sp>
      <p:sp>
        <p:nvSpPr>
          <p:cNvPr id="4" name="Slide Number Placeholder 3">
            <a:extLst>
              <a:ext uri="{FF2B5EF4-FFF2-40B4-BE49-F238E27FC236}">
                <a16:creationId xmlns:a16="http://schemas.microsoft.com/office/drawing/2014/main" id="{18AF4094-2296-458C-908A-D778D0DF5AFA}"/>
              </a:ext>
            </a:extLst>
          </p:cNvPr>
          <p:cNvSpPr>
            <a:spLocks noGrp="1"/>
          </p:cNvSpPr>
          <p:nvPr>
            <p:ph type="sldNum" idx="11"/>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1660428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bel Layout 1">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065091D3-E16C-46AB-9A90-0F52CA812534}"/>
              </a:ext>
            </a:extLst>
          </p:cNvPr>
          <p:cNvSpPr>
            <a:spLocks noGrp="1"/>
          </p:cNvSpPr>
          <p:nvPr>
            <p:ph type="title" hasCustomPrompt="1"/>
          </p:nvPr>
        </p:nvSpPr>
        <p:spPr/>
        <p:txBody>
          <a:bodyPr/>
          <a:lstStyle>
            <a:lvl1pPr>
              <a:defRPr sz="3600">
                <a:latin typeface="+mj-lt"/>
              </a:defRPr>
            </a:lvl1pPr>
          </a:lstStyle>
          <a:p>
            <a:r>
              <a:rPr lang="en-US" dirty="0"/>
              <a:t>Click to add title</a:t>
            </a:r>
          </a:p>
        </p:txBody>
      </p:sp>
      <p:sp>
        <p:nvSpPr>
          <p:cNvPr id="7" name="Image title">
            <a:extLst>
              <a:ext uri="{FF2B5EF4-FFF2-40B4-BE49-F238E27FC236}">
                <a16:creationId xmlns:a16="http://schemas.microsoft.com/office/drawing/2014/main" id="{CB345607-C53C-44AF-8929-3BDC4C617AB6}"/>
              </a:ext>
            </a:extLst>
          </p:cNvPr>
          <p:cNvSpPr>
            <a:spLocks noGrp="1"/>
          </p:cNvSpPr>
          <p:nvPr>
            <p:ph type="body" sz="quarter" idx="13" hasCustomPrompt="1"/>
          </p:nvPr>
        </p:nvSpPr>
        <p:spPr>
          <a:xfrm>
            <a:off x="2982913" y="4359275"/>
            <a:ext cx="3482975" cy="600075"/>
          </a:xfrm>
        </p:spPr>
        <p:txBody>
          <a:bodyPr/>
          <a:lstStyle>
            <a:lvl1pPr marL="101600" indent="0">
              <a:buNone/>
              <a:defRPr/>
            </a:lvl1pPr>
          </a:lstStyle>
          <a:p>
            <a:pPr lvl="0"/>
            <a:r>
              <a:rPr lang="en-US" dirty="0"/>
              <a:t>Image title</a:t>
            </a:r>
          </a:p>
        </p:txBody>
      </p:sp>
      <p:sp>
        <p:nvSpPr>
          <p:cNvPr id="9" name="Image">
            <a:extLst>
              <a:ext uri="{FF2B5EF4-FFF2-40B4-BE49-F238E27FC236}">
                <a16:creationId xmlns:a16="http://schemas.microsoft.com/office/drawing/2014/main" id="{C2661E64-2E71-47E6-A5A0-AC5348C08F51}"/>
              </a:ext>
            </a:extLst>
          </p:cNvPr>
          <p:cNvSpPr>
            <a:spLocks noGrp="1"/>
          </p:cNvSpPr>
          <p:nvPr>
            <p:ph type="pic" sz="quarter" idx="14" hasCustomPrompt="1"/>
          </p:nvPr>
        </p:nvSpPr>
        <p:spPr>
          <a:xfrm>
            <a:off x="2982912" y="1681163"/>
            <a:ext cx="3482975" cy="2559050"/>
          </a:xfrm>
        </p:spPr>
        <p:txBody>
          <a:bodyPr/>
          <a:lstStyle>
            <a:lvl1pPr marL="101600" indent="0">
              <a:buNone/>
              <a:defRPr/>
            </a:lvl1pPr>
          </a:lstStyle>
          <a:p>
            <a:r>
              <a:rPr lang="en-US" dirty="0"/>
              <a:t>Image</a:t>
            </a:r>
          </a:p>
        </p:txBody>
      </p:sp>
      <p:sp>
        <p:nvSpPr>
          <p:cNvPr id="11" name="Label 1">
            <a:extLst>
              <a:ext uri="{FF2B5EF4-FFF2-40B4-BE49-F238E27FC236}">
                <a16:creationId xmlns:a16="http://schemas.microsoft.com/office/drawing/2014/main" id="{3D0F2ED9-E212-40DC-A528-BE4A28DE88FD}"/>
              </a:ext>
            </a:extLst>
          </p:cNvPr>
          <p:cNvSpPr>
            <a:spLocks noGrp="1"/>
          </p:cNvSpPr>
          <p:nvPr>
            <p:ph type="body" sz="quarter" idx="15" hasCustomPrompt="1"/>
          </p:nvPr>
        </p:nvSpPr>
        <p:spPr>
          <a:xfrm>
            <a:off x="808109" y="1681163"/>
            <a:ext cx="1220716" cy="627062"/>
          </a:xfrm>
        </p:spPr>
        <p:txBody>
          <a:bodyPr/>
          <a:lstStyle>
            <a:lvl1pPr marL="101600" indent="0">
              <a:buNone/>
              <a:defRPr/>
            </a:lvl1pPr>
          </a:lstStyle>
          <a:p>
            <a:pPr lvl="0"/>
            <a:r>
              <a:rPr lang="en-US" dirty="0"/>
              <a:t>Label 1</a:t>
            </a:r>
          </a:p>
        </p:txBody>
      </p:sp>
      <p:sp>
        <p:nvSpPr>
          <p:cNvPr id="13" name="Label 2">
            <a:extLst>
              <a:ext uri="{FF2B5EF4-FFF2-40B4-BE49-F238E27FC236}">
                <a16:creationId xmlns:a16="http://schemas.microsoft.com/office/drawing/2014/main" id="{E8D9AEEF-5E99-48D4-B8C3-C5A995764DCA}"/>
              </a:ext>
            </a:extLst>
          </p:cNvPr>
          <p:cNvSpPr>
            <a:spLocks noGrp="1"/>
          </p:cNvSpPr>
          <p:nvPr>
            <p:ph type="body" sz="quarter" idx="16" hasCustomPrompt="1"/>
          </p:nvPr>
        </p:nvSpPr>
        <p:spPr>
          <a:xfrm>
            <a:off x="808109" y="2647157"/>
            <a:ext cx="1206500" cy="627062"/>
          </a:xfrm>
        </p:spPr>
        <p:txBody>
          <a:bodyPr/>
          <a:lstStyle>
            <a:lvl1pPr marL="101600" indent="0">
              <a:buNone/>
              <a:defRPr/>
            </a:lvl1pPr>
          </a:lstStyle>
          <a:p>
            <a:pPr lvl="0"/>
            <a:r>
              <a:rPr lang="en-US" dirty="0"/>
              <a:t>Label 2</a:t>
            </a:r>
          </a:p>
        </p:txBody>
      </p:sp>
      <p:sp>
        <p:nvSpPr>
          <p:cNvPr id="15" name="Label 3">
            <a:extLst>
              <a:ext uri="{FF2B5EF4-FFF2-40B4-BE49-F238E27FC236}">
                <a16:creationId xmlns:a16="http://schemas.microsoft.com/office/drawing/2014/main" id="{99D329CE-18C4-40A9-A508-1684979AC205}"/>
              </a:ext>
            </a:extLst>
          </p:cNvPr>
          <p:cNvSpPr>
            <a:spLocks noGrp="1"/>
          </p:cNvSpPr>
          <p:nvPr>
            <p:ph type="body" sz="quarter" idx="17" hasCustomPrompt="1"/>
          </p:nvPr>
        </p:nvSpPr>
        <p:spPr>
          <a:xfrm>
            <a:off x="808109" y="3613151"/>
            <a:ext cx="1206500" cy="627062"/>
          </a:xfrm>
        </p:spPr>
        <p:txBody>
          <a:bodyPr/>
          <a:lstStyle>
            <a:lvl1pPr marL="101600" indent="0">
              <a:buNone/>
              <a:defRPr/>
            </a:lvl1pPr>
          </a:lstStyle>
          <a:p>
            <a:pPr lvl="0"/>
            <a:r>
              <a:rPr lang="en-US" dirty="0"/>
              <a:t>Label 3</a:t>
            </a:r>
          </a:p>
        </p:txBody>
      </p:sp>
      <p:sp>
        <p:nvSpPr>
          <p:cNvPr id="17" name="Label 4">
            <a:extLst>
              <a:ext uri="{FF2B5EF4-FFF2-40B4-BE49-F238E27FC236}">
                <a16:creationId xmlns:a16="http://schemas.microsoft.com/office/drawing/2014/main" id="{AAE735D1-F9F4-4525-9ED5-F10A99DECCB8}"/>
              </a:ext>
            </a:extLst>
          </p:cNvPr>
          <p:cNvSpPr>
            <a:spLocks noGrp="1"/>
          </p:cNvSpPr>
          <p:nvPr>
            <p:ph type="body" sz="quarter" idx="18" hasCustomPrompt="1"/>
          </p:nvPr>
        </p:nvSpPr>
        <p:spPr>
          <a:xfrm>
            <a:off x="7381874" y="1681163"/>
            <a:ext cx="1304925" cy="627062"/>
          </a:xfrm>
        </p:spPr>
        <p:txBody>
          <a:bodyPr/>
          <a:lstStyle>
            <a:lvl1pPr marL="101600" indent="0">
              <a:buNone/>
              <a:defRPr/>
            </a:lvl1pPr>
          </a:lstStyle>
          <a:p>
            <a:pPr lvl="0"/>
            <a:r>
              <a:rPr lang="en-US" dirty="0"/>
              <a:t>Label 4</a:t>
            </a:r>
          </a:p>
        </p:txBody>
      </p:sp>
      <p:sp>
        <p:nvSpPr>
          <p:cNvPr id="19" name="Label 5">
            <a:extLst>
              <a:ext uri="{FF2B5EF4-FFF2-40B4-BE49-F238E27FC236}">
                <a16:creationId xmlns:a16="http://schemas.microsoft.com/office/drawing/2014/main" id="{43259E0C-9247-446E-9183-FBF70F8FD41C}"/>
              </a:ext>
            </a:extLst>
          </p:cNvPr>
          <p:cNvSpPr>
            <a:spLocks noGrp="1"/>
          </p:cNvSpPr>
          <p:nvPr>
            <p:ph type="body" sz="quarter" idx="19" hasCustomPrompt="1"/>
          </p:nvPr>
        </p:nvSpPr>
        <p:spPr>
          <a:xfrm>
            <a:off x="7381874" y="2651590"/>
            <a:ext cx="1304925" cy="618196"/>
          </a:xfrm>
        </p:spPr>
        <p:txBody>
          <a:bodyPr/>
          <a:lstStyle>
            <a:lvl1pPr marL="101600" indent="0">
              <a:buNone/>
              <a:defRPr/>
            </a:lvl1pPr>
          </a:lstStyle>
          <a:p>
            <a:pPr lvl="0"/>
            <a:r>
              <a:rPr lang="en-US" dirty="0"/>
              <a:t>Label 5</a:t>
            </a:r>
          </a:p>
        </p:txBody>
      </p:sp>
      <p:sp>
        <p:nvSpPr>
          <p:cNvPr id="21" name="Label 6">
            <a:extLst>
              <a:ext uri="{FF2B5EF4-FFF2-40B4-BE49-F238E27FC236}">
                <a16:creationId xmlns:a16="http://schemas.microsoft.com/office/drawing/2014/main" id="{111F58DF-A1C1-4DD6-ADE5-FC54A39F6757}"/>
              </a:ext>
            </a:extLst>
          </p:cNvPr>
          <p:cNvSpPr>
            <a:spLocks noGrp="1"/>
          </p:cNvSpPr>
          <p:nvPr>
            <p:ph type="body" sz="quarter" idx="20" hasCustomPrompt="1"/>
          </p:nvPr>
        </p:nvSpPr>
        <p:spPr>
          <a:xfrm>
            <a:off x="7381874" y="3613151"/>
            <a:ext cx="1304925" cy="627063"/>
          </a:xfrm>
        </p:spPr>
        <p:txBody>
          <a:bodyPr/>
          <a:lstStyle>
            <a:lvl1pPr marL="101600" indent="0">
              <a:buNone/>
              <a:defRPr/>
            </a:lvl1pPr>
          </a:lstStyle>
          <a:p>
            <a:pPr lvl="0"/>
            <a:r>
              <a:rPr lang="en-US" dirty="0"/>
              <a:t>Label 6</a:t>
            </a:r>
          </a:p>
        </p:txBody>
      </p:sp>
      <p:sp>
        <p:nvSpPr>
          <p:cNvPr id="3" name="Date Placeholder 2">
            <a:extLst>
              <a:ext uri="{FF2B5EF4-FFF2-40B4-BE49-F238E27FC236}">
                <a16:creationId xmlns:a16="http://schemas.microsoft.com/office/drawing/2014/main" id="{D0CEC9E9-2CDA-42DF-A6E1-55B455A7E67B}"/>
              </a:ext>
            </a:extLst>
          </p:cNvPr>
          <p:cNvSpPr>
            <a:spLocks noGrp="1"/>
          </p:cNvSpPr>
          <p:nvPr>
            <p:ph type="dt" idx="10"/>
          </p:nvPr>
        </p:nvSpPr>
        <p:spPr/>
        <p:txBody>
          <a:bodyPr/>
          <a:lstStyle/>
          <a:p>
            <a:endParaRPr lang="en-US" dirty="0"/>
          </a:p>
        </p:txBody>
      </p:sp>
      <p:sp>
        <p:nvSpPr>
          <p:cNvPr id="4" name="Slide Number Placeholder 3">
            <a:extLst>
              <a:ext uri="{FF2B5EF4-FFF2-40B4-BE49-F238E27FC236}">
                <a16:creationId xmlns:a16="http://schemas.microsoft.com/office/drawing/2014/main" id="{5429F10E-ACBA-4EA4-B23A-AC32FC5A681B}"/>
              </a:ext>
            </a:extLst>
          </p:cNvPr>
          <p:cNvSpPr>
            <a:spLocks noGrp="1"/>
          </p:cNvSpPr>
          <p:nvPr>
            <p:ph type="sldNum" idx="11"/>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2027899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bel Layout 2">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5AF36A59-5DE4-46F3-8035-460E546D5673}"/>
              </a:ext>
            </a:extLst>
          </p:cNvPr>
          <p:cNvSpPr>
            <a:spLocks noGrp="1"/>
          </p:cNvSpPr>
          <p:nvPr>
            <p:ph type="title"/>
          </p:nvPr>
        </p:nvSpPr>
        <p:spPr/>
        <p:txBody>
          <a:bodyPr/>
          <a:lstStyle>
            <a:lvl1pPr>
              <a:defRPr sz="3600">
                <a:latin typeface="+mj-lt"/>
              </a:defRPr>
            </a:lvl1pPr>
          </a:lstStyle>
          <a:p>
            <a:r>
              <a:rPr lang="en-US" dirty="0"/>
              <a:t>Click to edit Master title style</a:t>
            </a:r>
          </a:p>
        </p:txBody>
      </p:sp>
      <p:sp>
        <p:nvSpPr>
          <p:cNvPr id="7" name="Image 1 title">
            <a:extLst>
              <a:ext uri="{FF2B5EF4-FFF2-40B4-BE49-F238E27FC236}">
                <a16:creationId xmlns:a16="http://schemas.microsoft.com/office/drawing/2014/main" id="{2BEC12FB-EC67-436F-875F-0A306862EF78}"/>
              </a:ext>
            </a:extLst>
          </p:cNvPr>
          <p:cNvSpPr>
            <a:spLocks noGrp="1"/>
          </p:cNvSpPr>
          <p:nvPr>
            <p:ph type="body" sz="quarter" idx="13" hasCustomPrompt="1"/>
          </p:nvPr>
        </p:nvSpPr>
        <p:spPr>
          <a:xfrm>
            <a:off x="457201" y="4392613"/>
            <a:ext cx="2107323" cy="504825"/>
          </a:xfrm>
        </p:spPr>
        <p:txBody>
          <a:bodyPr/>
          <a:lstStyle>
            <a:lvl1pPr marL="101600" indent="0">
              <a:buNone/>
              <a:defRPr/>
            </a:lvl1pPr>
          </a:lstStyle>
          <a:p>
            <a:pPr lvl="0"/>
            <a:r>
              <a:rPr lang="en-US" dirty="0"/>
              <a:t>Image 1 title</a:t>
            </a:r>
          </a:p>
        </p:txBody>
      </p:sp>
      <p:sp>
        <p:nvSpPr>
          <p:cNvPr id="9" name="Image 1">
            <a:extLst>
              <a:ext uri="{FF2B5EF4-FFF2-40B4-BE49-F238E27FC236}">
                <a16:creationId xmlns:a16="http://schemas.microsoft.com/office/drawing/2014/main" id="{1E9C9C32-F8ED-4AA8-AA00-26A2357E73E9}"/>
              </a:ext>
            </a:extLst>
          </p:cNvPr>
          <p:cNvSpPr>
            <a:spLocks noGrp="1"/>
          </p:cNvSpPr>
          <p:nvPr>
            <p:ph type="pic" sz="quarter" idx="14" hasCustomPrompt="1"/>
          </p:nvPr>
        </p:nvSpPr>
        <p:spPr>
          <a:xfrm>
            <a:off x="457200" y="1817688"/>
            <a:ext cx="2107324" cy="2386012"/>
          </a:xfrm>
        </p:spPr>
        <p:txBody>
          <a:bodyPr/>
          <a:lstStyle>
            <a:lvl1pPr marL="101600" indent="0">
              <a:buNone/>
              <a:defRPr/>
            </a:lvl1pPr>
          </a:lstStyle>
          <a:p>
            <a:r>
              <a:rPr lang="en-US" dirty="0"/>
              <a:t>Image 1</a:t>
            </a:r>
          </a:p>
        </p:txBody>
      </p:sp>
      <p:sp>
        <p:nvSpPr>
          <p:cNvPr id="11" name="Label 1.1">
            <a:extLst>
              <a:ext uri="{FF2B5EF4-FFF2-40B4-BE49-F238E27FC236}">
                <a16:creationId xmlns:a16="http://schemas.microsoft.com/office/drawing/2014/main" id="{BD50A136-2F5A-4764-ADDC-D48D703981CC}"/>
              </a:ext>
            </a:extLst>
          </p:cNvPr>
          <p:cNvSpPr>
            <a:spLocks noGrp="1"/>
          </p:cNvSpPr>
          <p:nvPr>
            <p:ph type="body" sz="quarter" idx="15" hasCustomPrompt="1"/>
          </p:nvPr>
        </p:nvSpPr>
        <p:spPr>
          <a:xfrm>
            <a:off x="2774622" y="1794947"/>
            <a:ext cx="1534619" cy="591855"/>
          </a:xfrm>
        </p:spPr>
        <p:txBody>
          <a:bodyPr/>
          <a:lstStyle>
            <a:lvl1pPr marL="101600" indent="0">
              <a:buNone/>
              <a:defRPr/>
            </a:lvl1pPr>
          </a:lstStyle>
          <a:p>
            <a:pPr lvl="0"/>
            <a:r>
              <a:rPr lang="en-US" dirty="0"/>
              <a:t>Label 1.1</a:t>
            </a:r>
          </a:p>
        </p:txBody>
      </p:sp>
      <p:sp>
        <p:nvSpPr>
          <p:cNvPr id="13" name="Label 1.2">
            <a:extLst>
              <a:ext uri="{FF2B5EF4-FFF2-40B4-BE49-F238E27FC236}">
                <a16:creationId xmlns:a16="http://schemas.microsoft.com/office/drawing/2014/main" id="{16926224-3F90-4884-9AC1-A5381D78801B}"/>
              </a:ext>
            </a:extLst>
          </p:cNvPr>
          <p:cNvSpPr>
            <a:spLocks noGrp="1"/>
          </p:cNvSpPr>
          <p:nvPr>
            <p:ph type="body" sz="quarter" idx="16" hasCustomPrompt="1"/>
          </p:nvPr>
        </p:nvSpPr>
        <p:spPr>
          <a:xfrm>
            <a:off x="2774622" y="2707481"/>
            <a:ext cx="1534619" cy="606425"/>
          </a:xfrm>
        </p:spPr>
        <p:txBody>
          <a:bodyPr/>
          <a:lstStyle>
            <a:lvl1pPr marL="101600" indent="0">
              <a:buNone/>
              <a:defRPr/>
            </a:lvl1pPr>
          </a:lstStyle>
          <a:p>
            <a:pPr lvl="0"/>
            <a:r>
              <a:rPr lang="en-US" dirty="0"/>
              <a:t>Label 1.2</a:t>
            </a:r>
          </a:p>
        </p:txBody>
      </p:sp>
      <p:sp>
        <p:nvSpPr>
          <p:cNvPr id="15" name="Label 1.3">
            <a:extLst>
              <a:ext uri="{FF2B5EF4-FFF2-40B4-BE49-F238E27FC236}">
                <a16:creationId xmlns:a16="http://schemas.microsoft.com/office/drawing/2014/main" id="{D4719473-9C3F-493C-B20E-27CDBBA38B68}"/>
              </a:ext>
            </a:extLst>
          </p:cNvPr>
          <p:cNvSpPr>
            <a:spLocks noGrp="1"/>
          </p:cNvSpPr>
          <p:nvPr>
            <p:ph type="body" sz="quarter" idx="17" hasCustomPrompt="1"/>
          </p:nvPr>
        </p:nvSpPr>
        <p:spPr>
          <a:xfrm>
            <a:off x="2774622" y="3597275"/>
            <a:ext cx="1534619" cy="606425"/>
          </a:xfrm>
        </p:spPr>
        <p:txBody>
          <a:bodyPr/>
          <a:lstStyle>
            <a:lvl1pPr marL="101600" indent="0">
              <a:buNone/>
              <a:defRPr/>
            </a:lvl1pPr>
          </a:lstStyle>
          <a:p>
            <a:pPr lvl="0"/>
            <a:r>
              <a:rPr lang="en-US" dirty="0"/>
              <a:t>Label 1.3</a:t>
            </a:r>
          </a:p>
        </p:txBody>
      </p:sp>
      <p:sp>
        <p:nvSpPr>
          <p:cNvPr id="17" name="Image 2 title">
            <a:extLst>
              <a:ext uri="{FF2B5EF4-FFF2-40B4-BE49-F238E27FC236}">
                <a16:creationId xmlns:a16="http://schemas.microsoft.com/office/drawing/2014/main" id="{DC526974-AF8C-4228-AAAA-33D0B8AB71C7}"/>
              </a:ext>
            </a:extLst>
          </p:cNvPr>
          <p:cNvSpPr>
            <a:spLocks noGrp="1"/>
          </p:cNvSpPr>
          <p:nvPr>
            <p:ph type="body" sz="quarter" idx="18" hasCustomPrompt="1"/>
          </p:nvPr>
        </p:nvSpPr>
        <p:spPr>
          <a:xfrm>
            <a:off x="4931596" y="4347439"/>
            <a:ext cx="2107323" cy="504825"/>
          </a:xfrm>
        </p:spPr>
        <p:txBody>
          <a:bodyPr/>
          <a:lstStyle>
            <a:lvl1pPr marL="101600" indent="0">
              <a:buNone/>
              <a:defRPr/>
            </a:lvl1pPr>
          </a:lstStyle>
          <a:p>
            <a:pPr lvl="0"/>
            <a:r>
              <a:rPr lang="en-US" dirty="0"/>
              <a:t>Image 2 title</a:t>
            </a:r>
          </a:p>
        </p:txBody>
      </p:sp>
      <p:sp>
        <p:nvSpPr>
          <p:cNvPr id="19" name="Image 2">
            <a:extLst>
              <a:ext uri="{FF2B5EF4-FFF2-40B4-BE49-F238E27FC236}">
                <a16:creationId xmlns:a16="http://schemas.microsoft.com/office/drawing/2014/main" id="{812D2BB4-4991-47F8-9E82-9C9B41B052FB}"/>
              </a:ext>
            </a:extLst>
          </p:cNvPr>
          <p:cNvSpPr>
            <a:spLocks noGrp="1"/>
          </p:cNvSpPr>
          <p:nvPr>
            <p:ph type="pic" sz="quarter" idx="19" hasCustomPrompt="1"/>
          </p:nvPr>
        </p:nvSpPr>
        <p:spPr>
          <a:xfrm>
            <a:off x="4931596" y="1806537"/>
            <a:ext cx="2107323" cy="2397164"/>
          </a:xfrm>
        </p:spPr>
        <p:txBody>
          <a:bodyPr/>
          <a:lstStyle>
            <a:lvl1pPr marL="101600" indent="0">
              <a:buNone/>
              <a:defRPr/>
            </a:lvl1pPr>
          </a:lstStyle>
          <a:p>
            <a:r>
              <a:rPr lang="en-US" dirty="0"/>
              <a:t>Image 2</a:t>
            </a:r>
          </a:p>
        </p:txBody>
      </p:sp>
      <p:sp>
        <p:nvSpPr>
          <p:cNvPr id="21" name="Label 2.1">
            <a:extLst>
              <a:ext uri="{FF2B5EF4-FFF2-40B4-BE49-F238E27FC236}">
                <a16:creationId xmlns:a16="http://schemas.microsoft.com/office/drawing/2014/main" id="{15D9E78D-62D4-4D7C-8E37-E1A000DA23A2}"/>
              </a:ext>
            </a:extLst>
          </p:cNvPr>
          <p:cNvSpPr>
            <a:spLocks noGrp="1"/>
          </p:cNvSpPr>
          <p:nvPr>
            <p:ph type="body" sz="quarter" idx="20" hasCustomPrompt="1"/>
          </p:nvPr>
        </p:nvSpPr>
        <p:spPr>
          <a:xfrm>
            <a:off x="7304580" y="1794947"/>
            <a:ext cx="1534619" cy="608524"/>
          </a:xfrm>
        </p:spPr>
        <p:txBody>
          <a:bodyPr/>
          <a:lstStyle>
            <a:lvl1pPr marL="101600" indent="0">
              <a:buNone/>
              <a:defRPr/>
            </a:lvl1pPr>
          </a:lstStyle>
          <a:p>
            <a:pPr lvl="0"/>
            <a:r>
              <a:rPr lang="en-US" dirty="0"/>
              <a:t>Label 2.1</a:t>
            </a:r>
          </a:p>
        </p:txBody>
      </p:sp>
      <p:sp>
        <p:nvSpPr>
          <p:cNvPr id="23" name="Label 2.2">
            <a:extLst>
              <a:ext uri="{FF2B5EF4-FFF2-40B4-BE49-F238E27FC236}">
                <a16:creationId xmlns:a16="http://schemas.microsoft.com/office/drawing/2014/main" id="{0ECEA5DA-0702-46DA-A4DD-66B7E7FF424B}"/>
              </a:ext>
            </a:extLst>
          </p:cNvPr>
          <p:cNvSpPr>
            <a:spLocks noGrp="1"/>
          </p:cNvSpPr>
          <p:nvPr>
            <p:ph type="body" sz="quarter" idx="21" hasCustomPrompt="1"/>
          </p:nvPr>
        </p:nvSpPr>
        <p:spPr>
          <a:xfrm>
            <a:off x="7304579" y="2707481"/>
            <a:ext cx="1534619" cy="608524"/>
          </a:xfrm>
        </p:spPr>
        <p:txBody>
          <a:bodyPr/>
          <a:lstStyle>
            <a:lvl1pPr marL="101600" indent="0">
              <a:buNone/>
              <a:defRPr/>
            </a:lvl1pPr>
          </a:lstStyle>
          <a:p>
            <a:pPr lvl="0"/>
            <a:r>
              <a:rPr lang="en-US" dirty="0"/>
              <a:t>Label 2.2</a:t>
            </a:r>
          </a:p>
        </p:txBody>
      </p:sp>
      <p:sp>
        <p:nvSpPr>
          <p:cNvPr id="25" name="Label 2.3">
            <a:extLst>
              <a:ext uri="{FF2B5EF4-FFF2-40B4-BE49-F238E27FC236}">
                <a16:creationId xmlns:a16="http://schemas.microsoft.com/office/drawing/2014/main" id="{64C63D68-E200-46DF-8E34-92DC66FE879B}"/>
              </a:ext>
            </a:extLst>
          </p:cNvPr>
          <p:cNvSpPr>
            <a:spLocks noGrp="1"/>
          </p:cNvSpPr>
          <p:nvPr>
            <p:ph type="body" sz="quarter" idx="22" hasCustomPrompt="1"/>
          </p:nvPr>
        </p:nvSpPr>
        <p:spPr>
          <a:xfrm>
            <a:off x="7304579" y="3579818"/>
            <a:ext cx="1534620" cy="608524"/>
          </a:xfrm>
        </p:spPr>
        <p:txBody>
          <a:bodyPr/>
          <a:lstStyle>
            <a:lvl1pPr marL="101600" indent="0">
              <a:buNone/>
              <a:defRPr/>
            </a:lvl1pPr>
          </a:lstStyle>
          <a:p>
            <a:pPr lvl="0"/>
            <a:r>
              <a:rPr lang="en-US" dirty="0"/>
              <a:t>Label 2.3</a:t>
            </a:r>
          </a:p>
        </p:txBody>
      </p:sp>
      <p:sp>
        <p:nvSpPr>
          <p:cNvPr id="3" name="Date Placeholder 2">
            <a:extLst>
              <a:ext uri="{FF2B5EF4-FFF2-40B4-BE49-F238E27FC236}">
                <a16:creationId xmlns:a16="http://schemas.microsoft.com/office/drawing/2014/main" id="{D8A4DA0A-BA94-4C4E-A521-FB23D113A856}"/>
              </a:ext>
            </a:extLst>
          </p:cNvPr>
          <p:cNvSpPr>
            <a:spLocks noGrp="1"/>
          </p:cNvSpPr>
          <p:nvPr>
            <p:ph type="dt" idx="10"/>
          </p:nvPr>
        </p:nvSpPr>
        <p:spPr/>
        <p:txBody>
          <a:bodyPr/>
          <a:lstStyle/>
          <a:p>
            <a:endParaRPr lang="en-US" dirty="0"/>
          </a:p>
        </p:txBody>
      </p:sp>
      <p:sp>
        <p:nvSpPr>
          <p:cNvPr id="4" name="Slide Number Placeholder 3">
            <a:extLst>
              <a:ext uri="{FF2B5EF4-FFF2-40B4-BE49-F238E27FC236}">
                <a16:creationId xmlns:a16="http://schemas.microsoft.com/office/drawing/2014/main" id="{44569933-5FC5-4C73-96ED-E1AC0FC867FE}"/>
              </a:ext>
            </a:extLst>
          </p:cNvPr>
          <p:cNvSpPr>
            <a:spLocks noGrp="1"/>
          </p:cNvSpPr>
          <p:nvPr>
            <p:ph type="sldNum" idx="11"/>
          </p:nvPr>
        </p:nvSpPr>
        <p:spPr/>
        <p:txBody>
          <a:bodyPr/>
          <a:lstStyle/>
          <a:p>
            <a:pPr marL="0" marR="0" lvl="0" indent="0" algn="r" rtl="0">
              <a:spcBef>
                <a:spcPts val="0"/>
              </a:spcBef>
              <a:buSzPct val="25000"/>
              <a:buNone/>
            </a:pPr>
            <a:fld id="{00000000-1234-1234-1234-123412341234}" type="slidenum">
              <a:rPr lang="en-US" sz="900" b="0" i="0" u="none" strike="noStrike" cap="none" smtClean="0">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6487214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Title Placeholder"/>
          <p:cNvSpPr txBox="1">
            <a:spLocks noGrp="1"/>
          </p:cNvSpPr>
          <p:nvPr>
            <p:ph type="title" hasCustomPrompt="1"/>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6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600" dirty="0">
                <a:latin typeface="+mj-lt"/>
              </a:rPr>
              <a:t>Click to add title	</a:t>
            </a:r>
            <a:endParaRPr dirty="0"/>
          </a:p>
        </p:txBody>
      </p:sp>
      <p:sp>
        <p:nvSpPr>
          <p:cNvPr id="70" name="Content Placeholder"/>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image" Target="../media/image1.jpg"/><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600" dirty="0">
                <a:latin typeface="+mj-lt"/>
              </a:rPr>
              <a:t>Click to add title</a:t>
            </a:r>
            <a:endParaRPr dirty="0"/>
          </a:p>
        </p:txBody>
      </p:sp>
      <p:sp>
        <p:nvSpPr>
          <p:cNvPr id="11" name="Shape 11"/>
          <p:cNvSpPr txBox="1">
            <a:spLocks noGrp="1"/>
          </p:cNvSpPr>
          <p:nvPr>
            <p:ph type="body" idx="1"/>
          </p:nvPr>
        </p:nvSpPr>
        <p:spPr>
          <a:xfrm>
            <a:off x="457200" y="1600200"/>
            <a:ext cx="8229600" cy="4428411"/>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tx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pPr>
              <a:defRPr/>
            </a:pPr>
            <a:endParaRPr lang="en-US" dirty="0">
              <a:solidFill>
                <a:schemeClr val="tx1"/>
              </a:solidFill>
            </a:endParaRPr>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lvl1pPr>
              <a:defRPr>
                <a:solidFill>
                  <a:schemeClr val="tx1"/>
                </a:solidFill>
              </a:defRPr>
            </a:lvl1pPr>
          </a:lstStyle>
          <a:p>
            <a:pPr algn="r">
              <a:buSzPct val="25000"/>
              <a:defRPr/>
            </a:pPr>
            <a:fld id="{00000000-1234-1234-1234-123412341234}" type="slidenum">
              <a:rPr lang="en-US" sz="900" smtClean="0"/>
              <a:pPr algn="r">
                <a:buSzPct val="25000"/>
                <a:defRPr/>
              </a:pPr>
              <a:t>‹#›</a:t>
            </a:fld>
            <a:endParaRPr lang="en-US" sz="900" dirty="0"/>
          </a:p>
        </p:txBody>
      </p:sp>
    </p:spTree>
    <p:extLst>
      <p:ext uri="{BB962C8B-B14F-4D97-AF65-F5344CB8AC3E}">
        <p14:creationId xmlns:p14="http://schemas.microsoft.com/office/powerpoint/2010/main" val="3246644562"/>
      </p:ext>
    </p:extLst>
  </p:cSld>
  <p:clrMap bg1="lt1" tx1="dk1" bg2="dk2" tx2="lt2" accent1="accent1" accent2="accent2" accent3="accent3" accent4="accent4" accent5="accent5" accent6="accent6" hlink="hlink" folHlink="folHlink"/>
  <p:sldLayoutIdLst>
    <p:sldLayoutId id="214748367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36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6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Title Placeholder"/>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sz="3600" dirty="0">
                <a:latin typeface="+mj-lt"/>
              </a:rPr>
              <a:t>Click to add title</a:t>
            </a:r>
            <a:endParaRPr dirty="0"/>
          </a:p>
        </p:txBody>
      </p:sp>
      <p:sp>
        <p:nvSpPr>
          <p:cNvPr id="11" name="Content Placeholder"/>
          <p:cNvSpPr txBox="1">
            <a:spLocks noGrp="1"/>
          </p:cNvSpPr>
          <p:nvPr>
            <p:ph type="body" idx="1"/>
          </p:nvPr>
        </p:nvSpPr>
        <p:spPr>
          <a:xfrm>
            <a:off x="457200" y="1600200"/>
            <a:ext cx="8229600" cy="4428411"/>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6" name="Copyright"/>
          <p:cNvSpPr txBox="1"/>
          <p:nvPr/>
        </p:nvSpPr>
        <p:spPr>
          <a:xfrm>
            <a:off x="1600200" y="6429344"/>
            <a:ext cx="7162799" cy="200054"/>
          </a:xfrm>
          <a:prstGeom prst="rect">
            <a:avLst/>
          </a:prstGeom>
          <a:noFill/>
          <a:ln>
            <a:noFill/>
          </a:ln>
        </p:spPr>
        <p:txBody>
          <a:bodyPr lIns="91425" tIns="45700" rIns="91425" bIns="45700" anchor="ctr"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dirty="0">
                <a:solidFill>
                  <a:schemeClr val="tx1"/>
                </a:solidFill>
                <a:latin typeface="Verdana"/>
                <a:cs typeface="Verdana" panose="020B0604030504040204" pitchFamily="34" charset="0"/>
              </a:rPr>
              <a:t>Copyright © 2022, 2018, 2014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pPr marL="0" marR="0" lvl="0" indent="0" algn="r" rtl="0">
              <a:spcBef>
                <a:spcPts val="0"/>
              </a:spcBef>
              <a:buSzPct val="25000"/>
              <a:buNone/>
            </a:pPr>
            <a:fld id="{00000000-1234-1234-1234-123412341234}" type="slidenum">
              <a:rPr lang="en-US" sz="900" b="0" i="0" u="none" strike="noStrike" cap="none">
                <a:solidFill>
                  <a:schemeClr val="lt1"/>
                </a:solidFill>
                <a:latin typeface="Arial"/>
                <a:ea typeface="Arial"/>
                <a:cs typeface="Arial"/>
                <a:sym typeface="Arial"/>
              </a:rPr>
              <a:t>‹#›</a:t>
            </a:fld>
            <a:endParaRPr lang="en-US" sz="900" b="0" i="0" u="none" strike="noStrike" cap="none" dirty="0">
              <a:solidFill>
                <a:schemeClr val="lt1"/>
              </a:solidFill>
              <a:latin typeface="Arial"/>
              <a:ea typeface="Arial"/>
              <a:cs typeface="Arial"/>
              <a:sym typeface="Arial"/>
            </a:endParaRPr>
          </a:p>
        </p:txBody>
      </p:sp>
      <p:pic>
        <p:nvPicPr>
          <p:cNvPr id="8" name="Picture Placeholder 21" descr="Pearson Logo">
            <a:extLst>
              <a:ext uri="{FF2B5EF4-FFF2-40B4-BE49-F238E27FC236}">
                <a16:creationId xmlns:a16="http://schemas.microsoft.com/office/drawing/2014/main" id="{9482BDEB-84DF-4344-AD30-389884976DF6}"/>
              </a:ext>
            </a:extLst>
          </p:cNvPr>
          <p:cNvPicPr>
            <a:picLocks noChangeAspect="1"/>
          </p:cNvPicPr>
          <p:nvPr userDrawn="1"/>
        </p:nvPicPr>
        <p:blipFill>
          <a:blip r:embed="rId15"/>
          <a:srcRect t="22152" b="22152"/>
          <a:stretch>
            <a:fillRect/>
          </a:stretch>
        </p:blipFill>
        <p:spPr>
          <a:xfrm>
            <a:off x="315677" y="6420639"/>
            <a:ext cx="1176574" cy="296443"/>
          </a:xfrm>
          <a:prstGeom prst="rect">
            <a:avLst/>
          </a:prstGeom>
        </p:spPr>
      </p:pic>
    </p:spTree>
  </p:cSld>
  <p:clrMap bg1="lt1" tx1="dk1" bg2="dk2" tx2="lt2" accent1="accent1" accent2="accent2" accent3="accent3" accent4="accent4" accent5="accent5" accent6="accent6" hlink="hlink" folHlink="folHlink"/>
  <p:sldLayoutIdLst>
    <p:sldLayoutId id="2147483664" r:id="rId1"/>
    <p:sldLayoutId id="2147483649" r:id="rId2"/>
    <p:sldLayoutId id="2147483650" r:id="rId3"/>
    <p:sldLayoutId id="2147483676" r:id="rId4"/>
    <p:sldLayoutId id="2147483677" r:id="rId5"/>
    <p:sldLayoutId id="2147483678" r:id="rId6"/>
    <p:sldLayoutId id="2147483679" r:id="rId7"/>
    <p:sldLayoutId id="2147483680" r:id="rId8"/>
    <p:sldLayoutId id="2147483671" r:id="rId9"/>
    <p:sldLayoutId id="2147483673" r:id="rId10"/>
    <p:sldLayoutId id="2147483670" r:id="rId11"/>
    <p:sldLayoutId id="2147483669" r:id="rId12"/>
    <p:sldLayoutId id="2147483655"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3600" b="0" i="0" u="none" strike="noStrike" cap="none">
          <a:solidFill>
            <a:srgbClr val="000000"/>
          </a:solidFill>
          <a:latin typeface="+mj-lt"/>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mn-lt"/>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9.xml"/><Relationship Id="rId1" Type="http://schemas.openxmlformats.org/officeDocument/2006/relationships/vmlDrawing" Target="../drawings/vmlDrawing1.vml"/><Relationship Id="rId4" Type="http://schemas.openxmlformats.org/officeDocument/2006/relationships/image" Target="../media/image3.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9.wmf"/><Relationship Id="rId2" Type="http://schemas.openxmlformats.org/officeDocument/2006/relationships/slideLayout" Target="../slideLayouts/slideLayout8.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8.wmf"/><Relationship Id="rId4" Type="http://schemas.openxmlformats.org/officeDocument/2006/relationships/oleObject" Target="../embeddings/oleObject2.bin"/></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9.xml"/><Relationship Id="rId1" Type="http://schemas.openxmlformats.org/officeDocument/2006/relationships/vmlDrawing" Target="../drawings/vmlDrawing3.vml"/><Relationship Id="rId4" Type="http://schemas.openxmlformats.org/officeDocument/2006/relationships/image" Target="../media/image10.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98728-A241-43F4-95FF-6C49FEEA0911}"/>
              </a:ext>
              <a:ext uri="{C183D7F6-B498-43B3-948B-1728B52AA6E4}">
                <adec:decorative xmlns:adec="http://schemas.microsoft.com/office/drawing/2017/decorative" xmlns="" val="1"/>
              </a:ext>
            </a:extLst>
          </p:cNvPr>
          <p:cNvSpPr>
            <a:spLocks noGrp="1"/>
          </p:cNvSpPr>
          <p:nvPr>
            <p:ph type="title"/>
          </p:nvPr>
        </p:nvSpPr>
        <p:spPr>
          <a:xfrm>
            <a:off x="457199" y="143692"/>
            <a:ext cx="8229601" cy="987333"/>
          </a:xfrm>
        </p:spPr>
        <p:txBody>
          <a:bodyPr anchor="ctr"/>
          <a:lstStyle/>
          <a:p>
            <a:r>
              <a:rPr lang="en-US" sz="3000" dirty="0"/>
              <a:t>Money, Banking, and the Financial System</a:t>
            </a:r>
          </a:p>
        </p:txBody>
      </p:sp>
      <p:sp>
        <p:nvSpPr>
          <p:cNvPr id="3" name="Content Placeholder 2">
            <a:extLst>
              <a:ext uri="{FF2B5EF4-FFF2-40B4-BE49-F238E27FC236}">
                <a16:creationId xmlns:a16="http://schemas.microsoft.com/office/drawing/2014/main" id="{ABE18F80-D4FC-4D8F-B2BD-E7BEE7E012B5}"/>
              </a:ext>
              <a:ext uri="{C183D7F6-B498-43B3-948B-1728B52AA6E4}">
                <adec:decorative xmlns:adec="http://schemas.microsoft.com/office/drawing/2017/decorative" xmlns="" val="1"/>
              </a:ext>
            </a:extLst>
          </p:cNvPr>
          <p:cNvSpPr>
            <a:spLocks noGrp="1"/>
          </p:cNvSpPr>
          <p:nvPr>
            <p:ph type="body" idx="1"/>
          </p:nvPr>
        </p:nvSpPr>
        <p:spPr>
          <a:xfrm>
            <a:off x="457200" y="1212419"/>
            <a:ext cx="8229600" cy="413524"/>
          </a:xfrm>
        </p:spPr>
        <p:txBody>
          <a:bodyPr anchor="ctr"/>
          <a:lstStyle/>
          <a:p>
            <a:r>
              <a:rPr lang="en-US" dirty="0">
                <a:solidFill>
                  <a:schemeClr val="tx2"/>
                </a:solidFill>
              </a:rPr>
              <a:t>Fourth Edition</a:t>
            </a:r>
          </a:p>
        </p:txBody>
      </p:sp>
      <p:sp>
        <p:nvSpPr>
          <p:cNvPr id="5" name="Content Placeholder 4">
            <a:extLst>
              <a:ext uri="{FF2B5EF4-FFF2-40B4-BE49-F238E27FC236}">
                <a16:creationId xmlns:a16="http://schemas.microsoft.com/office/drawing/2014/main" id="{2D222376-7AD7-4443-B67A-120BE12F4DDB}"/>
              </a:ext>
              <a:ext uri="{C183D7F6-B498-43B3-948B-1728B52AA6E4}">
                <adec:decorative xmlns:adec="http://schemas.microsoft.com/office/drawing/2017/decorative" xmlns="" val="1"/>
              </a:ext>
            </a:extLst>
          </p:cNvPr>
          <p:cNvSpPr>
            <a:spLocks noGrp="1"/>
          </p:cNvSpPr>
          <p:nvPr>
            <p:ph sz="quarter" idx="14"/>
          </p:nvPr>
        </p:nvSpPr>
        <p:spPr>
          <a:xfrm>
            <a:off x="5029200" y="1906104"/>
            <a:ext cx="3657600" cy="1186345"/>
          </a:xfrm>
        </p:spPr>
        <p:txBody>
          <a:bodyPr/>
          <a:lstStyle/>
          <a:p>
            <a:pPr marL="0" algn="ctr"/>
            <a:r>
              <a:rPr lang="en-US" b="1" dirty="0">
                <a:latin typeface="+mn-lt"/>
              </a:rPr>
              <a:t>Chapter 2</a:t>
            </a:r>
          </a:p>
        </p:txBody>
      </p:sp>
      <p:sp>
        <p:nvSpPr>
          <p:cNvPr id="6" name="Content Placeholder 5">
            <a:extLst>
              <a:ext uri="{FF2B5EF4-FFF2-40B4-BE49-F238E27FC236}">
                <a16:creationId xmlns:a16="http://schemas.microsoft.com/office/drawing/2014/main" id="{82FD4EC9-4778-4E2F-B136-2A176CA2BA69}"/>
              </a:ext>
              <a:ext uri="{C183D7F6-B498-43B3-948B-1728B52AA6E4}">
                <adec:decorative xmlns:adec="http://schemas.microsoft.com/office/drawing/2017/decorative" xmlns="" val="1"/>
              </a:ext>
            </a:extLst>
          </p:cNvPr>
          <p:cNvSpPr>
            <a:spLocks noGrp="1"/>
          </p:cNvSpPr>
          <p:nvPr>
            <p:ph sz="quarter" idx="15"/>
          </p:nvPr>
        </p:nvSpPr>
        <p:spPr>
          <a:xfrm>
            <a:off x="5029200" y="3252789"/>
            <a:ext cx="3657600" cy="1362754"/>
          </a:xfrm>
        </p:spPr>
        <p:txBody>
          <a:bodyPr/>
          <a:lstStyle/>
          <a:p>
            <a:r>
              <a:rPr lang="en-US" dirty="0"/>
              <a:t>Money and the Payments System</a:t>
            </a:r>
          </a:p>
        </p:txBody>
      </p:sp>
      <p:pic>
        <p:nvPicPr>
          <p:cNvPr id="7" name="Picture 6" descr="Front Cover: Money, Banking, and the Financial System Fourth Edition by Hubbard and O'Brien.">
            <a:extLst>
              <a:ext uri="{FF2B5EF4-FFF2-40B4-BE49-F238E27FC236}">
                <a16:creationId xmlns:a16="http://schemas.microsoft.com/office/drawing/2014/main" id="{3E2B1511-3D75-409F-81C2-06DB5D32A2F6}"/>
              </a:ext>
            </a:extLst>
          </p:cNvPr>
          <p:cNvPicPr>
            <a:picLocks noChangeAspect="1"/>
          </p:cNvPicPr>
          <p:nvPr/>
        </p:nvPicPr>
        <p:blipFill>
          <a:blip r:embed="rId3"/>
          <a:stretch>
            <a:fillRect/>
          </a:stretch>
        </p:blipFill>
        <p:spPr>
          <a:xfrm>
            <a:off x="561907" y="1695727"/>
            <a:ext cx="3657600" cy="4572000"/>
          </a:xfrm>
          <a:prstGeom prst="rect">
            <a:avLst/>
          </a:prstGeom>
          <a:ln w="9525">
            <a:solidFill>
              <a:schemeClr val="tx1"/>
            </a:solidFill>
          </a:ln>
        </p:spPr>
      </p:pic>
      <p:sp>
        <p:nvSpPr>
          <p:cNvPr id="8" name="Content Placeholder 7">
            <a:extLst>
              <a:ext uri="{FF2B5EF4-FFF2-40B4-BE49-F238E27FC236}">
                <a16:creationId xmlns:a16="http://schemas.microsoft.com/office/drawing/2014/main" id="{C8E88D28-1A9F-4FC4-946F-10B4629D1438}"/>
              </a:ext>
              <a:ext uri="{C183D7F6-B498-43B3-948B-1728B52AA6E4}">
                <adec:decorative xmlns:adec="http://schemas.microsoft.com/office/drawing/2017/decorative" xmlns="" val="1"/>
              </a:ext>
            </a:extLst>
          </p:cNvPr>
          <p:cNvSpPr>
            <a:spLocks noGrp="1"/>
          </p:cNvSpPr>
          <p:nvPr>
            <p:ph sz="quarter" idx="17"/>
          </p:nvPr>
        </p:nvSpPr>
        <p:spPr>
          <a:xfrm>
            <a:off x="2173000" y="6415232"/>
            <a:ext cx="6589712" cy="228600"/>
          </a:xfrm>
        </p:spPr>
        <p:txBody>
          <a:bodyPr/>
          <a:lstStyle/>
          <a:p>
            <a:pPr marL="0" indent="0"/>
            <a:r>
              <a:rPr lang="en-US" altLang="en-US" dirty="0">
                <a:solidFill>
                  <a:schemeClr val="tx1"/>
                </a:solidFill>
                <a:latin typeface="Verdana"/>
                <a:cs typeface="Verdana" panose="020B0604030504040204" pitchFamily="34" charset="0"/>
              </a:rPr>
              <a:t>Copyright © 2022, 2018, 2014 Pearson Education, Inc. All Rights Reserved</a:t>
            </a:r>
            <a:endParaRPr lang="en-US" altLang="en-US" sz="1200" b="0" dirty="0">
              <a:latin typeface="Verdana"/>
              <a:ea typeface="Verdana" panose="020B0604030504040204" pitchFamily="34" charset="0"/>
              <a:cs typeface="Verdana" panose="020B0604030504040204" pitchFamily="34" charset="0"/>
            </a:endParaRPr>
          </a:p>
        </p:txBody>
      </p:sp>
      <p:pic>
        <p:nvPicPr>
          <p:cNvPr id="22" name="Picture Placeholder 21" descr="Pearson Logo">
            <a:extLst>
              <a:ext uri="{FF2B5EF4-FFF2-40B4-BE49-F238E27FC236}">
                <a16:creationId xmlns:a16="http://schemas.microsoft.com/office/drawing/2014/main" id="{463657D3-0029-4FB6-A24C-CAB832988B4E}"/>
              </a:ext>
            </a:extLst>
          </p:cNvPr>
          <p:cNvPicPr>
            <a:picLocks noGrp="1" noChangeAspect="1"/>
          </p:cNvPicPr>
          <p:nvPr>
            <p:ph type="pic" sz="quarter" idx="16"/>
          </p:nvPr>
        </p:nvPicPr>
        <p:blipFill>
          <a:blip r:embed="rId4"/>
          <a:srcRect t="22152" b="22152"/>
          <a:stretch>
            <a:fillRect/>
          </a:stretch>
        </p:blipFill>
        <p:spPr>
          <a:xfrm>
            <a:off x="315677" y="6420639"/>
            <a:ext cx="1176574" cy="296443"/>
          </a:xfrm>
        </p:spPr>
      </p:pic>
    </p:spTree>
    <p:extLst>
      <p:ext uri="{BB962C8B-B14F-4D97-AF65-F5344CB8AC3E}">
        <p14:creationId xmlns:p14="http://schemas.microsoft.com/office/powerpoint/2010/main" val="3801335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Learning Objectives</a:t>
            </a:r>
          </a:p>
        </p:txBody>
      </p:sp>
      <p:sp>
        <p:nvSpPr>
          <p:cNvPr id="3" name="Content Placeholder 2"/>
          <p:cNvSpPr>
            <a:spLocks noGrp="1"/>
          </p:cNvSpPr>
          <p:nvPr>
            <p:ph sz="quarter" idx="13"/>
          </p:nvPr>
        </p:nvSpPr>
        <p:spPr>
          <a:xfrm>
            <a:off x="457200" y="1554920"/>
            <a:ext cx="8312727" cy="4663335"/>
          </a:xfrm>
        </p:spPr>
        <p:txBody>
          <a:bodyPr/>
          <a:lstStyle/>
          <a:p>
            <a:pPr marL="432" indent="0">
              <a:buNone/>
            </a:pPr>
            <a:r>
              <a:rPr lang="en-IN" dirty="0"/>
              <a:t>After studying this chapter, you should be able to:</a:t>
            </a:r>
          </a:p>
          <a:p>
            <a:pPr marL="623888" indent="-623888">
              <a:buNone/>
            </a:pPr>
            <a:r>
              <a:rPr lang="en-IN" b="1" dirty="0">
                <a:solidFill>
                  <a:srgbClr val="007FA3"/>
                </a:solidFill>
              </a:rPr>
              <a:t>2.1 </a:t>
            </a:r>
            <a:r>
              <a:rPr lang="en-IN" dirty="0"/>
              <a:t>Analyze the inefficiencies of a barter system.</a:t>
            </a:r>
          </a:p>
          <a:p>
            <a:pPr marL="623888" indent="-623888">
              <a:buNone/>
            </a:pPr>
            <a:r>
              <a:rPr lang="en-IN" b="1" dirty="0">
                <a:solidFill>
                  <a:srgbClr val="007FA3"/>
                </a:solidFill>
              </a:rPr>
              <a:t>2.2 </a:t>
            </a:r>
            <a:r>
              <a:rPr lang="en-IN" dirty="0"/>
              <a:t>List and describe the four key functions of money.</a:t>
            </a:r>
          </a:p>
          <a:p>
            <a:pPr marL="623888" indent="-623888">
              <a:buNone/>
            </a:pPr>
            <a:r>
              <a:rPr lang="en-IN" b="1" dirty="0">
                <a:solidFill>
                  <a:srgbClr val="007FA3"/>
                </a:solidFill>
              </a:rPr>
              <a:t>2.3 </a:t>
            </a:r>
            <a:r>
              <a:rPr lang="en-IN" dirty="0"/>
              <a:t>Explain the role of the payments system.</a:t>
            </a:r>
          </a:p>
          <a:p>
            <a:pPr marL="623888" indent="-623888">
              <a:buNone/>
            </a:pPr>
            <a:r>
              <a:rPr lang="en-IN" b="1" dirty="0">
                <a:solidFill>
                  <a:srgbClr val="007FA3"/>
                </a:solidFill>
              </a:rPr>
              <a:t>2.4 </a:t>
            </a:r>
            <a:r>
              <a:rPr lang="en-IN" dirty="0"/>
              <a:t>Explain how the U.S. money supply is measured.</a:t>
            </a:r>
          </a:p>
          <a:p>
            <a:pPr marL="0" indent="0">
              <a:buNone/>
            </a:pPr>
            <a:r>
              <a:rPr lang="en-IN" b="1" dirty="0">
                <a:solidFill>
                  <a:srgbClr val="007FA3"/>
                </a:solidFill>
              </a:rPr>
              <a:t>2.5 </a:t>
            </a:r>
            <a:r>
              <a:rPr lang="en-IN" dirty="0"/>
              <a:t>Use the quantity theory of money to analyze the relationship between money and prices in the long run.</a:t>
            </a:r>
          </a:p>
        </p:txBody>
      </p:sp>
    </p:spTree>
    <p:extLst>
      <p:ext uri="{BB962C8B-B14F-4D97-AF65-F5344CB8AC3E}">
        <p14:creationId xmlns:p14="http://schemas.microsoft.com/office/powerpoint/2010/main" val="3452098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
            <a:ext cx="8229600" cy="1190731"/>
          </a:xfrm>
        </p:spPr>
        <p:txBody>
          <a:bodyPr/>
          <a:lstStyle/>
          <a:p>
            <a:r>
              <a:rPr lang="en-IN" sz="3200" dirty="0"/>
              <a:t>The Federal Reserve: Good for Main Street or Wall Street—or Both?</a:t>
            </a:r>
          </a:p>
        </p:txBody>
      </p:sp>
      <p:sp>
        <p:nvSpPr>
          <p:cNvPr id="3" name="Content Placeholder 2"/>
          <p:cNvSpPr>
            <a:spLocks noGrp="1"/>
          </p:cNvSpPr>
          <p:nvPr>
            <p:ph sz="quarter" idx="13"/>
          </p:nvPr>
        </p:nvSpPr>
        <p:spPr>
          <a:xfrm>
            <a:off x="457200" y="1554920"/>
            <a:ext cx="8232775" cy="4337880"/>
          </a:xfrm>
        </p:spPr>
        <p:txBody>
          <a:bodyPr/>
          <a:lstStyle/>
          <a:p>
            <a:r>
              <a:rPr lang="en-IN" sz="2200" dirty="0"/>
              <a:t>Several candidates in the 2020 presidential race, including President Trump, expressed dissatisfaction with the Fed.</a:t>
            </a:r>
          </a:p>
          <a:p>
            <a:r>
              <a:rPr lang="en-IN" sz="2200" dirty="0"/>
              <a:t>They argued that the Fed used its independence to pursue policies that favored “Wall Street” (large financial firms) rather than “Main Street” (households and small businesses).</a:t>
            </a:r>
          </a:p>
          <a:p>
            <a:r>
              <a:rPr lang="en-IN" sz="2200" dirty="0"/>
              <a:t>An example of a country without central bank independence is Zimbabwe, where the inflation rate during 2008 was 15 billion percent!</a:t>
            </a:r>
          </a:p>
          <a:p>
            <a:r>
              <a:rPr lang="en-IN" sz="2200" dirty="0"/>
              <a:t>Most economists believe that there is a connection between central bank independence and inflation.</a:t>
            </a:r>
          </a:p>
        </p:txBody>
      </p:sp>
    </p:spTree>
    <p:extLst>
      <p:ext uri="{BB962C8B-B14F-4D97-AF65-F5344CB8AC3E}">
        <p14:creationId xmlns:p14="http://schemas.microsoft.com/office/powerpoint/2010/main" val="1805412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D07CE-735A-4B89-9258-19C5907772ED}"/>
              </a:ext>
            </a:extLst>
          </p:cNvPr>
          <p:cNvSpPr>
            <a:spLocks noGrp="1"/>
          </p:cNvSpPr>
          <p:nvPr>
            <p:ph type="title"/>
          </p:nvPr>
        </p:nvSpPr>
        <p:spPr/>
        <p:txBody>
          <a:bodyPr/>
          <a:lstStyle/>
          <a:p>
            <a:r>
              <a:rPr lang="en-IN" dirty="0"/>
              <a:t>Key Issue and Question</a:t>
            </a:r>
          </a:p>
        </p:txBody>
      </p:sp>
      <p:sp>
        <p:nvSpPr>
          <p:cNvPr id="3" name="Subtitle 2">
            <a:extLst>
              <a:ext uri="{FF2B5EF4-FFF2-40B4-BE49-F238E27FC236}">
                <a16:creationId xmlns:a16="http://schemas.microsoft.com/office/drawing/2014/main" id="{98860307-531B-42FC-9D19-26AE9ABBF680}"/>
              </a:ext>
            </a:extLst>
          </p:cNvPr>
          <p:cNvSpPr>
            <a:spLocks noGrp="1"/>
          </p:cNvSpPr>
          <p:nvPr>
            <p:ph sz="quarter" idx="13"/>
          </p:nvPr>
        </p:nvSpPr>
        <p:spPr/>
        <p:txBody>
          <a:bodyPr/>
          <a:lstStyle/>
          <a:p>
            <a:pPr marL="432" indent="0">
              <a:buNone/>
            </a:pPr>
            <a:r>
              <a:rPr lang="en-IN" b="1" dirty="0"/>
              <a:t>Issue</a:t>
            </a:r>
            <a:r>
              <a:rPr lang="en-IN" dirty="0"/>
              <a:t>: The Federal Reserve’s actions in response to the financial crises of 2007−2009 and 2020 led to questions about whether it should continue to operate largely independently of oversight by the president and Congress.</a:t>
            </a:r>
          </a:p>
          <a:p>
            <a:pPr marL="432" indent="0">
              <a:buNone/>
            </a:pPr>
            <a:r>
              <a:rPr lang="en-IN" b="1" dirty="0"/>
              <a:t>Question</a:t>
            </a:r>
            <a:r>
              <a:rPr lang="en-IN" dirty="0"/>
              <a:t>: Should a central bank be independent of the rest of the government?</a:t>
            </a:r>
          </a:p>
        </p:txBody>
      </p:sp>
    </p:spTree>
    <p:extLst>
      <p:ext uri="{BB962C8B-B14F-4D97-AF65-F5344CB8AC3E}">
        <p14:creationId xmlns:p14="http://schemas.microsoft.com/office/powerpoint/2010/main" val="19386542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19C7CD-765A-47D3-9CA4-01048571F8B5}"/>
              </a:ext>
            </a:extLst>
          </p:cNvPr>
          <p:cNvSpPr>
            <a:spLocks noGrp="1"/>
          </p:cNvSpPr>
          <p:nvPr>
            <p:ph type="title"/>
          </p:nvPr>
        </p:nvSpPr>
        <p:spPr/>
        <p:txBody>
          <a:bodyPr/>
          <a:lstStyle/>
          <a:p>
            <a:r>
              <a:rPr lang="en-IN" dirty="0"/>
              <a:t>2.1 Learning Objective</a:t>
            </a:r>
          </a:p>
        </p:txBody>
      </p:sp>
      <p:sp>
        <p:nvSpPr>
          <p:cNvPr id="5" name="Subtitle 4">
            <a:extLst>
              <a:ext uri="{FF2B5EF4-FFF2-40B4-BE49-F238E27FC236}">
                <a16:creationId xmlns:a16="http://schemas.microsoft.com/office/drawing/2014/main" id="{CB369C87-0387-484B-B31F-BE3CD2577618}"/>
              </a:ext>
            </a:extLst>
          </p:cNvPr>
          <p:cNvSpPr>
            <a:spLocks noGrp="1"/>
          </p:cNvSpPr>
          <p:nvPr>
            <p:ph sz="quarter" idx="13"/>
          </p:nvPr>
        </p:nvSpPr>
        <p:spPr/>
        <p:txBody>
          <a:bodyPr/>
          <a:lstStyle/>
          <a:p>
            <a:pPr marL="432" indent="0">
              <a:buNone/>
            </a:pPr>
            <a:r>
              <a:rPr lang="en-IN" dirty="0"/>
              <a:t>Analyze the inefficiencies of a barter system.</a:t>
            </a:r>
          </a:p>
        </p:txBody>
      </p:sp>
    </p:spTree>
    <p:extLst>
      <p:ext uri="{BB962C8B-B14F-4D97-AF65-F5344CB8AC3E}">
        <p14:creationId xmlns:p14="http://schemas.microsoft.com/office/powerpoint/2010/main" val="2236506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Do We Need Money?</a:t>
            </a:r>
          </a:p>
        </p:txBody>
      </p:sp>
      <p:sp>
        <p:nvSpPr>
          <p:cNvPr id="3" name="Content Placeholder 2"/>
          <p:cNvSpPr>
            <a:spLocks noGrp="1"/>
          </p:cNvSpPr>
          <p:nvPr>
            <p:ph sz="quarter" idx="13"/>
          </p:nvPr>
        </p:nvSpPr>
        <p:spPr>
          <a:xfrm>
            <a:off x="457200" y="1554920"/>
            <a:ext cx="8232775" cy="1267301"/>
          </a:xfrm>
        </p:spPr>
        <p:txBody>
          <a:bodyPr/>
          <a:lstStyle/>
          <a:p>
            <a:pPr marL="432" indent="0">
              <a:buNone/>
            </a:pPr>
            <a:r>
              <a:rPr lang="en-IN" b="1" dirty="0"/>
              <a:t>Money</a:t>
            </a:r>
            <a:r>
              <a:rPr lang="en-IN" dirty="0"/>
              <a:t> is anything that is generally accepted as payment for goods and services or in the settlement of debts.</a:t>
            </a:r>
          </a:p>
        </p:txBody>
      </p:sp>
    </p:spTree>
    <p:extLst>
      <p:ext uri="{BB962C8B-B14F-4D97-AF65-F5344CB8AC3E}">
        <p14:creationId xmlns:p14="http://schemas.microsoft.com/office/powerpoint/2010/main" val="466487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Barter </a:t>
            </a:r>
            <a:r>
              <a:rPr lang="en-IN" sz="2000" b="0" dirty="0"/>
              <a:t>(1 of 2)</a:t>
            </a:r>
          </a:p>
        </p:txBody>
      </p:sp>
      <p:sp>
        <p:nvSpPr>
          <p:cNvPr id="3" name="Content Placeholder 2"/>
          <p:cNvSpPr>
            <a:spLocks noGrp="1"/>
          </p:cNvSpPr>
          <p:nvPr>
            <p:ph sz="quarter" idx="13"/>
          </p:nvPr>
        </p:nvSpPr>
        <p:spPr>
          <a:xfrm>
            <a:off x="457200" y="1554921"/>
            <a:ext cx="8232775" cy="2700990"/>
          </a:xfrm>
        </p:spPr>
        <p:txBody>
          <a:bodyPr/>
          <a:lstStyle/>
          <a:p>
            <a:pPr marL="432" indent="0">
              <a:buNone/>
            </a:pPr>
            <a:r>
              <a:rPr lang="en-IN" dirty="0"/>
              <a:t>In fact, economies </a:t>
            </a:r>
            <a:r>
              <a:rPr lang="en-IN" b="1" dirty="0"/>
              <a:t>can</a:t>
            </a:r>
            <a:r>
              <a:rPr lang="en-IN" dirty="0"/>
              <a:t> function without money.</a:t>
            </a:r>
          </a:p>
          <a:p>
            <a:pPr marL="432" indent="0">
              <a:buNone/>
            </a:pPr>
            <a:r>
              <a:rPr lang="en-IN" b="1" dirty="0"/>
              <a:t>Barter</a:t>
            </a:r>
            <a:r>
              <a:rPr lang="en-IN" dirty="0"/>
              <a:t> is a system of exchange in which individuals trade goods and services directly for other goods and services.</a:t>
            </a:r>
          </a:p>
          <a:p>
            <a:pPr marL="432" indent="0">
              <a:buNone/>
            </a:pPr>
            <a:r>
              <a:rPr lang="en-IN" dirty="0"/>
              <a:t>Barter exchanges prevailed in the early stages of development in our economy, but they were inefficient.</a:t>
            </a:r>
          </a:p>
        </p:txBody>
      </p:sp>
    </p:spTree>
    <p:extLst>
      <p:ext uri="{BB962C8B-B14F-4D97-AF65-F5344CB8AC3E}">
        <p14:creationId xmlns:p14="http://schemas.microsoft.com/office/powerpoint/2010/main" val="1513268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D6419E8-EBE2-4DB9-B0DF-9872E6C446BB}"/>
              </a:ext>
            </a:extLst>
          </p:cNvPr>
          <p:cNvSpPr>
            <a:spLocks noGrp="1"/>
          </p:cNvSpPr>
          <p:nvPr>
            <p:ph type="title"/>
          </p:nvPr>
        </p:nvSpPr>
        <p:spPr/>
        <p:txBody>
          <a:bodyPr/>
          <a:lstStyle/>
          <a:p>
            <a:r>
              <a:rPr lang="en-IN" dirty="0"/>
              <a:t>Barter </a:t>
            </a:r>
            <a:r>
              <a:rPr lang="en-IN" sz="2000" b="0" dirty="0"/>
              <a:t>(2 of 2)</a:t>
            </a:r>
          </a:p>
        </p:txBody>
      </p:sp>
      <p:sp>
        <p:nvSpPr>
          <p:cNvPr id="5" name="Content Placeholder 4">
            <a:extLst>
              <a:ext uri="{FF2B5EF4-FFF2-40B4-BE49-F238E27FC236}">
                <a16:creationId xmlns:a16="http://schemas.microsoft.com/office/drawing/2014/main" id="{E06F7EB3-6F11-4656-9085-E89402CA5941}"/>
              </a:ext>
            </a:extLst>
          </p:cNvPr>
          <p:cNvSpPr>
            <a:spLocks noGrp="1"/>
          </p:cNvSpPr>
          <p:nvPr>
            <p:ph sz="quarter" idx="13"/>
          </p:nvPr>
        </p:nvSpPr>
        <p:spPr>
          <a:xfrm>
            <a:off x="457200" y="1552574"/>
            <a:ext cx="8461022" cy="987426"/>
          </a:xfrm>
        </p:spPr>
        <p:txBody>
          <a:bodyPr/>
          <a:lstStyle/>
          <a:p>
            <a:pPr marL="432" indent="0">
              <a:buNone/>
            </a:pPr>
            <a:r>
              <a:rPr lang="en-IN" sz="2000" dirty="0"/>
              <a:t>There are four main sources of inefficiency in a barter economy:</a:t>
            </a:r>
          </a:p>
          <a:p>
            <a:pPr marL="432000" indent="-432000">
              <a:buFont typeface="+mj-lt"/>
              <a:buAutoNum type="arabicPeriod"/>
            </a:pPr>
            <a:r>
              <a:rPr lang="en-IN" sz="2000" dirty="0"/>
              <a:t>A </a:t>
            </a:r>
            <a:r>
              <a:rPr lang="en-IN" sz="2000" b="1" dirty="0"/>
              <a:t>double coincidence of wants </a:t>
            </a:r>
            <a:r>
              <a:rPr lang="en-IN" sz="2000" dirty="0"/>
              <a:t>increases the </a:t>
            </a:r>
            <a:r>
              <a:rPr lang="en-IN" sz="2000" b="1" dirty="0"/>
              <a:t>transactions costs</a:t>
            </a:r>
            <a:r>
              <a:rPr lang="en-IN" sz="2000" dirty="0"/>
              <a:t>.</a:t>
            </a:r>
          </a:p>
        </p:txBody>
      </p:sp>
      <p:sp>
        <p:nvSpPr>
          <p:cNvPr id="6" name="Content Placeholder 5">
            <a:extLst>
              <a:ext uri="{FF2B5EF4-FFF2-40B4-BE49-F238E27FC236}">
                <a16:creationId xmlns:a16="http://schemas.microsoft.com/office/drawing/2014/main" id="{893D7305-E52A-4CFB-A787-AB509BA7B8E8}"/>
              </a:ext>
            </a:extLst>
          </p:cNvPr>
          <p:cNvSpPr>
            <a:spLocks noGrp="1"/>
          </p:cNvSpPr>
          <p:nvPr>
            <p:ph sz="quarter" idx="14"/>
          </p:nvPr>
        </p:nvSpPr>
        <p:spPr>
          <a:xfrm>
            <a:off x="457198" y="2637139"/>
            <a:ext cx="8494889" cy="1061663"/>
          </a:xfrm>
        </p:spPr>
        <p:txBody>
          <a:bodyPr/>
          <a:lstStyle/>
          <a:p>
            <a:pPr marL="486918" lvl="1" indent="0">
              <a:buNone/>
            </a:pPr>
            <a:r>
              <a:rPr lang="en-IN" sz="2000" b="1" dirty="0"/>
              <a:t>Transactions costs </a:t>
            </a:r>
            <a:r>
              <a:rPr lang="en-IN" sz="2000" dirty="0"/>
              <a:t>are the costs in time or other resources that parties incur in the process of agreeing and carrying out an exchange of goods and services.</a:t>
            </a:r>
          </a:p>
        </p:txBody>
      </p:sp>
      <p:sp>
        <p:nvSpPr>
          <p:cNvPr id="7" name="Content Placeholder 6">
            <a:extLst>
              <a:ext uri="{FF2B5EF4-FFF2-40B4-BE49-F238E27FC236}">
                <a16:creationId xmlns:a16="http://schemas.microsoft.com/office/drawing/2014/main" id="{C6C7C861-1D46-43F0-A183-748F6EEFE236}"/>
              </a:ext>
            </a:extLst>
          </p:cNvPr>
          <p:cNvSpPr>
            <a:spLocks noGrp="1"/>
          </p:cNvSpPr>
          <p:nvPr>
            <p:ph sz="quarter" idx="15"/>
          </p:nvPr>
        </p:nvSpPr>
        <p:spPr>
          <a:xfrm>
            <a:off x="457199" y="3806685"/>
            <a:ext cx="8229600" cy="448814"/>
          </a:xfrm>
        </p:spPr>
        <p:txBody>
          <a:bodyPr/>
          <a:lstStyle/>
          <a:p>
            <a:pPr marL="432000" indent="-432000">
              <a:buFont typeface="+mj-lt"/>
              <a:buAutoNum type="arabicPeriod" startAt="2"/>
            </a:pPr>
            <a:r>
              <a:rPr lang="en-IN" sz="2000" dirty="0"/>
              <a:t>Each good has many prices.</a:t>
            </a:r>
          </a:p>
        </p:txBody>
      </p:sp>
      <p:sp>
        <p:nvSpPr>
          <p:cNvPr id="8" name="Content Placeholder 7">
            <a:extLst>
              <a:ext uri="{FF2B5EF4-FFF2-40B4-BE49-F238E27FC236}">
                <a16:creationId xmlns:a16="http://schemas.microsoft.com/office/drawing/2014/main" id="{07F25481-596B-43D9-AEBA-EFBA56B56E20}"/>
              </a:ext>
            </a:extLst>
          </p:cNvPr>
          <p:cNvSpPr>
            <a:spLocks noGrp="1"/>
          </p:cNvSpPr>
          <p:nvPr>
            <p:ph sz="quarter" idx="16"/>
          </p:nvPr>
        </p:nvSpPr>
        <p:spPr>
          <a:xfrm>
            <a:off x="479776" y="4331289"/>
            <a:ext cx="3388937" cy="432864"/>
          </a:xfrm>
        </p:spPr>
        <p:txBody>
          <a:bodyPr rIns="0"/>
          <a:lstStyle/>
          <a:p>
            <a:pPr marL="486918" lvl="1" indent="0">
              <a:buNone/>
            </a:pPr>
            <a:r>
              <a:rPr lang="en-IN" sz="2000" dirty="0"/>
              <a:t>When there are </a:t>
            </a:r>
            <a:r>
              <a:rPr lang="en-IN" sz="2000" i="1" dirty="0"/>
              <a:t>N</a:t>
            </a:r>
            <a:r>
              <a:rPr lang="en-IN" sz="2000" dirty="0"/>
              <a:t> items:</a:t>
            </a:r>
          </a:p>
        </p:txBody>
      </p:sp>
      <p:graphicFrame>
        <p:nvGraphicFramePr>
          <p:cNvPr id="19" name="Object 18" descr="Number of prices = N left parenthesis N minus 1 right parenthesis over 2">
            <a:extLst>
              <a:ext uri="{FF2B5EF4-FFF2-40B4-BE49-F238E27FC236}">
                <a16:creationId xmlns:a16="http://schemas.microsoft.com/office/drawing/2014/main" id="{A19686F2-A8F6-4BD3-B3D6-3686602237D3}"/>
              </a:ext>
            </a:extLst>
          </p:cNvPr>
          <p:cNvGraphicFramePr>
            <a:graphicFrameLocks noChangeAspect="1"/>
          </p:cNvGraphicFramePr>
          <p:nvPr>
            <p:extLst>
              <p:ext uri="{D42A27DB-BD31-4B8C-83A1-F6EECF244321}">
                <p14:modId xmlns:p14="http://schemas.microsoft.com/office/powerpoint/2010/main" val="3877215844"/>
              </p:ext>
            </p:extLst>
          </p:nvPr>
        </p:nvGraphicFramePr>
        <p:xfrm>
          <a:off x="3919538" y="4471988"/>
          <a:ext cx="3414712" cy="295275"/>
        </p:xfrm>
        <a:graphic>
          <a:graphicData uri="http://schemas.openxmlformats.org/presentationml/2006/ole">
            <mc:AlternateContent xmlns:mc="http://schemas.openxmlformats.org/markup-compatibility/2006">
              <mc:Choice xmlns:v="urn:schemas-microsoft-com:vml" Requires="v">
                <p:oleObj spid="_x0000_s1075" name="Equation" r:id="rId3" imgW="3517560" imgH="304560" progId="Equation.DSMT4">
                  <p:embed/>
                </p:oleObj>
              </mc:Choice>
              <mc:Fallback>
                <p:oleObj name="Equation" r:id="rId3" imgW="3517560" imgH="304560" progId="Equation.DSMT4">
                  <p:embed/>
                  <p:pic>
                    <p:nvPicPr>
                      <p:cNvPr id="0" name=""/>
                      <p:cNvPicPr/>
                      <p:nvPr/>
                    </p:nvPicPr>
                    <p:blipFill>
                      <a:blip r:embed="rId4"/>
                      <a:stretch>
                        <a:fillRect/>
                      </a:stretch>
                    </p:blipFill>
                    <p:spPr>
                      <a:xfrm>
                        <a:off x="3919538" y="4471988"/>
                        <a:ext cx="3414712" cy="295275"/>
                      </a:xfrm>
                      <a:prstGeom prst="rect">
                        <a:avLst/>
                      </a:prstGeom>
                    </p:spPr>
                  </p:pic>
                </p:oleObj>
              </mc:Fallback>
            </mc:AlternateContent>
          </a:graphicData>
        </a:graphic>
      </p:graphicFrame>
      <p:sp>
        <p:nvSpPr>
          <p:cNvPr id="9" name="Content Placeholder 8">
            <a:extLst>
              <a:ext uri="{FF2B5EF4-FFF2-40B4-BE49-F238E27FC236}">
                <a16:creationId xmlns:a16="http://schemas.microsoft.com/office/drawing/2014/main" id="{F27048CA-6452-4323-A884-27F11DC5F577}"/>
              </a:ext>
            </a:extLst>
          </p:cNvPr>
          <p:cNvSpPr>
            <a:spLocks noGrp="1"/>
          </p:cNvSpPr>
          <p:nvPr>
            <p:ph sz="quarter" idx="17"/>
          </p:nvPr>
        </p:nvSpPr>
        <p:spPr>
          <a:xfrm>
            <a:off x="457200" y="4855977"/>
            <a:ext cx="8229600" cy="948896"/>
          </a:xfrm>
        </p:spPr>
        <p:txBody>
          <a:bodyPr/>
          <a:lstStyle/>
          <a:p>
            <a:pPr marL="432000" indent="-432000">
              <a:buFont typeface="+mj-lt"/>
              <a:buAutoNum type="arabicPeriod" startAt="3"/>
            </a:pPr>
            <a:r>
              <a:rPr lang="en-IN" sz="2000" dirty="0"/>
              <a:t>A lack of standardization exists for goods and services.</a:t>
            </a:r>
          </a:p>
          <a:p>
            <a:pPr marL="432000" indent="-432000">
              <a:buFont typeface="+mj-lt"/>
              <a:buAutoNum type="arabicPeriod" startAt="3"/>
            </a:pPr>
            <a:r>
              <a:rPr lang="en-IN" sz="2000" dirty="0"/>
              <a:t>It is difficult to accumulate wealth.</a:t>
            </a:r>
          </a:p>
        </p:txBody>
      </p:sp>
    </p:spTree>
    <p:extLst>
      <p:ext uri="{BB962C8B-B14F-4D97-AF65-F5344CB8AC3E}">
        <p14:creationId xmlns:p14="http://schemas.microsoft.com/office/powerpoint/2010/main" val="35943445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The Invention of Money</a:t>
            </a:r>
          </a:p>
        </p:txBody>
      </p:sp>
      <p:sp>
        <p:nvSpPr>
          <p:cNvPr id="3" name="Content Placeholder 2"/>
          <p:cNvSpPr>
            <a:spLocks noGrp="1"/>
          </p:cNvSpPr>
          <p:nvPr>
            <p:ph sz="quarter" idx="13"/>
          </p:nvPr>
        </p:nvSpPr>
        <p:spPr>
          <a:xfrm>
            <a:off x="457200" y="1554920"/>
            <a:ext cx="8366289" cy="3976635"/>
          </a:xfrm>
        </p:spPr>
        <p:txBody>
          <a:bodyPr/>
          <a:lstStyle/>
          <a:p>
            <a:pPr marL="432" indent="0">
              <a:buNone/>
            </a:pPr>
            <a:r>
              <a:rPr lang="en-IN" dirty="0"/>
              <a:t>To improve on barter, people sought to identify a specific product that most people would accept in an exchange.</a:t>
            </a:r>
          </a:p>
          <a:p>
            <a:pPr marL="432" indent="0">
              <a:buNone/>
            </a:pPr>
            <a:r>
              <a:rPr lang="en-IN" b="1" dirty="0"/>
              <a:t>Commodity money </a:t>
            </a:r>
            <a:r>
              <a:rPr lang="en-IN" dirty="0"/>
              <a:t>is a good used as money that also has value independent of its use as money.</a:t>
            </a:r>
          </a:p>
          <a:p>
            <a:pPr marL="432" indent="0">
              <a:buNone/>
            </a:pPr>
            <a:r>
              <a:rPr lang="en-IN" dirty="0"/>
              <a:t>Money allows people to </a:t>
            </a:r>
            <a:r>
              <a:rPr lang="en-IN" b="1" dirty="0"/>
              <a:t>specialize</a:t>
            </a:r>
            <a:r>
              <a:rPr lang="en-IN" dirty="0"/>
              <a:t>, so they become more productive and earn higher incomes.</a:t>
            </a:r>
          </a:p>
          <a:p>
            <a:pPr marL="432" indent="0">
              <a:buNone/>
            </a:pPr>
            <a:r>
              <a:rPr lang="en-IN" b="1" dirty="0"/>
              <a:t>Specialization</a:t>
            </a:r>
            <a:r>
              <a:rPr lang="en-IN" dirty="0"/>
              <a:t> occurs when individuals produce the goods or services for which they have relatively the best ability.</a:t>
            </a:r>
          </a:p>
        </p:txBody>
      </p:sp>
    </p:spTree>
    <p:extLst>
      <p:ext uri="{BB962C8B-B14F-4D97-AF65-F5344CB8AC3E}">
        <p14:creationId xmlns:p14="http://schemas.microsoft.com/office/powerpoint/2010/main" val="2917618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913"/>
            <a:ext cx="8338008" cy="1123738"/>
          </a:xfrm>
        </p:spPr>
        <p:txBody>
          <a:bodyPr/>
          <a:lstStyle/>
          <a:p>
            <a:r>
              <a:rPr lang="en-IN" sz="3200" dirty="0"/>
              <a:t>Apply the Concept: What’s Money? Ask a Taxi Driver in Moscow!</a:t>
            </a:r>
          </a:p>
        </p:txBody>
      </p:sp>
      <p:sp>
        <p:nvSpPr>
          <p:cNvPr id="3" name="Content Placeholder 2"/>
          <p:cNvSpPr>
            <a:spLocks noGrp="1"/>
          </p:cNvSpPr>
          <p:nvPr>
            <p:ph sz="quarter" idx="13"/>
          </p:nvPr>
        </p:nvSpPr>
        <p:spPr>
          <a:xfrm>
            <a:off x="457200" y="1554921"/>
            <a:ext cx="8232775" cy="3231568"/>
          </a:xfrm>
        </p:spPr>
        <p:txBody>
          <a:bodyPr/>
          <a:lstStyle/>
          <a:p>
            <a:r>
              <a:rPr lang="en-IN" dirty="0"/>
              <a:t>During a visit to Russia in 1989, one of the authors of this book had difficulties with taxis.</a:t>
            </a:r>
          </a:p>
          <a:p>
            <a:r>
              <a:rPr lang="en-IN" dirty="0"/>
              <a:t>Taxi drivers quoted fares in dollars, marks, and yen, but not rubles.</a:t>
            </a:r>
          </a:p>
          <a:p>
            <a:r>
              <a:rPr lang="en-IN" dirty="0"/>
              <a:t>For taxi drivers, Marlboro cigarettes were the commodity money of choice.</a:t>
            </a:r>
          </a:p>
        </p:txBody>
      </p:sp>
    </p:spTree>
    <p:extLst>
      <p:ext uri="{BB962C8B-B14F-4D97-AF65-F5344CB8AC3E}">
        <p14:creationId xmlns:p14="http://schemas.microsoft.com/office/powerpoint/2010/main" val="1521685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E5FD0-C4EE-4A2B-96B3-DB5E70B669C4}"/>
              </a:ext>
            </a:extLst>
          </p:cNvPr>
          <p:cNvSpPr>
            <a:spLocks noGrp="1"/>
          </p:cNvSpPr>
          <p:nvPr>
            <p:ph type="title"/>
          </p:nvPr>
        </p:nvSpPr>
        <p:spPr/>
        <p:txBody>
          <a:bodyPr/>
          <a:lstStyle/>
          <a:p>
            <a:r>
              <a:rPr lang="en-IN" dirty="0"/>
              <a:t>2.2 Learning Objective</a:t>
            </a:r>
          </a:p>
        </p:txBody>
      </p:sp>
      <p:sp>
        <p:nvSpPr>
          <p:cNvPr id="3" name="Subtitle 2">
            <a:extLst>
              <a:ext uri="{FF2B5EF4-FFF2-40B4-BE49-F238E27FC236}">
                <a16:creationId xmlns:a16="http://schemas.microsoft.com/office/drawing/2014/main" id="{8018CD48-6559-47E9-8A1A-3831C9D46032}"/>
              </a:ext>
            </a:extLst>
          </p:cNvPr>
          <p:cNvSpPr>
            <a:spLocks noGrp="1"/>
          </p:cNvSpPr>
          <p:nvPr>
            <p:ph sz="quarter" idx="13"/>
          </p:nvPr>
        </p:nvSpPr>
        <p:spPr/>
        <p:txBody>
          <a:bodyPr/>
          <a:lstStyle/>
          <a:p>
            <a:pPr marL="432" indent="0">
              <a:buNone/>
            </a:pPr>
            <a:r>
              <a:rPr lang="en-IN" dirty="0"/>
              <a:t>List and describe the four key functions of money.</a:t>
            </a:r>
          </a:p>
        </p:txBody>
      </p:sp>
    </p:spTree>
    <p:extLst>
      <p:ext uri="{BB962C8B-B14F-4D97-AF65-F5344CB8AC3E}">
        <p14:creationId xmlns:p14="http://schemas.microsoft.com/office/powerpoint/2010/main" val="239050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The Key Functions of Money </a:t>
            </a:r>
            <a:r>
              <a:rPr lang="en-IN" sz="2000" b="0" dirty="0"/>
              <a:t>(1 of 3)</a:t>
            </a:r>
          </a:p>
        </p:txBody>
      </p:sp>
      <p:sp>
        <p:nvSpPr>
          <p:cNvPr id="3" name="Content Placeholder 2"/>
          <p:cNvSpPr>
            <a:spLocks noGrp="1"/>
          </p:cNvSpPr>
          <p:nvPr>
            <p:ph sz="quarter" idx="13"/>
          </p:nvPr>
        </p:nvSpPr>
        <p:spPr>
          <a:xfrm>
            <a:off x="457200" y="1554921"/>
            <a:ext cx="8232775" cy="3084812"/>
          </a:xfrm>
        </p:spPr>
        <p:txBody>
          <a:bodyPr/>
          <a:lstStyle/>
          <a:p>
            <a:pPr marL="432" indent="0">
              <a:buNone/>
            </a:pPr>
            <a:r>
              <a:rPr lang="en-IN" dirty="0"/>
              <a:t>Money serves four key functions in the economy:</a:t>
            </a:r>
          </a:p>
          <a:p>
            <a:pPr marL="432000" indent="-432000">
              <a:buFont typeface="+mj-lt"/>
              <a:buAutoNum type="arabicPeriod"/>
            </a:pPr>
            <a:r>
              <a:rPr lang="en-IN" dirty="0"/>
              <a:t>It acts as a medium of exchange.</a:t>
            </a:r>
          </a:p>
          <a:p>
            <a:pPr marL="432000" indent="-432000">
              <a:buFont typeface="+mj-lt"/>
              <a:buAutoNum type="arabicPeriod"/>
            </a:pPr>
            <a:r>
              <a:rPr lang="en-IN" dirty="0"/>
              <a:t>It is a unit of account.</a:t>
            </a:r>
          </a:p>
          <a:p>
            <a:pPr marL="432000" indent="-432000">
              <a:buFont typeface="+mj-lt"/>
              <a:buAutoNum type="arabicPeriod"/>
            </a:pPr>
            <a:r>
              <a:rPr lang="en-IN" dirty="0"/>
              <a:t>It is a store of value.</a:t>
            </a:r>
          </a:p>
          <a:p>
            <a:pPr marL="432000" indent="-432000">
              <a:buFont typeface="+mj-lt"/>
              <a:buAutoNum type="arabicPeriod"/>
            </a:pPr>
            <a:r>
              <a:rPr lang="en-IN" dirty="0"/>
              <a:t>It offers a standard of deferred payment.</a:t>
            </a:r>
          </a:p>
        </p:txBody>
      </p:sp>
    </p:spTree>
    <p:extLst>
      <p:ext uri="{BB962C8B-B14F-4D97-AF65-F5344CB8AC3E}">
        <p14:creationId xmlns:p14="http://schemas.microsoft.com/office/powerpoint/2010/main" val="7979107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The Key Functions of Money </a:t>
            </a:r>
            <a:r>
              <a:rPr lang="en-IN" sz="2000" b="0" dirty="0"/>
              <a:t>(2 of 3)</a:t>
            </a:r>
          </a:p>
        </p:txBody>
      </p:sp>
      <p:sp>
        <p:nvSpPr>
          <p:cNvPr id="3" name="Content Placeholder 2"/>
          <p:cNvSpPr>
            <a:spLocks noGrp="1"/>
          </p:cNvSpPr>
          <p:nvPr>
            <p:ph sz="quarter" idx="13"/>
          </p:nvPr>
        </p:nvSpPr>
        <p:spPr/>
        <p:txBody>
          <a:bodyPr/>
          <a:lstStyle/>
          <a:p>
            <a:pPr marL="432" indent="0">
              <a:buNone/>
            </a:pPr>
            <a:r>
              <a:rPr lang="en-IN" b="1" dirty="0"/>
              <a:t>Medium of Exchange</a:t>
            </a:r>
          </a:p>
          <a:p>
            <a:pPr marL="432" indent="0">
              <a:buNone/>
            </a:pPr>
            <a:r>
              <a:rPr lang="en-IN" b="1" dirty="0"/>
              <a:t>Medium of exchange </a:t>
            </a:r>
            <a:r>
              <a:rPr lang="en-IN" dirty="0"/>
              <a:t>is something that is generally accepted as payment for goods and services.</a:t>
            </a:r>
          </a:p>
          <a:p>
            <a:pPr marL="432" indent="0">
              <a:buNone/>
            </a:pPr>
            <a:r>
              <a:rPr lang="en-IN" b="1" dirty="0"/>
              <a:t>Unit of Account</a:t>
            </a:r>
          </a:p>
          <a:p>
            <a:pPr marL="432" indent="0">
              <a:buNone/>
            </a:pPr>
            <a:r>
              <a:rPr lang="en-IN" b="1" dirty="0"/>
              <a:t>Unit of account </a:t>
            </a:r>
            <a:r>
              <a:rPr lang="en-IN" dirty="0"/>
              <a:t>is a way of measuring value in an economy in terms of money.</a:t>
            </a:r>
          </a:p>
        </p:txBody>
      </p:sp>
    </p:spTree>
    <p:extLst>
      <p:ext uri="{BB962C8B-B14F-4D97-AF65-F5344CB8AC3E}">
        <p14:creationId xmlns:p14="http://schemas.microsoft.com/office/powerpoint/2010/main" val="803734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dirty="0"/>
              <a:t>The Key Functions of Money </a:t>
            </a:r>
            <a:r>
              <a:rPr lang="en-IN" sz="2000" b="0" dirty="0"/>
              <a:t>(3 of 3)</a:t>
            </a:r>
          </a:p>
        </p:txBody>
      </p:sp>
      <p:sp>
        <p:nvSpPr>
          <p:cNvPr id="5" name="Content Placeholder 4"/>
          <p:cNvSpPr>
            <a:spLocks noGrp="1"/>
          </p:cNvSpPr>
          <p:nvPr>
            <p:ph sz="quarter" idx="13"/>
          </p:nvPr>
        </p:nvSpPr>
        <p:spPr>
          <a:xfrm>
            <a:off x="457200" y="1556325"/>
            <a:ext cx="8351520" cy="3128564"/>
          </a:xfrm>
        </p:spPr>
        <p:txBody>
          <a:bodyPr/>
          <a:lstStyle/>
          <a:p>
            <a:pPr marL="432" indent="0">
              <a:buNone/>
            </a:pPr>
            <a:r>
              <a:rPr lang="en-IN" b="1" dirty="0"/>
              <a:t>Store of Value</a:t>
            </a:r>
          </a:p>
          <a:p>
            <a:pPr marL="432" indent="0">
              <a:buNone/>
            </a:pPr>
            <a:r>
              <a:rPr lang="en-IN" b="1" dirty="0"/>
              <a:t>Store of value </a:t>
            </a:r>
            <a:r>
              <a:rPr lang="en-IN" dirty="0"/>
              <a:t>is the accumulation of wealth by holding dollars or other assets that can be used to buy goods and services in the future—in effect moving your purchasing power forward in time.</a:t>
            </a:r>
          </a:p>
          <a:p>
            <a:r>
              <a:rPr lang="en-IN" dirty="0"/>
              <a:t>Even though other assets offer a greater return as a store of value, people hold money because it is perfectly </a:t>
            </a:r>
            <a:r>
              <a:rPr lang="en-IN" b="1" dirty="0"/>
              <a:t>liquid</a:t>
            </a:r>
            <a:r>
              <a:rPr lang="en-IN" dirty="0"/>
              <a:t>.</a:t>
            </a:r>
          </a:p>
        </p:txBody>
      </p:sp>
      <p:sp>
        <p:nvSpPr>
          <p:cNvPr id="8" name="Content Placeholder 7"/>
          <p:cNvSpPr>
            <a:spLocks noGrp="1"/>
          </p:cNvSpPr>
          <p:nvPr>
            <p:ph sz="quarter" idx="14"/>
          </p:nvPr>
        </p:nvSpPr>
        <p:spPr>
          <a:xfrm>
            <a:off x="457200" y="4783291"/>
            <a:ext cx="8229600" cy="1465109"/>
          </a:xfrm>
        </p:spPr>
        <p:txBody>
          <a:bodyPr/>
          <a:lstStyle/>
          <a:p>
            <a:pPr marL="432" indent="0">
              <a:buNone/>
            </a:pPr>
            <a:r>
              <a:rPr lang="en-IN" b="1" dirty="0"/>
              <a:t>Standard of Deferred Payment</a:t>
            </a:r>
          </a:p>
          <a:p>
            <a:pPr marL="432" indent="0">
              <a:buNone/>
            </a:pPr>
            <a:r>
              <a:rPr lang="en-IN" dirty="0"/>
              <a:t>As a </a:t>
            </a:r>
            <a:r>
              <a:rPr lang="en-IN" b="1" dirty="0"/>
              <a:t>standard of deferred payment</a:t>
            </a:r>
            <a:r>
              <a:rPr lang="en-IN" dirty="0"/>
              <a:t>, money can facilitate exchange </a:t>
            </a:r>
            <a:r>
              <a:rPr lang="en-IN" b="1" dirty="0"/>
              <a:t>over time </a:t>
            </a:r>
            <a:r>
              <a:rPr lang="en-IN" dirty="0"/>
              <a:t>(not only </a:t>
            </a:r>
            <a:r>
              <a:rPr lang="en-IN" b="1" dirty="0"/>
              <a:t>at a point in time</a:t>
            </a:r>
            <a:r>
              <a:rPr lang="en-IN" dirty="0"/>
              <a:t>).</a:t>
            </a:r>
          </a:p>
        </p:txBody>
      </p:sp>
    </p:spTree>
    <p:extLst>
      <p:ext uri="{BB962C8B-B14F-4D97-AF65-F5344CB8AC3E}">
        <p14:creationId xmlns:p14="http://schemas.microsoft.com/office/powerpoint/2010/main" val="926162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1"/>
            <a:ext cx="8229600" cy="1160250"/>
          </a:xfrm>
        </p:spPr>
        <p:txBody>
          <a:bodyPr/>
          <a:lstStyle/>
          <a:p>
            <a:r>
              <a:rPr lang="en-IN" sz="3200" dirty="0"/>
              <a:t>Remember That Money, Income, and Wealth Measure Different Things</a:t>
            </a:r>
          </a:p>
        </p:txBody>
      </p:sp>
      <p:sp>
        <p:nvSpPr>
          <p:cNvPr id="3" name="Content Placeholder 2"/>
          <p:cNvSpPr>
            <a:spLocks noGrp="1"/>
          </p:cNvSpPr>
          <p:nvPr>
            <p:ph sz="quarter" idx="13"/>
          </p:nvPr>
        </p:nvSpPr>
        <p:spPr>
          <a:xfrm>
            <a:off x="457200" y="1554921"/>
            <a:ext cx="8232775" cy="4021790"/>
          </a:xfrm>
        </p:spPr>
        <p:txBody>
          <a:bodyPr/>
          <a:lstStyle/>
          <a:p>
            <a:pPr marL="432" indent="0">
              <a:buNone/>
            </a:pPr>
            <a:r>
              <a:rPr lang="en-IN" dirty="0"/>
              <a:t>Money is part of </a:t>
            </a:r>
            <a:r>
              <a:rPr lang="en-IN" b="1" dirty="0"/>
              <a:t>wealth</a:t>
            </a:r>
            <a:r>
              <a:rPr lang="en-IN" dirty="0"/>
              <a:t>, which is the sum of the value of a person’s assets minus the value of the person’s liabilities.</a:t>
            </a:r>
          </a:p>
          <a:p>
            <a:pPr marL="432" indent="0">
              <a:buNone/>
            </a:pPr>
            <a:r>
              <a:rPr lang="en-IN" dirty="0"/>
              <a:t>Only if an asset serves as a medium of exchange can we call it </a:t>
            </a:r>
            <a:r>
              <a:rPr lang="en-IN" b="1" dirty="0"/>
              <a:t>money</a:t>
            </a:r>
            <a:r>
              <a:rPr lang="en-IN" dirty="0"/>
              <a:t>.</a:t>
            </a:r>
          </a:p>
          <a:p>
            <a:pPr marL="432" indent="0">
              <a:buNone/>
            </a:pPr>
            <a:r>
              <a:rPr lang="en-IN" dirty="0"/>
              <a:t>A person’s </a:t>
            </a:r>
            <a:r>
              <a:rPr lang="en-IN" b="1" dirty="0"/>
              <a:t>income</a:t>
            </a:r>
            <a:r>
              <a:rPr lang="en-IN" dirty="0"/>
              <a:t> is his or her earnings over a period of time.</a:t>
            </a:r>
          </a:p>
          <a:p>
            <a:pPr marL="432" indent="0">
              <a:buNone/>
            </a:pPr>
            <a:r>
              <a:rPr lang="en-IN" dirty="0"/>
              <a:t>So, a person typically has considerably less money than income or wealth.</a:t>
            </a:r>
          </a:p>
        </p:txBody>
      </p:sp>
    </p:spTree>
    <p:extLst>
      <p:ext uri="{BB962C8B-B14F-4D97-AF65-F5344CB8AC3E}">
        <p14:creationId xmlns:p14="http://schemas.microsoft.com/office/powerpoint/2010/main" val="3555982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dirty="0"/>
              <a:t>What Can Serve as Money?</a:t>
            </a:r>
          </a:p>
        </p:txBody>
      </p:sp>
      <p:sp>
        <p:nvSpPr>
          <p:cNvPr id="5" name="Content Placeholder 4"/>
          <p:cNvSpPr>
            <a:spLocks noGrp="1"/>
          </p:cNvSpPr>
          <p:nvPr>
            <p:ph sz="quarter" idx="13"/>
          </p:nvPr>
        </p:nvSpPr>
        <p:spPr>
          <a:xfrm>
            <a:off x="457200" y="1556326"/>
            <a:ext cx="8336844" cy="3376918"/>
          </a:xfrm>
        </p:spPr>
        <p:txBody>
          <a:bodyPr/>
          <a:lstStyle/>
          <a:p>
            <a:pPr marL="432" indent="0">
              <a:buNone/>
            </a:pPr>
            <a:r>
              <a:rPr lang="en-IN" dirty="0"/>
              <a:t>An asset is suitable to use as a medium of exchange if it is:</a:t>
            </a:r>
          </a:p>
          <a:p>
            <a:r>
              <a:rPr lang="en-IN" b="1" dirty="0"/>
              <a:t>Acceptable</a:t>
            </a:r>
            <a:r>
              <a:rPr lang="en-IN" dirty="0"/>
              <a:t> to most people</a:t>
            </a:r>
          </a:p>
          <a:p>
            <a:r>
              <a:rPr lang="en-IN" b="1" dirty="0"/>
              <a:t>Standardized in terms of quality</a:t>
            </a:r>
          </a:p>
          <a:p>
            <a:r>
              <a:rPr lang="en-IN" b="1" dirty="0"/>
              <a:t>Durable</a:t>
            </a:r>
          </a:p>
          <a:p>
            <a:r>
              <a:rPr lang="en-IN" b="1" dirty="0"/>
              <a:t>Valuable</a:t>
            </a:r>
            <a:r>
              <a:rPr lang="en-IN" dirty="0"/>
              <a:t> relative to its weight</a:t>
            </a:r>
          </a:p>
          <a:p>
            <a:r>
              <a:rPr lang="en-IN" b="1" dirty="0"/>
              <a:t>Divisible</a:t>
            </a:r>
          </a:p>
        </p:txBody>
      </p:sp>
      <p:sp>
        <p:nvSpPr>
          <p:cNvPr id="8" name="Content Placeholder 7"/>
          <p:cNvSpPr>
            <a:spLocks noGrp="1"/>
          </p:cNvSpPr>
          <p:nvPr>
            <p:ph sz="quarter" idx="14"/>
          </p:nvPr>
        </p:nvSpPr>
        <p:spPr>
          <a:xfrm>
            <a:off x="457200" y="5079296"/>
            <a:ext cx="8229600" cy="893491"/>
          </a:xfrm>
        </p:spPr>
        <p:txBody>
          <a:bodyPr/>
          <a:lstStyle/>
          <a:p>
            <a:pPr marL="432" indent="0">
              <a:buNone/>
            </a:pPr>
            <a:r>
              <a:rPr lang="en-IN" dirty="0"/>
              <a:t>U.S. paper currency—Federal Reserve Notes—meets all these criteria.</a:t>
            </a:r>
          </a:p>
        </p:txBody>
      </p:sp>
    </p:spTree>
    <p:extLst>
      <p:ext uri="{BB962C8B-B14F-4D97-AF65-F5344CB8AC3E}">
        <p14:creationId xmlns:p14="http://schemas.microsoft.com/office/powerpoint/2010/main" val="23908564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The Mystery of Fiat Money</a:t>
            </a:r>
          </a:p>
        </p:txBody>
      </p:sp>
      <p:sp>
        <p:nvSpPr>
          <p:cNvPr id="3" name="Content Placeholder 2"/>
          <p:cNvSpPr>
            <a:spLocks noGrp="1"/>
          </p:cNvSpPr>
          <p:nvPr>
            <p:ph sz="quarter" idx="13"/>
          </p:nvPr>
        </p:nvSpPr>
        <p:spPr>
          <a:xfrm>
            <a:off x="457200" y="1554920"/>
            <a:ext cx="7907867" cy="4663335"/>
          </a:xfrm>
        </p:spPr>
        <p:txBody>
          <a:bodyPr/>
          <a:lstStyle/>
          <a:p>
            <a:pPr marL="432" indent="0">
              <a:buNone/>
            </a:pPr>
            <a:r>
              <a:rPr lang="en-IN" b="1" dirty="0"/>
              <a:t>Fiat money </a:t>
            </a:r>
            <a:r>
              <a:rPr lang="en-IN" dirty="0"/>
              <a:t>has no value apart from its use as money, e.g., paper currency.</a:t>
            </a:r>
          </a:p>
          <a:p>
            <a:pPr marL="432" indent="0">
              <a:buNone/>
            </a:pPr>
            <a:r>
              <a:rPr lang="en-IN" dirty="0"/>
              <a:t>People accept paper currency as money partly because it is </a:t>
            </a:r>
            <a:r>
              <a:rPr lang="en-IN" b="1" dirty="0"/>
              <a:t>legal tender</a:t>
            </a:r>
            <a:r>
              <a:rPr lang="en-IN" dirty="0"/>
              <a:t>.</a:t>
            </a:r>
          </a:p>
          <a:p>
            <a:pPr marL="432" indent="0">
              <a:buNone/>
            </a:pPr>
            <a:r>
              <a:rPr lang="en-IN" b="1" dirty="0"/>
              <a:t>Legal tender </a:t>
            </a:r>
            <a:r>
              <a:rPr lang="en-IN" dirty="0"/>
              <a:t>is the government designation that currency is accepted for payment of taxes and people must accept it in payment of debts.</a:t>
            </a:r>
          </a:p>
          <a:p>
            <a:pPr marL="432" indent="0">
              <a:buNone/>
            </a:pPr>
            <a:r>
              <a:rPr lang="en-IN" dirty="0"/>
              <a:t>Our society’s willingness to use Federal Reserve Notes as money makes them an acceptable medium of exchange.</a:t>
            </a:r>
          </a:p>
        </p:txBody>
      </p:sp>
    </p:spTree>
    <p:extLst>
      <p:ext uri="{BB962C8B-B14F-4D97-AF65-F5344CB8AC3E}">
        <p14:creationId xmlns:p14="http://schemas.microsoft.com/office/powerpoint/2010/main" val="41925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7390"/>
            <a:ext cx="8229600" cy="1105261"/>
          </a:xfrm>
        </p:spPr>
        <p:txBody>
          <a:bodyPr/>
          <a:lstStyle/>
          <a:p>
            <a:r>
              <a:rPr lang="en-IN" sz="3200" dirty="0"/>
              <a:t>Apply the Concept: Say Goodbye to the Benjamins? </a:t>
            </a:r>
            <a:r>
              <a:rPr lang="en-IN" sz="2000" b="0" dirty="0"/>
              <a:t>(1 of 3)</a:t>
            </a:r>
          </a:p>
        </p:txBody>
      </p:sp>
      <p:sp>
        <p:nvSpPr>
          <p:cNvPr id="3" name="Content Placeholder 2"/>
          <p:cNvSpPr>
            <a:spLocks noGrp="1"/>
          </p:cNvSpPr>
          <p:nvPr>
            <p:ph sz="quarter" idx="13"/>
          </p:nvPr>
        </p:nvSpPr>
        <p:spPr>
          <a:xfrm>
            <a:off x="457201" y="1554920"/>
            <a:ext cx="8054622" cy="4769680"/>
          </a:xfrm>
        </p:spPr>
        <p:txBody>
          <a:bodyPr/>
          <a:lstStyle/>
          <a:p>
            <a:r>
              <a:rPr lang="en-IN" dirty="0"/>
              <a:t>Total currency in circulation has almost tripled since 2000, reaching more than $5,200 for every person in mid-2020.</a:t>
            </a:r>
          </a:p>
          <a:p>
            <a:r>
              <a:rPr lang="en-IN" dirty="0"/>
              <a:t>As much as 70% of U.S. currency is held outside the United States.</a:t>
            </a:r>
          </a:p>
          <a:p>
            <a:r>
              <a:rPr lang="en-IN" dirty="0"/>
              <a:t>Some countries, including Panama, E</a:t>
            </a:r>
            <a:r>
              <a:rPr lang="en-IN" sz="100" dirty="0"/>
              <a:t> </a:t>
            </a:r>
            <a:r>
              <a:rPr lang="en-IN" dirty="0"/>
              <a:t>l Salvador, Ecuador, and Zimbabwe, use the U.S. dollar as their official currency.</a:t>
            </a:r>
          </a:p>
          <a:p>
            <a:r>
              <a:rPr lang="en-IN" dirty="0"/>
              <a:t>Large-denomination bills are also useful for people engaging in illegal activities because those bills allow substantial transactions to be carried out in cash.</a:t>
            </a:r>
          </a:p>
        </p:txBody>
      </p:sp>
    </p:spTree>
    <p:extLst>
      <p:ext uri="{BB962C8B-B14F-4D97-AF65-F5344CB8AC3E}">
        <p14:creationId xmlns:p14="http://schemas.microsoft.com/office/powerpoint/2010/main" val="2334475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4FBC9-EDD4-4038-9A26-7238B49B1EBD}"/>
              </a:ext>
            </a:extLst>
          </p:cNvPr>
          <p:cNvSpPr>
            <a:spLocks noGrp="1"/>
          </p:cNvSpPr>
          <p:nvPr>
            <p:ph type="title"/>
          </p:nvPr>
        </p:nvSpPr>
        <p:spPr>
          <a:xfrm>
            <a:off x="457200" y="76200"/>
            <a:ext cx="8229600" cy="1236451"/>
          </a:xfrm>
        </p:spPr>
        <p:txBody>
          <a:bodyPr/>
          <a:lstStyle/>
          <a:p>
            <a:r>
              <a:rPr lang="en-IN" sz="3200" dirty="0"/>
              <a:t>Apply the Concept: Say Goodbye to the Benjamins? </a:t>
            </a:r>
            <a:r>
              <a:rPr lang="en-IN" sz="2000" b="0" dirty="0"/>
              <a:t>(2 of 3)</a:t>
            </a:r>
          </a:p>
        </p:txBody>
      </p:sp>
      <p:pic>
        <p:nvPicPr>
          <p:cNvPr id="7" name="Content Placeholder 6" descr="A line graph shows the currency in circulation for the period from 2000 to 20 20. For long description in Notes pane, press F6.">
            <a:extLst>
              <a:ext uri="{FF2B5EF4-FFF2-40B4-BE49-F238E27FC236}">
                <a16:creationId xmlns:a16="http://schemas.microsoft.com/office/drawing/2014/main" id="{3C755830-32D5-4FA9-8C17-538C260A264B}"/>
              </a:ext>
            </a:extLst>
          </p:cNvPr>
          <p:cNvPicPr>
            <a:picLocks noGrp="1" noChangeAspect="1"/>
          </p:cNvPicPr>
          <p:nvPr>
            <p:ph sz="quarter" idx="13"/>
          </p:nvPr>
        </p:nvPicPr>
        <p:blipFill>
          <a:blip r:embed="rId3"/>
          <a:stretch>
            <a:fillRect/>
          </a:stretch>
        </p:blipFill>
        <p:spPr>
          <a:xfrm>
            <a:off x="623101" y="1727332"/>
            <a:ext cx="7806358" cy="3722425"/>
          </a:xfrm>
        </p:spPr>
      </p:pic>
    </p:spTree>
    <p:extLst>
      <p:ext uri="{BB962C8B-B14F-4D97-AF65-F5344CB8AC3E}">
        <p14:creationId xmlns:p14="http://schemas.microsoft.com/office/powerpoint/2010/main" val="19215157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4FBC9-EDD4-4038-9A26-7238B49B1EBD}"/>
              </a:ext>
            </a:extLst>
          </p:cNvPr>
          <p:cNvSpPr>
            <a:spLocks noGrp="1"/>
          </p:cNvSpPr>
          <p:nvPr>
            <p:ph type="title"/>
          </p:nvPr>
        </p:nvSpPr>
        <p:spPr>
          <a:xfrm>
            <a:off x="457200" y="76200"/>
            <a:ext cx="8229600" cy="1236451"/>
          </a:xfrm>
        </p:spPr>
        <p:txBody>
          <a:bodyPr/>
          <a:lstStyle/>
          <a:p>
            <a:r>
              <a:rPr lang="en-IN" sz="3200" dirty="0"/>
              <a:t>Apply the Concept: Say Goodbye to the Benjamins? </a:t>
            </a:r>
            <a:r>
              <a:rPr lang="en-IN" sz="2000" b="0" dirty="0"/>
              <a:t>(3 of 3)</a:t>
            </a:r>
          </a:p>
        </p:txBody>
      </p:sp>
      <p:pic>
        <p:nvPicPr>
          <p:cNvPr id="6" name="Content Placeholder 5" descr="A bar graph shows the percentages of the various currency bills as percentage of the total value of currency. For long description in Notes pane, press F6.">
            <a:extLst>
              <a:ext uri="{FF2B5EF4-FFF2-40B4-BE49-F238E27FC236}">
                <a16:creationId xmlns:a16="http://schemas.microsoft.com/office/drawing/2014/main" id="{74A34DC7-91D0-4046-9412-3E1B18A47798}"/>
              </a:ext>
            </a:extLst>
          </p:cNvPr>
          <p:cNvPicPr>
            <a:picLocks noGrp="1" noChangeAspect="1"/>
          </p:cNvPicPr>
          <p:nvPr>
            <p:ph sz="quarter" idx="13"/>
          </p:nvPr>
        </p:nvPicPr>
        <p:blipFill>
          <a:blip r:embed="rId3"/>
          <a:stretch>
            <a:fillRect/>
          </a:stretch>
        </p:blipFill>
        <p:spPr>
          <a:xfrm>
            <a:off x="1230212" y="1819781"/>
            <a:ext cx="6683577" cy="4269215"/>
          </a:xfrm>
        </p:spPr>
      </p:pic>
    </p:spTree>
    <p:extLst>
      <p:ext uri="{BB962C8B-B14F-4D97-AF65-F5344CB8AC3E}">
        <p14:creationId xmlns:p14="http://schemas.microsoft.com/office/powerpoint/2010/main" val="2656182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35BC1-B557-4635-AC93-ECD38812FEC1}"/>
              </a:ext>
            </a:extLst>
          </p:cNvPr>
          <p:cNvSpPr>
            <a:spLocks noGrp="1"/>
          </p:cNvSpPr>
          <p:nvPr>
            <p:ph type="title"/>
          </p:nvPr>
        </p:nvSpPr>
        <p:spPr/>
        <p:txBody>
          <a:bodyPr/>
          <a:lstStyle/>
          <a:p>
            <a:r>
              <a:rPr lang="en-IN" dirty="0"/>
              <a:t>2.3 Learning Objective</a:t>
            </a:r>
          </a:p>
        </p:txBody>
      </p:sp>
      <p:sp>
        <p:nvSpPr>
          <p:cNvPr id="3" name="Subtitle 2">
            <a:extLst>
              <a:ext uri="{FF2B5EF4-FFF2-40B4-BE49-F238E27FC236}">
                <a16:creationId xmlns:a16="http://schemas.microsoft.com/office/drawing/2014/main" id="{967A80C6-F039-4C88-81C5-2B25B24B8F76}"/>
              </a:ext>
            </a:extLst>
          </p:cNvPr>
          <p:cNvSpPr>
            <a:spLocks noGrp="1"/>
          </p:cNvSpPr>
          <p:nvPr>
            <p:ph sz="quarter" idx="13"/>
          </p:nvPr>
        </p:nvSpPr>
        <p:spPr/>
        <p:txBody>
          <a:bodyPr/>
          <a:lstStyle/>
          <a:p>
            <a:pPr marL="432" indent="0">
              <a:buNone/>
            </a:pPr>
            <a:r>
              <a:rPr lang="en-IN" dirty="0"/>
              <a:t>Explain the role of the payments system in the economy.</a:t>
            </a:r>
          </a:p>
        </p:txBody>
      </p:sp>
    </p:spTree>
    <p:extLst>
      <p:ext uri="{BB962C8B-B14F-4D97-AF65-F5344CB8AC3E}">
        <p14:creationId xmlns:p14="http://schemas.microsoft.com/office/powerpoint/2010/main" val="16233215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dirty="0"/>
              <a:t>The Payments System</a:t>
            </a:r>
          </a:p>
        </p:txBody>
      </p:sp>
      <p:sp>
        <p:nvSpPr>
          <p:cNvPr id="3" name="Content Placeholder 2"/>
          <p:cNvSpPr>
            <a:spLocks noGrp="1"/>
          </p:cNvSpPr>
          <p:nvPr>
            <p:ph sz="quarter" idx="13"/>
          </p:nvPr>
        </p:nvSpPr>
        <p:spPr>
          <a:xfrm>
            <a:off x="457200" y="1554920"/>
            <a:ext cx="8232775" cy="4663335"/>
          </a:xfrm>
        </p:spPr>
        <p:txBody>
          <a:bodyPr/>
          <a:lstStyle/>
          <a:p>
            <a:pPr marL="432" indent="0">
              <a:buNone/>
            </a:pPr>
            <a:r>
              <a:rPr lang="en-IN" dirty="0"/>
              <a:t>A </a:t>
            </a:r>
            <a:r>
              <a:rPr lang="en-IN" b="1" dirty="0"/>
              <a:t>payments system </a:t>
            </a:r>
            <a:r>
              <a:rPr lang="en-IN" dirty="0"/>
              <a:t>is the mechanism for conducting transactions in the economy.</a:t>
            </a:r>
          </a:p>
          <a:p>
            <a:pPr marL="432" indent="0">
              <a:buNone/>
            </a:pPr>
            <a:r>
              <a:rPr lang="en-IN" b="1" dirty="0"/>
              <a:t>The Transition from Commodity Money to Fiat Money</a:t>
            </a:r>
          </a:p>
          <a:p>
            <a:r>
              <a:rPr lang="en-IN" dirty="0"/>
              <a:t>Gold and silver coins are cumbersome.</a:t>
            </a:r>
          </a:p>
          <a:p>
            <a:r>
              <a:rPr lang="en-IN" dirty="0"/>
              <a:t>So, early banks began to store gold coins in safe places and issue paper certificates (paper currency).</a:t>
            </a:r>
          </a:p>
          <a:p>
            <a:r>
              <a:rPr lang="en-IN" dirty="0"/>
              <a:t>Today, the central bank issues paper currency but does not exchange it for gold or anything else.</a:t>
            </a:r>
          </a:p>
        </p:txBody>
      </p:sp>
    </p:spTree>
    <p:extLst>
      <p:ext uri="{BB962C8B-B14F-4D97-AF65-F5344CB8AC3E}">
        <p14:creationId xmlns:p14="http://schemas.microsoft.com/office/powerpoint/2010/main" val="2699969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dirty="0"/>
              <a:t>The Importance of Checks</a:t>
            </a:r>
          </a:p>
        </p:txBody>
      </p:sp>
      <p:sp>
        <p:nvSpPr>
          <p:cNvPr id="3" name="Content Placeholder 2"/>
          <p:cNvSpPr>
            <a:spLocks noGrp="1"/>
          </p:cNvSpPr>
          <p:nvPr>
            <p:ph sz="quarter" idx="13"/>
          </p:nvPr>
        </p:nvSpPr>
        <p:spPr>
          <a:xfrm>
            <a:off x="457200" y="1554921"/>
            <a:ext cx="8232775" cy="2215568"/>
          </a:xfrm>
        </p:spPr>
        <p:txBody>
          <a:bodyPr/>
          <a:lstStyle/>
          <a:p>
            <a:pPr marL="432" indent="0">
              <a:buNone/>
            </a:pPr>
            <a:r>
              <a:rPr lang="en-IN" b="1" dirty="0"/>
              <a:t>Checks</a:t>
            </a:r>
            <a:r>
              <a:rPr lang="en-IN" dirty="0"/>
              <a:t> are promises to pay on demand money deposited with a bank or other financial institutions.</a:t>
            </a:r>
          </a:p>
          <a:p>
            <a:pPr marL="432" indent="0">
              <a:buNone/>
            </a:pPr>
            <a:r>
              <a:rPr lang="en-IN" dirty="0"/>
              <a:t>The use of checks avoids the drawbacks of paper money but also requires more trust on the part of the seller.</a:t>
            </a:r>
          </a:p>
        </p:txBody>
      </p:sp>
    </p:spTree>
    <p:extLst>
      <p:ext uri="{BB962C8B-B14F-4D97-AF65-F5344CB8AC3E}">
        <p14:creationId xmlns:p14="http://schemas.microsoft.com/office/powerpoint/2010/main" val="2831264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91441"/>
            <a:ext cx="8229600" cy="1221210"/>
          </a:xfrm>
        </p:spPr>
        <p:txBody>
          <a:bodyPr/>
          <a:lstStyle/>
          <a:p>
            <a:r>
              <a:rPr lang="en-IN" sz="3200" dirty="0"/>
              <a:t>New Technology and the Payments System </a:t>
            </a:r>
            <a:r>
              <a:rPr lang="en-IN" sz="2000" b="0" dirty="0"/>
              <a:t>(1 of 2)</a:t>
            </a:r>
          </a:p>
        </p:txBody>
      </p:sp>
      <p:sp>
        <p:nvSpPr>
          <p:cNvPr id="5" name="Content Placeholder 4"/>
          <p:cNvSpPr>
            <a:spLocks noGrp="1"/>
          </p:cNvSpPr>
          <p:nvPr>
            <p:ph sz="quarter" idx="13"/>
          </p:nvPr>
        </p:nvSpPr>
        <p:spPr>
          <a:xfrm>
            <a:off x="457200" y="1556327"/>
            <a:ext cx="8229600" cy="904933"/>
          </a:xfrm>
        </p:spPr>
        <p:txBody>
          <a:bodyPr/>
          <a:lstStyle/>
          <a:p>
            <a:r>
              <a:rPr lang="en-IN" dirty="0"/>
              <a:t>The Fed believes that the most desirable outcomes for a payments system are:</a:t>
            </a:r>
          </a:p>
        </p:txBody>
      </p:sp>
      <p:sp>
        <p:nvSpPr>
          <p:cNvPr id="8" name="Content Placeholder 7"/>
          <p:cNvSpPr>
            <a:spLocks noGrp="1"/>
          </p:cNvSpPr>
          <p:nvPr>
            <p:ph sz="quarter" idx="14"/>
          </p:nvPr>
        </p:nvSpPr>
        <p:spPr>
          <a:xfrm>
            <a:off x="457200" y="2560156"/>
            <a:ext cx="8229600" cy="2758604"/>
          </a:xfrm>
        </p:spPr>
        <p:txBody>
          <a:bodyPr/>
          <a:lstStyle/>
          <a:p>
            <a:pPr marL="741600" lvl="1" indent="-428400">
              <a:buFont typeface="+mj-lt"/>
              <a:buAutoNum type="arabicPeriod"/>
            </a:pPr>
            <a:r>
              <a:rPr lang="en-IN" dirty="0"/>
              <a:t>Speed</a:t>
            </a:r>
          </a:p>
          <a:p>
            <a:pPr marL="741600" lvl="1" indent="-428400">
              <a:buFont typeface="+mj-lt"/>
              <a:buAutoNum type="arabicPeriod"/>
            </a:pPr>
            <a:r>
              <a:rPr lang="en-IN" dirty="0"/>
              <a:t>Security</a:t>
            </a:r>
          </a:p>
          <a:p>
            <a:pPr marL="741600" lvl="1" indent="-428400">
              <a:buFont typeface="+mj-lt"/>
              <a:buAutoNum type="arabicPeriod"/>
            </a:pPr>
            <a:r>
              <a:rPr lang="en-IN" dirty="0"/>
              <a:t>Efficiency</a:t>
            </a:r>
          </a:p>
          <a:p>
            <a:pPr marL="741600" lvl="1" indent="-428400">
              <a:buFont typeface="+mj-lt"/>
              <a:buAutoNum type="arabicPeriod"/>
            </a:pPr>
            <a:r>
              <a:rPr lang="en-IN" dirty="0"/>
              <a:t>Smooth international transactions</a:t>
            </a:r>
          </a:p>
          <a:p>
            <a:pPr marL="741600" lvl="1" indent="-428400">
              <a:buFont typeface="+mj-lt"/>
              <a:buAutoNum type="arabicPeriod"/>
            </a:pPr>
            <a:r>
              <a:rPr lang="en-IN" dirty="0"/>
              <a:t>Effective collaboration among participants in the system</a:t>
            </a:r>
          </a:p>
        </p:txBody>
      </p:sp>
    </p:spTree>
    <p:extLst>
      <p:ext uri="{BB962C8B-B14F-4D97-AF65-F5344CB8AC3E}">
        <p14:creationId xmlns:p14="http://schemas.microsoft.com/office/powerpoint/2010/main" val="34294364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1"/>
            <a:ext cx="8229600" cy="1205970"/>
          </a:xfrm>
        </p:spPr>
        <p:txBody>
          <a:bodyPr/>
          <a:lstStyle/>
          <a:p>
            <a:r>
              <a:rPr lang="en-IN" sz="3200" dirty="0"/>
              <a:t>New Technology and the Payments System </a:t>
            </a:r>
            <a:r>
              <a:rPr lang="en-IN" sz="2000" b="0" dirty="0"/>
              <a:t>(2 of 2)</a:t>
            </a:r>
          </a:p>
        </p:txBody>
      </p:sp>
      <p:sp>
        <p:nvSpPr>
          <p:cNvPr id="3" name="Content Placeholder 2"/>
          <p:cNvSpPr>
            <a:spLocks noGrp="1"/>
          </p:cNvSpPr>
          <p:nvPr>
            <p:ph sz="quarter" idx="13"/>
          </p:nvPr>
        </p:nvSpPr>
        <p:spPr>
          <a:xfrm>
            <a:off x="457200" y="1554921"/>
            <a:ext cx="8232775" cy="4552368"/>
          </a:xfrm>
        </p:spPr>
        <p:txBody>
          <a:bodyPr/>
          <a:lstStyle/>
          <a:p>
            <a:r>
              <a:rPr lang="en-IN" b="1" dirty="0"/>
              <a:t>Electronic funds transfer systems </a:t>
            </a:r>
            <a:r>
              <a:rPr lang="en-IN" dirty="0"/>
              <a:t>are computerized payment-clearing devices.</a:t>
            </a:r>
          </a:p>
          <a:p>
            <a:r>
              <a:rPr lang="en-IN" dirty="0"/>
              <a:t>Debit cards and payment apps allow stores to instantly credit the store’s account, thus eliminating the problem of trust.</a:t>
            </a:r>
          </a:p>
          <a:p>
            <a:r>
              <a:rPr lang="en-IN" b="1" dirty="0"/>
              <a:t>Automated Clearing House (A</a:t>
            </a:r>
            <a:r>
              <a:rPr lang="en-IN" sz="100" b="1" dirty="0"/>
              <a:t> </a:t>
            </a:r>
            <a:r>
              <a:rPr lang="en-IN" b="1" dirty="0"/>
              <a:t>C</a:t>
            </a:r>
            <a:r>
              <a:rPr lang="en-IN" sz="100" b="1" dirty="0"/>
              <a:t> </a:t>
            </a:r>
            <a:r>
              <a:rPr lang="en-IN" b="1" dirty="0"/>
              <a:t>H) </a:t>
            </a:r>
            <a:r>
              <a:rPr lang="en-IN" dirty="0"/>
              <a:t>transactions are direct deposits of checks and electronic transfers, which reduce transactions costs.</a:t>
            </a:r>
          </a:p>
          <a:p>
            <a:r>
              <a:rPr lang="en-IN" b="1" dirty="0"/>
              <a:t>Automated teller machines </a:t>
            </a:r>
            <a:r>
              <a:rPr lang="en-IN" dirty="0"/>
              <a:t>(A</a:t>
            </a:r>
            <a:r>
              <a:rPr lang="en-IN" sz="100" dirty="0"/>
              <a:t> </a:t>
            </a:r>
            <a:r>
              <a:rPr lang="en-IN" dirty="0"/>
              <a:t>T</a:t>
            </a:r>
            <a:r>
              <a:rPr lang="en-IN" sz="100" dirty="0"/>
              <a:t> </a:t>
            </a:r>
            <a:r>
              <a:rPr lang="en-IN" dirty="0"/>
              <a:t>Ms) allow you to withdraw funds from your bank or another bank anytime.</a:t>
            </a:r>
          </a:p>
        </p:txBody>
      </p:sp>
    </p:spTree>
    <p:extLst>
      <p:ext uri="{BB962C8B-B14F-4D97-AF65-F5344CB8AC3E}">
        <p14:creationId xmlns:p14="http://schemas.microsoft.com/office/powerpoint/2010/main" val="7380243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dirty="0"/>
              <a:t>The Real-Time Payments Systems</a:t>
            </a:r>
          </a:p>
        </p:txBody>
      </p:sp>
      <p:sp>
        <p:nvSpPr>
          <p:cNvPr id="3" name="Content Placeholder 2"/>
          <p:cNvSpPr>
            <a:spLocks noGrp="1"/>
          </p:cNvSpPr>
          <p:nvPr>
            <p:ph sz="quarter" idx="13"/>
          </p:nvPr>
        </p:nvSpPr>
        <p:spPr>
          <a:xfrm>
            <a:off x="457200" y="1554920"/>
            <a:ext cx="8232775" cy="4100813"/>
          </a:xfrm>
        </p:spPr>
        <p:txBody>
          <a:bodyPr/>
          <a:lstStyle/>
          <a:p>
            <a:pPr marL="432" indent="0">
              <a:buNone/>
            </a:pPr>
            <a:r>
              <a:rPr lang="en-IN" b="1" dirty="0"/>
              <a:t>Real-time payments system </a:t>
            </a:r>
            <a:r>
              <a:rPr lang="en-IN" dirty="0"/>
              <a:t>is a system that makes checks and other payments available within a few minutes and which operates 24 hours per day, 365 days per year.</a:t>
            </a:r>
          </a:p>
          <a:p>
            <a:r>
              <a:rPr lang="en-IN" dirty="0"/>
              <a:t>The current U.S. payments system is only available Monday through Friday during normal working hours on the east coast.</a:t>
            </a:r>
          </a:p>
          <a:p>
            <a:r>
              <a:rPr lang="en-IN" dirty="0"/>
              <a:t>People are also concerned about the security of the U.S. payments system due to accounts of banking and credit card information being stolen.</a:t>
            </a:r>
          </a:p>
        </p:txBody>
      </p:sp>
    </p:spTree>
    <p:extLst>
      <p:ext uri="{BB962C8B-B14F-4D97-AF65-F5344CB8AC3E}">
        <p14:creationId xmlns:p14="http://schemas.microsoft.com/office/powerpoint/2010/main" val="20427536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1"/>
            <a:ext cx="8229600" cy="1175490"/>
          </a:xfrm>
        </p:spPr>
        <p:txBody>
          <a:bodyPr/>
          <a:lstStyle/>
          <a:p>
            <a:r>
              <a:rPr lang="en-IN" sz="3200" dirty="0"/>
              <a:t>Apply the Concept: Why Is the U.S. Payments System So Slow?</a:t>
            </a:r>
          </a:p>
        </p:txBody>
      </p:sp>
      <p:sp>
        <p:nvSpPr>
          <p:cNvPr id="3" name="Content Placeholder 2"/>
          <p:cNvSpPr>
            <a:spLocks noGrp="1"/>
          </p:cNvSpPr>
          <p:nvPr>
            <p:ph sz="quarter" idx="13"/>
          </p:nvPr>
        </p:nvSpPr>
        <p:spPr>
          <a:xfrm>
            <a:off x="457200" y="1554920"/>
            <a:ext cx="8351520" cy="4563658"/>
          </a:xfrm>
        </p:spPr>
        <p:txBody>
          <a:bodyPr/>
          <a:lstStyle/>
          <a:p>
            <a:pPr marL="432" indent="0">
              <a:buNone/>
            </a:pPr>
            <a:r>
              <a:rPr lang="en-IN" dirty="0"/>
              <a:t>Unlike other countries, including Japan, Mexico, China, and many European countries, the United States does not have a real-time payments (R</a:t>
            </a:r>
            <a:r>
              <a:rPr lang="en-IN" sz="100" dirty="0"/>
              <a:t> </a:t>
            </a:r>
            <a:r>
              <a:rPr lang="en-IN" dirty="0"/>
              <a:t>T</a:t>
            </a:r>
            <a:r>
              <a:rPr lang="en-IN" sz="100" dirty="0"/>
              <a:t> </a:t>
            </a:r>
            <a:r>
              <a:rPr lang="en-IN" dirty="0"/>
              <a:t>P) system.</a:t>
            </a:r>
          </a:p>
          <a:p>
            <a:pPr marL="432" indent="0">
              <a:buNone/>
            </a:pPr>
            <a:r>
              <a:rPr lang="en-IN" dirty="0"/>
              <a:t>The Clearing House (T</a:t>
            </a:r>
            <a:r>
              <a:rPr lang="en-IN" sz="100" dirty="0"/>
              <a:t> </a:t>
            </a:r>
            <a:r>
              <a:rPr lang="en-IN" dirty="0"/>
              <a:t>C</a:t>
            </a:r>
            <a:r>
              <a:rPr lang="en-IN" sz="100" dirty="0"/>
              <a:t> </a:t>
            </a:r>
            <a:r>
              <a:rPr lang="en-IN" dirty="0"/>
              <a:t>H) is an association of 24 large banks from around the world that began operating an R</a:t>
            </a:r>
            <a:r>
              <a:rPr lang="en-IN" sz="100" dirty="0"/>
              <a:t> </a:t>
            </a:r>
            <a:r>
              <a:rPr lang="en-IN" dirty="0"/>
              <a:t>T</a:t>
            </a:r>
            <a:r>
              <a:rPr lang="en-IN" sz="100" dirty="0"/>
              <a:t> </a:t>
            </a:r>
            <a:r>
              <a:rPr lang="en-IN" dirty="0"/>
              <a:t>P system in 2017.</a:t>
            </a:r>
          </a:p>
          <a:p>
            <a:pPr marL="432" indent="0">
              <a:buNone/>
            </a:pPr>
            <a:r>
              <a:rPr lang="en-IN" dirty="0"/>
              <a:t>But T</a:t>
            </a:r>
            <a:r>
              <a:rPr lang="en-IN" sz="100" dirty="0"/>
              <a:t> </a:t>
            </a:r>
            <a:r>
              <a:rPr lang="en-IN" dirty="0"/>
              <a:t>C</a:t>
            </a:r>
            <a:r>
              <a:rPr lang="en-IN" sz="100" dirty="0"/>
              <a:t> </a:t>
            </a:r>
            <a:r>
              <a:rPr lang="en-IN" dirty="0"/>
              <a:t>H relies on the Federal Reserve’s Fedwire, which is available only during limited hours on weekdays.</a:t>
            </a:r>
          </a:p>
          <a:p>
            <a:pPr marL="432" indent="0">
              <a:buNone/>
            </a:pPr>
            <a:r>
              <a:rPr lang="en-IN" dirty="0"/>
              <a:t>In 2019, the Fed announced its own R</a:t>
            </a:r>
            <a:r>
              <a:rPr lang="en-IN" sz="100" dirty="0"/>
              <a:t> </a:t>
            </a:r>
            <a:r>
              <a:rPr lang="en-IN" dirty="0"/>
              <a:t>T</a:t>
            </a:r>
            <a:r>
              <a:rPr lang="en-IN" sz="100" dirty="0"/>
              <a:t> </a:t>
            </a:r>
            <a:r>
              <a:rPr lang="en-IN" dirty="0"/>
              <a:t>P system called </a:t>
            </a:r>
            <a:r>
              <a:rPr lang="en-IN" b="1" dirty="0"/>
              <a:t>FedNow</a:t>
            </a:r>
            <a:r>
              <a:rPr lang="en-IN" dirty="0"/>
              <a:t>, but it would take five years to become operational.</a:t>
            </a:r>
          </a:p>
        </p:txBody>
      </p:sp>
    </p:spTree>
    <p:extLst>
      <p:ext uri="{BB962C8B-B14F-4D97-AF65-F5344CB8AC3E}">
        <p14:creationId xmlns:p14="http://schemas.microsoft.com/office/powerpoint/2010/main" val="33890003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sz="3400" dirty="0"/>
              <a:t>E-Money, Bitcoin, and Blockchain </a:t>
            </a:r>
            <a:r>
              <a:rPr lang="en-IN" sz="2000" b="0" dirty="0"/>
              <a:t>(1 of 2)</a:t>
            </a:r>
          </a:p>
        </p:txBody>
      </p:sp>
      <p:sp>
        <p:nvSpPr>
          <p:cNvPr id="3" name="Content Placeholder 2"/>
          <p:cNvSpPr>
            <a:spLocks noGrp="1"/>
          </p:cNvSpPr>
          <p:nvPr>
            <p:ph sz="quarter" idx="13"/>
          </p:nvPr>
        </p:nvSpPr>
        <p:spPr>
          <a:xfrm>
            <a:off x="457200" y="1554920"/>
            <a:ext cx="8232775" cy="4769680"/>
          </a:xfrm>
        </p:spPr>
        <p:txBody>
          <a:bodyPr/>
          <a:lstStyle/>
          <a:p>
            <a:pPr marL="432" indent="0">
              <a:buNone/>
            </a:pPr>
            <a:r>
              <a:rPr lang="en-IN" sz="2200" b="1" dirty="0"/>
              <a:t>E-money</a:t>
            </a:r>
            <a:r>
              <a:rPr lang="en-IN" sz="2200" dirty="0"/>
              <a:t> (electronic money) is digital cash people use to buy goods and services over the Internet.</a:t>
            </a:r>
          </a:p>
          <a:p>
            <a:r>
              <a:rPr lang="en-IN" sz="2200" dirty="0"/>
              <a:t>The PayPal service was the first widely used </a:t>
            </a:r>
            <a:r>
              <a:rPr lang="en-IN" sz="2200" b="1" dirty="0"/>
              <a:t>peer-to-peer payments system</a:t>
            </a:r>
            <a:r>
              <a:rPr lang="en-IN" sz="2200" dirty="0"/>
              <a:t>, followed by smartphone apps, such as Venmo and Zelle.</a:t>
            </a:r>
          </a:p>
          <a:p>
            <a:r>
              <a:rPr lang="en-IN" sz="2200" dirty="0"/>
              <a:t>Bitcoin is a new form of e-money (</a:t>
            </a:r>
            <a:r>
              <a:rPr lang="en-IN" sz="2200" b="1" dirty="0"/>
              <a:t>cryptocurrency</a:t>
            </a:r>
            <a:r>
              <a:rPr lang="en-IN" sz="2200" dirty="0"/>
              <a:t>) not owned by a firm but is instead the product of a decentralized system of linked computers.</a:t>
            </a:r>
          </a:p>
          <a:p>
            <a:r>
              <a:rPr lang="en-IN" sz="2200" dirty="0"/>
              <a:t>The popularity of bitcoin with some buyers is due to the convenience of using a smartphone to make a purchase. Transactions are more private because it doesn’t use transaction records.</a:t>
            </a:r>
          </a:p>
        </p:txBody>
      </p:sp>
    </p:spTree>
    <p:extLst>
      <p:ext uri="{BB962C8B-B14F-4D97-AF65-F5344CB8AC3E}">
        <p14:creationId xmlns:p14="http://schemas.microsoft.com/office/powerpoint/2010/main" val="30503347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sz="3400" dirty="0"/>
              <a:t>E-Money, Bitcoin, and Blockchain </a:t>
            </a:r>
            <a:r>
              <a:rPr lang="en-IN" sz="2000" b="0" dirty="0"/>
              <a:t>(2 of 2)</a:t>
            </a:r>
          </a:p>
        </p:txBody>
      </p:sp>
      <p:sp>
        <p:nvSpPr>
          <p:cNvPr id="3" name="Content Placeholder 2"/>
          <p:cNvSpPr>
            <a:spLocks noGrp="1"/>
          </p:cNvSpPr>
          <p:nvPr>
            <p:ph sz="quarter" idx="13"/>
          </p:nvPr>
        </p:nvSpPr>
        <p:spPr>
          <a:xfrm>
            <a:off x="457200" y="1554920"/>
            <a:ext cx="8232775" cy="4769680"/>
          </a:xfrm>
        </p:spPr>
        <p:txBody>
          <a:bodyPr/>
          <a:lstStyle/>
          <a:p>
            <a:r>
              <a:rPr lang="en-IN" sz="2200" dirty="0"/>
              <a:t>Cryptocurrencies have not been widely used for buying and selling goods and services. Wide fluctuations of their prices undermine their usefulness as currencies.</a:t>
            </a:r>
          </a:p>
          <a:p>
            <a:r>
              <a:rPr lang="en-IN" sz="2200" dirty="0"/>
              <a:t>Smartphone apps, such as Apple Pay and Google Pay, allow consumers to link credit cards to make payments.</a:t>
            </a:r>
          </a:p>
          <a:p>
            <a:r>
              <a:rPr lang="en-IN" sz="2200" dirty="0"/>
              <a:t>Facebook has introduced a </a:t>
            </a:r>
            <a:r>
              <a:rPr lang="en-IN" sz="2200" b="1" dirty="0"/>
              <a:t>stablecoin</a:t>
            </a:r>
            <a:r>
              <a:rPr lang="en-IN" sz="2200" dirty="0"/>
              <a:t> as a medium of exchange, called Libra, whose value is linked to a basket of currencies.</a:t>
            </a:r>
          </a:p>
          <a:p>
            <a:r>
              <a:rPr lang="en-IN" sz="2200" dirty="0"/>
              <a:t>The technology behind bitcoins is </a:t>
            </a:r>
            <a:r>
              <a:rPr lang="en-IN" sz="2200" b="1" dirty="0"/>
              <a:t>blockchain</a:t>
            </a:r>
            <a:r>
              <a:rPr lang="en-IN" sz="2200" dirty="0"/>
              <a:t>, which is technically a </a:t>
            </a:r>
            <a:r>
              <a:rPr lang="en-IN" sz="2200" b="1" dirty="0"/>
              <a:t>distributed ledger</a:t>
            </a:r>
            <a:r>
              <a:rPr lang="en-IN" sz="2200" dirty="0"/>
              <a:t>, or an online network that allows individuals and businesses around the world to settle transactions instantly and securely on encrypted sites.</a:t>
            </a:r>
          </a:p>
        </p:txBody>
      </p:sp>
    </p:spTree>
    <p:extLst>
      <p:ext uri="{BB962C8B-B14F-4D97-AF65-F5344CB8AC3E}">
        <p14:creationId xmlns:p14="http://schemas.microsoft.com/office/powerpoint/2010/main" val="1088958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1"/>
            <a:ext cx="8229600" cy="1175490"/>
          </a:xfrm>
        </p:spPr>
        <p:txBody>
          <a:bodyPr/>
          <a:lstStyle/>
          <a:p>
            <a:r>
              <a:rPr lang="en-IN" sz="3200" dirty="0"/>
              <a:t>Apply the Concept: Will Sweden Become the First Cashless Society?</a:t>
            </a:r>
          </a:p>
        </p:txBody>
      </p:sp>
      <p:sp>
        <p:nvSpPr>
          <p:cNvPr id="3" name="Content Placeholder 2"/>
          <p:cNvSpPr>
            <a:spLocks noGrp="1"/>
          </p:cNvSpPr>
          <p:nvPr>
            <p:ph sz="quarter" idx="13"/>
          </p:nvPr>
        </p:nvSpPr>
        <p:spPr>
          <a:xfrm>
            <a:off x="457200" y="1554921"/>
            <a:ext cx="8232775" cy="4495360"/>
          </a:xfrm>
        </p:spPr>
        <p:txBody>
          <a:bodyPr/>
          <a:lstStyle/>
          <a:p>
            <a:pPr marL="432" indent="0">
              <a:buNone/>
            </a:pPr>
            <a:r>
              <a:rPr lang="en-IN" dirty="0"/>
              <a:t>Sweden is closer to becoming a cashless economy than are the United States and other countries.</a:t>
            </a:r>
          </a:p>
          <a:p>
            <a:pPr marL="432" indent="0">
              <a:buNone/>
            </a:pPr>
            <a:r>
              <a:rPr lang="en-IN" dirty="0"/>
              <a:t>Swish is a mobile banking app that makes it easy to transfer funds from one person’s bank account to another.</a:t>
            </a:r>
          </a:p>
          <a:p>
            <a:pPr marL="432" indent="0">
              <a:buNone/>
            </a:pPr>
            <a:r>
              <a:rPr lang="en-IN" dirty="0"/>
              <a:t>Most stores and restaurants in Sweden are equipped to handle payments by Swish, and some of those stores and restaurants now require payment only using credit cards, Swish, or a similar app.</a:t>
            </a:r>
          </a:p>
          <a:p>
            <a:pPr marL="432" indent="0">
              <a:buNone/>
            </a:pPr>
            <a:r>
              <a:rPr lang="en-IN" dirty="0"/>
              <a:t>Cash now accounts for only about 2% of transactions in Sweden, compared to about 30% in the United States.</a:t>
            </a:r>
          </a:p>
        </p:txBody>
      </p:sp>
    </p:spTree>
    <p:extLst>
      <p:ext uri="{BB962C8B-B14F-4D97-AF65-F5344CB8AC3E}">
        <p14:creationId xmlns:p14="http://schemas.microsoft.com/office/powerpoint/2010/main" val="4748560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152D4-1F10-4686-87DC-80EDB37B7035}"/>
              </a:ext>
            </a:extLst>
          </p:cNvPr>
          <p:cNvSpPr>
            <a:spLocks noGrp="1"/>
          </p:cNvSpPr>
          <p:nvPr>
            <p:ph type="title"/>
          </p:nvPr>
        </p:nvSpPr>
        <p:spPr/>
        <p:txBody>
          <a:bodyPr/>
          <a:lstStyle/>
          <a:p>
            <a:r>
              <a:rPr lang="en-IN" dirty="0"/>
              <a:t>2.4 Learning Objective</a:t>
            </a:r>
          </a:p>
        </p:txBody>
      </p:sp>
      <p:sp>
        <p:nvSpPr>
          <p:cNvPr id="3" name="Subtitle 2">
            <a:extLst>
              <a:ext uri="{FF2B5EF4-FFF2-40B4-BE49-F238E27FC236}">
                <a16:creationId xmlns:a16="http://schemas.microsoft.com/office/drawing/2014/main" id="{7BC6C8D7-1270-4C03-A5D1-6FB0C57A0117}"/>
              </a:ext>
            </a:extLst>
          </p:cNvPr>
          <p:cNvSpPr>
            <a:spLocks noGrp="1"/>
          </p:cNvSpPr>
          <p:nvPr>
            <p:ph sz="quarter" idx="13"/>
          </p:nvPr>
        </p:nvSpPr>
        <p:spPr/>
        <p:txBody>
          <a:bodyPr/>
          <a:lstStyle/>
          <a:p>
            <a:pPr marL="432" indent="0">
              <a:buNone/>
            </a:pPr>
            <a:r>
              <a:rPr lang="en-IN" dirty="0"/>
              <a:t>Explain how the U.S. money supply is measured.</a:t>
            </a:r>
          </a:p>
        </p:txBody>
      </p:sp>
    </p:spTree>
    <p:extLst>
      <p:ext uri="{BB962C8B-B14F-4D97-AF65-F5344CB8AC3E}">
        <p14:creationId xmlns:p14="http://schemas.microsoft.com/office/powerpoint/2010/main" val="25728328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dirty="0"/>
              <a:t>Measuring the Money Supply</a:t>
            </a:r>
          </a:p>
        </p:txBody>
      </p:sp>
      <p:sp>
        <p:nvSpPr>
          <p:cNvPr id="3" name="Content Placeholder 2"/>
          <p:cNvSpPr>
            <a:spLocks noGrp="1"/>
          </p:cNvSpPr>
          <p:nvPr>
            <p:ph sz="quarter" idx="13"/>
          </p:nvPr>
        </p:nvSpPr>
        <p:spPr>
          <a:xfrm>
            <a:off x="457200" y="1554920"/>
            <a:ext cx="8232775" cy="4518501"/>
          </a:xfrm>
        </p:spPr>
        <p:txBody>
          <a:bodyPr/>
          <a:lstStyle/>
          <a:p>
            <a:pPr marL="432" indent="0">
              <a:buNone/>
            </a:pPr>
            <a:r>
              <a:rPr lang="en-IN" b="1" dirty="0"/>
              <a:t>Measuring Monetary Aggregates</a:t>
            </a:r>
          </a:p>
          <a:p>
            <a:pPr marL="432" indent="0">
              <a:buNone/>
            </a:pPr>
            <a:r>
              <a:rPr lang="en-IN" b="1" dirty="0"/>
              <a:t>Monetary aggregates </a:t>
            </a:r>
            <a:r>
              <a:rPr lang="en-IN" dirty="0"/>
              <a:t>are measures of the quantity of money that are broader than currency.</a:t>
            </a:r>
          </a:p>
          <a:p>
            <a:pPr marL="432" indent="0">
              <a:buNone/>
            </a:pPr>
            <a:r>
              <a:rPr lang="en-IN" b="1" dirty="0"/>
              <a:t>M1</a:t>
            </a:r>
            <a:r>
              <a:rPr lang="en-IN" dirty="0"/>
              <a:t> is a narrow definition of the money supply: The sum of currency in circulation and checking account deposits.</a:t>
            </a:r>
          </a:p>
          <a:p>
            <a:pPr marL="432" indent="0">
              <a:buNone/>
            </a:pPr>
            <a:r>
              <a:rPr lang="en-IN" b="1" dirty="0"/>
              <a:t>M2</a:t>
            </a:r>
            <a:r>
              <a:rPr lang="en-IN" dirty="0"/>
              <a:t> is a broader definition of the money supply: All the assets that are included in M1, as well as time deposits with &lt;$100,000, savings accounts, money market deposit accounts, and noninstitutional money market mutual fund shares.</a:t>
            </a:r>
          </a:p>
        </p:txBody>
      </p:sp>
    </p:spTree>
    <p:extLst>
      <p:ext uri="{BB962C8B-B14F-4D97-AF65-F5344CB8AC3E}">
        <p14:creationId xmlns:p14="http://schemas.microsoft.com/office/powerpoint/2010/main" val="33510198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0ABD-8894-4AA6-ABDD-8F6899C189C5}"/>
              </a:ext>
            </a:extLst>
          </p:cNvPr>
          <p:cNvSpPr>
            <a:spLocks noGrp="1"/>
          </p:cNvSpPr>
          <p:nvPr>
            <p:ph type="title"/>
          </p:nvPr>
        </p:nvSpPr>
        <p:spPr>
          <a:xfrm>
            <a:off x="457200" y="152399"/>
            <a:ext cx="8229600" cy="1160251"/>
          </a:xfrm>
        </p:spPr>
        <p:txBody>
          <a:bodyPr/>
          <a:lstStyle/>
          <a:p>
            <a:r>
              <a:rPr lang="en-IN" sz="3200" dirty="0"/>
              <a:t>Figure 2.1 Measuring the Money Supply, July 2020</a:t>
            </a:r>
          </a:p>
        </p:txBody>
      </p:sp>
      <p:pic>
        <p:nvPicPr>
          <p:cNvPr id="7" name="Content Placeholder 6" descr="A set of two pie charts shows how the money supply is measured for July 20 20. For long description in Notes pane, press F6.">
            <a:extLst>
              <a:ext uri="{FF2B5EF4-FFF2-40B4-BE49-F238E27FC236}">
                <a16:creationId xmlns:a16="http://schemas.microsoft.com/office/drawing/2014/main" id="{57464315-FDA1-4E5C-83E5-F8A7FA902793}"/>
              </a:ext>
            </a:extLst>
          </p:cNvPr>
          <p:cNvPicPr>
            <a:picLocks noGrp="1" noChangeAspect="1"/>
          </p:cNvPicPr>
          <p:nvPr>
            <p:ph sz="quarter" idx="13"/>
          </p:nvPr>
        </p:nvPicPr>
        <p:blipFill>
          <a:blip r:embed="rId3"/>
          <a:stretch>
            <a:fillRect/>
          </a:stretch>
        </p:blipFill>
        <p:spPr>
          <a:xfrm>
            <a:off x="1058681" y="1660048"/>
            <a:ext cx="7026637" cy="3015857"/>
          </a:xfrm>
        </p:spPr>
      </p:pic>
      <p:sp>
        <p:nvSpPr>
          <p:cNvPr id="4" name="Content Placeholder 3">
            <a:extLst>
              <a:ext uri="{FF2B5EF4-FFF2-40B4-BE49-F238E27FC236}">
                <a16:creationId xmlns:a16="http://schemas.microsoft.com/office/drawing/2014/main" id="{BF07E153-B785-4211-A66B-2EF83190B917}"/>
              </a:ext>
            </a:extLst>
          </p:cNvPr>
          <p:cNvSpPr>
            <a:spLocks noGrp="1"/>
          </p:cNvSpPr>
          <p:nvPr>
            <p:ph sz="quarter" idx="15"/>
          </p:nvPr>
        </p:nvSpPr>
        <p:spPr>
          <a:xfrm>
            <a:off x="457200" y="4819946"/>
            <a:ext cx="8359422" cy="1513153"/>
          </a:xfrm>
        </p:spPr>
        <p:txBody>
          <a:bodyPr/>
          <a:lstStyle/>
          <a:p>
            <a:pPr marL="432" indent="0">
              <a:spcBef>
                <a:spcPts val="1000"/>
              </a:spcBef>
              <a:buNone/>
            </a:pPr>
            <a:r>
              <a:rPr lang="en-IN" sz="1600" dirty="0"/>
              <a:t>Source: Board of Governors of the Federal Reserve System. </a:t>
            </a:r>
            <a:r>
              <a:rPr lang="en-IN" sz="1600" b="1" dirty="0"/>
              <a:t>Federal Reserve Statistical Release</a:t>
            </a:r>
            <a:r>
              <a:rPr lang="en-IN" sz="1600" dirty="0"/>
              <a:t>, </a:t>
            </a:r>
            <a:r>
              <a:rPr lang="en-IN" sz="1600" b="1" dirty="0"/>
              <a:t>H6</a:t>
            </a:r>
            <a:r>
              <a:rPr lang="en-IN" sz="1600" dirty="0"/>
              <a:t>, July 30, 2020.</a:t>
            </a:r>
          </a:p>
          <a:p>
            <a:pPr marL="432" indent="0">
              <a:spcBef>
                <a:spcPts val="1000"/>
              </a:spcBef>
              <a:buNone/>
            </a:pPr>
            <a:r>
              <a:rPr lang="en-IN" sz="1600" dirty="0"/>
              <a:t>The Federal Reserve uses two different measures of the money supply: M1 and M2. M1 includes currency and checking account deposits. M2 includes all the assets in M1, as well as the additional assets shown in panel (b).</a:t>
            </a:r>
          </a:p>
        </p:txBody>
      </p:sp>
    </p:spTree>
    <p:extLst>
      <p:ext uri="{BB962C8B-B14F-4D97-AF65-F5344CB8AC3E}">
        <p14:creationId xmlns:p14="http://schemas.microsoft.com/office/powerpoint/2010/main" val="33067577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A473E-6226-43B0-A6F4-20CF464C9A33}"/>
              </a:ext>
            </a:extLst>
          </p:cNvPr>
          <p:cNvSpPr>
            <a:spLocks noGrp="1"/>
          </p:cNvSpPr>
          <p:nvPr>
            <p:ph type="title"/>
          </p:nvPr>
        </p:nvSpPr>
        <p:spPr>
          <a:xfrm>
            <a:off x="457200" y="121921"/>
            <a:ext cx="8229600" cy="1190730"/>
          </a:xfrm>
        </p:spPr>
        <p:txBody>
          <a:bodyPr/>
          <a:lstStyle/>
          <a:p>
            <a:r>
              <a:rPr lang="en-IN" sz="3200" dirty="0"/>
              <a:t>Does It Matter Which Definition of the Money Supply We Use?</a:t>
            </a:r>
          </a:p>
        </p:txBody>
      </p:sp>
      <p:sp>
        <p:nvSpPr>
          <p:cNvPr id="3" name="Content Placeholder 2">
            <a:extLst>
              <a:ext uri="{FF2B5EF4-FFF2-40B4-BE49-F238E27FC236}">
                <a16:creationId xmlns:a16="http://schemas.microsoft.com/office/drawing/2014/main" id="{F6FE6EE3-B96F-48D0-9946-BCD42663E180}"/>
              </a:ext>
            </a:extLst>
          </p:cNvPr>
          <p:cNvSpPr>
            <a:spLocks noGrp="1"/>
          </p:cNvSpPr>
          <p:nvPr>
            <p:ph sz="quarter" idx="13"/>
          </p:nvPr>
        </p:nvSpPr>
        <p:spPr>
          <a:xfrm>
            <a:off x="457200" y="1552575"/>
            <a:ext cx="8229600" cy="459105"/>
          </a:xfrm>
        </p:spPr>
        <p:txBody>
          <a:bodyPr/>
          <a:lstStyle/>
          <a:p>
            <a:pPr marL="432" indent="0">
              <a:buNone/>
            </a:pPr>
            <a:r>
              <a:rPr lang="en-IN" sz="2000" b="1" dirty="0"/>
              <a:t>Figure 2.2 </a:t>
            </a:r>
            <a:r>
              <a:rPr lang="en-IN" sz="2000" dirty="0"/>
              <a:t>M1 and M2, 1982-2020</a:t>
            </a:r>
          </a:p>
        </p:txBody>
      </p:sp>
      <p:pic>
        <p:nvPicPr>
          <p:cNvPr id="8" name="Content Placeholder 7" descr="A set of two line graphs show the money supply M1 and M2 for the period from 19 82 to 20 20. For long description in Notes pane, press F6.">
            <a:extLst>
              <a:ext uri="{FF2B5EF4-FFF2-40B4-BE49-F238E27FC236}">
                <a16:creationId xmlns:a16="http://schemas.microsoft.com/office/drawing/2014/main" id="{566C3BFA-94D8-485E-ABAE-7A1DFE768E97}"/>
              </a:ext>
            </a:extLst>
          </p:cNvPr>
          <p:cNvPicPr>
            <a:picLocks noGrp="1" noChangeAspect="1"/>
          </p:cNvPicPr>
          <p:nvPr>
            <p:ph sz="quarter" idx="14"/>
          </p:nvPr>
        </p:nvPicPr>
        <p:blipFill>
          <a:blip r:embed="rId3"/>
          <a:stretch>
            <a:fillRect/>
          </a:stretch>
        </p:blipFill>
        <p:spPr>
          <a:xfrm>
            <a:off x="873129" y="2179069"/>
            <a:ext cx="7397743" cy="2570981"/>
          </a:xfrm>
        </p:spPr>
      </p:pic>
      <p:sp>
        <p:nvSpPr>
          <p:cNvPr id="5" name="Content Placeholder 4">
            <a:extLst>
              <a:ext uri="{FF2B5EF4-FFF2-40B4-BE49-F238E27FC236}">
                <a16:creationId xmlns:a16="http://schemas.microsoft.com/office/drawing/2014/main" id="{9CCFAC37-17A7-4AFC-ABD8-F93D9210B191}"/>
              </a:ext>
            </a:extLst>
          </p:cNvPr>
          <p:cNvSpPr>
            <a:spLocks noGrp="1"/>
          </p:cNvSpPr>
          <p:nvPr>
            <p:ph sz="quarter" idx="15"/>
          </p:nvPr>
        </p:nvSpPr>
        <p:spPr>
          <a:xfrm>
            <a:off x="457200" y="4963629"/>
            <a:ext cx="8229600" cy="1340659"/>
          </a:xfrm>
        </p:spPr>
        <p:txBody>
          <a:bodyPr/>
          <a:lstStyle/>
          <a:p>
            <a:pPr marL="432" indent="0">
              <a:spcBef>
                <a:spcPts val="600"/>
              </a:spcBef>
              <a:buNone/>
            </a:pPr>
            <a:r>
              <a:rPr lang="en-IN" sz="1600" dirty="0"/>
              <a:t>Panel (a) shows that since 1982, M2 has increased much more rapidly than has M1.</a:t>
            </a:r>
          </a:p>
          <a:p>
            <a:pPr marL="432" indent="0">
              <a:spcBef>
                <a:spcPts val="600"/>
              </a:spcBef>
              <a:buNone/>
            </a:pPr>
            <a:r>
              <a:rPr lang="en-IN" sz="1600" dirty="0"/>
              <a:t>Panel (b) shows that M1 has experienced much more instability than has M2. The shaded areas indicate recessions.</a:t>
            </a:r>
          </a:p>
          <a:p>
            <a:pPr marL="432" indent="0">
              <a:spcBef>
                <a:spcPts val="600"/>
              </a:spcBef>
              <a:buNone/>
            </a:pPr>
            <a:r>
              <a:rPr lang="en-IN" sz="1600" dirty="0"/>
              <a:t>Source: Federal Reserve Bank of St. Louis.</a:t>
            </a:r>
          </a:p>
        </p:txBody>
      </p:sp>
    </p:spTree>
    <p:extLst>
      <p:ext uri="{BB962C8B-B14F-4D97-AF65-F5344CB8AC3E}">
        <p14:creationId xmlns:p14="http://schemas.microsoft.com/office/powerpoint/2010/main" val="8289591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BC7FD-8587-4436-B2AE-DD780B17C7AB}"/>
              </a:ext>
            </a:extLst>
          </p:cNvPr>
          <p:cNvSpPr>
            <a:spLocks noGrp="1"/>
          </p:cNvSpPr>
          <p:nvPr>
            <p:ph type="title"/>
          </p:nvPr>
        </p:nvSpPr>
        <p:spPr/>
        <p:txBody>
          <a:bodyPr/>
          <a:lstStyle/>
          <a:p>
            <a:r>
              <a:rPr lang="en-IN" dirty="0"/>
              <a:t>2.5 Learning Objective</a:t>
            </a:r>
          </a:p>
        </p:txBody>
      </p:sp>
      <p:sp>
        <p:nvSpPr>
          <p:cNvPr id="3" name="Subtitle 2">
            <a:extLst>
              <a:ext uri="{FF2B5EF4-FFF2-40B4-BE49-F238E27FC236}">
                <a16:creationId xmlns:a16="http://schemas.microsoft.com/office/drawing/2014/main" id="{E31CE96B-591C-4DD3-812A-E703F0745027}"/>
              </a:ext>
            </a:extLst>
          </p:cNvPr>
          <p:cNvSpPr>
            <a:spLocks noGrp="1"/>
          </p:cNvSpPr>
          <p:nvPr>
            <p:ph sz="quarter" idx="13"/>
          </p:nvPr>
        </p:nvSpPr>
        <p:spPr/>
        <p:txBody>
          <a:bodyPr/>
          <a:lstStyle/>
          <a:p>
            <a:pPr marL="432" indent="0">
              <a:buNone/>
            </a:pPr>
            <a:r>
              <a:rPr lang="en-IN" dirty="0"/>
              <a:t>Use the quantity theory of money to analyze the relationship between money and prices in the long run.</a:t>
            </a:r>
          </a:p>
        </p:txBody>
      </p:sp>
    </p:spTree>
    <p:extLst>
      <p:ext uri="{BB962C8B-B14F-4D97-AF65-F5344CB8AC3E}">
        <p14:creationId xmlns:p14="http://schemas.microsoft.com/office/powerpoint/2010/main" val="21654041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BA58C-DE14-4ABA-BE33-FF2E212E8732}"/>
              </a:ext>
            </a:extLst>
          </p:cNvPr>
          <p:cNvSpPr>
            <a:spLocks noGrp="1"/>
          </p:cNvSpPr>
          <p:nvPr>
            <p:ph type="title"/>
          </p:nvPr>
        </p:nvSpPr>
        <p:spPr/>
        <p:txBody>
          <a:bodyPr/>
          <a:lstStyle/>
          <a:p>
            <a:r>
              <a:rPr lang="en-IN" sz="3000" dirty="0"/>
              <a:t>The Quantity Theory of Money: A First Look at the Link Between Money and Prices</a:t>
            </a:r>
          </a:p>
        </p:txBody>
      </p:sp>
      <p:sp>
        <p:nvSpPr>
          <p:cNvPr id="3" name="Content Placeholder 2">
            <a:extLst>
              <a:ext uri="{FF2B5EF4-FFF2-40B4-BE49-F238E27FC236}">
                <a16:creationId xmlns:a16="http://schemas.microsoft.com/office/drawing/2014/main" id="{181A948E-062B-4008-9091-28338466C4C0}"/>
              </a:ext>
            </a:extLst>
          </p:cNvPr>
          <p:cNvSpPr>
            <a:spLocks noGrp="1"/>
          </p:cNvSpPr>
          <p:nvPr>
            <p:ph sz="quarter" idx="13"/>
          </p:nvPr>
        </p:nvSpPr>
        <p:spPr>
          <a:xfrm>
            <a:off x="457200" y="1552575"/>
            <a:ext cx="8331200" cy="1464945"/>
          </a:xfrm>
        </p:spPr>
        <p:txBody>
          <a:bodyPr/>
          <a:lstStyle/>
          <a:p>
            <a:pPr marL="432" indent="0">
              <a:buNone/>
            </a:pPr>
            <a:r>
              <a:rPr lang="en-IN" sz="1800" b="1" dirty="0"/>
              <a:t>Irving Fisher and the Equation of Exchange</a:t>
            </a:r>
          </a:p>
          <a:p>
            <a:r>
              <a:rPr lang="en-IN" sz="1800" dirty="0"/>
              <a:t>The equation of exchange states that the quantity of money (</a:t>
            </a:r>
            <a:r>
              <a:rPr lang="en-IN" sz="1800" i="1" dirty="0"/>
              <a:t>M</a:t>
            </a:r>
            <a:r>
              <a:rPr lang="en-IN" sz="1800" dirty="0"/>
              <a:t>) multiplied by the </a:t>
            </a:r>
            <a:r>
              <a:rPr lang="en-IN" sz="1800" b="1" dirty="0"/>
              <a:t>velocity of money </a:t>
            </a:r>
            <a:r>
              <a:rPr lang="en-IN" sz="1800" dirty="0"/>
              <a:t>(</a:t>
            </a:r>
            <a:r>
              <a:rPr lang="en-IN" sz="1800" i="1" dirty="0"/>
              <a:t>V</a:t>
            </a:r>
            <a:r>
              <a:rPr lang="en-IN" sz="1800" dirty="0"/>
              <a:t>) equals the price level (</a:t>
            </a:r>
            <a:r>
              <a:rPr lang="en-IN" sz="1800" i="1" dirty="0"/>
              <a:t>P</a:t>
            </a:r>
            <a:r>
              <a:rPr lang="en-IN" sz="1800" dirty="0"/>
              <a:t>) multiplied by the level of real G</a:t>
            </a:r>
            <a:r>
              <a:rPr lang="en-IN" sz="100" dirty="0"/>
              <a:t> </a:t>
            </a:r>
            <a:r>
              <a:rPr lang="en-IN" sz="1800" dirty="0"/>
              <a:t>D</a:t>
            </a:r>
            <a:r>
              <a:rPr lang="en-IN" sz="100" dirty="0"/>
              <a:t> </a:t>
            </a:r>
            <a:r>
              <a:rPr lang="en-IN" sz="1800" dirty="0"/>
              <a:t>P (</a:t>
            </a:r>
            <a:r>
              <a:rPr lang="en-IN" sz="1800" i="1" dirty="0"/>
              <a:t>Y</a:t>
            </a:r>
            <a:r>
              <a:rPr lang="en-IN" sz="1800" dirty="0"/>
              <a:t>).</a:t>
            </a:r>
          </a:p>
        </p:txBody>
      </p:sp>
      <p:graphicFrame>
        <p:nvGraphicFramePr>
          <p:cNvPr id="7" name="Object 6" descr="M times V = P times Y">
            <a:extLst>
              <a:ext uri="{FF2B5EF4-FFF2-40B4-BE49-F238E27FC236}">
                <a16:creationId xmlns:a16="http://schemas.microsoft.com/office/drawing/2014/main" id="{2F4B855E-49B4-4365-B632-34632C65F5DE}"/>
              </a:ext>
            </a:extLst>
          </p:cNvPr>
          <p:cNvGraphicFramePr>
            <a:graphicFrameLocks noChangeAspect="1"/>
          </p:cNvGraphicFramePr>
          <p:nvPr>
            <p:extLst>
              <p:ext uri="{D42A27DB-BD31-4B8C-83A1-F6EECF244321}">
                <p14:modId xmlns:p14="http://schemas.microsoft.com/office/powerpoint/2010/main" val="3472162158"/>
              </p:ext>
            </p:extLst>
          </p:nvPr>
        </p:nvGraphicFramePr>
        <p:xfrm>
          <a:off x="3890019" y="3130017"/>
          <a:ext cx="1358900" cy="215900"/>
        </p:xfrm>
        <a:graphic>
          <a:graphicData uri="http://schemas.openxmlformats.org/presentationml/2006/ole">
            <mc:AlternateContent xmlns:mc="http://schemas.openxmlformats.org/markup-compatibility/2006">
              <mc:Choice xmlns:v="urn:schemas-microsoft-com:vml" Requires="v">
                <p:oleObj spid="_x0000_s2148" name="Equation" r:id="rId4" imgW="1358640" imgH="215640" progId="Equation.DSMT4">
                  <p:embed/>
                </p:oleObj>
              </mc:Choice>
              <mc:Fallback>
                <p:oleObj name="Equation" r:id="rId4" imgW="1358640" imgH="215640" progId="Equation.DSMT4">
                  <p:embed/>
                  <p:pic>
                    <p:nvPicPr>
                      <p:cNvPr id="0" name=""/>
                      <p:cNvPicPr/>
                      <p:nvPr/>
                    </p:nvPicPr>
                    <p:blipFill>
                      <a:blip r:embed="rId5"/>
                      <a:stretch>
                        <a:fillRect/>
                      </a:stretch>
                    </p:blipFill>
                    <p:spPr>
                      <a:xfrm>
                        <a:off x="3890019" y="3130017"/>
                        <a:ext cx="1358900" cy="215900"/>
                      </a:xfrm>
                      <a:prstGeom prst="rect">
                        <a:avLst/>
                      </a:prstGeom>
                    </p:spPr>
                  </p:pic>
                </p:oleObj>
              </mc:Fallback>
            </mc:AlternateContent>
          </a:graphicData>
        </a:graphic>
      </p:graphicFrame>
      <p:sp>
        <p:nvSpPr>
          <p:cNvPr id="4" name="Content Placeholder 3">
            <a:extLst>
              <a:ext uri="{FF2B5EF4-FFF2-40B4-BE49-F238E27FC236}">
                <a16:creationId xmlns:a16="http://schemas.microsoft.com/office/drawing/2014/main" id="{42E36C36-C593-4BD0-99CE-3B2778CFAF43}"/>
              </a:ext>
            </a:extLst>
          </p:cNvPr>
          <p:cNvSpPr>
            <a:spLocks noGrp="1"/>
          </p:cNvSpPr>
          <p:nvPr>
            <p:ph sz="quarter" idx="14"/>
          </p:nvPr>
        </p:nvSpPr>
        <p:spPr>
          <a:xfrm>
            <a:off x="459729" y="3476573"/>
            <a:ext cx="8229599" cy="424867"/>
          </a:xfrm>
        </p:spPr>
        <p:txBody>
          <a:bodyPr/>
          <a:lstStyle/>
          <a:p>
            <a:r>
              <a:rPr lang="en-IN" sz="1800" i="1" dirty="0"/>
              <a:t>P</a:t>
            </a:r>
            <a:r>
              <a:rPr lang="en-IN" sz="100" i="1" dirty="0"/>
              <a:t> </a:t>
            </a:r>
            <a:r>
              <a:rPr lang="en-IN" sz="1800" i="1" dirty="0"/>
              <a:t>Y </a:t>
            </a:r>
            <a:r>
              <a:rPr lang="en-IN" sz="1800" dirty="0"/>
              <a:t>equals nominal G</a:t>
            </a:r>
            <a:r>
              <a:rPr lang="en-IN" sz="100" dirty="0"/>
              <a:t> </a:t>
            </a:r>
            <a:r>
              <a:rPr lang="en-IN" sz="1800" dirty="0"/>
              <a:t>D</a:t>
            </a:r>
            <a:r>
              <a:rPr lang="en-IN" sz="100" dirty="0"/>
              <a:t> </a:t>
            </a:r>
            <a:r>
              <a:rPr lang="en-IN" sz="1800" dirty="0"/>
              <a:t>P, so</a:t>
            </a:r>
          </a:p>
        </p:txBody>
      </p:sp>
      <p:graphicFrame>
        <p:nvGraphicFramePr>
          <p:cNvPr id="8" name="Object 7" descr="V = P Y over M">
            <a:extLst>
              <a:ext uri="{FF2B5EF4-FFF2-40B4-BE49-F238E27FC236}">
                <a16:creationId xmlns:a16="http://schemas.microsoft.com/office/drawing/2014/main" id="{FC646592-BD47-489E-8F17-5294E625748E}"/>
              </a:ext>
            </a:extLst>
          </p:cNvPr>
          <p:cNvGraphicFramePr>
            <a:graphicFrameLocks noChangeAspect="1"/>
          </p:cNvGraphicFramePr>
          <p:nvPr>
            <p:extLst>
              <p:ext uri="{D42A27DB-BD31-4B8C-83A1-F6EECF244321}">
                <p14:modId xmlns:p14="http://schemas.microsoft.com/office/powerpoint/2010/main" val="944633846"/>
              </p:ext>
            </p:extLst>
          </p:nvPr>
        </p:nvGraphicFramePr>
        <p:xfrm>
          <a:off x="4044950" y="4002088"/>
          <a:ext cx="1054100" cy="215900"/>
        </p:xfrm>
        <a:graphic>
          <a:graphicData uri="http://schemas.openxmlformats.org/presentationml/2006/ole">
            <mc:AlternateContent xmlns:mc="http://schemas.openxmlformats.org/markup-compatibility/2006">
              <mc:Choice xmlns:v="urn:schemas-microsoft-com:vml" Requires="v">
                <p:oleObj spid="_x0000_s2149" name="Equation" r:id="rId6" imgW="1054080" imgH="215640" progId="Equation.DSMT4">
                  <p:embed/>
                </p:oleObj>
              </mc:Choice>
              <mc:Fallback>
                <p:oleObj name="Equation" r:id="rId6" imgW="1054080" imgH="215640" progId="Equation.DSMT4">
                  <p:embed/>
                  <p:pic>
                    <p:nvPicPr>
                      <p:cNvPr id="0" name=""/>
                      <p:cNvPicPr/>
                      <p:nvPr/>
                    </p:nvPicPr>
                    <p:blipFill>
                      <a:blip r:embed="rId7"/>
                      <a:stretch>
                        <a:fillRect/>
                      </a:stretch>
                    </p:blipFill>
                    <p:spPr>
                      <a:xfrm>
                        <a:off x="4044950" y="4002088"/>
                        <a:ext cx="1054100" cy="215900"/>
                      </a:xfrm>
                      <a:prstGeom prst="rect">
                        <a:avLst/>
                      </a:prstGeom>
                    </p:spPr>
                  </p:pic>
                </p:oleObj>
              </mc:Fallback>
            </mc:AlternateContent>
          </a:graphicData>
        </a:graphic>
      </p:graphicFrame>
      <p:sp>
        <p:nvSpPr>
          <p:cNvPr id="5" name="Content Placeholder 4">
            <a:extLst>
              <a:ext uri="{FF2B5EF4-FFF2-40B4-BE49-F238E27FC236}">
                <a16:creationId xmlns:a16="http://schemas.microsoft.com/office/drawing/2014/main" id="{7847407D-8BAF-43D2-A258-C415DC139674}"/>
              </a:ext>
            </a:extLst>
          </p:cNvPr>
          <p:cNvSpPr>
            <a:spLocks noGrp="1"/>
          </p:cNvSpPr>
          <p:nvPr>
            <p:ph sz="quarter" idx="15"/>
          </p:nvPr>
        </p:nvSpPr>
        <p:spPr>
          <a:xfrm>
            <a:off x="454670" y="4442618"/>
            <a:ext cx="8232128" cy="701040"/>
          </a:xfrm>
        </p:spPr>
        <p:txBody>
          <a:bodyPr/>
          <a:lstStyle/>
          <a:p>
            <a:r>
              <a:rPr lang="en-IN" sz="1800" dirty="0"/>
              <a:t>Irving Fisher asserted that </a:t>
            </a:r>
            <a:r>
              <a:rPr lang="en-IN" sz="1800" i="1" dirty="0"/>
              <a:t>V</a:t>
            </a:r>
            <a:r>
              <a:rPr lang="en-IN" sz="1800" dirty="0"/>
              <a:t> is constant and turned the equation of exchange (an identity) into the </a:t>
            </a:r>
            <a:r>
              <a:rPr lang="en-IN" sz="1800" b="1" dirty="0"/>
              <a:t>quantity theory of money</a:t>
            </a:r>
            <a:r>
              <a:rPr lang="en-IN" sz="1800" dirty="0"/>
              <a:t>.</a:t>
            </a:r>
          </a:p>
        </p:txBody>
      </p:sp>
      <p:sp>
        <p:nvSpPr>
          <p:cNvPr id="6" name="Content Placeholder 5">
            <a:extLst>
              <a:ext uri="{FF2B5EF4-FFF2-40B4-BE49-F238E27FC236}">
                <a16:creationId xmlns:a16="http://schemas.microsoft.com/office/drawing/2014/main" id="{7573BEEF-EAB7-48E4-AD7D-455546F9F75F}"/>
              </a:ext>
            </a:extLst>
          </p:cNvPr>
          <p:cNvSpPr>
            <a:spLocks noGrp="1"/>
          </p:cNvSpPr>
          <p:nvPr>
            <p:ph sz="quarter" idx="16"/>
          </p:nvPr>
        </p:nvSpPr>
        <p:spPr>
          <a:xfrm>
            <a:off x="459730" y="5267483"/>
            <a:ext cx="8229598" cy="982821"/>
          </a:xfrm>
        </p:spPr>
        <p:txBody>
          <a:bodyPr/>
          <a:lstStyle/>
          <a:p>
            <a:pPr marL="432" indent="0">
              <a:buNone/>
            </a:pPr>
            <a:r>
              <a:rPr lang="en-IN" sz="1800" b="1" dirty="0"/>
              <a:t>Quantity theory of money </a:t>
            </a:r>
            <a:r>
              <a:rPr lang="en-IN" sz="1800" dirty="0"/>
              <a:t>is a theory about the connection between money and prices that assumes that the velocity of money is determined mainly be institutional factors and so is roughly constant in the short run.</a:t>
            </a:r>
          </a:p>
        </p:txBody>
      </p:sp>
    </p:spTree>
    <p:extLst>
      <p:ext uri="{BB962C8B-B14F-4D97-AF65-F5344CB8AC3E}">
        <p14:creationId xmlns:p14="http://schemas.microsoft.com/office/powerpoint/2010/main" val="40545982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3200" dirty="0"/>
              <a:t>The Quantity Theory Explanation of Inflation</a:t>
            </a:r>
          </a:p>
        </p:txBody>
      </p:sp>
      <p:sp>
        <p:nvSpPr>
          <p:cNvPr id="3" name="Content Placeholder 2"/>
          <p:cNvSpPr>
            <a:spLocks noGrp="1"/>
          </p:cNvSpPr>
          <p:nvPr>
            <p:ph sz="quarter" idx="13"/>
          </p:nvPr>
        </p:nvSpPr>
        <p:spPr>
          <a:xfrm>
            <a:off x="457200" y="1552574"/>
            <a:ext cx="8229600" cy="923925"/>
          </a:xfrm>
        </p:spPr>
        <p:txBody>
          <a:bodyPr/>
          <a:lstStyle/>
          <a:p>
            <a:r>
              <a:rPr lang="en-IN" dirty="0"/>
              <a:t>We use the quantity equation expressed in percentage changes:</a:t>
            </a:r>
          </a:p>
        </p:txBody>
      </p:sp>
      <p:sp>
        <p:nvSpPr>
          <p:cNvPr id="5" name="Content Placeholder 4"/>
          <p:cNvSpPr>
            <a:spLocks noGrp="1"/>
          </p:cNvSpPr>
          <p:nvPr>
            <p:ph sz="quarter" idx="14"/>
          </p:nvPr>
        </p:nvSpPr>
        <p:spPr>
          <a:xfrm>
            <a:off x="762000" y="2577380"/>
            <a:ext cx="7797800" cy="889303"/>
          </a:xfrm>
        </p:spPr>
        <p:txBody>
          <a:bodyPr/>
          <a:lstStyle/>
          <a:p>
            <a:pPr marL="432" indent="0">
              <a:buNone/>
            </a:pPr>
            <a:r>
              <a:rPr lang="en-IN" dirty="0"/>
              <a:t>% Change in </a:t>
            </a:r>
            <a:r>
              <a:rPr lang="en-IN" i="1" dirty="0"/>
              <a:t>M</a:t>
            </a:r>
            <a:r>
              <a:rPr lang="en-IN" dirty="0"/>
              <a:t> + % Change in </a:t>
            </a:r>
            <a:r>
              <a:rPr lang="en-IN" i="1" dirty="0"/>
              <a:t>V</a:t>
            </a:r>
            <a:r>
              <a:rPr lang="en-IN" dirty="0"/>
              <a:t> = % Change in </a:t>
            </a:r>
            <a:r>
              <a:rPr lang="en-IN" i="1" dirty="0"/>
              <a:t>P</a:t>
            </a:r>
            <a:r>
              <a:rPr lang="en-IN" dirty="0"/>
              <a:t> + % Change in </a:t>
            </a:r>
            <a:r>
              <a:rPr lang="en-IN" i="1" dirty="0"/>
              <a:t>Y</a:t>
            </a:r>
            <a:r>
              <a:rPr lang="en-IN" dirty="0"/>
              <a:t>.</a:t>
            </a:r>
          </a:p>
        </p:txBody>
      </p:sp>
      <p:sp>
        <p:nvSpPr>
          <p:cNvPr id="6" name="Content Placeholder 5"/>
          <p:cNvSpPr>
            <a:spLocks noGrp="1"/>
          </p:cNvSpPr>
          <p:nvPr>
            <p:ph sz="quarter" idx="15"/>
          </p:nvPr>
        </p:nvSpPr>
        <p:spPr>
          <a:xfrm>
            <a:off x="457200" y="3588476"/>
            <a:ext cx="7950200" cy="920023"/>
          </a:xfrm>
        </p:spPr>
        <p:txBody>
          <a:bodyPr/>
          <a:lstStyle/>
          <a:p>
            <a:r>
              <a:rPr lang="en-IN" dirty="0"/>
              <a:t>The percentage change in the price level is inflation, so that:</a:t>
            </a:r>
          </a:p>
        </p:txBody>
      </p:sp>
      <p:graphicFrame>
        <p:nvGraphicFramePr>
          <p:cNvPr id="4" name="Object 3" descr="Inflation rate = % change in M minus % change in Y.">
            <a:extLst>
              <a:ext uri="{FF2B5EF4-FFF2-40B4-BE49-F238E27FC236}">
                <a16:creationId xmlns:a16="http://schemas.microsoft.com/office/drawing/2014/main" id="{3B45D4C6-83A3-4E33-8ECD-6F3F5099216F}"/>
              </a:ext>
            </a:extLst>
          </p:cNvPr>
          <p:cNvGraphicFramePr>
            <a:graphicFrameLocks noChangeAspect="1"/>
          </p:cNvGraphicFramePr>
          <p:nvPr>
            <p:extLst>
              <p:ext uri="{D42A27DB-BD31-4B8C-83A1-F6EECF244321}">
                <p14:modId xmlns:p14="http://schemas.microsoft.com/office/powerpoint/2010/main" val="4199927269"/>
              </p:ext>
            </p:extLst>
          </p:nvPr>
        </p:nvGraphicFramePr>
        <p:xfrm>
          <a:off x="1349375" y="4751388"/>
          <a:ext cx="6667500" cy="355600"/>
        </p:xfrm>
        <a:graphic>
          <a:graphicData uri="http://schemas.openxmlformats.org/presentationml/2006/ole">
            <mc:AlternateContent xmlns:mc="http://schemas.openxmlformats.org/markup-compatibility/2006">
              <mc:Choice xmlns:v="urn:schemas-microsoft-com:vml" Requires="v">
                <p:oleObj spid="_x0000_s3123" name="Equation" r:id="rId3" imgW="6667200" imgH="355320" progId="Equation.DSMT4">
                  <p:embed/>
                </p:oleObj>
              </mc:Choice>
              <mc:Fallback>
                <p:oleObj name="Equation" r:id="rId3" imgW="6667200" imgH="355320" progId="Equation.DSMT4">
                  <p:embed/>
                  <p:pic>
                    <p:nvPicPr>
                      <p:cNvPr id="0" name=""/>
                      <p:cNvPicPr/>
                      <p:nvPr/>
                    </p:nvPicPr>
                    <p:blipFill>
                      <a:blip r:embed="rId4"/>
                      <a:stretch>
                        <a:fillRect/>
                      </a:stretch>
                    </p:blipFill>
                    <p:spPr>
                      <a:xfrm>
                        <a:off x="1349375" y="4751388"/>
                        <a:ext cx="6667500" cy="355600"/>
                      </a:xfrm>
                      <a:prstGeom prst="rect">
                        <a:avLst/>
                      </a:prstGeom>
                    </p:spPr>
                  </p:pic>
                </p:oleObj>
              </mc:Fallback>
            </mc:AlternateContent>
          </a:graphicData>
        </a:graphic>
      </p:graphicFrame>
    </p:spTree>
    <p:extLst>
      <p:ext uri="{BB962C8B-B14F-4D97-AF65-F5344CB8AC3E}">
        <p14:creationId xmlns:p14="http://schemas.microsoft.com/office/powerpoint/2010/main" val="5286189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1"/>
            <a:ext cx="8385142" cy="1175490"/>
          </a:xfrm>
        </p:spPr>
        <p:txBody>
          <a:bodyPr/>
          <a:lstStyle/>
          <a:p>
            <a:r>
              <a:rPr lang="en-IN" sz="3200" dirty="0"/>
              <a:t>Solved Problem 2.5 Relationship Between Money and Income </a:t>
            </a:r>
            <a:r>
              <a:rPr lang="en-IN" sz="2000" b="0" dirty="0"/>
              <a:t>(1 of 2)</a:t>
            </a:r>
          </a:p>
        </p:txBody>
      </p:sp>
      <p:sp>
        <p:nvSpPr>
          <p:cNvPr id="3" name="Content Placeholder 2"/>
          <p:cNvSpPr>
            <a:spLocks noGrp="1"/>
          </p:cNvSpPr>
          <p:nvPr>
            <p:ph sz="quarter" idx="13"/>
          </p:nvPr>
        </p:nvSpPr>
        <p:spPr>
          <a:xfrm>
            <a:off x="457200" y="1554920"/>
            <a:ext cx="8232775" cy="2432879"/>
          </a:xfrm>
        </p:spPr>
        <p:txBody>
          <a:bodyPr/>
          <a:lstStyle/>
          <a:p>
            <a:pPr marL="432" indent="0">
              <a:buNone/>
            </a:pPr>
            <a:r>
              <a:rPr lang="en-IN" dirty="0"/>
              <a:t>Do you agree with this statement: “It is not possible for the total value of production to increase unless the money supply also increases. After all, how can the value of the goods and services being bought and sold increase unless there is more money available?”</a:t>
            </a:r>
          </a:p>
        </p:txBody>
      </p:sp>
    </p:spTree>
    <p:extLst>
      <p:ext uri="{BB962C8B-B14F-4D97-AF65-F5344CB8AC3E}">
        <p14:creationId xmlns:p14="http://schemas.microsoft.com/office/powerpoint/2010/main" val="13390130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7160"/>
            <a:ext cx="8432276" cy="1175491"/>
          </a:xfrm>
        </p:spPr>
        <p:txBody>
          <a:bodyPr/>
          <a:lstStyle/>
          <a:p>
            <a:r>
              <a:rPr lang="en-IN" sz="3200" dirty="0"/>
              <a:t>Solved Problem 2.5 Relationship Between Money and Income </a:t>
            </a:r>
            <a:r>
              <a:rPr lang="en-IN" sz="2000" b="0" dirty="0"/>
              <a:t>(2 of 2)</a:t>
            </a:r>
          </a:p>
        </p:txBody>
      </p:sp>
      <p:sp>
        <p:nvSpPr>
          <p:cNvPr id="3" name="Content Placeholder 2"/>
          <p:cNvSpPr>
            <a:spLocks noGrp="1"/>
          </p:cNvSpPr>
          <p:nvPr>
            <p:ph sz="quarter" idx="13"/>
          </p:nvPr>
        </p:nvSpPr>
        <p:spPr>
          <a:xfrm>
            <a:off x="457200" y="1554920"/>
            <a:ext cx="7950200" cy="4452179"/>
          </a:xfrm>
        </p:spPr>
        <p:txBody>
          <a:bodyPr/>
          <a:lstStyle/>
          <a:p>
            <a:pPr marL="432" indent="0">
              <a:buNone/>
            </a:pPr>
            <a:r>
              <a:rPr lang="en-IN" dirty="0"/>
              <a:t>Solving the Problem</a:t>
            </a:r>
          </a:p>
          <a:p>
            <a:pPr marL="432" indent="0">
              <a:buNone/>
            </a:pPr>
            <a:r>
              <a:rPr lang="en-IN" b="1" dirty="0"/>
              <a:t>Step 1 Review the chapter material.</a:t>
            </a:r>
          </a:p>
          <a:p>
            <a:pPr marL="432" indent="0">
              <a:buNone/>
            </a:pPr>
            <a:r>
              <a:rPr lang="en-IN" b="1" dirty="0"/>
              <a:t>Step 2 Explain whether output in an economy can grow without the money supply also growing.</a:t>
            </a:r>
          </a:p>
          <a:p>
            <a:pPr marL="432" indent="0">
              <a:buNone/>
            </a:pPr>
            <a:r>
              <a:rPr lang="en-IN" dirty="0"/>
              <a:t>The total value of production (</a:t>
            </a:r>
            <a:r>
              <a:rPr lang="en-IN" i="1" dirty="0"/>
              <a:t>P</a:t>
            </a:r>
            <a:r>
              <a:rPr lang="en-IN" sz="100" i="1" dirty="0"/>
              <a:t> </a:t>
            </a:r>
            <a:r>
              <a:rPr lang="en-IN" i="1" dirty="0"/>
              <a:t>Y</a:t>
            </a:r>
            <a:r>
              <a:rPr lang="en-IN" dirty="0"/>
              <a:t>) is the right side of the equation of exchange, so for it to increase, the left side (</a:t>
            </a:r>
            <a:r>
              <a:rPr lang="en-IN" i="1" dirty="0"/>
              <a:t>M</a:t>
            </a:r>
            <a:r>
              <a:rPr lang="en-IN" sz="100" i="1" dirty="0"/>
              <a:t> </a:t>
            </a:r>
            <a:r>
              <a:rPr lang="en-IN" i="1" dirty="0"/>
              <a:t>V</a:t>
            </a:r>
            <a:r>
              <a:rPr lang="en-IN" dirty="0"/>
              <a:t>) must also increase.</a:t>
            </a:r>
          </a:p>
          <a:p>
            <a:pPr marL="432" indent="0">
              <a:buNone/>
            </a:pPr>
            <a:r>
              <a:rPr lang="en-IN" dirty="0"/>
              <a:t>If </a:t>
            </a:r>
            <a:r>
              <a:rPr lang="en-IN" i="1" dirty="0"/>
              <a:t>V</a:t>
            </a:r>
            <a:r>
              <a:rPr lang="en-IN" dirty="0"/>
              <a:t> increases, nominal G</a:t>
            </a:r>
            <a:r>
              <a:rPr lang="en-IN" sz="100" dirty="0"/>
              <a:t> </a:t>
            </a:r>
            <a:r>
              <a:rPr lang="en-IN" dirty="0"/>
              <a:t>D</a:t>
            </a:r>
            <a:r>
              <a:rPr lang="en-IN" sz="100" dirty="0"/>
              <a:t> </a:t>
            </a:r>
            <a:r>
              <a:rPr lang="en-IN" dirty="0"/>
              <a:t>P can increase with the money supply remaining constant.</a:t>
            </a:r>
          </a:p>
        </p:txBody>
      </p:sp>
    </p:spTree>
    <p:extLst>
      <p:ext uri="{BB962C8B-B14F-4D97-AF65-F5344CB8AC3E}">
        <p14:creationId xmlns:p14="http://schemas.microsoft.com/office/powerpoint/2010/main" val="15033601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A473E-6226-43B0-A6F4-20CF464C9A33}"/>
              </a:ext>
            </a:extLst>
          </p:cNvPr>
          <p:cNvSpPr>
            <a:spLocks noGrp="1"/>
          </p:cNvSpPr>
          <p:nvPr>
            <p:ph type="title"/>
          </p:nvPr>
        </p:nvSpPr>
        <p:spPr>
          <a:xfrm>
            <a:off x="457200" y="121921"/>
            <a:ext cx="8229600" cy="1190730"/>
          </a:xfrm>
        </p:spPr>
        <p:txBody>
          <a:bodyPr/>
          <a:lstStyle/>
          <a:p>
            <a:r>
              <a:rPr lang="en-IN" sz="3200" dirty="0"/>
              <a:t>How Accurate Are Forecasts of Inflation Based on the Quantity Theory? </a:t>
            </a:r>
            <a:r>
              <a:rPr lang="en-IN" sz="2000" b="0" dirty="0"/>
              <a:t>(1 of 2)</a:t>
            </a:r>
          </a:p>
        </p:txBody>
      </p:sp>
      <p:sp>
        <p:nvSpPr>
          <p:cNvPr id="3" name="Content Placeholder 2">
            <a:extLst>
              <a:ext uri="{FF2B5EF4-FFF2-40B4-BE49-F238E27FC236}">
                <a16:creationId xmlns:a16="http://schemas.microsoft.com/office/drawing/2014/main" id="{F6FE6EE3-B96F-48D0-9946-BCD42663E180}"/>
              </a:ext>
            </a:extLst>
          </p:cNvPr>
          <p:cNvSpPr>
            <a:spLocks noGrp="1"/>
          </p:cNvSpPr>
          <p:nvPr>
            <p:ph sz="quarter" idx="13"/>
          </p:nvPr>
        </p:nvSpPr>
        <p:spPr>
          <a:xfrm>
            <a:off x="457200" y="1552575"/>
            <a:ext cx="8229600" cy="708025"/>
          </a:xfrm>
        </p:spPr>
        <p:txBody>
          <a:bodyPr/>
          <a:lstStyle/>
          <a:p>
            <a:pPr marL="432" indent="0">
              <a:buNone/>
            </a:pPr>
            <a:r>
              <a:rPr lang="en-IN" sz="1800" b="1" dirty="0"/>
              <a:t>Figure 2.3 </a:t>
            </a:r>
            <a:r>
              <a:rPr lang="en-IN" sz="1800" dirty="0"/>
              <a:t>The Relationship between Money Growth and Inflation over Time and Around the World</a:t>
            </a:r>
          </a:p>
        </p:txBody>
      </p:sp>
      <p:pic>
        <p:nvPicPr>
          <p:cNvPr id="9" name="Content Placeholder 8" descr="A set of two scatter plots shows the relationship between money growth and inflation over the years. For long description in Notes pane, press F6.">
            <a:extLst>
              <a:ext uri="{FF2B5EF4-FFF2-40B4-BE49-F238E27FC236}">
                <a16:creationId xmlns:a16="http://schemas.microsoft.com/office/drawing/2014/main" id="{E93B79ED-180C-4151-AE5A-C28C58FBDCBB}"/>
              </a:ext>
            </a:extLst>
          </p:cNvPr>
          <p:cNvPicPr>
            <a:picLocks noGrp="1" noChangeAspect="1"/>
          </p:cNvPicPr>
          <p:nvPr>
            <p:ph sz="quarter" idx="14"/>
          </p:nvPr>
        </p:nvPicPr>
        <p:blipFill>
          <a:blip r:embed="rId3"/>
          <a:stretch>
            <a:fillRect/>
          </a:stretch>
        </p:blipFill>
        <p:spPr>
          <a:xfrm>
            <a:off x="1071023" y="2396281"/>
            <a:ext cx="7268020" cy="2761396"/>
          </a:xfrm>
        </p:spPr>
      </p:pic>
      <p:sp>
        <p:nvSpPr>
          <p:cNvPr id="5" name="Content Placeholder 4">
            <a:extLst>
              <a:ext uri="{FF2B5EF4-FFF2-40B4-BE49-F238E27FC236}">
                <a16:creationId xmlns:a16="http://schemas.microsoft.com/office/drawing/2014/main" id="{9CCFAC37-17A7-4AFC-ABD8-F93D9210B191}"/>
              </a:ext>
            </a:extLst>
          </p:cNvPr>
          <p:cNvSpPr>
            <a:spLocks noGrp="1"/>
          </p:cNvSpPr>
          <p:nvPr>
            <p:ph sz="quarter" idx="15"/>
          </p:nvPr>
        </p:nvSpPr>
        <p:spPr>
          <a:xfrm>
            <a:off x="457200" y="5336732"/>
            <a:ext cx="8229600" cy="927174"/>
          </a:xfrm>
        </p:spPr>
        <p:txBody>
          <a:bodyPr/>
          <a:lstStyle/>
          <a:p>
            <a:pPr marL="432" indent="0">
              <a:spcBef>
                <a:spcPts val="600"/>
              </a:spcBef>
              <a:buNone/>
            </a:pPr>
            <a:r>
              <a:rPr lang="en-IN" sz="1600" dirty="0"/>
              <a:t>Panel (a) shows the relationship between M2 growth and inflation for the U.S. from the 18</a:t>
            </a:r>
            <a:r>
              <a:rPr lang="en-IN" sz="100" dirty="0"/>
              <a:t> </a:t>
            </a:r>
            <a:r>
              <a:rPr lang="en-IN" sz="1600" dirty="0"/>
              <a:t>70s to the 2010s. Panel (b) shows the relationship between M1 growth and inflation for 129 countries during the 2002-2018 period.</a:t>
            </a:r>
          </a:p>
        </p:txBody>
      </p:sp>
    </p:spTree>
    <p:extLst>
      <p:ext uri="{BB962C8B-B14F-4D97-AF65-F5344CB8AC3E}">
        <p14:creationId xmlns:p14="http://schemas.microsoft.com/office/powerpoint/2010/main" val="30051284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IN" sz="3200" dirty="0"/>
              <a:t>How Accurate Are Forecasts of Inflation Based on the Quantity Theory? </a:t>
            </a:r>
            <a:r>
              <a:rPr lang="en-IN" sz="2000" b="0" dirty="0"/>
              <a:t>(2 of 2)</a:t>
            </a:r>
          </a:p>
        </p:txBody>
      </p:sp>
      <p:sp>
        <p:nvSpPr>
          <p:cNvPr id="5" name="Content Placeholder 4"/>
          <p:cNvSpPr>
            <a:spLocks noGrp="1"/>
          </p:cNvSpPr>
          <p:nvPr>
            <p:ph sz="quarter" idx="13"/>
          </p:nvPr>
        </p:nvSpPr>
        <p:spPr>
          <a:xfrm>
            <a:off x="457200" y="1556327"/>
            <a:ext cx="8229600" cy="3792913"/>
          </a:xfrm>
        </p:spPr>
        <p:txBody>
          <a:bodyPr/>
          <a:lstStyle/>
          <a:p>
            <a:r>
              <a:rPr lang="en-IN" sz="2200" dirty="0"/>
              <a:t>Velocity is erratic in the short run, so the quantity theory does not provide accurate short-run forecasts of inflation.</a:t>
            </a:r>
          </a:p>
          <a:p>
            <a:r>
              <a:rPr lang="en-IN" sz="2200" dirty="0"/>
              <a:t>Panel (a) of Figure 2.3 shows that most of the variation in U.S. inflation rates across decades comes from variation in money growth.</a:t>
            </a:r>
          </a:p>
          <a:p>
            <a:r>
              <a:rPr lang="en-IN" sz="2200" dirty="0"/>
              <a:t>Panel (b) of Figure 2.3 shows that countries where the money supply grew rapidly tended to have high inflation rates.</a:t>
            </a:r>
          </a:p>
          <a:p>
            <a:r>
              <a:rPr lang="en-IN" sz="2200" dirty="0"/>
              <a:t>Zimbabwe's inflation rate of 15 </a:t>
            </a:r>
            <a:r>
              <a:rPr lang="en-IN" sz="2200" b="1" dirty="0"/>
              <a:t>billion</a:t>
            </a:r>
            <a:r>
              <a:rPr lang="en-IN" sz="2200" dirty="0"/>
              <a:t> percent during 2008 is an example of </a:t>
            </a:r>
            <a:r>
              <a:rPr lang="en-IN" sz="2200" b="1" dirty="0"/>
              <a:t>hyperinflation</a:t>
            </a:r>
            <a:r>
              <a:rPr lang="en-IN" sz="2200" dirty="0"/>
              <a:t>.</a:t>
            </a:r>
          </a:p>
        </p:txBody>
      </p:sp>
      <p:sp>
        <p:nvSpPr>
          <p:cNvPr id="8" name="Content Placeholder 7"/>
          <p:cNvSpPr>
            <a:spLocks noGrp="1"/>
          </p:cNvSpPr>
          <p:nvPr>
            <p:ph sz="quarter" idx="14"/>
          </p:nvPr>
        </p:nvSpPr>
        <p:spPr>
          <a:xfrm>
            <a:off x="457200" y="5533248"/>
            <a:ext cx="8392332" cy="557584"/>
          </a:xfrm>
        </p:spPr>
        <p:txBody>
          <a:bodyPr/>
          <a:lstStyle/>
          <a:p>
            <a:pPr marL="0" indent="0">
              <a:buNone/>
            </a:pPr>
            <a:r>
              <a:rPr lang="en-IN" sz="2200" b="1" dirty="0"/>
              <a:t>Hyperinflation</a:t>
            </a:r>
            <a:r>
              <a:rPr lang="en-IN" sz="2200" dirty="0"/>
              <a:t> is extremely high inflation rates; &gt;50% per month.</a:t>
            </a:r>
          </a:p>
        </p:txBody>
      </p:sp>
    </p:spTree>
    <p:extLst>
      <p:ext uri="{BB962C8B-B14F-4D97-AF65-F5344CB8AC3E}">
        <p14:creationId xmlns:p14="http://schemas.microsoft.com/office/powerpoint/2010/main" val="40214058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dirty="0"/>
              <a:t>The Hazards of Hyperinflation</a:t>
            </a:r>
          </a:p>
        </p:txBody>
      </p:sp>
      <p:sp>
        <p:nvSpPr>
          <p:cNvPr id="3" name="Content Placeholder 2"/>
          <p:cNvSpPr>
            <a:spLocks noGrp="1"/>
          </p:cNvSpPr>
          <p:nvPr>
            <p:ph sz="quarter" idx="13"/>
          </p:nvPr>
        </p:nvSpPr>
        <p:spPr>
          <a:xfrm>
            <a:off x="457200" y="1554920"/>
            <a:ext cx="8498264" cy="4350579"/>
          </a:xfrm>
        </p:spPr>
        <p:txBody>
          <a:bodyPr/>
          <a:lstStyle/>
          <a:p>
            <a:pPr marL="432" indent="0">
              <a:buNone/>
            </a:pPr>
            <a:r>
              <a:rPr lang="en-IN" dirty="0"/>
              <a:t>Examples of hyperinflation are years during the Civil War, Germany during the early 1920s, Argentina during the 1990s, and Zimbabwe in recent years.</a:t>
            </a:r>
          </a:p>
          <a:p>
            <a:pPr marL="432" indent="0">
              <a:buNone/>
            </a:pPr>
            <a:r>
              <a:rPr lang="en-IN" dirty="0"/>
              <a:t>Prices rose so rapidly that money purchased fewer and fewer goods and services </a:t>
            </a:r>
            <a:r>
              <a:rPr lang="en-IN" b="1" dirty="0"/>
              <a:t>each day</a:t>
            </a:r>
            <a:r>
              <a:rPr lang="en-IN" dirty="0"/>
              <a:t>.</a:t>
            </a:r>
          </a:p>
          <a:p>
            <a:pPr marL="432" indent="0">
              <a:buNone/>
            </a:pPr>
            <a:r>
              <a:rPr lang="en-IN" dirty="0"/>
              <a:t>Households and firms responded by refusing to accept money.</a:t>
            </a:r>
          </a:p>
          <a:p>
            <a:pPr marL="432" indent="0">
              <a:buNone/>
            </a:pPr>
            <a:r>
              <a:rPr lang="en-IN" dirty="0"/>
              <a:t>As a result, economic activity contracted sharply and unemployment soared.</a:t>
            </a:r>
          </a:p>
        </p:txBody>
      </p:sp>
    </p:spTree>
    <p:extLst>
      <p:ext uri="{BB962C8B-B14F-4D97-AF65-F5344CB8AC3E}">
        <p14:creationId xmlns:p14="http://schemas.microsoft.com/office/powerpoint/2010/main" val="3751752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dirty="0"/>
              <a:t>What Causes Hyperinflation?</a:t>
            </a:r>
          </a:p>
        </p:txBody>
      </p:sp>
      <p:sp>
        <p:nvSpPr>
          <p:cNvPr id="3" name="Content Placeholder 2"/>
          <p:cNvSpPr>
            <a:spLocks noGrp="1"/>
          </p:cNvSpPr>
          <p:nvPr>
            <p:ph sz="quarter" idx="13"/>
          </p:nvPr>
        </p:nvSpPr>
        <p:spPr>
          <a:xfrm>
            <a:off x="457200" y="1554920"/>
            <a:ext cx="8260080" cy="4363279"/>
          </a:xfrm>
        </p:spPr>
        <p:txBody>
          <a:bodyPr/>
          <a:lstStyle/>
          <a:p>
            <a:r>
              <a:rPr lang="en-IN" dirty="0"/>
              <a:t>The quantity theory indicates that hyperinflation is caused by the money supply (</a:t>
            </a:r>
            <a:r>
              <a:rPr lang="en-IN" i="1" dirty="0"/>
              <a:t>M</a:t>
            </a:r>
            <a:r>
              <a:rPr lang="en-IN" dirty="0"/>
              <a:t>) rising more rapidly than real output (</a:t>
            </a:r>
            <a:r>
              <a:rPr lang="en-IN" i="1" dirty="0"/>
              <a:t>Y</a:t>
            </a:r>
            <a:r>
              <a:rPr lang="en-IN" dirty="0"/>
              <a:t>).</a:t>
            </a:r>
          </a:p>
          <a:p>
            <a:r>
              <a:rPr lang="en-IN" dirty="0"/>
              <a:t>Why, then, do central banks allow the money supply to rise?</a:t>
            </a:r>
          </a:p>
          <a:p>
            <a:r>
              <a:rPr lang="en-IN" dirty="0"/>
              <a:t>Hyperinflation occurs usually when governments spend more than they collect in taxes.</a:t>
            </a:r>
          </a:p>
          <a:p>
            <a:r>
              <a:rPr lang="en-IN" dirty="0"/>
              <a:t>A country can </a:t>
            </a:r>
            <a:r>
              <a:rPr lang="en-IN" b="1" dirty="0"/>
              <a:t>monetize the government’s debt </a:t>
            </a:r>
            <a:r>
              <a:rPr lang="en-IN" dirty="0"/>
              <a:t>by forcing its central bank to print money.</a:t>
            </a:r>
          </a:p>
        </p:txBody>
      </p:sp>
    </p:spTree>
    <p:extLst>
      <p:ext uri="{BB962C8B-B14F-4D97-AF65-F5344CB8AC3E}">
        <p14:creationId xmlns:p14="http://schemas.microsoft.com/office/powerpoint/2010/main" val="18823486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5371"/>
            <a:ext cx="8229600" cy="1097279"/>
          </a:xfrm>
        </p:spPr>
        <p:txBody>
          <a:bodyPr/>
          <a:lstStyle/>
          <a:p>
            <a:r>
              <a:rPr lang="en-IN" sz="3200" dirty="0"/>
              <a:t>Should Central Banks Be Independent?</a:t>
            </a:r>
          </a:p>
        </p:txBody>
      </p:sp>
      <p:sp>
        <p:nvSpPr>
          <p:cNvPr id="3" name="Content Placeholder 2"/>
          <p:cNvSpPr>
            <a:spLocks noGrp="1"/>
          </p:cNvSpPr>
          <p:nvPr>
            <p:ph sz="quarter" idx="13"/>
          </p:nvPr>
        </p:nvSpPr>
        <p:spPr>
          <a:xfrm>
            <a:off x="457200" y="1554921"/>
            <a:ext cx="8232775" cy="4480119"/>
          </a:xfrm>
        </p:spPr>
        <p:txBody>
          <a:bodyPr/>
          <a:lstStyle/>
          <a:p>
            <a:pPr marL="432" indent="0">
              <a:buNone/>
            </a:pPr>
            <a:r>
              <a:rPr lang="en-IN" sz="2200" dirty="0"/>
              <a:t>The more independent a central bank is, the more it can resist political pressures to increase the money supply, and so the lower the country’s inflation rate is.</a:t>
            </a:r>
          </a:p>
          <a:p>
            <a:pPr marL="432" indent="0">
              <a:buNone/>
            </a:pPr>
            <a:r>
              <a:rPr lang="en-IN" sz="2200" dirty="0"/>
              <a:t>In 2019, President Donald Trump was reported to have considered firing Fed Chair Jerome Powell for not lowering interest rates enough to spur the economy.</a:t>
            </a:r>
          </a:p>
          <a:p>
            <a:pPr marL="432" indent="0">
              <a:buNone/>
            </a:pPr>
            <a:r>
              <a:rPr lang="en-IN" sz="2200" dirty="0"/>
              <a:t>Critics of the Fed’s independence argue that it violates democratic principles and that its actions exceed the authority granted under federal law.</a:t>
            </a:r>
          </a:p>
          <a:p>
            <a:pPr marL="432" indent="0">
              <a:buNone/>
            </a:pPr>
            <a:r>
              <a:rPr lang="en-IN" sz="2200" dirty="0"/>
              <a:t>As we will see in later chapters, the debate over the Fed may result in important changes in a key part of the financial system.</a:t>
            </a:r>
          </a:p>
        </p:txBody>
      </p:sp>
    </p:spTree>
    <p:extLst>
      <p:ext uri="{BB962C8B-B14F-4D97-AF65-F5344CB8AC3E}">
        <p14:creationId xmlns:p14="http://schemas.microsoft.com/office/powerpoint/2010/main" val="22362810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0ABD-8894-4AA6-ABDD-8F6899C189C5}"/>
              </a:ext>
            </a:extLst>
          </p:cNvPr>
          <p:cNvSpPr>
            <a:spLocks noGrp="1"/>
          </p:cNvSpPr>
          <p:nvPr>
            <p:ph type="title"/>
          </p:nvPr>
        </p:nvSpPr>
        <p:spPr>
          <a:xfrm>
            <a:off x="457200" y="152399"/>
            <a:ext cx="8351520" cy="1160251"/>
          </a:xfrm>
        </p:spPr>
        <p:txBody>
          <a:bodyPr/>
          <a:lstStyle/>
          <a:p>
            <a:r>
              <a:rPr lang="en-IN" sz="3000" dirty="0"/>
              <a:t>Figure 2.4 The Relationship Between Central Bank Independence and the Inflation Rate</a:t>
            </a:r>
          </a:p>
        </p:txBody>
      </p:sp>
      <p:pic>
        <p:nvPicPr>
          <p:cNvPr id="8" name="Content Placeholder 7" descr="A scatter plot depicts the relationship between central bank independence and the inflation rate. For long description in Notes pane, press F6.">
            <a:extLst>
              <a:ext uri="{FF2B5EF4-FFF2-40B4-BE49-F238E27FC236}">
                <a16:creationId xmlns:a16="http://schemas.microsoft.com/office/drawing/2014/main" id="{B04EAE1A-07B3-4045-B40A-70A99817AC32}"/>
              </a:ext>
            </a:extLst>
          </p:cNvPr>
          <p:cNvPicPr>
            <a:picLocks noGrp="1" noChangeAspect="1"/>
          </p:cNvPicPr>
          <p:nvPr>
            <p:ph sz="quarter" idx="13"/>
          </p:nvPr>
        </p:nvPicPr>
        <p:blipFill>
          <a:blip r:embed="rId3"/>
          <a:stretch>
            <a:fillRect/>
          </a:stretch>
        </p:blipFill>
        <p:spPr>
          <a:xfrm>
            <a:off x="2726114" y="1634716"/>
            <a:ext cx="3691772" cy="3040478"/>
          </a:xfrm>
        </p:spPr>
      </p:pic>
      <p:sp>
        <p:nvSpPr>
          <p:cNvPr id="4" name="Content Placeholder 3">
            <a:extLst>
              <a:ext uri="{FF2B5EF4-FFF2-40B4-BE49-F238E27FC236}">
                <a16:creationId xmlns:a16="http://schemas.microsoft.com/office/drawing/2014/main" id="{BF07E153-B785-4211-A66B-2EF83190B917}"/>
              </a:ext>
            </a:extLst>
          </p:cNvPr>
          <p:cNvSpPr>
            <a:spLocks noGrp="1"/>
          </p:cNvSpPr>
          <p:nvPr>
            <p:ph sz="quarter" idx="15"/>
          </p:nvPr>
        </p:nvSpPr>
        <p:spPr>
          <a:xfrm>
            <a:off x="457200" y="4856645"/>
            <a:ext cx="8351520" cy="1465821"/>
          </a:xfrm>
        </p:spPr>
        <p:txBody>
          <a:bodyPr tIns="0"/>
          <a:lstStyle/>
          <a:p>
            <a:pPr marL="432" indent="0">
              <a:spcBef>
                <a:spcPts val="600"/>
              </a:spcBef>
              <a:buNone/>
            </a:pPr>
            <a:r>
              <a:rPr lang="en-IN" sz="1400" dirty="0"/>
              <a:t>Source: Alberto Alesina and Lawrence H. Summers, “Central Bank Independence and Macroeconomic Performance: Some Comparative Evidence,” </a:t>
            </a:r>
            <a:r>
              <a:rPr lang="en-IN" sz="1400" b="1" dirty="0"/>
              <a:t>Journal of Money, Credit and Banking</a:t>
            </a:r>
            <a:r>
              <a:rPr lang="en-IN" sz="1400" dirty="0"/>
              <a:t>, Vol. 25, No. 2, May 1993, pp. 151–162. Copyright 1993 by Ohio State University Press (Journals). Reproduced with permission of Ohio State University Press via Copyright Clearance Center.</a:t>
            </a:r>
          </a:p>
          <a:p>
            <a:pPr marL="432" indent="0">
              <a:spcBef>
                <a:spcPts val="600"/>
              </a:spcBef>
              <a:buNone/>
            </a:pPr>
            <a:r>
              <a:rPr lang="en-IN" sz="1400" dirty="0"/>
              <a:t>Central bank independence is measured by an index ranging from 1 (minimum independence) to 4 (maximum independence).</a:t>
            </a:r>
          </a:p>
        </p:txBody>
      </p:sp>
    </p:spTree>
    <p:extLst>
      <p:ext uri="{BB962C8B-B14F-4D97-AF65-F5344CB8AC3E}">
        <p14:creationId xmlns:p14="http://schemas.microsoft.com/office/powerpoint/2010/main" val="12912405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1DDBC-AA86-4BC9-85B0-7CC14F0B32D4}"/>
              </a:ext>
            </a:extLst>
          </p:cNvPr>
          <p:cNvSpPr>
            <a:spLocks noGrp="1"/>
          </p:cNvSpPr>
          <p:nvPr>
            <p:ph type="title"/>
          </p:nvPr>
        </p:nvSpPr>
        <p:spPr/>
        <p:txBody>
          <a:bodyPr/>
          <a:lstStyle/>
          <a:p>
            <a:r>
              <a:rPr lang="en-IN" dirty="0"/>
              <a:t>Answering the Key Question</a:t>
            </a:r>
          </a:p>
        </p:txBody>
      </p:sp>
      <p:sp>
        <p:nvSpPr>
          <p:cNvPr id="3" name="Subtitle 2">
            <a:extLst>
              <a:ext uri="{FF2B5EF4-FFF2-40B4-BE49-F238E27FC236}">
                <a16:creationId xmlns:a16="http://schemas.microsoft.com/office/drawing/2014/main" id="{2B6F3903-BAEE-41B0-98EC-288000A91656}"/>
              </a:ext>
            </a:extLst>
          </p:cNvPr>
          <p:cNvSpPr>
            <a:spLocks noGrp="1"/>
          </p:cNvSpPr>
          <p:nvPr>
            <p:ph sz="quarter" idx="13"/>
          </p:nvPr>
        </p:nvSpPr>
        <p:spPr/>
        <p:txBody>
          <a:bodyPr/>
          <a:lstStyle/>
          <a:p>
            <a:pPr marL="432" indent="0">
              <a:spcBef>
                <a:spcPts val="600"/>
              </a:spcBef>
              <a:buNone/>
            </a:pPr>
            <a:r>
              <a:rPr lang="en-IN" dirty="0"/>
              <a:t>At the beginning of this chapter, we asked the question:</a:t>
            </a:r>
          </a:p>
          <a:p>
            <a:pPr marL="432" indent="0">
              <a:spcBef>
                <a:spcPts val="600"/>
              </a:spcBef>
              <a:buNone/>
            </a:pPr>
            <a:r>
              <a:rPr lang="en-IN" dirty="0"/>
              <a:t>“Should a central bank be independent of the rest of the government?”</a:t>
            </a:r>
          </a:p>
          <a:p>
            <a:pPr marL="255600" indent="-255600">
              <a:spcBef>
                <a:spcPts val="1500"/>
              </a:spcBef>
              <a:buFont typeface="Arial" panose="020B0604020202020204" pitchFamily="34" charset="0"/>
              <a:buChar char="•"/>
            </a:pPr>
            <a:r>
              <a:rPr lang="en-IN" dirty="0"/>
              <a:t>The degree of independence that a country grants to its central bank is ultimately a political question.</a:t>
            </a:r>
          </a:p>
          <a:p>
            <a:pPr marL="255600" indent="-255600">
              <a:spcBef>
                <a:spcPts val="1500"/>
              </a:spcBef>
              <a:buFont typeface="Arial" panose="020B0604020202020204" pitchFamily="34" charset="0"/>
              <a:buChar char="•"/>
            </a:pPr>
            <a:r>
              <a:rPr lang="en-IN" dirty="0"/>
              <a:t>Most economists believe that an independent central bank provides a check on inflation.</a:t>
            </a:r>
          </a:p>
        </p:txBody>
      </p:sp>
    </p:spTree>
    <p:extLst>
      <p:ext uri="{BB962C8B-B14F-4D97-AF65-F5344CB8AC3E}">
        <p14:creationId xmlns:p14="http://schemas.microsoft.com/office/powerpoint/2010/main" val="30827353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5" name="Title 4">
            <a:extLst>
              <a:ext uri="{FF2B5EF4-FFF2-40B4-BE49-F238E27FC236}">
                <a16:creationId xmlns:a16="http://schemas.microsoft.com/office/drawing/2014/main" id="{E47FF819-0D5D-491A-BF8F-B42813E7390C}"/>
              </a:ext>
            </a:extLst>
          </p:cNvPr>
          <p:cNvSpPr>
            <a:spLocks noGrp="1"/>
          </p:cNvSpPr>
          <p:nvPr>
            <p:ph type="title"/>
          </p:nvPr>
        </p:nvSpPr>
        <p:spPr/>
        <p:txBody>
          <a:bodyPr/>
          <a:lstStyle/>
          <a:p>
            <a:r>
              <a:rPr lang="en-US" dirty="0"/>
              <a:t>Copyright</a:t>
            </a:r>
          </a:p>
        </p:txBody>
      </p:sp>
      <p:pic>
        <p:nvPicPr>
          <p:cNvPr id="7" name="Graphic 6" descr="Warning">
            <a:extLst>
              <a:ext uri="{FF2B5EF4-FFF2-40B4-BE49-F238E27FC236}">
                <a16:creationId xmlns:a16="http://schemas.microsoft.com/office/drawing/2014/main" id="{C06FB2D2-3F36-42C9-A5A6-B6234DC54C96}"/>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246184" y="2317359"/>
            <a:ext cx="1277815" cy="1434026"/>
          </a:xfrm>
          <a:prstGeom prst="rect">
            <a:avLst/>
          </a:prstGeom>
        </p:spPr>
      </p:pic>
      <p:sp>
        <p:nvSpPr>
          <p:cNvPr id="2" name="Text Placeholder 1">
            <a:extLst>
              <a:ext uri="{FF2B5EF4-FFF2-40B4-BE49-F238E27FC236}">
                <a16:creationId xmlns:a16="http://schemas.microsoft.com/office/drawing/2014/main" id="{AD5FAE7B-F718-4307-B112-AD6256157E8F}"/>
              </a:ext>
            </a:extLst>
          </p:cNvPr>
          <p:cNvSpPr>
            <a:spLocks noGrp="1"/>
          </p:cNvSpPr>
          <p:nvPr>
            <p:ph type="body" idx="4294967295"/>
          </p:nvPr>
        </p:nvSpPr>
        <p:spPr>
          <a:xfrm>
            <a:off x="1606061" y="1852246"/>
            <a:ext cx="6858001" cy="2854836"/>
          </a:xfrm>
          <a:ln/>
        </p:spPr>
        <p:style>
          <a:lnRef idx="2">
            <a:schemeClr val="dk1"/>
          </a:lnRef>
          <a:fillRef idx="1">
            <a:schemeClr val="lt1"/>
          </a:fillRef>
          <a:effectRef idx="0">
            <a:schemeClr val="dk1"/>
          </a:effectRef>
          <a:fontRef idx="minor">
            <a:schemeClr val="dk1"/>
          </a:fontRef>
        </p:style>
        <p:txBody>
          <a:bodyPr lIns="182880" tIns="182880" rIns="182880" bIns="182880" anchor="ctr"/>
          <a:lstStyle/>
          <a:p>
            <a:pPr marL="101600" indent="0">
              <a:buNone/>
            </a:pPr>
            <a:r>
              <a:rPr lang="en-US" b="1" dirty="0"/>
              <a:t>This work is protected by United States copyright laws and is</a:t>
            </a:r>
            <a:r>
              <a:rPr lang="en-US" b="1" baseline="0" dirty="0"/>
              <a:t> </a:t>
            </a:r>
            <a:r>
              <a:rPr lang="en-US" b="1" dirty="0"/>
              <a:t>provided solely for the use of instructors in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to honor the intended pedagogical purposes and the needs of other instructors who rely on these materials.</a:t>
            </a:r>
          </a:p>
        </p:txBody>
      </p:sp>
    </p:spTree>
  </p:cSld>
  <p:clrMapOvr>
    <a:masterClrMapping/>
  </p:clrMapOvr>
</p:sld>
</file>

<file path=ppt/theme/theme1.xml><?xml version="1.0" encoding="utf-8"?>
<a:theme xmlns:a="http://schemas.openxmlformats.org/drawingml/2006/main" name="USH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SHE_slide options">
  <a:themeElements>
    <a:clrScheme name="Custom 40">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33399"/>
      </a:hlink>
      <a:folHlink>
        <a:srgbClr val="7030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146437</TotalTime>
  <Words>5333</Words>
  <Application>Microsoft Office PowerPoint</Application>
  <PresentationFormat>On-screen Show (4:3)</PresentationFormat>
  <Paragraphs>253</Paragraphs>
  <Slides>47</Slides>
  <Notes>10</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47</vt:i4>
      </vt:variant>
    </vt:vector>
  </HeadingPairs>
  <TitlesOfParts>
    <vt:vector size="54" baseType="lpstr">
      <vt:lpstr>Verdana</vt:lpstr>
      <vt:lpstr>Noto Sans Symbols</vt:lpstr>
      <vt:lpstr>Times New Roman</vt:lpstr>
      <vt:lpstr>Arial</vt:lpstr>
      <vt:lpstr>USHE</vt:lpstr>
      <vt:lpstr>USHE_slide options</vt:lpstr>
      <vt:lpstr>Equation</vt:lpstr>
      <vt:lpstr>Money, Banking, and the Financial System</vt:lpstr>
      <vt:lpstr>Learning Objectives</vt:lpstr>
      <vt:lpstr>The Federal Reserve: Good for Main Street or Wall Street—or Both?</vt:lpstr>
      <vt:lpstr>Key Issue and Question</vt:lpstr>
      <vt:lpstr>2.1 Learning Objective</vt:lpstr>
      <vt:lpstr>Do We Need Money?</vt:lpstr>
      <vt:lpstr>Barter (1 of 2)</vt:lpstr>
      <vt:lpstr>Barter (2 of 2)</vt:lpstr>
      <vt:lpstr>The Invention of Money</vt:lpstr>
      <vt:lpstr>Apply the Concept: What’s Money? Ask a Taxi Driver in Moscow!</vt:lpstr>
      <vt:lpstr>2.2 Learning Objective</vt:lpstr>
      <vt:lpstr>The Key Functions of Money (1 of 3)</vt:lpstr>
      <vt:lpstr>The Key Functions of Money (2 of 3)</vt:lpstr>
      <vt:lpstr>The Key Functions of Money (3 of 3)</vt:lpstr>
      <vt:lpstr>Remember That Money, Income, and Wealth Measure Different Things</vt:lpstr>
      <vt:lpstr>What Can Serve as Money?</vt:lpstr>
      <vt:lpstr>The Mystery of Fiat Money</vt:lpstr>
      <vt:lpstr>Apply the Concept: Say Goodbye to the Benjamins? (1 of 3)</vt:lpstr>
      <vt:lpstr>Apply the Concept: Say Goodbye to the Benjamins? (2 of 3)</vt:lpstr>
      <vt:lpstr>Apply the Concept: Say Goodbye to the Benjamins? (3 of 3)</vt:lpstr>
      <vt:lpstr>2.3 Learning Objective</vt:lpstr>
      <vt:lpstr>The Payments System</vt:lpstr>
      <vt:lpstr>The Importance of Checks</vt:lpstr>
      <vt:lpstr>New Technology and the Payments System (1 of 2)</vt:lpstr>
      <vt:lpstr>New Technology and the Payments System (2 of 2)</vt:lpstr>
      <vt:lpstr>The Real-Time Payments Systems</vt:lpstr>
      <vt:lpstr>Apply the Concept: Why Is the U.S. Payments System So Slow?</vt:lpstr>
      <vt:lpstr>E-Money, Bitcoin, and Blockchain (1 of 2)</vt:lpstr>
      <vt:lpstr>E-Money, Bitcoin, and Blockchain (2 of 2)</vt:lpstr>
      <vt:lpstr>Apply the Concept: Will Sweden Become the First Cashless Society?</vt:lpstr>
      <vt:lpstr>2.4 Learning Objective</vt:lpstr>
      <vt:lpstr>Measuring the Money Supply</vt:lpstr>
      <vt:lpstr>Figure 2.1 Measuring the Money Supply, July 2020</vt:lpstr>
      <vt:lpstr>Does It Matter Which Definition of the Money Supply We Use?</vt:lpstr>
      <vt:lpstr>2.5 Learning Objective</vt:lpstr>
      <vt:lpstr>The Quantity Theory of Money: A First Look at the Link Between Money and Prices</vt:lpstr>
      <vt:lpstr>The Quantity Theory Explanation of Inflation</vt:lpstr>
      <vt:lpstr>Solved Problem 2.5 Relationship Between Money and Income (1 of 2)</vt:lpstr>
      <vt:lpstr>Solved Problem 2.5 Relationship Between Money and Income (2 of 2)</vt:lpstr>
      <vt:lpstr>How Accurate Are Forecasts of Inflation Based on the Quantity Theory? (1 of 2)</vt:lpstr>
      <vt:lpstr>How Accurate Are Forecasts of Inflation Based on the Quantity Theory? (2 of 2)</vt:lpstr>
      <vt:lpstr>The Hazards of Hyperinflation</vt:lpstr>
      <vt:lpstr>What Causes Hyperinflation?</vt:lpstr>
      <vt:lpstr>Should Central Banks Be Independent?</vt:lpstr>
      <vt:lpstr>Figure 2.4 The Relationship Between Central Bank Independence and the Inflation Rate</vt:lpstr>
      <vt:lpstr>Answering the Key Question</vt:lpstr>
      <vt:lpstr>Copyright</vt:lpstr>
    </vt:vector>
  </TitlesOfParts>
  <Company>Pearson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Money, Banking, and the Financial System, Fourth Edition, Chapter 2, Money and the Payments System</dc:title>
  <dc:subject>BusPub</dc:subject>
  <dc:creator>Hubbard/O'Brien</dc:creator>
  <cp:keywords>Money, Banking, and the Financial System</cp:keywords>
  <dc:description>Long description alt-text is inserted in the notes pane.</dc:description>
  <cp:lastModifiedBy>Regina Tawah</cp:lastModifiedBy>
  <cp:revision>761</cp:revision>
  <dcterms:modified xsi:type="dcterms:W3CDTF">2021-08-31T16:06:21Z</dcterms:modified>
</cp:coreProperties>
</file>