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59" r:id="rId2"/>
  </p:sldMasterIdLst>
  <p:notesMasterIdLst>
    <p:notesMasterId r:id="rId64"/>
  </p:notesMasterIdLst>
  <p:handoutMasterIdLst>
    <p:handoutMasterId r:id="rId65"/>
  </p:handoutMasterIdLst>
  <p:sldIdLst>
    <p:sldId id="330" r:id="rId3"/>
    <p:sldId id="408" r:id="rId4"/>
    <p:sldId id="414" r:id="rId5"/>
    <p:sldId id="492" r:id="rId6"/>
    <p:sldId id="493" r:id="rId7"/>
    <p:sldId id="418" r:id="rId8"/>
    <p:sldId id="415" r:id="rId9"/>
    <p:sldId id="420" r:id="rId10"/>
    <p:sldId id="421" r:id="rId11"/>
    <p:sldId id="423" r:id="rId12"/>
    <p:sldId id="422" r:id="rId13"/>
    <p:sldId id="424" r:id="rId14"/>
    <p:sldId id="425" r:id="rId15"/>
    <p:sldId id="427" r:id="rId16"/>
    <p:sldId id="428" r:id="rId17"/>
    <p:sldId id="429" r:id="rId18"/>
    <p:sldId id="426" r:id="rId19"/>
    <p:sldId id="432" r:id="rId20"/>
    <p:sldId id="434" r:id="rId21"/>
    <p:sldId id="431" r:id="rId22"/>
    <p:sldId id="480" r:id="rId23"/>
    <p:sldId id="479" r:id="rId24"/>
    <p:sldId id="433" r:id="rId25"/>
    <p:sldId id="491" r:id="rId26"/>
    <p:sldId id="482" r:id="rId27"/>
    <p:sldId id="439" r:id="rId28"/>
    <p:sldId id="441" r:id="rId29"/>
    <p:sldId id="443" r:id="rId30"/>
    <p:sldId id="444" r:id="rId31"/>
    <p:sldId id="483" r:id="rId32"/>
    <p:sldId id="446" r:id="rId33"/>
    <p:sldId id="484" r:id="rId34"/>
    <p:sldId id="451" r:id="rId35"/>
    <p:sldId id="447" r:id="rId36"/>
    <p:sldId id="449" r:id="rId37"/>
    <p:sldId id="453" r:id="rId38"/>
    <p:sldId id="452" r:id="rId39"/>
    <p:sldId id="455" r:id="rId40"/>
    <p:sldId id="454" r:id="rId41"/>
    <p:sldId id="456" r:id="rId42"/>
    <p:sldId id="457" r:id="rId43"/>
    <p:sldId id="458" r:id="rId44"/>
    <p:sldId id="485" r:id="rId45"/>
    <p:sldId id="486" r:id="rId46"/>
    <p:sldId id="462" r:id="rId47"/>
    <p:sldId id="490" r:id="rId48"/>
    <p:sldId id="464" r:id="rId49"/>
    <p:sldId id="465" r:id="rId50"/>
    <p:sldId id="466" r:id="rId51"/>
    <p:sldId id="467" r:id="rId52"/>
    <p:sldId id="459" r:id="rId53"/>
    <p:sldId id="469" r:id="rId54"/>
    <p:sldId id="475" r:id="rId55"/>
    <p:sldId id="471" r:id="rId56"/>
    <p:sldId id="472" r:id="rId57"/>
    <p:sldId id="470" r:id="rId58"/>
    <p:sldId id="487" r:id="rId59"/>
    <p:sldId id="488" r:id="rId60"/>
    <p:sldId id="489" r:id="rId61"/>
    <p:sldId id="478" r:id="rId62"/>
    <p:sldId id="298" r:id="rId63"/>
  </p:sldIdLst>
  <p:sldSz cx="9144000" cy="6858000" type="screen4x3"/>
  <p:notesSz cx="6858000" cy="9144000"/>
  <p:embeddedFontLst>
    <p:embeddedFont>
      <p:font typeface="Verdana" panose="020B0604030504040204" pitchFamily="34" charset="0"/>
      <p:regular r:id="rId66"/>
      <p:bold r:id="rId67"/>
      <p:italic r:id="rId68"/>
      <p:boldItalic r:id="rId69"/>
    </p:embeddedFont>
    <p:embeddedFont>
      <p:font typeface="Noto Sans Symbols" panose="020B0604020202020204" charset="0"/>
      <p:regular r:id="rId70"/>
    </p:embeddedFont>
    <p:embeddedFont>
      <p:font typeface="SimSun" panose="02010600030101010101" pitchFamily="2" charset="-122"/>
      <p:regular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020" userDrawn="1">
          <p15:clr>
            <a:srgbClr val="A4A3A4"/>
          </p15:clr>
        </p15:guide>
        <p15:guide id="2" pos="340" userDrawn="1">
          <p15:clr>
            <a:srgbClr val="A4A3A4"/>
          </p15:clr>
        </p15:guide>
        <p15:guide id="3" orient="horz" pos="4178" userDrawn="1">
          <p15:clr>
            <a:srgbClr val="A4A3A4"/>
          </p15:clr>
        </p15:guide>
        <p15:guide id="4" orient="horz" pos="119" userDrawn="1">
          <p15:clr>
            <a:srgbClr val="A4A3A4"/>
          </p15:clr>
        </p15:guide>
        <p15:guide id="5" orient="horz" pos="709" userDrawn="1">
          <p15:clr>
            <a:srgbClr val="A4A3A4"/>
          </p15:clr>
        </p15:guide>
        <p15:guide id="6" orient="horz" pos="1071" userDrawn="1">
          <p15:clr>
            <a:srgbClr val="A4A3A4"/>
          </p15:clr>
        </p15:guide>
        <p15:guide id="7" pos="63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 id="6" name="AnnMarie Short" initials="AS" lastIdx="35" clrIdx="6">
    <p:extLst>
      <p:ext uri="{19B8F6BF-5375-455C-9EA6-DF929625EA0E}">
        <p15:presenceInfo xmlns:p15="http://schemas.microsoft.com/office/powerpoint/2012/main" userId="5a9a73d1263ca8f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007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autoAdjust="0"/>
    <p:restoredTop sz="88954" autoAdjust="0"/>
  </p:normalViewPr>
  <p:slideViewPr>
    <p:cSldViewPr snapToGrid="0" snapToObjects="1">
      <p:cViewPr varScale="1">
        <p:scale>
          <a:sx n="78" d="100"/>
          <a:sy n="78" d="100"/>
        </p:scale>
        <p:origin x="1666" y="62"/>
      </p:cViewPr>
      <p:guideLst>
        <p:guide orient="horz" pos="4020"/>
        <p:guide pos="340"/>
        <p:guide orient="horz" pos="4178"/>
        <p:guide orient="horz" pos="119"/>
        <p:guide orient="horz" pos="709"/>
        <p:guide orient="horz" pos="1071"/>
        <p:guide pos="63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8" d="100"/>
          <a:sy n="68" d="100"/>
        </p:scale>
        <p:origin x="306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font" Target="fonts/font3.fntdata"/><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1.fntdata"/><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font" Target="fonts/font4.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2.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5.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4"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image" Target="../media/image45.wmf"/><Relationship Id="rId7" Type="http://schemas.openxmlformats.org/officeDocument/2006/relationships/image" Target="../media/image49.wmf"/><Relationship Id="rId2" Type="http://schemas.openxmlformats.org/officeDocument/2006/relationships/image" Target="../media/image44.wmf"/><Relationship Id="rId1" Type="http://schemas.openxmlformats.org/officeDocument/2006/relationships/image" Target="../media/image43.wmf"/><Relationship Id="rId6" Type="http://schemas.openxmlformats.org/officeDocument/2006/relationships/image" Target="../media/image48.wmf"/><Relationship Id="rId5" Type="http://schemas.openxmlformats.org/officeDocument/2006/relationships/image" Target="../media/image47.wmf"/><Relationship Id="rId4" Type="http://schemas.openxmlformats.org/officeDocument/2006/relationships/image" Target="../media/image46.wmf"/><Relationship Id="rId9" Type="http://schemas.openxmlformats.org/officeDocument/2006/relationships/image" Target="../media/image51.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5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8/31/2021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0602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Make use of the chapter opener, </a:t>
            </a:r>
            <a:r>
              <a:rPr lang="ja-JP" altLang="en-US" dirty="0"/>
              <a:t>“</a:t>
            </a:r>
            <a:r>
              <a:rPr lang="en-US" altLang="ja-JP" dirty="0"/>
              <a:t>Are Treasury Bonds a Risky Investment?</a:t>
            </a:r>
            <a:r>
              <a:rPr lang="ja-JP" altLang="en-US" dirty="0"/>
              <a:t>”</a:t>
            </a:r>
            <a:r>
              <a:rPr lang="en-US" altLang="ja-JP" dirty="0"/>
              <a:t> to show how changing interest rates affect the price of bonds.</a:t>
            </a:r>
            <a:endParaRPr lang="en-US" altLang="en-US" dirty="0"/>
          </a:p>
          <a:p>
            <a:r>
              <a:rPr lang="en-US" altLang="en-US" dirty="0"/>
              <a:t>Begin by stating that a person purchased a bond that pays 2% interest per year for $1,000. Suppose that new bonds now pay an interest rate of 6%. Ask students how much interest they would receive each year if they held the original bond to maturity.</a:t>
            </a:r>
          </a:p>
          <a:p>
            <a:r>
              <a:rPr lang="en-US" altLang="en-US" dirty="0"/>
              <a:t>Now ask whether they would be willing to sell their bond for $1,000 and use the $1,000 to purchase a new bond yielding 6% interest.</a:t>
            </a:r>
          </a:p>
          <a:p>
            <a:r>
              <a:rPr lang="en-US" altLang="en-US" dirty="0"/>
              <a:t>Follow up by asking whether someone would be willing to purchase their bond for $1,000. If not, would they be willing to accept less than $1,000? Have them explain their reasoning.</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279316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159300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06390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The subscript 1 in </a:t>
            </a:r>
            <a:r>
              <a:rPr lang="en-US" altLang="en-US" i="1" dirty="0"/>
              <a:t>FV</a:t>
            </a:r>
            <a:r>
              <a:rPr lang="en-US" altLang="en-US" baseline="-25000" dirty="0"/>
              <a:t>1</a:t>
            </a:r>
            <a:r>
              <a:rPr lang="en-US" altLang="en-US" dirty="0"/>
              <a:t> indicates that we are looking at the future value after </a:t>
            </a:r>
            <a:r>
              <a:rPr lang="en-US" altLang="en-US" i="1" dirty="0"/>
              <a:t>one </a:t>
            </a:r>
            <a:r>
              <a:rPr lang="en-US" altLang="en-US" dirty="0"/>
              <a:t>year.</a:t>
            </a:r>
            <a:endParaRPr lang="en-US" dirty="0"/>
          </a:p>
          <a:p>
            <a:endParaRPr lang="en-IN" b="1"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372972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800937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974181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260000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Teaching Tips: Ask the students how to identify the numbers in the table. Also, ask the students which specific point in the last slide that each example illustrates.</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04757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308133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719494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dirty="0">
                <a:ea typeface="SimSun" pitchFamily="2" charset="-122"/>
              </a:rPr>
              <a:t>The most common types of discount bonds are U.S. savings bonds, U.S. Treasury bills, and zero-coupon bonds.</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470883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spcBef>
                <a:spcPct val="0"/>
              </a:spcBef>
              <a:buFontTx/>
              <a:buChar char="•"/>
            </a:pPr>
            <a:r>
              <a:rPr lang="en-US" altLang="en-US" dirty="0"/>
              <a:t>The U.S. Treasury, state and local governments, and large corporations all issue coupon bonds.</a:t>
            </a:r>
          </a:p>
          <a:p>
            <a:pPr marL="171450" indent="-171450" eaLnBrk="1" hangingPunct="1">
              <a:spcBef>
                <a:spcPct val="0"/>
              </a:spcBef>
              <a:buFontTx/>
              <a:buChar char="•"/>
            </a:pPr>
            <a:r>
              <a:rPr lang="en-US" altLang="en-US" dirty="0"/>
              <a:t>The face value of the typical coupon bond is $1,000.</a:t>
            </a:r>
          </a:p>
          <a:p>
            <a:pPr marL="171450" indent="-171450" eaLnBrk="1" hangingPunct="1">
              <a:spcBef>
                <a:spcPct val="0"/>
              </a:spcBef>
              <a:buFontTx/>
              <a:buChar char="•"/>
            </a:pPr>
            <a:r>
              <a:rPr lang="en-US" altLang="zh-CN" dirty="0">
                <a:ea typeface="SimSun" pitchFamily="2" charset="-122"/>
              </a:rPr>
              <a:t>If the bond has an annual coupon of $50 and a face value of $1,000, its coupon rate is $50/$1,000 = 0.05, or 5%.</a:t>
            </a:r>
          </a:p>
          <a:p>
            <a:pPr marL="171450" indent="-171450" eaLnBrk="1" hangingPunct="1">
              <a:spcBef>
                <a:spcPct val="0"/>
              </a:spcBef>
              <a:buFontTx/>
              <a:buChar char="•"/>
            </a:pPr>
            <a:r>
              <a:rPr lang="en-US" altLang="zh-CN" dirty="0">
                <a:ea typeface="SimSun" pitchFamily="2" charset="-122"/>
              </a:rPr>
              <a:t>The price of the bond today may differ from its face value if the bond has been resold many times.</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69154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effectLst/>
                <a:latin typeface="Arial"/>
                <a:ea typeface="Arial"/>
                <a:cs typeface="Arial"/>
                <a:sym typeface="Arial"/>
              </a:rPr>
              <a:t>At year 0, IBM receives 1,000 dollars from the coupon bond. During years 1 to 29, IBM pays interest in the amount of 50 dollars each year. Finally, after year 30, IBM pays a final 50 dollars plus the principal amount of 1,000 dollars.</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09295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At month 0, the timeline shows that you receive a 10,000 dollar loan. From month 1 to month 120, you make a payment of 127 dollars each month, which includes both interest and principal amount.</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21543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095105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3181036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Refer students to </a:t>
            </a:r>
            <a:r>
              <a:rPr lang="en-US" altLang="en-US" i="1" dirty="0"/>
              <a:t>Solved Problem 3.3</a:t>
            </a:r>
            <a:r>
              <a:rPr lang="en-US" altLang="en-US" dirty="0"/>
              <a:t> on page 70, which provides a nice summary of how to solve for the yield to maturity for the different types of debt instruments.</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50317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P = start fraction C over left parenthesis 1 + i right parenthesis end fraction + start fraction C over left parenthesis 1 + right parenthesis squared end fraction + start fraction C over left parenthesis 1 + i right parenthesis cubed + ellipsis + start fraction C over left parenthesis 1 + i right parenthesis to the power of n end fraction + start fraction F V over left parenthesis 1 + i right parenthesis to the power of n end fraction.</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048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t>If you pay a price, </a:t>
            </a:r>
            <a:r>
              <a:rPr lang="en-US" altLang="en-US" i="1" dirty="0"/>
              <a:t>P</a:t>
            </a:r>
            <a:r>
              <a:rPr lang="en-US" altLang="en-US" dirty="0"/>
              <a:t>, today for a bond with a particular set of future payments, what is the interest rate at which you could invest </a:t>
            </a:r>
            <a:r>
              <a:rPr lang="en-US" altLang="en-US" i="1" dirty="0"/>
              <a:t>P </a:t>
            </a:r>
            <a:r>
              <a:rPr lang="en-US" altLang="en-US" dirty="0"/>
              <a:t>and get the same set of future payments?</a:t>
            </a:r>
          </a:p>
          <a:p>
            <a:pPr eaLnBrk="1" hangingPunct="1">
              <a:spcBef>
                <a:spcPct val="0"/>
              </a:spcBef>
            </a:pPr>
            <a:r>
              <a:rPr lang="en-US" altLang="en-US" dirty="0"/>
              <a:t>For example, instead of calculating the present value of the payments to be received on a 30-year Treasury bond, we can calculate the interest rate at which the money paid for the bond could be invested for 30 years to get the same present value.</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34896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Loan value = start fraction F P over left parenthesis 1 + i right parenthesis end fraction + start fraction F P over left parenthesis 1 + i right parenthesis squared end fraction + ellipsis + start fraction F P over left parenthesis 1 + i right parenthesis to the power of n end fraction.</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724660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6334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9697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508121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i="1" dirty="0"/>
              <a:t>Apply the Concept: </a:t>
            </a:r>
            <a:r>
              <a:rPr lang="ja-JP" altLang="en-US" i="1" dirty="0"/>
              <a:t>“</a:t>
            </a:r>
            <a:r>
              <a:rPr lang="en-US" altLang="ja-JP" i="1" dirty="0"/>
              <a:t>How to Follow the Bond Market: Reading the Bond Table</a:t>
            </a:r>
            <a:r>
              <a:rPr lang="ja-JP" altLang="en-US" i="1" dirty="0"/>
              <a:t>”</a:t>
            </a:r>
            <a:r>
              <a:rPr lang="en-US" altLang="ja-JP" dirty="0"/>
              <a:t> on pages 76-77 helps students learn how to obtain and interpret real-world information about bonds instead of just understanding theoretical concepts.</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852854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582386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A brief discussion of bid and ask prices can reinforce how bond prices are determined by the interaction of buyers and sellers in the bond market.</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039201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733582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42299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table is as follows.</a:t>
            </a:r>
            <a:endParaRPr lang="en-IN" sz="1200" b="0" i="0" u="none" strike="noStrike" kern="1200" cap="none" dirty="0">
              <a:solidFill>
                <a:schemeClr val="dk1"/>
              </a:solidFill>
              <a:effectLst/>
              <a:latin typeface="Arial"/>
              <a:ea typeface="Arial"/>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IN" sz="1200" b="0" i="0" u="none" strike="noStrike" kern="1200" cap="none" dirty="0">
                <a:solidFill>
                  <a:schemeClr val="dk1"/>
                </a:solidFill>
                <a:effectLst/>
                <a:latin typeface="Arial"/>
                <a:ea typeface="Arial"/>
                <a:cs typeface="Arial"/>
                <a:sym typeface="Arial"/>
              </a:rPr>
              <a:t>A table has 5 rows and 6 columns. The columns have the following headings from left to right. (1) Maturity, (2) Coupon, (3) Bid, (4) Asked, (5) C H G, (6) Asked YLD. The row entries are as follows. Row 1. (1) Maturity, August 31, 20 23. (2) Coupon, 2.75. (3) Bid, 104.256. (4) Asked, 104.262. (5) C H G, 0.032. (6) Asked YLD, 1.366. Row 2. (1) Maturity, September 30, 20 24. (2) Coupon, 2.215. (3) Bid, 103.114. (4) Asked, 103.12. (5) C H G, 0.052. (6) Asked YLD, 1.375. Row 3. (1) Maturity, September 30, 20 26. (2) Coupon, 1.625. (3) Bid, 101.016. (4) Asked, 101.022. (5) C H G, 0.76. (6) Asked YLD, 1.456. Row 4. (1) Maturity, August 15, 20 28. (2) Coupon, 5.5. (3) Bid, 132.012. (4) Asked, 132.022. (5) C H G, 0.798. (6) Asked YLD, 1.487. Row 5. (1) Maturity, May 15, 20 30. (2) Coupon, 6.25. (3) Bid, 144.226. (4) Asked, 144.236. (5) C H G, 0.154. (6) Asked YLD, 1.533.</a:t>
            </a:r>
            <a:endParaRPr lang="en-US" sz="1200" b="0" i="0" u="none" strike="noStrike" kern="1200" cap="none" dirty="0">
              <a:solidFill>
                <a:schemeClr val="dk1"/>
              </a:solidFill>
              <a:effectLst/>
              <a:latin typeface="Arial"/>
              <a:ea typeface="Arial"/>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first row of the table is highlighted and is labeled, bond A.</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9133222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table is as follows.</a:t>
            </a:r>
            <a:endParaRPr lang="en-IN" sz="1200" b="0" i="0" u="none" strike="noStrike" kern="1200" cap="none" dirty="0">
              <a:solidFill>
                <a:schemeClr val="dk1"/>
              </a:solidFill>
              <a:effectLst/>
              <a:latin typeface="Arial"/>
              <a:ea typeface="Arial"/>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IN" sz="1200" b="0" i="0" u="none" strike="noStrike" kern="1200" cap="none" dirty="0">
                <a:solidFill>
                  <a:schemeClr val="dk1"/>
                </a:solidFill>
                <a:effectLst/>
                <a:latin typeface="Arial"/>
                <a:ea typeface="Arial"/>
                <a:cs typeface="Arial"/>
                <a:sym typeface="Arial"/>
              </a:rPr>
              <a:t>A table has 5 rows and 6 columns. The columns have the following headings from left to right. (1) Maturity, (2) Coupon, (3) Bid, (4) Asked, (5) C H G, (6) Asked YLD. The row entries are as follows. Row 1. (1) Maturity, August 31, 20 23. (2) Coupon, 2.75. (3) Bid, 104.256. (4) Asked, 104.262. (5) C H G, 0.032. (6) Asked YLD, 1.366. Row 2. (1) Maturity, September 30, 20 24. (2) Coupon, 2.215. (3) Bid, 103.114. (4) Asked, 103.12. (5) C H G, 0.052. (6) Asked YLD, 1.375. Row 3. (1) Maturity, September 30, 20 26. (2) Coupon, 1.625. (3) Bid, 101.016. (4) Asked, 101.022. (5) C H G, 0.76. (6) Asked YLD, 1.456. Row 4. (1) Maturity, August 15, 20 28. (2) Coupon, 5.5. (3) Bid, 132.012. (4) Asked, 132.022. (5) C H G, 0.798. (6) Asked YLD, 1.487. Row 5. (1) Maturity, May 15, 20 30. (2) Coupon, 6.25. (3) Bid, 144.226. (4) Asked, 144.236. (5) C H G, 0.154. (6) Asked YLD, 1.533.</a:t>
            </a:r>
            <a:endParaRPr lang="en-US" sz="1200" b="0" i="0" u="none" strike="noStrike" kern="1200" cap="none" dirty="0">
              <a:solidFill>
                <a:schemeClr val="dk1"/>
              </a:solidFill>
              <a:effectLst/>
              <a:latin typeface="Arial"/>
              <a:ea typeface="Arial"/>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first row of the table is highlighted and is labeled, bond A.</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0408636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table is as follows.</a:t>
            </a:r>
            <a:endParaRPr lang="en-IN" sz="1200" b="0" i="0" u="none" strike="noStrike" kern="1200" cap="none" dirty="0">
              <a:solidFill>
                <a:schemeClr val="dk1"/>
              </a:solidFill>
              <a:effectLst/>
              <a:latin typeface="Arial"/>
              <a:ea typeface="Arial"/>
              <a:cs typeface="Arial"/>
              <a:sym typeface="Arial"/>
            </a:endParaRPr>
          </a:p>
          <a:p>
            <a:r>
              <a:rPr lang="en-IN" dirty="0"/>
              <a:t>A table has 4 rows and 7 columns. The columns have the following headings from left to right. (1) Issuer name, (2) Symbol, (3) Coupon, (4) Maturity, (5) Moody’s slash S and P, (6) Last sale price, (7) Yield %, . The row entries are as follows. Row 1. (1) Issuer name, Bank of America Corporation. (2) Symbol, BAC dot SX. (3) Coupon, 8.570%. (4) Maturity, 11/15/20 24. (5) Moody’s slash S and P, Baa1 slash BBB+. (6) Last sale price, 129.271. (7) Yield %, 2.104. Row 2. (1) Issuer name, Apple Inc. (2) Symbol, AAPL4507383. (3) Coupon, 3.000%. (4) Maturity, 06/20/20 27. (5) Moody’s slash S and P, Aa1 slash AA+. (6) Last sale price, 106.821. (7) Yield %, 1.97. Row 3. (1) Issuer name, AT and T Inc.. (2) Symbol, T dot KA. (3) Coupon, 6.800%. (4) Maturity, 05/15/20 36. (5) Moody’s slash S and P, Baa2 slash BBB. (6) Last sale price, 135.743. (7) Yield %, 3.829. Row 4. (1) Issuer name, Walmart Inc.. (2) Symbol, WMT4117478. (3) Coupon, 4.300%. (4) Maturity, 04/22/20 44. (5) Moody’s slash S and P, Aa2 slash AA. (6) Last sale price, 124.904. (7) Yield %, 2.848.</a:t>
            </a:r>
          </a:p>
          <a:p>
            <a:endParaRPr lang="en-IN" dirty="0"/>
          </a:p>
          <a:p>
            <a:r>
              <a:rPr lang="en-US" sz="1200" b="0" i="0" u="none" strike="noStrike" kern="1200" cap="none" dirty="0">
                <a:solidFill>
                  <a:schemeClr val="dk1"/>
                </a:solidFill>
                <a:effectLst/>
                <a:latin typeface="Arial"/>
                <a:ea typeface="Arial"/>
                <a:cs typeface="Arial"/>
                <a:sym typeface="Arial"/>
              </a:rPr>
              <a:t>The second row of the table is highlighted and is labeled, bond B.</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807440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2624462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Exercises for students:</a:t>
            </a:r>
          </a:p>
          <a:p>
            <a:r>
              <a:rPr lang="en-US" altLang="en-US" dirty="0"/>
              <a:t>Consider a three-year coupon bond that sells for $1,000 with an initial coupon rate of 5%. Solve for the price of the bond (present value), assuming the yield-to-maturity is equal to the coupon rate (answer is $1,000).</a:t>
            </a:r>
          </a:p>
          <a:p>
            <a:r>
              <a:rPr lang="en-US" altLang="en-US" dirty="0"/>
              <a:t>Now have students determine the new price if the interest rate rises to 6%. Have them note how much the bond price changes (new price is $973.27). Now consider what happens to the price if one year passes (new price is $981.67).</a:t>
            </a:r>
          </a:p>
          <a:p>
            <a:r>
              <a:rPr lang="en-US" altLang="en-US" dirty="0"/>
              <a:t>Point out to students that the three-year coupon bond now behaves as a two-year bond. Also, the price of the bond doesn</a:t>
            </a:r>
            <a:r>
              <a:rPr lang="ja-JP" altLang="en-US" dirty="0"/>
              <a:t>’</a:t>
            </a:r>
            <a:r>
              <a:rPr lang="en-US" altLang="ja-JP" dirty="0"/>
              <a:t>t decline as much as it did when it was a three-year bond (example of interest-rate risk). This is an example of how the interest-rate risk on bonds rises as the time-to-maturity increases.</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59869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0098416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Notes: Observe that when the U.S. economy experienced deflation during 2009, the real interest rate was greater than the nominal interest rate.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x axis shows the years from 19 90 to 20 18 in increments of 2 years. The y axis is labeled, interest rate and ranges from negative 4 to 8% in increments of 2. The line for nominal interest rate starts from 7.8% in 19 90 and falls down to 3% by 19 94. The line then recovers back and reaches 5% by 19 96 and remain unchanged until 19 98 where it falls suddenly and then rises to 6% by 2001. The line then slopes downward to fall down to 1% by 2004 and rises again to 5% by 2007. The line falls down immediately to a point close to the horizontal axis and remains unchanged until 20 16 where it shows a growing trend and reaches to 2% by 20 18. The other two line shows nearly a similar growth and decline trend over the years. The line for real interest rate starts from 2.8% in 19 90 and amid quick fluctuations falls to 0 by 19 93. The line then recovers back and reaches 3.7% by 19 98 but falls down to negative 1.8% by 2004. The line rises thereafter to reach to a value of 3% by 2007 but falls down suddenly to negative 3.9 just after 2008. The line shows quick fluctuations the following years and finishes at 0.3% by 20 18. The line for expected real interest rate overlaps the line for real interest rate at many places over the years. The values used in the description are approximate.</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57</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1340138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Notes: Observe that when the U.S. economy experienced deflation during 2009, the real interest rate was greater than the nominal interest rate.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x axis shows the years from 19 96 to 20 18 in increments of 2. The y axis is labeled, value of T I P S as a percentage of all Treasury securities and ranges from 0 to 10 percent. The line starts from the origin and shows a growing trend to reach to a value of 2% by the year 2000, 4% by 2002, 7.5% by 2006, and 9% by 2008. The line then slopes downward and falls to 7.5% by 20 10. The line after 20 10 shows a growing trend and reaches to a value of 8.5% by 20 28. The values used in the description are approximate.</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0602840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61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Opener-add copyright">
    <p:spTree>
      <p:nvGrpSpPr>
        <p:cNvPr id="1" name="Shape 37"/>
        <p:cNvGrpSpPr/>
        <p:nvPr/>
      </p:nvGrpSpPr>
      <p:grpSpPr>
        <a:xfrm>
          <a:off x="0" y="0"/>
          <a:ext cx="0" cy="0"/>
          <a:chOff x="0" y="0"/>
          <a:chExt cx="0" cy="0"/>
        </a:xfrm>
      </p:grpSpPr>
      <p:sp>
        <p:nvSpPr>
          <p:cNvPr id="38" name="Title Placeholder"/>
          <p:cNvSpPr txBox="1">
            <a:spLocks noGrp="1"/>
          </p:cNvSpPr>
          <p:nvPr>
            <p:ph type="title"/>
          </p:nvPr>
        </p:nvSpPr>
        <p:spPr>
          <a:xfrm>
            <a:off x="457200" y="215371"/>
            <a:ext cx="8229600" cy="622828"/>
          </a:xfrm>
          <a:prstGeom prst="rect">
            <a:avLst/>
          </a:prstGeom>
          <a:noFill/>
          <a:ln>
            <a:noFill/>
          </a:ln>
        </p:spPr>
        <p:txBody>
          <a:bodyPr lIns="91425" tIns="91425" rIns="91425" bIns="91425" anchor="ctr"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Content Placeholder"/>
          <p:cNvSpPr txBox="1">
            <a:spLocks noGrp="1"/>
          </p:cNvSpPr>
          <p:nvPr>
            <p:ph type="body" idx="1"/>
          </p:nvPr>
        </p:nvSpPr>
        <p:spPr>
          <a:xfrm>
            <a:off x="457200" y="958098"/>
            <a:ext cx="8229600" cy="478970"/>
          </a:xfrm>
          <a:prstGeom prst="rect">
            <a:avLst/>
          </a:prstGeom>
          <a:noFill/>
          <a:ln>
            <a:noFill/>
          </a:ln>
        </p:spPr>
        <p:txBody>
          <a:bodyPr lIns="91425" tIns="91425" rIns="91425" bIns="91425" anchor="ctr" anchorCtr="0"/>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 name="Content Placeholder 3">
            <a:extLst>
              <a:ext uri="{FF2B5EF4-FFF2-40B4-BE49-F238E27FC236}">
                <a16:creationId xmlns:a16="http://schemas.microsoft.com/office/drawing/2014/main" id="{6EE677B9-EC76-47FA-B8D6-49D033518C61}"/>
              </a:ext>
            </a:extLst>
          </p:cNvPr>
          <p:cNvSpPr>
            <a:spLocks noGrp="1"/>
          </p:cNvSpPr>
          <p:nvPr>
            <p:ph sz="quarter" idx="13" hasCustomPrompt="1"/>
          </p:nvPr>
        </p:nvSpPr>
        <p:spPr>
          <a:xfrm>
            <a:off x="457200" y="1600200"/>
            <a:ext cx="4397375" cy="4525963"/>
          </a:xfrm>
        </p:spPr>
        <p:txBody>
          <a:bodyPr/>
          <a:lstStyle>
            <a:lvl1pPr marL="101600" indent="0">
              <a:buNone/>
              <a:defRPr/>
            </a:lvl1pPr>
          </a:lstStyle>
          <a:p>
            <a:pPr lvl="0"/>
            <a:r>
              <a:rPr lang="en-US" dirty="0"/>
              <a:t>Image of front cover</a:t>
            </a:r>
          </a:p>
        </p:txBody>
      </p:sp>
      <p:sp>
        <p:nvSpPr>
          <p:cNvPr id="6" name="Content Placeholder 5">
            <a:extLst>
              <a:ext uri="{FF2B5EF4-FFF2-40B4-BE49-F238E27FC236}">
                <a16:creationId xmlns:a16="http://schemas.microsoft.com/office/drawing/2014/main" id="{F4ED3915-2147-4382-A599-2376CC8854D1}"/>
              </a:ext>
            </a:extLst>
          </p:cNvPr>
          <p:cNvSpPr>
            <a:spLocks noGrp="1"/>
          </p:cNvSpPr>
          <p:nvPr>
            <p:ph sz="quarter" idx="14" hasCustomPrompt="1"/>
          </p:nvPr>
        </p:nvSpPr>
        <p:spPr>
          <a:xfrm>
            <a:off x="5029200" y="1600200"/>
            <a:ext cx="3657600" cy="1492250"/>
          </a:xfrm>
        </p:spPr>
        <p:txBody>
          <a:bodyPr anchor="b"/>
          <a:lstStyle>
            <a:lvl1pPr marL="101600" indent="0" algn="ctr">
              <a:buNone/>
              <a:defRPr sz="3000" b="1">
                <a:latin typeface="+mn-lt"/>
              </a:defRPr>
            </a:lvl1pPr>
            <a:lvl2pPr marL="558800" indent="0">
              <a:buNone/>
              <a:defRPr/>
            </a:lvl2pPr>
          </a:lstStyle>
          <a:p>
            <a:pPr lvl="0"/>
            <a:r>
              <a:rPr lang="en-US" dirty="0"/>
              <a:t>Chapter #</a:t>
            </a:r>
          </a:p>
        </p:txBody>
      </p:sp>
      <p:sp>
        <p:nvSpPr>
          <p:cNvPr id="8" name="Content Placeholder 7">
            <a:extLst>
              <a:ext uri="{FF2B5EF4-FFF2-40B4-BE49-F238E27FC236}">
                <a16:creationId xmlns:a16="http://schemas.microsoft.com/office/drawing/2014/main" id="{3B38FD8D-0DB0-4A1A-A3F1-E26B606AC837}"/>
              </a:ext>
            </a:extLst>
          </p:cNvPr>
          <p:cNvSpPr>
            <a:spLocks noGrp="1"/>
          </p:cNvSpPr>
          <p:nvPr>
            <p:ph sz="quarter" idx="15" hasCustomPrompt="1"/>
          </p:nvPr>
        </p:nvSpPr>
        <p:spPr>
          <a:xfrm>
            <a:off x="5029200" y="3252788"/>
            <a:ext cx="3657600" cy="2873375"/>
          </a:xfrm>
        </p:spPr>
        <p:txBody>
          <a:bodyPr/>
          <a:lstStyle>
            <a:lvl1pPr marL="0" indent="0" algn="ctr">
              <a:buNone/>
              <a:defRPr sz="2200">
                <a:latin typeface="+mn-lt"/>
              </a:defRPr>
            </a:lvl1pPr>
          </a:lstStyle>
          <a:p>
            <a:pPr lvl="0"/>
            <a:r>
              <a:rPr lang="en-US" dirty="0"/>
              <a:t>Chapter name</a:t>
            </a:r>
          </a:p>
        </p:txBody>
      </p:sp>
      <p:sp>
        <p:nvSpPr>
          <p:cNvPr id="12" name="Shape 13">
            <a:extLst>
              <a:ext uri="{FF2B5EF4-FFF2-40B4-BE49-F238E27FC236}">
                <a16:creationId xmlns:a16="http://schemas.microsoft.com/office/drawing/2014/main" id="{C5328E6C-2B17-49B8-8712-6C0E107A1D99}"/>
              </a:ext>
            </a:extLst>
          </p:cNvPr>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3" name="Shape 14">
            <a:extLst>
              <a:ext uri="{FF2B5EF4-FFF2-40B4-BE49-F238E27FC236}">
                <a16:creationId xmlns:a16="http://schemas.microsoft.com/office/drawing/2014/main" id="{CE0B5B1C-8858-43DC-BD75-C546F4738779}"/>
              </a:ext>
            </a:extLst>
          </p:cNvPr>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
        <p:nvSpPr>
          <p:cNvPr id="9" name="Picture Placeholder 8">
            <a:extLst>
              <a:ext uri="{FF2B5EF4-FFF2-40B4-BE49-F238E27FC236}">
                <a16:creationId xmlns:a16="http://schemas.microsoft.com/office/drawing/2014/main" id="{51B8939D-A957-42F9-A1B5-556D29D235AB}"/>
              </a:ext>
            </a:extLst>
          </p:cNvPr>
          <p:cNvSpPr>
            <a:spLocks noGrp="1"/>
          </p:cNvSpPr>
          <p:nvPr>
            <p:ph type="pic" sz="quarter" idx="16" hasCustomPrompt="1"/>
          </p:nvPr>
        </p:nvSpPr>
        <p:spPr>
          <a:xfrm>
            <a:off x="457200" y="6400801"/>
            <a:ext cx="1001713" cy="228600"/>
          </a:xfrm>
        </p:spPr>
        <p:txBody>
          <a:bodyPr anchor="ctr"/>
          <a:lstStyle>
            <a:lvl1pPr>
              <a:buNone/>
              <a:defRPr sz="1200">
                <a:latin typeface="Verdana" panose="020B0604030504040204" pitchFamily="34" charset="0"/>
                <a:ea typeface="Verdana" panose="020B0604030504040204" pitchFamily="34" charset="0"/>
              </a:defRPr>
            </a:lvl1pPr>
          </a:lstStyle>
          <a:p>
            <a:r>
              <a:rPr lang="en-US" dirty="0"/>
              <a:t>Logo</a:t>
            </a:r>
          </a:p>
        </p:txBody>
      </p:sp>
      <p:sp>
        <p:nvSpPr>
          <p:cNvPr id="18" name="Content Placeholder 17">
            <a:extLst>
              <a:ext uri="{FF2B5EF4-FFF2-40B4-BE49-F238E27FC236}">
                <a16:creationId xmlns:a16="http://schemas.microsoft.com/office/drawing/2014/main" id="{0CF87F15-2C58-4DFC-BACB-0E2C6507BCDE}"/>
              </a:ext>
            </a:extLst>
          </p:cNvPr>
          <p:cNvSpPr>
            <a:spLocks noGrp="1"/>
          </p:cNvSpPr>
          <p:nvPr>
            <p:ph sz="quarter" idx="17" hasCustomPrompt="1"/>
          </p:nvPr>
        </p:nvSpPr>
        <p:spPr>
          <a:xfrm>
            <a:off x="2097088" y="6400800"/>
            <a:ext cx="6589712" cy="228600"/>
          </a:xfrm>
        </p:spPr>
        <p:txBody>
          <a:bodyPr anchor="ctr"/>
          <a:lstStyle>
            <a:lvl1pPr algn="r">
              <a:buNone/>
              <a:defRPr sz="1200">
                <a:latin typeface="Verdana" panose="020B0604030504040204" pitchFamily="34" charset="0"/>
                <a:ea typeface="Verdana" panose="020B0604030504040204" pitchFamily="34" charset="0"/>
              </a:defRPr>
            </a:lvl1pPr>
          </a:lstStyle>
          <a:p>
            <a:pPr lvl="0"/>
            <a:r>
              <a:rPr lang="en-US" dirty="0"/>
              <a:t>Copyright Information</a:t>
            </a:r>
          </a:p>
        </p:txBody>
      </p:sp>
    </p:spTree>
    <p:extLst>
      <p:ext uri="{BB962C8B-B14F-4D97-AF65-F5344CB8AC3E}">
        <p14:creationId xmlns:p14="http://schemas.microsoft.com/office/powerpoint/2010/main" val="839355990"/>
      </p:ext>
    </p:extLst>
  </p:cSld>
  <p:clrMapOvr>
    <a:masterClrMapping/>
  </p:clrMapOvr>
  <p:extLst>
    <p:ext uri="{DCECCB84-F9BA-43D5-87BE-67443E8EF086}">
      <p15:sldGuideLst xmlns:p15="http://schemas.microsoft.com/office/powerpoint/2012/main">
        <p15:guide id="1" orient="horz" pos="4176"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add copyright">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9" name="Title Placeholder"/>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Content Placeholder"/>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dirty="0">
              <a:ln>
                <a:noFill/>
              </a:ln>
              <a:solidFill>
                <a:srgbClr val="FFFFFF"/>
              </a:solidFill>
              <a:effectLst/>
              <a:uLnTx/>
              <a:uFillTx/>
              <a:latin typeface="Arial"/>
              <a:cs typeface="Arial"/>
              <a:sym typeface="Arial"/>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900" b="0" i="0" u="none" strike="noStrike" kern="0" cap="none" spc="0" normalizeH="0" baseline="0" noProof="0">
                <a:ln>
                  <a:noFill/>
                </a:ln>
                <a:solidFill>
                  <a:srgbClr val="FFFFFF"/>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a:t>
            </a:fld>
            <a:endParaRPr kumimoji="0" lang="en-US" sz="900" b="0" i="0" u="none" strike="noStrike" kern="0" cap="none" spc="0" normalizeH="0" baseline="0" noProof="0" dirty="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421594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Shape 24"/>
        <p:cNvGrpSpPr/>
        <p:nvPr/>
      </p:nvGrpSpPr>
      <p:grpSpPr>
        <a:xfrm>
          <a:off x="0" y="0"/>
          <a:ext cx="0" cy="0"/>
          <a:chOff x="0" y="0"/>
          <a:chExt cx="0" cy="0"/>
        </a:xfrm>
      </p:grpSpPr>
      <p:sp>
        <p:nvSpPr>
          <p:cNvPr id="25"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00F45AE3-EB76-41DE-97B2-CFE79B73D3C6}"/>
              </a:ext>
            </a:extLst>
          </p:cNvPr>
          <p:cNvSpPr>
            <a:spLocks noGrp="1"/>
          </p:cNvSpPr>
          <p:nvPr>
            <p:ph sz="quarter" idx="13"/>
          </p:nvPr>
        </p:nvSpPr>
        <p:spPr>
          <a:xfrm>
            <a:off x="457200" y="1554920"/>
            <a:ext cx="8232775" cy="4663335"/>
          </a:xfrm>
        </p:spPr>
        <p:txBody>
          <a:bodyPr/>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226752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57200" y="3971925"/>
            <a:ext cx="8229600"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 name="Content Placeholder 2">
            <a:extLst>
              <a:ext uri="{FF2B5EF4-FFF2-40B4-BE49-F238E27FC236}">
                <a16:creationId xmlns:a16="http://schemas.microsoft.com/office/drawing/2014/main" id="{6F503D41-401A-43DB-9BC0-38F51965B892}"/>
              </a:ext>
            </a:extLst>
          </p:cNvPr>
          <p:cNvSpPr>
            <a:spLocks noGrp="1"/>
          </p:cNvSpPr>
          <p:nvPr>
            <p:ph sz="quarter" idx="15"/>
          </p:nvPr>
        </p:nvSpPr>
        <p:spPr>
          <a:xfrm>
            <a:off x="457200" y="1556327"/>
            <a:ext cx="3635375" cy="452062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234542" y="1556327"/>
            <a:ext cx="4452257" cy="226752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234542" y="3971925"/>
            <a:ext cx="4452258"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769062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399197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694830" y="1552575"/>
            <a:ext cx="399197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126110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1"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3274199" y="1552575"/>
            <a:ext cx="2595602"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6091197"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16443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2572593"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687986"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6803378"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011214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Ten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4011769" cy="46940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0" y="2216772"/>
            <a:ext cx="4011769" cy="552186"/>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57200" y="2953477"/>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457200" y="3640944"/>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3" name="Content Placeholder 2"/>
          <p:cNvSpPr>
            <a:spLocks noGrp="1"/>
          </p:cNvSpPr>
          <p:nvPr>
            <p:ph sz="quarter" idx="17"/>
          </p:nvPr>
        </p:nvSpPr>
        <p:spPr>
          <a:xfrm>
            <a:off x="457200" y="4352925"/>
            <a:ext cx="4011769"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8"/>
          </p:nvPr>
        </p:nvSpPr>
        <p:spPr>
          <a:xfrm>
            <a:off x="457200" y="5010150"/>
            <a:ext cx="4011769"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57200" y="5692775"/>
            <a:ext cx="4011769"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622801" y="1557338"/>
            <a:ext cx="4064000" cy="4651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622800" y="2216150"/>
            <a:ext cx="4064000" cy="5524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622800" y="2952750"/>
            <a:ext cx="4064000" cy="52546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9" name="Content Placeholder 18"/>
          <p:cNvSpPr>
            <a:spLocks noGrp="1"/>
          </p:cNvSpPr>
          <p:nvPr>
            <p:ph sz="quarter" idx="23"/>
          </p:nvPr>
        </p:nvSpPr>
        <p:spPr>
          <a:xfrm>
            <a:off x="4622800" y="3641725"/>
            <a:ext cx="4064000" cy="52387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1" name="Content Placeholder 20"/>
          <p:cNvSpPr>
            <a:spLocks noGrp="1"/>
          </p:cNvSpPr>
          <p:nvPr>
            <p:ph sz="quarter" idx="24"/>
          </p:nvPr>
        </p:nvSpPr>
        <p:spPr>
          <a:xfrm>
            <a:off x="4622800" y="4352925"/>
            <a:ext cx="4064000"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3" name="Content Placeholder 22"/>
          <p:cNvSpPr>
            <a:spLocks noGrp="1"/>
          </p:cNvSpPr>
          <p:nvPr>
            <p:ph sz="quarter" idx="25"/>
          </p:nvPr>
        </p:nvSpPr>
        <p:spPr>
          <a:xfrm>
            <a:off x="4713288" y="5010150"/>
            <a:ext cx="3973512"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Content Placeholder 24"/>
          <p:cNvSpPr>
            <a:spLocks noGrp="1"/>
          </p:cNvSpPr>
          <p:nvPr>
            <p:ph sz="quarter" idx="26"/>
          </p:nvPr>
        </p:nvSpPr>
        <p:spPr>
          <a:xfrm>
            <a:off x="4713288" y="5692775"/>
            <a:ext cx="3973512"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447121803"/>
      </p:ext>
    </p:extLst>
  </p:cSld>
  <p:clrMapOvr>
    <a:masterClrMapping/>
  </p:clrMapOvr>
  <p:extLst>
    <p:ext uri="{DCECCB84-F9BA-43D5-87BE-67443E8EF086}">
      <p15:sldGuideLst xmlns:p15="http://schemas.microsoft.com/office/powerpoint/2012/main">
        <p15:guide id="1" orient="horz" pos="98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Figure + Caption">
    <p:spTree>
      <p:nvGrpSpPr>
        <p:cNvPr id="1" name="Shape 53"/>
        <p:cNvGrpSpPr/>
        <p:nvPr/>
      </p:nvGrpSpPr>
      <p:grpSpPr>
        <a:xfrm>
          <a:off x="0" y="0"/>
          <a:ext cx="0" cy="0"/>
          <a:chOff x="0" y="0"/>
          <a:chExt cx="0" cy="0"/>
        </a:xfrm>
      </p:grpSpPr>
      <p:sp>
        <p:nvSpPr>
          <p:cNvPr id="54" name="Tile Placeholder"/>
          <p:cNvSpPr txBox="1">
            <a:spLocks noGrp="1"/>
          </p:cNvSpPr>
          <p:nvPr>
            <p:ph type="title" hasCustomPrompt="1"/>
          </p:nvPr>
        </p:nvSpPr>
        <p:spPr>
          <a:xfrm>
            <a:off x="457200" y="241479"/>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Click to add figure number and title</a:t>
            </a:r>
            <a:endParaRPr dirty="0"/>
          </a:p>
        </p:txBody>
      </p:sp>
      <p:sp>
        <p:nvSpPr>
          <p:cNvPr id="3" name="Picture Placeholder 2">
            <a:extLst>
              <a:ext uri="{FF2B5EF4-FFF2-40B4-BE49-F238E27FC236}">
                <a16:creationId xmlns:a16="http://schemas.microsoft.com/office/drawing/2014/main" id="{AD3CB993-AC2C-41C5-BFB7-F2499EC1A14C}"/>
              </a:ext>
            </a:extLst>
          </p:cNvPr>
          <p:cNvSpPr>
            <a:spLocks noGrp="1"/>
          </p:cNvSpPr>
          <p:nvPr>
            <p:ph type="pic" sz="quarter" idx="13"/>
          </p:nvPr>
        </p:nvSpPr>
        <p:spPr>
          <a:xfrm>
            <a:off x="457200" y="1564404"/>
            <a:ext cx="8232775" cy="3417887"/>
          </a:xfrm>
        </p:spPr>
        <p:txBody>
          <a:bodyPr/>
          <a:lstStyle/>
          <a:p>
            <a:endParaRPr lang="en-US" dirty="0"/>
          </a:p>
        </p:txBody>
      </p:sp>
      <p:sp>
        <p:nvSpPr>
          <p:cNvPr id="55" name="Content Placeholder"/>
          <p:cNvSpPr txBox="1">
            <a:spLocks noGrp="1"/>
          </p:cNvSpPr>
          <p:nvPr>
            <p:ph type="body" idx="1" hasCustomPrompt="1"/>
          </p:nvPr>
        </p:nvSpPr>
        <p:spPr>
          <a:xfrm>
            <a:off x="457200" y="5102487"/>
            <a:ext cx="8229600" cy="1018367"/>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r>
              <a:rPr lang="en-US" dirty="0"/>
              <a:t>Click to add caption</a:t>
            </a:r>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8509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Figure + Caption">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14F033AD-BE5C-406D-991C-6AC56003E70C}"/>
              </a:ext>
            </a:extLst>
          </p:cNvPr>
          <p:cNvSpPr>
            <a:spLocks noGrp="1"/>
          </p:cNvSpPr>
          <p:nvPr>
            <p:ph type="title" hasCustomPrompt="1"/>
          </p:nvPr>
        </p:nvSpPr>
        <p:spPr/>
        <p:txBody>
          <a:bodyPr/>
          <a:lstStyle>
            <a:lvl1pPr>
              <a:defRPr sz="3600">
                <a:latin typeface="+mj-lt"/>
              </a:defRPr>
            </a:lvl1pPr>
          </a:lstStyle>
          <a:p>
            <a:r>
              <a:rPr lang="en-US" dirty="0"/>
              <a:t>Click to add figure number and title</a:t>
            </a:r>
          </a:p>
        </p:txBody>
      </p:sp>
      <p:sp>
        <p:nvSpPr>
          <p:cNvPr id="7" name="Content Placeholder 6">
            <a:extLst>
              <a:ext uri="{FF2B5EF4-FFF2-40B4-BE49-F238E27FC236}">
                <a16:creationId xmlns:a16="http://schemas.microsoft.com/office/drawing/2014/main" id="{9E6B7D3D-89C9-4133-8D8A-D779EB3D311D}"/>
              </a:ext>
            </a:extLst>
          </p:cNvPr>
          <p:cNvSpPr>
            <a:spLocks noGrp="1"/>
          </p:cNvSpPr>
          <p:nvPr>
            <p:ph sz="quarter" idx="13" hasCustomPrompt="1"/>
          </p:nvPr>
        </p:nvSpPr>
        <p:spPr>
          <a:xfrm>
            <a:off x="457200" y="1558412"/>
            <a:ext cx="4484688" cy="3754437"/>
          </a:xfrm>
        </p:spPr>
        <p:txBody>
          <a:bodyPr/>
          <a:lstStyle>
            <a:lvl1pPr>
              <a:defRPr/>
            </a:lvl1pPr>
          </a:lstStyle>
          <a:p>
            <a:pPr lvl="0"/>
            <a:r>
              <a:rPr lang="en-US" dirty="0"/>
              <a:t>Figure</a:t>
            </a:r>
          </a:p>
        </p:txBody>
      </p:sp>
      <p:sp>
        <p:nvSpPr>
          <p:cNvPr id="12" name="Content Placeholder 11">
            <a:extLst>
              <a:ext uri="{FF2B5EF4-FFF2-40B4-BE49-F238E27FC236}">
                <a16:creationId xmlns:a16="http://schemas.microsoft.com/office/drawing/2014/main" id="{5CAF3FDC-1BE7-4A19-A3D7-02B55407B90B}"/>
              </a:ext>
            </a:extLst>
          </p:cNvPr>
          <p:cNvSpPr>
            <a:spLocks noGrp="1"/>
          </p:cNvSpPr>
          <p:nvPr>
            <p:ph sz="quarter" idx="15"/>
          </p:nvPr>
        </p:nvSpPr>
        <p:spPr>
          <a:xfrm>
            <a:off x="5048250" y="1558412"/>
            <a:ext cx="3638550" cy="37544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BF40E849-7663-4A75-9BC8-012C23AC44DF}"/>
              </a:ext>
            </a:extLst>
          </p:cNvPr>
          <p:cNvSpPr>
            <a:spLocks noGrp="1"/>
          </p:cNvSpPr>
          <p:nvPr>
            <p:ph sz="quarter" idx="14" hasCustomPrompt="1"/>
          </p:nvPr>
        </p:nvSpPr>
        <p:spPr>
          <a:xfrm>
            <a:off x="457200" y="5420799"/>
            <a:ext cx="8229600" cy="533400"/>
          </a:xfrm>
        </p:spPr>
        <p:txBody>
          <a:bodyPr/>
          <a:lstStyle>
            <a:lvl1pPr>
              <a:defRPr/>
            </a:lvl1pPr>
          </a:lstStyle>
          <a:p>
            <a:pPr lvl="0"/>
            <a:r>
              <a:rPr lang="en-US" dirty="0"/>
              <a:t>Caption</a:t>
            </a:r>
          </a:p>
        </p:txBody>
      </p:sp>
      <p:sp>
        <p:nvSpPr>
          <p:cNvPr id="3" name="Date Placeholder 2">
            <a:extLst>
              <a:ext uri="{FF2B5EF4-FFF2-40B4-BE49-F238E27FC236}">
                <a16:creationId xmlns:a16="http://schemas.microsoft.com/office/drawing/2014/main" id="{A50D4E5D-00F7-4DC6-9BB0-713B8A0DA354}"/>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18AF4094-2296-458C-908A-D778D0DF5AFA}"/>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660428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bel Layout 1">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065091D3-E16C-46AB-9A90-0F52CA812534}"/>
              </a:ext>
            </a:extLst>
          </p:cNvPr>
          <p:cNvSpPr>
            <a:spLocks noGrp="1"/>
          </p:cNvSpPr>
          <p:nvPr>
            <p:ph type="title" hasCustomPrompt="1"/>
          </p:nvPr>
        </p:nvSpPr>
        <p:spPr/>
        <p:txBody>
          <a:bodyPr/>
          <a:lstStyle>
            <a:lvl1pPr>
              <a:defRPr sz="3600">
                <a:latin typeface="+mj-lt"/>
              </a:defRPr>
            </a:lvl1pPr>
          </a:lstStyle>
          <a:p>
            <a:r>
              <a:rPr lang="en-US" dirty="0"/>
              <a:t>Click to add title</a:t>
            </a:r>
          </a:p>
        </p:txBody>
      </p:sp>
      <p:sp>
        <p:nvSpPr>
          <p:cNvPr id="7" name="Image title">
            <a:extLst>
              <a:ext uri="{FF2B5EF4-FFF2-40B4-BE49-F238E27FC236}">
                <a16:creationId xmlns:a16="http://schemas.microsoft.com/office/drawing/2014/main" id="{CB345607-C53C-44AF-8929-3BDC4C617AB6}"/>
              </a:ext>
            </a:extLst>
          </p:cNvPr>
          <p:cNvSpPr>
            <a:spLocks noGrp="1"/>
          </p:cNvSpPr>
          <p:nvPr>
            <p:ph type="body" sz="quarter" idx="13" hasCustomPrompt="1"/>
          </p:nvPr>
        </p:nvSpPr>
        <p:spPr>
          <a:xfrm>
            <a:off x="2982913" y="4359275"/>
            <a:ext cx="3482975" cy="600075"/>
          </a:xfrm>
        </p:spPr>
        <p:txBody>
          <a:bodyPr/>
          <a:lstStyle>
            <a:lvl1pPr marL="101600" indent="0">
              <a:buNone/>
              <a:defRPr/>
            </a:lvl1pPr>
          </a:lstStyle>
          <a:p>
            <a:pPr lvl="0"/>
            <a:r>
              <a:rPr lang="en-US" dirty="0"/>
              <a:t>Image title</a:t>
            </a:r>
          </a:p>
        </p:txBody>
      </p:sp>
      <p:sp>
        <p:nvSpPr>
          <p:cNvPr id="9" name="Image">
            <a:extLst>
              <a:ext uri="{FF2B5EF4-FFF2-40B4-BE49-F238E27FC236}">
                <a16:creationId xmlns:a16="http://schemas.microsoft.com/office/drawing/2014/main" id="{C2661E64-2E71-47E6-A5A0-AC5348C08F51}"/>
              </a:ext>
            </a:extLst>
          </p:cNvPr>
          <p:cNvSpPr>
            <a:spLocks noGrp="1"/>
          </p:cNvSpPr>
          <p:nvPr>
            <p:ph type="pic" sz="quarter" idx="14" hasCustomPrompt="1"/>
          </p:nvPr>
        </p:nvSpPr>
        <p:spPr>
          <a:xfrm>
            <a:off x="2982912" y="1681163"/>
            <a:ext cx="3482975" cy="2559050"/>
          </a:xfrm>
        </p:spPr>
        <p:txBody>
          <a:bodyPr/>
          <a:lstStyle>
            <a:lvl1pPr marL="101600" indent="0">
              <a:buNone/>
              <a:defRPr/>
            </a:lvl1pPr>
          </a:lstStyle>
          <a:p>
            <a:r>
              <a:rPr lang="en-US" dirty="0"/>
              <a:t>Image</a:t>
            </a:r>
          </a:p>
        </p:txBody>
      </p:sp>
      <p:sp>
        <p:nvSpPr>
          <p:cNvPr id="11" name="Label 1">
            <a:extLst>
              <a:ext uri="{FF2B5EF4-FFF2-40B4-BE49-F238E27FC236}">
                <a16:creationId xmlns:a16="http://schemas.microsoft.com/office/drawing/2014/main" id="{3D0F2ED9-E212-40DC-A528-BE4A28DE88FD}"/>
              </a:ext>
            </a:extLst>
          </p:cNvPr>
          <p:cNvSpPr>
            <a:spLocks noGrp="1"/>
          </p:cNvSpPr>
          <p:nvPr>
            <p:ph type="body" sz="quarter" idx="15" hasCustomPrompt="1"/>
          </p:nvPr>
        </p:nvSpPr>
        <p:spPr>
          <a:xfrm>
            <a:off x="808109" y="1681163"/>
            <a:ext cx="1220716" cy="627062"/>
          </a:xfrm>
        </p:spPr>
        <p:txBody>
          <a:bodyPr/>
          <a:lstStyle>
            <a:lvl1pPr marL="101600" indent="0">
              <a:buNone/>
              <a:defRPr/>
            </a:lvl1pPr>
          </a:lstStyle>
          <a:p>
            <a:pPr lvl="0"/>
            <a:r>
              <a:rPr lang="en-US" dirty="0"/>
              <a:t>Label 1</a:t>
            </a:r>
          </a:p>
        </p:txBody>
      </p:sp>
      <p:sp>
        <p:nvSpPr>
          <p:cNvPr id="13" name="Label 2">
            <a:extLst>
              <a:ext uri="{FF2B5EF4-FFF2-40B4-BE49-F238E27FC236}">
                <a16:creationId xmlns:a16="http://schemas.microsoft.com/office/drawing/2014/main" id="{E8D9AEEF-5E99-48D4-B8C3-C5A995764DCA}"/>
              </a:ext>
            </a:extLst>
          </p:cNvPr>
          <p:cNvSpPr>
            <a:spLocks noGrp="1"/>
          </p:cNvSpPr>
          <p:nvPr>
            <p:ph type="body" sz="quarter" idx="16" hasCustomPrompt="1"/>
          </p:nvPr>
        </p:nvSpPr>
        <p:spPr>
          <a:xfrm>
            <a:off x="808109" y="2647157"/>
            <a:ext cx="1206500" cy="627062"/>
          </a:xfrm>
        </p:spPr>
        <p:txBody>
          <a:bodyPr/>
          <a:lstStyle>
            <a:lvl1pPr marL="101600" indent="0">
              <a:buNone/>
              <a:defRPr/>
            </a:lvl1pPr>
          </a:lstStyle>
          <a:p>
            <a:pPr lvl="0"/>
            <a:r>
              <a:rPr lang="en-US" dirty="0"/>
              <a:t>Label 2</a:t>
            </a:r>
          </a:p>
        </p:txBody>
      </p:sp>
      <p:sp>
        <p:nvSpPr>
          <p:cNvPr id="15" name="Label 3">
            <a:extLst>
              <a:ext uri="{FF2B5EF4-FFF2-40B4-BE49-F238E27FC236}">
                <a16:creationId xmlns:a16="http://schemas.microsoft.com/office/drawing/2014/main" id="{99D329CE-18C4-40A9-A508-1684979AC205}"/>
              </a:ext>
            </a:extLst>
          </p:cNvPr>
          <p:cNvSpPr>
            <a:spLocks noGrp="1"/>
          </p:cNvSpPr>
          <p:nvPr>
            <p:ph type="body" sz="quarter" idx="17" hasCustomPrompt="1"/>
          </p:nvPr>
        </p:nvSpPr>
        <p:spPr>
          <a:xfrm>
            <a:off x="808109" y="3613151"/>
            <a:ext cx="1206500" cy="627062"/>
          </a:xfrm>
        </p:spPr>
        <p:txBody>
          <a:bodyPr/>
          <a:lstStyle>
            <a:lvl1pPr marL="101600" indent="0">
              <a:buNone/>
              <a:defRPr/>
            </a:lvl1pPr>
          </a:lstStyle>
          <a:p>
            <a:pPr lvl="0"/>
            <a:r>
              <a:rPr lang="en-US" dirty="0"/>
              <a:t>Label 3</a:t>
            </a:r>
          </a:p>
        </p:txBody>
      </p:sp>
      <p:sp>
        <p:nvSpPr>
          <p:cNvPr id="17" name="Label 4">
            <a:extLst>
              <a:ext uri="{FF2B5EF4-FFF2-40B4-BE49-F238E27FC236}">
                <a16:creationId xmlns:a16="http://schemas.microsoft.com/office/drawing/2014/main" id="{AAE735D1-F9F4-4525-9ED5-F10A99DECCB8}"/>
              </a:ext>
            </a:extLst>
          </p:cNvPr>
          <p:cNvSpPr>
            <a:spLocks noGrp="1"/>
          </p:cNvSpPr>
          <p:nvPr>
            <p:ph type="body" sz="quarter" idx="18" hasCustomPrompt="1"/>
          </p:nvPr>
        </p:nvSpPr>
        <p:spPr>
          <a:xfrm>
            <a:off x="7381874" y="1681163"/>
            <a:ext cx="1304925" cy="627062"/>
          </a:xfrm>
        </p:spPr>
        <p:txBody>
          <a:bodyPr/>
          <a:lstStyle>
            <a:lvl1pPr marL="101600" indent="0">
              <a:buNone/>
              <a:defRPr/>
            </a:lvl1pPr>
          </a:lstStyle>
          <a:p>
            <a:pPr lvl="0"/>
            <a:r>
              <a:rPr lang="en-US" dirty="0"/>
              <a:t>Label 4</a:t>
            </a:r>
          </a:p>
        </p:txBody>
      </p:sp>
      <p:sp>
        <p:nvSpPr>
          <p:cNvPr id="19" name="Label 5">
            <a:extLst>
              <a:ext uri="{FF2B5EF4-FFF2-40B4-BE49-F238E27FC236}">
                <a16:creationId xmlns:a16="http://schemas.microsoft.com/office/drawing/2014/main" id="{43259E0C-9247-446E-9183-FBF70F8FD41C}"/>
              </a:ext>
            </a:extLst>
          </p:cNvPr>
          <p:cNvSpPr>
            <a:spLocks noGrp="1"/>
          </p:cNvSpPr>
          <p:nvPr>
            <p:ph type="body" sz="quarter" idx="19" hasCustomPrompt="1"/>
          </p:nvPr>
        </p:nvSpPr>
        <p:spPr>
          <a:xfrm>
            <a:off x="7381874" y="2651590"/>
            <a:ext cx="1304925" cy="618196"/>
          </a:xfrm>
        </p:spPr>
        <p:txBody>
          <a:bodyPr/>
          <a:lstStyle>
            <a:lvl1pPr marL="101600" indent="0">
              <a:buNone/>
              <a:defRPr/>
            </a:lvl1pPr>
          </a:lstStyle>
          <a:p>
            <a:pPr lvl="0"/>
            <a:r>
              <a:rPr lang="en-US" dirty="0"/>
              <a:t>Label 5</a:t>
            </a:r>
          </a:p>
        </p:txBody>
      </p:sp>
      <p:sp>
        <p:nvSpPr>
          <p:cNvPr id="21" name="Label 6">
            <a:extLst>
              <a:ext uri="{FF2B5EF4-FFF2-40B4-BE49-F238E27FC236}">
                <a16:creationId xmlns:a16="http://schemas.microsoft.com/office/drawing/2014/main" id="{111F58DF-A1C1-4DD6-ADE5-FC54A39F6757}"/>
              </a:ext>
            </a:extLst>
          </p:cNvPr>
          <p:cNvSpPr>
            <a:spLocks noGrp="1"/>
          </p:cNvSpPr>
          <p:nvPr>
            <p:ph type="body" sz="quarter" idx="20" hasCustomPrompt="1"/>
          </p:nvPr>
        </p:nvSpPr>
        <p:spPr>
          <a:xfrm>
            <a:off x="7381874" y="3613151"/>
            <a:ext cx="1304925" cy="627063"/>
          </a:xfrm>
        </p:spPr>
        <p:txBody>
          <a:bodyPr/>
          <a:lstStyle>
            <a:lvl1pPr marL="101600" indent="0">
              <a:buNone/>
              <a:defRPr/>
            </a:lvl1pPr>
          </a:lstStyle>
          <a:p>
            <a:pPr lvl="0"/>
            <a:r>
              <a:rPr lang="en-US" dirty="0"/>
              <a:t>Label 6</a:t>
            </a:r>
          </a:p>
        </p:txBody>
      </p:sp>
      <p:sp>
        <p:nvSpPr>
          <p:cNvPr id="3" name="Date Placeholder 2">
            <a:extLst>
              <a:ext uri="{FF2B5EF4-FFF2-40B4-BE49-F238E27FC236}">
                <a16:creationId xmlns:a16="http://schemas.microsoft.com/office/drawing/2014/main" id="{D0CEC9E9-2CDA-42DF-A6E1-55B455A7E67B}"/>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5429F10E-ACBA-4EA4-B23A-AC32FC5A681B}"/>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027899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bel Layout 2">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5AF36A59-5DE4-46F3-8035-460E546D5673}"/>
              </a:ext>
            </a:extLst>
          </p:cNvPr>
          <p:cNvSpPr>
            <a:spLocks noGrp="1"/>
          </p:cNvSpPr>
          <p:nvPr>
            <p:ph type="title"/>
          </p:nvPr>
        </p:nvSpPr>
        <p:spPr/>
        <p:txBody>
          <a:bodyPr/>
          <a:lstStyle>
            <a:lvl1pPr>
              <a:defRPr sz="3600">
                <a:latin typeface="+mj-lt"/>
              </a:defRPr>
            </a:lvl1pPr>
          </a:lstStyle>
          <a:p>
            <a:r>
              <a:rPr lang="en-US" dirty="0"/>
              <a:t>Click to edit Master title style</a:t>
            </a:r>
          </a:p>
        </p:txBody>
      </p:sp>
      <p:sp>
        <p:nvSpPr>
          <p:cNvPr id="7" name="Image 1 title">
            <a:extLst>
              <a:ext uri="{FF2B5EF4-FFF2-40B4-BE49-F238E27FC236}">
                <a16:creationId xmlns:a16="http://schemas.microsoft.com/office/drawing/2014/main" id="{2BEC12FB-EC67-436F-875F-0A306862EF78}"/>
              </a:ext>
            </a:extLst>
          </p:cNvPr>
          <p:cNvSpPr>
            <a:spLocks noGrp="1"/>
          </p:cNvSpPr>
          <p:nvPr>
            <p:ph type="body" sz="quarter" idx="13" hasCustomPrompt="1"/>
          </p:nvPr>
        </p:nvSpPr>
        <p:spPr>
          <a:xfrm>
            <a:off x="457201" y="4392613"/>
            <a:ext cx="2107323" cy="504825"/>
          </a:xfrm>
        </p:spPr>
        <p:txBody>
          <a:bodyPr/>
          <a:lstStyle>
            <a:lvl1pPr marL="101600" indent="0">
              <a:buNone/>
              <a:defRPr/>
            </a:lvl1pPr>
          </a:lstStyle>
          <a:p>
            <a:pPr lvl="0"/>
            <a:r>
              <a:rPr lang="en-US" dirty="0"/>
              <a:t>Image 1 title</a:t>
            </a:r>
          </a:p>
        </p:txBody>
      </p:sp>
      <p:sp>
        <p:nvSpPr>
          <p:cNvPr id="9" name="Image 1">
            <a:extLst>
              <a:ext uri="{FF2B5EF4-FFF2-40B4-BE49-F238E27FC236}">
                <a16:creationId xmlns:a16="http://schemas.microsoft.com/office/drawing/2014/main" id="{1E9C9C32-F8ED-4AA8-AA00-26A2357E73E9}"/>
              </a:ext>
            </a:extLst>
          </p:cNvPr>
          <p:cNvSpPr>
            <a:spLocks noGrp="1"/>
          </p:cNvSpPr>
          <p:nvPr>
            <p:ph type="pic" sz="quarter" idx="14" hasCustomPrompt="1"/>
          </p:nvPr>
        </p:nvSpPr>
        <p:spPr>
          <a:xfrm>
            <a:off x="457200" y="1817688"/>
            <a:ext cx="2107324" cy="2386012"/>
          </a:xfrm>
        </p:spPr>
        <p:txBody>
          <a:bodyPr/>
          <a:lstStyle>
            <a:lvl1pPr marL="101600" indent="0">
              <a:buNone/>
              <a:defRPr/>
            </a:lvl1pPr>
          </a:lstStyle>
          <a:p>
            <a:r>
              <a:rPr lang="en-US" dirty="0"/>
              <a:t>Image 1</a:t>
            </a:r>
          </a:p>
        </p:txBody>
      </p:sp>
      <p:sp>
        <p:nvSpPr>
          <p:cNvPr id="11" name="Label 1.1">
            <a:extLst>
              <a:ext uri="{FF2B5EF4-FFF2-40B4-BE49-F238E27FC236}">
                <a16:creationId xmlns:a16="http://schemas.microsoft.com/office/drawing/2014/main" id="{BD50A136-2F5A-4764-ADDC-D48D703981CC}"/>
              </a:ext>
            </a:extLst>
          </p:cNvPr>
          <p:cNvSpPr>
            <a:spLocks noGrp="1"/>
          </p:cNvSpPr>
          <p:nvPr>
            <p:ph type="body" sz="quarter" idx="15" hasCustomPrompt="1"/>
          </p:nvPr>
        </p:nvSpPr>
        <p:spPr>
          <a:xfrm>
            <a:off x="2774622" y="1794947"/>
            <a:ext cx="1534619" cy="591855"/>
          </a:xfrm>
        </p:spPr>
        <p:txBody>
          <a:bodyPr/>
          <a:lstStyle>
            <a:lvl1pPr marL="101600" indent="0">
              <a:buNone/>
              <a:defRPr/>
            </a:lvl1pPr>
          </a:lstStyle>
          <a:p>
            <a:pPr lvl="0"/>
            <a:r>
              <a:rPr lang="en-US" dirty="0"/>
              <a:t>Label 1.1</a:t>
            </a:r>
          </a:p>
        </p:txBody>
      </p:sp>
      <p:sp>
        <p:nvSpPr>
          <p:cNvPr id="13" name="Label 1.2">
            <a:extLst>
              <a:ext uri="{FF2B5EF4-FFF2-40B4-BE49-F238E27FC236}">
                <a16:creationId xmlns:a16="http://schemas.microsoft.com/office/drawing/2014/main" id="{16926224-3F90-4884-9AC1-A5381D78801B}"/>
              </a:ext>
            </a:extLst>
          </p:cNvPr>
          <p:cNvSpPr>
            <a:spLocks noGrp="1"/>
          </p:cNvSpPr>
          <p:nvPr>
            <p:ph type="body" sz="quarter" idx="16" hasCustomPrompt="1"/>
          </p:nvPr>
        </p:nvSpPr>
        <p:spPr>
          <a:xfrm>
            <a:off x="2774622" y="2707481"/>
            <a:ext cx="1534619" cy="606425"/>
          </a:xfrm>
        </p:spPr>
        <p:txBody>
          <a:bodyPr/>
          <a:lstStyle>
            <a:lvl1pPr marL="101600" indent="0">
              <a:buNone/>
              <a:defRPr/>
            </a:lvl1pPr>
          </a:lstStyle>
          <a:p>
            <a:pPr lvl="0"/>
            <a:r>
              <a:rPr lang="en-US" dirty="0"/>
              <a:t>Label 1.2</a:t>
            </a:r>
          </a:p>
        </p:txBody>
      </p:sp>
      <p:sp>
        <p:nvSpPr>
          <p:cNvPr id="15" name="Label 1.3">
            <a:extLst>
              <a:ext uri="{FF2B5EF4-FFF2-40B4-BE49-F238E27FC236}">
                <a16:creationId xmlns:a16="http://schemas.microsoft.com/office/drawing/2014/main" id="{D4719473-9C3F-493C-B20E-27CDBBA38B68}"/>
              </a:ext>
            </a:extLst>
          </p:cNvPr>
          <p:cNvSpPr>
            <a:spLocks noGrp="1"/>
          </p:cNvSpPr>
          <p:nvPr>
            <p:ph type="body" sz="quarter" idx="17" hasCustomPrompt="1"/>
          </p:nvPr>
        </p:nvSpPr>
        <p:spPr>
          <a:xfrm>
            <a:off x="2774622" y="3597275"/>
            <a:ext cx="1534619" cy="606425"/>
          </a:xfrm>
        </p:spPr>
        <p:txBody>
          <a:bodyPr/>
          <a:lstStyle>
            <a:lvl1pPr marL="101600" indent="0">
              <a:buNone/>
              <a:defRPr/>
            </a:lvl1pPr>
          </a:lstStyle>
          <a:p>
            <a:pPr lvl="0"/>
            <a:r>
              <a:rPr lang="en-US" dirty="0"/>
              <a:t>Label 1.3</a:t>
            </a:r>
          </a:p>
        </p:txBody>
      </p:sp>
      <p:sp>
        <p:nvSpPr>
          <p:cNvPr id="17" name="Image 2 title">
            <a:extLst>
              <a:ext uri="{FF2B5EF4-FFF2-40B4-BE49-F238E27FC236}">
                <a16:creationId xmlns:a16="http://schemas.microsoft.com/office/drawing/2014/main" id="{DC526974-AF8C-4228-AAAA-33D0B8AB71C7}"/>
              </a:ext>
            </a:extLst>
          </p:cNvPr>
          <p:cNvSpPr>
            <a:spLocks noGrp="1"/>
          </p:cNvSpPr>
          <p:nvPr>
            <p:ph type="body" sz="quarter" idx="18" hasCustomPrompt="1"/>
          </p:nvPr>
        </p:nvSpPr>
        <p:spPr>
          <a:xfrm>
            <a:off x="4931596" y="4347439"/>
            <a:ext cx="2107323" cy="504825"/>
          </a:xfrm>
        </p:spPr>
        <p:txBody>
          <a:bodyPr/>
          <a:lstStyle>
            <a:lvl1pPr marL="101600" indent="0">
              <a:buNone/>
              <a:defRPr/>
            </a:lvl1pPr>
          </a:lstStyle>
          <a:p>
            <a:pPr lvl="0"/>
            <a:r>
              <a:rPr lang="en-US" dirty="0"/>
              <a:t>Image 2 title</a:t>
            </a:r>
          </a:p>
        </p:txBody>
      </p:sp>
      <p:sp>
        <p:nvSpPr>
          <p:cNvPr id="19" name="Image 2">
            <a:extLst>
              <a:ext uri="{FF2B5EF4-FFF2-40B4-BE49-F238E27FC236}">
                <a16:creationId xmlns:a16="http://schemas.microsoft.com/office/drawing/2014/main" id="{812D2BB4-4991-47F8-9E82-9C9B41B052FB}"/>
              </a:ext>
            </a:extLst>
          </p:cNvPr>
          <p:cNvSpPr>
            <a:spLocks noGrp="1"/>
          </p:cNvSpPr>
          <p:nvPr>
            <p:ph type="pic" sz="quarter" idx="19" hasCustomPrompt="1"/>
          </p:nvPr>
        </p:nvSpPr>
        <p:spPr>
          <a:xfrm>
            <a:off x="4931596" y="1806537"/>
            <a:ext cx="2107323" cy="2397164"/>
          </a:xfrm>
        </p:spPr>
        <p:txBody>
          <a:bodyPr/>
          <a:lstStyle>
            <a:lvl1pPr marL="101600" indent="0">
              <a:buNone/>
              <a:defRPr/>
            </a:lvl1pPr>
          </a:lstStyle>
          <a:p>
            <a:r>
              <a:rPr lang="en-US" dirty="0"/>
              <a:t>Image 2</a:t>
            </a:r>
          </a:p>
        </p:txBody>
      </p:sp>
      <p:sp>
        <p:nvSpPr>
          <p:cNvPr id="21" name="Label 2.1">
            <a:extLst>
              <a:ext uri="{FF2B5EF4-FFF2-40B4-BE49-F238E27FC236}">
                <a16:creationId xmlns:a16="http://schemas.microsoft.com/office/drawing/2014/main" id="{15D9E78D-62D4-4D7C-8E37-E1A000DA23A2}"/>
              </a:ext>
            </a:extLst>
          </p:cNvPr>
          <p:cNvSpPr>
            <a:spLocks noGrp="1"/>
          </p:cNvSpPr>
          <p:nvPr>
            <p:ph type="body" sz="quarter" idx="20" hasCustomPrompt="1"/>
          </p:nvPr>
        </p:nvSpPr>
        <p:spPr>
          <a:xfrm>
            <a:off x="7304580" y="1794947"/>
            <a:ext cx="1534619" cy="608524"/>
          </a:xfrm>
        </p:spPr>
        <p:txBody>
          <a:bodyPr/>
          <a:lstStyle>
            <a:lvl1pPr marL="101600" indent="0">
              <a:buNone/>
              <a:defRPr/>
            </a:lvl1pPr>
          </a:lstStyle>
          <a:p>
            <a:pPr lvl="0"/>
            <a:r>
              <a:rPr lang="en-US" dirty="0"/>
              <a:t>Label 2.1</a:t>
            </a:r>
          </a:p>
        </p:txBody>
      </p:sp>
      <p:sp>
        <p:nvSpPr>
          <p:cNvPr id="23" name="Label 2.2">
            <a:extLst>
              <a:ext uri="{FF2B5EF4-FFF2-40B4-BE49-F238E27FC236}">
                <a16:creationId xmlns:a16="http://schemas.microsoft.com/office/drawing/2014/main" id="{0ECEA5DA-0702-46DA-A4DD-66B7E7FF424B}"/>
              </a:ext>
            </a:extLst>
          </p:cNvPr>
          <p:cNvSpPr>
            <a:spLocks noGrp="1"/>
          </p:cNvSpPr>
          <p:nvPr>
            <p:ph type="body" sz="quarter" idx="21" hasCustomPrompt="1"/>
          </p:nvPr>
        </p:nvSpPr>
        <p:spPr>
          <a:xfrm>
            <a:off x="7304579" y="2707481"/>
            <a:ext cx="1534619" cy="608524"/>
          </a:xfrm>
        </p:spPr>
        <p:txBody>
          <a:bodyPr/>
          <a:lstStyle>
            <a:lvl1pPr marL="101600" indent="0">
              <a:buNone/>
              <a:defRPr/>
            </a:lvl1pPr>
          </a:lstStyle>
          <a:p>
            <a:pPr lvl="0"/>
            <a:r>
              <a:rPr lang="en-US" dirty="0"/>
              <a:t>Label 2.2</a:t>
            </a:r>
          </a:p>
        </p:txBody>
      </p:sp>
      <p:sp>
        <p:nvSpPr>
          <p:cNvPr id="25" name="Label 2.3">
            <a:extLst>
              <a:ext uri="{FF2B5EF4-FFF2-40B4-BE49-F238E27FC236}">
                <a16:creationId xmlns:a16="http://schemas.microsoft.com/office/drawing/2014/main" id="{64C63D68-E200-46DF-8E34-92DC66FE879B}"/>
              </a:ext>
            </a:extLst>
          </p:cNvPr>
          <p:cNvSpPr>
            <a:spLocks noGrp="1"/>
          </p:cNvSpPr>
          <p:nvPr>
            <p:ph type="body" sz="quarter" idx="22" hasCustomPrompt="1"/>
          </p:nvPr>
        </p:nvSpPr>
        <p:spPr>
          <a:xfrm>
            <a:off x="7304579" y="3579818"/>
            <a:ext cx="1534620" cy="608524"/>
          </a:xfrm>
        </p:spPr>
        <p:txBody>
          <a:bodyPr/>
          <a:lstStyle>
            <a:lvl1pPr marL="101600" indent="0">
              <a:buNone/>
              <a:defRPr/>
            </a:lvl1pPr>
          </a:lstStyle>
          <a:p>
            <a:pPr lvl="0"/>
            <a:r>
              <a:rPr lang="en-US" dirty="0"/>
              <a:t>Label 2.3</a:t>
            </a:r>
          </a:p>
        </p:txBody>
      </p:sp>
      <p:sp>
        <p:nvSpPr>
          <p:cNvPr id="3" name="Date Placeholder 2">
            <a:extLst>
              <a:ext uri="{FF2B5EF4-FFF2-40B4-BE49-F238E27FC236}">
                <a16:creationId xmlns:a16="http://schemas.microsoft.com/office/drawing/2014/main" id="{D8A4DA0A-BA94-4C4E-A521-FB23D113A856}"/>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44569933-5FC5-4C73-96ED-E1AC0FC867FE}"/>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648721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Title Placeholder"/>
          <p:cNvSpPr txBox="1">
            <a:spLocks noGrp="1"/>
          </p:cNvSpPr>
          <p:nvPr>
            <p:ph type="title" hasCustomPrompt="1"/>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	</a:t>
            </a:r>
            <a:endParaRPr dirty="0"/>
          </a:p>
        </p:txBody>
      </p:sp>
      <p:sp>
        <p:nvSpPr>
          <p:cNvPr id="70" name="Content Placeholder"/>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1.jp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Shape 11"/>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Tree>
    <p:extLst>
      <p:ext uri="{BB962C8B-B14F-4D97-AF65-F5344CB8AC3E}">
        <p14:creationId xmlns:p14="http://schemas.microsoft.com/office/powerpoint/2010/main" val="3246644562"/>
      </p:ext>
    </p:extLst>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Content Placeholder"/>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6" name="Copyright"/>
          <p:cNvSpPr txBox="1"/>
          <p:nvPr/>
        </p:nvSpPr>
        <p:spPr>
          <a:xfrm>
            <a:off x="1600200" y="6429344"/>
            <a:ext cx="7162799" cy="200054"/>
          </a:xfrm>
          <a:prstGeom prst="rect">
            <a:avLst/>
          </a:prstGeom>
          <a:noFill/>
          <a:ln>
            <a:noFill/>
          </a:ln>
        </p:spPr>
        <p:txBody>
          <a:bodyPr lIns="91425" tIns="45700" rIns="91425" bIns="45700" anchor="ctr"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dirty="0">
                <a:solidFill>
                  <a:schemeClr val="tx1"/>
                </a:solidFill>
                <a:latin typeface="Verdana"/>
                <a:cs typeface="Verdana" panose="020B0604030504040204" pitchFamily="34" charset="0"/>
              </a:rPr>
              <a:t>Copyright © 2022, 2018, 2014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8" name="Picture Placeholder 21" descr="Pearson Logo">
            <a:extLst>
              <a:ext uri="{FF2B5EF4-FFF2-40B4-BE49-F238E27FC236}">
                <a16:creationId xmlns:a16="http://schemas.microsoft.com/office/drawing/2014/main" id="{9482BDEB-84DF-4344-AD30-389884976DF6}"/>
              </a:ext>
            </a:extLst>
          </p:cNvPr>
          <p:cNvPicPr>
            <a:picLocks noChangeAspect="1"/>
          </p:cNvPicPr>
          <p:nvPr userDrawn="1"/>
        </p:nvPicPr>
        <p:blipFill>
          <a:blip r:embed="rId15"/>
          <a:srcRect t="22152" b="22152"/>
          <a:stretch>
            <a:fillRect/>
          </a:stretch>
        </p:blipFill>
        <p:spPr>
          <a:xfrm>
            <a:off x="315677" y="6420639"/>
            <a:ext cx="1176574" cy="296443"/>
          </a:xfrm>
          <a:prstGeom prst="rect">
            <a:avLst/>
          </a:prstGeom>
        </p:spPr>
      </p:pic>
    </p:spTree>
  </p:cSld>
  <p:clrMap bg1="lt1" tx1="dk1" bg2="dk2" tx2="lt2" accent1="accent1" accent2="accent2" accent3="accent3" accent4="accent4" accent5="accent5" accent6="accent6" hlink="hlink" folHlink="folHlink"/>
  <p:sldLayoutIdLst>
    <p:sldLayoutId id="2147483664" r:id="rId1"/>
    <p:sldLayoutId id="2147483649" r:id="rId2"/>
    <p:sldLayoutId id="2147483650" r:id="rId3"/>
    <p:sldLayoutId id="2147483676" r:id="rId4"/>
    <p:sldLayoutId id="2147483677" r:id="rId5"/>
    <p:sldLayoutId id="2147483678" r:id="rId6"/>
    <p:sldLayoutId id="2147483679" r:id="rId7"/>
    <p:sldLayoutId id="2147483680" r:id="rId8"/>
    <p:sldLayoutId id="2147483671" r:id="rId9"/>
    <p:sldLayoutId id="2147483673" r:id="rId10"/>
    <p:sldLayoutId id="2147483670" r:id="rId11"/>
    <p:sldLayoutId id="2147483669" r:id="rId12"/>
    <p:sldLayoutId id="214748365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5.xml"/><Relationship Id="rId7" Type="http://schemas.openxmlformats.org/officeDocument/2006/relationships/image" Target="../media/image4.wmf"/><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 Id="rId9" Type="http://schemas.openxmlformats.org/officeDocument/2006/relationships/image" Target="../media/image5.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9.xml"/><Relationship Id="rId1" Type="http://schemas.openxmlformats.org/officeDocument/2006/relationships/vmlDrawing" Target="../drawings/vmlDrawing2.vml"/><Relationship Id="rId6" Type="http://schemas.openxmlformats.org/officeDocument/2006/relationships/image" Target="../media/image7.wmf"/><Relationship Id="rId5" Type="http://schemas.openxmlformats.org/officeDocument/2006/relationships/oleObject" Target="../embeddings/oleObject5.bin"/><Relationship Id="rId10" Type="http://schemas.openxmlformats.org/officeDocument/2006/relationships/image" Target="../media/image9.wmf"/><Relationship Id="rId4" Type="http://schemas.openxmlformats.org/officeDocument/2006/relationships/image" Target="../media/image6.wmf"/><Relationship Id="rId9"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1.wmf"/><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oleObject" Target="../embeddings/oleObject9.bin"/><Relationship Id="rId5" Type="http://schemas.openxmlformats.org/officeDocument/2006/relationships/image" Target="../media/image10.wmf"/><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9.xml"/><Relationship Id="rId1" Type="http://schemas.openxmlformats.org/officeDocument/2006/relationships/vmlDrawing" Target="../drawings/vmlDrawing4.vml"/><Relationship Id="rId4" Type="http://schemas.openxmlformats.org/officeDocument/2006/relationships/image" Target="../media/image12.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slideLayout" Target="../slideLayouts/slideLayout8.xml"/><Relationship Id="rId1" Type="http://schemas.openxmlformats.org/officeDocument/2006/relationships/vmlDrawing" Target="../drawings/vmlDrawing5.vml"/><Relationship Id="rId5" Type="http://schemas.openxmlformats.org/officeDocument/2006/relationships/image" Target="../media/image13.wmf"/><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notesSlide" Target="../notesSlides/notesSlide12.xml"/><Relationship Id="rId7" Type="http://schemas.openxmlformats.org/officeDocument/2006/relationships/oleObject" Target="../embeddings/oleObject13.bin"/><Relationship Id="rId2" Type="http://schemas.openxmlformats.org/officeDocument/2006/relationships/slideLayout" Target="../slideLayouts/slideLayout9.xml"/><Relationship Id="rId1" Type="http://schemas.openxmlformats.org/officeDocument/2006/relationships/vmlDrawing" Target="../drawings/vmlDrawing6.vml"/><Relationship Id="rId6" Type="http://schemas.openxmlformats.org/officeDocument/2006/relationships/image" Target="../media/image15.wmf"/><Relationship Id="rId5" Type="http://schemas.openxmlformats.org/officeDocument/2006/relationships/oleObject" Target="../embeddings/oleObject12.bin"/><Relationship Id="rId4" Type="http://schemas.openxmlformats.org/officeDocument/2006/relationships/image" Target="../media/image17.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1.wmf"/><Relationship Id="rId2" Type="http://schemas.openxmlformats.org/officeDocument/2006/relationships/slideLayout" Target="../slideLayouts/slideLayout4.xml"/><Relationship Id="rId1" Type="http://schemas.openxmlformats.org/officeDocument/2006/relationships/vmlDrawing" Target="../drawings/vmlDrawing7.vml"/><Relationship Id="rId6" Type="http://schemas.openxmlformats.org/officeDocument/2006/relationships/oleObject" Target="../embeddings/oleObject15.bin"/><Relationship Id="rId5" Type="http://schemas.openxmlformats.org/officeDocument/2006/relationships/image" Target="../media/image20.wmf"/><Relationship Id="rId4" Type="http://schemas.openxmlformats.org/officeDocument/2006/relationships/oleObject" Target="../embeddings/oleObject14.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3.wmf"/><Relationship Id="rId2" Type="http://schemas.openxmlformats.org/officeDocument/2006/relationships/slideLayout" Target="../slideLayouts/slideLayout9.xml"/><Relationship Id="rId1" Type="http://schemas.openxmlformats.org/officeDocument/2006/relationships/vmlDrawing" Target="../drawings/vmlDrawing8.vml"/><Relationship Id="rId6" Type="http://schemas.openxmlformats.org/officeDocument/2006/relationships/oleObject" Target="../embeddings/oleObject17.bin"/><Relationship Id="rId5" Type="http://schemas.openxmlformats.org/officeDocument/2006/relationships/image" Target="../media/image22.wmf"/><Relationship Id="rId4" Type="http://schemas.openxmlformats.org/officeDocument/2006/relationships/oleObject" Target="../embeddings/oleObject16.bin"/></Relationships>
</file>

<file path=ppt/slides/_rels/slide31.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18.bin"/><Relationship Id="rId7" Type="http://schemas.openxmlformats.org/officeDocument/2006/relationships/oleObject" Target="../embeddings/oleObject20.bin"/><Relationship Id="rId2" Type="http://schemas.openxmlformats.org/officeDocument/2006/relationships/slideLayout" Target="../slideLayouts/slideLayout8.xml"/><Relationship Id="rId1" Type="http://schemas.openxmlformats.org/officeDocument/2006/relationships/vmlDrawing" Target="../drawings/vmlDrawing9.vml"/><Relationship Id="rId6" Type="http://schemas.openxmlformats.org/officeDocument/2006/relationships/image" Target="../media/image25.wmf"/><Relationship Id="rId5" Type="http://schemas.openxmlformats.org/officeDocument/2006/relationships/oleObject" Target="../embeddings/oleObject19.bin"/><Relationship Id="rId4" Type="http://schemas.openxmlformats.org/officeDocument/2006/relationships/image" Target="../media/image24.wmf"/></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8.wmf"/><Relationship Id="rId2" Type="http://schemas.openxmlformats.org/officeDocument/2006/relationships/slideLayout" Target="../slideLayouts/slideLayout9.xml"/><Relationship Id="rId1" Type="http://schemas.openxmlformats.org/officeDocument/2006/relationships/vmlDrawing" Target="../drawings/vmlDrawing10.vml"/><Relationship Id="rId6" Type="http://schemas.openxmlformats.org/officeDocument/2006/relationships/oleObject" Target="../embeddings/oleObject22.bin"/><Relationship Id="rId5" Type="http://schemas.openxmlformats.org/officeDocument/2006/relationships/image" Target="../media/image27.wmf"/><Relationship Id="rId4" Type="http://schemas.openxmlformats.org/officeDocument/2006/relationships/oleObject" Target="../embeddings/oleObject21.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8.xml"/><Relationship Id="rId1" Type="http://schemas.openxmlformats.org/officeDocument/2006/relationships/vmlDrawing" Target="../drawings/vmlDrawing11.vml"/><Relationship Id="rId6" Type="http://schemas.openxmlformats.org/officeDocument/2006/relationships/image" Target="../media/image30.wmf"/><Relationship Id="rId5" Type="http://schemas.openxmlformats.org/officeDocument/2006/relationships/oleObject" Target="../embeddings/oleObject24.bin"/><Relationship Id="rId4" Type="http://schemas.openxmlformats.org/officeDocument/2006/relationships/image" Target="../media/image29.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vmlDrawing" Target="../drawings/vmlDrawing12.vml"/><Relationship Id="rId5" Type="http://schemas.openxmlformats.org/officeDocument/2006/relationships/image" Target="../media/image31.wmf"/><Relationship Id="rId4" Type="http://schemas.openxmlformats.org/officeDocument/2006/relationships/oleObject" Target="../embeddings/oleObject25.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4.xml"/><Relationship Id="rId1" Type="http://schemas.openxmlformats.org/officeDocument/2006/relationships/vmlDrawing" Target="../drawings/vmlDrawing13.vml"/><Relationship Id="rId6" Type="http://schemas.openxmlformats.org/officeDocument/2006/relationships/image" Target="../media/image33.wmf"/><Relationship Id="rId5" Type="http://schemas.openxmlformats.org/officeDocument/2006/relationships/oleObject" Target="../embeddings/oleObject27.bin"/><Relationship Id="rId4" Type="http://schemas.openxmlformats.org/officeDocument/2006/relationships/image" Target="../media/image32.wm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vmlDrawing" Target="../drawings/vmlDrawing14.vml"/><Relationship Id="rId5" Type="http://schemas.openxmlformats.org/officeDocument/2006/relationships/image" Target="../media/image34.wmf"/><Relationship Id="rId4" Type="http://schemas.openxmlformats.org/officeDocument/2006/relationships/oleObject" Target="../embeddings/oleObject28.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9.xml"/><Relationship Id="rId1" Type="http://schemas.openxmlformats.org/officeDocument/2006/relationships/vmlDrawing" Target="../drawings/vmlDrawing15.vml"/><Relationship Id="rId6" Type="http://schemas.openxmlformats.org/officeDocument/2006/relationships/image" Target="../media/image36.wmf"/><Relationship Id="rId5" Type="http://schemas.openxmlformats.org/officeDocument/2006/relationships/oleObject" Target="../embeddings/oleObject29.bin"/><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8.xml"/><Relationship Id="rId1" Type="http://schemas.openxmlformats.org/officeDocument/2006/relationships/vmlDrawing" Target="../drawings/vmlDrawing16.vml"/><Relationship Id="rId6" Type="http://schemas.openxmlformats.org/officeDocument/2006/relationships/image" Target="../media/image38.wmf"/><Relationship Id="rId5" Type="http://schemas.openxmlformats.org/officeDocument/2006/relationships/oleObject" Target="../embeddings/oleObject31.bin"/><Relationship Id="rId4" Type="http://schemas.openxmlformats.org/officeDocument/2006/relationships/image" Target="../media/image37.wmf"/></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4.xml"/><Relationship Id="rId1" Type="http://schemas.openxmlformats.org/officeDocument/2006/relationships/vmlDrawing" Target="../drawings/vmlDrawing17.vml"/><Relationship Id="rId6" Type="http://schemas.openxmlformats.org/officeDocument/2006/relationships/image" Target="../media/image41.wmf"/><Relationship Id="rId5" Type="http://schemas.openxmlformats.org/officeDocument/2006/relationships/oleObject" Target="../embeddings/oleObject33.bin"/><Relationship Id="rId4" Type="http://schemas.openxmlformats.org/officeDocument/2006/relationships/image" Target="../media/image40.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8.xml"/><Relationship Id="rId1" Type="http://schemas.openxmlformats.org/officeDocument/2006/relationships/vmlDrawing" Target="../drawings/vmlDrawing18.vml"/><Relationship Id="rId4" Type="http://schemas.openxmlformats.org/officeDocument/2006/relationships/image" Target="../media/image42.w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image" Target="../media/image47.wmf"/><Relationship Id="rId18" Type="http://schemas.openxmlformats.org/officeDocument/2006/relationships/oleObject" Target="../embeddings/oleObject42.bin"/><Relationship Id="rId3" Type="http://schemas.openxmlformats.org/officeDocument/2006/relationships/notesSlide" Target="../notesSlides/notesSlide34.xml"/><Relationship Id="rId21" Type="http://schemas.openxmlformats.org/officeDocument/2006/relationships/image" Target="../media/image51.wmf"/><Relationship Id="rId7" Type="http://schemas.openxmlformats.org/officeDocument/2006/relationships/image" Target="../media/image44.wmf"/><Relationship Id="rId12" Type="http://schemas.openxmlformats.org/officeDocument/2006/relationships/oleObject" Target="../embeddings/oleObject39.bin"/><Relationship Id="rId17" Type="http://schemas.openxmlformats.org/officeDocument/2006/relationships/image" Target="../media/image49.wmf"/><Relationship Id="rId2" Type="http://schemas.openxmlformats.org/officeDocument/2006/relationships/slideLayout" Target="../slideLayouts/slideLayout4.xml"/><Relationship Id="rId16" Type="http://schemas.openxmlformats.org/officeDocument/2006/relationships/oleObject" Target="../embeddings/oleObject41.bin"/><Relationship Id="rId20" Type="http://schemas.openxmlformats.org/officeDocument/2006/relationships/oleObject" Target="../embeddings/oleObject43.bin"/><Relationship Id="rId1" Type="http://schemas.openxmlformats.org/officeDocument/2006/relationships/vmlDrawing" Target="../drawings/vmlDrawing19.vml"/><Relationship Id="rId6" Type="http://schemas.openxmlformats.org/officeDocument/2006/relationships/oleObject" Target="../embeddings/oleObject36.bin"/><Relationship Id="rId11" Type="http://schemas.openxmlformats.org/officeDocument/2006/relationships/image" Target="../media/image46.wmf"/><Relationship Id="rId5" Type="http://schemas.openxmlformats.org/officeDocument/2006/relationships/image" Target="../media/image43.wmf"/><Relationship Id="rId15" Type="http://schemas.openxmlformats.org/officeDocument/2006/relationships/image" Target="../media/image48.wmf"/><Relationship Id="rId10" Type="http://schemas.openxmlformats.org/officeDocument/2006/relationships/oleObject" Target="../embeddings/oleObject38.bin"/><Relationship Id="rId19" Type="http://schemas.openxmlformats.org/officeDocument/2006/relationships/image" Target="../media/image50.wmf"/><Relationship Id="rId4" Type="http://schemas.openxmlformats.org/officeDocument/2006/relationships/oleObject" Target="../embeddings/oleObject35.bin"/><Relationship Id="rId9" Type="http://schemas.openxmlformats.org/officeDocument/2006/relationships/image" Target="../media/image45.wmf"/><Relationship Id="rId14" Type="http://schemas.openxmlformats.org/officeDocument/2006/relationships/oleObject" Target="../embeddings/oleObject40.bin"/></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4.xml"/><Relationship Id="rId1" Type="http://schemas.openxmlformats.org/officeDocument/2006/relationships/vmlDrawing" Target="../drawings/vmlDrawing20.vml"/><Relationship Id="rId4" Type="http://schemas.openxmlformats.org/officeDocument/2006/relationships/image" Target="../media/image52.w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oleObject" Target="../embeddings/oleObject45.bin"/><Relationship Id="rId7" Type="http://schemas.openxmlformats.org/officeDocument/2006/relationships/oleObject" Target="../embeddings/oleObject47.bin"/><Relationship Id="rId2" Type="http://schemas.openxmlformats.org/officeDocument/2006/relationships/slideLayout" Target="../slideLayouts/slideLayout8.xml"/><Relationship Id="rId1" Type="http://schemas.openxmlformats.org/officeDocument/2006/relationships/vmlDrawing" Target="../drawings/vmlDrawing21.vml"/><Relationship Id="rId6" Type="http://schemas.openxmlformats.org/officeDocument/2006/relationships/image" Target="../media/image54.wmf"/><Relationship Id="rId5" Type="http://schemas.openxmlformats.org/officeDocument/2006/relationships/oleObject" Target="../embeddings/oleObject46.bin"/><Relationship Id="rId4" Type="http://schemas.openxmlformats.org/officeDocument/2006/relationships/image" Target="../media/image53.wmf"/></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5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98728-A241-43F4-95FF-6C49FEEA0911}"/>
              </a:ext>
              <a:ext uri="{C183D7F6-B498-43B3-948B-1728B52AA6E4}">
                <adec:decorative xmlns:adec="http://schemas.microsoft.com/office/drawing/2017/decorative" xmlns="" val="1"/>
              </a:ext>
            </a:extLst>
          </p:cNvPr>
          <p:cNvSpPr>
            <a:spLocks noGrp="1"/>
          </p:cNvSpPr>
          <p:nvPr>
            <p:ph type="title"/>
          </p:nvPr>
        </p:nvSpPr>
        <p:spPr>
          <a:xfrm>
            <a:off x="457199" y="143692"/>
            <a:ext cx="8229601" cy="987333"/>
          </a:xfrm>
        </p:spPr>
        <p:txBody>
          <a:bodyPr anchor="ctr"/>
          <a:lstStyle/>
          <a:p>
            <a:r>
              <a:rPr lang="en-US" sz="3000" dirty="0"/>
              <a:t>Money, Banking, and the Financial System</a:t>
            </a:r>
          </a:p>
        </p:txBody>
      </p:sp>
      <p:sp>
        <p:nvSpPr>
          <p:cNvPr id="3" name="Content Placeholder 2">
            <a:extLst>
              <a:ext uri="{FF2B5EF4-FFF2-40B4-BE49-F238E27FC236}">
                <a16:creationId xmlns:a16="http://schemas.microsoft.com/office/drawing/2014/main" id="{ABE18F80-D4FC-4D8F-B2BD-E7BEE7E012B5}"/>
              </a:ext>
              <a:ext uri="{C183D7F6-B498-43B3-948B-1728B52AA6E4}">
                <adec:decorative xmlns:adec="http://schemas.microsoft.com/office/drawing/2017/decorative" xmlns="" val="1"/>
              </a:ext>
            </a:extLst>
          </p:cNvPr>
          <p:cNvSpPr>
            <a:spLocks noGrp="1"/>
          </p:cNvSpPr>
          <p:nvPr>
            <p:ph type="body" idx="1"/>
          </p:nvPr>
        </p:nvSpPr>
        <p:spPr>
          <a:xfrm>
            <a:off x="457200" y="1212419"/>
            <a:ext cx="8229600" cy="413524"/>
          </a:xfrm>
        </p:spPr>
        <p:txBody>
          <a:bodyPr anchor="ctr"/>
          <a:lstStyle/>
          <a:p>
            <a:r>
              <a:rPr lang="en-US" dirty="0">
                <a:solidFill>
                  <a:schemeClr val="tx2"/>
                </a:solidFill>
              </a:rPr>
              <a:t>Fourth Edition</a:t>
            </a:r>
          </a:p>
        </p:txBody>
      </p:sp>
      <p:sp>
        <p:nvSpPr>
          <p:cNvPr id="5" name="Content Placeholder 4">
            <a:extLst>
              <a:ext uri="{FF2B5EF4-FFF2-40B4-BE49-F238E27FC236}">
                <a16:creationId xmlns:a16="http://schemas.microsoft.com/office/drawing/2014/main" id="{2D222376-7AD7-4443-B67A-120BE12F4DDB}"/>
              </a:ext>
              <a:ext uri="{C183D7F6-B498-43B3-948B-1728B52AA6E4}">
                <adec:decorative xmlns:adec="http://schemas.microsoft.com/office/drawing/2017/decorative" xmlns="" val="1"/>
              </a:ext>
            </a:extLst>
          </p:cNvPr>
          <p:cNvSpPr>
            <a:spLocks noGrp="1"/>
          </p:cNvSpPr>
          <p:nvPr>
            <p:ph sz="quarter" idx="14"/>
          </p:nvPr>
        </p:nvSpPr>
        <p:spPr>
          <a:xfrm>
            <a:off x="5029200" y="1906104"/>
            <a:ext cx="3657600" cy="1186345"/>
          </a:xfrm>
        </p:spPr>
        <p:txBody>
          <a:bodyPr/>
          <a:lstStyle/>
          <a:p>
            <a:pPr marL="0" algn="ctr"/>
            <a:r>
              <a:rPr lang="en-US" b="1" dirty="0">
                <a:latin typeface="+mn-lt"/>
              </a:rPr>
              <a:t>Chapter 3</a:t>
            </a:r>
          </a:p>
        </p:txBody>
      </p:sp>
      <p:sp>
        <p:nvSpPr>
          <p:cNvPr id="6" name="Content Placeholder 5">
            <a:extLst>
              <a:ext uri="{FF2B5EF4-FFF2-40B4-BE49-F238E27FC236}">
                <a16:creationId xmlns:a16="http://schemas.microsoft.com/office/drawing/2014/main" id="{82FD4EC9-4778-4E2F-B136-2A176CA2BA69}"/>
              </a:ext>
              <a:ext uri="{C183D7F6-B498-43B3-948B-1728B52AA6E4}">
                <adec:decorative xmlns:adec="http://schemas.microsoft.com/office/drawing/2017/decorative" xmlns="" val="1"/>
              </a:ext>
            </a:extLst>
          </p:cNvPr>
          <p:cNvSpPr>
            <a:spLocks noGrp="1"/>
          </p:cNvSpPr>
          <p:nvPr>
            <p:ph sz="quarter" idx="15"/>
          </p:nvPr>
        </p:nvSpPr>
        <p:spPr>
          <a:xfrm>
            <a:off x="5029200" y="3252789"/>
            <a:ext cx="3657600" cy="1362754"/>
          </a:xfrm>
        </p:spPr>
        <p:txBody>
          <a:bodyPr/>
          <a:lstStyle/>
          <a:p>
            <a:r>
              <a:rPr lang="en-IN" dirty="0"/>
              <a:t>Interest Rates and Rates of Return</a:t>
            </a:r>
          </a:p>
        </p:txBody>
      </p:sp>
      <p:pic>
        <p:nvPicPr>
          <p:cNvPr id="7" name="Picture 6" descr="Front Cover: Money, Banking, and the Financial System Fourth Edition by Hubbard and O'Brien.">
            <a:extLst>
              <a:ext uri="{FF2B5EF4-FFF2-40B4-BE49-F238E27FC236}">
                <a16:creationId xmlns:a16="http://schemas.microsoft.com/office/drawing/2014/main" id="{3E2B1511-3D75-409F-81C2-06DB5D32A2F6}"/>
              </a:ext>
              <a:ext uri="{C183D7F6-B498-43B3-948B-1728B52AA6E4}">
                <adec:decorative xmlns:adec="http://schemas.microsoft.com/office/drawing/2017/decorative" xmlns="" val="0"/>
              </a:ext>
            </a:extLst>
          </p:cNvPr>
          <p:cNvPicPr>
            <a:picLocks noChangeAspect="1"/>
          </p:cNvPicPr>
          <p:nvPr/>
        </p:nvPicPr>
        <p:blipFill>
          <a:blip r:embed="rId3"/>
          <a:stretch>
            <a:fillRect/>
          </a:stretch>
        </p:blipFill>
        <p:spPr>
          <a:xfrm>
            <a:off x="561907" y="1695727"/>
            <a:ext cx="3657600" cy="4572000"/>
          </a:xfrm>
          <a:prstGeom prst="rect">
            <a:avLst/>
          </a:prstGeom>
          <a:ln w="9525">
            <a:solidFill>
              <a:schemeClr val="tx1"/>
            </a:solidFill>
          </a:ln>
        </p:spPr>
      </p:pic>
      <p:sp>
        <p:nvSpPr>
          <p:cNvPr id="8" name="Content Placeholder 7">
            <a:extLst>
              <a:ext uri="{FF2B5EF4-FFF2-40B4-BE49-F238E27FC236}">
                <a16:creationId xmlns:a16="http://schemas.microsoft.com/office/drawing/2014/main" id="{C8E88D28-1A9F-4FC4-946F-10B4629D1438}"/>
              </a:ext>
              <a:ext uri="{C183D7F6-B498-43B3-948B-1728B52AA6E4}">
                <adec:decorative xmlns:adec="http://schemas.microsoft.com/office/drawing/2017/decorative" xmlns="" val="1"/>
              </a:ext>
            </a:extLst>
          </p:cNvPr>
          <p:cNvSpPr>
            <a:spLocks noGrp="1"/>
          </p:cNvSpPr>
          <p:nvPr>
            <p:ph sz="quarter" idx="17"/>
          </p:nvPr>
        </p:nvSpPr>
        <p:spPr>
          <a:xfrm>
            <a:off x="2173000" y="6415232"/>
            <a:ext cx="6589712" cy="228600"/>
          </a:xfrm>
        </p:spPr>
        <p:txBody>
          <a:bodyPr/>
          <a:lstStyle/>
          <a:p>
            <a:pPr marL="0" indent="0"/>
            <a:r>
              <a:rPr lang="en-US" altLang="en-US" dirty="0">
                <a:solidFill>
                  <a:schemeClr val="tx1"/>
                </a:solidFill>
                <a:latin typeface="Verdana"/>
                <a:cs typeface="Verdana" panose="020B0604030504040204" pitchFamily="34" charset="0"/>
              </a:rPr>
              <a:t>Copyright © 2022, 2018, 2014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pic>
        <p:nvPicPr>
          <p:cNvPr id="22" name="Picture Placeholder 21" descr="Pearson Logo">
            <a:extLst>
              <a:ext uri="{FF2B5EF4-FFF2-40B4-BE49-F238E27FC236}">
                <a16:creationId xmlns:a16="http://schemas.microsoft.com/office/drawing/2014/main" id="{463657D3-0029-4FB6-A24C-CAB832988B4E}"/>
              </a:ext>
            </a:extLst>
          </p:cNvPr>
          <p:cNvPicPr>
            <a:picLocks noGrp="1" noChangeAspect="1"/>
          </p:cNvPicPr>
          <p:nvPr>
            <p:ph type="pic" sz="quarter" idx="16"/>
          </p:nvPr>
        </p:nvPicPr>
        <p:blipFill>
          <a:blip r:embed="rId4"/>
          <a:srcRect t="22152" b="22152"/>
          <a:stretch>
            <a:fillRect/>
          </a:stretch>
        </p:blipFill>
        <p:spPr>
          <a:xfrm>
            <a:off x="315677" y="6420639"/>
            <a:ext cx="1176574" cy="296443"/>
          </a:xfrm>
        </p:spPr>
      </p:pic>
    </p:spTree>
    <p:extLst>
      <p:ext uri="{BB962C8B-B14F-4D97-AF65-F5344CB8AC3E}">
        <p14:creationId xmlns:p14="http://schemas.microsoft.com/office/powerpoint/2010/main" val="3801335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Objectives</a:t>
            </a:r>
          </a:p>
        </p:txBody>
      </p:sp>
      <p:sp>
        <p:nvSpPr>
          <p:cNvPr id="3" name="Content Placeholder 2"/>
          <p:cNvSpPr>
            <a:spLocks noGrp="1"/>
          </p:cNvSpPr>
          <p:nvPr>
            <p:ph sz="quarter" idx="13"/>
          </p:nvPr>
        </p:nvSpPr>
        <p:spPr>
          <a:xfrm>
            <a:off x="457200" y="1554920"/>
            <a:ext cx="8269111" cy="4663335"/>
          </a:xfrm>
        </p:spPr>
        <p:txBody>
          <a:bodyPr/>
          <a:lstStyle/>
          <a:p>
            <a:pPr marL="432" indent="0">
              <a:buNone/>
            </a:pPr>
            <a:r>
              <a:rPr lang="en-IN" sz="2000" dirty="0"/>
              <a:t>After studying this chapter, you should be able to:</a:t>
            </a:r>
          </a:p>
          <a:p>
            <a:pPr marL="503238" indent="-503238">
              <a:buNone/>
            </a:pPr>
            <a:r>
              <a:rPr lang="en-IN" sz="2000" b="1" dirty="0">
                <a:solidFill>
                  <a:srgbClr val="007FA3"/>
                </a:solidFill>
              </a:rPr>
              <a:t>3.1 </a:t>
            </a:r>
            <a:r>
              <a:rPr lang="en-IN" sz="2000" dirty="0"/>
              <a:t>Use the interest rate to calculate present values and future values.</a:t>
            </a:r>
          </a:p>
          <a:p>
            <a:pPr marL="0" indent="0">
              <a:buNone/>
            </a:pPr>
            <a:r>
              <a:rPr lang="en-IN" sz="2000" b="1" dirty="0">
                <a:solidFill>
                  <a:srgbClr val="007FA3"/>
                </a:solidFill>
              </a:rPr>
              <a:t>3.2</a:t>
            </a:r>
            <a:r>
              <a:rPr lang="en-IN" sz="2000" dirty="0"/>
              <a:t> Distinguish among different debt instruments and understand how their prices are determined.</a:t>
            </a:r>
          </a:p>
          <a:p>
            <a:pPr marL="0" indent="0">
              <a:buNone/>
            </a:pPr>
            <a:r>
              <a:rPr lang="en-IN" sz="2000" b="1" dirty="0">
                <a:solidFill>
                  <a:srgbClr val="007FA3"/>
                </a:solidFill>
              </a:rPr>
              <a:t>3.3</a:t>
            </a:r>
            <a:r>
              <a:rPr lang="en-IN" sz="2000" dirty="0"/>
              <a:t> Explain the relationship between the yield to maturity on a bond and its price.</a:t>
            </a:r>
          </a:p>
          <a:p>
            <a:pPr marL="0" indent="0">
              <a:buNone/>
            </a:pPr>
            <a:r>
              <a:rPr lang="en-IN" sz="2000" b="1" dirty="0">
                <a:solidFill>
                  <a:srgbClr val="007FA3"/>
                </a:solidFill>
              </a:rPr>
              <a:t>3.4</a:t>
            </a:r>
            <a:r>
              <a:rPr lang="en-IN" sz="2000" dirty="0"/>
              <a:t> Understand the inverse relationship between bond prices and bond yields.</a:t>
            </a:r>
          </a:p>
          <a:p>
            <a:pPr marL="503238" indent="-503238">
              <a:buNone/>
            </a:pPr>
            <a:r>
              <a:rPr lang="en-IN" sz="2000" b="1" dirty="0">
                <a:solidFill>
                  <a:srgbClr val="007FA3"/>
                </a:solidFill>
              </a:rPr>
              <a:t>3.5</a:t>
            </a:r>
            <a:r>
              <a:rPr lang="en-IN" sz="2000" dirty="0"/>
              <a:t> Explain the difference between interest rates and rates of return.</a:t>
            </a:r>
          </a:p>
          <a:p>
            <a:pPr marL="0" indent="0">
              <a:buNone/>
            </a:pPr>
            <a:r>
              <a:rPr lang="en-IN" sz="2000" b="1" dirty="0">
                <a:solidFill>
                  <a:srgbClr val="007FA3"/>
                </a:solidFill>
              </a:rPr>
              <a:t>3.6</a:t>
            </a:r>
            <a:r>
              <a:rPr lang="en-IN" sz="2000" dirty="0"/>
              <a:t> Explain the difference between nominal interest rates and real interest rates.</a:t>
            </a:r>
          </a:p>
        </p:txBody>
      </p:sp>
    </p:spTree>
    <p:extLst>
      <p:ext uri="{BB962C8B-B14F-4D97-AF65-F5344CB8AC3E}">
        <p14:creationId xmlns:p14="http://schemas.microsoft.com/office/powerpoint/2010/main" val="3452098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dirty="0"/>
              <a:t>Are Treasury Bonds a Risky Investment?</a:t>
            </a:r>
          </a:p>
        </p:txBody>
      </p:sp>
      <p:sp>
        <p:nvSpPr>
          <p:cNvPr id="3" name="Content Placeholder 2"/>
          <p:cNvSpPr>
            <a:spLocks noGrp="1"/>
          </p:cNvSpPr>
          <p:nvPr>
            <p:ph sz="quarter" idx="13"/>
          </p:nvPr>
        </p:nvSpPr>
        <p:spPr>
          <a:xfrm>
            <a:off x="457200" y="1554920"/>
            <a:ext cx="8275320" cy="4663335"/>
          </a:xfrm>
        </p:spPr>
        <p:txBody>
          <a:bodyPr/>
          <a:lstStyle/>
          <a:p>
            <a:r>
              <a:rPr lang="en-IN" sz="2200" dirty="0"/>
              <a:t>Treasury bonds have little </a:t>
            </a:r>
            <a:r>
              <a:rPr lang="en-IN" sz="2200" b="1" dirty="0"/>
              <a:t>default risk </a:t>
            </a:r>
            <a:r>
              <a:rPr lang="en-IN" sz="2200" dirty="0"/>
              <a:t>as the U.S. government is almost certain to make payments on its bonds.</a:t>
            </a:r>
          </a:p>
          <a:p>
            <a:r>
              <a:rPr lang="en-IN" sz="2200" dirty="0"/>
              <a:t>In 2020, many investors and financial advisers believed Treasury bonds were subject to high </a:t>
            </a:r>
            <a:r>
              <a:rPr lang="en-IN" sz="2200" b="1" dirty="0"/>
              <a:t>interest-rate risk</a:t>
            </a:r>
            <a:r>
              <a:rPr lang="en-IN" sz="2200" dirty="0"/>
              <a:t>—the risk that bond prices will change in response to changes in market interest rates.</a:t>
            </a:r>
          </a:p>
          <a:p>
            <a:r>
              <a:rPr lang="en-IN" sz="2200" dirty="0"/>
              <a:t>The Fed had responded to the weak U.S. economy by increasing the money supply that would lead to high inflation in the long run.</a:t>
            </a:r>
          </a:p>
          <a:p>
            <a:r>
              <a:rPr lang="en-IN" sz="2200" dirty="0"/>
              <a:t>The expectation of high future inflation would lower the prices of bonds as a result of higher interest rates on those bonds.</a:t>
            </a:r>
          </a:p>
        </p:txBody>
      </p:sp>
    </p:spTree>
    <p:extLst>
      <p:ext uri="{BB962C8B-B14F-4D97-AF65-F5344CB8AC3E}">
        <p14:creationId xmlns:p14="http://schemas.microsoft.com/office/powerpoint/2010/main" val="1308794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088AA-4188-4500-A225-10EB94D48B92}"/>
              </a:ext>
            </a:extLst>
          </p:cNvPr>
          <p:cNvSpPr>
            <a:spLocks noGrp="1"/>
          </p:cNvSpPr>
          <p:nvPr>
            <p:ph type="title"/>
          </p:nvPr>
        </p:nvSpPr>
        <p:spPr/>
        <p:txBody>
          <a:bodyPr/>
          <a:lstStyle/>
          <a:p>
            <a:r>
              <a:rPr lang="en-IN" dirty="0"/>
              <a:t>Key Issue and Question</a:t>
            </a:r>
          </a:p>
        </p:txBody>
      </p:sp>
      <p:sp>
        <p:nvSpPr>
          <p:cNvPr id="3" name="Subtitle 2">
            <a:extLst>
              <a:ext uri="{FF2B5EF4-FFF2-40B4-BE49-F238E27FC236}">
                <a16:creationId xmlns:a16="http://schemas.microsoft.com/office/drawing/2014/main" id="{D0DCB53B-2715-404A-940C-230DED570FED}"/>
              </a:ext>
            </a:extLst>
          </p:cNvPr>
          <p:cNvSpPr>
            <a:spLocks noGrp="1"/>
          </p:cNvSpPr>
          <p:nvPr>
            <p:ph sz="quarter" idx="13"/>
          </p:nvPr>
        </p:nvSpPr>
        <p:spPr/>
        <p:txBody>
          <a:bodyPr/>
          <a:lstStyle/>
          <a:p>
            <a:pPr marL="432" indent="0">
              <a:buNone/>
            </a:pPr>
            <a:r>
              <a:rPr lang="en-IN" b="1" dirty="0"/>
              <a:t>Issue</a:t>
            </a:r>
            <a:r>
              <a:rPr lang="en-IN" dirty="0"/>
              <a:t>: Some investment analysts argue that very low interest rates on some long-term bonds make them risky investments.</a:t>
            </a:r>
          </a:p>
          <a:p>
            <a:pPr marL="432" indent="0">
              <a:buNone/>
            </a:pPr>
            <a:r>
              <a:rPr lang="en-IN" b="1" dirty="0"/>
              <a:t>Question</a:t>
            </a:r>
            <a:r>
              <a:rPr lang="en-IN" dirty="0"/>
              <a:t>: Why do interest rates and the prices of financial securities move in opposite directions?</a:t>
            </a:r>
          </a:p>
        </p:txBody>
      </p:sp>
    </p:spTree>
    <p:extLst>
      <p:ext uri="{BB962C8B-B14F-4D97-AF65-F5344CB8AC3E}">
        <p14:creationId xmlns:p14="http://schemas.microsoft.com/office/powerpoint/2010/main" val="1166009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088AA-4188-4500-A225-10EB94D48B92}"/>
              </a:ext>
            </a:extLst>
          </p:cNvPr>
          <p:cNvSpPr>
            <a:spLocks noGrp="1"/>
          </p:cNvSpPr>
          <p:nvPr>
            <p:ph type="title"/>
          </p:nvPr>
        </p:nvSpPr>
        <p:spPr/>
        <p:txBody>
          <a:bodyPr/>
          <a:lstStyle/>
          <a:p>
            <a:r>
              <a:rPr lang="en-IN" dirty="0"/>
              <a:t>3.1 Learning Objective</a:t>
            </a:r>
          </a:p>
        </p:txBody>
      </p:sp>
      <p:sp>
        <p:nvSpPr>
          <p:cNvPr id="3" name="Subtitle 2">
            <a:extLst>
              <a:ext uri="{FF2B5EF4-FFF2-40B4-BE49-F238E27FC236}">
                <a16:creationId xmlns:a16="http://schemas.microsoft.com/office/drawing/2014/main" id="{D0DCB53B-2715-404A-940C-230DED570FED}"/>
              </a:ext>
            </a:extLst>
          </p:cNvPr>
          <p:cNvSpPr>
            <a:spLocks noGrp="1"/>
          </p:cNvSpPr>
          <p:nvPr>
            <p:ph sz="quarter" idx="13"/>
          </p:nvPr>
        </p:nvSpPr>
        <p:spPr/>
        <p:txBody>
          <a:bodyPr/>
          <a:lstStyle/>
          <a:p>
            <a:pPr marL="432" indent="0">
              <a:buNone/>
            </a:pPr>
            <a:r>
              <a:rPr lang="en-IN" dirty="0"/>
              <a:t>Use the interest rate to calculate present values and future values.</a:t>
            </a:r>
          </a:p>
        </p:txBody>
      </p:sp>
    </p:spTree>
    <p:extLst>
      <p:ext uri="{BB962C8B-B14F-4D97-AF65-F5344CB8AC3E}">
        <p14:creationId xmlns:p14="http://schemas.microsoft.com/office/powerpoint/2010/main" val="128826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15371"/>
            <a:ext cx="8393289" cy="1097279"/>
          </a:xfrm>
        </p:spPr>
        <p:txBody>
          <a:bodyPr/>
          <a:lstStyle/>
          <a:p>
            <a:r>
              <a:rPr lang="en-IN" sz="2600" dirty="0"/>
              <a:t>The Interest Rate, Present Value, and Future Value: Why Do Lenders Charge Interest on Loans?</a:t>
            </a:r>
          </a:p>
        </p:txBody>
      </p:sp>
      <p:sp>
        <p:nvSpPr>
          <p:cNvPr id="3" name="Content Placeholder 2"/>
          <p:cNvSpPr>
            <a:spLocks noGrp="1"/>
          </p:cNvSpPr>
          <p:nvPr>
            <p:ph sz="quarter" idx="13"/>
          </p:nvPr>
        </p:nvSpPr>
        <p:spPr>
          <a:xfrm>
            <a:off x="457200" y="1554921"/>
            <a:ext cx="8275320" cy="3863746"/>
          </a:xfrm>
        </p:spPr>
        <p:txBody>
          <a:bodyPr/>
          <a:lstStyle/>
          <a:p>
            <a:pPr marL="432" indent="0">
              <a:buNone/>
            </a:pPr>
            <a:r>
              <a:rPr lang="en-IN" dirty="0"/>
              <a:t>The interest rate on a loan should cover the </a:t>
            </a:r>
            <a:r>
              <a:rPr lang="en-IN" b="1" dirty="0"/>
              <a:t>opportunity cost </a:t>
            </a:r>
            <a:r>
              <a:rPr lang="en-IN" dirty="0"/>
              <a:t>of supplying credit so the interest should include:</a:t>
            </a:r>
          </a:p>
          <a:p>
            <a:r>
              <a:rPr lang="en-IN" dirty="0"/>
              <a:t>Compensation for inflation: If prices rise, the payments received will buy fewer goods and services.</a:t>
            </a:r>
          </a:p>
          <a:p>
            <a:r>
              <a:rPr lang="en-IN" dirty="0"/>
              <a:t>Compensation for default risk: The borrower might </a:t>
            </a:r>
            <a:r>
              <a:rPr lang="en-IN" b="1" dirty="0"/>
              <a:t>default</a:t>
            </a:r>
            <a:r>
              <a:rPr lang="en-IN" dirty="0"/>
              <a:t> on the loan.</a:t>
            </a:r>
          </a:p>
          <a:p>
            <a:r>
              <a:rPr lang="en-IN" dirty="0"/>
              <a:t>Compensation for the opportunity cost of waiting to spend the money.</a:t>
            </a:r>
          </a:p>
        </p:txBody>
      </p:sp>
    </p:spTree>
    <p:extLst>
      <p:ext uri="{BB962C8B-B14F-4D97-AF65-F5344CB8AC3E}">
        <p14:creationId xmlns:p14="http://schemas.microsoft.com/office/powerpoint/2010/main" val="2338445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Most Financial Transactions Involve Payments in the Future</a:t>
            </a:r>
          </a:p>
        </p:txBody>
      </p:sp>
      <p:sp>
        <p:nvSpPr>
          <p:cNvPr id="3" name="Content Placeholder 2"/>
          <p:cNvSpPr>
            <a:spLocks noGrp="1"/>
          </p:cNvSpPr>
          <p:nvPr>
            <p:ph sz="quarter" idx="13"/>
          </p:nvPr>
        </p:nvSpPr>
        <p:spPr>
          <a:xfrm>
            <a:off x="457200" y="1554163"/>
            <a:ext cx="8232775" cy="2509837"/>
          </a:xfrm>
        </p:spPr>
        <p:txBody>
          <a:bodyPr/>
          <a:lstStyle/>
          <a:p>
            <a:r>
              <a:rPr lang="en-IN" dirty="0"/>
              <a:t>The importance of the interest rate comes from the fact that </a:t>
            </a:r>
            <a:r>
              <a:rPr lang="en-IN" b="1" dirty="0"/>
              <a:t>most financial transactions involve payments in the future</a:t>
            </a:r>
            <a:r>
              <a:rPr lang="en-IN" dirty="0"/>
              <a:t>.</a:t>
            </a:r>
          </a:p>
          <a:p>
            <a:r>
              <a:rPr lang="en-IN" dirty="0"/>
              <a:t>The interest rate provides </a:t>
            </a:r>
            <a:r>
              <a:rPr lang="en-IN" b="1" dirty="0"/>
              <a:t>a link between the financial present and the financial future</a:t>
            </a:r>
            <a:r>
              <a:rPr lang="en-IN" dirty="0"/>
              <a:t>.</a:t>
            </a:r>
          </a:p>
        </p:txBody>
      </p:sp>
    </p:spTree>
    <p:extLst>
      <p:ext uri="{BB962C8B-B14F-4D97-AF65-F5344CB8AC3E}">
        <p14:creationId xmlns:p14="http://schemas.microsoft.com/office/powerpoint/2010/main" val="155625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7458B-CBA4-40DE-BF86-09902C551D1E}"/>
              </a:ext>
            </a:extLst>
          </p:cNvPr>
          <p:cNvSpPr>
            <a:spLocks noGrp="1"/>
          </p:cNvSpPr>
          <p:nvPr>
            <p:ph type="title"/>
          </p:nvPr>
        </p:nvSpPr>
        <p:spPr/>
        <p:txBody>
          <a:bodyPr/>
          <a:lstStyle/>
          <a:p>
            <a:r>
              <a:rPr lang="en-IN" dirty="0"/>
              <a:t>Compounding and Discounting</a:t>
            </a:r>
          </a:p>
        </p:txBody>
      </p:sp>
      <p:sp>
        <p:nvSpPr>
          <p:cNvPr id="3" name="Content Placeholder 2">
            <a:extLst>
              <a:ext uri="{FF2B5EF4-FFF2-40B4-BE49-F238E27FC236}">
                <a16:creationId xmlns:a16="http://schemas.microsoft.com/office/drawing/2014/main" id="{17BB978D-D4D6-413E-A2B6-EF76EACD1EB7}"/>
              </a:ext>
            </a:extLst>
          </p:cNvPr>
          <p:cNvSpPr>
            <a:spLocks noGrp="1"/>
          </p:cNvSpPr>
          <p:nvPr>
            <p:ph sz="quarter" idx="13"/>
          </p:nvPr>
        </p:nvSpPr>
        <p:spPr>
          <a:xfrm>
            <a:off x="457200" y="1552574"/>
            <a:ext cx="8229601" cy="763905"/>
          </a:xfrm>
        </p:spPr>
        <p:txBody>
          <a:bodyPr/>
          <a:lstStyle/>
          <a:p>
            <a:pPr marL="432" indent="0">
              <a:buNone/>
            </a:pPr>
            <a:r>
              <a:rPr lang="en-IN" sz="2000" b="1" dirty="0"/>
              <a:t>Future value </a:t>
            </a:r>
            <a:r>
              <a:rPr lang="en-IN" sz="2000" dirty="0"/>
              <a:t>is the value at some future time of an investment made today.</a:t>
            </a:r>
          </a:p>
        </p:txBody>
      </p:sp>
      <p:sp>
        <p:nvSpPr>
          <p:cNvPr id="4" name="Content Placeholder 3">
            <a:extLst>
              <a:ext uri="{FF2B5EF4-FFF2-40B4-BE49-F238E27FC236}">
                <a16:creationId xmlns:a16="http://schemas.microsoft.com/office/drawing/2014/main" id="{3C91ABAF-B01D-4EDC-B2B1-611AAA1CD86F}"/>
              </a:ext>
            </a:extLst>
          </p:cNvPr>
          <p:cNvSpPr>
            <a:spLocks noGrp="1"/>
          </p:cNvSpPr>
          <p:nvPr>
            <p:ph sz="quarter" idx="14"/>
          </p:nvPr>
        </p:nvSpPr>
        <p:spPr>
          <a:xfrm>
            <a:off x="457200" y="2377439"/>
            <a:ext cx="6527800" cy="365761"/>
          </a:xfrm>
        </p:spPr>
        <p:txBody>
          <a:bodyPr tIns="0"/>
          <a:lstStyle/>
          <a:p>
            <a:pPr marL="432" indent="0">
              <a:buNone/>
            </a:pPr>
            <a:r>
              <a:rPr lang="en-IN" sz="2000" dirty="0"/>
              <a:t>The future value of an investment (principal) in </a:t>
            </a:r>
            <a:r>
              <a:rPr lang="en-IN" sz="2000" b="1" dirty="0"/>
              <a:t>one</a:t>
            </a:r>
            <a:r>
              <a:rPr lang="en-IN" sz="2000" dirty="0"/>
              <a:t> year</a:t>
            </a:r>
          </a:p>
        </p:txBody>
      </p:sp>
      <p:graphicFrame>
        <p:nvGraphicFramePr>
          <p:cNvPr id="17" name="Object 16" descr="left parenthesis F V sub 1 right parenthesis ">
            <a:extLst>
              <a:ext uri="{FF2B5EF4-FFF2-40B4-BE49-F238E27FC236}">
                <a16:creationId xmlns:a16="http://schemas.microsoft.com/office/drawing/2014/main" id="{DE78F500-085F-4E77-9347-88BA9FD35148}"/>
              </a:ext>
            </a:extLst>
          </p:cNvPr>
          <p:cNvGraphicFramePr>
            <a:graphicFrameLocks noChangeAspect="1"/>
          </p:cNvGraphicFramePr>
          <p:nvPr>
            <p:extLst>
              <p:ext uri="{D42A27DB-BD31-4B8C-83A1-F6EECF244321}">
                <p14:modId xmlns:p14="http://schemas.microsoft.com/office/powerpoint/2010/main" val="3464375362"/>
              </p:ext>
            </p:extLst>
          </p:nvPr>
        </p:nvGraphicFramePr>
        <p:xfrm>
          <a:off x="7050659" y="2397094"/>
          <a:ext cx="590042" cy="327089"/>
        </p:xfrm>
        <a:graphic>
          <a:graphicData uri="http://schemas.openxmlformats.org/presentationml/2006/ole">
            <mc:AlternateContent xmlns:mc="http://schemas.openxmlformats.org/markup-compatibility/2006">
              <mc:Choice xmlns:v="urn:schemas-microsoft-com:vml" Requires="v">
                <p:oleObj spid="_x0000_s1140" name="Equation" r:id="rId4" imgW="596880" imgH="330120" progId="Equation.DSMT4">
                  <p:embed/>
                </p:oleObj>
              </mc:Choice>
              <mc:Fallback>
                <p:oleObj name="Equation" r:id="rId4" imgW="596880" imgH="330120" progId="Equation.DSMT4">
                  <p:embed/>
                  <p:pic>
                    <p:nvPicPr>
                      <p:cNvPr id="0" name=""/>
                      <p:cNvPicPr/>
                      <p:nvPr/>
                    </p:nvPicPr>
                    <p:blipFill>
                      <a:blip r:embed="rId5"/>
                      <a:stretch>
                        <a:fillRect/>
                      </a:stretch>
                    </p:blipFill>
                    <p:spPr>
                      <a:xfrm>
                        <a:off x="7050659" y="2397094"/>
                        <a:ext cx="590042" cy="327089"/>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87A16E11-49FE-4AA6-8EC8-71F08D5954DA}"/>
              </a:ext>
            </a:extLst>
          </p:cNvPr>
          <p:cNvSpPr>
            <a:spLocks noGrp="1"/>
          </p:cNvSpPr>
          <p:nvPr>
            <p:ph sz="quarter" idx="15"/>
          </p:nvPr>
        </p:nvSpPr>
        <p:spPr>
          <a:xfrm>
            <a:off x="7719061" y="2374357"/>
            <a:ext cx="965200" cy="365761"/>
          </a:xfrm>
        </p:spPr>
        <p:txBody>
          <a:bodyPr lIns="0" tIns="0"/>
          <a:lstStyle/>
          <a:p>
            <a:pPr marL="432" indent="0">
              <a:buNone/>
            </a:pPr>
            <a:r>
              <a:rPr lang="en-IN" sz="2000" dirty="0"/>
              <a:t>with an</a:t>
            </a:r>
          </a:p>
        </p:txBody>
      </p:sp>
      <p:sp>
        <p:nvSpPr>
          <p:cNvPr id="6" name="Content Placeholder 5">
            <a:extLst>
              <a:ext uri="{FF2B5EF4-FFF2-40B4-BE49-F238E27FC236}">
                <a16:creationId xmlns:a16="http://schemas.microsoft.com/office/drawing/2014/main" id="{32732CFB-65AE-4992-82DD-54E7391DD3E4}"/>
              </a:ext>
            </a:extLst>
          </p:cNvPr>
          <p:cNvSpPr>
            <a:spLocks noGrp="1"/>
          </p:cNvSpPr>
          <p:nvPr>
            <p:ph sz="quarter" idx="16"/>
          </p:nvPr>
        </p:nvSpPr>
        <p:spPr>
          <a:xfrm>
            <a:off x="457200" y="2804160"/>
            <a:ext cx="1834444" cy="365761"/>
          </a:xfrm>
        </p:spPr>
        <p:txBody>
          <a:bodyPr tIns="0"/>
          <a:lstStyle/>
          <a:p>
            <a:pPr marL="432" indent="0">
              <a:buNone/>
            </a:pPr>
            <a:r>
              <a:rPr lang="en-IN" sz="2000" dirty="0"/>
              <a:t>interest rate </a:t>
            </a:r>
            <a:r>
              <a:rPr lang="en-IN" sz="2000" i="1" dirty="0"/>
              <a:t>i</a:t>
            </a:r>
            <a:r>
              <a:rPr lang="en-IN" sz="2000" dirty="0"/>
              <a:t>:</a:t>
            </a:r>
          </a:p>
        </p:txBody>
      </p:sp>
      <p:graphicFrame>
        <p:nvGraphicFramePr>
          <p:cNvPr id="20" name="Object 19" descr="Principal times left parenthesis 1 + i right parenthesis = F V sub 1.">
            <a:extLst>
              <a:ext uri="{FF2B5EF4-FFF2-40B4-BE49-F238E27FC236}">
                <a16:creationId xmlns:a16="http://schemas.microsoft.com/office/drawing/2014/main" id="{FA381C02-91E0-4E10-BC0C-06B827A42E9D}"/>
              </a:ext>
            </a:extLst>
          </p:cNvPr>
          <p:cNvGraphicFramePr>
            <a:graphicFrameLocks noChangeAspect="1"/>
          </p:cNvGraphicFramePr>
          <p:nvPr>
            <p:extLst>
              <p:ext uri="{D42A27DB-BD31-4B8C-83A1-F6EECF244321}">
                <p14:modId xmlns:p14="http://schemas.microsoft.com/office/powerpoint/2010/main" val="4057729896"/>
              </p:ext>
            </p:extLst>
          </p:nvPr>
        </p:nvGraphicFramePr>
        <p:xfrm>
          <a:off x="3230719" y="3099364"/>
          <a:ext cx="2476500" cy="330200"/>
        </p:xfrm>
        <a:graphic>
          <a:graphicData uri="http://schemas.openxmlformats.org/presentationml/2006/ole">
            <mc:AlternateContent xmlns:mc="http://schemas.openxmlformats.org/markup-compatibility/2006">
              <mc:Choice xmlns:v="urn:schemas-microsoft-com:vml" Requires="v">
                <p:oleObj spid="_x0000_s1141" name="Equation" r:id="rId6" imgW="2476440" imgH="330120" progId="Equation.DSMT4">
                  <p:embed/>
                </p:oleObj>
              </mc:Choice>
              <mc:Fallback>
                <p:oleObj name="Equation" r:id="rId6" imgW="2476440" imgH="330120" progId="Equation.DSMT4">
                  <p:embed/>
                  <p:pic>
                    <p:nvPicPr>
                      <p:cNvPr id="0" name=""/>
                      <p:cNvPicPr/>
                      <p:nvPr/>
                    </p:nvPicPr>
                    <p:blipFill>
                      <a:blip r:embed="rId7"/>
                      <a:stretch>
                        <a:fillRect/>
                      </a:stretch>
                    </p:blipFill>
                    <p:spPr>
                      <a:xfrm>
                        <a:off x="3230719" y="3099364"/>
                        <a:ext cx="2476500" cy="330200"/>
                      </a:xfrm>
                      <a:prstGeom prst="rect">
                        <a:avLst/>
                      </a:prstGeom>
                    </p:spPr>
                  </p:pic>
                </p:oleObj>
              </mc:Fallback>
            </mc:AlternateContent>
          </a:graphicData>
        </a:graphic>
      </p:graphicFrame>
      <p:sp>
        <p:nvSpPr>
          <p:cNvPr id="7" name="Content Placeholder 6">
            <a:extLst>
              <a:ext uri="{FF2B5EF4-FFF2-40B4-BE49-F238E27FC236}">
                <a16:creationId xmlns:a16="http://schemas.microsoft.com/office/drawing/2014/main" id="{36CEE823-6E76-4619-8286-B46ED0111B19}"/>
              </a:ext>
            </a:extLst>
          </p:cNvPr>
          <p:cNvSpPr>
            <a:spLocks noGrp="1"/>
          </p:cNvSpPr>
          <p:nvPr>
            <p:ph sz="quarter" idx="17"/>
          </p:nvPr>
        </p:nvSpPr>
        <p:spPr>
          <a:xfrm>
            <a:off x="457199" y="3526719"/>
            <a:ext cx="8454325" cy="2154628"/>
          </a:xfrm>
        </p:spPr>
        <p:txBody>
          <a:bodyPr/>
          <a:lstStyle/>
          <a:p>
            <a:pPr marL="432" indent="0">
              <a:buNone/>
            </a:pPr>
            <a:r>
              <a:rPr lang="en-IN" sz="2000" b="1" dirty="0"/>
              <a:t>Compounding for More Than One Period</a:t>
            </a:r>
          </a:p>
          <a:p>
            <a:pPr marL="432" indent="0">
              <a:buNone/>
            </a:pPr>
            <a:r>
              <a:rPr lang="en-IN" sz="2000" b="1" dirty="0"/>
              <a:t>Compounding</a:t>
            </a:r>
            <a:r>
              <a:rPr lang="en-IN" sz="2000" dirty="0"/>
              <a:t> is the process of earning interest on the principal of an investment and on the interest earned, as savings accumulate over time.</a:t>
            </a:r>
          </a:p>
          <a:p>
            <a:pPr marL="432" indent="0">
              <a:buNone/>
            </a:pPr>
            <a:r>
              <a:rPr lang="en-IN" sz="2000" dirty="0"/>
              <a:t>If you invest the principal for </a:t>
            </a:r>
            <a:r>
              <a:rPr lang="en-IN" sz="2000" i="1" dirty="0"/>
              <a:t>n</a:t>
            </a:r>
            <a:r>
              <a:rPr lang="en-IN" sz="2000" dirty="0"/>
              <a:t> years, then you will have at the end of </a:t>
            </a:r>
            <a:r>
              <a:rPr lang="en-IN" sz="2000" i="1" dirty="0"/>
              <a:t>n</a:t>
            </a:r>
            <a:r>
              <a:rPr lang="en-IN" sz="2000" dirty="0"/>
              <a:t> years:</a:t>
            </a:r>
          </a:p>
        </p:txBody>
      </p:sp>
      <p:graphicFrame>
        <p:nvGraphicFramePr>
          <p:cNvPr id="21" name="Object 20" descr="Principal times left parenthesis 1 + i right parenthesis to the power of n = F V sub n.">
            <a:extLst>
              <a:ext uri="{FF2B5EF4-FFF2-40B4-BE49-F238E27FC236}">
                <a16:creationId xmlns:a16="http://schemas.microsoft.com/office/drawing/2014/main" id="{096D6AFD-C26F-4123-BCB9-D25A1BD100E4}"/>
              </a:ext>
            </a:extLst>
          </p:cNvPr>
          <p:cNvGraphicFramePr>
            <a:graphicFrameLocks noChangeAspect="1"/>
          </p:cNvGraphicFramePr>
          <p:nvPr>
            <p:extLst>
              <p:ext uri="{D42A27DB-BD31-4B8C-83A1-F6EECF244321}">
                <p14:modId xmlns:p14="http://schemas.microsoft.com/office/powerpoint/2010/main" val="3793561014"/>
              </p:ext>
            </p:extLst>
          </p:nvPr>
        </p:nvGraphicFramePr>
        <p:xfrm>
          <a:off x="3154519" y="5832503"/>
          <a:ext cx="2628900" cy="368300"/>
        </p:xfrm>
        <a:graphic>
          <a:graphicData uri="http://schemas.openxmlformats.org/presentationml/2006/ole">
            <mc:AlternateContent xmlns:mc="http://schemas.openxmlformats.org/markup-compatibility/2006">
              <mc:Choice xmlns:v="urn:schemas-microsoft-com:vml" Requires="v">
                <p:oleObj spid="_x0000_s1142" name="Equation" r:id="rId8" imgW="2628720" imgH="368280" progId="Equation.DSMT4">
                  <p:embed/>
                </p:oleObj>
              </mc:Choice>
              <mc:Fallback>
                <p:oleObj name="Equation" r:id="rId8" imgW="2628720" imgH="368280" progId="Equation.DSMT4">
                  <p:embed/>
                  <p:pic>
                    <p:nvPicPr>
                      <p:cNvPr id="0" name=""/>
                      <p:cNvPicPr/>
                      <p:nvPr/>
                    </p:nvPicPr>
                    <p:blipFill>
                      <a:blip r:embed="rId9"/>
                      <a:stretch>
                        <a:fillRect/>
                      </a:stretch>
                    </p:blipFill>
                    <p:spPr>
                      <a:xfrm>
                        <a:off x="3154519" y="5832503"/>
                        <a:ext cx="2628900" cy="368300"/>
                      </a:xfrm>
                      <a:prstGeom prst="rect">
                        <a:avLst/>
                      </a:prstGeom>
                    </p:spPr>
                  </p:pic>
                </p:oleObj>
              </mc:Fallback>
            </mc:AlternateContent>
          </a:graphicData>
        </a:graphic>
      </p:graphicFrame>
    </p:spTree>
    <p:extLst>
      <p:ext uri="{BB962C8B-B14F-4D97-AF65-F5344CB8AC3E}">
        <p14:creationId xmlns:p14="http://schemas.microsoft.com/office/powerpoint/2010/main" val="821330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1"/>
            <a:ext cx="8449734" cy="1160250"/>
          </a:xfrm>
        </p:spPr>
        <p:txBody>
          <a:bodyPr/>
          <a:lstStyle/>
          <a:p>
            <a:r>
              <a:rPr lang="en-IN" sz="3000" dirty="0"/>
              <a:t>Solved Problem 3.1A: In Your Interest Using Compound Interest to Select a Bank C</a:t>
            </a:r>
            <a:r>
              <a:rPr lang="en-IN" sz="100" dirty="0"/>
              <a:t> </a:t>
            </a:r>
            <a:r>
              <a:rPr lang="en-IN" sz="3000" dirty="0"/>
              <a:t>D </a:t>
            </a:r>
            <a:r>
              <a:rPr lang="en-IN" sz="2000" b="0" dirty="0"/>
              <a:t>(1 of 2)</a:t>
            </a:r>
          </a:p>
        </p:txBody>
      </p:sp>
      <p:sp>
        <p:nvSpPr>
          <p:cNvPr id="5" name="Content Placeholder 4"/>
          <p:cNvSpPr>
            <a:spLocks noGrp="1"/>
          </p:cNvSpPr>
          <p:nvPr>
            <p:ph sz="quarter" idx="13"/>
          </p:nvPr>
        </p:nvSpPr>
        <p:spPr>
          <a:xfrm>
            <a:off x="457200" y="1551600"/>
            <a:ext cx="8305800" cy="2858369"/>
          </a:xfrm>
        </p:spPr>
        <p:txBody>
          <a:bodyPr/>
          <a:lstStyle/>
          <a:p>
            <a:pPr marL="432" indent="0">
              <a:buNone/>
            </a:pPr>
            <a:r>
              <a:rPr lang="en-IN" dirty="0"/>
              <a:t>Suppose you are considering investing $1,000 in one of the following bank C</a:t>
            </a:r>
            <a:r>
              <a:rPr lang="en-IN" sz="100" dirty="0"/>
              <a:t> </a:t>
            </a:r>
            <a:r>
              <a:rPr lang="en-IN" dirty="0"/>
              <a:t>Ds:</a:t>
            </a:r>
          </a:p>
          <a:p>
            <a:r>
              <a:rPr lang="en-IN" dirty="0"/>
              <a:t>First C</a:t>
            </a:r>
            <a:r>
              <a:rPr lang="en-IN" sz="100" dirty="0"/>
              <a:t> </a:t>
            </a:r>
            <a:r>
              <a:rPr lang="en-IN" dirty="0"/>
              <a:t>D, which will pay an interest rate of 4% per year for 3 years</a:t>
            </a:r>
          </a:p>
          <a:p>
            <a:r>
              <a:rPr lang="en-IN" dirty="0"/>
              <a:t>Second C</a:t>
            </a:r>
            <a:r>
              <a:rPr lang="en-IN" sz="100" dirty="0"/>
              <a:t> </a:t>
            </a:r>
            <a:r>
              <a:rPr lang="en-IN" dirty="0"/>
              <a:t>D, which will pay an interest rate of 8% the first year, 1% the second year, and 1% the third year</a:t>
            </a:r>
          </a:p>
        </p:txBody>
      </p:sp>
      <p:sp>
        <p:nvSpPr>
          <p:cNvPr id="8" name="Content Placeholder 7"/>
          <p:cNvSpPr>
            <a:spLocks noGrp="1"/>
          </p:cNvSpPr>
          <p:nvPr>
            <p:ph sz="quarter" idx="14"/>
          </p:nvPr>
        </p:nvSpPr>
        <p:spPr>
          <a:xfrm>
            <a:off x="457200" y="4534148"/>
            <a:ext cx="8229600" cy="527791"/>
          </a:xfrm>
        </p:spPr>
        <p:txBody>
          <a:bodyPr/>
          <a:lstStyle/>
          <a:p>
            <a:pPr marL="432" indent="0">
              <a:buNone/>
            </a:pPr>
            <a:r>
              <a:rPr lang="en-IN" dirty="0"/>
              <a:t>Which C</a:t>
            </a:r>
            <a:r>
              <a:rPr lang="en-IN" sz="100" dirty="0"/>
              <a:t> </a:t>
            </a:r>
            <a:r>
              <a:rPr lang="en-IN" dirty="0"/>
              <a:t>D should you choose?</a:t>
            </a:r>
          </a:p>
        </p:txBody>
      </p:sp>
    </p:spTree>
    <p:extLst>
      <p:ext uri="{BB962C8B-B14F-4D97-AF65-F5344CB8AC3E}">
        <p14:creationId xmlns:p14="http://schemas.microsoft.com/office/powerpoint/2010/main" val="3606671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A5AF2-46B2-44BC-879F-024B84D07823}"/>
              </a:ext>
            </a:extLst>
          </p:cNvPr>
          <p:cNvSpPr>
            <a:spLocks noGrp="1"/>
          </p:cNvSpPr>
          <p:nvPr>
            <p:ph type="title"/>
          </p:nvPr>
        </p:nvSpPr>
        <p:spPr>
          <a:xfrm>
            <a:off x="457200" y="152401"/>
            <a:ext cx="8438444" cy="1160250"/>
          </a:xfrm>
        </p:spPr>
        <p:txBody>
          <a:bodyPr/>
          <a:lstStyle/>
          <a:p>
            <a:r>
              <a:rPr lang="en-IN" sz="3000" dirty="0"/>
              <a:t>Solved Problem 3.1A: In Your Interest Using Compound Interest to Select a Bank C</a:t>
            </a:r>
            <a:r>
              <a:rPr lang="en-IN" sz="100" dirty="0"/>
              <a:t> </a:t>
            </a:r>
            <a:r>
              <a:rPr lang="en-IN" sz="3000" dirty="0"/>
              <a:t>D </a:t>
            </a:r>
            <a:r>
              <a:rPr lang="en-IN" sz="2000" b="0" dirty="0"/>
              <a:t>(2 of 2)</a:t>
            </a:r>
            <a:endParaRPr lang="en-IN" sz="2400" b="0" dirty="0"/>
          </a:p>
        </p:txBody>
      </p:sp>
      <p:sp>
        <p:nvSpPr>
          <p:cNvPr id="3" name="Content Placeholder 2">
            <a:extLst>
              <a:ext uri="{FF2B5EF4-FFF2-40B4-BE49-F238E27FC236}">
                <a16:creationId xmlns:a16="http://schemas.microsoft.com/office/drawing/2014/main" id="{C05CD4A5-7BE7-4553-97E5-B7BF8D98A9CC}"/>
              </a:ext>
            </a:extLst>
          </p:cNvPr>
          <p:cNvSpPr>
            <a:spLocks noGrp="1"/>
          </p:cNvSpPr>
          <p:nvPr>
            <p:ph sz="quarter" idx="13"/>
          </p:nvPr>
        </p:nvSpPr>
        <p:spPr>
          <a:xfrm>
            <a:off x="457200" y="1551600"/>
            <a:ext cx="8553450" cy="1277826"/>
          </a:xfrm>
        </p:spPr>
        <p:txBody>
          <a:bodyPr/>
          <a:lstStyle/>
          <a:p>
            <a:pPr marL="432" indent="0">
              <a:spcBef>
                <a:spcPts val="600"/>
              </a:spcBef>
              <a:buNone/>
            </a:pPr>
            <a:r>
              <a:rPr lang="en-IN" sz="2000" dirty="0"/>
              <a:t>Solving the Problem</a:t>
            </a:r>
          </a:p>
          <a:p>
            <a:pPr marL="432" indent="0">
              <a:spcBef>
                <a:spcPts val="600"/>
              </a:spcBef>
              <a:buNone/>
            </a:pPr>
            <a:r>
              <a:rPr lang="en-IN" sz="2000" b="1" dirty="0"/>
              <a:t>Step 1 Review the chapter material.</a:t>
            </a:r>
          </a:p>
          <a:p>
            <a:pPr marL="432" indent="0">
              <a:spcBef>
                <a:spcPts val="600"/>
              </a:spcBef>
              <a:buNone/>
            </a:pPr>
            <a:r>
              <a:rPr lang="en-IN" sz="2000" b="1" dirty="0"/>
              <a:t>Step 2 Calculate the future value of your investment with the first C</a:t>
            </a:r>
            <a:r>
              <a:rPr lang="en-IN" sz="100" b="1" dirty="0"/>
              <a:t> </a:t>
            </a:r>
            <a:r>
              <a:rPr lang="en-IN" sz="2000" b="1" dirty="0"/>
              <a:t>D.</a:t>
            </a:r>
          </a:p>
        </p:txBody>
      </p:sp>
      <p:graphicFrame>
        <p:nvGraphicFramePr>
          <p:cNvPr id="7" name="Object 6" descr="Principal = $1000 comma interest = 4% comma 3 years ">
            <a:extLst>
              <a:ext uri="{FF2B5EF4-FFF2-40B4-BE49-F238E27FC236}">
                <a16:creationId xmlns:a16="http://schemas.microsoft.com/office/drawing/2014/main" id="{81072565-4711-4E9F-A4FE-E0BFBB89E3C5}"/>
              </a:ext>
            </a:extLst>
          </p:cNvPr>
          <p:cNvGraphicFramePr>
            <a:graphicFrameLocks noChangeAspect="1"/>
          </p:cNvGraphicFramePr>
          <p:nvPr>
            <p:extLst>
              <p:ext uri="{D42A27DB-BD31-4B8C-83A1-F6EECF244321}">
                <p14:modId xmlns:p14="http://schemas.microsoft.com/office/powerpoint/2010/main" val="3102779595"/>
              </p:ext>
            </p:extLst>
          </p:nvPr>
        </p:nvGraphicFramePr>
        <p:xfrm>
          <a:off x="2916555" y="2938196"/>
          <a:ext cx="3310890" cy="279400"/>
        </p:xfrm>
        <a:graphic>
          <a:graphicData uri="http://schemas.openxmlformats.org/presentationml/2006/ole">
            <mc:AlternateContent xmlns:mc="http://schemas.openxmlformats.org/markup-compatibility/2006">
              <mc:Choice xmlns:v="urn:schemas-microsoft-com:vml" Requires="v">
                <p:oleObj spid="_x0000_s2202" name="Equation" r:id="rId3" imgW="3009600" imgH="253800" progId="Equation.DSMT4">
                  <p:embed/>
                </p:oleObj>
              </mc:Choice>
              <mc:Fallback>
                <p:oleObj name="Equation" r:id="rId3" imgW="3009600" imgH="253800" progId="Equation.DSMT4">
                  <p:embed/>
                  <p:pic>
                    <p:nvPicPr>
                      <p:cNvPr id="0" name=""/>
                      <p:cNvPicPr/>
                      <p:nvPr/>
                    </p:nvPicPr>
                    <p:blipFill>
                      <a:blip r:embed="rId4"/>
                      <a:stretch>
                        <a:fillRect/>
                      </a:stretch>
                    </p:blipFill>
                    <p:spPr>
                      <a:xfrm>
                        <a:off x="2916555" y="2938196"/>
                        <a:ext cx="3310890" cy="279400"/>
                      </a:xfrm>
                      <a:prstGeom prst="rect">
                        <a:avLst/>
                      </a:prstGeom>
                    </p:spPr>
                  </p:pic>
                </p:oleObj>
              </mc:Fallback>
            </mc:AlternateContent>
          </a:graphicData>
        </a:graphic>
      </p:graphicFrame>
      <p:graphicFrame>
        <p:nvGraphicFramePr>
          <p:cNvPr id="17" name="Object 16" descr="FV = $1,000 times left parenthesis 1+ 0.04 right parenthesis super 3 = $1,124.86">
            <a:extLst>
              <a:ext uri="{FF2B5EF4-FFF2-40B4-BE49-F238E27FC236}">
                <a16:creationId xmlns:a16="http://schemas.microsoft.com/office/drawing/2014/main" id="{85D65E73-ADCF-4F17-B2A0-EB799C083BC3}"/>
              </a:ext>
            </a:extLst>
          </p:cNvPr>
          <p:cNvGraphicFramePr>
            <a:graphicFrameLocks noChangeAspect="1"/>
          </p:cNvGraphicFramePr>
          <p:nvPr>
            <p:extLst>
              <p:ext uri="{D42A27DB-BD31-4B8C-83A1-F6EECF244321}">
                <p14:modId xmlns:p14="http://schemas.microsoft.com/office/powerpoint/2010/main" val="1814241159"/>
              </p:ext>
            </p:extLst>
          </p:nvPr>
        </p:nvGraphicFramePr>
        <p:xfrm>
          <a:off x="2940050" y="3320499"/>
          <a:ext cx="3263900" cy="292100"/>
        </p:xfrm>
        <a:graphic>
          <a:graphicData uri="http://schemas.openxmlformats.org/presentationml/2006/ole">
            <mc:AlternateContent xmlns:mc="http://schemas.openxmlformats.org/markup-compatibility/2006">
              <mc:Choice xmlns:v="urn:schemas-microsoft-com:vml" Requires="v">
                <p:oleObj spid="_x0000_s2203" name="Equation" r:id="rId5" imgW="3263760" imgH="291960" progId="Equation.DSMT4">
                  <p:embed/>
                </p:oleObj>
              </mc:Choice>
              <mc:Fallback>
                <p:oleObj name="Equation" r:id="rId5" imgW="3263760" imgH="291960" progId="Equation.DSMT4">
                  <p:embed/>
                  <p:pic>
                    <p:nvPicPr>
                      <p:cNvPr id="0" name=""/>
                      <p:cNvPicPr/>
                      <p:nvPr/>
                    </p:nvPicPr>
                    <p:blipFill>
                      <a:blip r:embed="rId6"/>
                      <a:stretch>
                        <a:fillRect/>
                      </a:stretch>
                    </p:blipFill>
                    <p:spPr>
                      <a:xfrm>
                        <a:off x="2940050" y="3320499"/>
                        <a:ext cx="3263900" cy="2921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31E698C8-6B0E-4337-8CB6-465A427DC9B4}"/>
              </a:ext>
            </a:extLst>
          </p:cNvPr>
          <p:cNvSpPr>
            <a:spLocks noGrp="1"/>
          </p:cNvSpPr>
          <p:nvPr>
            <p:ph sz="quarter" idx="15"/>
          </p:nvPr>
        </p:nvSpPr>
        <p:spPr>
          <a:xfrm>
            <a:off x="457200" y="3763580"/>
            <a:ext cx="8229600" cy="809872"/>
          </a:xfrm>
        </p:spPr>
        <p:txBody>
          <a:bodyPr/>
          <a:lstStyle/>
          <a:p>
            <a:pPr marL="432" indent="0">
              <a:buNone/>
            </a:pPr>
            <a:r>
              <a:rPr lang="en-IN" sz="2000" b="1" dirty="0"/>
              <a:t>Step 3 Calculate the future value of your investment with the second C</a:t>
            </a:r>
            <a:r>
              <a:rPr lang="en-IN" sz="100" b="1" dirty="0"/>
              <a:t> </a:t>
            </a:r>
            <a:r>
              <a:rPr lang="en-IN" sz="2000" b="1" dirty="0"/>
              <a:t>D.</a:t>
            </a:r>
          </a:p>
        </p:txBody>
      </p:sp>
      <p:graphicFrame>
        <p:nvGraphicFramePr>
          <p:cNvPr id="18" name="Object 17" descr="Principal = $1000 comma interest sub 1 = 8% comma interest sub 2 = 1% comma interest sub 3 = 1% comma 3 years ">
            <a:extLst>
              <a:ext uri="{FF2B5EF4-FFF2-40B4-BE49-F238E27FC236}">
                <a16:creationId xmlns:a16="http://schemas.microsoft.com/office/drawing/2014/main" id="{0BA73C89-4E28-4F60-9F6B-64C0808A36F4}"/>
              </a:ext>
            </a:extLst>
          </p:cNvPr>
          <p:cNvGraphicFramePr>
            <a:graphicFrameLocks noChangeAspect="1"/>
          </p:cNvGraphicFramePr>
          <p:nvPr>
            <p:extLst>
              <p:ext uri="{D42A27DB-BD31-4B8C-83A1-F6EECF244321}">
                <p14:modId xmlns:p14="http://schemas.microsoft.com/office/powerpoint/2010/main" val="3839930850"/>
              </p:ext>
            </p:extLst>
          </p:nvPr>
        </p:nvGraphicFramePr>
        <p:xfrm>
          <a:off x="2092325" y="4674445"/>
          <a:ext cx="4959350" cy="307340"/>
        </p:xfrm>
        <a:graphic>
          <a:graphicData uri="http://schemas.openxmlformats.org/presentationml/2006/ole">
            <mc:AlternateContent xmlns:mc="http://schemas.openxmlformats.org/markup-compatibility/2006">
              <mc:Choice xmlns:v="urn:schemas-microsoft-com:vml" Requires="v">
                <p:oleObj spid="_x0000_s2204" name="Equation" r:id="rId7" imgW="4508280" imgH="279360" progId="Equation.DSMT4">
                  <p:embed/>
                </p:oleObj>
              </mc:Choice>
              <mc:Fallback>
                <p:oleObj name="Equation" r:id="rId7" imgW="4508280" imgH="279360" progId="Equation.DSMT4">
                  <p:embed/>
                  <p:pic>
                    <p:nvPicPr>
                      <p:cNvPr id="0" name=""/>
                      <p:cNvPicPr/>
                      <p:nvPr/>
                    </p:nvPicPr>
                    <p:blipFill>
                      <a:blip r:embed="rId8"/>
                      <a:stretch>
                        <a:fillRect/>
                      </a:stretch>
                    </p:blipFill>
                    <p:spPr>
                      <a:xfrm>
                        <a:off x="2092325" y="4674445"/>
                        <a:ext cx="4959350" cy="307340"/>
                      </a:xfrm>
                      <a:prstGeom prst="rect">
                        <a:avLst/>
                      </a:prstGeom>
                    </p:spPr>
                  </p:pic>
                </p:oleObj>
              </mc:Fallback>
            </mc:AlternateContent>
          </a:graphicData>
        </a:graphic>
      </p:graphicFrame>
      <p:graphicFrame>
        <p:nvGraphicFramePr>
          <p:cNvPr id="19" name="Object 18" descr="FV = $1,000 times left parenthesis 1+0.08 right parenthesis times left parenthesis 1+ 0.01 right parenthesis times left parenthesis 1+0.01 right parenthesis = $1,101.71 ">
            <a:extLst>
              <a:ext uri="{FF2B5EF4-FFF2-40B4-BE49-F238E27FC236}">
                <a16:creationId xmlns:a16="http://schemas.microsoft.com/office/drawing/2014/main" id="{CFA3F223-F14D-4895-AF01-6B4B871ECC1F}"/>
              </a:ext>
            </a:extLst>
          </p:cNvPr>
          <p:cNvGraphicFramePr>
            <a:graphicFrameLocks noChangeAspect="1"/>
          </p:cNvGraphicFramePr>
          <p:nvPr>
            <p:extLst>
              <p:ext uri="{D42A27DB-BD31-4B8C-83A1-F6EECF244321}">
                <p14:modId xmlns:p14="http://schemas.microsoft.com/office/powerpoint/2010/main" val="108111100"/>
              </p:ext>
            </p:extLst>
          </p:nvPr>
        </p:nvGraphicFramePr>
        <p:xfrm>
          <a:off x="1784985" y="5133198"/>
          <a:ext cx="5574030" cy="279400"/>
        </p:xfrm>
        <a:graphic>
          <a:graphicData uri="http://schemas.openxmlformats.org/presentationml/2006/ole">
            <mc:AlternateContent xmlns:mc="http://schemas.openxmlformats.org/markup-compatibility/2006">
              <mc:Choice xmlns:v="urn:schemas-microsoft-com:vml" Requires="v">
                <p:oleObj spid="_x0000_s2205" name="Equation" r:id="rId9" imgW="5067000" imgH="253800" progId="Equation.DSMT4">
                  <p:embed/>
                </p:oleObj>
              </mc:Choice>
              <mc:Fallback>
                <p:oleObj name="Equation" r:id="rId9" imgW="5067000" imgH="253800" progId="Equation.DSMT4">
                  <p:embed/>
                  <p:pic>
                    <p:nvPicPr>
                      <p:cNvPr id="0" name=""/>
                      <p:cNvPicPr/>
                      <p:nvPr/>
                    </p:nvPicPr>
                    <p:blipFill>
                      <a:blip r:embed="rId10"/>
                      <a:stretch>
                        <a:fillRect/>
                      </a:stretch>
                    </p:blipFill>
                    <p:spPr>
                      <a:xfrm>
                        <a:off x="1784985" y="5133198"/>
                        <a:ext cx="5574030" cy="27940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3725FA87-A018-4826-9E58-4BFC90ADD26B}"/>
              </a:ext>
            </a:extLst>
          </p:cNvPr>
          <p:cNvSpPr>
            <a:spLocks noGrp="1"/>
          </p:cNvSpPr>
          <p:nvPr>
            <p:ph sz="quarter" idx="16"/>
          </p:nvPr>
        </p:nvSpPr>
        <p:spPr>
          <a:xfrm>
            <a:off x="457200" y="5549900"/>
            <a:ext cx="8229600" cy="769619"/>
          </a:xfrm>
        </p:spPr>
        <p:txBody>
          <a:bodyPr/>
          <a:lstStyle/>
          <a:p>
            <a:pPr marL="432" indent="0">
              <a:buNone/>
            </a:pPr>
            <a:r>
              <a:rPr lang="en-IN" sz="2000" b="1" dirty="0"/>
              <a:t>Step 4 Decision</a:t>
            </a:r>
            <a:r>
              <a:rPr lang="en-IN" sz="2000" dirty="0"/>
              <a:t>: You should choose the investment with the highest future value, so you should choose the first C</a:t>
            </a:r>
            <a:r>
              <a:rPr lang="en-IN" sz="100" dirty="0"/>
              <a:t> </a:t>
            </a:r>
            <a:r>
              <a:rPr lang="en-IN" sz="2000" dirty="0"/>
              <a:t>D.</a:t>
            </a:r>
          </a:p>
        </p:txBody>
      </p:sp>
    </p:spTree>
    <p:extLst>
      <p:ext uri="{BB962C8B-B14F-4D97-AF65-F5344CB8AC3E}">
        <p14:creationId xmlns:p14="http://schemas.microsoft.com/office/powerpoint/2010/main" val="1716603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An Example of Discounting </a:t>
            </a:r>
            <a:r>
              <a:rPr lang="en-IN" sz="2000" b="0" dirty="0"/>
              <a:t>(1 of 2)</a:t>
            </a:r>
          </a:p>
        </p:txBody>
      </p:sp>
      <p:sp>
        <p:nvSpPr>
          <p:cNvPr id="3" name="Content Placeholder 2"/>
          <p:cNvSpPr>
            <a:spLocks noGrp="1"/>
          </p:cNvSpPr>
          <p:nvPr>
            <p:ph sz="quarter" idx="13"/>
          </p:nvPr>
        </p:nvSpPr>
        <p:spPr>
          <a:xfrm>
            <a:off x="457200" y="1554920"/>
            <a:ext cx="8232775" cy="3750857"/>
          </a:xfrm>
        </p:spPr>
        <p:txBody>
          <a:bodyPr/>
          <a:lstStyle/>
          <a:p>
            <a:pPr marL="432" indent="0">
              <a:buNone/>
            </a:pPr>
            <a:r>
              <a:rPr lang="en-IN" b="1" dirty="0"/>
              <a:t>Funds in the future are worth less than funds in the present, so they have to be reduced, or discounted, to find their present value.</a:t>
            </a:r>
          </a:p>
          <a:p>
            <a:pPr marL="432" indent="0">
              <a:buNone/>
            </a:pPr>
            <a:r>
              <a:rPr lang="en-IN" b="1" dirty="0"/>
              <a:t>Present value </a:t>
            </a:r>
            <a:r>
              <a:rPr lang="en-IN" dirty="0"/>
              <a:t>is the value today of funds that will be received in the future.</a:t>
            </a:r>
          </a:p>
          <a:p>
            <a:pPr marL="432" indent="0">
              <a:buNone/>
            </a:pPr>
            <a:r>
              <a:rPr lang="en-IN" b="1" dirty="0"/>
              <a:t>Time value of money </a:t>
            </a:r>
            <a:r>
              <a:rPr lang="en-IN" dirty="0"/>
              <a:t>is the way that the value of a payment changes depending on when the payment is received.</a:t>
            </a:r>
          </a:p>
        </p:txBody>
      </p:sp>
    </p:spTree>
    <p:extLst>
      <p:ext uri="{BB962C8B-B14F-4D97-AF65-F5344CB8AC3E}">
        <p14:creationId xmlns:p14="http://schemas.microsoft.com/office/powerpoint/2010/main" val="3318181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An Example of Discounting </a:t>
            </a:r>
            <a:r>
              <a:rPr lang="en-IN" sz="2000" b="0" dirty="0"/>
              <a:t>(2 of 2)</a:t>
            </a:r>
          </a:p>
        </p:txBody>
      </p:sp>
      <p:sp>
        <p:nvSpPr>
          <p:cNvPr id="3" name="Content Placeholder 2"/>
          <p:cNvSpPr>
            <a:spLocks noGrp="1"/>
          </p:cNvSpPr>
          <p:nvPr>
            <p:ph sz="quarter" idx="13"/>
          </p:nvPr>
        </p:nvSpPr>
        <p:spPr>
          <a:xfrm>
            <a:off x="457200" y="1554920"/>
            <a:ext cx="8232775" cy="1312457"/>
          </a:xfrm>
        </p:spPr>
        <p:txBody>
          <a:bodyPr/>
          <a:lstStyle/>
          <a:p>
            <a:pPr marL="432" indent="0">
              <a:buNone/>
            </a:pPr>
            <a:r>
              <a:rPr lang="en-IN" b="1" dirty="0"/>
              <a:t>Discounting</a:t>
            </a:r>
            <a:r>
              <a:rPr lang="en-IN" dirty="0"/>
              <a:t> is the process of finding the present value of funds that will be received in the future (i.e., the opposite of compounding).</a:t>
            </a:r>
          </a:p>
        </p:txBody>
      </p:sp>
      <p:graphicFrame>
        <p:nvGraphicFramePr>
          <p:cNvPr id="4" name="Object 3" descr="Compounding, P V times left parenthesis 1 + i right parenthesis to the power of n = F V sub n. ">
            <a:extLst>
              <a:ext uri="{FF2B5EF4-FFF2-40B4-BE49-F238E27FC236}">
                <a16:creationId xmlns:a16="http://schemas.microsoft.com/office/drawing/2014/main" id="{58D348DB-3970-4238-9F7B-7DC333202433}"/>
              </a:ext>
            </a:extLst>
          </p:cNvPr>
          <p:cNvGraphicFramePr>
            <a:graphicFrameLocks noChangeAspect="1"/>
          </p:cNvGraphicFramePr>
          <p:nvPr>
            <p:extLst>
              <p:ext uri="{D42A27DB-BD31-4B8C-83A1-F6EECF244321}">
                <p14:modId xmlns:p14="http://schemas.microsoft.com/office/powerpoint/2010/main" val="722149022"/>
              </p:ext>
            </p:extLst>
          </p:nvPr>
        </p:nvGraphicFramePr>
        <p:xfrm>
          <a:off x="2324100" y="3159322"/>
          <a:ext cx="4495800" cy="419100"/>
        </p:xfrm>
        <a:graphic>
          <a:graphicData uri="http://schemas.openxmlformats.org/presentationml/2006/ole">
            <mc:AlternateContent xmlns:mc="http://schemas.openxmlformats.org/markup-compatibility/2006">
              <mc:Choice xmlns:v="urn:schemas-microsoft-com:vml" Requires="v">
                <p:oleObj spid="_x0000_s3150" name="Equation" r:id="rId4" imgW="4495680" imgH="419040" progId="Equation.DSMT4">
                  <p:embed/>
                </p:oleObj>
              </mc:Choice>
              <mc:Fallback>
                <p:oleObj name="Equation" r:id="rId4" imgW="4495680" imgH="419040" progId="Equation.DSMT4">
                  <p:embed/>
                  <p:pic>
                    <p:nvPicPr>
                      <p:cNvPr id="0" name=""/>
                      <p:cNvPicPr/>
                      <p:nvPr/>
                    </p:nvPicPr>
                    <p:blipFill>
                      <a:blip r:embed="rId5"/>
                      <a:stretch>
                        <a:fillRect/>
                      </a:stretch>
                    </p:blipFill>
                    <p:spPr>
                      <a:xfrm>
                        <a:off x="2324100" y="3159322"/>
                        <a:ext cx="4495800" cy="419100"/>
                      </a:xfrm>
                      <a:prstGeom prst="rect">
                        <a:avLst/>
                      </a:prstGeom>
                    </p:spPr>
                  </p:pic>
                </p:oleObj>
              </mc:Fallback>
            </mc:AlternateContent>
          </a:graphicData>
        </a:graphic>
      </p:graphicFrame>
      <p:graphicFrame>
        <p:nvGraphicFramePr>
          <p:cNvPr id="5" name="Object 4" descr="Discounting, P V = start fraction F V sub n over left parenthesis 1 + i right parenthesis to the power of n end fraction.">
            <a:extLst>
              <a:ext uri="{FF2B5EF4-FFF2-40B4-BE49-F238E27FC236}">
                <a16:creationId xmlns:a16="http://schemas.microsoft.com/office/drawing/2014/main" id="{7604695E-D512-4D89-A1D7-77D8AFC9979C}"/>
              </a:ext>
            </a:extLst>
          </p:cNvPr>
          <p:cNvGraphicFramePr>
            <a:graphicFrameLocks noChangeAspect="1"/>
          </p:cNvGraphicFramePr>
          <p:nvPr>
            <p:extLst>
              <p:ext uri="{D42A27DB-BD31-4B8C-83A1-F6EECF244321}">
                <p14:modId xmlns:p14="http://schemas.microsoft.com/office/powerpoint/2010/main" val="1448274152"/>
              </p:ext>
            </p:extLst>
          </p:nvPr>
        </p:nvGraphicFramePr>
        <p:xfrm>
          <a:off x="2851150" y="3820693"/>
          <a:ext cx="3441700" cy="800100"/>
        </p:xfrm>
        <a:graphic>
          <a:graphicData uri="http://schemas.openxmlformats.org/presentationml/2006/ole">
            <mc:AlternateContent xmlns:mc="http://schemas.openxmlformats.org/markup-compatibility/2006">
              <mc:Choice xmlns:v="urn:schemas-microsoft-com:vml" Requires="v">
                <p:oleObj spid="_x0000_s3151" name="Equation" r:id="rId6" imgW="3441600" imgH="799920" progId="Equation.DSMT4">
                  <p:embed/>
                </p:oleObj>
              </mc:Choice>
              <mc:Fallback>
                <p:oleObj name="Equation" r:id="rId6" imgW="3441600" imgH="799920" progId="Equation.DSMT4">
                  <p:embed/>
                  <p:pic>
                    <p:nvPicPr>
                      <p:cNvPr id="0" name=""/>
                      <p:cNvPicPr/>
                      <p:nvPr/>
                    </p:nvPicPr>
                    <p:blipFill>
                      <a:blip r:embed="rId7"/>
                      <a:stretch>
                        <a:fillRect/>
                      </a:stretch>
                    </p:blipFill>
                    <p:spPr>
                      <a:xfrm>
                        <a:off x="2851150" y="3820693"/>
                        <a:ext cx="3441700" cy="800100"/>
                      </a:xfrm>
                      <a:prstGeom prst="rect">
                        <a:avLst/>
                      </a:prstGeom>
                    </p:spPr>
                  </p:pic>
                </p:oleObj>
              </mc:Fallback>
            </mc:AlternateContent>
          </a:graphicData>
        </a:graphic>
      </p:graphicFrame>
    </p:spTree>
    <p:extLst>
      <p:ext uri="{BB962C8B-B14F-4D97-AF65-F5344CB8AC3E}">
        <p14:creationId xmlns:p14="http://schemas.microsoft.com/office/powerpoint/2010/main" val="1749073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Some Important Points About Discounting </a:t>
            </a:r>
            <a:r>
              <a:rPr lang="en-IN" sz="2000" b="0" dirty="0"/>
              <a:t>(1 of 2)</a:t>
            </a:r>
          </a:p>
        </p:txBody>
      </p:sp>
      <p:sp>
        <p:nvSpPr>
          <p:cNvPr id="3" name="Content Placeholder 2"/>
          <p:cNvSpPr>
            <a:spLocks noGrp="1"/>
          </p:cNvSpPr>
          <p:nvPr>
            <p:ph sz="quarter" idx="13"/>
          </p:nvPr>
        </p:nvSpPr>
        <p:spPr>
          <a:xfrm>
            <a:off x="457200" y="1551600"/>
            <a:ext cx="8348133" cy="4544400"/>
          </a:xfrm>
        </p:spPr>
        <p:txBody>
          <a:bodyPr/>
          <a:lstStyle/>
          <a:p>
            <a:pPr marL="432000" indent="-432000">
              <a:buFont typeface="+mj-lt"/>
              <a:buAutoNum type="arabicPeriod"/>
            </a:pPr>
            <a:r>
              <a:rPr lang="en-IN" dirty="0"/>
              <a:t>Present value is also known as “present discounted value.”</a:t>
            </a:r>
          </a:p>
          <a:p>
            <a:pPr marL="432000" indent="-432000">
              <a:buFont typeface="+mj-lt"/>
              <a:buAutoNum type="arabicPeriod"/>
            </a:pPr>
            <a:r>
              <a:rPr lang="en-IN" dirty="0"/>
              <a:t>The further in the future a payment is to be received, the smaller its present value.</a:t>
            </a:r>
          </a:p>
          <a:p>
            <a:pPr marL="432000" indent="-432000">
              <a:buFont typeface="+mj-lt"/>
              <a:buAutoNum type="arabicPeriod"/>
            </a:pPr>
            <a:r>
              <a:rPr lang="en-IN" dirty="0"/>
              <a:t>The higher the interest rate used to discount future payments, the smaller the present value of the payments.</a:t>
            </a:r>
          </a:p>
          <a:p>
            <a:pPr marL="432000" indent="-432000">
              <a:buFont typeface="+mj-lt"/>
              <a:buAutoNum type="arabicPeriod"/>
            </a:pPr>
            <a:r>
              <a:rPr lang="en-IN" dirty="0"/>
              <a:t>The present value of a series of future payment is simply the sum of the discounted value of each individual payment.</a:t>
            </a:r>
          </a:p>
        </p:txBody>
      </p:sp>
    </p:spTree>
    <p:extLst>
      <p:ext uri="{BB962C8B-B14F-4D97-AF65-F5344CB8AC3E}">
        <p14:creationId xmlns:p14="http://schemas.microsoft.com/office/powerpoint/2010/main" val="1457509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13651-6269-4E3E-BF98-B6B5921F1001}"/>
              </a:ext>
            </a:extLst>
          </p:cNvPr>
          <p:cNvSpPr>
            <a:spLocks noGrp="1"/>
          </p:cNvSpPr>
          <p:nvPr>
            <p:ph type="title"/>
          </p:nvPr>
        </p:nvSpPr>
        <p:spPr/>
        <p:txBody>
          <a:bodyPr/>
          <a:lstStyle/>
          <a:p>
            <a:r>
              <a:rPr lang="en-IN" sz="3200" dirty="0"/>
              <a:t>Some Important Points About Discounting </a:t>
            </a:r>
            <a:r>
              <a:rPr lang="en-IN" sz="2000" b="0" dirty="0"/>
              <a:t>(2 of 2)</a:t>
            </a:r>
          </a:p>
        </p:txBody>
      </p:sp>
      <p:sp>
        <p:nvSpPr>
          <p:cNvPr id="3" name="Content Placeholder 2">
            <a:extLst>
              <a:ext uri="{FF2B5EF4-FFF2-40B4-BE49-F238E27FC236}">
                <a16:creationId xmlns:a16="http://schemas.microsoft.com/office/drawing/2014/main" id="{857E6385-B9AD-4FCA-B074-A722D7D7B1F5}"/>
              </a:ext>
            </a:extLst>
          </p:cNvPr>
          <p:cNvSpPr>
            <a:spLocks noGrp="1"/>
          </p:cNvSpPr>
          <p:nvPr>
            <p:ph sz="quarter" idx="13"/>
          </p:nvPr>
        </p:nvSpPr>
        <p:spPr>
          <a:xfrm>
            <a:off x="457200" y="1551600"/>
            <a:ext cx="8229600" cy="403048"/>
          </a:xfrm>
        </p:spPr>
        <p:txBody>
          <a:bodyPr/>
          <a:lstStyle/>
          <a:p>
            <a:pPr marL="432" indent="0">
              <a:buNone/>
            </a:pPr>
            <a:r>
              <a:rPr lang="en-IN" sz="1600" b="1" dirty="0"/>
              <a:t>Table 3.1 </a:t>
            </a:r>
            <a:r>
              <a:rPr lang="en-IN" sz="1600" dirty="0"/>
              <a:t>Time, the Interest Rate, and the Present Value of a Payment</a:t>
            </a:r>
          </a:p>
        </p:txBody>
      </p:sp>
      <p:sp>
        <p:nvSpPr>
          <p:cNvPr id="4" name="Content Placeholder 3">
            <a:extLst>
              <a:ext uri="{FF2B5EF4-FFF2-40B4-BE49-F238E27FC236}">
                <a16:creationId xmlns:a16="http://schemas.microsoft.com/office/drawing/2014/main" id="{AA53ACE5-B3CE-4269-9F23-EF749DE56378}"/>
              </a:ext>
            </a:extLst>
          </p:cNvPr>
          <p:cNvSpPr>
            <a:spLocks noGrp="1"/>
          </p:cNvSpPr>
          <p:nvPr>
            <p:ph sz="quarter" idx="14"/>
          </p:nvPr>
        </p:nvSpPr>
        <p:spPr>
          <a:xfrm>
            <a:off x="1844040" y="2051164"/>
            <a:ext cx="5455920" cy="317930"/>
          </a:xfrm>
        </p:spPr>
        <p:txBody>
          <a:bodyPr tIns="0"/>
          <a:lstStyle/>
          <a:p>
            <a:pPr marL="432" indent="0">
              <a:buNone/>
            </a:pPr>
            <a:r>
              <a:rPr lang="en-IN" sz="1600" b="1" dirty="0"/>
              <a:t>Present value of a $1,000 payment to be received in …</a:t>
            </a:r>
          </a:p>
        </p:txBody>
      </p:sp>
      <p:graphicFrame>
        <p:nvGraphicFramePr>
          <p:cNvPr id="17" name="Table 17">
            <a:extLst>
              <a:ext uri="{FF2B5EF4-FFF2-40B4-BE49-F238E27FC236}">
                <a16:creationId xmlns:a16="http://schemas.microsoft.com/office/drawing/2014/main" id="{E78C111E-7B2C-45F6-909A-D0131C6AFA7E}"/>
              </a:ext>
            </a:extLst>
          </p:cNvPr>
          <p:cNvGraphicFramePr>
            <a:graphicFrameLocks noGrp="1"/>
          </p:cNvGraphicFramePr>
          <p:nvPr>
            <p:ph sz="quarter" idx="15"/>
            <p:extLst>
              <p:ext uri="{D42A27DB-BD31-4B8C-83A1-F6EECF244321}">
                <p14:modId xmlns:p14="http://schemas.microsoft.com/office/powerpoint/2010/main" val="1874088461"/>
              </p:ext>
            </p:extLst>
          </p:nvPr>
        </p:nvGraphicFramePr>
        <p:xfrm>
          <a:off x="1577340" y="2478676"/>
          <a:ext cx="5989320" cy="1526540"/>
        </p:xfrm>
        <a:graphic>
          <a:graphicData uri="http://schemas.openxmlformats.org/drawingml/2006/table">
            <a:tbl>
              <a:tblPr firstRow="1" bandRow="1">
                <a:tableStyleId>{2D5ABB26-0587-4C30-8999-92F81FD0307C}</a:tableStyleId>
              </a:tblPr>
              <a:tblGrid>
                <a:gridCol w="1263372">
                  <a:extLst>
                    <a:ext uri="{9D8B030D-6E8A-4147-A177-3AD203B41FA5}">
                      <a16:colId xmlns:a16="http://schemas.microsoft.com/office/drawing/2014/main" val="2599992321"/>
                    </a:ext>
                  </a:extLst>
                </a:gridCol>
                <a:gridCol w="1132356">
                  <a:extLst>
                    <a:ext uri="{9D8B030D-6E8A-4147-A177-3AD203B41FA5}">
                      <a16:colId xmlns:a16="http://schemas.microsoft.com/office/drawing/2014/main" val="2434445813"/>
                    </a:ext>
                  </a:extLst>
                </a:gridCol>
                <a:gridCol w="1197864">
                  <a:extLst>
                    <a:ext uri="{9D8B030D-6E8A-4147-A177-3AD203B41FA5}">
                      <a16:colId xmlns:a16="http://schemas.microsoft.com/office/drawing/2014/main" val="3641228861"/>
                    </a:ext>
                  </a:extLst>
                </a:gridCol>
                <a:gridCol w="1197864">
                  <a:extLst>
                    <a:ext uri="{9D8B030D-6E8A-4147-A177-3AD203B41FA5}">
                      <a16:colId xmlns:a16="http://schemas.microsoft.com/office/drawing/2014/main" val="1180784205"/>
                    </a:ext>
                  </a:extLst>
                </a:gridCol>
                <a:gridCol w="1197864">
                  <a:extLst>
                    <a:ext uri="{9D8B030D-6E8A-4147-A177-3AD203B41FA5}">
                      <a16:colId xmlns:a16="http://schemas.microsoft.com/office/drawing/2014/main" val="3727953073"/>
                    </a:ext>
                  </a:extLst>
                </a:gridCol>
              </a:tblGrid>
              <a:tr h="177165">
                <a:tc>
                  <a:txBody>
                    <a:bodyPr/>
                    <a:lstStyle/>
                    <a:p>
                      <a:r>
                        <a:rPr lang="en-US" sz="1600" b="1" u="none" strike="noStrike" kern="1200" baseline="0" dirty="0"/>
                        <a:t>Interest rate</a:t>
                      </a:r>
                      <a:endParaRPr lang="en-US" sz="1600" b="1" dirty="0">
                        <a:latin typeface="+mn-lt"/>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600" b="1" u="none" strike="noStrike" kern="1200" baseline="0" dirty="0"/>
                        <a:t>1 year</a:t>
                      </a:r>
                      <a:endParaRPr lang="en-US" sz="1600" b="1" dirty="0">
                        <a:latin typeface="+mn-lt"/>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600" b="1" u="none" strike="noStrike" kern="1200" baseline="0" dirty="0"/>
                        <a:t>5 years</a:t>
                      </a:r>
                      <a:endParaRPr lang="en-US" sz="1600" b="1" dirty="0">
                        <a:latin typeface="+mn-lt"/>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1" u="none" strike="noStrike" kern="1200" baseline="0" dirty="0"/>
                        <a:t>15 years</a:t>
                      </a:r>
                      <a:endParaRPr lang="en-US" sz="1600" b="1" dirty="0">
                        <a:latin typeface="+mn-lt"/>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b="1" u="none" strike="noStrike" kern="1200" baseline="0" dirty="0"/>
                        <a:t>30 years</a:t>
                      </a:r>
                      <a:endParaRPr lang="en-US" sz="1600" b="1" dirty="0">
                        <a:latin typeface="+mn-lt"/>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3700311"/>
                  </a:ext>
                </a:extLst>
              </a:tr>
              <a:tr h="177165">
                <a:tc>
                  <a:txBody>
                    <a:bodyPr/>
                    <a:lstStyle/>
                    <a:p>
                      <a:pPr algn="ctr">
                        <a:lnSpc>
                          <a:spcPct val="115000"/>
                        </a:lnSpc>
                        <a:spcAft>
                          <a:spcPts val="0"/>
                        </a:spcAft>
                      </a:pPr>
                      <a:r>
                        <a:rPr lang="en-US" sz="1600" b="1" dirty="0">
                          <a:effectLst/>
                        </a:rPr>
                        <a:t>1%</a:t>
                      </a:r>
                      <a:endParaRPr lang="en-US" sz="1600" b="1" dirty="0">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600" dirty="0">
                          <a:effectLst/>
                        </a:rPr>
                        <a:t>$990.10</a:t>
                      </a:r>
                      <a:endParaRPr lang="en-US" sz="1600" dirty="0">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600" dirty="0">
                          <a:effectLst/>
                        </a:rPr>
                        <a:t>$951.47</a:t>
                      </a:r>
                      <a:endParaRPr lang="en-US" sz="1600" dirty="0">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600" dirty="0">
                          <a:effectLst/>
                        </a:rPr>
                        <a:t>$861.35</a:t>
                      </a:r>
                      <a:endParaRPr lang="en-US" sz="1600" dirty="0">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600" dirty="0">
                          <a:effectLst/>
                        </a:rPr>
                        <a:t>$741.92</a:t>
                      </a:r>
                      <a:endParaRPr lang="en-US" sz="1600" dirty="0">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060773817"/>
                  </a:ext>
                </a:extLst>
              </a:tr>
              <a:tr h="177165">
                <a:tc>
                  <a:txBody>
                    <a:bodyPr/>
                    <a:lstStyle/>
                    <a:p>
                      <a:pPr algn="ctr">
                        <a:lnSpc>
                          <a:spcPct val="115000"/>
                        </a:lnSpc>
                        <a:spcAft>
                          <a:spcPts val="0"/>
                        </a:spcAft>
                      </a:pPr>
                      <a:r>
                        <a:rPr lang="en-US" sz="1600" b="1" dirty="0">
                          <a:effectLst/>
                        </a:rPr>
                        <a:t>2%</a:t>
                      </a:r>
                      <a:endParaRPr lang="en-US" sz="1600" b="1"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980.39</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905.73</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743.01</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552.07</a:t>
                      </a:r>
                      <a:endParaRPr lang="en-US" sz="1600" dirty="0">
                        <a:effectLst/>
                        <a:latin typeface="+mn-lt"/>
                        <a:ea typeface="PMingLiU"/>
                        <a:cs typeface="Times New Roman"/>
                      </a:endParaRPr>
                    </a:p>
                  </a:txBody>
                  <a:tcPr marL="0" marT="0" marB="0"/>
                </a:tc>
                <a:extLst>
                  <a:ext uri="{0D108BD9-81ED-4DB2-BD59-A6C34878D82A}">
                    <a16:rowId xmlns:a16="http://schemas.microsoft.com/office/drawing/2014/main" val="3446202709"/>
                  </a:ext>
                </a:extLst>
              </a:tr>
              <a:tr h="177165">
                <a:tc>
                  <a:txBody>
                    <a:bodyPr/>
                    <a:lstStyle/>
                    <a:p>
                      <a:pPr algn="ctr">
                        <a:lnSpc>
                          <a:spcPct val="115000"/>
                        </a:lnSpc>
                        <a:spcAft>
                          <a:spcPts val="0"/>
                        </a:spcAft>
                      </a:pPr>
                      <a:r>
                        <a:rPr lang="en-US" sz="1600" b="1" dirty="0">
                          <a:effectLst/>
                        </a:rPr>
                        <a:t>5%</a:t>
                      </a:r>
                      <a:endParaRPr lang="en-US" sz="1600" b="1"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952.38</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783.53</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481.02</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231.38</a:t>
                      </a:r>
                      <a:endParaRPr lang="en-US" sz="1600" dirty="0">
                        <a:effectLst/>
                        <a:latin typeface="+mn-lt"/>
                        <a:ea typeface="PMingLiU"/>
                        <a:cs typeface="Times New Roman"/>
                      </a:endParaRPr>
                    </a:p>
                  </a:txBody>
                  <a:tcPr marL="0" marT="0" marB="0"/>
                </a:tc>
                <a:extLst>
                  <a:ext uri="{0D108BD9-81ED-4DB2-BD59-A6C34878D82A}">
                    <a16:rowId xmlns:a16="http://schemas.microsoft.com/office/drawing/2014/main" val="3034815978"/>
                  </a:ext>
                </a:extLst>
              </a:tr>
              <a:tr h="177165">
                <a:tc>
                  <a:txBody>
                    <a:bodyPr/>
                    <a:lstStyle/>
                    <a:p>
                      <a:pPr algn="ctr">
                        <a:lnSpc>
                          <a:spcPct val="115000"/>
                        </a:lnSpc>
                        <a:spcAft>
                          <a:spcPts val="0"/>
                        </a:spcAft>
                      </a:pPr>
                      <a:r>
                        <a:rPr lang="en-US" sz="1600" b="1" dirty="0">
                          <a:effectLst/>
                        </a:rPr>
                        <a:t>10%</a:t>
                      </a:r>
                      <a:endParaRPr lang="en-US" sz="1600" b="1"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909.09</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620.92</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239.39</a:t>
                      </a:r>
                      <a:endParaRPr lang="en-US" sz="1600" dirty="0">
                        <a:effectLst/>
                        <a:latin typeface="+mn-lt"/>
                        <a:ea typeface="PMingLiU"/>
                        <a:cs typeface="Times New Roman"/>
                      </a:endParaRPr>
                    </a:p>
                  </a:txBody>
                  <a:tcPr marL="0" marT="0" marB="0"/>
                </a:tc>
                <a:tc>
                  <a:txBody>
                    <a:bodyPr/>
                    <a:lstStyle/>
                    <a:p>
                      <a:pPr algn="r">
                        <a:lnSpc>
                          <a:spcPct val="115000"/>
                        </a:lnSpc>
                        <a:spcAft>
                          <a:spcPts val="0"/>
                        </a:spcAft>
                      </a:pPr>
                      <a:r>
                        <a:rPr lang="en-US" sz="1600" dirty="0">
                          <a:effectLst/>
                        </a:rPr>
                        <a:t>57.31</a:t>
                      </a:r>
                      <a:endParaRPr lang="en-US" sz="1600" dirty="0">
                        <a:effectLst/>
                        <a:latin typeface="+mn-lt"/>
                        <a:ea typeface="PMingLiU"/>
                        <a:cs typeface="Times New Roman"/>
                      </a:endParaRPr>
                    </a:p>
                  </a:txBody>
                  <a:tcPr marL="0" marT="0" marB="0"/>
                </a:tc>
                <a:extLst>
                  <a:ext uri="{0D108BD9-81ED-4DB2-BD59-A6C34878D82A}">
                    <a16:rowId xmlns:a16="http://schemas.microsoft.com/office/drawing/2014/main" val="3482337839"/>
                  </a:ext>
                </a:extLst>
              </a:tr>
              <a:tr h="177165">
                <a:tc>
                  <a:txBody>
                    <a:bodyPr/>
                    <a:lstStyle/>
                    <a:p>
                      <a:pPr algn="ctr">
                        <a:lnSpc>
                          <a:spcPct val="115000"/>
                        </a:lnSpc>
                        <a:spcAft>
                          <a:spcPts val="0"/>
                        </a:spcAft>
                      </a:pPr>
                      <a:r>
                        <a:rPr lang="en-US" sz="1600" b="1" dirty="0">
                          <a:effectLst/>
                        </a:rPr>
                        <a:t>20%</a:t>
                      </a:r>
                      <a:endParaRPr lang="en-US" sz="1600" b="1" dirty="0">
                        <a:effectLst/>
                        <a:latin typeface="+mn-lt"/>
                        <a:ea typeface="PMingLiU"/>
                        <a:cs typeface="Times New Roman"/>
                      </a:endParaRPr>
                    </a:p>
                  </a:txBody>
                  <a:tcPr marL="0" marT="0" marB="0">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600" dirty="0">
                          <a:effectLst/>
                        </a:rPr>
                        <a:t>833.33</a:t>
                      </a:r>
                      <a:endParaRPr lang="en-US" sz="1600" dirty="0">
                        <a:effectLst/>
                        <a:latin typeface="+mn-lt"/>
                        <a:ea typeface="PMingLiU"/>
                        <a:cs typeface="Times New Roman"/>
                      </a:endParaRPr>
                    </a:p>
                  </a:txBody>
                  <a:tcPr marL="0" marT="0" marB="0">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600" dirty="0">
                          <a:effectLst/>
                        </a:rPr>
                        <a:t>401.88</a:t>
                      </a:r>
                      <a:endParaRPr lang="en-US" sz="1600" dirty="0">
                        <a:effectLst/>
                        <a:latin typeface="+mn-lt"/>
                        <a:ea typeface="PMingLiU"/>
                        <a:cs typeface="Times New Roman"/>
                      </a:endParaRPr>
                    </a:p>
                  </a:txBody>
                  <a:tcPr marL="0" marT="0" marB="0">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600" dirty="0">
                          <a:effectLst/>
                        </a:rPr>
                        <a:t>64.91</a:t>
                      </a:r>
                      <a:endParaRPr lang="en-US" sz="1600" dirty="0">
                        <a:effectLst/>
                        <a:latin typeface="+mn-lt"/>
                        <a:ea typeface="PMingLiU"/>
                        <a:cs typeface="Times New Roman"/>
                      </a:endParaRPr>
                    </a:p>
                  </a:txBody>
                  <a:tcPr marL="0" marT="0" marB="0">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600" dirty="0">
                          <a:effectLst/>
                        </a:rPr>
                        <a:t>4.21</a:t>
                      </a:r>
                      <a:endParaRPr lang="en-US" sz="1600" dirty="0">
                        <a:effectLst/>
                        <a:latin typeface="+mn-lt"/>
                        <a:ea typeface="PMingLiU"/>
                        <a:cs typeface="Times New Roman"/>
                      </a:endParaRPr>
                    </a:p>
                  </a:txBody>
                  <a:tcPr marL="0" marT="0" marB="0">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7214821"/>
                  </a:ext>
                </a:extLst>
              </a:tr>
            </a:tbl>
          </a:graphicData>
        </a:graphic>
      </p:graphicFrame>
      <p:sp>
        <p:nvSpPr>
          <p:cNvPr id="6" name="Content Placeholder 5">
            <a:extLst>
              <a:ext uri="{FF2B5EF4-FFF2-40B4-BE49-F238E27FC236}">
                <a16:creationId xmlns:a16="http://schemas.microsoft.com/office/drawing/2014/main" id="{CCF6C259-350F-43DE-8A9D-AEDF9C4975BA}"/>
              </a:ext>
            </a:extLst>
          </p:cNvPr>
          <p:cNvSpPr>
            <a:spLocks noGrp="1"/>
          </p:cNvSpPr>
          <p:nvPr>
            <p:ph sz="quarter" idx="16"/>
          </p:nvPr>
        </p:nvSpPr>
        <p:spPr>
          <a:xfrm>
            <a:off x="457200" y="4227070"/>
            <a:ext cx="8229600" cy="2082289"/>
          </a:xfrm>
        </p:spPr>
        <p:txBody>
          <a:bodyPr/>
          <a:lstStyle/>
          <a:p>
            <a:pPr marL="432" indent="0">
              <a:spcBef>
                <a:spcPts val="600"/>
              </a:spcBef>
              <a:buNone/>
            </a:pPr>
            <a:r>
              <a:rPr lang="en-IN" sz="1600" dirty="0"/>
              <a:t>Examples:</a:t>
            </a:r>
          </a:p>
          <a:p>
            <a:pPr>
              <a:spcBef>
                <a:spcPts val="600"/>
              </a:spcBef>
            </a:pPr>
            <a:r>
              <a:rPr lang="en-IN" sz="1600" dirty="0"/>
              <a:t>At an interest rate of 5%, a $1,000 payment has a </a:t>
            </a:r>
            <a:r>
              <a:rPr lang="en-IN" sz="1600" i="1" dirty="0"/>
              <a:t>P</a:t>
            </a:r>
            <a:r>
              <a:rPr lang="en-IN" sz="100" i="1" dirty="0"/>
              <a:t> </a:t>
            </a:r>
            <a:r>
              <a:rPr lang="en-IN" sz="1600" i="1" dirty="0"/>
              <a:t>V </a:t>
            </a:r>
            <a:r>
              <a:rPr lang="en-IN" sz="1600" dirty="0"/>
              <a:t>of $952.38 in one year, but only $231.38 in 30 years.</a:t>
            </a:r>
          </a:p>
          <a:p>
            <a:pPr>
              <a:spcBef>
                <a:spcPts val="600"/>
              </a:spcBef>
            </a:pPr>
            <a:r>
              <a:rPr lang="en-IN" sz="1600" dirty="0"/>
              <a:t>A $1,000 payment you receive in 15 years has a </a:t>
            </a:r>
            <a:r>
              <a:rPr lang="en-IN" sz="1600" i="1" dirty="0"/>
              <a:t>P</a:t>
            </a:r>
            <a:r>
              <a:rPr lang="en-IN" sz="100" i="1" dirty="0"/>
              <a:t> </a:t>
            </a:r>
            <a:r>
              <a:rPr lang="en-IN" sz="1600" i="1" dirty="0"/>
              <a:t>V </a:t>
            </a:r>
            <a:r>
              <a:rPr lang="en-IN" sz="1600" dirty="0"/>
              <a:t>of $861.35 when the interest rate is 1%, but only $64.91 when the interest rate is 20%.</a:t>
            </a:r>
          </a:p>
          <a:p>
            <a:pPr>
              <a:spcBef>
                <a:spcPts val="600"/>
              </a:spcBef>
            </a:pPr>
            <a:r>
              <a:rPr lang="en-IN" sz="1600" dirty="0"/>
              <a:t>Suppose the interest rate is 10%, and you will be paid $1,000 in one year and another $1,000 in 5 years, then the </a:t>
            </a:r>
            <a:r>
              <a:rPr lang="en-IN" sz="1600" i="1" dirty="0"/>
              <a:t>P</a:t>
            </a:r>
            <a:r>
              <a:rPr lang="en-IN" sz="100" i="1" dirty="0"/>
              <a:t> </a:t>
            </a:r>
            <a:r>
              <a:rPr lang="en-IN" sz="1600" i="1" dirty="0"/>
              <a:t>V </a:t>
            </a:r>
            <a:r>
              <a:rPr lang="en-IN" sz="1600" dirty="0"/>
              <a:t>of both payments is $909.09 + $620.92 = $1,530.01.</a:t>
            </a:r>
          </a:p>
        </p:txBody>
      </p:sp>
    </p:spTree>
    <p:extLst>
      <p:ext uri="{BB962C8B-B14F-4D97-AF65-F5344CB8AC3E}">
        <p14:creationId xmlns:p14="http://schemas.microsoft.com/office/powerpoint/2010/main" val="3919748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sz="3000" dirty="0"/>
              <a:t>Solved Problem 3.1B: In Your Interest How Do You Value a College Education? </a:t>
            </a:r>
            <a:r>
              <a:rPr lang="en-IN" sz="2000" b="0" dirty="0"/>
              <a:t>(1 of 2)</a:t>
            </a:r>
          </a:p>
        </p:txBody>
      </p:sp>
      <p:sp>
        <p:nvSpPr>
          <p:cNvPr id="5" name="Content Placeholder 4"/>
          <p:cNvSpPr>
            <a:spLocks noGrp="1"/>
          </p:cNvSpPr>
          <p:nvPr>
            <p:ph sz="quarter" idx="13"/>
          </p:nvPr>
        </p:nvSpPr>
        <p:spPr>
          <a:xfrm>
            <a:off x="457200" y="1551600"/>
            <a:ext cx="8302978" cy="4651237"/>
          </a:xfrm>
        </p:spPr>
        <p:txBody>
          <a:bodyPr/>
          <a:lstStyle/>
          <a:p>
            <a:pPr marL="432" indent="0">
              <a:spcBef>
                <a:spcPts val="1000"/>
              </a:spcBef>
              <a:buNone/>
            </a:pPr>
            <a:r>
              <a:rPr lang="en-IN" sz="2000" dirty="0"/>
              <a:t>The following data are the additional earnings of college graduates over high school graduates by age:</a:t>
            </a:r>
          </a:p>
          <a:p>
            <a:pPr marL="432" indent="0">
              <a:spcBef>
                <a:spcPts val="1000"/>
              </a:spcBef>
              <a:buNone/>
            </a:pPr>
            <a:r>
              <a:rPr lang="en-IN" sz="2000" dirty="0"/>
              <a:t>Age 22: $7,200</a:t>
            </a:r>
          </a:p>
          <a:p>
            <a:pPr marL="432" indent="0">
              <a:spcBef>
                <a:spcPts val="1000"/>
              </a:spcBef>
              <a:buNone/>
            </a:pPr>
            <a:r>
              <a:rPr lang="en-IN" sz="2000" dirty="0"/>
              <a:t>Age 23: $7,200</a:t>
            </a:r>
          </a:p>
          <a:p>
            <a:pPr marL="432" indent="0">
              <a:spcBef>
                <a:spcPts val="1000"/>
              </a:spcBef>
              <a:buNone/>
            </a:pPr>
            <a:r>
              <a:rPr lang="en-IN" sz="2000" dirty="0"/>
              <a:t>Age 24: $7,300</a:t>
            </a:r>
          </a:p>
          <a:p>
            <a:pPr marL="432" indent="0">
              <a:spcBef>
                <a:spcPts val="1000"/>
              </a:spcBef>
              <a:buNone/>
            </a:pPr>
            <a:r>
              <a:rPr lang="en-IN" sz="2000" dirty="0"/>
              <a:t>Age 25: $7,300</a:t>
            </a:r>
          </a:p>
          <a:p>
            <a:pPr marL="432" indent="0">
              <a:spcBef>
                <a:spcPts val="1000"/>
              </a:spcBef>
              <a:buNone/>
            </a:pPr>
            <a:r>
              <a:rPr lang="en-IN" sz="2000" dirty="0">
                <a:solidFill>
                  <a:schemeClr val="tx2"/>
                </a:solidFill>
              </a:rPr>
              <a:t>a.</a:t>
            </a:r>
            <a:r>
              <a:rPr lang="en-IN" sz="2000" dirty="0"/>
              <a:t> What is the present value of a college education from ages 22 to 25? Assume an interest rate of 5%.</a:t>
            </a:r>
          </a:p>
          <a:p>
            <a:pPr marL="432" indent="0">
              <a:spcBef>
                <a:spcPts val="1000"/>
              </a:spcBef>
              <a:buNone/>
            </a:pPr>
            <a:r>
              <a:rPr lang="en-IN" sz="2000" dirty="0">
                <a:solidFill>
                  <a:schemeClr val="tx2"/>
                </a:solidFill>
              </a:rPr>
              <a:t>b.</a:t>
            </a:r>
            <a:r>
              <a:rPr lang="en-IN" sz="2000" dirty="0"/>
              <a:t> Suppose you are 18 years old. Explain how you calculate the present value of a college education to make a decision about whether to take a job immediately after graduating from high school or to attend college and then work at age 22.</a:t>
            </a:r>
          </a:p>
        </p:txBody>
      </p:sp>
    </p:spTree>
    <p:extLst>
      <p:ext uri="{BB962C8B-B14F-4D97-AF65-F5344CB8AC3E}">
        <p14:creationId xmlns:p14="http://schemas.microsoft.com/office/powerpoint/2010/main" val="2453392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A5AF2-46B2-44BC-879F-024B84D07823}"/>
              </a:ext>
            </a:extLst>
          </p:cNvPr>
          <p:cNvSpPr>
            <a:spLocks noGrp="1"/>
          </p:cNvSpPr>
          <p:nvPr>
            <p:ph type="title"/>
          </p:nvPr>
        </p:nvSpPr>
        <p:spPr>
          <a:xfrm>
            <a:off x="457200" y="152401"/>
            <a:ext cx="8229600" cy="1160250"/>
          </a:xfrm>
        </p:spPr>
        <p:txBody>
          <a:bodyPr/>
          <a:lstStyle/>
          <a:p>
            <a:r>
              <a:rPr lang="en-IN" sz="3000" dirty="0"/>
              <a:t>Solved Problem 3.1B: In Your Interest How Do You Value a College Education? </a:t>
            </a:r>
            <a:r>
              <a:rPr lang="en-IN" sz="2000" b="0" dirty="0"/>
              <a:t>(2 of 2)</a:t>
            </a:r>
          </a:p>
        </p:txBody>
      </p:sp>
      <p:sp>
        <p:nvSpPr>
          <p:cNvPr id="3" name="Content Placeholder 2">
            <a:extLst>
              <a:ext uri="{FF2B5EF4-FFF2-40B4-BE49-F238E27FC236}">
                <a16:creationId xmlns:a16="http://schemas.microsoft.com/office/drawing/2014/main" id="{C05CD4A5-7BE7-4553-97E5-B7BF8D98A9CC}"/>
              </a:ext>
            </a:extLst>
          </p:cNvPr>
          <p:cNvSpPr>
            <a:spLocks noGrp="1"/>
          </p:cNvSpPr>
          <p:nvPr>
            <p:ph sz="quarter" idx="13"/>
          </p:nvPr>
        </p:nvSpPr>
        <p:spPr>
          <a:xfrm>
            <a:off x="457200" y="1551600"/>
            <a:ext cx="8229600" cy="1403985"/>
          </a:xfrm>
        </p:spPr>
        <p:txBody>
          <a:bodyPr/>
          <a:lstStyle/>
          <a:p>
            <a:pPr marL="432" indent="0">
              <a:spcBef>
                <a:spcPts val="600"/>
              </a:spcBef>
              <a:buNone/>
            </a:pPr>
            <a:r>
              <a:rPr lang="en-IN" sz="1800" dirty="0"/>
              <a:t>Solving the Problem</a:t>
            </a:r>
          </a:p>
          <a:p>
            <a:pPr marL="432" indent="0">
              <a:spcBef>
                <a:spcPts val="600"/>
              </a:spcBef>
              <a:buNone/>
            </a:pPr>
            <a:r>
              <a:rPr lang="en-IN" sz="1800" b="1" dirty="0"/>
              <a:t>Step 1 Review the chapter material.</a:t>
            </a:r>
          </a:p>
          <a:p>
            <a:pPr marL="432" indent="0">
              <a:spcBef>
                <a:spcPts val="600"/>
              </a:spcBef>
              <a:buNone/>
            </a:pPr>
            <a:r>
              <a:rPr lang="en-IN" sz="1800" b="1" dirty="0"/>
              <a:t>Step 2 Answer part (a) by using the data given to calculate the P</a:t>
            </a:r>
            <a:r>
              <a:rPr lang="en-IN" sz="100" b="1" dirty="0"/>
              <a:t> </a:t>
            </a:r>
            <a:r>
              <a:rPr lang="en-IN" sz="1800" b="1" dirty="0"/>
              <a:t>V of a college education.</a:t>
            </a:r>
          </a:p>
        </p:txBody>
      </p:sp>
      <p:graphicFrame>
        <p:nvGraphicFramePr>
          <p:cNvPr id="9" name="Object 8" descr="PV = $7,200 over 1 + 0.05 + $7,200 over left parenthesis 1+ 0.05 right parenthesis super 2 + $7,300 over left parenthesis 1+0.05 right parenthesis super 3 + $7,300 over left parenthesis 1+0.05 right parenthesis super 4 = $25,699.50">
            <a:extLst>
              <a:ext uri="{FF2B5EF4-FFF2-40B4-BE49-F238E27FC236}">
                <a16:creationId xmlns:a16="http://schemas.microsoft.com/office/drawing/2014/main" id="{8C6E2EBD-D814-4C97-955D-D99CBC3FFA73}"/>
              </a:ext>
            </a:extLst>
          </p:cNvPr>
          <p:cNvGraphicFramePr>
            <a:graphicFrameLocks noChangeAspect="1"/>
          </p:cNvGraphicFramePr>
          <p:nvPr>
            <p:extLst>
              <p:ext uri="{D42A27DB-BD31-4B8C-83A1-F6EECF244321}">
                <p14:modId xmlns:p14="http://schemas.microsoft.com/office/powerpoint/2010/main" val="4073566592"/>
              </p:ext>
            </p:extLst>
          </p:nvPr>
        </p:nvGraphicFramePr>
        <p:xfrm>
          <a:off x="1282700" y="3075697"/>
          <a:ext cx="6578600" cy="685800"/>
        </p:xfrm>
        <a:graphic>
          <a:graphicData uri="http://schemas.openxmlformats.org/presentationml/2006/ole">
            <mc:AlternateContent xmlns:mc="http://schemas.openxmlformats.org/markup-compatibility/2006">
              <mc:Choice xmlns:v="urn:schemas-microsoft-com:vml" Requires="v">
                <p:oleObj spid="_x0000_s4136" name="Equation" r:id="rId3" imgW="6578280" imgH="685800" progId="Equation.DSMT4">
                  <p:embed/>
                </p:oleObj>
              </mc:Choice>
              <mc:Fallback>
                <p:oleObj name="Equation" r:id="rId3" imgW="6578280" imgH="685800" progId="Equation.DSMT4">
                  <p:embed/>
                  <p:pic>
                    <p:nvPicPr>
                      <p:cNvPr id="0" name=""/>
                      <p:cNvPicPr/>
                      <p:nvPr/>
                    </p:nvPicPr>
                    <p:blipFill>
                      <a:blip r:embed="rId4"/>
                      <a:stretch>
                        <a:fillRect/>
                      </a:stretch>
                    </p:blipFill>
                    <p:spPr>
                      <a:xfrm>
                        <a:off x="1282700" y="3075697"/>
                        <a:ext cx="6578600" cy="685800"/>
                      </a:xfrm>
                      <a:prstGeom prst="rect">
                        <a:avLst/>
                      </a:prstGeom>
                    </p:spPr>
                  </p:pic>
                </p:oleObj>
              </mc:Fallback>
            </mc:AlternateContent>
          </a:graphicData>
        </a:graphic>
      </p:graphicFrame>
      <p:sp>
        <p:nvSpPr>
          <p:cNvPr id="4" name="Content Placeholder 3">
            <a:extLst>
              <a:ext uri="{FF2B5EF4-FFF2-40B4-BE49-F238E27FC236}">
                <a16:creationId xmlns:a16="http://schemas.microsoft.com/office/drawing/2014/main" id="{4E2CFF03-3AFF-46BC-8F7B-456E54801F6F}"/>
              </a:ext>
            </a:extLst>
          </p:cNvPr>
          <p:cNvSpPr>
            <a:spLocks noGrp="1"/>
          </p:cNvSpPr>
          <p:nvPr>
            <p:ph sz="quarter" idx="14"/>
          </p:nvPr>
        </p:nvSpPr>
        <p:spPr>
          <a:xfrm>
            <a:off x="457200" y="3874619"/>
            <a:ext cx="8229600" cy="2317175"/>
          </a:xfrm>
        </p:spPr>
        <p:txBody>
          <a:bodyPr/>
          <a:lstStyle/>
          <a:p>
            <a:pPr marL="432" indent="0">
              <a:spcBef>
                <a:spcPts val="600"/>
              </a:spcBef>
              <a:buNone/>
            </a:pPr>
            <a:r>
              <a:rPr lang="en-IN" sz="1800" b="1" dirty="0"/>
              <a:t>Step 3 Answer part (b) by considering how to calculate the P</a:t>
            </a:r>
            <a:r>
              <a:rPr lang="en-IN" sz="100" b="1" dirty="0"/>
              <a:t> </a:t>
            </a:r>
            <a:r>
              <a:rPr lang="en-IN" sz="1800" b="1" dirty="0"/>
              <a:t>V of a college education through the normal retirement age of 67.</a:t>
            </a:r>
          </a:p>
          <a:p>
            <a:r>
              <a:rPr lang="en-IN" sz="1800" dirty="0"/>
              <a:t>You would also need to consider:</a:t>
            </a:r>
          </a:p>
          <a:p>
            <a:pPr lvl="1" indent="-284400"/>
            <a:r>
              <a:rPr lang="en-IN" sz="1800" dirty="0"/>
              <a:t>Explicit costs of attending college, e.g., tuition and books</a:t>
            </a:r>
          </a:p>
          <a:p>
            <a:pPr lvl="1" indent="-284400"/>
            <a:r>
              <a:rPr lang="en-IN" sz="1800" dirty="0"/>
              <a:t>The opportunity cost of attending college</a:t>
            </a:r>
          </a:p>
          <a:p>
            <a:pPr lvl="1" indent="-284400"/>
            <a:r>
              <a:rPr lang="en-IN" sz="1800" dirty="0"/>
              <a:t>Income of the specific occupation you intend to enter after graduation</a:t>
            </a:r>
          </a:p>
        </p:txBody>
      </p:sp>
    </p:spTree>
    <p:extLst>
      <p:ext uri="{BB962C8B-B14F-4D97-AF65-F5344CB8AC3E}">
        <p14:creationId xmlns:p14="http://schemas.microsoft.com/office/powerpoint/2010/main" val="1654793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7648414" cy="1097279"/>
          </a:xfrm>
        </p:spPr>
        <p:txBody>
          <a:bodyPr/>
          <a:lstStyle/>
          <a:p>
            <a:r>
              <a:rPr lang="en-IN" sz="3200" dirty="0"/>
              <a:t>Discounting and the Prices of Financial Assets</a:t>
            </a:r>
          </a:p>
        </p:txBody>
      </p:sp>
      <p:sp>
        <p:nvSpPr>
          <p:cNvPr id="3" name="Content Placeholder 2"/>
          <p:cNvSpPr>
            <a:spLocks noGrp="1"/>
          </p:cNvSpPr>
          <p:nvPr>
            <p:ph sz="quarter" idx="13"/>
          </p:nvPr>
        </p:nvSpPr>
        <p:spPr>
          <a:xfrm>
            <a:off x="457200" y="1551600"/>
            <a:ext cx="8232775" cy="1858840"/>
          </a:xfrm>
        </p:spPr>
        <p:txBody>
          <a:bodyPr/>
          <a:lstStyle/>
          <a:p>
            <a:pPr marL="432" indent="0">
              <a:buNone/>
            </a:pPr>
            <a:r>
              <a:rPr lang="en-IN" dirty="0"/>
              <a:t>Discounting lets you compare financial assets.</a:t>
            </a:r>
          </a:p>
          <a:p>
            <a:pPr marL="432" indent="0">
              <a:buNone/>
            </a:pPr>
            <a:r>
              <a:rPr lang="en-IN" dirty="0"/>
              <a:t>The price of an asset is determined by adding up the present values of all the payments from its sellers to buyers.</a:t>
            </a:r>
          </a:p>
        </p:txBody>
      </p:sp>
    </p:spTree>
    <p:extLst>
      <p:ext uri="{BB962C8B-B14F-4D97-AF65-F5344CB8AC3E}">
        <p14:creationId xmlns:p14="http://schemas.microsoft.com/office/powerpoint/2010/main" val="1268011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AFAB5-003D-414F-8148-1C5E262ADC5B}"/>
              </a:ext>
            </a:extLst>
          </p:cNvPr>
          <p:cNvSpPr>
            <a:spLocks noGrp="1"/>
          </p:cNvSpPr>
          <p:nvPr>
            <p:ph type="title"/>
          </p:nvPr>
        </p:nvSpPr>
        <p:spPr/>
        <p:txBody>
          <a:bodyPr/>
          <a:lstStyle/>
          <a:p>
            <a:r>
              <a:rPr lang="en-IN" dirty="0"/>
              <a:t>3.2 Learning Objective</a:t>
            </a:r>
          </a:p>
        </p:txBody>
      </p:sp>
      <p:sp>
        <p:nvSpPr>
          <p:cNvPr id="3" name="Subtitle 2">
            <a:extLst>
              <a:ext uri="{FF2B5EF4-FFF2-40B4-BE49-F238E27FC236}">
                <a16:creationId xmlns:a16="http://schemas.microsoft.com/office/drawing/2014/main" id="{B9B81AA3-0232-4CAB-B98D-82804D4DFE16}"/>
              </a:ext>
            </a:extLst>
          </p:cNvPr>
          <p:cNvSpPr>
            <a:spLocks noGrp="1"/>
          </p:cNvSpPr>
          <p:nvPr>
            <p:ph sz="quarter" idx="13"/>
          </p:nvPr>
        </p:nvSpPr>
        <p:spPr/>
        <p:txBody>
          <a:bodyPr/>
          <a:lstStyle/>
          <a:p>
            <a:pPr marL="432" indent="0">
              <a:buNone/>
            </a:pPr>
            <a:r>
              <a:rPr lang="en-IN" dirty="0"/>
              <a:t>Distinguish among different debt instruments and understand how their prices are determined.</a:t>
            </a:r>
          </a:p>
        </p:txBody>
      </p:sp>
    </p:spTree>
    <p:extLst>
      <p:ext uri="{BB962C8B-B14F-4D97-AF65-F5344CB8AC3E}">
        <p14:creationId xmlns:p14="http://schemas.microsoft.com/office/powerpoint/2010/main" val="1703495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a:t>Debt Instruments and Their Prices</a:t>
            </a:r>
          </a:p>
        </p:txBody>
      </p:sp>
      <p:sp>
        <p:nvSpPr>
          <p:cNvPr id="5" name="Content Placeholder 4"/>
          <p:cNvSpPr>
            <a:spLocks noGrp="1"/>
          </p:cNvSpPr>
          <p:nvPr>
            <p:ph sz="quarter" idx="13"/>
          </p:nvPr>
        </p:nvSpPr>
        <p:spPr>
          <a:xfrm>
            <a:off x="457199" y="1551600"/>
            <a:ext cx="8393289" cy="2997822"/>
          </a:xfrm>
        </p:spPr>
        <p:txBody>
          <a:bodyPr/>
          <a:lstStyle/>
          <a:p>
            <a:pPr marL="432" indent="0">
              <a:buNone/>
            </a:pPr>
            <a:r>
              <a:rPr lang="en-IN" b="1" dirty="0"/>
              <a:t>The price of a financial asset is equal to the present value of the payments to be received from owning it.</a:t>
            </a:r>
          </a:p>
          <a:p>
            <a:r>
              <a:rPr lang="en-IN" b="1" dirty="0"/>
              <a:t>Debt instruments </a:t>
            </a:r>
            <a:r>
              <a:rPr lang="en-IN" dirty="0"/>
              <a:t>are methods of financing debt, including simple loans, discount bonds, coupon bonds, and fixed payment loans.</a:t>
            </a:r>
          </a:p>
          <a:p>
            <a:pPr lvl="1"/>
            <a:r>
              <a:rPr lang="en-IN" dirty="0"/>
              <a:t>also known as </a:t>
            </a:r>
            <a:r>
              <a:rPr lang="en-IN" b="1" dirty="0"/>
              <a:t>credit market instruments </a:t>
            </a:r>
            <a:r>
              <a:rPr lang="en-IN" dirty="0"/>
              <a:t>or </a:t>
            </a:r>
            <a:r>
              <a:rPr lang="en-IN" b="1" dirty="0"/>
              <a:t>fixed income assets</a:t>
            </a:r>
          </a:p>
        </p:txBody>
      </p:sp>
      <p:sp>
        <p:nvSpPr>
          <p:cNvPr id="8" name="Content Placeholder 7"/>
          <p:cNvSpPr>
            <a:spLocks noGrp="1"/>
          </p:cNvSpPr>
          <p:nvPr>
            <p:ph sz="quarter" idx="14"/>
          </p:nvPr>
        </p:nvSpPr>
        <p:spPr>
          <a:xfrm>
            <a:off x="457200" y="4670614"/>
            <a:ext cx="8229600" cy="996315"/>
          </a:xfrm>
        </p:spPr>
        <p:txBody>
          <a:bodyPr/>
          <a:lstStyle/>
          <a:p>
            <a:r>
              <a:rPr lang="en-IN" b="1" dirty="0"/>
              <a:t>Equity</a:t>
            </a:r>
            <a:r>
              <a:rPr lang="en-IN" dirty="0"/>
              <a:t> is a claim to part ownership of a firm.</a:t>
            </a:r>
          </a:p>
          <a:p>
            <a:pPr lvl="1"/>
            <a:r>
              <a:rPr lang="en-IN" dirty="0"/>
              <a:t>Example: common stock issued by a corporation.</a:t>
            </a:r>
          </a:p>
        </p:txBody>
      </p:sp>
    </p:spTree>
    <p:extLst>
      <p:ext uri="{BB962C8B-B14F-4D97-AF65-F5344CB8AC3E}">
        <p14:creationId xmlns:p14="http://schemas.microsoft.com/office/powerpoint/2010/main" val="3166649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Loans, Bonds, and the Timing of Payments</a:t>
            </a:r>
          </a:p>
        </p:txBody>
      </p:sp>
      <p:sp>
        <p:nvSpPr>
          <p:cNvPr id="3" name="Content Placeholder 2"/>
          <p:cNvSpPr>
            <a:spLocks noGrp="1"/>
          </p:cNvSpPr>
          <p:nvPr>
            <p:ph sz="quarter" idx="13"/>
          </p:nvPr>
        </p:nvSpPr>
        <p:spPr>
          <a:xfrm>
            <a:off x="457200" y="1554921"/>
            <a:ext cx="8232775" cy="3355746"/>
          </a:xfrm>
        </p:spPr>
        <p:txBody>
          <a:bodyPr/>
          <a:lstStyle/>
          <a:p>
            <a:pPr marL="432" indent="0">
              <a:buNone/>
            </a:pPr>
            <a:r>
              <a:rPr lang="en-IN" dirty="0"/>
              <a:t>In this section, we discuss four basic categories of debt instruments:</a:t>
            </a:r>
          </a:p>
          <a:p>
            <a:pPr marL="432000" indent="-432000">
              <a:buFont typeface="+mj-lt"/>
              <a:buAutoNum type="arabicPeriod"/>
            </a:pPr>
            <a:r>
              <a:rPr lang="en-IN" dirty="0"/>
              <a:t>Simple loans</a:t>
            </a:r>
          </a:p>
          <a:p>
            <a:pPr marL="432000" indent="-432000">
              <a:buFont typeface="+mj-lt"/>
              <a:buAutoNum type="arabicPeriod"/>
            </a:pPr>
            <a:r>
              <a:rPr lang="en-IN" dirty="0"/>
              <a:t>Discount bonds</a:t>
            </a:r>
          </a:p>
          <a:p>
            <a:pPr marL="432000" indent="-432000">
              <a:buFont typeface="+mj-lt"/>
              <a:buAutoNum type="arabicPeriod"/>
            </a:pPr>
            <a:r>
              <a:rPr lang="en-IN" dirty="0"/>
              <a:t>Coupon bonds</a:t>
            </a:r>
          </a:p>
          <a:p>
            <a:pPr marL="432000" indent="-432000">
              <a:buFont typeface="+mj-lt"/>
              <a:buAutoNum type="arabicPeriod"/>
            </a:pPr>
            <a:r>
              <a:rPr lang="en-IN" dirty="0"/>
              <a:t>Fixed-payment loans</a:t>
            </a:r>
          </a:p>
        </p:txBody>
      </p:sp>
    </p:spTree>
    <p:extLst>
      <p:ext uri="{BB962C8B-B14F-4D97-AF65-F5344CB8AC3E}">
        <p14:creationId xmlns:p14="http://schemas.microsoft.com/office/powerpoint/2010/main" val="1514870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45FD4-53DF-4FE4-916F-8FE26264F443}"/>
              </a:ext>
            </a:extLst>
          </p:cNvPr>
          <p:cNvSpPr>
            <a:spLocks noGrp="1"/>
          </p:cNvSpPr>
          <p:nvPr>
            <p:ph type="title"/>
          </p:nvPr>
        </p:nvSpPr>
        <p:spPr/>
        <p:txBody>
          <a:bodyPr/>
          <a:lstStyle/>
          <a:p>
            <a:r>
              <a:rPr lang="en-IN" dirty="0"/>
              <a:t>Simple Loan</a:t>
            </a:r>
          </a:p>
        </p:txBody>
      </p:sp>
      <p:sp>
        <p:nvSpPr>
          <p:cNvPr id="3" name="Content Placeholder 2">
            <a:extLst>
              <a:ext uri="{FF2B5EF4-FFF2-40B4-BE49-F238E27FC236}">
                <a16:creationId xmlns:a16="http://schemas.microsoft.com/office/drawing/2014/main" id="{F890489F-39C9-4043-B1E5-7EB02C1E658E}"/>
              </a:ext>
            </a:extLst>
          </p:cNvPr>
          <p:cNvSpPr>
            <a:spLocks noGrp="1"/>
          </p:cNvSpPr>
          <p:nvPr>
            <p:ph sz="quarter" idx="13"/>
          </p:nvPr>
        </p:nvSpPr>
        <p:spPr>
          <a:xfrm>
            <a:off x="457200" y="1552576"/>
            <a:ext cx="8438444" cy="1156758"/>
          </a:xfrm>
        </p:spPr>
        <p:txBody>
          <a:bodyPr/>
          <a:lstStyle/>
          <a:p>
            <a:pPr marL="432" indent="0">
              <a:buNone/>
            </a:pPr>
            <a:r>
              <a:rPr lang="en-IN" sz="2000" b="1" dirty="0"/>
              <a:t>Simple loan </a:t>
            </a:r>
            <a:r>
              <a:rPr lang="en-IN" sz="2000" dirty="0"/>
              <a:t>is a debt instrument in which the borrower receives from the lender an amount called the principal and agrees to repay the lender the principal plus interest on a specific date when the loan matures.</a:t>
            </a:r>
          </a:p>
        </p:txBody>
      </p:sp>
      <p:pic>
        <p:nvPicPr>
          <p:cNvPr id="9" name="Content Placeholder 8" descr="A timeline exemplifies a simple loan. At year 0, Nate's receives a $10,000 loan from Bank of America, and at year 1, Nate's repays Bank of America $11,000.">
            <a:extLst>
              <a:ext uri="{FF2B5EF4-FFF2-40B4-BE49-F238E27FC236}">
                <a16:creationId xmlns:a16="http://schemas.microsoft.com/office/drawing/2014/main" id="{0290DE30-5DEE-45F5-8596-74BFC1DA8014}"/>
              </a:ext>
            </a:extLst>
          </p:cNvPr>
          <p:cNvPicPr>
            <a:picLocks noGrp="1" noChangeAspect="1"/>
          </p:cNvPicPr>
          <p:nvPr>
            <p:ph sz="quarter" idx="14"/>
          </p:nvPr>
        </p:nvPicPr>
        <p:blipFill>
          <a:blip r:embed="rId3"/>
          <a:stretch>
            <a:fillRect/>
          </a:stretch>
        </p:blipFill>
        <p:spPr>
          <a:xfrm>
            <a:off x="738228" y="2881966"/>
            <a:ext cx="7667543" cy="2309771"/>
          </a:xfrm>
        </p:spPr>
      </p:pic>
      <p:sp>
        <p:nvSpPr>
          <p:cNvPr id="5" name="Content Placeholder 4">
            <a:extLst>
              <a:ext uri="{FF2B5EF4-FFF2-40B4-BE49-F238E27FC236}">
                <a16:creationId xmlns:a16="http://schemas.microsoft.com/office/drawing/2014/main" id="{7CA97C17-332C-475C-8649-8B0E5EC2BF8E}"/>
              </a:ext>
            </a:extLst>
          </p:cNvPr>
          <p:cNvSpPr>
            <a:spLocks noGrp="1"/>
          </p:cNvSpPr>
          <p:nvPr>
            <p:ph sz="quarter" idx="15"/>
          </p:nvPr>
        </p:nvSpPr>
        <p:spPr>
          <a:xfrm>
            <a:off x="454672" y="5388128"/>
            <a:ext cx="7266928" cy="459211"/>
          </a:xfrm>
        </p:spPr>
        <p:txBody>
          <a:bodyPr bIns="0"/>
          <a:lstStyle/>
          <a:p>
            <a:pPr marL="432" indent="0">
              <a:buNone/>
            </a:pPr>
            <a:r>
              <a:rPr lang="en-IN" sz="2000" dirty="0"/>
              <a:t>After one year, Nate’s would repay the principal plus interest:</a:t>
            </a:r>
          </a:p>
        </p:txBody>
      </p:sp>
      <p:graphicFrame>
        <p:nvGraphicFramePr>
          <p:cNvPr id="7" name="Object 6" descr="$10,000+left parenthesis $10,000 times 0.10 right parenthesis comma or $11,000">
            <a:extLst>
              <a:ext uri="{FF2B5EF4-FFF2-40B4-BE49-F238E27FC236}">
                <a16:creationId xmlns:a16="http://schemas.microsoft.com/office/drawing/2014/main" id="{ADFBA6FC-CD64-41AD-893B-633ED5160BE9}"/>
              </a:ext>
            </a:extLst>
          </p:cNvPr>
          <p:cNvGraphicFramePr>
            <a:graphicFrameLocks noChangeAspect="1"/>
          </p:cNvGraphicFramePr>
          <p:nvPr>
            <p:extLst>
              <p:ext uri="{D42A27DB-BD31-4B8C-83A1-F6EECF244321}">
                <p14:modId xmlns:p14="http://schemas.microsoft.com/office/powerpoint/2010/main" val="90038100"/>
              </p:ext>
            </p:extLst>
          </p:nvPr>
        </p:nvGraphicFramePr>
        <p:xfrm>
          <a:off x="521454" y="5982454"/>
          <a:ext cx="3975100" cy="279400"/>
        </p:xfrm>
        <a:graphic>
          <a:graphicData uri="http://schemas.openxmlformats.org/presentationml/2006/ole">
            <mc:AlternateContent xmlns:mc="http://schemas.openxmlformats.org/markup-compatibility/2006">
              <mc:Choice xmlns:v="urn:schemas-microsoft-com:vml" Requires="v">
                <p:oleObj spid="_x0000_s5160" name="Equation" r:id="rId4" imgW="3974760" imgH="279360" progId="Equation.DSMT4">
                  <p:embed/>
                </p:oleObj>
              </mc:Choice>
              <mc:Fallback>
                <p:oleObj name="Equation" r:id="rId4" imgW="3974760" imgH="279360" progId="Equation.DSMT4">
                  <p:embed/>
                  <p:pic>
                    <p:nvPicPr>
                      <p:cNvPr id="0" name=""/>
                      <p:cNvPicPr/>
                      <p:nvPr/>
                    </p:nvPicPr>
                    <p:blipFill>
                      <a:blip r:embed="rId5"/>
                      <a:stretch>
                        <a:fillRect/>
                      </a:stretch>
                    </p:blipFill>
                    <p:spPr>
                      <a:xfrm>
                        <a:off x="521454" y="5982454"/>
                        <a:ext cx="3975100" cy="279400"/>
                      </a:xfrm>
                      <a:prstGeom prst="rect">
                        <a:avLst/>
                      </a:prstGeom>
                    </p:spPr>
                  </p:pic>
                </p:oleObj>
              </mc:Fallback>
            </mc:AlternateContent>
          </a:graphicData>
        </a:graphic>
      </p:graphicFrame>
    </p:spTree>
    <p:extLst>
      <p:ext uri="{BB962C8B-B14F-4D97-AF65-F5344CB8AC3E}">
        <p14:creationId xmlns:p14="http://schemas.microsoft.com/office/powerpoint/2010/main" val="265236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85F22-A708-462D-BEC8-862613133514}"/>
              </a:ext>
            </a:extLst>
          </p:cNvPr>
          <p:cNvSpPr>
            <a:spLocks noGrp="1"/>
          </p:cNvSpPr>
          <p:nvPr>
            <p:ph type="title"/>
          </p:nvPr>
        </p:nvSpPr>
        <p:spPr/>
        <p:txBody>
          <a:bodyPr/>
          <a:lstStyle/>
          <a:p>
            <a:r>
              <a:rPr lang="en-IN" dirty="0"/>
              <a:t>Discount Bond</a:t>
            </a:r>
          </a:p>
        </p:txBody>
      </p:sp>
      <p:sp>
        <p:nvSpPr>
          <p:cNvPr id="3" name="Content Placeholder 2">
            <a:extLst>
              <a:ext uri="{FF2B5EF4-FFF2-40B4-BE49-F238E27FC236}">
                <a16:creationId xmlns:a16="http://schemas.microsoft.com/office/drawing/2014/main" id="{4062E5C6-18E2-4C18-93C5-BD416F677BFF}"/>
              </a:ext>
            </a:extLst>
          </p:cNvPr>
          <p:cNvSpPr>
            <a:spLocks noGrp="1"/>
          </p:cNvSpPr>
          <p:nvPr>
            <p:ph sz="quarter" idx="13"/>
          </p:nvPr>
        </p:nvSpPr>
        <p:spPr>
          <a:xfrm>
            <a:off x="457200" y="1552575"/>
            <a:ext cx="8427156" cy="1134181"/>
          </a:xfrm>
        </p:spPr>
        <p:txBody>
          <a:bodyPr/>
          <a:lstStyle/>
          <a:p>
            <a:pPr marL="432" indent="0">
              <a:buNone/>
            </a:pPr>
            <a:r>
              <a:rPr lang="en-IN" sz="2000" b="1" dirty="0"/>
              <a:t>Discount bond</a:t>
            </a:r>
            <a:r>
              <a:rPr lang="en-IN" sz="2000" dirty="0"/>
              <a:t> is a debt instrument in which the borrower repays the amount of the loan in a single payment at maturity but receives less than the face value of the bond initially.</a:t>
            </a:r>
          </a:p>
        </p:txBody>
      </p:sp>
      <p:pic>
        <p:nvPicPr>
          <p:cNvPr id="12" name="Content Placeholder 11" descr="A timeline exemplifies a discount bond. At year 0, a borrower receives $9,091 from selling the discount bond, and at year 1, the borrower repays $10,000.">
            <a:extLst>
              <a:ext uri="{FF2B5EF4-FFF2-40B4-BE49-F238E27FC236}">
                <a16:creationId xmlns:a16="http://schemas.microsoft.com/office/drawing/2014/main" id="{B6645B7C-0911-4589-A38A-C78CB65A17B2}"/>
              </a:ext>
            </a:extLst>
          </p:cNvPr>
          <p:cNvPicPr>
            <a:picLocks noGrp="1" noChangeAspect="1"/>
          </p:cNvPicPr>
          <p:nvPr>
            <p:ph sz="quarter" idx="14"/>
          </p:nvPr>
        </p:nvPicPr>
        <p:blipFill>
          <a:blip r:embed="rId4"/>
          <a:stretch>
            <a:fillRect/>
          </a:stretch>
        </p:blipFill>
        <p:spPr>
          <a:xfrm>
            <a:off x="814988" y="2833389"/>
            <a:ext cx="7617212" cy="2309771"/>
          </a:xfrm>
        </p:spPr>
      </p:pic>
      <p:sp>
        <p:nvSpPr>
          <p:cNvPr id="5" name="Content Placeholder 4">
            <a:extLst>
              <a:ext uri="{FF2B5EF4-FFF2-40B4-BE49-F238E27FC236}">
                <a16:creationId xmlns:a16="http://schemas.microsoft.com/office/drawing/2014/main" id="{72271C9A-38AB-4CED-9C8C-8D1F0DABB53B}"/>
              </a:ext>
            </a:extLst>
          </p:cNvPr>
          <p:cNvSpPr>
            <a:spLocks noGrp="1"/>
          </p:cNvSpPr>
          <p:nvPr>
            <p:ph sz="quarter" idx="15"/>
          </p:nvPr>
        </p:nvSpPr>
        <p:spPr>
          <a:xfrm>
            <a:off x="457201" y="5280297"/>
            <a:ext cx="3618854" cy="458478"/>
          </a:xfrm>
        </p:spPr>
        <p:txBody>
          <a:bodyPr rIns="0" bIns="0"/>
          <a:lstStyle/>
          <a:p>
            <a:pPr marL="432" indent="0">
              <a:buNone/>
            </a:pPr>
            <a:r>
              <a:rPr lang="en-IN" sz="2000" dirty="0"/>
              <a:t>The lender receives interest of</a:t>
            </a:r>
          </a:p>
        </p:txBody>
      </p:sp>
      <p:graphicFrame>
        <p:nvGraphicFramePr>
          <p:cNvPr id="13" name="Object 12" descr="$10,000 minus $9,091 = $909">
            <a:extLst>
              <a:ext uri="{FF2B5EF4-FFF2-40B4-BE49-F238E27FC236}">
                <a16:creationId xmlns:a16="http://schemas.microsoft.com/office/drawing/2014/main" id="{B3AC3FD9-8B13-48C5-A7AC-C9CC8EBE4830}"/>
              </a:ext>
            </a:extLst>
          </p:cNvPr>
          <p:cNvGraphicFramePr>
            <a:graphicFrameLocks noChangeAspect="1"/>
          </p:cNvGraphicFramePr>
          <p:nvPr>
            <p:extLst>
              <p:ext uri="{D42A27DB-BD31-4B8C-83A1-F6EECF244321}">
                <p14:modId xmlns:p14="http://schemas.microsoft.com/office/powerpoint/2010/main" val="3324906920"/>
              </p:ext>
            </p:extLst>
          </p:nvPr>
        </p:nvGraphicFramePr>
        <p:xfrm>
          <a:off x="4215815" y="5419481"/>
          <a:ext cx="2726497" cy="273895"/>
        </p:xfrm>
        <a:graphic>
          <a:graphicData uri="http://schemas.openxmlformats.org/presentationml/2006/ole">
            <mc:AlternateContent xmlns:mc="http://schemas.openxmlformats.org/markup-compatibility/2006">
              <mc:Choice xmlns:v="urn:schemas-microsoft-com:vml" Requires="v">
                <p:oleObj spid="_x0000_s6222" name="Equation" r:id="rId5" imgW="2781000" imgH="279360" progId="Equation.DSMT4">
                  <p:embed/>
                </p:oleObj>
              </mc:Choice>
              <mc:Fallback>
                <p:oleObj name="Equation" r:id="rId5" imgW="2781000" imgH="279360" progId="Equation.DSMT4">
                  <p:embed/>
                  <p:pic>
                    <p:nvPicPr>
                      <p:cNvPr id="0" name=""/>
                      <p:cNvPicPr/>
                      <p:nvPr/>
                    </p:nvPicPr>
                    <p:blipFill>
                      <a:blip r:embed="rId6"/>
                      <a:stretch>
                        <a:fillRect/>
                      </a:stretch>
                    </p:blipFill>
                    <p:spPr>
                      <a:xfrm>
                        <a:off x="4215815" y="5419481"/>
                        <a:ext cx="2726497" cy="273895"/>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B52CEBEE-58B3-4D6E-B1A9-7FFD26A2032F}"/>
              </a:ext>
            </a:extLst>
          </p:cNvPr>
          <p:cNvSpPr>
            <a:spLocks noGrp="1"/>
          </p:cNvSpPr>
          <p:nvPr>
            <p:ph sz="quarter" idx="16"/>
          </p:nvPr>
        </p:nvSpPr>
        <p:spPr>
          <a:xfrm>
            <a:off x="7054557" y="5277869"/>
            <a:ext cx="1709336" cy="462823"/>
          </a:xfrm>
        </p:spPr>
        <p:txBody>
          <a:bodyPr lIns="0"/>
          <a:lstStyle/>
          <a:p>
            <a:pPr marL="432" indent="0">
              <a:buNone/>
            </a:pPr>
            <a:r>
              <a:rPr lang="en-IN" sz="2000" dirty="0"/>
              <a:t>for the year.</a:t>
            </a:r>
          </a:p>
        </p:txBody>
      </p:sp>
      <p:sp>
        <p:nvSpPr>
          <p:cNvPr id="7" name="Content Placeholder 6">
            <a:extLst>
              <a:ext uri="{FF2B5EF4-FFF2-40B4-BE49-F238E27FC236}">
                <a16:creationId xmlns:a16="http://schemas.microsoft.com/office/drawing/2014/main" id="{660F2006-2406-417F-81F2-DA90BBAEA877}"/>
              </a:ext>
            </a:extLst>
          </p:cNvPr>
          <p:cNvSpPr>
            <a:spLocks noGrp="1"/>
          </p:cNvSpPr>
          <p:nvPr>
            <p:ph sz="quarter" idx="17"/>
          </p:nvPr>
        </p:nvSpPr>
        <p:spPr>
          <a:xfrm>
            <a:off x="457200" y="5823632"/>
            <a:ext cx="3520911" cy="388400"/>
          </a:xfrm>
        </p:spPr>
        <p:txBody>
          <a:bodyPr tIns="0" rIns="0"/>
          <a:lstStyle/>
          <a:p>
            <a:pPr marL="432" indent="0">
              <a:buNone/>
            </a:pPr>
            <a:r>
              <a:rPr lang="en-IN" sz="2000" dirty="0"/>
              <a:t>Therefore, the interest rate is</a:t>
            </a:r>
          </a:p>
        </p:txBody>
      </p:sp>
      <p:graphicFrame>
        <p:nvGraphicFramePr>
          <p:cNvPr id="14" name="Object 13" descr="$909 over $9,091= 0.10 left parenthesis 10% right parenthesis ">
            <a:extLst>
              <a:ext uri="{FF2B5EF4-FFF2-40B4-BE49-F238E27FC236}">
                <a16:creationId xmlns:a16="http://schemas.microsoft.com/office/drawing/2014/main" id="{386DF1BE-D68F-4937-9654-415672FBFEB2}"/>
              </a:ext>
            </a:extLst>
          </p:cNvPr>
          <p:cNvGraphicFramePr>
            <a:graphicFrameLocks noChangeAspect="1"/>
          </p:cNvGraphicFramePr>
          <p:nvPr>
            <p:extLst>
              <p:ext uri="{D42A27DB-BD31-4B8C-83A1-F6EECF244321}">
                <p14:modId xmlns:p14="http://schemas.microsoft.com/office/powerpoint/2010/main" val="3375325623"/>
              </p:ext>
            </p:extLst>
          </p:nvPr>
        </p:nvGraphicFramePr>
        <p:xfrm>
          <a:off x="4112756" y="5870575"/>
          <a:ext cx="3009900" cy="304800"/>
        </p:xfrm>
        <a:graphic>
          <a:graphicData uri="http://schemas.openxmlformats.org/presentationml/2006/ole">
            <mc:AlternateContent xmlns:mc="http://schemas.openxmlformats.org/markup-compatibility/2006">
              <mc:Choice xmlns:v="urn:schemas-microsoft-com:vml" Requires="v">
                <p:oleObj spid="_x0000_s6223" name="Equation" r:id="rId7" imgW="3009600" imgH="304560" progId="Equation.DSMT4">
                  <p:embed/>
                </p:oleObj>
              </mc:Choice>
              <mc:Fallback>
                <p:oleObj name="Equation" r:id="rId7" imgW="3009600" imgH="304560" progId="Equation.DSMT4">
                  <p:embed/>
                  <p:pic>
                    <p:nvPicPr>
                      <p:cNvPr id="0" name=""/>
                      <p:cNvPicPr/>
                      <p:nvPr/>
                    </p:nvPicPr>
                    <p:blipFill>
                      <a:blip r:embed="rId8"/>
                      <a:stretch>
                        <a:fillRect/>
                      </a:stretch>
                    </p:blipFill>
                    <p:spPr>
                      <a:xfrm>
                        <a:off x="4112756" y="5870575"/>
                        <a:ext cx="3009900" cy="304800"/>
                      </a:xfrm>
                      <a:prstGeom prst="rect">
                        <a:avLst/>
                      </a:prstGeom>
                    </p:spPr>
                  </p:pic>
                </p:oleObj>
              </mc:Fallback>
            </mc:AlternateContent>
          </a:graphicData>
        </a:graphic>
      </p:graphicFrame>
    </p:spTree>
    <p:extLst>
      <p:ext uri="{BB962C8B-B14F-4D97-AF65-F5344CB8AC3E}">
        <p14:creationId xmlns:p14="http://schemas.microsoft.com/office/powerpoint/2010/main" val="2113917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Coupon Bonds </a:t>
            </a:r>
            <a:r>
              <a:rPr lang="en-IN" sz="2000" b="0" dirty="0"/>
              <a:t>(1 of 2)</a:t>
            </a:r>
          </a:p>
        </p:txBody>
      </p:sp>
      <p:sp>
        <p:nvSpPr>
          <p:cNvPr id="3" name="Content Placeholder 2"/>
          <p:cNvSpPr>
            <a:spLocks noGrp="1"/>
          </p:cNvSpPr>
          <p:nvPr>
            <p:ph sz="quarter" idx="13"/>
          </p:nvPr>
        </p:nvSpPr>
        <p:spPr>
          <a:xfrm>
            <a:off x="457200" y="1554921"/>
            <a:ext cx="8244840" cy="4495360"/>
          </a:xfrm>
        </p:spPr>
        <p:txBody>
          <a:bodyPr/>
          <a:lstStyle/>
          <a:p>
            <a:pPr marL="432" indent="0">
              <a:buNone/>
            </a:pPr>
            <a:r>
              <a:rPr lang="en-IN" sz="2000" dirty="0"/>
              <a:t>A </a:t>
            </a:r>
            <a:r>
              <a:rPr lang="en-IN" sz="2000" b="1" dirty="0"/>
              <a:t>coupon bond </a:t>
            </a:r>
            <a:r>
              <a:rPr lang="en-IN" sz="2000" dirty="0"/>
              <a:t>is a debt instrument that requires multiple payments of interest on a regular basis, and a payment of the face value at maturity.</a:t>
            </a:r>
          </a:p>
          <a:p>
            <a:pPr marL="432" indent="0">
              <a:buNone/>
            </a:pPr>
            <a:r>
              <a:rPr lang="en-IN" sz="2000" dirty="0"/>
              <a:t>Terminology of coupon bonds:</a:t>
            </a:r>
          </a:p>
          <a:p>
            <a:r>
              <a:rPr lang="en-IN" sz="2000" b="1" dirty="0"/>
              <a:t>Face value </a:t>
            </a:r>
            <a:r>
              <a:rPr lang="en-IN" sz="2000" dirty="0"/>
              <a:t>(or </a:t>
            </a:r>
            <a:r>
              <a:rPr lang="en-IN" sz="2000" b="1" dirty="0"/>
              <a:t>par value</a:t>
            </a:r>
            <a:r>
              <a:rPr lang="en-IN" sz="2000" dirty="0"/>
              <a:t>): The amount to be repaid by the bond issuer (the borrower) at maturity.</a:t>
            </a:r>
          </a:p>
          <a:p>
            <a:r>
              <a:rPr lang="en-IN" sz="2000" b="1" dirty="0"/>
              <a:t>Coupon</a:t>
            </a:r>
            <a:r>
              <a:rPr lang="en-IN" sz="2000" dirty="0"/>
              <a:t>: The annual fixed dollar amount of interest paid by the issuer of the bond to the buyer.</a:t>
            </a:r>
          </a:p>
          <a:p>
            <a:r>
              <a:rPr lang="en-IN" sz="2000" b="1" dirty="0"/>
              <a:t>Coupon rate</a:t>
            </a:r>
            <a:r>
              <a:rPr lang="en-IN" sz="2000" dirty="0"/>
              <a:t>: The value of the coupon expressed as a percentage of the par value of the bond.</a:t>
            </a:r>
          </a:p>
          <a:p>
            <a:r>
              <a:rPr lang="en-IN" sz="2000" b="1" dirty="0"/>
              <a:t>Current yield</a:t>
            </a:r>
            <a:r>
              <a:rPr lang="en-IN" sz="2000" dirty="0"/>
              <a:t>: The value of the coupon expressed as a percentage of the current price.</a:t>
            </a:r>
          </a:p>
        </p:txBody>
      </p:sp>
    </p:spTree>
    <p:extLst>
      <p:ext uri="{BB962C8B-B14F-4D97-AF65-F5344CB8AC3E}">
        <p14:creationId xmlns:p14="http://schemas.microsoft.com/office/powerpoint/2010/main" val="1955137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0C2A4-DB7E-4F22-9039-7FD6852F0495}"/>
              </a:ext>
            </a:extLst>
          </p:cNvPr>
          <p:cNvSpPr>
            <a:spLocks noGrp="1"/>
          </p:cNvSpPr>
          <p:nvPr>
            <p:ph type="title"/>
          </p:nvPr>
        </p:nvSpPr>
        <p:spPr/>
        <p:txBody>
          <a:bodyPr/>
          <a:lstStyle/>
          <a:p>
            <a:r>
              <a:rPr lang="en-IN" dirty="0"/>
              <a:t>Coupon Bonds </a:t>
            </a:r>
            <a:r>
              <a:rPr lang="en-IN" sz="2000" b="0" dirty="0"/>
              <a:t>(2 of 2)</a:t>
            </a:r>
            <a:endParaRPr lang="en-IN" dirty="0"/>
          </a:p>
        </p:txBody>
      </p:sp>
      <p:sp>
        <p:nvSpPr>
          <p:cNvPr id="4" name="Content Placeholder 3">
            <a:extLst>
              <a:ext uri="{FF2B5EF4-FFF2-40B4-BE49-F238E27FC236}">
                <a16:creationId xmlns:a16="http://schemas.microsoft.com/office/drawing/2014/main" id="{80260AA6-90C9-4E9C-BEE6-7F89669B45B2}"/>
              </a:ext>
            </a:extLst>
          </p:cNvPr>
          <p:cNvSpPr>
            <a:spLocks noGrp="1"/>
          </p:cNvSpPr>
          <p:nvPr>
            <p:ph sz="quarter" idx="15"/>
          </p:nvPr>
        </p:nvSpPr>
        <p:spPr>
          <a:xfrm>
            <a:off x="457200" y="1558412"/>
            <a:ext cx="8229600" cy="2392699"/>
          </a:xfrm>
        </p:spPr>
        <p:txBody>
          <a:bodyPr/>
          <a:lstStyle/>
          <a:p>
            <a:pPr marL="255600"/>
            <a:r>
              <a:rPr lang="en-IN" sz="2000" b="1" dirty="0">
                <a:latin typeface="+mn-lt"/>
              </a:rPr>
              <a:t>Maturity</a:t>
            </a:r>
            <a:r>
              <a:rPr lang="en-IN" sz="2000" dirty="0">
                <a:latin typeface="+mn-lt"/>
              </a:rPr>
              <a:t> is the length of time before the bond expires and the issuer makes the face value payment to the buyer.</a:t>
            </a:r>
          </a:p>
          <a:p>
            <a:pPr marL="255600"/>
            <a:r>
              <a:rPr lang="en-IN" sz="2000" dirty="0">
                <a:latin typeface="+mn-lt"/>
              </a:rPr>
              <a:t>Example: I</a:t>
            </a:r>
            <a:r>
              <a:rPr lang="en-IN" sz="100" dirty="0">
                <a:latin typeface="+mn-lt"/>
              </a:rPr>
              <a:t> </a:t>
            </a:r>
            <a:r>
              <a:rPr lang="en-IN" sz="2000" dirty="0">
                <a:latin typeface="+mn-lt"/>
              </a:rPr>
              <a:t>B</a:t>
            </a:r>
            <a:r>
              <a:rPr lang="en-IN" sz="100" dirty="0">
                <a:latin typeface="+mn-lt"/>
              </a:rPr>
              <a:t> </a:t>
            </a:r>
            <a:r>
              <a:rPr lang="en-IN" sz="2000" dirty="0">
                <a:latin typeface="+mn-lt"/>
              </a:rPr>
              <a:t>M issued a $1,000 30-year bond with a coupon rate of 10%. The firm would pay $50 per year for 30 years and a final payment of $1,000 at the end of 30 years.</a:t>
            </a:r>
          </a:p>
          <a:p>
            <a:pPr marL="255600"/>
            <a:r>
              <a:rPr lang="en-IN" sz="2000" dirty="0">
                <a:latin typeface="+mn-lt"/>
              </a:rPr>
              <a:t>The timeline on the I</a:t>
            </a:r>
            <a:r>
              <a:rPr lang="en-IN" sz="100" dirty="0">
                <a:latin typeface="+mn-lt"/>
              </a:rPr>
              <a:t> </a:t>
            </a:r>
            <a:r>
              <a:rPr lang="en-IN" sz="2000" dirty="0">
                <a:latin typeface="+mn-lt"/>
              </a:rPr>
              <a:t>B</a:t>
            </a:r>
            <a:r>
              <a:rPr lang="en-IN" sz="100" dirty="0">
                <a:latin typeface="+mn-lt"/>
              </a:rPr>
              <a:t> </a:t>
            </a:r>
            <a:r>
              <a:rPr lang="en-IN" sz="2000" dirty="0">
                <a:latin typeface="+mn-lt"/>
              </a:rPr>
              <a:t>M coupon bond is:</a:t>
            </a:r>
          </a:p>
        </p:txBody>
      </p:sp>
      <p:pic>
        <p:nvPicPr>
          <p:cNvPr id="7" name="Content Placeholder 6" descr="A timeline illustrates a 1,000 dollar IBM coupon bond with a 30 year maturity period. For long description in Notes pane, press F6.">
            <a:extLst>
              <a:ext uri="{FF2B5EF4-FFF2-40B4-BE49-F238E27FC236}">
                <a16:creationId xmlns:a16="http://schemas.microsoft.com/office/drawing/2014/main" id="{525A6E45-BAC2-434F-B3D2-59E4D5A22B14}"/>
              </a:ext>
            </a:extLst>
          </p:cNvPr>
          <p:cNvPicPr>
            <a:picLocks noGrp="1" noChangeAspect="1"/>
          </p:cNvPicPr>
          <p:nvPr>
            <p:ph sz="quarter" idx="13"/>
          </p:nvPr>
        </p:nvPicPr>
        <p:blipFill>
          <a:blip r:embed="rId3"/>
          <a:stretch>
            <a:fillRect/>
          </a:stretch>
        </p:blipFill>
        <p:spPr>
          <a:xfrm>
            <a:off x="1524531" y="4112990"/>
            <a:ext cx="5856798" cy="2161849"/>
          </a:xfrm>
        </p:spPr>
      </p:pic>
    </p:spTree>
    <p:extLst>
      <p:ext uri="{BB962C8B-B14F-4D97-AF65-F5344CB8AC3E}">
        <p14:creationId xmlns:p14="http://schemas.microsoft.com/office/powerpoint/2010/main" val="97122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219DD-2600-4508-9032-D6C0FE3E6B06}"/>
              </a:ext>
            </a:extLst>
          </p:cNvPr>
          <p:cNvSpPr>
            <a:spLocks noGrp="1"/>
          </p:cNvSpPr>
          <p:nvPr>
            <p:ph type="title"/>
          </p:nvPr>
        </p:nvSpPr>
        <p:spPr/>
        <p:txBody>
          <a:bodyPr/>
          <a:lstStyle/>
          <a:p>
            <a:r>
              <a:rPr lang="en-IN" dirty="0"/>
              <a:t>Fixed-Payment Loan</a:t>
            </a:r>
          </a:p>
        </p:txBody>
      </p:sp>
      <p:sp>
        <p:nvSpPr>
          <p:cNvPr id="4" name="Content Placeholder 3">
            <a:extLst>
              <a:ext uri="{FF2B5EF4-FFF2-40B4-BE49-F238E27FC236}">
                <a16:creationId xmlns:a16="http://schemas.microsoft.com/office/drawing/2014/main" id="{AA42DC8A-AD40-4D79-98EF-109885021709}"/>
              </a:ext>
            </a:extLst>
          </p:cNvPr>
          <p:cNvSpPr>
            <a:spLocks noGrp="1"/>
          </p:cNvSpPr>
          <p:nvPr>
            <p:ph sz="quarter" idx="15"/>
          </p:nvPr>
        </p:nvSpPr>
        <p:spPr>
          <a:xfrm>
            <a:off x="457200" y="1558412"/>
            <a:ext cx="8229600" cy="2380542"/>
          </a:xfrm>
        </p:spPr>
        <p:txBody>
          <a:bodyPr/>
          <a:lstStyle/>
          <a:p>
            <a:pPr marL="432" indent="0">
              <a:buNone/>
            </a:pPr>
            <a:r>
              <a:rPr lang="en-IN" sz="2000" dirty="0"/>
              <a:t>A </a:t>
            </a:r>
            <a:r>
              <a:rPr lang="en-IN" sz="2000" b="1" dirty="0"/>
              <a:t>fixed-payment loan </a:t>
            </a:r>
            <a:r>
              <a:rPr lang="en-IN" sz="2000" dirty="0"/>
              <a:t>is a debt instrument that requires the borrower to make regular periodic payments of principal and interest to the lender.</a:t>
            </a:r>
          </a:p>
          <a:p>
            <a:r>
              <a:rPr lang="en-IN" sz="2000" dirty="0"/>
              <a:t>Example: You are repaying a $10,000 10-year student loan with a 4.6% interest rate, so your monthly payment is approximately $104.</a:t>
            </a:r>
          </a:p>
          <a:p>
            <a:r>
              <a:rPr lang="en-IN" sz="2000" dirty="0"/>
              <a:t>The timeline of payments is:</a:t>
            </a:r>
          </a:p>
        </p:txBody>
      </p:sp>
      <p:pic>
        <p:nvPicPr>
          <p:cNvPr id="7" name="Content Placeholder 6" descr="A timeline illustrates a 10,000 dollars IBM coupon bond with a repayment period of 120 months. For long description in Notes pane, press F6.">
            <a:extLst>
              <a:ext uri="{FF2B5EF4-FFF2-40B4-BE49-F238E27FC236}">
                <a16:creationId xmlns:a16="http://schemas.microsoft.com/office/drawing/2014/main" id="{36BC49FB-5E65-411F-8E76-855D5C07CA6F}"/>
              </a:ext>
            </a:extLst>
          </p:cNvPr>
          <p:cNvPicPr>
            <a:picLocks noGrp="1" noChangeAspect="1"/>
          </p:cNvPicPr>
          <p:nvPr>
            <p:ph sz="quarter" idx="13"/>
          </p:nvPr>
        </p:nvPicPr>
        <p:blipFill rotWithShape="1">
          <a:blip r:embed="rId3"/>
          <a:srcRect/>
          <a:stretch/>
        </p:blipFill>
        <p:spPr>
          <a:xfrm>
            <a:off x="1203408" y="4126395"/>
            <a:ext cx="6737183" cy="2152362"/>
          </a:xfrm>
        </p:spPr>
      </p:pic>
    </p:spTree>
    <p:extLst>
      <p:ext uri="{BB962C8B-B14F-4D97-AF65-F5344CB8AC3E}">
        <p14:creationId xmlns:p14="http://schemas.microsoft.com/office/powerpoint/2010/main" val="734572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Apply the Concept: In Your Interest Interest Rates and Student Loans </a:t>
            </a:r>
            <a:r>
              <a:rPr lang="en-IN" sz="2000" b="0" dirty="0"/>
              <a:t>(1 of 2)</a:t>
            </a:r>
          </a:p>
        </p:txBody>
      </p:sp>
      <p:sp>
        <p:nvSpPr>
          <p:cNvPr id="3" name="Content Placeholder 2"/>
          <p:cNvSpPr>
            <a:spLocks noGrp="1"/>
          </p:cNvSpPr>
          <p:nvPr>
            <p:ph sz="quarter" idx="13"/>
          </p:nvPr>
        </p:nvSpPr>
        <p:spPr>
          <a:xfrm>
            <a:off x="457200" y="1554921"/>
            <a:ext cx="8232775" cy="4529790"/>
          </a:xfrm>
        </p:spPr>
        <p:txBody>
          <a:bodyPr/>
          <a:lstStyle/>
          <a:p>
            <a:pPr marL="432" indent="0">
              <a:buNone/>
            </a:pPr>
            <a:r>
              <a:rPr lang="en-IN" sz="2200" dirty="0"/>
              <a:t>More students are taking out student loans and in larger amounts.</a:t>
            </a:r>
          </a:p>
          <a:p>
            <a:r>
              <a:rPr lang="en-IN" sz="2200" dirty="0"/>
              <a:t>Compounding and discounting help students understand the consequences of loan options:</a:t>
            </a:r>
          </a:p>
          <a:p>
            <a:pPr marL="741600" lvl="1" indent="-428400">
              <a:buFont typeface="+mj-lt"/>
              <a:buAutoNum type="arabicPeriod"/>
            </a:pPr>
            <a:r>
              <a:rPr lang="en-IN" sz="2200" b="1" dirty="0"/>
              <a:t>Not making interest payments while in college</a:t>
            </a:r>
            <a:r>
              <a:rPr lang="en-IN" sz="2200" dirty="0"/>
              <a:t>: The unpaid interest is added to the loan principal, so the monthly payments in the payback period would increase.</a:t>
            </a:r>
          </a:p>
          <a:p>
            <a:pPr marL="741600" lvl="1" indent="-428400">
              <a:buFont typeface="+mj-lt"/>
              <a:buAutoNum type="arabicPeriod"/>
            </a:pPr>
            <a:r>
              <a:rPr lang="en-IN" sz="2200" b="1" dirty="0"/>
              <a:t>Extending the payback period from 10 years to 25 years</a:t>
            </a:r>
            <a:r>
              <a:rPr lang="en-IN" sz="2200" dirty="0"/>
              <a:t>: Each monthly payment decreases, but since the principal is paid down more slowly, the total interest payments will increase.</a:t>
            </a:r>
          </a:p>
        </p:txBody>
      </p:sp>
    </p:spTree>
    <p:extLst>
      <p:ext uri="{BB962C8B-B14F-4D97-AF65-F5344CB8AC3E}">
        <p14:creationId xmlns:p14="http://schemas.microsoft.com/office/powerpoint/2010/main" val="1952079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Apply the Concept: In Your Interest Interest Rates and Student Loans </a:t>
            </a:r>
            <a:r>
              <a:rPr lang="en-IN" sz="2000" b="0" dirty="0"/>
              <a:t>(2 of 2)</a:t>
            </a:r>
          </a:p>
        </p:txBody>
      </p:sp>
      <p:graphicFrame>
        <p:nvGraphicFramePr>
          <p:cNvPr id="4" name="Table 4">
            <a:extLst>
              <a:ext uri="{FF2B5EF4-FFF2-40B4-BE49-F238E27FC236}">
                <a16:creationId xmlns:a16="http://schemas.microsoft.com/office/drawing/2014/main" id="{C8838CB3-E4EB-4C33-B5DB-797A26971B20}"/>
              </a:ext>
            </a:extLst>
          </p:cNvPr>
          <p:cNvGraphicFramePr>
            <a:graphicFrameLocks noGrp="1"/>
          </p:cNvGraphicFramePr>
          <p:nvPr>
            <p:ph sz="quarter" idx="13"/>
            <p:extLst>
              <p:ext uri="{D42A27DB-BD31-4B8C-83A1-F6EECF244321}">
                <p14:modId xmlns:p14="http://schemas.microsoft.com/office/powerpoint/2010/main" val="4290048025"/>
              </p:ext>
            </p:extLst>
          </p:nvPr>
        </p:nvGraphicFramePr>
        <p:xfrm>
          <a:off x="547512" y="1768654"/>
          <a:ext cx="8232774" cy="2326959"/>
        </p:xfrm>
        <a:graphic>
          <a:graphicData uri="http://schemas.openxmlformats.org/drawingml/2006/table">
            <a:tbl>
              <a:tblPr firstRow="1" bandRow="1">
                <a:tableStyleId>{2D5ABB26-0587-4C30-8999-92F81FD0307C}</a:tableStyleId>
              </a:tblPr>
              <a:tblGrid>
                <a:gridCol w="2087880">
                  <a:extLst>
                    <a:ext uri="{9D8B030D-6E8A-4147-A177-3AD203B41FA5}">
                      <a16:colId xmlns:a16="http://schemas.microsoft.com/office/drawing/2014/main" val="2184742634"/>
                    </a:ext>
                  </a:extLst>
                </a:gridCol>
                <a:gridCol w="1219200">
                  <a:extLst>
                    <a:ext uri="{9D8B030D-6E8A-4147-A177-3AD203B41FA5}">
                      <a16:colId xmlns:a16="http://schemas.microsoft.com/office/drawing/2014/main" val="1300307639"/>
                    </a:ext>
                  </a:extLst>
                </a:gridCol>
                <a:gridCol w="975360">
                  <a:extLst>
                    <a:ext uri="{9D8B030D-6E8A-4147-A177-3AD203B41FA5}">
                      <a16:colId xmlns:a16="http://schemas.microsoft.com/office/drawing/2014/main" val="3304108334"/>
                    </a:ext>
                  </a:extLst>
                </a:gridCol>
                <a:gridCol w="1097280">
                  <a:extLst>
                    <a:ext uri="{9D8B030D-6E8A-4147-A177-3AD203B41FA5}">
                      <a16:colId xmlns:a16="http://schemas.microsoft.com/office/drawing/2014/main" val="179771856"/>
                    </a:ext>
                  </a:extLst>
                </a:gridCol>
                <a:gridCol w="1112520">
                  <a:extLst>
                    <a:ext uri="{9D8B030D-6E8A-4147-A177-3AD203B41FA5}">
                      <a16:colId xmlns:a16="http://schemas.microsoft.com/office/drawing/2014/main" val="2136675242"/>
                    </a:ext>
                  </a:extLst>
                </a:gridCol>
                <a:gridCol w="1740534">
                  <a:extLst>
                    <a:ext uri="{9D8B030D-6E8A-4147-A177-3AD203B41FA5}">
                      <a16:colId xmlns:a16="http://schemas.microsoft.com/office/drawing/2014/main" val="4068986058"/>
                    </a:ext>
                  </a:extLst>
                </a:gridCol>
              </a:tblGrid>
              <a:tr h="394114">
                <a:tc>
                  <a:txBody>
                    <a:bodyPr/>
                    <a:lstStyle/>
                    <a:p>
                      <a:pPr algn="ctr"/>
                      <a:r>
                        <a:rPr lang="en-US" sz="100" b="1" dirty="0">
                          <a:solidFill>
                            <a:schemeClr val="tx1"/>
                          </a:solidFill>
                        </a:rPr>
                        <a:t>Blank</a:t>
                      </a:r>
                    </a:p>
                  </a:txBody>
                  <a:tcPr marL="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u="none" strike="noStrike" kern="1200" baseline="0" dirty="0">
                          <a:solidFill>
                            <a:schemeClr val="tx1"/>
                          </a:solidFill>
                        </a:rPr>
                        <a:t>Amount of </a:t>
                      </a:r>
                    </a:p>
                    <a:p>
                      <a:pPr algn="ctr"/>
                      <a:r>
                        <a:rPr lang="en-US" sz="1400" b="1" u="none" strike="noStrike" kern="1200" baseline="0" dirty="0">
                          <a:solidFill>
                            <a:schemeClr val="tx1"/>
                          </a:solidFill>
                        </a:rPr>
                        <a:t>Loan</a:t>
                      </a:r>
                      <a:endParaRPr lang="en-US" sz="1400" b="1" dirty="0">
                        <a:solidFill>
                          <a:schemeClr val="tx1"/>
                        </a:solidFill>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u="none" strike="noStrike" kern="1200" baseline="0" dirty="0">
                          <a:solidFill>
                            <a:schemeClr val="tx1"/>
                          </a:solidFill>
                        </a:rPr>
                        <a:t>Interest</a:t>
                      </a:r>
                    </a:p>
                    <a:p>
                      <a:pPr algn="ctr"/>
                      <a:r>
                        <a:rPr lang="en-US" sz="1400" b="1" u="none" strike="noStrike" kern="1200" baseline="0" dirty="0">
                          <a:solidFill>
                            <a:schemeClr val="tx1"/>
                          </a:solidFill>
                        </a:rPr>
                        <a:t>Rate</a:t>
                      </a:r>
                      <a:endParaRPr lang="en-US" sz="1400" b="1" dirty="0">
                        <a:solidFill>
                          <a:schemeClr val="tx1"/>
                        </a:solidFill>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u="none" strike="noStrike" kern="1200" baseline="0" dirty="0">
                          <a:solidFill>
                            <a:schemeClr val="tx1"/>
                          </a:solidFill>
                        </a:rPr>
                        <a:t>Interest</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u="none" strike="noStrike" kern="1200" baseline="0" dirty="0">
                          <a:solidFill>
                            <a:schemeClr val="tx1"/>
                          </a:solidFill>
                        </a:rPr>
                        <a:t>You Pay</a:t>
                      </a:r>
                      <a:endParaRPr lang="en-US" sz="1400" b="1" dirty="0">
                        <a:solidFill>
                          <a:schemeClr val="tx1"/>
                        </a:solidFill>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u="none" strike="noStrike" kern="1200" baseline="0" dirty="0">
                          <a:solidFill>
                            <a:schemeClr val="tx1"/>
                          </a:solidFill>
                        </a:rPr>
                        <a:t>Your Loan</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1" u="none" strike="noStrike" kern="1200" baseline="0" dirty="0">
                          <a:solidFill>
                            <a:schemeClr val="tx1"/>
                          </a:solidFill>
                        </a:rPr>
                        <a:t>Principal</a:t>
                      </a:r>
                      <a:endParaRPr lang="en-US" sz="1400" b="1" dirty="0">
                        <a:solidFill>
                          <a:schemeClr val="tx1"/>
                        </a:solidFill>
                      </a:endParaRP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Monthly Payment</a:t>
                      </a: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4390612"/>
                  </a:ext>
                </a:extLst>
              </a:tr>
              <a:tr h="887169">
                <a:tc>
                  <a:txBody>
                    <a:bodyPr/>
                    <a:lstStyle/>
                    <a:p>
                      <a:pPr algn="l">
                        <a:lnSpc>
                          <a:spcPct val="115000"/>
                        </a:lnSpc>
                        <a:spcAft>
                          <a:spcPts val="0"/>
                        </a:spcAft>
                      </a:pPr>
                      <a:r>
                        <a:rPr lang="en-US" sz="1400" b="0" dirty="0">
                          <a:solidFill>
                            <a:schemeClr val="tx1"/>
                          </a:solidFill>
                          <a:effectLst/>
                          <a:latin typeface="+mn-lt"/>
                          <a:ea typeface="PMingLiU"/>
                          <a:cs typeface="Times New Roman"/>
                        </a:rPr>
                        <a:t>You make no payment while in school</a:t>
                      </a: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$20,000</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4.53%</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$3,624</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$23,624</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latin typeface="+mn-lt"/>
                          <a:ea typeface="PMingLiU"/>
                          <a:cs typeface="Times New Roman"/>
                        </a:rPr>
                        <a:t>10-year payback period: monthly payment rises from $208 to $245</a:t>
                      </a:r>
                    </a:p>
                  </a:txBody>
                  <a:tcPr marR="1828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9402175"/>
                  </a:ext>
                </a:extLst>
              </a:tr>
              <a:tr h="433937">
                <a:tc>
                  <a:txBody>
                    <a:bodyPr/>
                    <a:lstStyle/>
                    <a:p>
                      <a:pPr algn="l">
                        <a:lnSpc>
                          <a:spcPct val="115000"/>
                        </a:lnSpc>
                        <a:spcAft>
                          <a:spcPts val="0"/>
                        </a:spcAft>
                      </a:pPr>
                      <a:r>
                        <a:rPr lang="en-US" sz="1400" b="0" dirty="0">
                          <a:solidFill>
                            <a:schemeClr val="tx1"/>
                          </a:solidFill>
                          <a:effectLst/>
                          <a:latin typeface="+mn-lt"/>
                          <a:ea typeface="PMingLiU"/>
                          <a:cs typeface="Times New Roman"/>
                        </a:rPr>
                        <a:t>Payback period of 10 years</a:t>
                      </a: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$20,000</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4.53%</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$4,908</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$24,908</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latin typeface="+mn-lt"/>
                          <a:ea typeface="PMingLiU"/>
                          <a:cs typeface="Times New Roman"/>
                        </a:rPr>
                        <a:t>$208</a:t>
                      </a:r>
                    </a:p>
                  </a:txBody>
                  <a:tcPr marR="1828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1232606"/>
                  </a:ext>
                </a:extLst>
              </a:tr>
              <a:tr h="433937">
                <a:tc>
                  <a:txBody>
                    <a:bodyPr/>
                    <a:lstStyle/>
                    <a:p>
                      <a:pPr algn="l">
                        <a:lnSpc>
                          <a:spcPct val="115000"/>
                        </a:lnSpc>
                        <a:spcAft>
                          <a:spcPts val="0"/>
                        </a:spcAft>
                      </a:pPr>
                      <a:r>
                        <a:rPr lang="en-US" sz="1400" b="0" dirty="0">
                          <a:solidFill>
                            <a:schemeClr val="tx1"/>
                          </a:solidFill>
                          <a:effectLst/>
                          <a:latin typeface="+mn-lt"/>
                          <a:ea typeface="PMingLiU"/>
                          <a:cs typeface="Times New Roman"/>
                        </a:rPr>
                        <a:t>Payback period of 25 years</a:t>
                      </a:r>
                    </a:p>
                  </a:txBody>
                  <a:tcPr marL="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$20,000</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4.53%</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$13,452</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rPr>
                        <a:t>$33,452</a:t>
                      </a:r>
                      <a:endParaRPr lang="en-US" sz="1400" dirty="0">
                        <a:solidFill>
                          <a:schemeClr val="tx1"/>
                        </a:solidFill>
                        <a:effectLst/>
                        <a:latin typeface="+mn-lt"/>
                        <a:ea typeface="PMingLiU"/>
                        <a:cs typeface="Times New Roman"/>
                      </a:endParaRPr>
                    </a:p>
                  </a:txBody>
                  <a:tcPr marL="182880" marR="27432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0"/>
                        </a:spcAft>
                      </a:pPr>
                      <a:r>
                        <a:rPr lang="en-US" sz="1400" dirty="0">
                          <a:solidFill>
                            <a:schemeClr val="tx1"/>
                          </a:solidFill>
                          <a:effectLst/>
                          <a:latin typeface="+mn-lt"/>
                          <a:ea typeface="PMingLiU"/>
                          <a:cs typeface="Times New Roman"/>
                        </a:rPr>
                        <a:t>$112</a:t>
                      </a:r>
                    </a:p>
                  </a:txBody>
                  <a:tcPr marR="1828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6364597"/>
                  </a:ext>
                </a:extLst>
              </a:tr>
            </a:tbl>
          </a:graphicData>
        </a:graphic>
      </p:graphicFrame>
    </p:spTree>
    <p:extLst>
      <p:ext uri="{BB962C8B-B14F-4D97-AF65-F5344CB8AC3E}">
        <p14:creationId xmlns:p14="http://schemas.microsoft.com/office/powerpoint/2010/main" val="41305972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42D01-BB40-409D-8405-B041F68BC6D8}"/>
              </a:ext>
            </a:extLst>
          </p:cNvPr>
          <p:cNvSpPr>
            <a:spLocks noGrp="1"/>
          </p:cNvSpPr>
          <p:nvPr>
            <p:ph type="title"/>
          </p:nvPr>
        </p:nvSpPr>
        <p:spPr/>
        <p:txBody>
          <a:bodyPr/>
          <a:lstStyle/>
          <a:p>
            <a:r>
              <a:rPr lang="en-IN" dirty="0"/>
              <a:t>3.3 Learning Objective</a:t>
            </a:r>
          </a:p>
        </p:txBody>
      </p:sp>
      <p:sp>
        <p:nvSpPr>
          <p:cNvPr id="3" name="Subtitle 2">
            <a:extLst>
              <a:ext uri="{FF2B5EF4-FFF2-40B4-BE49-F238E27FC236}">
                <a16:creationId xmlns:a16="http://schemas.microsoft.com/office/drawing/2014/main" id="{B535DE01-D376-4A22-A096-CF4233BADFBD}"/>
              </a:ext>
            </a:extLst>
          </p:cNvPr>
          <p:cNvSpPr>
            <a:spLocks noGrp="1"/>
          </p:cNvSpPr>
          <p:nvPr>
            <p:ph sz="quarter" idx="13"/>
          </p:nvPr>
        </p:nvSpPr>
        <p:spPr/>
        <p:txBody>
          <a:bodyPr/>
          <a:lstStyle/>
          <a:p>
            <a:pPr marL="432" indent="0">
              <a:buNone/>
            </a:pPr>
            <a:r>
              <a:rPr lang="en-IN" dirty="0"/>
              <a:t>Explain the relationship between the yield to maturity on a bond and its price.</a:t>
            </a:r>
          </a:p>
        </p:txBody>
      </p:sp>
    </p:spTree>
    <p:extLst>
      <p:ext uri="{BB962C8B-B14F-4D97-AF65-F5344CB8AC3E}">
        <p14:creationId xmlns:p14="http://schemas.microsoft.com/office/powerpoint/2010/main" val="1931403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15371"/>
            <a:ext cx="7150100" cy="1097279"/>
          </a:xfrm>
        </p:spPr>
        <p:txBody>
          <a:bodyPr/>
          <a:lstStyle/>
          <a:p>
            <a:r>
              <a:rPr lang="en-IN" sz="3200" dirty="0"/>
              <a:t>Bond Prices and Yield to Maturity Bond Prices</a:t>
            </a:r>
          </a:p>
        </p:txBody>
      </p:sp>
      <p:sp>
        <p:nvSpPr>
          <p:cNvPr id="5" name="Content Placeholder 4"/>
          <p:cNvSpPr>
            <a:spLocks noGrp="1"/>
          </p:cNvSpPr>
          <p:nvPr>
            <p:ph sz="quarter" idx="13"/>
          </p:nvPr>
        </p:nvSpPr>
        <p:spPr>
          <a:xfrm>
            <a:off x="457200" y="1556327"/>
            <a:ext cx="7817556" cy="1278313"/>
          </a:xfrm>
        </p:spPr>
        <p:txBody>
          <a:bodyPr/>
          <a:lstStyle/>
          <a:p>
            <a:r>
              <a:rPr lang="en-IN" sz="2000" dirty="0"/>
              <a:t>Consider a coupon bond with </a:t>
            </a:r>
            <a:r>
              <a:rPr lang="en-IN" sz="2000" i="1" dirty="0"/>
              <a:t>i</a:t>
            </a:r>
            <a:r>
              <a:rPr lang="en-IN" sz="2000" dirty="0"/>
              <a:t> = 6%, </a:t>
            </a:r>
            <a:r>
              <a:rPr lang="en-IN" sz="2000" i="1" dirty="0"/>
              <a:t>F</a:t>
            </a:r>
            <a:r>
              <a:rPr lang="en-IN" sz="100" i="1" dirty="0"/>
              <a:t> </a:t>
            </a:r>
            <a:r>
              <a:rPr lang="en-IN" sz="2000" i="1" dirty="0"/>
              <a:t>V</a:t>
            </a:r>
            <a:r>
              <a:rPr lang="en-IN" sz="2000" dirty="0"/>
              <a:t> = $1,000, </a:t>
            </a:r>
            <a:r>
              <a:rPr lang="en-IN" sz="2000" i="1" dirty="0"/>
              <a:t>n</a:t>
            </a:r>
            <a:r>
              <a:rPr lang="en-IN" sz="2000" dirty="0"/>
              <a:t> = 5 years.</a:t>
            </a:r>
          </a:p>
          <a:p>
            <a:r>
              <a:rPr lang="en-IN" sz="2000" dirty="0"/>
              <a:t>The price of the bond (</a:t>
            </a:r>
            <a:r>
              <a:rPr lang="en-IN" sz="2000" i="1" dirty="0"/>
              <a:t>P</a:t>
            </a:r>
            <a:r>
              <a:rPr lang="en-IN" sz="2000" dirty="0"/>
              <a:t>) is the sum of the present values of 6 payments:</a:t>
            </a:r>
          </a:p>
        </p:txBody>
      </p:sp>
      <p:graphicFrame>
        <p:nvGraphicFramePr>
          <p:cNvPr id="2" name="Object 1" descr="P = $60 over left parenthesis 1+i right parenthesis + $60 over left parenthesis 1+i right parenthesis super 2 + $60 over left parenthesis 1+i right parenthesis super 3 + $60 over left parenthesis 1+i right parenthesis super 4 + $60 over left parenthesis 1+i right parenthesis super 5 + $1,000 over left parenthesis 1+i right parenthesis super 5">
            <a:extLst>
              <a:ext uri="{FF2B5EF4-FFF2-40B4-BE49-F238E27FC236}">
                <a16:creationId xmlns:a16="http://schemas.microsoft.com/office/drawing/2014/main" id="{AE227F8D-92DC-4154-A3E4-6B1A663BC0CE}"/>
              </a:ext>
            </a:extLst>
          </p:cNvPr>
          <p:cNvGraphicFramePr>
            <a:graphicFrameLocks noChangeAspect="1"/>
          </p:cNvGraphicFramePr>
          <p:nvPr>
            <p:extLst>
              <p:ext uri="{D42A27DB-BD31-4B8C-83A1-F6EECF244321}">
                <p14:modId xmlns:p14="http://schemas.microsoft.com/office/powerpoint/2010/main" val="1986075193"/>
              </p:ext>
            </p:extLst>
          </p:nvPr>
        </p:nvGraphicFramePr>
        <p:xfrm>
          <a:off x="1536700" y="2977515"/>
          <a:ext cx="6070600" cy="673100"/>
        </p:xfrm>
        <a:graphic>
          <a:graphicData uri="http://schemas.openxmlformats.org/presentationml/2006/ole">
            <mc:AlternateContent xmlns:mc="http://schemas.openxmlformats.org/markup-compatibility/2006">
              <mc:Choice xmlns:v="urn:schemas-microsoft-com:vml" Requires="v">
                <p:oleObj spid="_x0000_s7246" name="Equation" r:id="rId4" imgW="6070320" imgH="672840" progId="Equation.DSMT4">
                  <p:embed/>
                </p:oleObj>
              </mc:Choice>
              <mc:Fallback>
                <p:oleObj name="Equation" r:id="rId4" imgW="6070320" imgH="672840" progId="Equation.DSMT4">
                  <p:embed/>
                  <p:pic>
                    <p:nvPicPr>
                      <p:cNvPr id="0" name=""/>
                      <p:cNvPicPr/>
                      <p:nvPr/>
                    </p:nvPicPr>
                    <p:blipFill>
                      <a:blip r:embed="rId5"/>
                      <a:stretch>
                        <a:fillRect/>
                      </a:stretch>
                    </p:blipFill>
                    <p:spPr>
                      <a:xfrm>
                        <a:off x="1536700" y="2977515"/>
                        <a:ext cx="6070600" cy="673100"/>
                      </a:xfrm>
                      <a:prstGeom prst="rect">
                        <a:avLst/>
                      </a:prstGeom>
                    </p:spPr>
                  </p:pic>
                </p:oleObj>
              </mc:Fallback>
            </mc:AlternateContent>
          </a:graphicData>
        </a:graphic>
      </p:graphicFrame>
      <p:sp>
        <p:nvSpPr>
          <p:cNvPr id="8" name="Content Placeholder 7"/>
          <p:cNvSpPr>
            <a:spLocks noGrp="1"/>
          </p:cNvSpPr>
          <p:nvPr>
            <p:ph sz="quarter" idx="14"/>
          </p:nvPr>
        </p:nvSpPr>
        <p:spPr>
          <a:xfrm>
            <a:off x="457200" y="3971925"/>
            <a:ext cx="8336844" cy="478155"/>
          </a:xfrm>
        </p:spPr>
        <p:txBody>
          <a:bodyPr/>
          <a:lstStyle/>
          <a:p>
            <a:r>
              <a:rPr lang="en-IN" sz="2000" dirty="0"/>
              <a:t>For a bond that makes coupon payments (</a:t>
            </a:r>
            <a:r>
              <a:rPr lang="en-IN" sz="2000" i="1" dirty="0"/>
              <a:t>C</a:t>
            </a:r>
            <a:r>
              <a:rPr lang="en-IN" sz="2000" dirty="0"/>
              <a:t>) and matures in </a:t>
            </a:r>
            <a:r>
              <a:rPr lang="en-IN" sz="2000" i="1" dirty="0"/>
              <a:t>n</a:t>
            </a:r>
            <a:r>
              <a:rPr lang="en-IN" sz="2000" dirty="0"/>
              <a:t> years:</a:t>
            </a:r>
          </a:p>
        </p:txBody>
      </p:sp>
      <p:graphicFrame>
        <p:nvGraphicFramePr>
          <p:cNvPr id="3" name="Object 2" descr="An equation for the general expression of a bond. For long description in Notes pane, press F6.">
            <a:extLst>
              <a:ext uri="{FF2B5EF4-FFF2-40B4-BE49-F238E27FC236}">
                <a16:creationId xmlns:a16="http://schemas.microsoft.com/office/drawing/2014/main" id="{7FC12BC8-6FB4-49B9-A2E9-6017CC7E6EBC}"/>
              </a:ext>
            </a:extLst>
          </p:cNvPr>
          <p:cNvGraphicFramePr>
            <a:graphicFrameLocks noChangeAspect="1"/>
          </p:cNvGraphicFramePr>
          <p:nvPr>
            <p:extLst>
              <p:ext uri="{D42A27DB-BD31-4B8C-83A1-F6EECF244321}">
                <p14:modId xmlns:p14="http://schemas.microsoft.com/office/powerpoint/2010/main" val="178840699"/>
              </p:ext>
            </p:extLst>
          </p:nvPr>
        </p:nvGraphicFramePr>
        <p:xfrm>
          <a:off x="1816100" y="4771390"/>
          <a:ext cx="5511800" cy="673100"/>
        </p:xfrm>
        <a:graphic>
          <a:graphicData uri="http://schemas.openxmlformats.org/presentationml/2006/ole">
            <mc:AlternateContent xmlns:mc="http://schemas.openxmlformats.org/markup-compatibility/2006">
              <mc:Choice xmlns:v="urn:schemas-microsoft-com:vml" Requires="v">
                <p:oleObj spid="_x0000_s7247" name="Equation" r:id="rId6" imgW="5511600" imgH="672840" progId="Equation.DSMT4">
                  <p:embed/>
                </p:oleObj>
              </mc:Choice>
              <mc:Fallback>
                <p:oleObj name="Equation" r:id="rId6" imgW="5511600" imgH="672840" progId="Equation.DSMT4">
                  <p:embed/>
                  <p:pic>
                    <p:nvPicPr>
                      <p:cNvPr id="0" name=""/>
                      <p:cNvPicPr/>
                      <p:nvPr/>
                    </p:nvPicPr>
                    <p:blipFill>
                      <a:blip r:embed="rId7"/>
                      <a:stretch>
                        <a:fillRect/>
                      </a:stretch>
                    </p:blipFill>
                    <p:spPr>
                      <a:xfrm>
                        <a:off x="1816100" y="4771390"/>
                        <a:ext cx="5511800" cy="673100"/>
                      </a:xfrm>
                      <a:prstGeom prst="rect">
                        <a:avLst/>
                      </a:prstGeom>
                    </p:spPr>
                  </p:pic>
                </p:oleObj>
              </mc:Fallback>
            </mc:AlternateContent>
          </a:graphicData>
        </a:graphic>
      </p:graphicFrame>
    </p:spTree>
    <p:extLst>
      <p:ext uri="{BB962C8B-B14F-4D97-AF65-F5344CB8AC3E}">
        <p14:creationId xmlns:p14="http://schemas.microsoft.com/office/powerpoint/2010/main" val="40956684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1F16A-CC5D-4E8A-9DB1-A30553AA2669}"/>
              </a:ext>
              <a:ext uri="{C183D7F6-B498-43B3-948B-1728B52AA6E4}">
                <adec:decorative xmlns:adec="http://schemas.microsoft.com/office/drawing/2017/decorative" xmlns="" val="1"/>
              </a:ext>
            </a:extLst>
          </p:cNvPr>
          <p:cNvSpPr>
            <a:spLocks noGrp="1"/>
          </p:cNvSpPr>
          <p:nvPr>
            <p:ph type="title"/>
          </p:nvPr>
        </p:nvSpPr>
        <p:spPr>
          <a:xfrm>
            <a:off x="457201" y="238231"/>
            <a:ext cx="8229600" cy="1097279"/>
          </a:xfrm>
        </p:spPr>
        <p:txBody>
          <a:bodyPr/>
          <a:lstStyle/>
          <a:p>
            <a:r>
              <a:rPr lang="en-IN" dirty="0"/>
              <a:t>Yield to Maturity</a:t>
            </a:r>
          </a:p>
        </p:txBody>
      </p:sp>
      <p:sp>
        <p:nvSpPr>
          <p:cNvPr id="3" name="Content Placeholder 2">
            <a:extLst>
              <a:ext uri="{FF2B5EF4-FFF2-40B4-BE49-F238E27FC236}">
                <a16:creationId xmlns:a16="http://schemas.microsoft.com/office/drawing/2014/main" id="{887861DC-7E11-4CCE-9C5B-3EC8B048EBAD}"/>
              </a:ext>
              <a:ext uri="{C183D7F6-B498-43B3-948B-1728B52AA6E4}">
                <adec:decorative xmlns:adec="http://schemas.microsoft.com/office/drawing/2017/decorative" xmlns="" val="1"/>
              </a:ext>
            </a:extLst>
          </p:cNvPr>
          <p:cNvSpPr>
            <a:spLocks noGrp="1"/>
          </p:cNvSpPr>
          <p:nvPr>
            <p:ph sz="quarter" idx="13"/>
          </p:nvPr>
        </p:nvSpPr>
        <p:spPr>
          <a:xfrm>
            <a:off x="457200" y="1555200"/>
            <a:ext cx="8562813" cy="1053466"/>
          </a:xfrm>
        </p:spPr>
        <p:txBody>
          <a:bodyPr/>
          <a:lstStyle/>
          <a:p>
            <a:r>
              <a:rPr lang="en-IN" sz="1800" b="1" dirty="0"/>
              <a:t>Yield to maturity </a:t>
            </a:r>
            <a:r>
              <a:rPr lang="en-IN" sz="1800" dirty="0"/>
              <a:t>is the interest rate that makes the present value of the payments from an asset equal to the asset’s price today.</a:t>
            </a:r>
          </a:p>
          <a:p>
            <a:pPr lvl="1" indent="-284400"/>
            <a:r>
              <a:rPr lang="en-IN" sz="1800" b="1" dirty="0"/>
              <a:t>the interest rate on a financial asset for financial markets participants.</a:t>
            </a:r>
          </a:p>
        </p:txBody>
      </p:sp>
      <p:sp>
        <p:nvSpPr>
          <p:cNvPr id="4" name="Content Placeholder 3">
            <a:extLst>
              <a:ext uri="{FF2B5EF4-FFF2-40B4-BE49-F238E27FC236}">
                <a16:creationId xmlns:a16="http://schemas.microsoft.com/office/drawing/2014/main" id="{4FFD451C-3CAF-41D7-9D04-90ED54CD0A51}"/>
              </a:ext>
              <a:ext uri="{C183D7F6-B498-43B3-948B-1728B52AA6E4}">
                <adec:decorative xmlns:adec="http://schemas.microsoft.com/office/drawing/2017/decorative" xmlns="" val="1"/>
              </a:ext>
            </a:extLst>
          </p:cNvPr>
          <p:cNvSpPr>
            <a:spLocks noGrp="1"/>
          </p:cNvSpPr>
          <p:nvPr>
            <p:ph sz="quarter" idx="14"/>
          </p:nvPr>
        </p:nvSpPr>
        <p:spPr>
          <a:xfrm>
            <a:off x="457201" y="2733384"/>
            <a:ext cx="8229600" cy="1148584"/>
          </a:xfrm>
        </p:spPr>
        <p:txBody>
          <a:bodyPr/>
          <a:lstStyle/>
          <a:p>
            <a:pPr marL="432" indent="0">
              <a:spcBef>
                <a:spcPts val="600"/>
              </a:spcBef>
              <a:buNone/>
            </a:pPr>
            <a:r>
              <a:rPr lang="en-IN" sz="1800" b="1" dirty="0"/>
              <a:t>Yields to Maturity on Other Debt Instruments</a:t>
            </a:r>
          </a:p>
          <a:p>
            <a:pPr marL="432" indent="0">
              <a:spcBef>
                <a:spcPts val="600"/>
              </a:spcBef>
              <a:buNone/>
            </a:pPr>
            <a:r>
              <a:rPr lang="en-IN" sz="1800" b="1" dirty="0"/>
              <a:t>Simple Loans</a:t>
            </a:r>
          </a:p>
          <a:p>
            <a:pPr>
              <a:spcBef>
                <a:spcPts val="600"/>
              </a:spcBef>
            </a:pPr>
            <a:r>
              <a:rPr lang="en-IN" sz="1800" dirty="0"/>
              <a:t>For a $10,000 loan required to pay $11,000 in one year:</a:t>
            </a:r>
          </a:p>
        </p:txBody>
      </p:sp>
      <p:sp>
        <p:nvSpPr>
          <p:cNvPr id="5" name="Content Placeholder 4">
            <a:extLst>
              <a:ext uri="{FF2B5EF4-FFF2-40B4-BE49-F238E27FC236}">
                <a16:creationId xmlns:a16="http://schemas.microsoft.com/office/drawing/2014/main" id="{F9CC7C76-5955-4CC7-981A-3FBFB1066D8C}"/>
              </a:ext>
              <a:ext uri="{C183D7F6-B498-43B3-948B-1728B52AA6E4}">
                <adec:decorative xmlns:adec="http://schemas.microsoft.com/office/drawing/2017/decorative" xmlns="" val="1"/>
              </a:ext>
            </a:extLst>
          </p:cNvPr>
          <p:cNvSpPr>
            <a:spLocks noGrp="1"/>
          </p:cNvSpPr>
          <p:nvPr>
            <p:ph sz="quarter" idx="15"/>
          </p:nvPr>
        </p:nvSpPr>
        <p:spPr>
          <a:xfrm>
            <a:off x="705174" y="3997740"/>
            <a:ext cx="5093809" cy="336738"/>
          </a:xfrm>
        </p:spPr>
        <p:txBody>
          <a:bodyPr tIns="0"/>
          <a:lstStyle/>
          <a:p>
            <a:pPr marL="432" indent="0">
              <a:buNone/>
            </a:pPr>
            <a:r>
              <a:rPr lang="en-IN" sz="1800" dirty="0"/>
              <a:t>Value today = Present value of future payments</a:t>
            </a:r>
          </a:p>
        </p:txBody>
      </p:sp>
      <p:graphicFrame>
        <p:nvGraphicFramePr>
          <p:cNvPr id="17" name="Object 16" descr="$10,000 = $10,000 + $1,000 over left parenthesis 1+i right  parenthesis ">
            <a:extLst>
              <a:ext uri="{FF2B5EF4-FFF2-40B4-BE49-F238E27FC236}">
                <a16:creationId xmlns:a16="http://schemas.microsoft.com/office/drawing/2014/main" id="{E69B9168-ED9F-4F55-A807-E18CC745311D}"/>
              </a:ext>
            </a:extLst>
          </p:cNvPr>
          <p:cNvGraphicFramePr>
            <a:graphicFrameLocks noChangeAspect="1"/>
          </p:cNvGraphicFramePr>
          <p:nvPr>
            <p:extLst>
              <p:ext uri="{D42A27DB-BD31-4B8C-83A1-F6EECF244321}">
                <p14:modId xmlns:p14="http://schemas.microsoft.com/office/powerpoint/2010/main" val="1059575649"/>
              </p:ext>
            </p:extLst>
          </p:nvPr>
        </p:nvGraphicFramePr>
        <p:xfrm>
          <a:off x="3194052" y="4463018"/>
          <a:ext cx="2857500" cy="609600"/>
        </p:xfrm>
        <a:graphic>
          <a:graphicData uri="http://schemas.openxmlformats.org/presentationml/2006/ole">
            <mc:AlternateContent xmlns:mc="http://schemas.openxmlformats.org/markup-compatibility/2006">
              <mc:Choice xmlns:v="urn:schemas-microsoft-com:vml" Requires="v">
                <p:oleObj spid="_x0000_s8270" name="Equation" r:id="rId4" imgW="2857320" imgH="609480" progId="Equation.DSMT4">
                  <p:embed/>
                </p:oleObj>
              </mc:Choice>
              <mc:Fallback>
                <p:oleObj name="Equation" r:id="rId4" imgW="2857320" imgH="609480" progId="Equation.DSMT4">
                  <p:embed/>
                  <p:pic>
                    <p:nvPicPr>
                      <p:cNvPr id="2" name="Object 1">
                        <a:extLst>
                          <a:ext uri="{FF2B5EF4-FFF2-40B4-BE49-F238E27FC236}">
                            <a16:creationId xmlns:a16="http://schemas.microsoft.com/office/drawing/2014/main" id="{F0931C24-C366-4000-9A69-447A9A034EB7}"/>
                          </a:ext>
                        </a:extLst>
                      </p:cNvPr>
                      <p:cNvPicPr/>
                      <p:nvPr/>
                    </p:nvPicPr>
                    <p:blipFill>
                      <a:blip r:embed="rId5"/>
                      <a:stretch>
                        <a:fillRect/>
                      </a:stretch>
                    </p:blipFill>
                    <p:spPr>
                      <a:xfrm>
                        <a:off x="3194052" y="4463018"/>
                        <a:ext cx="2857500" cy="60960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24C6A74B-883C-461B-B318-651EF9B72141}"/>
              </a:ext>
              <a:ext uri="{C183D7F6-B498-43B3-948B-1728B52AA6E4}">
                <adec:decorative xmlns:adec="http://schemas.microsoft.com/office/drawing/2017/decorative" xmlns="" val="1"/>
              </a:ext>
            </a:extLst>
          </p:cNvPr>
          <p:cNvSpPr>
            <a:spLocks noGrp="1"/>
          </p:cNvSpPr>
          <p:nvPr>
            <p:ph sz="quarter" idx="16"/>
          </p:nvPr>
        </p:nvSpPr>
        <p:spPr>
          <a:xfrm>
            <a:off x="705174" y="5065601"/>
            <a:ext cx="1512410" cy="458899"/>
          </a:xfrm>
        </p:spPr>
        <p:txBody>
          <a:bodyPr/>
          <a:lstStyle/>
          <a:p>
            <a:pPr marL="432" indent="0">
              <a:buNone/>
            </a:pPr>
            <a:r>
              <a:rPr lang="en-IN" sz="1800" dirty="0"/>
              <a:t>Solving for </a:t>
            </a:r>
            <a:r>
              <a:rPr lang="en-IN" sz="1800" i="1" dirty="0"/>
              <a:t>i</a:t>
            </a:r>
            <a:r>
              <a:rPr lang="en-IN" sz="1800" dirty="0"/>
              <a:t>:</a:t>
            </a:r>
          </a:p>
        </p:txBody>
      </p:sp>
      <p:graphicFrame>
        <p:nvGraphicFramePr>
          <p:cNvPr id="18" name="Object 17" descr=" i = $11,000- $10,000 over $10,000 = 0.10 comma or 10%">
            <a:extLst>
              <a:ext uri="{FF2B5EF4-FFF2-40B4-BE49-F238E27FC236}">
                <a16:creationId xmlns:a16="http://schemas.microsoft.com/office/drawing/2014/main" id="{9994B56F-0F8B-4561-9B2E-802B4F0F96D5}"/>
              </a:ext>
            </a:extLst>
          </p:cNvPr>
          <p:cNvGraphicFramePr>
            <a:graphicFrameLocks noChangeAspect="1"/>
          </p:cNvGraphicFramePr>
          <p:nvPr>
            <p:extLst>
              <p:ext uri="{D42A27DB-BD31-4B8C-83A1-F6EECF244321}">
                <p14:modId xmlns:p14="http://schemas.microsoft.com/office/powerpoint/2010/main" val="2728755235"/>
              </p:ext>
            </p:extLst>
          </p:nvPr>
        </p:nvGraphicFramePr>
        <p:xfrm>
          <a:off x="2716530" y="5638979"/>
          <a:ext cx="3771900" cy="596900"/>
        </p:xfrm>
        <a:graphic>
          <a:graphicData uri="http://schemas.openxmlformats.org/presentationml/2006/ole">
            <mc:AlternateContent xmlns:mc="http://schemas.openxmlformats.org/markup-compatibility/2006">
              <mc:Choice xmlns:v="urn:schemas-microsoft-com:vml" Requires="v">
                <p:oleObj spid="_x0000_s8271" name="Equation" r:id="rId6" imgW="3771720" imgH="596880" progId="Equation.DSMT4">
                  <p:embed/>
                </p:oleObj>
              </mc:Choice>
              <mc:Fallback>
                <p:oleObj name="Equation" r:id="rId6" imgW="3771720" imgH="596880" progId="Equation.DSMT4">
                  <p:embed/>
                  <p:pic>
                    <p:nvPicPr>
                      <p:cNvPr id="3" name="Object 2">
                        <a:extLst>
                          <a:ext uri="{FF2B5EF4-FFF2-40B4-BE49-F238E27FC236}">
                            <a16:creationId xmlns:a16="http://schemas.microsoft.com/office/drawing/2014/main" id="{77C147B1-99D7-47D1-B067-76BEB06A20CA}"/>
                          </a:ext>
                        </a:extLst>
                      </p:cNvPr>
                      <p:cNvPicPr/>
                      <p:nvPr/>
                    </p:nvPicPr>
                    <p:blipFill>
                      <a:blip r:embed="rId7"/>
                      <a:stretch>
                        <a:fillRect/>
                      </a:stretch>
                    </p:blipFill>
                    <p:spPr>
                      <a:xfrm>
                        <a:off x="2716530" y="5638979"/>
                        <a:ext cx="3771900" cy="596900"/>
                      </a:xfrm>
                      <a:prstGeom prst="rect">
                        <a:avLst/>
                      </a:prstGeom>
                    </p:spPr>
                  </p:pic>
                </p:oleObj>
              </mc:Fallback>
            </mc:AlternateContent>
          </a:graphicData>
        </a:graphic>
      </p:graphicFrame>
    </p:spTree>
    <p:extLst>
      <p:ext uri="{BB962C8B-B14F-4D97-AF65-F5344CB8AC3E}">
        <p14:creationId xmlns:p14="http://schemas.microsoft.com/office/powerpoint/2010/main" val="1654136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D3DC-AA28-4772-97B2-9C5303161711}"/>
              </a:ext>
            </a:extLst>
          </p:cNvPr>
          <p:cNvSpPr>
            <a:spLocks noGrp="1"/>
          </p:cNvSpPr>
          <p:nvPr>
            <p:ph type="title"/>
          </p:nvPr>
        </p:nvSpPr>
        <p:spPr/>
        <p:txBody>
          <a:bodyPr/>
          <a:lstStyle/>
          <a:p>
            <a:r>
              <a:rPr lang="en-IN" dirty="0"/>
              <a:t>Discount Bonds</a:t>
            </a:r>
          </a:p>
        </p:txBody>
      </p:sp>
      <p:sp>
        <p:nvSpPr>
          <p:cNvPr id="3" name="Content Placeholder 2">
            <a:extLst>
              <a:ext uri="{FF2B5EF4-FFF2-40B4-BE49-F238E27FC236}">
                <a16:creationId xmlns:a16="http://schemas.microsoft.com/office/drawing/2014/main" id="{044B6164-816D-4DE3-BB6A-C6A8C7896C8D}"/>
              </a:ext>
            </a:extLst>
          </p:cNvPr>
          <p:cNvSpPr>
            <a:spLocks noGrp="1"/>
          </p:cNvSpPr>
          <p:nvPr>
            <p:ph sz="quarter" idx="13"/>
          </p:nvPr>
        </p:nvSpPr>
        <p:spPr>
          <a:xfrm>
            <a:off x="457200" y="1552575"/>
            <a:ext cx="7702550" cy="772936"/>
          </a:xfrm>
        </p:spPr>
        <p:txBody>
          <a:bodyPr/>
          <a:lstStyle/>
          <a:p>
            <a:r>
              <a:rPr lang="en-IN" sz="2000" dirty="0"/>
              <a:t>Consider a $10,000 one-year discount bond with a value today of $9,200.</a:t>
            </a:r>
          </a:p>
        </p:txBody>
      </p:sp>
      <p:sp>
        <p:nvSpPr>
          <p:cNvPr id="4" name="Content Placeholder 3">
            <a:extLst>
              <a:ext uri="{FF2B5EF4-FFF2-40B4-BE49-F238E27FC236}">
                <a16:creationId xmlns:a16="http://schemas.microsoft.com/office/drawing/2014/main" id="{1E854236-2C94-477D-A961-86DA05A9A5EE}"/>
              </a:ext>
            </a:extLst>
          </p:cNvPr>
          <p:cNvSpPr>
            <a:spLocks noGrp="1"/>
          </p:cNvSpPr>
          <p:nvPr>
            <p:ph sz="quarter" idx="14"/>
          </p:nvPr>
        </p:nvSpPr>
        <p:spPr>
          <a:xfrm>
            <a:off x="720671" y="2467894"/>
            <a:ext cx="5593080" cy="506730"/>
          </a:xfrm>
        </p:spPr>
        <p:txBody>
          <a:bodyPr/>
          <a:lstStyle/>
          <a:p>
            <a:pPr marL="432" indent="0">
              <a:buNone/>
            </a:pPr>
            <a:r>
              <a:rPr lang="en-IN" sz="2000" dirty="0"/>
              <a:t>Value today = Present value of future payments</a:t>
            </a:r>
          </a:p>
        </p:txBody>
      </p:sp>
      <p:graphicFrame>
        <p:nvGraphicFramePr>
          <p:cNvPr id="7" name="Object 6" descr="$9,200 = $10,000 over left parenthesis 1+i right parenthesis ">
            <a:extLst>
              <a:ext uri="{FF2B5EF4-FFF2-40B4-BE49-F238E27FC236}">
                <a16:creationId xmlns:a16="http://schemas.microsoft.com/office/drawing/2014/main" id="{760BAF1E-1E95-4B93-8C84-43BF1425A65D}"/>
              </a:ext>
            </a:extLst>
          </p:cNvPr>
          <p:cNvGraphicFramePr>
            <a:graphicFrameLocks noChangeAspect="1"/>
          </p:cNvGraphicFramePr>
          <p:nvPr>
            <p:extLst>
              <p:ext uri="{D42A27DB-BD31-4B8C-83A1-F6EECF244321}">
                <p14:modId xmlns:p14="http://schemas.microsoft.com/office/powerpoint/2010/main" val="2180228113"/>
              </p:ext>
            </p:extLst>
          </p:nvPr>
        </p:nvGraphicFramePr>
        <p:xfrm>
          <a:off x="6398666" y="2433744"/>
          <a:ext cx="2004411" cy="659838"/>
        </p:xfrm>
        <a:graphic>
          <a:graphicData uri="http://schemas.openxmlformats.org/presentationml/2006/ole">
            <mc:AlternateContent xmlns:mc="http://schemas.openxmlformats.org/markup-compatibility/2006">
              <mc:Choice xmlns:v="urn:schemas-microsoft-com:vml" Requires="v">
                <p:oleObj spid="_x0000_s9332" name="Equation" r:id="rId3" imgW="2044440" imgH="672840" progId="Equation.DSMT4">
                  <p:embed/>
                </p:oleObj>
              </mc:Choice>
              <mc:Fallback>
                <p:oleObj name="Equation" r:id="rId3" imgW="2044440" imgH="672840" progId="Equation.DSMT4">
                  <p:embed/>
                  <p:pic>
                    <p:nvPicPr>
                      <p:cNvPr id="0" name=""/>
                      <p:cNvPicPr/>
                      <p:nvPr/>
                    </p:nvPicPr>
                    <p:blipFill>
                      <a:blip r:embed="rId4"/>
                      <a:stretch>
                        <a:fillRect/>
                      </a:stretch>
                    </p:blipFill>
                    <p:spPr>
                      <a:xfrm>
                        <a:off x="6398666" y="2433744"/>
                        <a:ext cx="2004411" cy="659838"/>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11CF4EDB-CD6B-4AB2-873F-C8C39AF25A2E}"/>
              </a:ext>
            </a:extLst>
          </p:cNvPr>
          <p:cNvSpPr>
            <a:spLocks noGrp="1"/>
          </p:cNvSpPr>
          <p:nvPr>
            <p:ph sz="quarter" idx="15"/>
          </p:nvPr>
        </p:nvSpPr>
        <p:spPr>
          <a:xfrm>
            <a:off x="718143" y="3212504"/>
            <a:ext cx="1633208" cy="626745"/>
          </a:xfrm>
        </p:spPr>
        <p:txBody>
          <a:bodyPr/>
          <a:lstStyle/>
          <a:p>
            <a:pPr marL="432" indent="0">
              <a:buNone/>
            </a:pPr>
            <a:r>
              <a:rPr lang="en-IN" sz="2000" dirty="0"/>
              <a:t>Solving for </a:t>
            </a:r>
            <a:r>
              <a:rPr lang="en-IN" sz="2000" i="1" dirty="0"/>
              <a:t>i</a:t>
            </a:r>
            <a:r>
              <a:rPr lang="en-IN" sz="2000" dirty="0"/>
              <a:t>:</a:t>
            </a:r>
          </a:p>
        </p:txBody>
      </p:sp>
      <p:graphicFrame>
        <p:nvGraphicFramePr>
          <p:cNvPr id="8" name="Object 7" descr="i = $10,000 minus $9,200 over $9,200 = 0.87 comma or 8.7%">
            <a:extLst>
              <a:ext uri="{FF2B5EF4-FFF2-40B4-BE49-F238E27FC236}">
                <a16:creationId xmlns:a16="http://schemas.microsoft.com/office/drawing/2014/main" id="{E373E8DA-1500-40F7-B514-F0075F05E723}"/>
              </a:ext>
            </a:extLst>
          </p:cNvPr>
          <p:cNvGraphicFramePr>
            <a:graphicFrameLocks noChangeAspect="1"/>
          </p:cNvGraphicFramePr>
          <p:nvPr>
            <p:extLst>
              <p:ext uri="{D42A27DB-BD31-4B8C-83A1-F6EECF244321}">
                <p14:modId xmlns:p14="http://schemas.microsoft.com/office/powerpoint/2010/main" val="3324010015"/>
              </p:ext>
            </p:extLst>
          </p:nvPr>
        </p:nvGraphicFramePr>
        <p:xfrm>
          <a:off x="2489146" y="3161948"/>
          <a:ext cx="4152900" cy="660400"/>
        </p:xfrm>
        <a:graphic>
          <a:graphicData uri="http://schemas.openxmlformats.org/presentationml/2006/ole">
            <mc:AlternateContent xmlns:mc="http://schemas.openxmlformats.org/markup-compatibility/2006">
              <mc:Choice xmlns:v="urn:schemas-microsoft-com:vml" Requires="v">
                <p:oleObj spid="_x0000_s9333" name="Equation" r:id="rId5" imgW="4152600" imgH="660240" progId="Equation.DSMT4">
                  <p:embed/>
                </p:oleObj>
              </mc:Choice>
              <mc:Fallback>
                <p:oleObj name="Equation" r:id="rId5" imgW="4152600" imgH="660240" progId="Equation.DSMT4">
                  <p:embed/>
                  <p:pic>
                    <p:nvPicPr>
                      <p:cNvPr id="0" name=""/>
                      <p:cNvPicPr/>
                      <p:nvPr/>
                    </p:nvPicPr>
                    <p:blipFill>
                      <a:blip r:embed="rId6"/>
                      <a:stretch>
                        <a:fillRect/>
                      </a:stretch>
                    </p:blipFill>
                    <p:spPr>
                      <a:xfrm>
                        <a:off x="2489146" y="3161948"/>
                        <a:ext cx="4152900" cy="66040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620714AF-E989-4A6B-957B-34CFD3E6D943}"/>
              </a:ext>
            </a:extLst>
          </p:cNvPr>
          <p:cNvSpPr>
            <a:spLocks noGrp="1"/>
          </p:cNvSpPr>
          <p:nvPr>
            <p:ph sz="quarter" idx="16"/>
          </p:nvPr>
        </p:nvSpPr>
        <p:spPr>
          <a:xfrm>
            <a:off x="457200" y="4048203"/>
            <a:ext cx="8232128" cy="755220"/>
          </a:xfrm>
        </p:spPr>
        <p:txBody>
          <a:bodyPr/>
          <a:lstStyle/>
          <a:p>
            <a:r>
              <a:rPr lang="en-IN" sz="2000" dirty="0"/>
              <a:t>A </a:t>
            </a:r>
            <a:r>
              <a:rPr lang="en-IN" sz="2000" b="1" dirty="0"/>
              <a:t>one-year</a:t>
            </a:r>
            <a:r>
              <a:rPr lang="en-IN" sz="2000" dirty="0"/>
              <a:t> discount bond that sells for price </a:t>
            </a:r>
            <a:r>
              <a:rPr lang="en-IN" sz="2000" i="1" dirty="0"/>
              <a:t>P</a:t>
            </a:r>
            <a:r>
              <a:rPr lang="en-IN" sz="2000" dirty="0"/>
              <a:t> with face value </a:t>
            </a:r>
            <a:r>
              <a:rPr lang="en-IN" sz="2000" i="1" dirty="0"/>
              <a:t>F</a:t>
            </a:r>
            <a:r>
              <a:rPr lang="en-IN" sz="100" i="1" dirty="0"/>
              <a:t> </a:t>
            </a:r>
            <a:r>
              <a:rPr lang="en-IN" sz="2000" i="1" dirty="0"/>
              <a:t>V</a:t>
            </a:r>
            <a:r>
              <a:rPr lang="en-IN" sz="2000" dirty="0"/>
              <a:t>. The yield to maturity is:</a:t>
            </a:r>
          </a:p>
        </p:txBody>
      </p:sp>
      <p:graphicFrame>
        <p:nvGraphicFramePr>
          <p:cNvPr id="9" name="Object 8" descr="i = start fraction F V minus P over P end fraction.">
            <a:extLst>
              <a:ext uri="{FF2B5EF4-FFF2-40B4-BE49-F238E27FC236}">
                <a16:creationId xmlns:a16="http://schemas.microsoft.com/office/drawing/2014/main" id="{4AAE7182-6426-4D7C-9009-3BCA80FA5430}"/>
              </a:ext>
            </a:extLst>
          </p:cNvPr>
          <p:cNvGraphicFramePr>
            <a:graphicFrameLocks noChangeAspect="1"/>
          </p:cNvGraphicFramePr>
          <p:nvPr>
            <p:extLst>
              <p:ext uri="{D42A27DB-BD31-4B8C-83A1-F6EECF244321}">
                <p14:modId xmlns:p14="http://schemas.microsoft.com/office/powerpoint/2010/main" val="537277537"/>
              </p:ext>
            </p:extLst>
          </p:nvPr>
        </p:nvGraphicFramePr>
        <p:xfrm>
          <a:off x="3961136" y="5012377"/>
          <a:ext cx="1219200" cy="622300"/>
        </p:xfrm>
        <a:graphic>
          <a:graphicData uri="http://schemas.openxmlformats.org/presentationml/2006/ole">
            <mc:AlternateContent xmlns:mc="http://schemas.openxmlformats.org/markup-compatibility/2006">
              <mc:Choice xmlns:v="urn:schemas-microsoft-com:vml" Requires="v">
                <p:oleObj spid="_x0000_s9334" name="Equation" r:id="rId7" imgW="1218960" imgH="622080" progId="Equation.DSMT4">
                  <p:embed/>
                </p:oleObj>
              </mc:Choice>
              <mc:Fallback>
                <p:oleObj name="Equation" r:id="rId7" imgW="1218960" imgH="622080" progId="Equation.DSMT4">
                  <p:embed/>
                  <p:pic>
                    <p:nvPicPr>
                      <p:cNvPr id="0" name=""/>
                      <p:cNvPicPr/>
                      <p:nvPr/>
                    </p:nvPicPr>
                    <p:blipFill>
                      <a:blip r:embed="rId8"/>
                      <a:stretch>
                        <a:fillRect/>
                      </a:stretch>
                    </p:blipFill>
                    <p:spPr>
                      <a:xfrm>
                        <a:off x="3961136" y="5012377"/>
                        <a:ext cx="1219200" cy="622300"/>
                      </a:xfrm>
                      <a:prstGeom prst="rect">
                        <a:avLst/>
                      </a:prstGeom>
                    </p:spPr>
                  </p:pic>
                </p:oleObj>
              </mc:Fallback>
            </mc:AlternateContent>
          </a:graphicData>
        </a:graphic>
      </p:graphicFrame>
    </p:spTree>
    <p:extLst>
      <p:ext uri="{BB962C8B-B14F-4D97-AF65-F5344CB8AC3E}">
        <p14:creationId xmlns:p14="http://schemas.microsoft.com/office/powerpoint/2010/main" val="3607068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3E437-D21D-418B-9375-C6710AD640B4}"/>
              </a:ext>
            </a:extLst>
          </p:cNvPr>
          <p:cNvSpPr>
            <a:spLocks noGrp="1"/>
          </p:cNvSpPr>
          <p:nvPr>
            <p:ph type="title"/>
          </p:nvPr>
        </p:nvSpPr>
        <p:spPr/>
        <p:txBody>
          <a:bodyPr/>
          <a:lstStyle/>
          <a:p>
            <a:r>
              <a:rPr lang="en-IN" dirty="0"/>
              <a:t>Fixed-Payment Loans</a:t>
            </a:r>
          </a:p>
        </p:txBody>
      </p:sp>
      <p:sp>
        <p:nvSpPr>
          <p:cNvPr id="3" name="Content Placeholder 2">
            <a:extLst>
              <a:ext uri="{FF2B5EF4-FFF2-40B4-BE49-F238E27FC236}">
                <a16:creationId xmlns:a16="http://schemas.microsoft.com/office/drawing/2014/main" id="{4B99179A-448B-4CF2-938A-002311878484}"/>
              </a:ext>
            </a:extLst>
          </p:cNvPr>
          <p:cNvSpPr>
            <a:spLocks noGrp="1"/>
          </p:cNvSpPr>
          <p:nvPr>
            <p:ph sz="quarter" idx="13"/>
          </p:nvPr>
        </p:nvSpPr>
        <p:spPr>
          <a:xfrm>
            <a:off x="457200" y="1552574"/>
            <a:ext cx="8229600" cy="504825"/>
          </a:xfrm>
        </p:spPr>
        <p:txBody>
          <a:bodyPr/>
          <a:lstStyle/>
          <a:p>
            <a:r>
              <a:rPr lang="en-IN" dirty="0"/>
              <a:t>For a $100,000 loan with annual payments of $12,731:</a:t>
            </a:r>
          </a:p>
        </p:txBody>
      </p:sp>
      <p:sp>
        <p:nvSpPr>
          <p:cNvPr id="4" name="Content Placeholder 3">
            <a:extLst>
              <a:ext uri="{FF2B5EF4-FFF2-40B4-BE49-F238E27FC236}">
                <a16:creationId xmlns:a16="http://schemas.microsoft.com/office/drawing/2014/main" id="{0CC6350E-A121-48B5-9458-ABF218D218A3}"/>
              </a:ext>
            </a:extLst>
          </p:cNvPr>
          <p:cNvSpPr>
            <a:spLocks noGrp="1"/>
          </p:cNvSpPr>
          <p:nvPr>
            <p:ph sz="quarter" idx="14"/>
          </p:nvPr>
        </p:nvSpPr>
        <p:spPr>
          <a:xfrm>
            <a:off x="720669" y="2150745"/>
            <a:ext cx="6692900" cy="516255"/>
          </a:xfrm>
        </p:spPr>
        <p:txBody>
          <a:bodyPr/>
          <a:lstStyle/>
          <a:p>
            <a:pPr marL="432" indent="0">
              <a:buNone/>
            </a:pPr>
            <a:r>
              <a:rPr lang="en-IN" dirty="0"/>
              <a:t>Value today = Present value of future payments</a:t>
            </a:r>
          </a:p>
        </p:txBody>
      </p:sp>
      <p:graphicFrame>
        <p:nvGraphicFramePr>
          <p:cNvPr id="17" name="Object 16" descr="$100,000 = $12,731 over left parenthesis 1+i right parenthesis + $12,731 over left parenthesis 1+i right parenthesis super 2 + ellipsis + $12, 731 over left parenthesis 1+i right parenthesis super 20">
            <a:extLst>
              <a:ext uri="{FF2B5EF4-FFF2-40B4-BE49-F238E27FC236}">
                <a16:creationId xmlns:a16="http://schemas.microsoft.com/office/drawing/2014/main" id="{E3368B69-2697-4472-97D0-A189C53E00CF}"/>
              </a:ext>
            </a:extLst>
          </p:cNvPr>
          <p:cNvGraphicFramePr>
            <a:graphicFrameLocks noChangeAspect="1"/>
          </p:cNvGraphicFramePr>
          <p:nvPr>
            <p:extLst>
              <p:ext uri="{D42A27DB-BD31-4B8C-83A1-F6EECF244321}">
                <p14:modId xmlns:p14="http://schemas.microsoft.com/office/powerpoint/2010/main" val="405437406"/>
              </p:ext>
            </p:extLst>
          </p:nvPr>
        </p:nvGraphicFramePr>
        <p:xfrm>
          <a:off x="1498600" y="2828324"/>
          <a:ext cx="6146800" cy="787400"/>
        </p:xfrm>
        <a:graphic>
          <a:graphicData uri="http://schemas.openxmlformats.org/presentationml/2006/ole">
            <mc:AlternateContent xmlns:mc="http://schemas.openxmlformats.org/markup-compatibility/2006">
              <mc:Choice xmlns:v="urn:schemas-microsoft-com:vml" Requires="v">
                <p:oleObj spid="_x0000_s10318" name="Equation" r:id="rId4" imgW="6146640" imgH="787320" progId="Equation.DSMT4">
                  <p:embed/>
                </p:oleObj>
              </mc:Choice>
              <mc:Fallback>
                <p:oleObj name="Equation" r:id="rId4" imgW="6146640" imgH="787320" progId="Equation.DSMT4">
                  <p:embed/>
                  <p:pic>
                    <p:nvPicPr>
                      <p:cNvPr id="6" name="Object 5">
                        <a:extLst>
                          <a:ext uri="{FF2B5EF4-FFF2-40B4-BE49-F238E27FC236}">
                            <a16:creationId xmlns:a16="http://schemas.microsoft.com/office/drawing/2014/main" id="{C7B85FDA-B8E2-428F-82AA-89FF93E42D70}"/>
                          </a:ext>
                        </a:extLst>
                      </p:cNvPr>
                      <p:cNvPicPr/>
                      <p:nvPr/>
                    </p:nvPicPr>
                    <p:blipFill>
                      <a:blip r:embed="rId5"/>
                      <a:stretch>
                        <a:fillRect/>
                      </a:stretch>
                    </p:blipFill>
                    <p:spPr>
                      <a:xfrm>
                        <a:off x="1498600" y="2828324"/>
                        <a:ext cx="6146800" cy="7874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BFF7CBA8-2544-416C-842B-A0878D4FC93A}"/>
              </a:ext>
            </a:extLst>
          </p:cNvPr>
          <p:cNvSpPr>
            <a:spLocks noGrp="1"/>
          </p:cNvSpPr>
          <p:nvPr>
            <p:ph sz="quarter" idx="15"/>
          </p:nvPr>
        </p:nvSpPr>
        <p:spPr>
          <a:xfrm>
            <a:off x="457200" y="3902916"/>
            <a:ext cx="7817556" cy="897686"/>
          </a:xfrm>
        </p:spPr>
        <p:txBody>
          <a:bodyPr/>
          <a:lstStyle/>
          <a:p>
            <a:r>
              <a:rPr lang="en-IN" dirty="0"/>
              <a:t>For a fixed-payment loan with fixed payments </a:t>
            </a:r>
            <a:r>
              <a:rPr lang="en-IN" i="1" dirty="0"/>
              <a:t>F</a:t>
            </a:r>
            <a:r>
              <a:rPr lang="en-IN" sz="100" i="1" dirty="0"/>
              <a:t> </a:t>
            </a:r>
            <a:r>
              <a:rPr lang="en-IN" i="1" dirty="0"/>
              <a:t>P</a:t>
            </a:r>
            <a:r>
              <a:rPr lang="en-IN" dirty="0"/>
              <a:t> and a maturity of </a:t>
            </a:r>
            <a:r>
              <a:rPr lang="en-IN" i="1" dirty="0"/>
              <a:t>n</a:t>
            </a:r>
            <a:r>
              <a:rPr lang="en-IN" dirty="0"/>
              <a:t> years, the equation is:</a:t>
            </a:r>
          </a:p>
        </p:txBody>
      </p:sp>
      <p:graphicFrame>
        <p:nvGraphicFramePr>
          <p:cNvPr id="18" name="Object 17" descr="An equation for a fixed-payment loan with fixed payments, F P, and a maturity of n years. For long description in Notes pane, press F6.&#10;">
            <a:extLst>
              <a:ext uri="{FF2B5EF4-FFF2-40B4-BE49-F238E27FC236}">
                <a16:creationId xmlns:a16="http://schemas.microsoft.com/office/drawing/2014/main" id="{BF6E6331-F64F-434C-8F77-EA41F4D94C17}"/>
              </a:ext>
            </a:extLst>
          </p:cNvPr>
          <p:cNvGraphicFramePr>
            <a:graphicFrameLocks noChangeAspect="1"/>
          </p:cNvGraphicFramePr>
          <p:nvPr>
            <p:extLst>
              <p:ext uri="{D42A27DB-BD31-4B8C-83A1-F6EECF244321}">
                <p14:modId xmlns:p14="http://schemas.microsoft.com/office/powerpoint/2010/main" val="97669329"/>
              </p:ext>
            </p:extLst>
          </p:nvPr>
        </p:nvGraphicFramePr>
        <p:xfrm>
          <a:off x="1797050" y="4909171"/>
          <a:ext cx="5549900" cy="787400"/>
        </p:xfrm>
        <a:graphic>
          <a:graphicData uri="http://schemas.openxmlformats.org/presentationml/2006/ole">
            <mc:AlternateContent xmlns:mc="http://schemas.openxmlformats.org/markup-compatibility/2006">
              <mc:Choice xmlns:v="urn:schemas-microsoft-com:vml" Requires="v">
                <p:oleObj spid="_x0000_s10319" name="Equation" r:id="rId6" imgW="5549760" imgH="787320" progId="Equation.DSMT4">
                  <p:embed/>
                </p:oleObj>
              </mc:Choice>
              <mc:Fallback>
                <p:oleObj name="Equation" r:id="rId6" imgW="5549760" imgH="787320" progId="Equation.DSMT4">
                  <p:embed/>
                  <p:pic>
                    <p:nvPicPr>
                      <p:cNvPr id="3" name="Object 2">
                        <a:extLst>
                          <a:ext uri="{FF2B5EF4-FFF2-40B4-BE49-F238E27FC236}">
                            <a16:creationId xmlns:a16="http://schemas.microsoft.com/office/drawing/2014/main" id="{0D10A88A-D01B-4248-BBC4-F27A7FC3C0AF}"/>
                          </a:ext>
                        </a:extLst>
                      </p:cNvPr>
                      <p:cNvPicPr/>
                      <p:nvPr/>
                    </p:nvPicPr>
                    <p:blipFill>
                      <a:blip r:embed="rId7"/>
                      <a:stretch>
                        <a:fillRect/>
                      </a:stretch>
                    </p:blipFill>
                    <p:spPr>
                      <a:xfrm>
                        <a:off x="1797050" y="4909171"/>
                        <a:ext cx="5549900" cy="787400"/>
                      </a:xfrm>
                      <a:prstGeom prst="rect">
                        <a:avLst/>
                      </a:prstGeom>
                    </p:spPr>
                  </p:pic>
                </p:oleObj>
              </mc:Fallback>
            </mc:AlternateContent>
          </a:graphicData>
        </a:graphic>
      </p:graphicFrame>
    </p:spTree>
    <p:extLst>
      <p:ext uri="{BB962C8B-B14F-4D97-AF65-F5344CB8AC3E}">
        <p14:creationId xmlns:p14="http://schemas.microsoft.com/office/powerpoint/2010/main" val="2924022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70828-0B14-46BB-ABA5-22A0156E9CF7}"/>
              </a:ext>
            </a:extLst>
          </p:cNvPr>
          <p:cNvSpPr>
            <a:spLocks noGrp="1"/>
          </p:cNvSpPr>
          <p:nvPr>
            <p:ph type="title"/>
          </p:nvPr>
        </p:nvSpPr>
        <p:spPr/>
        <p:txBody>
          <a:bodyPr/>
          <a:lstStyle/>
          <a:p>
            <a:r>
              <a:rPr lang="en-IN" dirty="0"/>
              <a:t>Perpetuities</a:t>
            </a:r>
          </a:p>
        </p:txBody>
      </p:sp>
      <p:sp>
        <p:nvSpPr>
          <p:cNvPr id="3" name="Content Placeholder 2">
            <a:extLst>
              <a:ext uri="{FF2B5EF4-FFF2-40B4-BE49-F238E27FC236}">
                <a16:creationId xmlns:a16="http://schemas.microsoft.com/office/drawing/2014/main" id="{E6A3666E-A6DA-4F5C-995D-8ED9FE6C2A27}"/>
              </a:ext>
            </a:extLst>
          </p:cNvPr>
          <p:cNvSpPr>
            <a:spLocks noGrp="1"/>
          </p:cNvSpPr>
          <p:nvPr>
            <p:ph sz="quarter" idx="13"/>
          </p:nvPr>
        </p:nvSpPr>
        <p:spPr>
          <a:xfrm>
            <a:off x="457200" y="1552575"/>
            <a:ext cx="7659416" cy="930981"/>
          </a:xfrm>
        </p:spPr>
        <p:txBody>
          <a:bodyPr/>
          <a:lstStyle/>
          <a:p>
            <a:r>
              <a:rPr lang="en-IN" dirty="0"/>
              <a:t>A perpetuity does not mature. The price of a coupon bond that pays an infinite number of coupons equals:</a:t>
            </a:r>
          </a:p>
        </p:txBody>
      </p:sp>
      <p:graphicFrame>
        <p:nvGraphicFramePr>
          <p:cNvPr id="8" name="Object 7" descr="P = C over i.">
            <a:extLst>
              <a:ext uri="{FF2B5EF4-FFF2-40B4-BE49-F238E27FC236}">
                <a16:creationId xmlns:a16="http://schemas.microsoft.com/office/drawing/2014/main" id="{33F26777-CBC6-4A2B-BB67-137ACC9C0921}"/>
              </a:ext>
            </a:extLst>
          </p:cNvPr>
          <p:cNvGraphicFramePr>
            <a:graphicFrameLocks noChangeAspect="1"/>
          </p:cNvGraphicFramePr>
          <p:nvPr>
            <p:extLst>
              <p:ext uri="{D42A27DB-BD31-4B8C-83A1-F6EECF244321}">
                <p14:modId xmlns:p14="http://schemas.microsoft.com/office/powerpoint/2010/main" val="66076457"/>
              </p:ext>
            </p:extLst>
          </p:nvPr>
        </p:nvGraphicFramePr>
        <p:xfrm>
          <a:off x="8186928" y="1901710"/>
          <a:ext cx="796636" cy="658091"/>
        </p:xfrm>
        <a:graphic>
          <a:graphicData uri="http://schemas.openxmlformats.org/presentationml/2006/ole">
            <mc:AlternateContent xmlns:mc="http://schemas.openxmlformats.org/markup-compatibility/2006">
              <mc:Choice xmlns:v="urn:schemas-microsoft-com:vml" Requires="v">
                <p:oleObj spid="_x0000_s11342" name="Equation" r:id="rId3" imgW="876240" imgH="723600" progId="Equation.DSMT4">
                  <p:embed/>
                </p:oleObj>
              </mc:Choice>
              <mc:Fallback>
                <p:oleObj name="Equation" r:id="rId3" imgW="876240" imgH="723600" progId="Equation.DSMT4">
                  <p:embed/>
                  <p:pic>
                    <p:nvPicPr>
                      <p:cNvPr id="2" name="Object 1">
                        <a:extLst>
                          <a:ext uri="{FF2B5EF4-FFF2-40B4-BE49-F238E27FC236}">
                            <a16:creationId xmlns:a16="http://schemas.microsoft.com/office/drawing/2014/main" id="{666D86DA-744F-4373-8F13-73C0397D5A73}"/>
                          </a:ext>
                        </a:extLst>
                      </p:cNvPr>
                      <p:cNvPicPr/>
                      <p:nvPr/>
                    </p:nvPicPr>
                    <p:blipFill>
                      <a:blip r:embed="rId4"/>
                      <a:stretch>
                        <a:fillRect/>
                      </a:stretch>
                    </p:blipFill>
                    <p:spPr>
                      <a:xfrm>
                        <a:off x="8186928" y="1901710"/>
                        <a:ext cx="796636" cy="658091"/>
                      </a:xfrm>
                      <a:prstGeom prst="rect">
                        <a:avLst/>
                      </a:prstGeom>
                    </p:spPr>
                  </p:pic>
                </p:oleObj>
              </mc:Fallback>
            </mc:AlternateContent>
          </a:graphicData>
        </a:graphic>
      </p:graphicFrame>
      <p:sp>
        <p:nvSpPr>
          <p:cNvPr id="4" name="Content Placeholder 3">
            <a:extLst>
              <a:ext uri="{FF2B5EF4-FFF2-40B4-BE49-F238E27FC236}">
                <a16:creationId xmlns:a16="http://schemas.microsoft.com/office/drawing/2014/main" id="{5394B4B8-4CD1-415E-80F2-FDF4D33E604D}"/>
              </a:ext>
            </a:extLst>
          </p:cNvPr>
          <p:cNvSpPr>
            <a:spLocks noGrp="1"/>
          </p:cNvSpPr>
          <p:nvPr>
            <p:ph sz="quarter" idx="14"/>
          </p:nvPr>
        </p:nvSpPr>
        <p:spPr>
          <a:xfrm>
            <a:off x="457200" y="2808209"/>
            <a:ext cx="8314267" cy="518160"/>
          </a:xfrm>
        </p:spPr>
        <p:txBody>
          <a:bodyPr/>
          <a:lstStyle/>
          <a:p>
            <a:r>
              <a:rPr lang="en-IN" dirty="0"/>
              <a:t>So, a perpetuity with a coupon of $25 and a price of $500</a:t>
            </a:r>
          </a:p>
        </p:txBody>
      </p:sp>
      <p:sp>
        <p:nvSpPr>
          <p:cNvPr id="5" name="Content Placeholder 4">
            <a:extLst>
              <a:ext uri="{FF2B5EF4-FFF2-40B4-BE49-F238E27FC236}">
                <a16:creationId xmlns:a16="http://schemas.microsoft.com/office/drawing/2014/main" id="{4E0EA223-0A68-4CA4-8684-6A8092308FF9}"/>
              </a:ext>
            </a:extLst>
          </p:cNvPr>
          <p:cNvSpPr>
            <a:spLocks noGrp="1"/>
          </p:cNvSpPr>
          <p:nvPr>
            <p:ph sz="quarter" idx="15"/>
          </p:nvPr>
        </p:nvSpPr>
        <p:spPr>
          <a:xfrm>
            <a:off x="457200" y="3410882"/>
            <a:ext cx="3805238" cy="471055"/>
          </a:xfrm>
        </p:spPr>
        <p:txBody>
          <a:bodyPr tIns="0"/>
          <a:lstStyle/>
          <a:p>
            <a:pPr marL="255600" indent="0">
              <a:buNone/>
            </a:pPr>
            <a:r>
              <a:rPr lang="en-IN" dirty="0"/>
              <a:t>has a yield to maturity of</a:t>
            </a:r>
          </a:p>
        </p:txBody>
      </p:sp>
      <p:graphicFrame>
        <p:nvGraphicFramePr>
          <p:cNvPr id="9" name="Object 8" descr="i = $25 over $500 = 0.05 comma or 5%">
            <a:extLst>
              <a:ext uri="{FF2B5EF4-FFF2-40B4-BE49-F238E27FC236}">
                <a16:creationId xmlns:a16="http://schemas.microsoft.com/office/drawing/2014/main" id="{84B4D91B-EB97-4084-9CB2-38EB99BDCD5A}"/>
              </a:ext>
            </a:extLst>
          </p:cNvPr>
          <p:cNvGraphicFramePr>
            <a:graphicFrameLocks noChangeAspect="1"/>
          </p:cNvGraphicFramePr>
          <p:nvPr>
            <p:extLst>
              <p:ext uri="{D42A27DB-BD31-4B8C-83A1-F6EECF244321}">
                <p14:modId xmlns:p14="http://schemas.microsoft.com/office/powerpoint/2010/main" val="2908435563"/>
              </p:ext>
            </p:extLst>
          </p:nvPr>
        </p:nvGraphicFramePr>
        <p:xfrm>
          <a:off x="4414838" y="3451509"/>
          <a:ext cx="3670300" cy="330200"/>
        </p:xfrm>
        <a:graphic>
          <a:graphicData uri="http://schemas.openxmlformats.org/presentationml/2006/ole">
            <mc:AlternateContent xmlns:mc="http://schemas.openxmlformats.org/markup-compatibility/2006">
              <mc:Choice xmlns:v="urn:schemas-microsoft-com:vml" Requires="v">
                <p:oleObj spid="_x0000_s11343" name="Equation" r:id="rId5" imgW="3670200" imgH="330120" progId="Equation.DSMT4">
                  <p:embed/>
                </p:oleObj>
              </mc:Choice>
              <mc:Fallback>
                <p:oleObj name="Equation" r:id="rId5" imgW="3670200" imgH="330120" progId="Equation.DSMT4">
                  <p:embed/>
                  <p:pic>
                    <p:nvPicPr>
                      <p:cNvPr id="0" name=""/>
                      <p:cNvPicPr/>
                      <p:nvPr/>
                    </p:nvPicPr>
                    <p:blipFill>
                      <a:blip r:embed="rId6"/>
                      <a:stretch>
                        <a:fillRect/>
                      </a:stretch>
                    </p:blipFill>
                    <p:spPr>
                      <a:xfrm>
                        <a:off x="4414838" y="3451509"/>
                        <a:ext cx="3670300" cy="330200"/>
                      </a:xfrm>
                      <a:prstGeom prst="rect">
                        <a:avLst/>
                      </a:prstGeom>
                    </p:spPr>
                  </p:pic>
                </p:oleObj>
              </mc:Fallback>
            </mc:AlternateContent>
          </a:graphicData>
        </a:graphic>
      </p:graphicFrame>
    </p:spTree>
    <p:extLst>
      <p:ext uri="{BB962C8B-B14F-4D97-AF65-F5344CB8AC3E}">
        <p14:creationId xmlns:p14="http://schemas.microsoft.com/office/powerpoint/2010/main" val="1827070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15371"/>
            <a:ext cx="8576441" cy="1097279"/>
          </a:xfrm>
        </p:spPr>
        <p:txBody>
          <a:bodyPr/>
          <a:lstStyle/>
          <a:p>
            <a:r>
              <a:rPr lang="en-IN" sz="2800" dirty="0"/>
              <a:t>Solved Problem 3.3: Finding the Yield to Maturity for Different Types of Debt Instruments </a:t>
            </a:r>
            <a:r>
              <a:rPr lang="en-IN" sz="2000" b="0" dirty="0"/>
              <a:t>(1 of 4)</a:t>
            </a:r>
          </a:p>
        </p:txBody>
      </p:sp>
      <p:sp>
        <p:nvSpPr>
          <p:cNvPr id="3" name="Content Placeholder 2"/>
          <p:cNvSpPr>
            <a:spLocks noGrp="1"/>
          </p:cNvSpPr>
          <p:nvPr>
            <p:ph sz="quarter" idx="13"/>
          </p:nvPr>
        </p:nvSpPr>
        <p:spPr>
          <a:xfrm>
            <a:off x="457200" y="1554163"/>
            <a:ext cx="8454325" cy="4722459"/>
          </a:xfrm>
        </p:spPr>
        <p:txBody>
          <a:bodyPr/>
          <a:lstStyle/>
          <a:p>
            <a:pPr marL="432" indent="0">
              <a:buNone/>
            </a:pPr>
            <a:r>
              <a:rPr lang="en-IN" dirty="0"/>
              <a:t>For each of the following situations, write the equation that you would use to calculate the yield to maturity.</a:t>
            </a:r>
          </a:p>
          <a:p>
            <a:pPr marL="432" indent="0">
              <a:buNone/>
            </a:pPr>
            <a:r>
              <a:rPr lang="en-IN" dirty="0">
                <a:solidFill>
                  <a:schemeClr val="tx2"/>
                </a:solidFill>
              </a:rPr>
              <a:t>a)</a:t>
            </a:r>
            <a:r>
              <a:rPr lang="en-IN" dirty="0"/>
              <a:t> A simple business loan for $500,000 that requires a payment of $700,000 in 4 years.</a:t>
            </a:r>
          </a:p>
          <a:p>
            <a:pPr marL="432" indent="0">
              <a:buNone/>
            </a:pPr>
            <a:r>
              <a:rPr lang="en-IN" dirty="0">
                <a:solidFill>
                  <a:schemeClr val="tx2"/>
                </a:solidFill>
              </a:rPr>
              <a:t>b)</a:t>
            </a:r>
            <a:r>
              <a:rPr lang="en-IN" dirty="0"/>
              <a:t> A government discount bond with a price of $9,000, which has a face value of $10,000 and matures in one year.</a:t>
            </a:r>
          </a:p>
          <a:p>
            <a:pPr marL="432" indent="0">
              <a:buNone/>
            </a:pPr>
            <a:r>
              <a:rPr lang="en-IN" dirty="0">
                <a:solidFill>
                  <a:schemeClr val="tx2"/>
                </a:solidFill>
              </a:rPr>
              <a:t>c)</a:t>
            </a:r>
            <a:r>
              <a:rPr lang="en-IN" dirty="0"/>
              <a:t> A corporate bond with a face value of $1,000, a price of $975, a coupon rate of 10%, and a maturity of five years.</a:t>
            </a:r>
          </a:p>
          <a:p>
            <a:pPr marL="432" indent="0">
              <a:buNone/>
            </a:pPr>
            <a:r>
              <a:rPr lang="en-IN" dirty="0">
                <a:solidFill>
                  <a:schemeClr val="tx2"/>
                </a:solidFill>
              </a:rPr>
              <a:t>d)</a:t>
            </a:r>
            <a:r>
              <a:rPr lang="en-IN" dirty="0"/>
              <a:t> A student loan of $2,500, which requires payments of $315 per year for 25 years. The payments start in 2 years.</a:t>
            </a:r>
          </a:p>
        </p:txBody>
      </p:sp>
    </p:spTree>
    <p:extLst>
      <p:ext uri="{BB962C8B-B14F-4D97-AF65-F5344CB8AC3E}">
        <p14:creationId xmlns:p14="http://schemas.microsoft.com/office/powerpoint/2010/main" val="1643490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15371"/>
            <a:ext cx="8529145" cy="1097279"/>
          </a:xfrm>
        </p:spPr>
        <p:txBody>
          <a:bodyPr/>
          <a:lstStyle/>
          <a:p>
            <a:r>
              <a:rPr lang="en-IN" sz="2800" dirty="0"/>
              <a:t>Solved Problem 3.3: Finding the Yield to Maturity for Different Types of Debt Instruments </a:t>
            </a:r>
            <a:r>
              <a:rPr lang="en-IN" sz="2000" b="0" dirty="0"/>
              <a:t>(2 of 4)</a:t>
            </a:r>
          </a:p>
        </p:txBody>
      </p:sp>
      <p:sp>
        <p:nvSpPr>
          <p:cNvPr id="3" name="Content Placeholder 2"/>
          <p:cNvSpPr>
            <a:spLocks noGrp="1"/>
          </p:cNvSpPr>
          <p:nvPr>
            <p:ph sz="quarter" idx="13"/>
          </p:nvPr>
        </p:nvSpPr>
        <p:spPr>
          <a:xfrm>
            <a:off x="457200" y="1554921"/>
            <a:ext cx="8232775" cy="2956119"/>
          </a:xfrm>
        </p:spPr>
        <p:txBody>
          <a:bodyPr/>
          <a:lstStyle/>
          <a:p>
            <a:pPr marL="432" indent="0">
              <a:buNone/>
            </a:pPr>
            <a:r>
              <a:rPr lang="en-IN" dirty="0"/>
              <a:t>Solving the Problem</a:t>
            </a:r>
          </a:p>
          <a:p>
            <a:pPr marL="432" indent="0">
              <a:buNone/>
            </a:pPr>
            <a:r>
              <a:rPr lang="en-IN" b="1" dirty="0"/>
              <a:t>Step 1 Review the chapter material.</a:t>
            </a:r>
          </a:p>
          <a:p>
            <a:pPr marL="432" indent="0">
              <a:buNone/>
            </a:pPr>
            <a:r>
              <a:rPr lang="en-IN" b="1" dirty="0"/>
              <a:t>Step 2 Write an equation for the yield to maturity for the debt instrument in (a).</a:t>
            </a:r>
          </a:p>
          <a:p>
            <a:pPr marL="432" indent="0">
              <a:buNone/>
            </a:pPr>
            <a:r>
              <a:rPr lang="en-IN" dirty="0"/>
              <a:t>A simple loan for $500,000 that requires a payment of $700,000 in 4 years.</a:t>
            </a:r>
          </a:p>
        </p:txBody>
      </p:sp>
      <p:graphicFrame>
        <p:nvGraphicFramePr>
          <p:cNvPr id="4" name="Object 3" descr="$500,000 = $700,000 over left parenthesis 1+i right parenthesis super 4">
            <a:extLst>
              <a:ext uri="{FF2B5EF4-FFF2-40B4-BE49-F238E27FC236}">
                <a16:creationId xmlns:a16="http://schemas.microsoft.com/office/drawing/2014/main" id="{AB7456FC-C47E-44D4-9F1F-90476AFDF8B8}"/>
              </a:ext>
            </a:extLst>
          </p:cNvPr>
          <p:cNvGraphicFramePr>
            <a:graphicFrameLocks noChangeAspect="1"/>
          </p:cNvGraphicFramePr>
          <p:nvPr>
            <p:extLst>
              <p:ext uri="{D42A27DB-BD31-4B8C-83A1-F6EECF244321}">
                <p14:modId xmlns:p14="http://schemas.microsoft.com/office/powerpoint/2010/main" val="3351982551"/>
              </p:ext>
            </p:extLst>
          </p:nvPr>
        </p:nvGraphicFramePr>
        <p:xfrm>
          <a:off x="3219450" y="4720980"/>
          <a:ext cx="2705100" cy="723900"/>
        </p:xfrm>
        <a:graphic>
          <a:graphicData uri="http://schemas.openxmlformats.org/presentationml/2006/ole">
            <mc:AlternateContent xmlns:mc="http://schemas.openxmlformats.org/markup-compatibility/2006">
              <mc:Choice xmlns:v="urn:schemas-microsoft-com:vml" Requires="v">
                <p:oleObj spid="_x0000_s12328" name="Equation" r:id="rId4" imgW="2705040" imgH="723600" progId="Equation.DSMT4">
                  <p:embed/>
                </p:oleObj>
              </mc:Choice>
              <mc:Fallback>
                <p:oleObj name="Equation" r:id="rId4" imgW="2705040" imgH="723600" progId="Equation.DSMT4">
                  <p:embed/>
                  <p:pic>
                    <p:nvPicPr>
                      <p:cNvPr id="0" name=""/>
                      <p:cNvPicPr/>
                      <p:nvPr/>
                    </p:nvPicPr>
                    <p:blipFill>
                      <a:blip r:embed="rId5"/>
                      <a:stretch>
                        <a:fillRect/>
                      </a:stretch>
                    </p:blipFill>
                    <p:spPr>
                      <a:xfrm>
                        <a:off x="3219450" y="4720980"/>
                        <a:ext cx="2705100" cy="723900"/>
                      </a:xfrm>
                      <a:prstGeom prst="rect">
                        <a:avLst/>
                      </a:prstGeom>
                    </p:spPr>
                  </p:pic>
                </p:oleObj>
              </mc:Fallback>
            </mc:AlternateContent>
          </a:graphicData>
        </a:graphic>
      </p:graphicFrame>
    </p:spTree>
    <p:extLst>
      <p:ext uri="{BB962C8B-B14F-4D97-AF65-F5344CB8AC3E}">
        <p14:creationId xmlns:p14="http://schemas.microsoft.com/office/powerpoint/2010/main" val="39495568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15371"/>
            <a:ext cx="8544910" cy="1097279"/>
          </a:xfrm>
        </p:spPr>
        <p:txBody>
          <a:bodyPr/>
          <a:lstStyle/>
          <a:p>
            <a:r>
              <a:rPr lang="en-IN" sz="2800" dirty="0"/>
              <a:t>Solved Problem 3.3: Finding the Yield to Maturity for Different Types of Debt Instruments </a:t>
            </a:r>
            <a:r>
              <a:rPr lang="en-IN" sz="2000" b="0" dirty="0"/>
              <a:t>(3 of 4)</a:t>
            </a:r>
          </a:p>
        </p:txBody>
      </p:sp>
      <p:sp>
        <p:nvSpPr>
          <p:cNvPr id="5" name="Content Placeholder 4"/>
          <p:cNvSpPr>
            <a:spLocks noGrp="1"/>
          </p:cNvSpPr>
          <p:nvPr>
            <p:ph sz="quarter" idx="13"/>
          </p:nvPr>
        </p:nvSpPr>
        <p:spPr>
          <a:xfrm>
            <a:off x="457200" y="1556327"/>
            <a:ext cx="8305800" cy="1445953"/>
          </a:xfrm>
        </p:spPr>
        <p:txBody>
          <a:bodyPr/>
          <a:lstStyle/>
          <a:p>
            <a:pPr marL="432" indent="0">
              <a:spcBef>
                <a:spcPts val="600"/>
              </a:spcBef>
              <a:buNone/>
            </a:pPr>
            <a:r>
              <a:rPr lang="en-IN" sz="2000" b="1" dirty="0"/>
              <a:t>Step 3 Write an equation for the yield to maturity for the debt instrument in (b).</a:t>
            </a:r>
          </a:p>
          <a:p>
            <a:pPr marL="432" indent="0">
              <a:spcBef>
                <a:spcPts val="600"/>
              </a:spcBef>
              <a:buNone/>
            </a:pPr>
            <a:r>
              <a:rPr lang="en-IN" sz="2000" dirty="0"/>
              <a:t>A discount bond with a price of $9,000, which has a face value of $10,000 and matures in 1 year.</a:t>
            </a:r>
          </a:p>
        </p:txBody>
      </p:sp>
      <p:graphicFrame>
        <p:nvGraphicFramePr>
          <p:cNvPr id="2" name="Object 1" descr="$9,000 = $10,000 over left parenthesis 1 + i right parenthesis comma or i = $10,000 minus $9,000 over $9,000">
            <a:extLst>
              <a:ext uri="{FF2B5EF4-FFF2-40B4-BE49-F238E27FC236}">
                <a16:creationId xmlns:a16="http://schemas.microsoft.com/office/drawing/2014/main" id="{6F025739-6744-405A-8A28-88682CA92F9F}"/>
              </a:ext>
            </a:extLst>
          </p:cNvPr>
          <p:cNvGraphicFramePr>
            <a:graphicFrameLocks noChangeAspect="1"/>
          </p:cNvGraphicFramePr>
          <p:nvPr>
            <p:extLst>
              <p:ext uri="{D42A27DB-BD31-4B8C-83A1-F6EECF244321}">
                <p14:modId xmlns:p14="http://schemas.microsoft.com/office/powerpoint/2010/main" val="793787302"/>
              </p:ext>
            </p:extLst>
          </p:nvPr>
        </p:nvGraphicFramePr>
        <p:xfrm>
          <a:off x="2146300" y="3126317"/>
          <a:ext cx="4851400" cy="673100"/>
        </p:xfrm>
        <a:graphic>
          <a:graphicData uri="http://schemas.openxmlformats.org/presentationml/2006/ole">
            <mc:AlternateContent xmlns:mc="http://schemas.openxmlformats.org/markup-compatibility/2006">
              <mc:Choice xmlns:v="urn:schemas-microsoft-com:vml" Requires="v">
                <p:oleObj spid="_x0000_s13390" name="Equation" r:id="rId3" imgW="4851360" imgH="672840" progId="Equation.DSMT4">
                  <p:embed/>
                </p:oleObj>
              </mc:Choice>
              <mc:Fallback>
                <p:oleObj name="Equation" r:id="rId3" imgW="4851360" imgH="672840" progId="Equation.DSMT4">
                  <p:embed/>
                  <p:pic>
                    <p:nvPicPr>
                      <p:cNvPr id="0" name=""/>
                      <p:cNvPicPr/>
                      <p:nvPr/>
                    </p:nvPicPr>
                    <p:blipFill>
                      <a:blip r:embed="rId4"/>
                      <a:stretch>
                        <a:fillRect/>
                      </a:stretch>
                    </p:blipFill>
                    <p:spPr>
                      <a:xfrm>
                        <a:off x="2146300" y="3126317"/>
                        <a:ext cx="4851400" cy="673100"/>
                      </a:xfrm>
                      <a:prstGeom prst="rect">
                        <a:avLst/>
                      </a:prstGeom>
                    </p:spPr>
                  </p:pic>
                </p:oleObj>
              </mc:Fallback>
            </mc:AlternateContent>
          </a:graphicData>
        </a:graphic>
      </p:graphicFrame>
      <p:sp>
        <p:nvSpPr>
          <p:cNvPr id="8" name="Content Placeholder 7"/>
          <p:cNvSpPr>
            <a:spLocks noGrp="1"/>
          </p:cNvSpPr>
          <p:nvPr>
            <p:ph sz="quarter" idx="14"/>
          </p:nvPr>
        </p:nvSpPr>
        <p:spPr>
          <a:xfrm>
            <a:off x="457200" y="3922593"/>
            <a:ext cx="8290560" cy="1490727"/>
          </a:xfrm>
        </p:spPr>
        <p:txBody>
          <a:bodyPr/>
          <a:lstStyle/>
          <a:p>
            <a:pPr marL="432" indent="0">
              <a:spcBef>
                <a:spcPts val="600"/>
              </a:spcBef>
              <a:buNone/>
            </a:pPr>
            <a:r>
              <a:rPr lang="en-IN" sz="2000" b="1" dirty="0"/>
              <a:t>Step 4 Write an equation for the yield to maturity for the debt instruments in (c).</a:t>
            </a:r>
          </a:p>
          <a:p>
            <a:pPr marL="432" indent="0">
              <a:spcBef>
                <a:spcPts val="600"/>
              </a:spcBef>
              <a:buNone/>
            </a:pPr>
            <a:r>
              <a:rPr lang="en-IN" sz="2000" dirty="0"/>
              <a:t>A corporate bond with a face value of $1,000, a price of $975, a coupon rate of 10%, and a maturity of 5 years.</a:t>
            </a:r>
          </a:p>
        </p:txBody>
      </p:sp>
      <p:graphicFrame>
        <p:nvGraphicFramePr>
          <p:cNvPr id="3" name="Object 2" descr="$975 = $100 over left parenthesis 1+I right parenthesis + $100 over left parenthesis 1+ I right parenthesis super 2 + $100 over left parenthesis 1+ I right parenthesis super 3 + $100 over left parenthesis 1+I right parenthesis super 4 + $100 over left parenthesis 1+i right parenthesis super 5 + $1,000 over left parenthesis 1+ i right parenthesis super 5">
            <a:extLst>
              <a:ext uri="{FF2B5EF4-FFF2-40B4-BE49-F238E27FC236}">
                <a16:creationId xmlns:a16="http://schemas.microsoft.com/office/drawing/2014/main" id="{B5E7418F-542F-4B34-B623-9D16B3D5033B}"/>
              </a:ext>
            </a:extLst>
          </p:cNvPr>
          <p:cNvGraphicFramePr>
            <a:graphicFrameLocks noChangeAspect="1"/>
          </p:cNvGraphicFramePr>
          <p:nvPr>
            <p:extLst>
              <p:ext uri="{D42A27DB-BD31-4B8C-83A1-F6EECF244321}">
                <p14:modId xmlns:p14="http://schemas.microsoft.com/office/powerpoint/2010/main" val="2717535828"/>
              </p:ext>
            </p:extLst>
          </p:nvPr>
        </p:nvGraphicFramePr>
        <p:xfrm>
          <a:off x="1338580" y="5516881"/>
          <a:ext cx="6527800" cy="673100"/>
        </p:xfrm>
        <a:graphic>
          <a:graphicData uri="http://schemas.openxmlformats.org/presentationml/2006/ole">
            <mc:AlternateContent xmlns:mc="http://schemas.openxmlformats.org/markup-compatibility/2006">
              <mc:Choice xmlns:v="urn:schemas-microsoft-com:vml" Requires="v">
                <p:oleObj spid="_x0000_s13391" name="Equation" r:id="rId5" imgW="6527520" imgH="672840" progId="Equation.DSMT4">
                  <p:embed/>
                </p:oleObj>
              </mc:Choice>
              <mc:Fallback>
                <p:oleObj name="Equation" r:id="rId5" imgW="6527520" imgH="672840" progId="Equation.DSMT4">
                  <p:embed/>
                  <p:pic>
                    <p:nvPicPr>
                      <p:cNvPr id="0" name=""/>
                      <p:cNvPicPr/>
                      <p:nvPr/>
                    </p:nvPicPr>
                    <p:blipFill>
                      <a:blip r:embed="rId6"/>
                      <a:stretch>
                        <a:fillRect/>
                      </a:stretch>
                    </p:blipFill>
                    <p:spPr>
                      <a:xfrm>
                        <a:off x="1338580" y="5516881"/>
                        <a:ext cx="6527800" cy="673100"/>
                      </a:xfrm>
                      <a:prstGeom prst="rect">
                        <a:avLst/>
                      </a:prstGeom>
                    </p:spPr>
                  </p:pic>
                </p:oleObj>
              </mc:Fallback>
            </mc:AlternateContent>
          </a:graphicData>
        </a:graphic>
      </p:graphicFrame>
    </p:spTree>
    <p:extLst>
      <p:ext uri="{BB962C8B-B14F-4D97-AF65-F5344CB8AC3E}">
        <p14:creationId xmlns:p14="http://schemas.microsoft.com/office/powerpoint/2010/main" val="32448538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544910" cy="1097279"/>
          </a:xfrm>
        </p:spPr>
        <p:txBody>
          <a:bodyPr/>
          <a:lstStyle/>
          <a:p>
            <a:r>
              <a:rPr lang="en-IN" sz="2800" dirty="0"/>
              <a:t>Solved Problem 3.3: Finding the Yield to Maturity for Different Types of Debt Instruments </a:t>
            </a:r>
            <a:r>
              <a:rPr lang="en-IN" sz="2000" b="0" dirty="0"/>
              <a:t>(4 of 4)</a:t>
            </a:r>
          </a:p>
        </p:txBody>
      </p:sp>
      <p:sp>
        <p:nvSpPr>
          <p:cNvPr id="3" name="Content Placeholder 2"/>
          <p:cNvSpPr>
            <a:spLocks noGrp="1"/>
          </p:cNvSpPr>
          <p:nvPr>
            <p:ph sz="quarter" idx="13"/>
          </p:nvPr>
        </p:nvSpPr>
        <p:spPr>
          <a:xfrm>
            <a:off x="457200" y="1554921"/>
            <a:ext cx="8232775" cy="1858839"/>
          </a:xfrm>
        </p:spPr>
        <p:txBody>
          <a:bodyPr/>
          <a:lstStyle/>
          <a:p>
            <a:pPr marL="432" indent="0">
              <a:buNone/>
            </a:pPr>
            <a:r>
              <a:rPr lang="en-IN" b="1" dirty="0"/>
              <a:t>Step 5 Write an equation for the yield to maturity for the debt instruments in (d).</a:t>
            </a:r>
          </a:p>
          <a:p>
            <a:pPr marL="432" indent="0">
              <a:buNone/>
            </a:pPr>
            <a:r>
              <a:rPr lang="en-IN" dirty="0"/>
              <a:t>A student loan of $2,500, which requires payments of $315 per year for 25 years. The payments start in 2 years.</a:t>
            </a:r>
          </a:p>
        </p:txBody>
      </p:sp>
      <p:graphicFrame>
        <p:nvGraphicFramePr>
          <p:cNvPr id="4" name="Object 3" descr="$2,500 = $315 over left parenthesis 1 + i right parenthesis super 2 + $315 over left parenthesis 1 + i right parenthesis super 3 +…+ $315 over left parenthesis 1 + i right parenthesis super 26">
            <a:extLst>
              <a:ext uri="{FF2B5EF4-FFF2-40B4-BE49-F238E27FC236}">
                <a16:creationId xmlns:a16="http://schemas.microsoft.com/office/drawing/2014/main" id="{08EEE48C-D2C7-4AB4-81A2-FA1F40FACF19}"/>
              </a:ext>
            </a:extLst>
          </p:cNvPr>
          <p:cNvGraphicFramePr>
            <a:graphicFrameLocks noChangeAspect="1"/>
          </p:cNvGraphicFramePr>
          <p:nvPr>
            <p:extLst>
              <p:ext uri="{D42A27DB-BD31-4B8C-83A1-F6EECF244321}">
                <p14:modId xmlns:p14="http://schemas.microsoft.com/office/powerpoint/2010/main" val="4124531300"/>
              </p:ext>
            </p:extLst>
          </p:nvPr>
        </p:nvGraphicFramePr>
        <p:xfrm>
          <a:off x="1963737" y="3656031"/>
          <a:ext cx="5219700" cy="787400"/>
        </p:xfrm>
        <a:graphic>
          <a:graphicData uri="http://schemas.openxmlformats.org/presentationml/2006/ole">
            <mc:AlternateContent xmlns:mc="http://schemas.openxmlformats.org/markup-compatibility/2006">
              <mc:Choice xmlns:v="urn:schemas-microsoft-com:vml" Requires="v">
                <p:oleObj spid="_x0000_s14376" name="Equation" r:id="rId4" imgW="5219640" imgH="787320" progId="Equation.DSMT4">
                  <p:embed/>
                </p:oleObj>
              </mc:Choice>
              <mc:Fallback>
                <p:oleObj name="Equation" r:id="rId4" imgW="5219640" imgH="787320" progId="Equation.DSMT4">
                  <p:embed/>
                  <p:pic>
                    <p:nvPicPr>
                      <p:cNvPr id="0" name=""/>
                      <p:cNvPicPr/>
                      <p:nvPr/>
                    </p:nvPicPr>
                    <p:blipFill>
                      <a:blip r:embed="rId5"/>
                      <a:stretch>
                        <a:fillRect/>
                      </a:stretch>
                    </p:blipFill>
                    <p:spPr>
                      <a:xfrm>
                        <a:off x="1963737" y="3656031"/>
                        <a:ext cx="5219700" cy="787400"/>
                      </a:xfrm>
                      <a:prstGeom prst="rect">
                        <a:avLst/>
                      </a:prstGeom>
                    </p:spPr>
                  </p:pic>
                </p:oleObj>
              </mc:Fallback>
            </mc:AlternateContent>
          </a:graphicData>
        </a:graphic>
      </p:graphicFrame>
    </p:spTree>
    <p:extLst>
      <p:ext uri="{BB962C8B-B14F-4D97-AF65-F5344CB8AC3E}">
        <p14:creationId xmlns:p14="http://schemas.microsoft.com/office/powerpoint/2010/main" val="2254322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8D67C-0916-4F4A-AEEF-0241BB3680B9}"/>
              </a:ext>
            </a:extLst>
          </p:cNvPr>
          <p:cNvSpPr>
            <a:spLocks noGrp="1"/>
          </p:cNvSpPr>
          <p:nvPr>
            <p:ph type="title"/>
          </p:nvPr>
        </p:nvSpPr>
        <p:spPr/>
        <p:txBody>
          <a:bodyPr/>
          <a:lstStyle/>
          <a:p>
            <a:r>
              <a:rPr lang="en-IN" dirty="0"/>
              <a:t>3.4 Learning Objective</a:t>
            </a:r>
          </a:p>
        </p:txBody>
      </p:sp>
      <p:sp>
        <p:nvSpPr>
          <p:cNvPr id="3" name="Subtitle 2">
            <a:extLst>
              <a:ext uri="{FF2B5EF4-FFF2-40B4-BE49-F238E27FC236}">
                <a16:creationId xmlns:a16="http://schemas.microsoft.com/office/drawing/2014/main" id="{8890652D-23CB-4304-B1C7-902EA46758D0}"/>
              </a:ext>
            </a:extLst>
          </p:cNvPr>
          <p:cNvSpPr>
            <a:spLocks noGrp="1"/>
          </p:cNvSpPr>
          <p:nvPr>
            <p:ph sz="quarter" idx="13"/>
          </p:nvPr>
        </p:nvSpPr>
        <p:spPr/>
        <p:txBody>
          <a:bodyPr/>
          <a:lstStyle/>
          <a:p>
            <a:pPr marL="432" indent="0">
              <a:buNone/>
            </a:pPr>
            <a:r>
              <a:rPr lang="en-IN" dirty="0"/>
              <a:t>Understand the inverse relationship between bond prices and bond yields.</a:t>
            </a:r>
          </a:p>
        </p:txBody>
      </p:sp>
    </p:spTree>
    <p:extLst>
      <p:ext uri="{BB962C8B-B14F-4D97-AF65-F5344CB8AC3E}">
        <p14:creationId xmlns:p14="http://schemas.microsoft.com/office/powerpoint/2010/main" val="3510925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The Inverse Relationship Between Bond Prices and Bond Yields</a:t>
            </a:r>
          </a:p>
        </p:txBody>
      </p:sp>
      <p:sp>
        <p:nvSpPr>
          <p:cNvPr id="3" name="Content Placeholder 2"/>
          <p:cNvSpPr>
            <a:spLocks noGrp="1"/>
          </p:cNvSpPr>
          <p:nvPr>
            <p:ph sz="quarter" idx="13"/>
          </p:nvPr>
        </p:nvSpPr>
        <p:spPr>
          <a:xfrm>
            <a:off x="457200" y="1554920"/>
            <a:ext cx="8415867" cy="4439480"/>
          </a:xfrm>
        </p:spPr>
        <p:txBody>
          <a:bodyPr/>
          <a:lstStyle/>
          <a:p>
            <a:pPr marL="432" indent="0">
              <a:buNone/>
            </a:pPr>
            <a:r>
              <a:rPr lang="en-IN" sz="2200" b="1" dirty="0"/>
              <a:t>What Happens to Bond Prices When Interest Rates Change?</a:t>
            </a:r>
          </a:p>
          <a:p>
            <a:pPr marL="432" indent="0">
              <a:buNone/>
            </a:pPr>
            <a:r>
              <a:rPr lang="en-IN" sz="2200" dirty="0"/>
              <a:t>If new bonds are issued at a higher interest rate, holders of existing bonds would have to adjust their bond prices.</a:t>
            </a:r>
          </a:p>
          <a:p>
            <a:pPr marL="432" indent="0">
              <a:buNone/>
            </a:pPr>
            <a:r>
              <a:rPr lang="en-IN" sz="2200" dirty="0"/>
              <a:t>As the bond yield is higher, the bond’s market price will fall below its face value.</a:t>
            </a:r>
          </a:p>
          <a:p>
            <a:pPr marL="432" indent="0">
              <a:buNone/>
            </a:pPr>
            <a:r>
              <a:rPr lang="en-IN" sz="2200" dirty="0"/>
              <a:t>So, when interest rates rise, bond prices fall.</a:t>
            </a:r>
          </a:p>
          <a:p>
            <a:pPr marL="432" indent="0">
              <a:buNone/>
            </a:pPr>
            <a:r>
              <a:rPr lang="en-IN" sz="2200" dirty="0"/>
              <a:t>A </a:t>
            </a:r>
            <a:r>
              <a:rPr lang="en-IN" sz="2200" b="1" dirty="0"/>
              <a:t>capital gain </a:t>
            </a:r>
            <a:r>
              <a:rPr lang="en-IN" sz="2200" dirty="0"/>
              <a:t>occurs when the market price of an asset increases.</a:t>
            </a:r>
          </a:p>
          <a:p>
            <a:pPr marL="432" indent="0">
              <a:buNone/>
            </a:pPr>
            <a:r>
              <a:rPr lang="en-IN" sz="2200" dirty="0"/>
              <a:t>A </a:t>
            </a:r>
            <a:r>
              <a:rPr lang="en-IN" sz="2200" b="1" dirty="0"/>
              <a:t>capital loss </a:t>
            </a:r>
            <a:r>
              <a:rPr lang="en-IN" sz="2200" dirty="0"/>
              <a:t>occurs when the market price of an asset declines.</a:t>
            </a:r>
          </a:p>
        </p:txBody>
      </p:sp>
    </p:spTree>
    <p:extLst>
      <p:ext uri="{BB962C8B-B14F-4D97-AF65-F5344CB8AC3E}">
        <p14:creationId xmlns:p14="http://schemas.microsoft.com/office/powerpoint/2010/main" val="782557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308428" cy="1097279"/>
          </a:xfrm>
        </p:spPr>
        <p:txBody>
          <a:bodyPr/>
          <a:lstStyle/>
          <a:p>
            <a:r>
              <a:rPr lang="en-IN" sz="3200" dirty="0"/>
              <a:t>Apply the Concept: Banks Take a Bath on Mortgage-Backed Bonds</a:t>
            </a:r>
          </a:p>
        </p:txBody>
      </p:sp>
      <p:sp>
        <p:nvSpPr>
          <p:cNvPr id="3" name="Content Placeholder 2"/>
          <p:cNvSpPr>
            <a:spLocks noGrp="1"/>
          </p:cNvSpPr>
          <p:nvPr>
            <p:ph sz="quarter" idx="13"/>
          </p:nvPr>
        </p:nvSpPr>
        <p:spPr>
          <a:xfrm>
            <a:off x="457200" y="1554921"/>
            <a:ext cx="8232775" cy="4574946"/>
          </a:xfrm>
        </p:spPr>
        <p:txBody>
          <a:bodyPr/>
          <a:lstStyle/>
          <a:p>
            <a:pPr marL="432" indent="0">
              <a:buNone/>
            </a:pPr>
            <a:r>
              <a:rPr lang="en-IN" dirty="0"/>
              <a:t>Banks reduced lending significantly during the financial crisis of 2007‒2009.</a:t>
            </a:r>
          </a:p>
          <a:p>
            <a:pPr marL="432" indent="0">
              <a:buNone/>
            </a:pPr>
            <a:r>
              <a:rPr lang="en-IN" dirty="0"/>
              <a:t>For mortgage-backed securities, borrowers began to default on their payments, so buyers required much higher yields to compensate for more default risk.</a:t>
            </a:r>
          </a:p>
          <a:p>
            <a:pPr marL="432" indent="0">
              <a:buNone/>
            </a:pPr>
            <a:r>
              <a:rPr lang="en-IN" dirty="0"/>
              <a:t>By 2008, the prices of many mortgage-backed securities had declined by 50% or more. Higher yields on these securities meant lower prices.</a:t>
            </a:r>
          </a:p>
          <a:p>
            <a:pPr marL="432" indent="0">
              <a:buNone/>
            </a:pPr>
            <a:r>
              <a:rPr lang="en-IN" dirty="0"/>
              <a:t>By early 2009, U.S. commercial banks had suffered losses of about $1 trillion on their investments.</a:t>
            </a:r>
          </a:p>
        </p:txBody>
      </p:sp>
    </p:spTree>
    <p:extLst>
      <p:ext uri="{BB962C8B-B14F-4D97-AF65-F5344CB8AC3E}">
        <p14:creationId xmlns:p14="http://schemas.microsoft.com/office/powerpoint/2010/main" val="545387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Bond Prices and Yields to Maturity Move in Opposite Directions</a:t>
            </a:r>
          </a:p>
        </p:txBody>
      </p:sp>
      <p:sp>
        <p:nvSpPr>
          <p:cNvPr id="3" name="Content Placeholder 2"/>
          <p:cNvSpPr>
            <a:spLocks noGrp="1"/>
          </p:cNvSpPr>
          <p:nvPr>
            <p:ph sz="quarter" idx="13"/>
          </p:nvPr>
        </p:nvSpPr>
        <p:spPr>
          <a:xfrm>
            <a:off x="457199" y="1554920"/>
            <a:ext cx="8454325" cy="4371747"/>
          </a:xfrm>
        </p:spPr>
        <p:txBody>
          <a:bodyPr/>
          <a:lstStyle/>
          <a:p>
            <a:pPr marL="432" indent="0">
              <a:buNone/>
            </a:pPr>
            <a:r>
              <a:rPr lang="en-IN" dirty="0"/>
              <a:t>Yields to maturity and bond prices move in opposite directions.</a:t>
            </a:r>
          </a:p>
          <a:p>
            <a:pPr marL="432" indent="0">
              <a:buNone/>
            </a:pPr>
            <a:r>
              <a:rPr lang="en-IN" dirty="0"/>
              <a:t>If interest rates on newly issued bonds rise, the prices of existing bonds will fall, and vice versa.</a:t>
            </a:r>
          </a:p>
          <a:p>
            <a:pPr marL="432" indent="0">
              <a:buNone/>
            </a:pPr>
            <a:r>
              <a:rPr lang="en-IN" dirty="0"/>
              <a:t>Reason: If interest rates rise, existing bonds issued with lower interest rates become less desirable to investors, and their prices fall.</a:t>
            </a:r>
          </a:p>
          <a:p>
            <a:pPr marL="432" indent="0">
              <a:buNone/>
            </a:pPr>
            <a:r>
              <a:rPr lang="en-IN" dirty="0"/>
              <a:t>This relationship should also hold for other debt instruments.</a:t>
            </a:r>
          </a:p>
        </p:txBody>
      </p:sp>
    </p:spTree>
    <p:extLst>
      <p:ext uri="{BB962C8B-B14F-4D97-AF65-F5344CB8AC3E}">
        <p14:creationId xmlns:p14="http://schemas.microsoft.com/office/powerpoint/2010/main" val="35871568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Secondary Markets, Arbitrage, and the Law of One Price</a:t>
            </a:r>
          </a:p>
        </p:txBody>
      </p:sp>
      <p:sp>
        <p:nvSpPr>
          <p:cNvPr id="3" name="Content Placeholder 2"/>
          <p:cNvSpPr>
            <a:spLocks noGrp="1"/>
          </p:cNvSpPr>
          <p:nvPr>
            <p:ph sz="quarter" idx="13"/>
          </p:nvPr>
        </p:nvSpPr>
        <p:spPr>
          <a:xfrm>
            <a:off x="457200" y="1551600"/>
            <a:ext cx="8232775" cy="4612133"/>
          </a:xfrm>
        </p:spPr>
        <p:txBody>
          <a:bodyPr/>
          <a:lstStyle/>
          <a:p>
            <a:pPr>
              <a:spcBef>
                <a:spcPts val="600"/>
              </a:spcBef>
            </a:pPr>
            <a:r>
              <a:rPr lang="en-IN" sz="2200" dirty="0"/>
              <a:t>A </a:t>
            </a:r>
            <a:r>
              <a:rPr lang="en-IN" sz="2200" b="1" dirty="0"/>
              <a:t>trader</a:t>
            </a:r>
            <a:r>
              <a:rPr lang="en-IN" sz="2200" dirty="0"/>
              <a:t> buys and sells securities to profit from small differences in prices.</a:t>
            </a:r>
          </a:p>
          <a:p>
            <a:pPr>
              <a:spcBef>
                <a:spcPts val="600"/>
              </a:spcBef>
            </a:pPr>
            <a:r>
              <a:rPr lang="en-IN" sz="2200" dirty="0"/>
              <a:t>During the period before bond prices fully adjust to changes in interest rates, there is an opportunity for </a:t>
            </a:r>
            <a:r>
              <a:rPr lang="en-IN" sz="2200" b="1" dirty="0"/>
              <a:t>arbitrage</a:t>
            </a:r>
            <a:r>
              <a:rPr lang="en-IN" sz="2200" dirty="0"/>
              <a:t>.</a:t>
            </a:r>
          </a:p>
          <a:p>
            <a:pPr>
              <a:spcBef>
                <a:spcPts val="600"/>
              </a:spcBef>
            </a:pPr>
            <a:r>
              <a:rPr lang="en-IN" sz="2200" b="1" dirty="0"/>
              <a:t>Financial arbitrage </a:t>
            </a:r>
            <a:r>
              <a:rPr lang="en-IN" sz="2200" dirty="0"/>
              <a:t>is the process of buying and selling securities to profit from price changes over a brief period of time.</a:t>
            </a:r>
          </a:p>
          <a:p>
            <a:pPr>
              <a:spcBef>
                <a:spcPts val="600"/>
              </a:spcBef>
            </a:pPr>
            <a:r>
              <a:rPr lang="en-IN" sz="2200" dirty="0"/>
              <a:t>The prices of financial securities at any given moment allow little opportunity for arbitrage profits, so that investors receive the same yields on comparable securities.</a:t>
            </a:r>
          </a:p>
          <a:p>
            <a:pPr>
              <a:spcBef>
                <a:spcPts val="600"/>
              </a:spcBef>
            </a:pPr>
            <a:r>
              <a:rPr lang="en-IN" sz="2200" dirty="0"/>
              <a:t>This rationale follows the principle of the </a:t>
            </a:r>
            <a:r>
              <a:rPr lang="en-IN" sz="2200" b="1" dirty="0"/>
              <a:t>law of one price</a:t>
            </a:r>
            <a:r>
              <a:rPr lang="en-IN" sz="2200" dirty="0"/>
              <a:t>: Identical products should sell for the same price everywhere.</a:t>
            </a:r>
          </a:p>
        </p:txBody>
      </p:sp>
    </p:spTree>
    <p:extLst>
      <p:ext uri="{BB962C8B-B14F-4D97-AF65-F5344CB8AC3E}">
        <p14:creationId xmlns:p14="http://schemas.microsoft.com/office/powerpoint/2010/main" val="26603916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1B269-E88D-4FC4-A49F-2FA6FEB5C95A}"/>
              </a:ext>
            </a:extLst>
          </p:cNvPr>
          <p:cNvSpPr>
            <a:spLocks noGrp="1"/>
          </p:cNvSpPr>
          <p:nvPr>
            <p:ph type="title"/>
          </p:nvPr>
        </p:nvSpPr>
        <p:spPr>
          <a:xfrm>
            <a:off x="457200" y="215371"/>
            <a:ext cx="8361336" cy="1097279"/>
          </a:xfrm>
        </p:spPr>
        <p:txBody>
          <a:bodyPr/>
          <a:lstStyle/>
          <a:p>
            <a:r>
              <a:rPr lang="en-IN" sz="2600" dirty="0"/>
              <a:t>Apply the Concept: In Your Interest How to Follow the Bond Market: Reading the Bond Table </a:t>
            </a:r>
            <a:r>
              <a:rPr lang="en-IN" sz="2000" b="0" dirty="0"/>
              <a:t>(1 of 4)</a:t>
            </a:r>
          </a:p>
        </p:txBody>
      </p:sp>
      <p:sp>
        <p:nvSpPr>
          <p:cNvPr id="3" name="Content Placeholder 2">
            <a:extLst>
              <a:ext uri="{FF2B5EF4-FFF2-40B4-BE49-F238E27FC236}">
                <a16:creationId xmlns:a16="http://schemas.microsoft.com/office/drawing/2014/main" id="{B7F5CFEF-546A-49E2-AC6A-8FD96DB007DA}"/>
              </a:ext>
            </a:extLst>
          </p:cNvPr>
          <p:cNvSpPr>
            <a:spLocks noGrp="1"/>
          </p:cNvSpPr>
          <p:nvPr>
            <p:ph sz="quarter" idx="13"/>
          </p:nvPr>
        </p:nvSpPr>
        <p:spPr/>
        <p:txBody>
          <a:bodyPr/>
          <a:lstStyle/>
          <a:p>
            <a:pPr marL="432" indent="0">
              <a:buNone/>
            </a:pPr>
            <a:r>
              <a:rPr lang="en-IN" sz="1800" b="1" dirty="0"/>
              <a:t>Treasury Bonds and Notes</a:t>
            </a:r>
          </a:p>
        </p:txBody>
      </p:sp>
      <p:pic>
        <p:nvPicPr>
          <p:cNvPr id="18" name="Content Placeholder 17" descr="A table shows the maturity date, the coupon rate, bid value, asked value, C H G, and asked yield. For long description in Notes pane, press F6.">
            <a:extLst>
              <a:ext uri="{FF2B5EF4-FFF2-40B4-BE49-F238E27FC236}">
                <a16:creationId xmlns:a16="http://schemas.microsoft.com/office/drawing/2014/main" id="{DCEABEAF-F63D-4E37-9E49-2EE642975F1F}"/>
              </a:ext>
            </a:extLst>
          </p:cNvPr>
          <p:cNvPicPr>
            <a:picLocks noGrp="1" noChangeAspect="1"/>
          </p:cNvPicPr>
          <p:nvPr>
            <p:ph sz="quarter" idx="14"/>
          </p:nvPr>
        </p:nvPicPr>
        <p:blipFill>
          <a:blip r:embed="rId3"/>
          <a:stretch>
            <a:fillRect/>
          </a:stretch>
        </p:blipFill>
        <p:spPr>
          <a:xfrm>
            <a:off x="786894" y="2140935"/>
            <a:ext cx="7364150" cy="2039671"/>
          </a:xfrm>
          <a:prstGeom prst="rect">
            <a:avLst/>
          </a:prstGeom>
        </p:spPr>
      </p:pic>
      <p:sp>
        <p:nvSpPr>
          <p:cNvPr id="5" name="Content Placeholder 4">
            <a:extLst>
              <a:ext uri="{FF2B5EF4-FFF2-40B4-BE49-F238E27FC236}">
                <a16:creationId xmlns:a16="http://schemas.microsoft.com/office/drawing/2014/main" id="{14D18259-C269-4B97-A16C-B8AECE8CC279}"/>
              </a:ext>
            </a:extLst>
          </p:cNvPr>
          <p:cNvSpPr>
            <a:spLocks noGrp="1"/>
          </p:cNvSpPr>
          <p:nvPr>
            <p:ph sz="quarter" idx="15"/>
          </p:nvPr>
        </p:nvSpPr>
        <p:spPr>
          <a:xfrm>
            <a:off x="457200" y="4302442"/>
            <a:ext cx="8229600" cy="2047558"/>
          </a:xfrm>
        </p:spPr>
        <p:txBody>
          <a:bodyPr/>
          <a:lstStyle/>
          <a:p>
            <a:pPr>
              <a:spcBef>
                <a:spcPts val="600"/>
              </a:spcBef>
            </a:pPr>
            <a:r>
              <a:rPr lang="en-IN" sz="1800" dirty="0"/>
              <a:t>Bond A matures on August 31, 2023, and has a coupon rate of 2.75%, so it pays $27.50 each year on its $1,000 face value.</a:t>
            </a:r>
          </a:p>
          <a:p>
            <a:pPr>
              <a:spcBef>
                <a:spcPts val="600"/>
              </a:spcBef>
            </a:pPr>
            <a:r>
              <a:rPr lang="en-IN" sz="1800" dirty="0"/>
              <a:t>For Bond A, 104.2560 means a price of $1,042.560 for this $1,000 face value bond.</a:t>
            </a:r>
          </a:p>
          <a:p>
            <a:pPr>
              <a:spcBef>
                <a:spcPts val="600"/>
              </a:spcBef>
            </a:pPr>
            <a:r>
              <a:rPr lang="en-IN" sz="1800" dirty="0"/>
              <a:t>The </a:t>
            </a:r>
            <a:r>
              <a:rPr lang="en-IN" sz="1800" b="1" dirty="0"/>
              <a:t>bid</a:t>
            </a:r>
            <a:r>
              <a:rPr lang="en-IN" sz="1800" dirty="0"/>
              <a:t> price is the sell price; the </a:t>
            </a:r>
            <a:r>
              <a:rPr lang="en-IN" sz="1800" b="1" dirty="0"/>
              <a:t>asked</a:t>
            </a:r>
            <a:r>
              <a:rPr lang="en-IN" sz="1800" dirty="0"/>
              <a:t> price is the price to buy the bond.</a:t>
            </a:r>
          </a:p>
          <a:p>
            <a:pPr>
              <a:spcBef>
                <a:spcPts val="600"/>
              </a:spcBef>
            </a:pPr>
            <a:r>
              <a:rPr lang="en-IN" sz="1800" dirty="0"/>
              <a:t>For Bond A, the bid price rose by $0.0320 from the previous day.</a:t>
            </a:r>
          </a:p>
        </p:txBody>
      </p:sp>
    </p:spTree>
    <p:extLst>
      <p:ext uri="{BB962C8B-B14F-4D97-AF65-F5344CB8AC3E}">
        <p14:creationId xmlns:p14="http://schemas.microsoft.com/office/powerpoint/2010/main" val="2971923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1B269-E88D-4FC4-A49F-2FA6FEB5C95A}"/>
              </a:ext>
            </a:extLst>
          </p:cNvPr>
          <p:cNvSpPr>
            <a:spLocks noGrp="1"/>
          </p:cNvSpPr>
          <p:nvPr>
            <p:ph type="title"/>
          </p:nvPr>
        </p:nvSpPr>
        <p:spPr>
          <a:xfrm>
            <a:off x="457199" y="215371"/>
            <a:ext cx="8396601" cy="1097279"/>
          </a:xfrm>
        </p:spPr>
        <p:txBody>
          <a:bodyPr/>
          <a:lstStyle/>
          <a:p>
            <a:r>
              <a:rPr lang="en-IN" sz="2600" dirty="0"/>
              <a:t>Apply the Concept: In Your Interest How to Follow the Bond Market: Reading the Bond Table </a:t>
            </a:r>
            <a:r>
              <a:rPr lang="en-IN" sz="2000" b="0" dirty="0"/>
              <a:t>(2 of 4)</a:t>
            </a:r>
          </a:p>
        </p:txBody>
      </p:sp>
      <p:sp>
        <p:nvSpPr>
          <p:cNvPr id="3" name="Content Placeholder 2">
            <a:extLst>
              <a:ext uri="{FF2B5EF4-FFF2-40B4-BE49-F238E27FC236}">
                <a16:creationId xmlns:a16="http://schemas.microsoft.com/office/drawing/2014/main" id="{B7F5CFEF-546A-49E2-AC6A-8FD96DB007DA}"/>
              </a:ext>
            </a:extLst>
          </p:cNvPr>
          <p:cNvSpPr>
            <a:spLocks noGrp="1"/>
          </p:cNvSpPr>
          <p:nvPr>
            <p:ph sz="quarter" idx="13"/>
          </p:nvPr>
        </p:nvSpPr>
        <p:spPr/>
        <p:txBody>
          <a:bodyPr/>
          <a:lstStyle/>
          <a:p>
            <a:pPr marL="432" indent="0">
              <a:buNone/>
            </a:pPr>
            <a:r>
              <a:rPr lang="en-IN" sz="1800" b="1" dirty="0"/>
              <a:t>Treasury Bonds and Notes</a:t>
            </a:r>
          </a:p>
        </p:txBody>
      </p:sp>
      <p:pic>
        <p:nvPicPr>
          <p:cNvPr id="18" name="Content Placeholder 17" descr="A table shows the maturity date, the coupon rate, bid value, asked value, C H G, and asked yield. For long description in Notes pane, press F6.">
            <a:extLst>
              <a:ext uri="{FF2B5EF4-FFF2-40B4-BE49-F238E27FC236}">
                <a16:creationId xmlns:a16="http://schemas.microsoft.com/office/drawing/2014/main" id="{DCEABEAF-F63D-4E37-9E49-2EE642975F1F}"/>
              </a:ext>
            </a:extLst>
          </p:cNvPr>
          <p:cNvPicPr>
            <a:picLocks noGrp="1" noChangeAspect="1"/>
          </p:cNvPicPr>
          <p:nvPr>
            <p:ph sz="quarter" idx="14"/>
          </p:nvPr>
        </p:nvPicPr>
        <p:blipFill>
          <a:blip r:embed="rId4"/>
          <a:stretch>
            <a:fillRect/>
          </a:stretch>
        </p:blipFill>
        <p:spPr>
          <a:xfrm>
            <a:off x="786894" y="2151095"/>
            <a:ext cx="7364150" cy="2039671"/>
          </a:xfrm>
          <a:prstGeom prst="rect">
            <a:avLst/>
          </a:prstGeom>
        </p:spPr>
      </p:pic>
      <p:sp>
        <p:nvSpPr>
          <p:cNvPr id="5" name="Content Placeholder 4">
            <a:extLst>
              <a:ext uri="{FF2B5EF4-FFF2-40B4-BE49-F238E27FC236}">
                <a16:creationId xmlns:a16="http://schemas.microsoft.com/office/drawing/2014/main" id="{14D18259-C269-4B97-A16C-B8AECE8CC279}"/>
              </a:ext>
            </a:extLst>
          </p:cNvPr>
          <p:cNvSpPr>
            <a:spLocks noGrp="1"/>
          </p:cNvSpPr>
          <p:nvPr>
            <p:ph sz="quarter" idx="15"/>
          </p:nvPr>
        </p:nvSpPr>
        <p:spPr>
          <a:xfrm>
            <a:off x="457200" y="4312603"/>
            <a:ext cx="5273040" cy="427038"/>
          </a:xfrm>
        </p:spPr>
        <p:txBody>
          <a:bodyPr tIns="90000" rIns="0"/>
          <a:lstStyle/>
          <a:p>
            <a:pPr>
              <a:spcBef>
                <a:spcPts val="600"/>
              </a:spcBef>
            </a:pPr>
            <a:r>
              <a:rPr lang="en-IN" sz="1800" dirty="0"/>
              <a:t>The current yield of Bond A ($1000 face value):</a:t>
            </a:r>
          </a:p>
        </p:txBody>
      </p:sp>
      <p:graphicFrame>
        <p:nvGraphicFramePr>
          <p:cNvPr id="4" name="Object 3" descr="$ 27.50 over $1,042.560 comma or 2.64 %">
            <a:extLst>
              <a:ext uri="{FF2B5EF4-FFF2-40B4-BE49-F238E27FC236}">
                <a16:creationId xmlns:a16="http://schemas.microsoft.com/office/drawing/2014/main" id="{43567405-827D-4ED7-8304-85FA3D45EA98}"/>
              </a:ext>
            </a:extLst>
          </p:cNvPr>
          <p:cNvGraphicFramePr>
            <a:graphicFrameLocks noChangeAspect="1"/>
          </p:cNvGraphicFramePr>
          <p:nvPr>
            <p:extLst>
              <p:ext uri="{D42A27DB-BD31-4B8C-83A1-F6EECF244321}">
                <p14:modId xmlns:p14="http://schemas.microsoft.com/office/powerpoint/2010/main" val="39696404"/>
              </p:ext>
            </p:extLst>
          </p:nvPr>
        </p:nvGraphicFramePr>
        <p:xfrm>
          <a:off x="5818188" y="4441825"/>
          <a:ext cx="2997200" cy="266700"/>
        </p:xfrm>
        <a:graphic>
          <a:graphicData uri="http://schemas.openxmlformats.org/presentationml/2006/ole">
            <mc:AlternateContent xmlns:mc="http://schemas.openxmlformats.org/markup-compatibility/2006">
              <mc:Choice xmlns:v="urn:schemas-microsoft-com:vml" Requires="v">
                <p:oleObj spid="_x0000_s15400" name="Equation" r:id="rId5" imgW="2997000" imgH="266400" progId="Equation.DSMT4">
                  <p:embed/>
                </p:oleObj>
              </mc:Choice>
              <mc:Fallback>
                <p:oleObj name="Equation" r:id="rId5" imgW="2997000" imgH="266400" progId="Equation.DSMT4">
                  <p:embed/>
                  <p:pic>
                    <p:nvPicPr>
                      <p:cNvPr id="0" name=""/>
                      <p:cNvPicPr/>
                      <p:nvPr/>
                    </p:nvPicPr>
                    <p:blipFill>
                      <a:blip r:embed="rId6"/>
                      <a:stretch>
                        <a:fillRect/>
                      </a:stretch>
                    </p:blipFill>
                    <p:spPr>
                      <a:xfrm>
                        <a:off x="5818188" y="4441825"/>
                        <a:ext cx="2997200" cy="266700"/>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A6CE6CC1-D84A-402E-94BD-282621706D04}"/>
              </a:ext>
            </a:extLst>
          </p:cNvPr>
          <p:cNvSpPr>
            <a:spLocks noGrp="1"/>
          </p:cNvSpPr>
          <p:nvPr>
            <p:ph sz="quarter" idx="16"/>
          </p:nvPr>
        </p:nvSpPr>
        <p:spPr>
          <a:xfrm>
            <a:off x="457200" y="4829175"/>
            <a:ext cx="8229600" cy="1266826"/>
          </a:xfrm>
        </p:spPr>
        <p:txBody>
          <a:bodyPr tIns="0"/>
          <a:lstStyle/>
          <a:p>
            <a:pPr>
              <a:spcBef>
                <a:spcPts val="600"/>
              </a:spcBef>
            </a:pPr>
            <a:r>
              <a:rPr lang="en-IN" sz="1800" dirty="0"/>
              <a:t>The current yield of Bond A is well above the yield to maturity of 1.366%.</a:t>
            </a:r>
          </a:p>
          <a:p>
            <a:pPr>
              <a:spcBef>
                <a:spcPts val="600"/>
              </a:spcBef>
            </a:pPr>
            <a:r>
              <a:rPr lang="en-IN" sz="1800" dirty="0"/>
              <a:t>The current yield is not a good substitute for the yield to maturity for a short time to maturity because it ignores the effect of expected capital gains or losses.</a:t>
            </a:r>
          </a:p>
        </p:txBody>
      </p:sp>
    </p:spTree>
    <p:extLst>
      <p:ext uri="{BB962C8B-B14F-4D97-AF65-F5344CB8AC3E}">
        <p14:creationId xmlns:p14="http://schemas.microsoft.com/office/powerpoint/2010/main" val="22754304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199" y="215371"/>
            <a:ext cx="8345837" cy="1097279"/>
          </a:xfrm>
        </p:spPr>
        <p:txBody>
          <a:bodyPr/>
          <a:lstStyle/>
          <a:p>
            <a:r>
              <a:rPr lang="en-IN" sz="2600" dirty="0"/>
              <a:t>Apply the Concept: In Your Interest How to Follow the Bond Market: Reading the Bond Table </a:t>
            </a:r>
            <a:r>
              <a:rPr lang="en-IN" sz="2000" b="0" dirty="0"/>
              <a:t>(3 of 4)</a:t>
            </a:r>
          </a:p>
        </p:txBody>
      </p:sp>
      <p:sp>
        <p:nvSpPr>
          <p:cNvPr id="2" name="Content Placeholder 1">
            <a:extLst>
              <a:ext uri="{FF2B5EF4-FFF2-40B4-BE49-F238E27FC236}">
                <a16:creationId xmlns:a16="http://schemas.microsoft.com/office/drawing/2014/main" id="{B1428C4E-059F-476D-AE09-4EE8D15EBE9E}"/>
              </a:ext>
            </a:extLst>
          </p:cNvPr>
          <p:cNvSpPr>
            <a:spLocks noGrp="1"/>
          </p:cNvSpPr>
          <p:nvPr>
            <p:ph sz="quarter" idx="13"/>
          </p:nvPr>
        </p:nvSpPr>
        <p:spPr>
          <a:xfrm>
            <a:off x="457199" y="1552575"/>
            <a:ext cx="4223289" cy="539696"/>
          </a:xfrm>
        </p:spPr>
        <p:txBody>
          <a:bodyPr/>
          <a:lstStyle/>
          <a:p>
            <a:pPr marL="432" indent="0">
              <a:buNone/>
            </a:pPr>
            <a:r>
              <a:rPr lang="en-IN" sz="1800" b="1" dirty="0"/>
              <a:t>Treasury Bills</a:t>
            </a:r>
          </a:p>
        </p:txBody>
      </p:sp>
      <p:graphicFrame>
        <p:nvGraphicFramePr>
          <p:cNvPr id="9" name="Table 9">
            <a:extLst>
              <a:ext uri="{FF2B5EF4-FFF2-40B4-BE49-F238E27FC236}">
                <a16:creationId xmlns:a16="http://schemas.microsoft.com/office/drawing/2014/main" id="{E7B30D92-4939-4A2B-8363-61D482E8DC5D}"/>
              </a:ext>
            </a:extLst>
          </p:cNvPr>
          <p:cNvGraphicFramePr>
            <a:graphicFrameLocks noGrp="1"/>
          </p:cNvGraphicFramePr>
          <p:nvPr>
            <p:ph sz="quarter" idx="14"/>
            <p:extLst>
              <p:ext uri="{D42A27DB-BD31-4B8C-83A1-F6EECF244321}">
                <p14:modId xmlns:p14="http://schemas.microsoft.com/office/powerpoint/2010/main" val="4194851787"/>
              </p:ext>
            </p:extLst>
          </p:nvPr>
        </p:nvGraphicFramePr>
        <p:xfrm>
          <a:off x="1197244" y="2332194"/>
          <a:ext cx="6749512" cy="1294408"/>
        </p:xfrm>
        <a:graphic>
          <a:graphicData uri="http://schemas.openxmlformats.org/drawingml/2006/table">
            <a:tbl>
              <a:tblPr firstRow="1" bandRow="1">
                <a:tableStyleId>{2D5ABB26-0587-4C30-8999-92F81FD0307C}</a:tableStyleId>
              </a:tblPr>
              <a:tblGrid>
                <a:gridCol w="2333356">
                  <a:extLst>
                    <a:ext uri="{9D8B030D-6E8A-4147-A177-3AD203B41FA5}">
                      <a16:colId xmlns:a16="http://schemas.microsoft.com/office/drawing/2014/main" val="2224545116"/>
                    </a:ext>
                  </a:extLst>
                </a:gridCol>
                <a:gridCol w="927100">
                  <a:extLst>
                    <a:ext uri="{9D8B030D-6E8A-4147-A177-3AD203B41FA5}">
                      <a16:colId xmlns:a16="http://schemas.microsoft.com/office/drawing/2014/main" val="3067221861"/>
                    </a:ext>
                  </a:extLst>
                </a:gridCol>
                <a:gridCol w="1079070">
                  <a:extLst>
                    <a:ext uri="{9D8B030D-6E8A-4147-A177-3AD203B41FA5}">
                      <a16:colId xmlns:a16="http://schemas.microsoft.com/office/drawing/2014/main" val="3895692546"/>
                    </a:ext>
                  </a:extLst>
                </a:gridCol>
                <a:gridCol w="1204993">
                  <a:extLst>
                    <a:ext uri="{9D8B030D-6E8A-4147-A177-3AD203B41FA5}">
                      <a16:colId xmlns:a16="http://schemas.microsoft.com/office/drawing/2014/main" val="1656476578"/>
                    </a:ext>
                  </a:extLst>
                </a:gridCol>
                <a:gridCol w="1204993">
                  <a:extLst>
                    <a:ext uri="{9D8B030D-6E8A-4147-A177-3AD203B41FA5}">
                      <a16:colId xmlns:a16="http://schemas.microsoft.com/office/drawing/2014/main" val="1951888754"/>
                    </a:ext>
                  </a:extLst>
                </a:gridCol>
              </a:tblGrid>
              <a:tr h="323602">
                <a:tc>
                  <a:txBody>
                    <a:bodyPr/>
                    <a:lstStyle/>
                    <a:p>
                      <a:pPr algn="l">
                        <a:lnSpc>
                          <a:spcPct val="115000"/>
                        </a:lnSpc>
                        <a:spcAft>
                          <a:spcPts val="0"/>
                        </a:spcAft>
                      </a:pPr>
                      <a:r>
                        <a:rPr lang="en-US" sz="1800" b="1" dirty="0">
                          <a:solidFill>
                            <a:schemeClr val="tx1"/>
                          </a:solidFill>
                        </a:rPr>
                        <a:t>Maturity</a:t>
                      </a:r>
                    </a:p>
                  </a:txBody>
                  <a:tcPr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800" b="1" dirty="0">
                          <a:solidFill>
                            <a:schemeClr val="tx1"/>
                          </a:solidFill>
                        </a:rPr>
                        <a:t>Bid</a:t>
                      </a:r>
                    </a:p>
                  </a:txBody>
                  <a:tcPr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800" b="1" dirty="0">
                          <a:solidFill>
                            <a:schemeClr val="tx1"/>
                          </a:solidFill>
                        </a:rPr>
                        <a:t>Asked</a:t>
                      </a:r>
                    </a:p>
                  </a:txBody>
                  <a:tcPr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800" b="1" dirty="0">
                          <a:solidFill>
                            <a:schemeClr val="tx1"/>
                          </a:solidFill>
                        </a:rPr>
                        <a:t>C</a:t>
                      </a:r>
                      <a:r>
                        <a:rPr lang="en-US" sz="100" b="1" dirty="0">
                          <a:solidFill>
                            <a:schemeClr val="tx1"/>
                          </a:solidFill>
                        </a:rPr>
                        <a:t> </a:t>
                      </a:r>
                      <a:r>
                        <a:rPr lang="en-US" sz="1800" b="1" dirty="0">
                          <a:solidFill>
                            <a:schemeClr val="tx1"/>
                          </a:solidFill>
                        </a:rPr>
                        <a:t>H</a:t>
                      </a:r>
                      <a:r>
                        <a:rPr lang="en-US" sz="100" b="1" dirty="0">
                          <a:solidFill>
                            <a:schemeClr val="tx1"/>
                          </a:solidFill>
                        </a:rPr>
                        <a:t> </a:t>
                      </a:r>
                      <a:r>
                        <a:rPr lang="en-US" sz="1800" b="1" dirty="0">
                          <a:solidFill>
                            <a:schemeClr val="tx1"/>
                          </a:solidFill>
                        </a:rPr>
                        <a:t>G</a:t>
                      </a:r>
                    </a:p>
                  </a:txBody>
                  <a:tcPr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800" b="1" dirty="0">
                          <a:solidFill>
                            <a:schemeClr val="tx1"/>
                          </a:solidFill>
                        </a:rPr>
                        <a:t>Ask Y</a:t>
                      </a:r>
                      <a:r>
                        <a:rPr lang="en-US" sz="100" b="1" dirty="0">
                          <a:solidFill>
                            <a:schemeClr val="tx1"/>
                          </a:solidFill>
                        </a:rPr>
                        <a:t> </a:t>
                      </a:r>
                      <a:r>
                        <a:rPr lang="en-US" sz="1800" b="1" dirty="0">
                          <a:solidFill>
                            <a:schemeClr val="tx1"/>
                          </a:solidFill>
                        </a:rPr>
                        <a:t>L</a:t>
                      </a:r>
                      <a:r>
                        <a:rPr lang="en-US" sz="100" b="1" dirty="0">
                          <a:solidFill>
                            <a:schemeClr val="tx1"/>
                          </a:solidFill>
                        </a:rPr>
                        <a:t> </a:t>
                      </a:r>
                      <a:r>
                        <a:rPr lang="en-US" sz="1800" b="1" dirty="0">
                          <a:solidFill>
                            <a:schemeClr val="tx1"/>
                          </a:solidFill>
                        </a:rPr>
                        <a:t>D</a:t>
                      </a:r>
                    </a:p>
                  </a:txBody>
                  <a:tcPr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4099754"/>
                  </a:ext>
                </a:extLst>
              </a:tr>
              <a:tr h="323602">
                <a:tc>
                  <a:txBody>
                    <a:bodyPr/>
                    <a:lstStyle/>
                    <a:p>
                      <a:pPr>
                        <a:lnSpc>
                          <a:spcPct val="115000"/>
                        </a:lnSpc>
                        <a:spcAft>
                          <a:spcPts val="0"/>
                        </a:spcAft>
                      </a:pPr>
                      <a:r>
                        <a:rPr lang="en-US" sz="1800" dirty="0">
                          <a:solidFill>
                            <a:schemeClr val="tx1"/>
                          </a:solidFill>
                        </a:rPr>
                        <a:t>February 4, 2020</a:t>
                      </a:r>
                    </a:p>
                  </a:txBody>
                  <a:tcPr marT="0" marB="0" anchor="ctr">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800" dirty="0">
                          <a:solidFill>
                            <a:schemeClr val="tx1"/>
                          </a:solidFill>
                        </a:rPr>
                        <a:t>1.455</a:t>
                      </a:r>
                    </a:p>
                  </a:txBody>
                  <a:tcPr marT="0" marB="0" anchor="ctr">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800" dirty="0">
                          <a:solidFill>
                            <a:schemeClr val="tx1"/>
                          </a:solidFill>
                        </a:rPr>
                        <a:t>1.445</a:t>
                      </a:r>
                    </a:p>
                  </a:txBody>
                  <a:tcPr marT="0" marB="0" anchor="ctr">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0.025</a:t>
                      </a:r>
                      <a:endParaRPr lang="en-US" sz="600" dirty="0">
                        <a:solidFill>
                          <a:schemeClr val="tx1"/>
                        </a:solidFill>
                      </a:endParaRPr>
                    </a:p>
                  </a:txBody>
                  <a:tcPr marT="0" marB="0" anchor="ctr">
                    <a:lnT w="12700" cap="flat" cmpd="sng" algn="ctr">
                      <a:solidFill>
                        <a:schemeClr val="tx1"/>
                      </a:solidFill>
                      <a:prstDash val="solid"/>
                      <a:round/>
                      <a:headEnd type="none" w="med" len="med"/>
                      <a:tailEnd type="none" w="med" len="med"/>
                    </a:lnT>
                  </a:tcPr>
                </a:tc>
                <a:tc>
                  <a:txBody>
                    <a:bodyPr/>
                    <a:lstStyle/>
                    <a:p>
                      <a:pPr algn="ctr">
                        <a:lnSpc>
                          <a:spcPct val="115000"/>
                        </a:lnSpc>
                        <a:spcAft>
                          <a:spcPts val="0"/>
                        </a:spcAft>
                      </a:pPr>
                      <a:r>
                        <a:rPr lang="en-US" sz="1800" dirty="0">
                          <a:solidFill>
                            <a:schemeClr val="tx1"/>
                          </a:solidFill>
                        </a:rPr>
                        <a:t>1.469</a:t>
                      </a:r>
                    </a:p>
                  </a:txBody>
                  <a:tcPr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07839076"/>
                  </a:ext>
                </a:extLst>
              </a:tr>
              <a:tr h="323602">
                <a:tc>
                  <a:txBody>
                    <a:bodyPr/>
                    <a:lstStyle/>
                    <a:p>
                      <a:pPr>
                        <a:lnSpc>
                          <a:spcPct val="115000"/>
                        </a:lnSpc>
                        <a:spcAft>
                          <a:spcPts val="0"/>
                        </a:spcAft>
                      </a:pPr>
                      <a:r>
                        <a:rPr lang="en-US" sz="1800" dirty="0">
                          <a:solidFill>
                            <a:schemeClr val="tx1"/>
                          </a:solidFill>
                        </a:rPr>
                        <a:t>April 16, 2020</a:t>
                      </a:r>
                    </a:p>
                  </a:txBody>
                  <a:tcPr marT="0" marB="0" anchor="ctr"/>
                </a:tc>
                <a:tc>
                  <a:txBody>
                    <a:bodyPr/>
                    <a:lstStyle/>
                    <a:p>
                      <a:pPr algn="r">
                        <a:lnSpc>
                          <a:spcPct val="115000"/>
                        </a:lnSpc>
                        <a:spcAft>
                          <a:spcPts val="0"/>
                        </a:spcAft>
                      </a:pPr>
                      <a:r>
                        <a:rPr lang="en-US" sz="1800" dirty="0">
                          <a:solidFill>
                            <a:schemeClr val="tx1"/>
                          </a:solidFill>
                        </a:rPr>
                        <a:t>1.523</a:t>
                      </a:r>
                    </a:p>
                  </a:txBody>
                  <a:tcPr marT="0" marB="0" anchor="ctr"/>
                </a:tc>
                <a:tc>
                  <a:txBody>
                    <a:bodyPr/>
                    <a:lstStyle/>
                    <a:p>
                      <a:pPr algn="r">
                        <a:lnSpc>
                          <a:spcPct val="115000"/>
                        </a:lnSpc>
                        <a:spcAft>
                          <a:spcPts val="0"/>
                        </a:spcAft>
                      </a:pPr>
                      <a:r>
                        <a:rPr lang="en-US" sz="1800" dirty="0">
                          <a:solidFill>
                            <a:schemeClr val="tx1"/>
                          </a:solidFill>
                        </a:rPr>
                        <a:t>1.513</a:t>
                      </a:r>
                    </a:p>
                  </a:txBody>
                  <a:tcPr marT="0" marB="0" anchor="ctr"/>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0.002</a:t>
                      </a:r>
                      <a:endParaRPr lang="en-US" sz="600" dirty="0">
                        <a:solidFill>
                          <a:schemeClr val="tx1"/>
                        </a:solidFill>
                      </a:endParaRPr>
                    </a:p>
                  </a:txBody>
                  <a:tcPr marT="0" marB="0" anchor="ctr"/>
                </a:tc>
                <a:tc>
                  <a:txBody>
                    <a:bodyPr/>
                    <a:lstStyle/>
                    <a:p>
                      <a:pPr algn="ctr">
                        <a:lnSpc>
                          <a:spcPct val="115000"/>
                        </a:lnSpc>
                        <a:spcAft>
                          <a:spcPts val="0"/>
                        </a:spcAft>
                      </a:pPr>
                      <a:r>
                        <a:rPr lang="en-US" sz="1800" dirty="0">
                          <a:solidFill>
                            <a:schemeClr val="tx1"/>
                          </a:solidFill>
                        </a:rPr>
                        <a:t>1.543</a:t>
                      </a:r>
                    </a:p>
                  </a:txBody>
                  <a:tcPr marT="0" marB="0" anchor="ctr"/>
                </a:tc>
                <a:extLst>
                  <a:ext uri="{0D108BD9-81ED-4DB2-BD59-A6C34878D82A}">
                    <a16:rowId xmlns:a16="http://schemas.microsoft.com/office/drawing/2014/main" val="384253262"/>
                  </a:ext>
                </a:extLst>
              </a:tr>
              <a:tr h="323602">
                <a:tc>
                  <a:txBody>
                    <a:bodyPr/>
                    <a:lstStyle/>
                    <a:p>
                      <a:pPr>
                        <a:lnSpc>
                          <a:spcPct val="115000"/>
                        </a:lnSpc>
                        <a:spcAft>
                          <a:spcPts val="0"/>
                        </a:spcAft>
                      </a:pPr>
                      <a:r>
                        <a:rPr lang="en-US" sz="1800" dirty="0">
                          <a:solidFill>
                            <a:schemeClr val="tx1"/>
                          </a:solidFill>
                        </a:rPr>
                        <a:t>May 21, 2020</a:t>
                      </a:r>
                    </a:p>
                  </a:txBody>
                  <a:tcPr marT="0" marB="0" anchor="ctr">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800" dirty="0">
                          <a:solidFill>
                            <a:schemeClr val="tx1"/>
                          </a:solidFill>
                        </a:rPr>
                        <a:t>1.538</a:t>
                      </a:r>
                    </a:p>
                  </a:txBody>
                  <a:tcPr marT="0" marB="0" anchor="ctr">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800" dirty="0">
                          <a:solidFill>
                            <a:schemeClr val="tx1"/>
                          </a:solidFill>
                        </a:rPr>
                        <a:t>1.528</a:t>
                      </a:r>
                    </a:p>
                  </a:txBody>
                  <a:tcPr marT="0" marB="0" anchor="ctr">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800" dirty="0">
                          <a:solidFill>
                            <a:schemeClr val="tx1"/>
                          </a:solidFill>
                        </a:rPr>
                        <a:t>0.010</a:t>
                      </a:r>
                    </a:p>
                  </a:txBody>
                  <a:tcPr marT="0" marB="0" anchor="ctr">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US" sz="1800" dirty="0">
                          <a:solidFill>
                            <a:schemeClr val="tx1"/>
                          </a:solidFill>
                        </a:rPr>
                        <a:t>1.560</a:t>
                      </a:r>
                    </a:p>
                  </a:txBody>
                  <a:tcPr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3827201"/>
                  </a:ext>
                </a:extLst>
              </a:tr>
            </a:tbl>
          </a:graphicData>
        </a:graphic>
      </p:graphicFrame>
      <p:graphicFrame>
        <p:nvGraphicFramePr>
          <p:cNvPr id="3" name="Object 2">
            <a:extLst>
              <a:ext uri="{FF2B5EF4-FFF2-40B4-BE49-F238E27FC236}">
                <a16:creationId xmlns:a16="http://schemas.microsoft.com/office/drawing/2014/main" id="{AE0CC38E-9994-410B-AB26-22CFE75F85C5}"/>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1941929002"/>
              </p:ext>
            </p:extLst>
          </p:nvPr>
        </p:nvGraphicFramePr>
        <p:xfrm>
          <a:off x="5928179" y="2698792"/>
          <a:ext cx="749300" cy="228600"/>
        </p:xfrm>
        <a:graphic>
          <a:graphicData uri="http://schemas.openxmlformats.org/presentationml/2006/ole">
            <mc:AlternateContent xmlns:mc="http://schemas.openxmlformats.org/markup-compatibility/2006">
              <mc:Choice xmlns:v="urn:schemas-microsoft-com:vml" Requires="v">
                <p:oleObj spid="_x0000_s16462" name="Equation" r:id="rId3" imgW="749160" imgH="228600" progId="Equation.DSMT4">
                  <p:embed/>
                </p:oleObj>
              </mc:Choice>
              <mc:Fallback>
                <p:oleObj name="Equation" r:id="rId3" imgW="749160" imgH="228600" progId="Equation.DSMT4">
                  <p:embed/>
                  <p:pic>
                    <p:nvPicPr>
                      <p:cNvPr id="0" name=""/>
                      <p:cNvPicPr/>
                      <p:nvPr/>
                    </p:nvPicPr>
                    <p:blipFill>
                      <a:blip r:embed="rId4"/>
                      <a:stretch>
                        <a:fillRect/>
                      </a:stretch>
                    </p:blipFill>
                    <p:spPr>
                      <a:xfrm>
                        <a:off x="5928179" y="2698792"/>
                        <a:ext cx="749300" cy="228600"/>
                      </a:xfrm>
                      <a:prstGeom prst="rect">
                        <a:avLst/>
                      </a:prstGeom>
                      <a:solidFill>
                        <a:schemeClr val="bg1"/>
                      </a:solidFill>
                    </p:spPr>
                  </p:pic>
                </p:oleObj>
              </mc:Fallback>
            </mc:AlternateContent>
          </a:graphicData>
        </a:graphic>
      </p:graphicFrame>
      <p:graphicFrame>
        <p:nvGraphicFramePr>
          <p:cNvPr id="5" name="Object 4">
            <a:extLst>
              <a:ext uri="{FF2B5EF4-FFF2-40B4-BE49-F238E27FC236}">
                <a16:creationId xmlns:a16="http://schemas.microsoft.com/office/drawing/2014/main" id="{8094A2C1-9C34-4748-9F6A-798F05CEF6E7}"/>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358096462"/>
              </p:ext>
            </p:extLst>
          </p:nvPr>
        </p:nvGraphicFramePr>
        <p:xfrm>
          <a:off x="5928179" y="2973320"/>
          <a:ext cx="736600" cy="228600"/>
        </p:xfrm>
        <a:graphic>
          <a:graphicData uri="http://schemas.openxmlformats.org/presentationml/2006/ole">
            <mc:AlternateContent xmlns:mc="http://schemas.openxmlformats.org/markup-compatibility/2006">
              <mc:Choice xmlns:v="urn:schemas-microsoft-com:vml" Requires="v">
                <p:oleObj spid="_x0000_s16463" name="Equation" r:id="rId5" imgW="736560" imgH="228600" progId="Equation.DSMT4">
                  <p:embed/>
                </p:oleObj>
              </mc:Choice>
              <mc:Fallback>
                <p:oleObj name="Equation" r:id="rId5" imgW="736560" imgH="228600" progId="Equation.DSMT4">
                  <p:embed/>
                  <p:pic>
                    <p:nvPicPr>
                      <p:cNvPr id="0" name=""/>
                      <p:cNvPicPr/>
                      <p:nvPr/>
                    </p:nvPicPr>
                    <p:blipFill>
                      <a:blip r:embed="rId6"/>
                      <a:stretch>
                        <a:fillRect/>
                      </a:stretch>
                    </p:blipFill>
                    <p:spPr>
                      <a:xfrm>
                        <a:off x="5928179" y="2973320"/>
                        <a:ext cx="736600" cy="228600"/>
                      </a:xfrm>
                      <a:prstGeom prst="rect">
                        <a:avLst/>
                      </a:prstGeom>
                      <a:solidFill>
                        <a:schemeClr val="bg1"/>
                      </a:solidFill>
                    </p:spPr>
                  </p:pic>
                </p:oleObj>
              </mc:Fallback>
            </mc:AlternateContent>
          </a:graphicData>
        </a:graphic>
      </p:graphicFrame>
      <p:sp>
        <p:nvSpPr>
          <p:cNvPr id="6" name="Content Placeholder 5">
            <a:extLst>
              <a:ext uri="{FF2B5EF4-FFF2-40B4-BE49-F238E27FC236}">
                <a16:creationId xmlns:a16="http://schemas.microsoft.com/office/drawing/2014/main" id="{99DE871D-4C29-40EC-ABEB-CD9E9E2668EC}"/>
              </a:ext>
            </a:extLst>
          </p:cNvPr>
          <p:cNvSpPr>
            <a:spLocks noGrp="1"/>
          </p:cNvSpPr>
          <p:nvPr>
            <p:ph sz="quarter" idx="15"/>
          </p:nvPr>
        </p:nvSpPr>
        <p:spPr>
          <a:xfrm>
            <a:off x="457198" y="3829454"/>
            <a:ext cx="8229601" cy="2382660"/>
          </a:xfrm>
        </p:spPr>
        <p:txBody>
          <a:bodyPr/>
          <a:lstStyle/>
          <a:p>
            <a:r>
              <a:rPr lang="en-IN" sz="1800" dirty="0"/>
              <a:t>Treasury bills are discount bonds, not coupon bonds.</a:t>
            </a:r>
          </a:p>
          <a:p>
            <a:r>
              <a:rPr lang="en-IN" sz="1800" dirty="0"/>
              <a:t>Treasury notes and bonds quote prices, while Treasury bills quote yields.</a:t>
            </a:r>
          </a:p>
          <a:p>
            <a:r>
              <a:rPr lang="en-IN" sz="1800" dirty="0"/>
              <a:t>The bid yield is the discount yield for sellers. The asked yield is for buyers.</a:t>
            </a:r>
          </a:p>
          <a:p>
            <a:r>
              <a:rPr lang="en-IN" sz="1800" dirty="0"/>
              <a:t>Dealers’ profit margin is the difference between the asked and bid yields.</a:t>
            </a:r>
          </a:p>
          <a:p>
            <a:r>
              <a:rPr lang="en-IN" sz="1800" dirty="0"/>
              <a:t>The yield to maturity (last column) is useful for comparing investments.</a:t>
            </a:r>
          </a:p>
        </p:txBody>
      </p:sp>
    </p:spTree>
    <p:extLst>
      <p:ext uri="{BB962C8B-B14F-4D97-AF65-F5344CB8AC3E}">
        <p14:creationId xmlns:p14="http://schemas.microsoft.com/office/powerpoint/2010/main" val="7041477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1A553-6190-4326-8BD6-B6B01D28CA76}"/>
              </a:ext>
            </a:extLst>
          </p:cNvPr>
          <p:cNvSpPr>
            <a:spLocks noGrp="1"/>
          </p:cNvSpPr>
          <p:nvPr>
            <p:ph type="title"/>
          </p:nvPr>
        </p:nvSpPr>
        <p:spPr>
          <a:xfrm>
            <a:off x="457200" y="215371"/>
            <a:ext cx="8392332" cy="1097279"/>
          </a:xfrm>
        </p:spPr>
        <p:txBody>
          <a:bodyPr/>
          <a:lstStyle/>
          <a:p>
            <a:r>
              <a:rPr lang="en-IN" sz="2600" dirty="0"/>
              <a:t>Apply the Concept: In Your Interest How to Follow the Bond Market: Reading the Bond Table </a:t>
            </a:r>
            <a:r>
              <a:rPr lang="en-IN" sz="2000" b="0" dirty="0"/>
              <a:t>(4 of 4)</a:t>
            </a:r>
          </a:p>
        </p:txBody>
      </p:sp>
      <p:sp>
        <p:nvSpPr>
          <p:cNvPr id="5" name="Content Placeholder 4">
            <a:extLst>
              <a:ext uri="{FF2B5EF4-FFF2-40B4-BE49-F238E27FC236}">
                <a16:creationId xmlns:a16="http://schemas.microsoft.com/office/drawing/2014/main" id="{BE94464A-131E-4422-9EED-79CCAC27800E}"/>
              </a:ext>
            </a:extLst>
          </p:cNvPr>
          <p:cNvSpPr>
            <a:spLocks noGrp="1"/>
          </p:cNvSpPr>
          <p:nvPr>
            <p:ph sz="quarter" idx="13"/>
          </p:nvPr>
        </p:nvSpPr>
        <p:spPr>
          <a:xfrm>
            <a:off x="457200" y="1552575"/>
            <a:ext cx="8229600" cy="443865"/>
          </a:xfrm>
        </p:spPr>
        <p:txBody>
          <a:bodyPr/>
          <a:lstStyle/>
          <a:p>
            <a:pPr marL="432" indent="0">
              <a:buNone/>
            </a:pPr>
            <a:r>
              <a:rPr lang="en-IN" sz="1800" b="1" dirty="0"/>
              <a:t>New York Stock Exchange Corporation Bonds</a:t>
            </a:r>
          </a:p>
        </p:txBody>
      </p:sp>
      <p:pic>
        <p:nvPicPr>
          <p:cNvPr id="9" name="Content Placeholder 8" descr="A table shows data for issuer name, symbol, coupon, maturity date et cetera. For long description in Notes pane, press F6.">
            <a:extLst>
              <a:ext uri="{FF2B5EF4-FFF2-40B4-BE49-F238E27FC236}">
                <a16:creationId xmlns:a16="http://schemas.microsoft.com/office/drawing/2014/main" id="{45C93176-CEE7-419F-BCE4-F4EDA63842FC}"/>
              </a:ext>
            </a:extLst>
          </p:cNvPr>
          <p:cNvPicPr>
            <a:picLocks noGrp="1" noChangeAspect="1"/>
          </p:cNvPicPr>
          <p:nvPr>
            <p:ph sz="quarter" idx="14"/>
          </p:nvPr>
        </p:nvPicPr>
        <p:blipFill>
          <a:blip r:embed="rId3"/>
          <a:stretch>
            <a:fillRect/>
          </a:stretch>
        </p:blipFill>
        <p:spPr>
          <a:xfrm>
            <a:off x="535627" y="2385926"/>
            <a:ext cx="8068144" cy="1918426"/>
          </a:xfrm>
          <a:prstGeom prst="rect">
            <a:avLst/>
          </a:prstGeom>
        </p:spPr>
      </p:pic>
      <p:sp>
        <p:nvSpPr>
          <p:cNvPr id="7" name="Content Placeholder 6">
            <a:extLst>
              <a:ext uri="{FF2B5EF4-FFF2-40B4-BE49-F238E27FC236}">
                <a16:creationId xmlns:a16="http://schemas.microsoft.com/office/drawing/2014/main" id="{F4887EA5-E8C1-4848-BC97-0907CC3B49F6}"/>
              </a:ext>
            </a:extLst>
          </p:cNvPr>
          <p:cNvSpPr>
            <a:spLocks noGrp="1"/>
          </p:cNvSpPr>
          <p:nvPr>
            <p:ph sz="quarter" idx="15"/>
          </p:nvPr>
        </p:nvSpPr>
        <p:spPr>
          <a:xfrm>
            <a:off x="454543" y="4638675"/>
            <a:ext cx="8234786" cy="1640205"/>
          </a:xfrm>
        </p:spPr>
        <p:txBody>
          <a:bodyPr/>
          <a:lstStyle/>
          <a:p>
            <a:r>
              <a:rPr lang="en-IN" sz="1800" dirty="0"/>
              <a:t>A bond’s rating shows the likelihood that the firm will default on the bond.</a:t>
            </a:r>
          </a:p>
          <a:p>
            <a:r>
              <a:rPr lang="en-IN" sz="1800" dirty="0"/>
              <a:t>Prices are quoted in decimals.</a:t>
            </a:r>
          </a:p>
          <a:p>
            <a:r>
              <a:rPr lang="en-IN" sz="1800" dirty="0"/>
              <a:t>The last time this Apple bond was traded that day, it sold for a price of $1,068.21.</a:t>
            </a:r>
          </a:p>
        </p:txBody>
      </p:sp>
    </p:spTree>
    <p:extLst>
      <p:ext uri="{BB962C8B-B14F-4D97-AF65-F5344CB8AC3E}">
        <p14:creationId xmlns:p14="http://schemas.microsoft.com/office/powerpoint/2010/main" val="37001392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AEF0-5580-4097-A50F-8D35683D62C8}"/>
              </a:ext>
            </a:extLst>
          </p:cNvPr>
          <p:cNvSpPr>
            <a:spLocks noGrp="1"/>
          </p:cNvSpPr>
          <p:nvPr>
            <p:ph type="title"/>
          </p:nvPr>
        </p:nvSpPr>
        <p:spPr/>
        <p:txBody>
          <a:bodyPr/>
          <a:lstStyle/>
          <a:p>
            <a:r>
              <a:rPr lang="en-IN" dirty="0"/>
              <a:t>3.5 Learning Objective</a:t>
            </a:r>
          </a:p>
        </p:txBody>
      </p:sp>
      <p:sp>
        <p:nvSpPr>
          <p:cNvPr id="3" name="Subtitle 2">
            <a:extLst>
              <a:ext uri="{FF2B5EF4-FFF2-40B4-BE49-F238E27FC236}">
                <a16:creationId xmlns:a16="http://schemas.microsoft.com/office/drawing/2014/main" id="{BB8CFD5E-0202-4966-A0D3-2B32CF4A3D21}"/>
              </a:ext>
            </a:extLst>
          </p:cNvPr>
          <p:cNvSpPr>
            <a:spLocks noGrp="1"/>
          </p:cNvSpPr>
          <p:nvPr>
            <p:ph sz="quarter" idx="13"/>
          </p:nvPr>
        </p:nvSpPr>
        <p:spPr/>
        <p:txBody>
          <a:bodyPr/>
          <a:lstStyle/>
          <a:p>
            <a:pPr marL="432" indent="0">
              <a:buNone/>
            </a:pPr>
            <a:r>
              <a:rPr lang="en-IN" dirty="0"/>
              <a:t>Explain the difference between interest rates and rates of return.</a:t>
            </a:r>
          </a:p>
        </p:txBody>
      </p:sp>
    </p:spTree>
    <p:extLst>
      <p:ext uri="{BB962C8B-B14F-4D97-AF65-F5344CB8AC3E}">
        <p14:creationId xmlns:p14="http://schemas.microsoft.com/office/powerpoint/2010/main" val="1344207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sz="3400" dirty="0"/>
              <a:t>Interest Rates and Rates of Return </a:t>
            </a:r>
            <a:r>
              <a:rPr lang="en-IN" sz="2000" b="0" dirty="0"/>
              <a:t>(1 of 2)</a:t>
            </a:r>
          </a:p>
        </p:txBody>
      </p:sp>
      <p:sp>
        <p:nvSpPr>
          <p:cNvPr id="5" name="Content Placeholder 4"/>
          <p:cNvSpPr>
            <a:spLocks noGrp="1"/>
          </p:cNvSpPr>
          <p:nvPr>
            <p:ph sz="quarter" idx="13"/>
          </p:nvPr>
        </p:nvSpPr>
        <p:spPr>
          <a:xfrm>
            <a:off x="457200" y="1556327"/>
            <a:ext cx="8229600" cy="1481341"/>
          </a:xfrm>
        </p:spPr>
        <p:txBody>
          <a:bodyPr/>
          <a:lstStyle/>
          <a:p>
            <a:pPr marL="432" indent="0">
              <a:buNone/>
            </a:pPr>
            <a:r>
              <a:rPr lang="en-IN" b="1" dirty="0"/>
              <a:t>Return</a:t>
            </a:r>
            <a:r>
              <a:rPr lang="en-IN" dirty="0"/>
              <a:t> is a security’s total earnings.</a:t>
            </a:r>
          </a:p>
          <a:p>
            <a:r>
              <a:rPr lang="en-IN" dirty="0"/>
              <a:t>For a bond, its return is the coupon payment plus the change in its price.</a:t>
            </a:r>
          </a:p>
        </p:txBody>
      </p:sp>
      <p:sp>
        <p:nvSpPr>
          <p:cNvPr id="8" name="Content Placeholder 7"/>
          <p:cNvSpPr>
            <a:spLocks noGrp="1"/>
          </p:cNvSpPr>
          <p:nvPr>
            <p:ph sz="quarter" idx="14"/>
          </p:nvPr>
        </p:nvSpPr>
        <p:spPr>
          <a:xfrm>
            <a:off x="457200" y="3196649"/>
            <a:ext cx="8229600" cy="1871298"/>
          </a:xfrm>
        </p:spPr>
        <p:txBody>
          <a:bodyPr/>
          <a:lstStyle/>
          <a:p>
            <a:pPr marL="432" indent="0">
              <a:buNone/>
            </a:pPr>
            <a:r>
              <a:rPr lang="en-IN" b="1" dirty="0"/>
              <a:t>The rate of return (</a:t>
            </a:r>
            <a:r>
              <a:rPr lang="en-IN" b="1" i="1" dirty="0"/>
              <a:t>R</a:t>
            </a:r>
            <a:r>
              <a:rPr lang="en-IN" b="1" dirty="0"/>
              <a:t>) </a:t>
            </a:r>
            <a:r>
              <a:rPr lang="en-IN" dirty="0"/>
              <a:t>is the return on a security as a % of the initial price.</a:t>
            </a:r>
          </a:p>
          <a:p>
            <a:r>
              <a:rPr lang="en-IN" dirty="0"/>
              <a:t>For a bond, </a:t>
            </a:r>
            <a:r>
              <a:rPr lang="en-IN" i="1" dirty="0"/>
              <a:t>R</a:t>
            </a:r>
            <a:r>
              <a:rPr lang="en-IN" dirty="0"/>
              <a:t> equals the coupon payment plus the change in the price of a bond divided by the initial price.</a:t>
            </a:r>
          </a:p>
        </p:txBody>
      </p:sp>
    </p:spTree>
    <p:extLst>
      <p:ext uri="{BB962C8B-B14F-4D97-AF65-F5344CB8AC3E}">
        <p14:creationId xmlns:p14="http://schemas.microsoft.com/office/powerpoint/2010/main" val="2685187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sz="3400" dirty="0"/>
              <a:t>Interest Rates and Rates of Return </a:t>
            </a:r>
            <a:r>
              <a:rPr lang="en-IN" sz="2000" b="0" dirty="0"/>
              <a:t>(2 of 2)</a:t>
            </a:r>
          </a:p>
        </p:txBody>
      </p:sp>
      <p:sp>
        <p:nvSpPr>
          <p:cNvPr id="5" name="Content Placeholder 4"/>
          <p:cNvSpPr>
            <a:spLocks noGrp="1"/>
          </p:cNvSpPr>
          <p:nvPr>
            <p:ph sz="quarter" idx="13"/>
          </p:nvPr>
        </p:nvSpPr>
        <p:spPr>
          <a:xfrm>
            <a:off x="457200" y="1556327"/>
            <a:ext cx="8229600" cy="1822304"/>
          </a:xfrm>
        </p:spPr>
        <p:txBody>
          <a:bodyPr/>
          <a:lstStyle/>
          <a:p>
            <a:pPr marL="432" indent="0">
              <a:buNone/>
            </a:pPr>
            <a:r>
              <a:rPr lang="en-IN" dirty="0"/>
              <a:t>Example: A bond with a $1,000 face value and a coupon rate of 5%.</a:t>
            </a:r>
          </a:p>
          <a:p>
            <a:pPr marL="432" indent="0">
              <a:buNone/>
            </a:pPr>
            <a:r>
              <a:rPr lang="en-IN" dirty="0"/>
              <a:t>If the end-of-year price is $1,169.84, then the rate of return for the year is:</a:t>
            </a:r>
          </a:p>
        </p:txBody>
      </p:sp>
      <p:graphicFrame>
        <p:nvGraphicFramePr>
          <p:cNvPr id="2" name="Object 1" descr="R = Coupon +Capital gain over Purchase price = $50 + $169.84 over $1,000 = 0.220, or 22 % ">
            <a:extLst>
              <a:ext uri="{FF2B5EF4-FFF2-40B4-BE49-F238E27FC236}">
                <a16:creationId xmlns:a16="http://schemas.microsoft.com/office/drawing/2014/main" id="{D6ACDE10-D77F-438A-9DBC-62C978725E8A}"/>
              </a:ext>
            </a:extLst>
          </p:cNvPr>
          <p:cNvGraphicFramePr>
            <a:graphicFrameLocks noChangeAspect="1"/>
          </p:cNvGraphicFramePr>
          <p:nvPr>
            <p:extLst>
              <p:ext uri="{D42A27DB-BD31-4B8C-83A1-F6EECF244321}">
                <p14:modId xmlns:p14="http://schemas.microsoft.com/office/powerpoint/2010/main" val="3313239242"/>
              </p:ext>
            </p:extLst>
          </p:nvPr>
        </p:nvGraphicFramePr>
        <p:xfrm>
          <a:off x="698500" y="3514725"/>
          <a:ext cx="7747000" cy="723900"/>
        </p:xfrm>
        <a:graphic>
          <a:graphicData uri="http://schemas.openxmlformats.org/presentationml/2006/ole">
            <mc:AlternateContent xmlns:mc="http://schemas.openxmlformats.org/markup-compatibility/2006">
              <mc:Choice xmlns:v="urn:schemas-microsoft-com:vml" Requires="v">
                <p:oleObj spid="_x0000_s17486" name="Equation" r:id="rId3" imgW="7746840" imgH="723600" progId="Equation.DSMT4">
                  <p:embed/>
                </p:oleObj>
              </mc:Choice>
              <mc:Fallback>
                <p:oleObj name="Equation" r:id="rId3" imgW="7746840" imgH="723600" progId="Equation.DSMT4">
                  <p:embed/>
                  <p:pic>
                    <p:nvPicPr>
                      <p:cNvPr id="0" name=""/>
                      <p:cNvPicPr/>
                      <p:nvPr/>
                    </p:nvPicPr>
                    <p:blipFill>
                      <a:blip r:embed="rId4"/>
                      <a:stretch>
                        <a:fillRect/>
                      </a:stretch>
                    </p:blipFill>
                    <p:spPr>
                      <a:xfrm>
                        <a:off x="698500" y="3514725"/>
                        <a:ext cx="7747000" cy="723900"/>
                      </a:xfrm>
                      <a:prstGeom prst="rect">
                        <a:avLst/>
                      </a:prstGeom>
                    </p:spPr>
                  </p:pic>
                </p:oleObj>
              </mc:Fallback>
            </mc:AlternateContent>
          </a:graphicData>
        </a:graphic>
      </p:graphicFrame>
      <p:sp>
        <p:nvSpPr>
          <p:cNvPr id="8" name="Content Placeholder 7"/>
          <p:cNvSpPr>
            <a:spLocks noGrp="1"/>
          </p:cNvSpPr>
          <p:nvPr>
            <p:ph sz="quarter" idx="14"/>
          </p:nvPr>
        </p:nvSpPr>
        <p:spPr>
          <a:xfrm>
            <a:off x="457200" y="4394576"/>
            <a:ext cx="8229600" cy="907097"/>
          </a:xfrm>
        </p:spPr>
        <p:txBody>
          <a:bodyPr/>
          <a:lstStyle/>
          <a:p>
            <a:pPr marL="432" indent="0">
              <a:buNone/>
            </a:pPr>
            <a:r>
              <a:rPr lang="en-IN" dirty="0"/>
              <a:t>If the end-of-year price is $864.09, then the rate of return for the year is:</a:t>
            </a:r>
          </a:p>
        </p:txBody>
      </p:sp>
      <p:graphicFrame>
        <p:nvGraphicFramePr>
          <p:cNvPr id="3" name="Object 2" descr="R = $50 minus $135.91 over $1,000 = negative 0.086 comma or negative 8.6%">
            <a:extLst>
              <a:ext uri="{FF2B5EF4-FFF2-40B4-BE49-F238E27FC236}">
                <a16:creationId xmlns:a16="http://schemas.microsoft.com/office/drawing/2014/main" id="{BC335677-A1EA-426A-819E-911F6BA11431}"/>
              </a:ext>
            </a:extLst>
          </p:cNvPr>
          <p:cNvGraphicFramePr>
            <a:graphicFrameLocks noChangeAspect="1"/>
          </p:cNvGraphicFramePr>
          <p:nvPr>
            <p:extLst>
              <p:ext uri="{D42A27DB-BD31-4B8C-83A1-F6EECF244321}">
                <p14:modId xmlns:p14="http://schemas.microsoft.com/office/powerpoint/2010/main" val="2020474318"/>
              </p:ext>
            </p:extLst>
          </p:nvPr>
        </p:nvGraphicFramePr>
        <p:xfrm>
          <a:off x="2129403" y="5414977"/>
          <a:ext cx="4838700" cy="711200"/>
        </p:xfrm>
        <a:graphic>
          <a:graphicData uri="http://schemas.openxmlformats.org/presentationml/2006/ole">
            <mc:AlternateContent xmlns:mc="http://schemas.openxmlformats.org/markup-compatibility/2006">
              <mc:Choice xmlns:v="urn:schemas-microsoft-com:vml" Requires="v">
                <p:oleObj spid="_x0000_s17487" name="Equation" r:id="rId5" imgW="4838400" imgH="711000" progId="Equation.DSMT4">
                  <p:embed/>
                </p:oleObj>
              </mc:Choice>
              <mc:Fallback>
                <p:oleObj name="Equation" r:id="rId5" imgW="4838400" imgH="711000" progId="Equation.DSMT4">
                  <p:embed/>
                  <p:pic>
                    <p:nvPicPr>
                      <p:cNvPr id="0" name=""/>
                      <p:cNvPicPr/>
                      <p:nvPr/>
                    </p:nvPicPr>
                    <p:blipFill>
                      <a:blip r:embed="rId6"/>
                      <a:stretch>
                        <a:fillRect/>
                      </a:stretch>
                    </p:blipFill>
                    <p:spPr>
                      <a:xfrm>
                        <a:off x="2129403" y="5414977"/>
                        <a:ext cx="4838700" cy="711200"/>
                      </a:xfrm>
                      <a:prstGeom prst="rect">
                        <a:avLst/>
                      </a:prstGeom>
                    </p:spPr>
                  </p:pic>
                </p:oleObj>
              </mc:Fallback>
            </mc:AlternateContent>
          </a:graphicData>
        </a:graphic>
      </p:graphicFrame>
    </p:spTree>
    <p:extLst>
      <p:ext uri="{BB962C8B-B14F-4D97-AF65-F5344CB8AC3E}">
        <p14:creationId xmlns:p14="http://schemas.microsoft.com/office/powerpoint/2010/main" val="14150192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C1671-5661-4E1E-8378-575FCC2B0F04}"/>
              </a:ext>
            </a:extLst>
          </p:cNvPr>
          <p:cNvSpPr>
            <a:spLocks noGrp="1"/>
          </p:cNvSpPr>
          <p:nvPr>
            <p:ph type="title"/>
          </p:nvPr>
        </p:nvSpPr>
        <p:spPr/>
        <p:txBody>
          <a:bodyPr/>
          <a:lstStyle/>
          <a:p>
            <a:r>
              <a:rPr lang="en-IN" sz="3200" dirty="0"/>
              <a:t>A General Equation for the Rate of Return on a Bond</a:t>
            </a:r>
          </a:p>
        </p:txBody>
      </p:sp>
      <p:sp>
        <p:nvSpPr>
          <p:cNvPr id="3" name="Content Placeholder 2">
            <a:extLst>
              <a:ext uri="{FF2B5EF4-FFF2-40B4-BE49-F238E27FC236}">
                <a16:creationId xmlns:a16="http://schemas.microsoft.com/office/drawing/2014/main" id="{9968781A-6D46-45C4-BF32-98E5948D58DD}"/>
              </a:ext>
            </a:extLst>
          </p:cNvPr>
          <p:cNvSpPr>
            <a:spLocks noGrp="1"/>
          </p:cNvSpPr>
          <p:nvPr>
            <p:ph sz="quarter" idx="13"/>
          </p:nvPr>
        </p:nvSpPr>
        <p:spPr>
          <a:xfrm>
            <a:off x="457199" y="1552575"/>
            <a:ext cx="8229599" cy="824866"/>
          </a:xfrm>
        </p:spPr>
        <p:txBody>
          <a:bodyPr/>
          <a:lstStyle/>
          <a:p>
            <a:pPr marL="432" indent="0">
              <a:buNone/>
            </a:pPr>
            <a:r>
              <a:rPr lang="en-IN" sz="2000" dirty="0"/>
              <a:t>A general equation for the rate of return on a bond for a holding period of one year is:</a:t>
            </a:r>
          </a:p>
        </p:txBody>
      </p:sp>
      <p:sp>
        <p:nvSpPr>
          <p:cNvPr id="4" name="Content Placeholder 3">
            <a:extLst>
              <a:ext uri="{FF2B5EF4-FFF2-40B4-BE49-F238E27FC236}">
                <a16:creationId xmlns:a16="http://schemas.microsoft.com/office/drawing/2014/main" id="{5A0F9DE4-922B-4303-A871-E30925BAF496}"/>
              </a:ext>
            </a:extLst>
          </p:cNvPr>
          <p:cNvSpPr>
            <a:spLocks noGrp="1"/>
          </p:cNvSpPr>
          <p:nvPr>
            <p:ph sz="quarter" idx="14"/>
          </p:nvPr>
        </p:nvSpPr>
        <p:spPr>
          <a:xfrm>
            <a:off x="1562100" y="2557220"/>
            <a:ext cx="6019800" cy="464950"/>
          </a:xfrm>
        </p:spPr>
        <p:txBody>
          <a:bodyPr/>
          <a:lstStyle/>
          <a:p>
            <a:pPr marL="432" indent="0">
              <a:buNone/>
            </a:pPr>
            <a:r>
              <a:rPr lang="en-IN" sz="2000" dirty="0"/>
              <a:t>Rate of return = Current yield + rate of capital gain</a:t>
            </a:r>
          </a:p>
        </p:txBody>
      </p:sp>
      <p:graphicFrame>
        <p:nvGraphicFramePr>
          <p:cNvPr id="7" name="Object 6" descr="R = start fraction coupon over initial price end fraction + start fraction change in price over initial price end fraction.">
            <a:extLst>
              <a:ext uri="{FF2B5EF4-FFF2-40B4-BE49-F238E27FC236}">
                <a16:creationId xmlns:a16="http://schemas.microsoft.com/office/drawing/2014/main" id="{2D01DCC3-76E9-4E47-97C8-3DAE31F334B1}"/>
              </a:ext>
            </a:extLst>
          </p:cNvPr>
          <p:cNvGraphicFramePr>
            <a:graphicFrameLocks noChangeAspect="1"/>
          </p:cNvGraphicFramePr>
          <p:nvPr>
            <p:extLst>
              <p:ext uri="{D42A27DB-BD31-4B8C-83A1-F6EECF244321}">
                <p14:modId xmlns:p14="http://schemas.microsoft.com/office/powerpoint/2010/main" val="3979831505"/>
              </p:ext>
            </p:extLst>
          </p:nvPr>
        </p:nvGraphicFramePr>
        <p:xfrm>
          <a:off x="2667000" y="3130659"/>
          <a:ext cx="3810000" cy="673100"/>
        </p:xfrm>
        <a:graphic>
          <a:graphicData uri="http://schemas.openxmlformats.org/presentationml/2006/ole">
            <mc:AlternateContent xmlns:mc="http://schemas.openxmlformats.org/markup-compatibility/2006">
              <mc:Choice xmlns:v="urn:schemas-microsoft-com:vml" Requires="v">
                <p:oleObj spid="_x0000_s18472" name="Equation" r:id="rId3" imgW="3809880" imgH="672840" progId="Equation.DSMT4">
                  <p:embed/>
                </p:oleObj>
              </mc:Choice>
              <mc:Fallback>
                <p:oleObj name="Equation" r:id="rId3" imgW="3809880" imgH="672840" progId="Equation.DSMT4">
                  <p:embed/>
                  <p:pic>
                    <p:nvPicPr>
                      <p:cNvPr id="0" name=""/>
                      <p:cNvPicPr/>
                      <p:nvPr/>
                    </p:nvPicPr>
                    <p:blipFill>
                      <a:blip r:embed="rId4"/>
                      <a:stretch>
                        <a:fillRect/>
                      </a:stretch>
                    </p:blipFill>
                    <p:spPr>
                      <a:xfrm>
                        <a:off x="2667000" y="3130659"/>
                        <a:ext cx="3810000" cy="6731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C872141F-BAE0-499F-8DC3-15F0247A6159}"/>
              </a:ext>
            </a:extLst>
          </p:cNvPr>
          <p:cNvSpPr>
            <a:spLocks noGrp="1"/>
          </p:cNvSpPr>
          <p:nvPr>
            <p:ph sz="quarter" idx="15"/>
          </p:nvPr>
        </p:nvSpPr>
        <p:spPr>
          <a:xfrm>
            <a:off x="472700" y="3912247"/>
            <a:ext cx="8214100" cy="2240579"/>
          </a:xfrm>
        </p:spPr>
        <p:txBody>
          <a:bodyPr/>
          <a:lstStyle/>
          <a:p>
            <a:pPr marL="432" indent="0">
              <a:spcBef>
                <a:spcPts val="600"/>
              </a:spcBef>
              <a:buNone/>
            </a:pPr>
            <a:r>
              <a:rPr lang="en-IN" sz="2000" dirty="0"/>
              <a:t>Three important points:</a:t>
            </a:r>
          </a:p>
          <a:p>
            <a:pPr marL="432000" indent="-432000">
              <a:spcBef>
                <a:spcPts val="600"/>
              </a:spcBef>
              <a:buFont typeface="+mj-lt"/>
              <a:buAutoNum type="arabicPeriod"/>
            </a:pPr>
            <a:r>
              <a:rPr lang="en-IN" sz="2000" dirty="0"/>
              <a:t>For the current yield, the calculation uses the initial price.</a:t>
            </a:r>
          </a:p>
          <a:p>
            <a:pPr marL="432000" indent="-432000">
              <a:spcBef>
                <a:spcPts val="600"/>
              </a:spcBef>
              <a:buFont typeface="+mj-lt"/>
              <a:buAutoNum type="arabicPeriod"/>
            </a:pPr>
            <a:r>
              <a:rPr lang="en-IN" sz="2000" dirty="0"/>
              <a:t>If you sell the bond, you have a </a:t>
            </a:r>
            <a:r>
              <a:rPr lang="en-IN" sz="2000" b="1" dirty="0"/>
              <a:t>realized capital gain or loss</a:t>
            </a:r>
            <a:r>
              <a:rPr lang="en-IN" sz="2000" dirty="0"/>
              <a:t>; otherwise, your gain or loss is </a:t>
            </a:r>
            <a:r>
              <a:rPr lang="en-IN" sz="2000" b="1" dirty="0"/>
              <a:t>unrealized</a:t>
            </a:r>
            <a:r>
              <a:rPr lang="en-IN" sz="2000" dirty="0"/>
              <a:t>.</a:t>
            </a:r>
          </a:p>
          <a:p>
            <a:pPr marL="432000" indent="-432000">
              <a:spcBef>
                <a:spcPts val="600"/>
              </a:spcBef>
              <a:buFont typeface="+mj-lt"/>
              <a:buAutoNum type="arabicPeriod"/>
            </a:pPr>
            <a:r>
              <a:rPr lang="en-IN" sz="2000" dirty="0"/>
              <a:t>The current yield and the yield to maturity ignore capital gain or loss, so they may not be a good indicator of the rate of return.</a:t>
            </a:r>
          </a:p>
        </p:txBody>
      </p:sp>
    </p:spTree>
    <p:extLst>
      <p:ext uri="{BB962C8B-B14F-4D97-AF65-F5344CB8AC3E}">
        <p14:creationId xmlns:p14="http://schemas.microsoft.com/office/powerpoint/2010/main" val="21658997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Interest-Rate Risk and Maturity</a:t>
            </a:r>
          </a:p>
        </p:txBody>
      </p:sp>
      <p:sp>
        <p:nvSpPr>
          <p:cNvPr id="5" name="Content Placeholder 4">
            <a:extLst>
              <a:ext uri="{FF2B5EF4-FFF2-40B4-BE49-F238E27FC236}">
                <a16:creationId xmlns:a16="http://schemas.microsoft.com/office/drawing/2014/main" id="{6AFD8C8A-C6BF-42A2-961E-BDE2577F2755}"/>
              </a:ext>
            </a:extLst>
          </p:cNvPr>
          <p:cNvSpPr>
            <a:spLocks noGrp="1"/>
          </p:cNvSpPr>
          <p:nvPr>
            <p:ph sz="quarter" idx="13"/>
          </p:nvPr>
        </p:nvSpPr>
        <p:spPr>
          <a:xfrm>
            <a:off x="457200" y="1554921"/>
            <a:ext cx="8106229" cy="2226666"/>
          </a:xfrm>
        </p:spPr>
        <p:txBody>
          <a:bodyPr/>
          <a:lstStyle/>
          <a:p>
            <a:pPr marL="432" indent="0">
              <a:buNone/>
            </a:pPr>
            <a:r>
              <a:rPr lang="en-IN" b="1" dirty="0"/>
              <a:t>Interest-rate risk </a:t>
            </a:r>
            <a:r>
              <a:rPr lang="en-IN" dirty="0"/>
              <a:t>is the risk that the price of a financial asset will fluctuate in response to changes in market interest rates.</a:t>
            </a:r>
          </a:p>
          <a:p>
            <a:r>
              <a:rPr lang="en-IN" dirty="0"/>
              <a:t>Bonds with fewer years to maturity will be less affected by a change in market interest rates.</a:t>
            </a:r>
          </a:p>
        </p:txBody>
      </p:sp>
    </p:spTree>
    <p:extLst>
      <p:ext uri="{BB962C8B-B14F-4D97-AF65-F5344CB8AC3E}">
        <p14:creationId xmlns:p14="http://schemas.microsoft.com/office/powerpoint/2010/main" val="37526449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22549"/>
            <a:ext cx="8229600" cy="1190102"/>
          </a:xfrm>
        </p:spPr>
        <p:txBody>
          <a:bodyPr/>
          <a:lstStyle/>
          <a:p>
            <a:r>
              <a:rPr lang="en-IN" sz="2200" dirty="0"/>
              <a:t>Table 3.2 The Effect of Maturity on Interest Rate Risk During the First Year of Owning a Bond When the Interest Rate Rises from 5% to 7%</a:t>
            </a:r>
          </a:p>
        </p:txBody>
      </p:sp>
      <p:graphicFrame>
        <p:nvGraphicFramePr>
          <p:cNvPr id="2" name="Table 2">
            <a:extLst>
              <a:ext uri="{FF2B5EF4-FFF2-40B4-BE49-F238E27FC236}">
                <a16:creationId xmlns:a16="http://schemas.microsoft.com/office/drawing/2014/main" id="{66A442FC-3C18-459C-8F7F-F2645F8F9B49}"/>
              </a:ext>
            </a:extLst>
          </p:cNvPr>
          <p:cNvGraphicFramePr>
            <a:graphicFrameLocks noGrp="1"/>
          </p:cNvGraphicFramePr>
          <p:nvPr>
            <p:ph sz="quarter" idx="13"/>
            <p:extLst>
              <p:ext uri="{D42A27DB-BD31-4B8C-83A1-F6EECF244321}">
                <p14:modId xmlns:p14="http://schemas.microsoft.com/office/powerpoint/2010/main" val="594102458"/>
              </p:ext>
            </p:extLst>
          </p:nvPr>
        </p:nvGraphicFramePr>
        <p:xfrm>
          <a:off x="543302" y="1667510"/>
          <a:ext cx="8199379" cy="2975016"/>
        </p:xfrm>
        <a:graphic>
          <a:graphicData uri="http://schemas.openxmlformats.org/drawingml/2006/table">
            <a:tbl>
              <a:tblPr firstRow="1" bandRow="1">
                <a:tableStyleId>{2D5ABB26-0587-4C30-8999-92F81FD0307C}</a:tableStyleId>
              </a:tblPr>
              <a:tblGrid>
                <a:gridCol w="1104059">
                  <a:extLst>
                    <a:ext uri="{9D8B030D-6E8A-4147-A177-3AD203B41FA5}">
                      <a16:colId xmlns:a16="http://schemas.microsoft.com/office/drawing/2014/main" val="1036830477"/>
                    </a:ext>
                  </a:extLst>
                </a:gridCol>
                <a:gridCol w="1019132">
                  <a:extLst>
                    <a:ext uri="{9D8B030D-6E8A-4147-A177-3AD203B41FA5}">
                      <a16:colId xmlns:a16="http://schemas.microsoft.com/office/drawing/2014/main" val="4047623207"/>
                    </a:ext>
                  </a:extLst>
                </a:gridCol>
                <a:gridCol w="865442">
                  <a:extLst>
                    <a:ext uri="{9D8B030D-6E8A-4147-A177-3AD203B41FA5}">
                      <a16:colId xmlns:a16="http://schemas.microsoft.com/office/drawing/2014/main" val="765758495"/>
                    </a:ext>
                  </a:extLst>
                </a:gridCol>
                <a:gridCol w="1954465">
                  <a:extLst>
                    <a:ext uri="{9D8B030D-6E8A-4147-A177-3AD203B41FA5}">
                      <a16:colId xmlns:a16="http://schemas.microsoft.com/office/drawing/2014/main" val="1757344974"/>
                    </a:ext>
                  </a:extLst>
                </a:gridCol>
                <a:gridCol w="1518834">
                  <a:extLst>
                    <a:ext uri="{9D8B030D-6E8A-4147-A177-3AD203B41FA5}">
                      <a16:colId xmlns:a16="http://schemas.microsoft.com/office/drawing/2014/main" val="3970138315"/>
                    </a:ext>
                  </a:extLst>
                </a:gridCol>
                <a:gridCol w="1737447">
                  <a:extLst>
                    <a:ext uri="{9D8B030D-6E8A-4147-A177-3AD203B41FA5}">
                      <a16:colId xmlns:a16="http://schemas.microsoft.com/office/drawing/2014/main" val="1742672130"/>
                    </a:ext>
                  </a:extLst>
                </a:gridCol>
              </a:tblGrid>
              <a:tr h="592779">
                <a:tc>
                  <a:txBody>
                    <a:bodyPr/>
                    <a:lstStyle/>
                    <a:p>
                      <a:r>
                        <a:rPr lang="en-US" sz="1800" b="1" u="none" strike="noStrike" kern="1200" baseline="0" dirty="0">
                          <a:solidFill>
                            <a:schemeClr val="tx1"/>
                          </a:solidFill>
                          <a:latin typeface="+mn-lt"/>
                        </a:rPr>
                        <a:t>Years to</a:t>
                      </a:r>
                    </a:p>
                    <a:p>
                      <a:r>
                        <a:rPr lang="en-US" sz="1800" b="1" u="none" strike="noStrike" kern="1200" baseline="0" dirty="0">
                          <a:solidFill>
                            <a:schemeClr val="tx1"/>
                          </a:solidFill>
                          <a:latin typeface="+mn-lt"/>
                        </a:rPr>
                        <a:t>maturity</a:t>
                      </a:r>
                      <a:endParaRPr lang="en-US" b="1" dirty="0">
                        <a:solidFill>
                          <a:schemeClr val="tx1"/>
                        </a:solidFill>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u="none" strike="noStrike" kern="1200" baseline="0" dirty="0">
                          <a:solidFill>
                            <a:schemeClr val="tx1"/>
                          </a:solidFill>
                          <a:latin typeface="+mn-lt"/>
                        </a:rPr>
                        <a:t>Current</a:t>
                      </a:r>
                    </a:p>
                    <a:p>
                      <a:r>
                        <a:rPr lang="en-US" sz="1800" b="1" u="none" strike="noStrike" kern="1200" baseline="0" dirty="0">
                          <a:solidFill>
                            <a:schemeClr val="tx1"/>
                          </a:solidFill>
                          <a:latin typeface="+mn-lt"/>
                        </a:rPr>
                        <a:t>yield</a:t>
                      </a:r>
                      <a:endParaRPr lang="en-US" b="1" dirty="0">
                        <a:solidFill>
                          <a:schemeClr val="tx1"/>
                        </a:solidFill>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u="none" strike="noStrike" kern="1200" baseline="0" dirty="0">
                          <a:solidFill>
                            <a:schemeClr val="tx1"/>
                          </a:solidFill>
                          <a:latin typeface="+mn-lt"/>
                        </a:rPr>
                        <a:t>Initial</a:t>
                      </a:r>
                    </a:p>
                    <a:p>
                      <a:r>
                        <a:rPr lang="en-US" sz="1800" b="1" u="none" strike="noStrike" kern="1200" baseline="0" dirty="0">
                          <a:solidFill>
                            <a:schemeClr val="tx1"/>
                          </a:solidFill>
                          <a:latin typeface="+mn-lt"/>
                        </a:rPr>
                        <a:t>price</a:t>
                      </a:r>
                      <a:endParaRPr lang="en-US" b="1" dirty="0">
                        <a:solidFill>
                          <a:schemeClr val="tx1"/>
                        </a:solidFill>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u="none" strike="noStrike" kern="1200" baseline="0" dirty="0">
                          <a:solidFill>
                            <a:schemeClr val="tx1"/>
                          </a:solidFill>
                          <a:latin typeface="+mn-lt"/>
                        </a:rPr>
                        <a:t>Price at the end</a:t>
                      </a:r>
                    </a:p>
                    <a:p>
                      <a:r>
                        <a:rPr lang="en-US" sz="1800" b="1" u="none" strike="noStrike" kern="1200" baseline="0" dirty="0">
                          <a:solidFill>
                            <a:schemeClr val="tx1"/>
                          </a:solidFill>
                          <a:latin typeface="+mn-lt"/>
                        </a:rPr>
                        <a:t>of the year</a:t>
                      </a:r>
                      <a:endParaRPr lang="en-US" b="1" dirty="0">
                        <a:solidFill>
                          <a:schemeClr val="tx1"/>
                        </a:solidFill>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u="none" strike="noStrike" kern="1200" baseline="0" dirty="0">
                          <a:solidFill>
                            <a:schemeClr val="tx1"/>
                          </a:solidFill>
                          <a:latin typeface="+mn-lt"/>
                        </a:rPr>
                        <a:t>Rate of capital</a:t>
                      </a:r>
                    </a:p>
                    <a:p>
                      <a:r>
                        <a:rPr lang="en-US" sz="1800" b="1" u="none" strike="noStrike" kern="1200" baseline="0" dirty="0">
                          <a:solidFill>
                            <a:schemeClr val="tx1"/>
                          </a:solidFill>
                          <a:latin typeface="+mn-lt"/>
                        </a:rPr>
                        <a:t>gain or loss</a:t>
                      </a:r>
                      <a:endParaRPr lang="en-US" b="1" dirty="0">
                        <a:solidFill>
                          <a:schemeClr val="tx1"/>
                        </a:solidFill>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u="none" strike="noStrike" kern="1200" baseline="0" dirty="0">
                          <a:solidFill>
                            <a:schemeClr val="tx1"/>
                          </a:solidFill>
                          <a:latin typeface="+mn-lt"/>
                        </a:rPr>
                        <a:t>Rate of return</a:t>
                      </a:r>
                    </a:p>
                    <a:p>
                      <a:r>
                        <a:rPr lang="en-US" sz="1800" b="1" u="none" strike="noStrike" kern="1200" baseline="0" dirty="0">
                          <a:solidFill>
                            <a:schemeClr val="tx1"/>
                          </a:solidFill>
                          <a:latin typeface="+mn-lt"/>
                        </a:rPr>
                        <a:t>during the year</a:t>
                      </a:r>
                      <a:endParaRPr lang="en-US" b="1" dirty="0">
                        <a:solidFill>
                          <a:schemeClr val="tx1"/>
                        </a:solidFill>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7104418"/>
                  </a:ext>
                </a:extLst>
              </a:tr>
              <a:tr h="343436">
                <a:tc>
                  <a:txBody>
                    <a:bodyPr/>
                    <a:lstStyle/>
                    <a:p>
                      <a:pPr algn="r">
                        <a:lnSpc>
                          <a:spcPct val="115000"/>
                        </a:lnSpc>
                        <a:spcAft>
                          <a:spcPts val="0"/>
                        </a:spcAft>
                      </a:pPr>
                      <a:r>
                        <a:rPr lang="en-US" sz="1800" b="1" dirty="0">
                          <a:solidFill>
                            <a:schemeClr val="tx1"/>
                          </a:solidFill>
                          <a:effectLst/>
                          <a:latin typeface="+mn-lt"/>
                        </a:rPr>
                        <a:t>1</a:t>
                      </a:r>
                      <a:endParaRPr lang="en-US" sz="1800" b="1" dirty="0">
                        <a:solidFill>
                          <a:schemeClr val="tx1"/>
                        </a:solidFill>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800" dirty="0">
                          <a:solidFill>
                            <a:schemeClr val="tx1"/>
                          </a:solidFill>
                          <a:effectLst/>
                          <a:latin typeface="+mn-lt"/>
                        </a:rPr>
                        <a:t>5%</a:t>
                      </a:r>
                      <a:endParaRPr lang="en-US" sz="1800" dirty="0">
                        <a:solidFill>
                          <a:schemeClr val="tx1"/>
                        </a:solidFill>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800" dirty="0">
                          <a:solidFill>
                            <a:schemeClr val="tx1"/>
                          </a:solidFill>
                          <a:effectLst/>
                          <a:latin typeface="+mn-lt"/>
                        </a:rPr>
                        <a:t>$1,000</a:t>
                      </a:r>
                      <a:endParaRPr lang="en-US" sz="1800" dirty="0">
                        <a:solidFill>
                          <a:schemeClr val="tx1"/>
                        </a:solidFill>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800" dirty="0">
                          <a:solidFill>
                            <a:schemeClr val="tx1"/>
                          </a:solidFill>
                          <a:effectLst/>
                          <a:latin typeface="+mn-lt"/>
                        </a:rPr>
                        <a:t>$1,000.00</a:t>
                      </a:r>
                      <a:endParaRPr lang="en-US" sz="1800" dirty="0">
                        <a:solidFill>
                          <a:schemeClr val="tx1"/>
                        </a:solidFill>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800" dirty="0">
                          <a:solidFill>
                            <a:schemeClr val="tx1"/>
                          </a:solidFill>
                          <a:effectLst/>
                          <a:latin typeface="+mn-lt"/>
                        </a:rPr>
                        <a:t>0%</a:t>
                      </a:r>
                      <a:endParaRPr lang="en-US" sz="1800" dirty="0">
                        <a:solidFill>
                          <a:schemeClr val="tx1"/>
                        </a:solidFill>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tc>
                  <a:txBody>
                    <a:bodyPr/>
                    <a:lstStyle/>
                    <a:p>
                      <a:pPr algn="r">
                        <a:lnSpc>
                          <a:spcPct val="115000"/>
                        </a:lnSpc>
                        <a:spcAft>
                          <a:spcPts val="0"/>
                        </a:spcAft>
                      </a:pPr>
                      <a:r>
                        <a:rPr lang="en-US" sz="1800" dirty="0">
                          <a:solidFill>
                            <a:schemeClr val="tx1"/>
                          </a:solidFill>
                          <a:effectLst/>
                          <a:latin typeface="+mn-lt"/>
                        </a:rPr>
                        <a:t>5.0%</a:t>
                      </a:r>
                      <a:endParaRPr lang="en-US" sz="1800" dirty="0">
                        <a:solidFill>
                          <a:schemeClr val="tx1"/>
                        </a:solidFill>
                        <a:effectLst/>
                        <a:latin typeface="+mn-lt"/>
                        <a:ea typeface="PMingLiU"/>
                        <a:cs typeface="Times New Roman"/>
                      </a:endParaRPr>
                    </a:p>
                  </a:txBody>
                  <a:tcPr marL="0"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85435181"/>
                  </a:ext>
                </a:extLst>
              </a:tr>
              <a:tr h="343436">
                <a:tc>
                  <a:txBody>
                    <a:bodyPr/>
                    <a:lstStyle/>
                    <a:p>
                      <a:pPr algn="r">
                        <a:lnSpc>
                          <a:spcPct val="115000"/>
                        </a:lnSpc>
                        <a:spcAft>
                          <a:spcPts val="0"/>
                        </a:spcAft>
                      </a:pPr>
                      <a:r>
                        <a:rPr lang="en-US" sz="1800" b="1" dirty="0">
                          <a:solidFill>
                            <a:srgbClr val="C00000"/>
                          </a:solidFill>
                          <a:effectLst/>
                          <a:latin typeface="+mn-lt"/>
                        </a:rPr>
                        <a:t>2</a:t>
                      </a:r>
                      <a:endParaRPr lang="en-US" sz="1800" b="1" dirty="0">
                        <a:solidFill>
                          <a:srgbClr val="C00000"/>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rgbClr val="C00000"/>
                          </a:solidFill>
                          <a:effectLst/>
                          <a:latin typeface="+mn-lt"/>
                        </a:rPr>
                        <a:t>5</a:t>
                      </a:r>
                      <a:endParaRPr lang="en-US" sz="1800" dirty="0">
                        <a:solidFill>
                          <a:srgbClr val="C00000"/>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rgbClr val="C00000"/>
                          </a:solidFill>
                          <a:effectLst/>
                          <a:latin typeface="+mn-lt"/>
                        </a:rPr>
                        <a:t>1,000</a:t>
                      </a:r>
                      <a:endParaRPr lang="en-US" sz="1800" dirty="0">
                        <a:solidFill>
                          <a:srgbClr val="C00000"/>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rgbClr val="C00000"/>
                          </a:solidFill>
                          <a:effectLst/>
                          <a:latin typeface="+mn-lt"/>
                        </a:rPr>
                        <a:t>981.31</a:t>
                      </a:r>
                      <a:endParaRPr lang="en-US" sz="1800" dirty="0">
                        <a:solidFill>
                          <a:srgbClr val="C00000"/>
                        </a:solidFill>
                        <a:effectLst/>
                        <a:latin typeface="+mn-lt"/>
                        <a:ea typeface="PMingLiU"/>
                        <a:cs typeface="Times New Roman"/>
                      </a:endParaRPr>
                    </a:p>
                  </a:txBody>
                  <a:tcPr marL="0" marT="0" marB="0"/>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1.87</a:t>
                      </a:r>
                      <a:endParaRPr lang="en-US" sz="600" dirty="0">
                        <a:solidFill>
                          <a:schemeClr val="tx1"/>
                        </a:solidFill>
                        <a:effectLst/>
                        <a:latin typeface="+mn-lt"/>
                        <a:ea typeface="PMingLiU"/>
                        <a:cs typeface="Times New Roman"/>
                      </a:endParaRPr>
                    </a:p>
                  </a:txBody>
                  <a:tcPr marL="0" marT="0" marB="0" anchor="ctr"/>
                </a:tc>
                <a:tc>
                  <a:txBody>
                    <a:bodyPr/>
                    <a:lstStyle/>
                    <a:p>
                      <a:pPr algn="r">
                        <a:lnSpc>
                          <a:spcPct val="115000"/>
                        </a:lnSpc>
                        <a:spcAft>
                          <a:spcPts val="0"/>
                        </a:spcAft>
                      </a:pPr>
                      <a:r>
                        <a:rPr lang="en-US" sz="1800" dirty="0">
                          <a:solidFill>
                            <a:srgbClr val="C00000"/>
                          </a:solidFill>
                          <a:effectLst/>
                          <a:latin typeface="+mn-lt"/>
                        </a:rPr>
                        <a:t>3.1</a:t>
                      </a:r>
                      <a:endParaRPr lang="en-US" sz="1800" dirty="0">
                        <a:solidFill>
                          <a:srgbClr val="C00000"/>
                        </a:solidFill>
                        <a:effectLst/>
                        <a:latin typeface="+mn-lt"/>
                        <a:ea typeface="PMingLiU"/>
                        <a:cs typeface="Times New Roman"/>
                      </a:endParaRPr>
                    </a:p>
                  </a:txBody>
                  <a:tcPr marL="0" marT="0" marB="0"/>
                </a:tc>
                <a:extLst>
                  <a:ext uri="{0D108BD9-81ED-4DB2-BD59-A6C34878D82A}">
                    <a16:rowId xmlns:a16="http://schemas.microsoft.com/office/drawing/2014/main" val="311491291"/>
                  </a:ext>
                </a:extLst>
              </a:tr>
              <a:tr h="343436">
                <a:tc>
                  <a:txBody>
                    <a:bodyPr/>
                    <a:lstStyle/>
                    <a:p>
                      <a:pPr algn="r">
                        <a:lnSpc>
                          <a:spcPct val="115000"/>
                        </a:lnSpc>
                        <a:spcAft>
                          <a:spcPts val="0"/>
                        </a:spcAft>
                      </a:pPr>
                      <a:r>
                        <a:rPr lang="en-US" sz="1800" b="1" dirty="0">
                          <a:solidFill>
                            <a:schemeClr val="tx1"/>
                          </a:solidFill>
                          <a:effectLst/>
                          <a:latin typeface="+mn-lt"/>
                        </a:rPr>
                        <a:t>10</a:t>
                      </a:r>
                      <a:endParaRPr lang="en-US" sz="1800" b="1"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5</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1,000</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869.70</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13.0</a:t>
                      </a:r>
                      <a:endParaRPr lang="en-US" sz="600" dirty="0">
                        <a:solidFill>
                          <a:schemeClr val="tx1"/>
                        </a:solidFill>
                        <a:effectLst/>
                        <a:latin typeface="+mn-lt"/>
                        <a:ea typeface="PMingLiU"/>
                        <a:cs typeface="Times New Roman"/>
                      </a:endParaRPr>
                    </a:p>
                  </a:txBody>
                  <a:tcPr marL="0" marT="0" marB="0" anchor="ctr"/>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8.0</a:t>
                      </a:r>
                      <a:endParaRPr lang="en-US" sz="600" dirty="0">
                        <a:solidFill>
                          <a:schemeClr val="tx1"/>
                        </a:solidFill>
                        <a:effectLst/>
                        <a:latin typeface="+mn-lt"/>
                        <a:ea typeface="PMingLiU"/>
                        <a:cs typeface="Times New Roman"/>
                      </a:endParaRPr>
                    </a:p>
                  </a:txBody>
                  <a:tcPr marL="0" marT="0" marB="0" anchor="ctr"/>
                </a:tc>
                <a:extLst>
                  <a:ext uri="{0D108BD9-81ED-4DB2-BD59-A6C34878D82A}">
                    <a16:rowId xmlns:a16="http://schemas.microsoft.com/office/drawing/2014/main" val="1070227331"/>
                  </a:ext>
                </a:extLst>
              </a:tr>
              <a:tr h="343436">
                <a:tc>
                  <a:txBody>
                    <a:bodyPr/>
                    <a:lstStyle/>
                    <a:p>
                      <a:pPr algn="r">
                        <a:lnSpc>
                          <a:spcPct val="115000"/>
                        </a:lnSpc>
                        <a:spcAft>
                          <a:spcPts val="0"/>
                        </a:spcAft>
                      </a:pPr>
                      <a:r>
                        <a:rPr lang="en-US" sz="1800" b="1" dirty="0">
                          <a:solidFill>
                            <a:schemeClr val="tx1"/>
                          </a:solidFill>
                          <a:effectLst/>
                          <a:latin typeface="+mn-lt"/>
                        </a:rPr>
                        <a:t>20</a:t>
                      </a:r>
                      <a:endParaRPr lang="en-US" sz="1800" b="1"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5</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1,000</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793.29</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20.7</a:t>
                      </a:r>
                      <a:endParaRPr lang="en-US" sz="600" dirty="0">
                        <a:solidFill>
                          <a:schemeClr val="tx1"/>
                        </a:solidFill>
                        <a:effectLst/>
                        <a:latin typeface="+mn-lt"/>
                        <a:ea typeface="PMingLiU"/>
                        <a:cs typeface="Times New Roman"/>
                      </a:endParaRPr>
                    </a:p>
                  </a:txBody>
                  <a:tcPr marL="0" marT="0" marB="0" anchor="ctr"/>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15.7</a:t>
                      </a:r>
                      <a:endParaRPr lang="en-US" sz="600" dirty="0">
                        <a:solidFill>
                          <a:schemeClr val="tx1"/>
                        </a:solidFill>
                        <a:effectLst/>
                        <a:latin typeface="+mn-lt"/>
                        <a:ea typeface="PMingLiU"/>
                        <a:cs typeface="Times New Roman"/>
                      </a:endParaRPr>
                    </a:p>
                  </a:txBody>
                  <a:tcPr marL="0" marT="0" marB="0" anchor="ctr"/>
                </a:tc>
                <a:extLst>
                  <a:ext uri="{0D108BD9-81ED-4DB2-BD59-A6C34878D82A}">
                    <a16:rowId xmlns:a16="http://schemas.microsoft.com/office/drawing/2014/main" val="2786306778"/>
                  </a:ext>
                </a:extLst>
              </a:tr>
              <a:tr h="343436">
                <a:tc>
                  <a:txBody>
                    <a:bodyPr/>
                    <a:lstStyle/>
                    <a:p>
                      <a:pPr algn="r">
                        <a:lnSpc>
                          <a:spcPct val="115000"/>
                        </a:lnSpc>
                        <a:spcAft>
                          <a:spcPts val="0"/>
                        </a:spcAft>
                      </a:pPr>
                      <a:r>
                        <a:rPr lang="en-US" sz="1800" b="1" dirty="0">
                          <a:solidFill>
                            <a:schemeClr val="tx1"/>
                          </a:solidFill>
                          <a:effectLst/>
                          <a:latin typeface="+mn-lt"/>
                        </a:rPr>
                        <a:t>30</a:t>
                      </a:r>
                      <a:endParaRPr lang="en-US" sz="1800" b="1"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5</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1,000</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1800" dirty="0">
                          <a:solidFill>
                            <a:schemeClr val="tx1"/>
                          </a:solidFill>
                          <a:effectLst/>
                          <a:latin typeface="+mn-lt"/>
                        </a:rPr>
                        <a:t>754.45</a:t>
                      </a:r>
                      <a:endParaRPr lang="en-US" sz="1800" dirty="0">
                        <a:solidFill>
                          <a:schemeClr val="tx1"/>
                        </a:solidFill>
                        <a:effectLst/>
                        <a:latin typeface="+mn-lt"/>
                        <a:ea typeface="PMingLiU"/>
                        <a:cs typeface="Times New Roman"/>
                      </a:endParaRPr>
                    </a:p>
                  </a:txBody>
                  <a:tcPr marL="0" marT="0" marB="0"/>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24.6</a:t>
                      </a:r>
                      <a:endParaRPr lang="en-US" sz="600" dirty="0">
                        <a:solidFill>
                          <a:schemeClr val="tx1"/>
                        </a:solidFill>
                        <a:effectLst/>
                        <a:latin typeface="+mn-lt"/>
                        <a:ea typeface="PMingLiU"/>
                        <a:cs typeface="Times New Roman"/>
                      </a:endParaRPr>
                    </a:p>
                  </a:txBody>
                  <a:tcPr marL="0" marT="0" marB="0" anchor="ctr"/>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19.6</a:t>
                      </a:r>
                      <a:endParaRPr lang="en-US" sz="600" dirty="0">
                        <a:solidFill>
                          <a:schemeClr val="tx1"/>
                        </a:solidFill>
                        <a:effectLst/>
                        <a:latin typeface="+mn-lt"/>
                        <a:ea typeface="PMingLiU"/>
                        <a:cs typeface="Times New Roman"/>
                      </a:endParaRPr>
                    </a:p>
                  </a:txBody>
                  <a:tcPr marL="0" marT="0" marB="0" anchor="ctr"/>
                </a:tc>
                <a:extLst>
                  <a:ext uri="{0D108BD9-81ED-4DB2-BD59-A6C34878D82A}">
                    <a16:rowId xmlns:a16="http://schemas.microsoft.com/office/drawing/2014/main" val="1995247447"/>
                  </a:ext>
                </a:extLst>
              </a:tr>
              <a:tr h="343436">
                <a:tc>
                  <a:txBody>
                    <a:bodyPr/>
                    <a:lstStyle/>
                    <a:p>
                      <a:pPr algn="r">
                        <a:lnSpc>
                          <a:spcPct val="115000"/>
                        </a:lnSpc>
                        <a:spcAft>
                          <a:spcPts val="0"/>
                        </a:spcAft>
                      </a:pPr>
                      <a:r>
                        <a:rPr lang="en-US" sz="1800" b="1" dirty="0">
                          <a:solidFill>
                            <a:schemeClr val="tx1"/>
                          </a:solidFill>
                          <a:effectLst/>
                          <a:latin typeface="+mn-lt"/>
                          <a:ea typeface="PMingLiU"/>
                          <a:cs typeface="Times New Roman"/>
                        </a:rPr>
                        <a:t>50</a:t>
                      </a:r>
                    </a:p>
                  </a:txBody>
                  <a:tcPr marL="0" marT="0" marB="0">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800" dirty="0">
                          <a:solidFill>
                            <a:schemeClr val="tx1"/>
                          </a:solidFill>
                          <a:effectLst/>
                          <a:latin typeface="+mn-lt"/>
                          <a:ea typeface="PMingLiU"/>
                          <a:cs typeface="Times New Roman"/>
                        </a:rPr>
                        <a:t>5</a:t>
                      </a:r>
                    </a:p>
                  </a:txBody>
                  <a:tcPr marL="0" marT="0" marB="0">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800" dirty="0">
                          <a:solidFill>
                            <a:schemeClr val="tx1"/>
                          </a:solidFill>
                          <a:effectLst/>
                          <a:latin typeface="+mn-lt"/>
                          <a:ea typeface="PMingLiU"/>
                          <a:cs typeface="Times New Roman"/>
                        </a:rPr>
                        <a:t>1,000</a:t>
                      </a:r>
                    </a:p>
                  </a:txBody>
                  <a:tcPr marL="0" marT="0" marB="0">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1800" dirty="0">
                          <a:solidFill>
                            <a:schemeClr val="tx1"/>
                          </a:solidFill>
                          <a:effectLst/>
                          <a:latin typeface="+mn-lt"/>
                          <a:ea typeface="PMingLiU"/>
                          <a:cs typeface="Times New Roman"/>
                        </a:rPr>
                        <a:t>724.66</a:t>
                      </a:r>
                    </a:p>
                  </a:txBody>
                  <a:tcPr marL="0" marT="0" marB="0">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27.5</a:t>
                      </a:r>
                      <a:endParaRPr lang="en-US" sz="600" dirty="0">
                        <a:solidFill>
                          <a:schemeClr val="tx1"/>
                        </a:solidFill>
                        <a:effectLst/>
                        <a:latin typeface="+mn-lt"/>
                        <a:ea typeface="PMingLiU"/>
                        <a:cs typeface="Times New Roman"/>
                      </a:endParaRPr>
                    </a:p>
                  </a:txBody>
                  <a:tcPr marL="0" marT="0" marB="0" anchor="ctr">
                    <a:lnB w="12700" cap="flat" cmpd="sng" algn="ctr">
                      <a:solidFill>
                        <a:schemeClr val="tx1"/>
                      </a:solidFill>
                      <a:prstDash val="solid"/>
                      <a:round/>
                      <a:headEnd type="none" w="med" len="med"/>
                      <a:tailEnd type="none" w="med" len="med"/>
                    </a:lnB>
                  </a:tcPr>
                </a:tc>
                <a:tc>
                  <a:txBody>
                    <a:bodyPr/>
                    <a:lstStyle/>
                    <a:p>
                      <a:pPr algn="r">
                        <a:lnSpc>
                          <a:spcPct val="115000"/>
                        </a:lnSpc>
                        <a:spcAft>
                          <a:spcPts val="0"/>
                        </a:spcAft>
                      </a:pPr>
                      <a:r>
                        <a:rPr lang="en-US" sz="600" b="0" i="0" u="none" strike="noStrike" cap="none" dirty="0">
                          <a:solidFill>
                            <a:schemeClr val="tx1"/>
                          </a:solidFill>
                          <a:effectLst/>
                          <a:latin typeface="+mn-lt"/>
                          <a:ea typeface="+mn-ea"/>
                          <a:cs typeface="+mn-cs"/>
                          <a:sym typeface="Arial"/>
                        </a:rPr>
                        <a:t>Negative 22.5</a:t>
                      </a:r>
                      <a:endParaRPr lang="en-US" sz="600" dirty="0">
                        <a:solidFill>
                          <a:schemeClr val="tx1"/>
                        </a:solidFill>
                        <a:effectLst/>
                        <a:latin typeface="+mn-lt"/>
                        <a:ea typeface="PMingLiU"/>
                        <a:cs typeface="Times New Roman"/>
                      </a:endParaRPr>
                    </a:p>
                  </a:txBody>
                  <a:tcPr marL="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614001"/>
                  </a:ext>
                </a:extLst>
              </a:tr>
            </a:tbl>
          </a:graphicData>
        </a:graphic>
      </p:graphicFrame>
      <p:graphicFrame>
        <p:nvGraphicFramePr>
          <p:cNvPr id="3" name="Object 2">
            <a:extLst>
              <a:ext uri="{FF2B5EF4-FFF2-40B4-BE49-F238E27FC236}">
                <a16:creationId xmlns:a16="http://schemas.microsoft.com/office/drawing/2014/main" id="{B71DA98D-9E33-4088-B360-A4B226097BC8}"/>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1995003113"/>
              </p:ext>
            </p:extLst>
          </p:nvPr>
        </p:nvGraphicFramePr>
        <p:xfrm>
          <a:off x="6319302" y="2970916"/>
          <a:ext cx="622300" cy="228600"/>
        </p:xfrm>
        <a:graphic>
          <a:graphicData uri="http://schemas.openxmlformats.org/presentationml/2006/ole">
            <mc:AlternateContent xmlns:mc="http://schemas.openxmlformats.org/markup-compatibility/2006">
              <mc:Choice xmlns:v="urn:schemas-microsoft-com:vml" Requires="v">
                <p:oleObj spid="_x0000_s19800" name="Equation" r:id="rId4" imgW="622080" imgH="228600" progId="Equation.DSMT4">
                  <p:embed/>
                </p:oleObj>
              </mc:Choice>
              <mc:Fallback>
                <p:oleObj name="Equation" r:id="rId4" imgW="622080" imgH="228600" progId="Equation.DSMT4">
                  <p:embed/>
                  <p:pic>
                    <p:nvPicPr>
                      <p:cNvPr id="0" name=""/>
                      <p:cNvPicPr/>
                      <p:nvPr/>
                    </p:nvPicPr>
                    <p:blipFill>
                      <a:blip r:embed="rId5"/>
                      <a:stretch>
                        <a:fillRect/>
                      </a:stretch>
                    </p:blipFill>
                    <p:spPr>
                      <a:xfrm>
                        <a:off x="6319302" y="2970916"/>
                        <a:ext cx="622300" cy="228600"/>
                      </a:xfrm>
                      <a:prstGeom prst="rect">
                        <a:avLst/>
                      </a:prstGeom>
                      <a:solidFill>
                        <a:schemeClr val="bg1"/>
                      </a:solidFill>
                    </p:spPr>
                  </p:pic>
                </p:oleObj>
              </mc:Fallback>
            </mc:AlternateContent>
          </a:graphicData>
        </a:graphic>
      </p:graphicFrame>
      <p:graphicFrame>
        <p:nvGraphicFramePr>
          <p:cNvPr id="7" name="Object 6">
            <a:extLst>
              <a:ext uri="{FF2B5EF4-FFF2-40B4-BE49-F238E27FC236}">
                <a16:creationId xmlns:a16="http://schemas.microsoft.com/office/drawing/2014/main" id="{AE801060-A8DC-4BF4-932B-5FF581B5BF64}"/>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2313090495"/>
              </p:ext>
            </p:extLst>
          </p:nvPr>
        </p:nvGraphicFramePr>
        <p:xfrm>
          <a:off x="6319302" y="3321066"/>
          <a:ext cx="622300" cy="228600"/>
        </p:xfrm>
        <a:graphic>
          <a:graphicData uri="http://schemas.openxmlformats.org/presentationml/2006/ole">
            <mc:AlternateContent xmlns:mc="http://schemas.openxmlformats.org/markup-compatibility/2006">
              <mc:Choice xmlns:v="urn:schemas-microsoft-com:vml" Requires="v">
                <p:oleObj spid="_x0000_s19801" name="Equation" r:id="rId6" imgW="622080" imgH="228600" progId="Equation.DSMT4">
                  <p:embed/>
                </p:oleObj>
              </mc:Choice>
              <mc:Fallback>
                <p:oleObj name="Equation" r:id="rId6" imgW="622080" imgH="228600" progId="Equation.DSMT4">
                  <p:embed/>
                  <p:pic>
                    <p:nvPicPr>
                      <p:cNvPr id="0" name=""/>
                      <p:cNvPicPr/>
                      <p:nvPr/>
                    </p:nvPicPr>
                    <p:blipFill>
                      <a:blip r:embed="rId7"/>
                      <a:stretch>
                        <a:fillRect/>
                      </a:stretch>
                    </p:blipFill>
                    <p:spPr>
                      <a:xfrm>
                        <a:off x="6319302" y="3321066"/>
                        <a:ext cx="622300" cy="228600"/>
                      </a:xfrm>
                      <a:prstGeom prst="rect">
                        <a:avLst/>
                      </a:prstGeom>
                      <a:solidFill>
                        <a:schemeClr val="bg1"/>
                      </a:solidFill>
                    </p:spPr>
                  </p:pic>
                </p:oleObj>
              </mc:Fallback>
            </mc:AlternateContent>
          </a:graphicData>
        </a:graphic>
      </p:graphicFrame>
      <p:graphicFrame>
        <p:nvGraphicFramePr>
          <p:cNvPr id="9" name="Object 8">
            <a:extLst>
              <a:ext uri="{FF2B5EF4-FFF2-40B4-BE49-F238E27FC236}">
                <a16:creationId xmlns:a16="http://schemas.microsoft.com/office/drawing/2014/main" id="{DAB39E6D-6A0B-4DBD-B3CC-7C4D61EA0346}"/>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3906106949"/>
              </p:ext>
            </p:extLst>
          </p:nvPr>
        </p:nvGraphicFramePr>
        <p:xfrm>
          <a:off x="8170828" y="3321066"/>
          <a:ext cx="495300" cy="228600"/>
        </p:xfrm>
        <a:graphic>
          <a:graphicData uri="http://schemas.openxmlformats.org/presentationml/2006/ole">
            <mc:AlternateContent xmlns:mc="http://schemas.openxmlformats.org/markup-compatibility/2006">
              <mc:Choice xmlns:v="urn:schemas-microsoft-com:vml" Requires="v">
                <p:oleObj spid="_x0000_s19802" name="Equation" r:id="rId8" imgW="495000" imgH="228600" progId="Equation.DSMT4">
                  <p:embed/>
                </p:oleObj>
              </mc:Choice>
              <mc:Fallback>
                <p:oleObj name="Equation" r:id="rId8" imgW="495000" imgH="228600" progId="Equation.DSMT4">
                  <p:embed/>
                  <p:pic>
                    <p:nvPicPr>
                      <p:cNvPr id="0" name=""/>
                      <p:cNvPicPr/>
                      <p:nvPr/>
                    </p:nvPicPr>
                    <p:blipFill>
                      <a:blip r:embed="rId9"/>
                      <a:stretch>
                        <a:fillRect/>
                      </a:stretch>
                    </p:blipFill>
                    <p:spPr>
                      <a:xfrm>
                        <a:off x="8170828" y="3321066"/>
                        <a:ext cx="495300" cy="228600"/>
                      </a:xfrm>
                      <a:prstGeom prst="rect">
                        <a:avLst/>
                      </a:prstGeom>
                      <a:solidFill>
                        <a:schemeClr val="bg1"/>
                      </a:solidFill>
                    </p:spPr>
                  </p:pic>
                </p:oleObj>
              </mc:Fallback>
            </mc:AlternateContent>
          </a:graphicData>
        </a:graphic>
      </p:graphicFrame>
      <p:graphicFrame>
        <p:nvGraphicFramePr>
          <p:cNvPr id="10" name="Object 9">
            <a:extLst>
              <a:ext uri="{FF2B5EF4-FFF2-40B4-BE49-F238E27FC236}">
                <a16:creationId xmlns:a16="http://schemas.microsoft.com/office/drawing/2014/main" id="{4DE6F2D9-EC2F-4E7A-A9F9-4ADD95427C94}"/>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2576794828"/>
              </p:ext>
            </p:extLst>
          </p:nvPr>
        </p:nvGraphicFramePr>
        <p:xfrm>
          <a:off x="6319302" y="3671216"/>
          <a:ext cx="622300" cy="228600"/>
        </p:xfrm>
        <a:graphic>
          <a:graphicData uri="http://schemas.openxmlformats.org/presentationml/2006/ole">
            <mc:AlternateContent xmlns:mc="http://schemas.openxmlformats.org/markup-compatibility/2006">
              <mc:Choice xmlns:v="urn:schemas-microsoft-com:vml" Requires="v">
                <p:oleObj spid="_x0000_s19803" name="Equation" r:id="rId10" imgW="622080" imgH="228600" progId="Equation.DSMT4">
                  <p:embed/>
                </p:oleObj>
              </mc:Choice>
              <mc:Fallback>
                <p:oleObj name="Equation" r:id="rId10" imgW="622080" imgH="228600" progId="Equation.DSMT4">
                  <p:embed/>
                  <p:pic>
                    <p:nvPicPr>
                      <p:cNvPr id="0" name=""/>
                      <p:cNvPicPr/>
                      <p:nvPr/>
                    </p:nvPicPr>
                    <p:blipFill>
                      <a:blip r:embed="rId11"/>
                      <a:stretch>
                        <a:fillRect/>
                      </a:stretch>
                    </p:blipFill>
                    <p:spPr>
                      <a:xfrm>
                        <a:off x="6319302" y="3671216"/>
                        <a:ext cx="622300" cy="228600"/>
                      </a:xfrm>
                      <a:prstGeom prst="rect">
                        <a:avLst/>
                      </a:prstGeom>
                      <a:solidFill>
                        <a:schemeClr val="bg1"/>
                      </a:solidFill>
                    </p:spPr>
                  </p:pic>
                </p:oleObj>
              </mc:Fallback>
            </mc:AlternateContent>
          </a:graphicData>
        </a:graphic>
      </p:graphicFrame>
      <p:graphicFrame>
        <p:nvGraphicFramePr>
          <p:cNvPr id="11" name="Object 10">
            <a:extLst>
              <a:ext uri="{FF2B5EF4-FFF2-40B4-BE49-F238E27FC236}">
                <a16:creationId xmlns:a16="http://schemas.microsoft.com/office/drawing/2014/main" id="{5961928D-871E-4F72-86D3-2035EFF24D67}"/>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1621172876"/>
              </p:ext>
            </p:extLst>
          </p:nvPr>
        </p:nvGraphicFramePr>
        <p:xfrm>
          <a:off x="8051085" y="3671216"/>
          <a:ext cx="622300" cy="228600"/>
        </p:xfrm>
        <a:graphic>
          <a:graphicData uri="http://schemas.openxmlformats.org/presentationml/2006/ole">
            <mc:AlternateContent xmlns:mc="http://schemas.openxmlformats.org/markup-compatibility/2006">
              <mc:Choice xmlns:v="urn:schemas-microsoft-com:vml" Requires="v">
                <p:oleObj spid="_x0000_s19804" name="Equation" r:id="rId12" imgW="622080" imgH="228600" progId="Equation.DSMT4">
                  <p:embed/>
                </p:oleObj>
              </mc:Choice>
              <mc:Fallback>
                <p:oleObj name="Equation" r:id="rId12" imgW="622080" imgH="228600" progId="Equation.DSMT4">
                  <p:embed/>
                  <p:pic>
                    <p:nvPicPr>
                      <p:cNvPr id="0" name=""/>
                      <p:cNvPicPr/>
                      <p:nvPr/>
                    </p:nvPicPr>
                    <p:blipFill>
                      <a:blip r:embed="rId13"/>
                      <a:stretch>
                        <a:fillRect/>
                      </a:stretch>
                    </p:blipFill>
                    <p:spPr>
                      <a:xfrm>
                        <a:off x="8051085" y="3671216"/>
                        <a:ext cx="622300" cy="228600"/>
                      </a:xfrm>
                      <a:prstGeom prst="rect">
                        <a:avLst/>
                      </a:prstGeom>
                      <a:solidFill>
                        <a:schemeClr val="bg1"/>
                      </a:solidFill>
                    </p:spPr>
                  </p:pic>
                </p:oleObj>
              </mc:Fallback>
            </mc:AlternateContent>
          </a:graphicData>
        </a:graphic>
      </p:graphicFrame>
      <p:graphicFrame>
        <p:nvGraphicFramePr>
          <p:cNvPr id="12" name="Object 11">
            <a:extLst>
              <a:ext uri="{FF2B5EF4-FFF2-40B4-BE49-F238E27FC236}">
                <a16:creationId xmlns:a16="http://schemas.microsoft.com/office/drawing/2014/main" id="{90A3489B-BF17-4869-B2B1-D764F6458A1B}"/>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890940896"/>
              </p:ext>
            </p:extLst>
          </p:nvPr>
        </p:nvGraphicFramePr>
        <p:xfrm>
          <a:off x="6319302" y="4025441"/>
          <a:ext cx="622300" cy="228600"/>
        </p:xfrm>
        <a:graphic>
          <a:graphicData uri="http://schemas.openxmlformats.org/presentationml/2006/ole">
            <mc:AlternateContent xmlns:mc="http://schemas.openxmlformats.org/markup-compatibility/2006">
              <mc:Choice xmlns:v="urn:schemas-microsoft-com:vml" Requires="v">
                <p:oleObj spid="_x0000_s19805" name="Equation" r:id="rId14" imgW="622080" imgH="228600" progId="Equation.DSMT4">
                  <p:embed/>
                </p:oleObj>
              </mc:Choice>
              <mc:Fallback>
                <p:oleObj name="Equation" r:id="rId14" imgW="622080" imgH="228600" progId="Equation.DSMT4">
                  <p:embed/>
                  <p:pic>
                    <p:nvPicPr>
                      <p:cNvPr id="0" name=""/>
                      <p:cNvPicPr/>
                      <p:nvPr/>
                    </p:nvPicPr>
                    <p:blipFill>
                      <a:blip r:embed="rId15"/>
                      <a:stretch>
                        <a:fillRect/>
                      </a:stretch>
                    </p:blipFill>
                    <p:spPr>
                      <a:xfrm>
                        <a:off x="6319302" y="4025441"/>
                        <a:ext cx="622300" cy="228600"/>
                      </a:xfrm>
                      <a:prstGeom prst="rect">
                        <a:avLst/>
                      </a:prstGeom>
                      <a:solidFill>
                        <a:schemeClr val="bg1"/>
                      </a:solidFill>
                    </p:spPr>
                  </p:pic>
                </p:oleObj>
              </mc:Fallback>
            </mc:AlternateContent>
          </a:graphicData>
        </a:graphic>
      </p:graphicFrame>
      <p:graphicFrame>
        <p:nvGraphicFramePr>
          <p:cNvPr id="13" name="Object 12">
            <a:extLst>
              <a:ext uri="{FF2B5EF4-FFF2-40B4-BE49-F238E27FC236}">
                <a16:creationId xmlns:a16="http://schemas.microsoft.com/office/drawing/2014/main" id="{1B8A80A7-966A-4282-AA2C-993C61CF6141}"/>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290080798"/>
              </p:ext>
            </p:extLst>
          </p:nvPr>
        </p:nvGraphicFramePr>
        <p:xfrm>
          <a:off x="8051085" y="4025078"/>
          <a:ext cx="622300" cy="228600"/>
        </p:xfrm>
        <a:graphic>
          <a:graphicData uri="http://schemas.openxmlformats.org/presentationml/2006/ole">
            <mc:AlternateContent xmlns:mc="http://schemas.openxmlformats.org/markup-compatibility/2006">
              <mc:Choice xmlns:v="urn:schemas-microsoft-com:vml" Requires="v">
                <p:oleObj spid="_x0000_s19806" name="Equation" r:id="rId16" imgW="622080" imgH="228600" progId="Equation.DSMT4">
                  <p:embed/>
                </p:oleObj>
              </mc:Choice>
              <mc:Fallback>
                <p:oleObj name="Equation" r:id="rId16" imgW="622080" imgH="228600" progId="Equation.DSMT4">
                  <p:embed/>
                  <p:pic>
                    <p:nvPicPr>
                      <p:cNvPr id="0" name=""/>
                      <p:cNvPicPr/>
                      <p:nvPr/>
                    </p:nvPicPr>
                    <p:blipFill>
                      <a:blip r:embed="rId17"/>
                      <a:stretch>
                        <a:fillRect/>
                      </a:stretch>
                    </p:blipFill>
                    <p:spPr>
                      <a:xfrm>
                        <a:off x="8051085" y="4025078"/>
                        <a:ext cx="622300" cy="228600"/>
                      </a:xfrm>
                      <a:prstGeom prst="rect">
                        <a:avLst/>
                      </a:prstGeom>
                      <a:solidFill>
                        <a:schemeClr val="bg1"/>
                      </a:solidFill>
                    </p:spPr>
                  </p:pic>
                </p:oleObj>
              </mc:Fallback>
            </mc:AlternateContent>
          </a:graphicData>
        </a:graphic>
      </p:graphicFrame>
      <p:graphicFrame>
        <p:nvGraphicFramePr>
          <p:cNvPr id="14" name="Object 13">
            <a:extLst>
              <a:ext uri="{FF2B5EF4-FFF2-40B4-BE49-F238E27FC236}">
                <a16:creationId xmlns:a16="http://schemas.microsoft.com/office/drawing/2014/main" id="{29A5783F-1578-4854-9E0F-A2E8EDFFC7C7}"/>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3049851360"/>
              </p:ext>
            </p:extLst>
          </p:nvPr>
        </p:nvGraphicFramePr>
        <p:xfrm>
          <a:off x="6319302" y="4351064"/>
          <a:ext cx="622300" cy="228600"/>
        </p:xfrm>
        <a:graphic>
          <a:graphicData uri="http://schemas.openxmlformats.org/presentationml/2006/ole">
            <mc:AlternateContent xmlns:mc="http://schemas.openxmlformats.org/markup-compatibility/2006">
              <mc:Choice xmlns:v="urn:schemas-microsoft-com:vml" Requires="v">
                <p:oleObj spid="_x0000_s19807" name="Equation" r:id="rId18" imgW="622080" imgH="228600" progId="Equation.DSMT4">
                  <p:embed/>
                </p:oleObj>
              </mc:Choice>
              <mc:Fallback>
                <p:oleObj name="Equation" r:id="rId18" imgW="622080" imgH="228600" progId="Equation.DSMT4">
                  <p:embed/>
                  <p:pic>
                    <p:nvPicPr>
                      <p:cNvPr id="0" name=""/>
                      <p:cNvPicPr/>
                      <p:nvPr/>
                    </p:nvPicPr>
                    <p:blipFill>
                      <a:blip r:embed="rId19"/>
                      <a:stretch>
                        <a:fillRect/>
                      </a:stretch>
                    </p:blipFill>
                    <p:spPr>
                      <a:xfrm>
                        <a:off x="6319302" y="4351064"/>
                        <a:ext cx="622300" cy="228600"/>
                      </a:xfrm>
                      <a:prstGeom prst="rect">
                        <a:avLst/>
                      </a:prstGeom>
                      <a:solidFill>
                        <a:schemeClr val="bg1"/>
                      </a:solidFill>
                    </p:spPr>
                  </p:pic>
                </p:oleObj>
              </mc:Fallback>
            </mc:AlternateContent>
          </a:graphicData>
        </a:graphic>
      </p:graphicFrame>
      <p:graphicFrame>
        <p:nvGraphicFramePr>
          <p:cNvPr id="15" name="Object 14">
            <a:extLst>
              <a:ext uri="{FF2B5EF4-FFF2-40B4-BE49-F238E27FC236}">
                <a16:creationId xmlns:a16="http://schemas.microsoft.com/office/drawing/2014/main" id="{96ED1C63-2013-4603-9E1D-DD38B61F98D8}"/>
              </a:ext>
              <a:ext uri="{C183D7F6-B498-43B3-948B-1728B52AA6E4}">
                <adec:decorative xmlns:adec="http://schemas.microsoft.com/office/drawing/2017/decorative" xmlns="" val="1"/>
              </a:ext>
            </a:extLst>
          </p:cNvPr>
          <p:cNvGraphicFramePr>
            <a:graphicFrameLocks noChangeAspect="1"/>
          </p:cNvGraphicFramePr>
          <p:nvPr>
            <p:extLst>
              <p:ext uri="{D42A27DB-BD31-4B8C-83A1-F6EECF244321}">
                <p14:modId xmlns:p14="http://schemas.microsoft.com/office/powerpoint/2010/main" val="2043888436"/>
              </p:ext>
            </p:extLst>
          </p:nvPr>
        </p:nvGraphicFramePr>
        <p:xfrm>
          <a:off x="8051085" y="4350883"/>
          <a:ext cx="622300" cy="228600"/>
        </p:xfrm>
        <a:graphic>
          <a:graphicData uri="http://schemas.openxmlformats.org/presentationml/2006/ole">
            <mc:AlternateContent xmlns:mc="http://schemas.openxmlformats.org/markup-compatibility/2006">
              <mc:Choice xmlns:v="urn:schemas-microsoft-com:vml" Requires="v">
                <p:oleObj spid="_x0000_s19808" name="Equation" r:id="rId20" imgW="622080" imgH="228600" progId="Equation.DSMT4">
                  <p:embed/>
                </p:oleObj>
              </mc:Choice>
              <mc:Fallback>
                <p:oleObj name="Equation" r:id="rId20" imgW="622080" imgH="228600" progId="Equation.DSMT4">
                  <p:embed/>
                  <p:pic>
                    <p:nvPicPr>
                      <p:cNvPr id="0" name=""/>
                      <p:cNvPicPr/>
                      <p:nvPr/>
                    </p:nvPicPr>
                    <p:blipFill>
                      <a:blip r:embed="rId21"/>
                      <a:stretch>
                        <a:fillRect/>
                      </a:stretch>
                    </p:blipFill>
                    <p:spPr>
                      <a:xfrm>
                        <a:off x="8051085" y="4350883"/>
                        <a:ext cx="622300" cy="228600"/>
                      </a:xfrm>
                      <a:prstGeom prst="rect">
                        <a:avLst/>
                      </a:prstGeom>
                      <a:solidFill>
                        <a:schemeClr val="bg1"/>
                      </a:solidFill>
                    </p:spPr>
                  </p:pic>
                </p:oleObj>
              </mc:Fallback>
            </mc:AlternateContent>
          </a:graphicData>
        </a:graphic>
      </p:graphicFrame>
      <p:sp>
        <p:nvSpPr>
          <p:cNvPr id="8" name="Content Placeholder 7"/>
          <p:cNvSpPr>
            <a:spLocks noGrp="1"/>
          </p:cNvSpPr>
          <p:nvPr>
            <p:ph sz="quarter" idx="14"/>
          </p:nvPr>
        </p:nvSpPr>
        <p:spPr>
          <a:xfrm>
            <a:off x="441701" y="5008220"/>
            <a:ext cx="8229600" cy="861834"/>
          </a:xfrm>
        </p:spPr>
        <p:txBody>
          <a:bodyPr/>
          <a:lstStyle/>
          <a:p>
            <a:r>
              <a:rPr lang="en-IN" sz="2000" dirty="0"/>
              <a:t>The table shows that the longer the maturity of your bond, the lower (more negative) your return after one year of holding the bond.</a:t>
            </a:r>
          </a:p>
        </p:txBody>
      </p:sp>
    </p:spTree>
    <p:extLst>
      <p:ext uri="{BB962C8B-B14F-4D97-AF65-F5344CB8AC3E}">
        <p14:creationId xmlns:p14="http://schemas.microsoft.com/office/powerpoint/2010/main" val="2692799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7ABB3-54BD-4F35-BD0A-C06F25D6E1CA}"/>
              </a:ext>
            </a:extLst>
          </p:cNvPr>
          <p:cNvSpPr>
            <a:spLocks noGrp="1"/>
          </p:cNvSpPr>
          <p:nvPr>
            <p:ph type="title"/>
          </p:nvPr>
        </p:nvSpPr>
        <p:spPr/>
        <p:txBody>
          <a:bodyPr/>
          <a:lstStyle/>
          <a:p>
            <a:r>
              <a:rPr lang="en-IN" sz="3200" dirty="0"/>
              <a:t>How Much Interest-Rate Risk Do Investors in Treasury Bonds Face?</a:t>
            </a:r>
          </a:p>
        </p:txBody>
      </p:sp>
      <p:sp>
        <p:nvSpPr>
          <p:cNvPr id="3" name="Content Placeholder 2">
            <a:extLst>
              <a:ext uri="{FF2B5EF4-FFF2-40B4-BE49-F238E27FC236}">
                <a16:creationId xmlns:a16="http://schemas.microsoft.com/office/drawing/2014/main" id="{7DF32FED-BAFF-43CD-A8E0-68B0073972D0}"/>
              </a:ext>
            </a:extLst>
          </p:cNvPr>
          <p:cNvSpPr>
            <a:spLocks noGrp="1"/>
          </p:cNvSpPr>
          <p:nvPr>
            <p:ph sz="quarter" idx="13"/>
          </p:nvPr>
        </p:nvSpPr>
        <p:spPr>
          <a:xfrm>
            <a:off x="457200" y="1556326"/>
            <a:ext cx="8229600" cy="2188360"/>
          </a:xfrm>
        </p:spPr>
        <p:txBody>
          <a:bodyPr/>
          <a:lstStyle/>
          <a:p>
            <a:r>
              <a:rPr lang="en-IN" dirty="0"/>
              <a:t>Although Treasury bonds have no default risk, as long-term bonds, they have significant interest-rate risk.</a:t>
            </a:r>
          </a:p>
          <a:p>
            <a:r>
              <a:rPr lang="en-IN" dirty="0"/>
              <a:t>Table 3.2 on the previous slide shows that the longer the maturity of a bond, the lower (more negative) your return. With a maturity of 50 years, the rate of return for the first</a:t>
            </a:r>
          </a:p>
        </p:txBody>
      </p:sp>
      <p:sp>
        <p:nvSpPr>
          <p:cNvPr id="4" name="Content Placeholder 3">
            <a:extLst>
              <a:ext uri="{FF2B5EF4-FFF2-40B4-BE49-F238E27FC236}">
                <a16:creationId xmlns:a16="http://schemas.microsoft.com/office/drawing/2014/main" id="{808458BB-7E53-47A7-8001-236641B34311}"/>
              </a:ext>
            </a:extLst>
          </p:cNvPr>
          <p:cNvSpPr>
            <a:spLocks noGrp="1"/>
          </p:cNvSpPr>
          <p:nvPr>
            <p:ph sz="quarter" idx="14"/>
          </p:nvPr>
        </p:nvSpPr>
        <p:spPr>
          <a:xfrm>
            <a:off x="457200" y="3819998"/>
            <a:ext cx="4056743" cy="423979"/>
          </a:xfrm>
        </p:spPr>
        <p:txBody>
          <a:bodyPr tIns="0"/>
          <a:lstStyle/>
          <a:p>
            <a:pPr marL="255600" indent="0">
              <a:buNone/>
            </a:pPr>
            <a:r>
              <a:rPr lang="en-IN" dirty="0"/>
              <a:t>year of owning the bond is</a:t>
            </a:r>
          </a:p>
        </p:txBody>
      </p:sp>
      <p:graphicFrame>
        <p:nvGraphicFramePr>
          <p:cNvPr id="5" name="Object 4" descr="Negative 51.5 %">
            <a:extLst>
              <a:ext uri="{FF2B5EF4-FFF2-40B4-BE49-F238E27FC236}">
                <a16:creationId xmlns:a16="http://schemas.microsoft.com/office/drawing/2014/main" id="{70810C13-37C8-479F-9A6B-8FB5F5D5BFC4}"/>
              </a:ext>
            </a:extLst>
          </p:cNvPr>
          <p:cNvGraphicFramePr>
            <a:graphicFrameLocks noChangeAspect="1"/>
          </p:cNvGraphicFramePr>
          <p:nvPr>
            <p:extLst>
              <p:ext uri="{D42A27DB-BD31-4B8C-83A1-F6EECF244321}">
                <p14:modId xmlns:p14="http://schemas.microsoft.com/office/powerpoint/2010/main" val="3408425811"/>
              </p:ext>
            </p:extLst>
          </p:nvPr>
        </p:nvGraphicFramePr>
        <p:xfrm>
          <a:off x="4615541" y="3878054"/>
          <a:ext cx="1143000" cy="292100"/>
        </p:xfrm>
        <a:graphic>
          <a:graphicData uri="http://schemas.openxmlformats.org/presentationml/2006/ole">
            <mc:AlternateContent xmlns:mc="http://schemas.openxmlformats.org/markup-compatibility/2006">
              <mc:Choice xmlns:v="urn:schemas-microsoft-com:vml" Requires="v">
                <p:oleObj spid="_x0000_s20520" name="Equation" r:id="rId3" imgW="1143000" imgH="291960" progId="Equation.DSMT4">
                  <p:embed/>
                </p:oleObj>
              </mc:Choice>
              <mc:Fallback>
                <p:oleObj name="Equation" r:id="rId3" imgW="1143000" imgH="291960" progId="Equation.DSMT4">
                  <p:embed/>
                  <p:pic>
                    <p:nvPicPr>
                      <p:cNvPr id="0" name=""/>
                      <p:cNvPicPr/>
                      <p:nvPr/>
                    </p:nvPicPr>
                    <p:blipFill>
                      <a:blip r:embed="rId4"/>
                      <a:stretch>
                        <a:fillRect/>
                      </a:stretch>
                    </p:blipFill>
                    <p:spPr>
                      <a:xfrm>
                        <a:off x="4615541" y="3878054"/>
                        <a:ext cx="1143000" cy="292100"/>
                      </a:xfrm>
                      <a:prstGeom prst="rect">
                        <a:avLst/>
                      </a:prstGeom>
                    </p:spPr>
                  </p:pic>
                </p:oleObj>
              </mc:Fallback>
            </mc:AlternateContent>
          </a:graphicData>
        </a:graphic>
      </p:graphicFrame>
    </p:spTree>
    <p:extLst>
      <p:ext uri="{BB962C8B-B14F-4D97-AF65-F5344CB8AC3E}">
        <p14:creationId xmlns:p14="http://schemas.microsoft.com/office/powerpoint/2010/main" val="2646654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37226-B58A-4B8F-8124-1A520A9B4FB4}"/>
              </a:ext>
            </a:extLst>
          </p:cNvPr>
          <p:cNvSpPr>
            <a:spLocks noGrp="1"/>
          </p:cNvSpPr>
          <p:nvPr>
            <p:ph type="title"/>
          </p:nvPr>
        </p:nvSpPr>
        <p:spPr/>
        <p:txBody>
          <a:bodyPr/>
          <a:lstStyle/>
          <a:p>
            <a:r>
              <a:rPr lang="en-IN" dirty="0"/>
              <a:t>3.6 Learning Objective</a:t>
            </a:r>
          </a:p>
        </p:txBody>
      </p:sp>
      <p:sp>
        <p:nvSpPr>
          <p:cNvPr id="3" name="Subtitle 2">
            <a:extLst>
              <a:ext uri="{FF2B5EF4-FFF2-40B4-BE49-F238E27FC236}">
                <a16:creationId xmlns:a16="http://schemas.microsoft.com/office/drawing/2014/main" id="{8C67AA28-F41E-49D4-98DB-78D78475896C}"/>
              </a:ext>
            </a:extLst>
          </p:cNvPr>
          <p:cNvSpPr>
            <a:spLocks noGrp="1"/>
          </p:cNvSpPr>
          <p:nvPr>
            <p:ph sz="quarter" idx="13"/>
          </p:nvPr>
        </p:nvSpPr>
        <p:spPr/>
        <p:txBody>
          <a:bodyPr/>
          <a:lstStyle/>
          <a:p>
            <a:pPr marL="432" indent="0">
              <a:buNone/>
            </a:pPr>
            <a:r>
              <a:rPr lang="en-IN" dirty="0"/>
              <a:t>Explain the difference between nominal interest rates and real interest rates.</a:t>
            </a:r>
          </a:p>
        </p:txBody>
      </p:sp>
    </p:spTree>
    <p:extLst>
      <p:ext uri="{BB962C8B-B14F-4D97-AF65-F5344CB8AC3E}">
        <p14:creationId xmlns:p14="http://schemas.microsoft.com/office/powerpoint/2010/main" val="11273712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B703-1803-49E1-BAF2-69D6DDC6BC2D}"/>
              </a:ext>
            </a:extLst>
          </p:cNvPr>
          <p:cNvSpPr>
            <a:spLocks noGrp="1"/>
          </p:cNvSpPr>
          <p:nvPr>
            <p:ph type="title"/>
          </p:nvPr>
        </p:nvSpPr>
        <p:spPr/>
        <p:txBody>
          <a:bodyPr/>
          <a:lstStyle/>
          <a:p>
            <a:r>
              <a:rPr lang="en-IN" sz="3200" dirty="0"/>
              <a:t>Nominal Interest Rates Versus Real Interest Rates </a:t>
            </a:r>
            <a:r>
              <a:rPr lang="en-IN" sz="2000" b="0" dirty="0"/>
              <a:t>(1 of 2)</a:t>
            </a:r>
          </a:p>
        </p:txBody>
      </p:sp>
      <p:sp>
        <p:nvSpPr>
          <p:cNvPr id="3" name="Content Placeholder 2">
            <a:extLst>
              <a:ext uri="{FF2B5EF4-FFF2-40B4-BE49-F238E27FC236}">
                <a16:creationId xmlns:a16="http://schemas.microsoft.com/office/drawing/2014/main" id="{ABD72C74-907B-476D-94AE-967390019237}"/>
              </a:ext>
            </a:extLst>
          </p:cNvPr>
          <p:cNvSpPr>
            <a:spLocks noGrp="1"/>
          </p:cNvSpPr>
          <p:nvPr>
            <p:ph sz="quarter" idx="13"/>
          </p:nvPr>
        </p:nvSpPr>
        <p:spPr>
          <a:xfrm>
            <a:off x="457200" y="1552575"/>
            <a:ext cx="8422640" cy="3161315"/>
          </a:xfrm>
        </p:spPr>
        <p:txBody>
          <a:bodyPr/>
          <a:lstStyle/>
          <a:p>
            <a:pPr marL="432" indent="0">
              <a:buNone/>
            </a:pPr>
            <a:r>
              <a:rPr lang="en-IN" sz="2000" b="1" dirty="0"/>
              <a:t>Nominal interest rates </a:t>
            </a:r>
            <a:r>
              <a:rPr lang="en-IN" sz="2000" dirty="0"/>
              <a:t>are interest rates that are not adjusted for changes in purchasing power.</a:t>
            </a:r>
          </a:p>
          <a:p>
            <a:pPr marL="432" indent="0">
              <a:buNone/>
            </a:pPr>
            <a:r>
              <a:rPr lang="en-IN" sz="2000" b="1" dirty="0"/>
              <a:t>Real interest rates </a:t>
            </a:r>
            <a:r>
              <a:rPr lang="en-IN" sz="2000" dirty="0"/>
              <a:t>are interest rates that are adjusted for changes in purchasing power.</a:t>
            </a:r>
          </a:p>
          <a:p>
            <a:r>
              <a:rPr lang="en-IN" sz="2000" dirty="0"/>
              <a:t>Because lenders and borrowers don’t know what the </a:t>
            </a:r>
            <a:r>
              <a:rPr lang="en-IN" sz="2000" b="1" dirty="0"/>
              <a:t>actual</a:t>
            </a:r>
            <a:r>
              <a:rPr lang="en-IN" sz="2000" dirty="0"/>
              <a:t> real interest rate will be during the period of a loan, they must estimate an </a:t>
            </a:r>
            <a:r>
              <a:rPr lang="en-IN" sz="2000" b="1" dirty="0"/>
              <a:t>expected</a:t>
            </a:r>
            <a:r>
              <a:rPr lang="en-IN" sz="2000" dirty="0"/>
              <a:t> real interest rate.</a:t>
            </a:r>
          </a:p>
          <a:p>
            <a:r>
              <a:rPr lang="en-IN" sz="2000" dirty="0"/>
              <a:t>The expected real interest rate (</a:t>
            </a:r>
            <a:r>
              <a:rPr lang="en-IN" sz="2000" i="1" dirty="0"/>
              <a:t>r</a:t>
            </a:r>
            <a:r>
              <a:rPr lang="en-IN" sz="2000" dirty="0"/>
              <a:t>) equals the nominal interest rate (</a:t>
            </a:r>
            <a:r>
              <a:rPr lang="en-IN" sz="2000" i="1" dirty="0"/>
              <a:t>i</a:t>
            </a:r>
            <a:r>
              <a:rPr lang="en-IN" sz="2000" dirty="0"/>
              <a:t>)</a:t>
            </a:r>
          </a:p>
        </p:txBody>
      </p:sp>
      <p:sp>
        <p:nvSpPr>
          <p:cNvPr id="4" name="Content Placeholder 3">
            <a:extLst>
              <a:ext uri="{FF2B5EF4-FFF2-40B4-BE49-F238E27FC236}">
                <a16:creationId xmlns:a16="http://schemas.microsoft.com/office/drawing/2014/main" id="{3495AD67-F4CE-40B6-A0B4-26B551251FDD}"/>
              </a:ext>
            </a:extLst>
          </p:cNvPr>
          <p:cNvSpPr>
            <a:spLocks noGrp="1"/>
          </p:cNvSpPr>
          <p:nvPr>
            <p:ph sz="quarter" idx="14"/>
          </p:nvPr>
        </p:nvSpPr>
        <p:spPr>
          <a:xfrm>
            <a:off x="457200" y="4794690"/>
            <a:ext cx="4425885" cy="365931"/>
          </a:xfrm>
        </p:spPr>
        <p:txBody>
          <a:bodyPr tIns="0" rIns="0"/>
          <a:lstStyle/>
          <a:p>
            <a:pPr marL="255600" indent="0">
              <a:buNone/>
            </a:pPr>
            <a:r>
              <a:rPr lang="en-IN" sz="2000" dirty="0"/>
              <a:t>minus the expected rate of inflation</a:t>
            </a:r>
          </a:p>
        </p:txBody>
      </p:sp>
      <p:graphicFrame>
        <p:nvGraphicFramePr>
          <p:cNvPr id="7" name="Object 6" descr="left parenthesis pi to the power of e right parenthesis.">
            <a:extLst>
              <a:ext uri="{FF2B5EF4-FFF2-40B4-BE49-F238E27FC236}">
                <a16:creationId xmlns:a16="http://schemas.microsoft.com/office/drawing/2014/main" id="{B251CCEF-3159-4848-9BAC-04069FEDEF89}"/>
              </a:ext>
            </a:extLst>
          </p:cNvPr>
          <p:cNvGraphicFramePr>
            <a:graphicFrameLocks noChangeAspect="1"/>
          </p:cNvGraphicFramePr>
          <p:nvPr>
            <p:extLst>
              <p:ext uri="{D42A27DB-BD31-4B8C-83A1-F6EECF244321}">
                <p14:modId xmlns:p14="http://schemas.microsoft.com/office/powerpoint/2010/main" val="570840270"/>
              </p:ext>
            </p:extLst>
          </p:nvPr>
        </p:nvGraphicFramePr>
        <p:xfrm>
          <a:off x="4953164" y="4791249"/>
          <a:ext cx="540693" cy="352079"/>
        </p:xfrm>
        <a:graphic>
          <a:graphicData uri="http://schemas.openxmlformats.org/presentationml/2006/ole">
            <mc:AlternateContent xmlns:mc="http://schemas.openxmlformats.org/markup-compatibility/2006">
              <mc:Choice xmlns:v="urn:schemas-microsoft-com:vml" Requires="v">
                <p:oleObj spid="_x0000_s21620" name="Equation" r:id="rId3" imgW="545760" imgH="355320" progId="Equation.DSMT4">
                  <p:embed/>
                </p:oleObj>
              </mc:Choice>
              <mc:Fallback>
                <p:oleObj name="Equation" r:id="rId3" imgW="545760" imgH="355320" progId="Equation.DSMT4">
                  <p:embed/>
                  <p:pic>
                    <p:nvPicPr>
                      <p:cNvPr id="0" name=""/>
                      <p:cNvPicPr/>
                      <p:nvPr/>
                    </p:nvPicPr>
                    <p:blipFill>
                      <a:blip r:embed="rId4"/>
                      <a:stretch>
                        <a:fillRect/>
                      </a:stretch>
                    </p:blipFill>
                    <p:spPr>
                      <a:xfrm>
                        <a:off x="4953164" y="4791249"/>
                        <a:ext cx="540693" cy="352079"/>
                      </a:xfrm>
                      <a:prstGeom prst="rect">
                        <a:avLst/>
                      </a:prstGeom>
                    </p:spPr>
                  </p:pic>
                </p:oleObj>
              </mc:Fallback>
            </mc:AlternateContent>
          </a:graphicData>
        </a:graphic>
      </p:graphicFrame>
      <p:graphicFrame>
        <p:nvGraphicFramePr>
          <p:cNvPr id="8" name="Object 7" descr="r = i minus pi to the power of e.">
            <a:extLst>
              <a:ext uri="{FF2B5EF4-FFF2-40B4-BE49-F238E27FC236}">
                <a16:creationId xmlns:a16="http://schemas.microsoft.com/office/drawing/2014/main" id="{C8308E31-D359-40A7-B08E-E029CA186B48}"/>
              </a:ext>
            </a:extLst>
          </p:cNvPr>
          <p:cNvGraphicFramePr>
            <a:graphicFrameLocks noChangeAspect="1"/>
          </p:cNvGraphicFramePr>
          <p:nvPr>
            <p:extLst>
              <p:ext uri="{D42A27DB-BD31-4B8C-83A1-F6EECF244321}">
                <p14:modId xmlns:p14="http://schemas.microsoft.com/office/powerpoint/2010/main" val="3051603228"/>
              </p:ext>
            </p:extLst>
          </p:nvPr>
        </p:nvGraphicFramePr>
        <p:xfrm>
          <a:off x="4032468" y="5265289"/>
          <a:ext cx="1016000" cy="304800"/>
        </p:xfrm>
        <a:graphic>
          <a:graphicData uri="http://schemas.openxmlformats.org/presentationml/2006/ole">
            <mc:AlternateContent xmlns:mc="http://schemas.openxmlformats.org/markup-compatibility/2006">
              <mc:Choice xmlns:v="urn:schemas-microsoft-com:vml" Requires="v">
                <p:oleObj spid="_x0000_s21621" name="Equation" r:id="rId5" imgW="1015920" imgH="304560" progId="Equation.DSMT4">
                  <p:embed/>
                </p:oleObj>
              </mc:Choice>
              <mc:Fallback>
                <p:oleObj name="Equation" r:id="rId5" imgW="1015920" imgH="304560" progId="Equation.DSMT4">
                  <p:embed/>
                  <p:pic>
                    <p:nvPicPr>
                      <p:cNvPr id="0" name=""/>
                      <p:cNvPicPr/>
                      <p:nvPr/>
                    </p:nvPicPr>
                    <p:blipFill>
                      <a:blip r:embed="rId6"/>
                      <a:stretch>
                        <a:fillRect/>
                      </a:stretch>
                    </p:blipFill>
                    <p:spPr>
                      <a:xfrm>
                        <a:off x="4032468" y="5265289"/>
                        <a:ext cx="1016000" cy="3048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91BB293B-483A-4BE8-ABE6-A55EA31A0F87}"/>
              </a:ext>
            </a:extLst>
          </p:cNvPr>
          <p:cNvSpPr>
            <a:spLocks noGrp="1"/>
          </p:cNvSpPr>
          <p:nvPr>
            <p:ph sz="quarter" idx="15"/>
          </p:nvPr>
        </p:nvSpPr>
        <p:spPr>
          <a:xfrm>
            <a:off x="457200" y="5674756"/>
            <a:ext cx="2387600" cy="502523"/>
          </a:xfrm>
        </p:spPr>
        <p:txBody>
          <a:bodyPr/>
          <a:lstStyle/>
          <a:p>
            <a:r>
              <a:rPr lang="en-IN" sz="2000" dirty="0"/>
              <a:t>This means that:</a:t>
            </a:r>
          </a:p>
        </p:txBody>
      </p:sp>
      <p:graphicFrame>
        <p:nvGraphicFramePr>
          <p:cNvPr id="9" name="Object 8" descr="i = r plus pi to the power of e.">
            <a:extLst>
              <a:ext uri="{FF2B5EF4-FFF2-40B4-BE49-F238E27FC236}">
                <a16:creationId xmlns:a16="http://schemas.microsoft.com/office/drawing/2014/main" id="{64EE5565-BAE7-4B22-AB44-0999314F5840}"/>
              </a:ext>
            </a:extLst>
          </p:cNvPr>
          <p:cNvGraphicFramePr>
            <a:graphicFrameLocks noChangeAspect="1"/>
          </p:cNvGraphicFramePr>
          <p:nvPr>
            <p:extLst>
              <p:ext uri="{D42A27DB-BD31-4B8C-83A1-F6EECF244321}">
                <p14:modId xmlns:p14="http://schemas.microsoft.com/office/powerpoint/2010/main" val="1004127839"/>
              </p:ext>
            </p:extLst>
          </p:nvPr>
        </p:nvGraphicFramePr>
        <p:xfrm>
          <a:off x="2941638" y="5761401"/>
          <a:ext cx="1016000" cy="304800"/>
        </p:xfrm>
        <a:graphic>
          <a:graphicData uri="http://schemas.openxmlformats.org/presentationml/2006/ole">
            <mc:AlternateContent xmlns:mc="http://schemas.openxmlformats.org/markup-compatibility/2006">
              <mc:Choice xmlns:v="urn:schemas-microsoft-com:vml" Requires="v">
                <p:oleObj spid="_x0000_s21622" name="Equation" r:id="rId7" imgW="1015920" imgH="304560" progId="Equation.DSMT4">
                  <p:embed/>
                </p:oleObj>
              </mc:Choice>
              <mc:Fallback>
                <p:oleObj name="Equation" r:id="rId7" imgW="1015920" imgH="304560" progId="Equation.DSMT4">
                  <p:embed/>
                  <p:pic>
                    <p:nvPicPr>
                      <p:cNvPr id="0" name=""/>
                      <p:cNvPicPr/>
                      <p:nvPr/>
                    </p:nvPicPr>
                    <p:blipFill>
                      <a:blip r:embed="rId8"/>
                      <a:stretch>
                        <a:fillRect/>
                      </a:stretch>
                    </p:blipFill>
                    <p:spPr>
                      <a:xfrm>
                        <a:off x="2941638" y="5761401"/>
                        <a:ext cx="1016000" cy="304800"/>
                      </a:xfrm>
                      <a:prstGeom prst="rect">
                        <a:avLst/>
                      </a:prstGeom>
                    </p:spPr>
                  </p:pic>
                </p:oleObj>
              </mc:Fallback>
            </mc:AlternateContent>
          </a:graphicData>
        </a:graphic>
      </p:graphicFrame>
    </p:spTree>
    <p:extLst>
      <p:ext uri="{BB962C8B-B14F-4D97-AF65-F5344CB8AC3E}">
        <p14:creationId xmlns:p14="http://schemas.microsoft.com/office/powerpoint/2010/main" val="34956207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572"/>
            <a:ext cx="7924800" cy="1240080"/>
          </a:xfrm>
        </p:spPr>
        <p:txBody>
          <a:bodyPr/>
          <a:lstStyle/>
          <a:p>
            <a:r>
              <a:rPr lang="en-IN" sz="2400" dirty="0"/>
              <a:t>Table 3.3 The Relationship Among the Nominal Interest Rate, the Expected Real Interest Rate, and the Real Interest Rate</a:t>
            </a:r>
          </a:p>
        </p:txBody>
      </p:sp>
      <p:graphicFrame>
        <p:nvGraphicFramePr>
          <p:cNvPr id="3" name="Table 3">
            <a:extLst>
              <a:ext uri="{FF2B5EF4-FFF2-40B4-BE49-F238E27FC236}">
                <a16:creationId xmlns:a16="http://schemas.microsoft.com/office/drawing/2014/main" id="{EA9A4259-C54B-4C90-84F7-2043032F23DE}"/>
              </a:ext>
            </a:extLst>
          </p:cNvPr>
          <p:cNvGraphicFramePr>
            <a:graphicFrameLocks noGrp="1"/>
          </p:cNvGraphicFramePr>
          <p:nvPr>
            <p:ph sz="quarter" idx="13"/>
            <p:extLst>
              <p:ext uri="{D42A27DB-BD31-4B8C-83A1-F6EECF244321}">
                <p14:modId xmlns:p14="http://schemas.microsoft.com/office/powerpoint/2010/main" val="199134738"/>
              </p:ext>
            </p:extLst>
          </p:nvPr>
        </p:nvGraphicFramePr>
        <p:xfrm>
          <a:off x="533400" y="1735138"/>
          <a:ext cx="8232772" cy="2225040"/>
        </p:xfrm>
        <a:graphic>
          <a:graphicData uri="http://schemas.openxmlformats.org/drawingml/2006/table">
            <a:tbl>
              <a:tblPr firstRow="1" bandRow="1">
                <a:tableStyleId>{2D5ABB26-0587-4C30-8999-92F81FD0307C}</a:tableStyleId>
              </a:tblPr>
              <a:tblGrid>
                <a:gridCol w="1981200">
                  <a:extLst>
                    <a:ext uri="{9D8B030D-6E8A-4147-A177-3AD203B41FA5}">
                      <a16:colId xmlns:a16="http://schemas.microsoft.com/office/drawing/2014/main" val="617192376"/>
                    </a:ext>
                  </a:extLst>
                </a:gridCol>
                <a:gridCol w="2525486">
                  <a:extLst>
                    <a:ext uri="{9D8B030D-6E8A-4147-A177-3AD203B41FA5}">
                      <a16:colId xmlns:a16="http://schemas.microsoft.com/office/drawing/2014/main" val="2963955512"/>
                    </a:ext>
                  </a:extLst>
                </a:gridCol>
                <a:gridCol w="1756228">
                  <a:extLst>
                    <a:ext uri="{9D8B030D-6E8A-4147-A177-3AD203B41FA5}">
                      <a16:colId xmlns:a16="http://schemas.microsoft.com/office/drawing/2014/main" val="3444920095"/>
                    </a:ext>
                  </a:extLst>
                </a:gridCol>
                <a:gridCol w="1969858">
                  <a:extLst>
                    <a:ext uri="{9D8B030D-6E8A-4147-A177-3AD203B41FA5}">
                      <a16:colId xmlns:a16="http://schemas.microsoft.com/office/drawing/2014/main" val="3457283194"/>
                    </a:ext>
                  </a:extLst>
                </a:gridCol>
              </a:tblGrid>
              <a:tr h="322761">
                <a:tc>
                  <a:txBody>
                    <a:bodyPr/>
                    <a:lstStyle/>
                    <a:p>
                      <a:r>
                        <a:rPr lang="en-US" sz="1600" b="1" dirty="0">
                          <a:latin typeface="+mn-lt"/>
                        </a:rPr>
                        <a:t>If the inflation rate </a:t>
                      </a:r>
                    </a:p>
                    <a:p>
                      <a:r>
                        <a:rPr lang="en-US" sz="1600" b="1" dirty="0">
                          <a:latin typeface="+mn-lt"/>
                        </a:rPr>
                        <a:t>is </a:t>
                      </a:r>
                      <a:r>
                        <a:rPr lang="en-US" sz="1600" b="1" dirty="0">
                          <a:latin typeface="+mn-lt"/>
                          <a:cs typeface="Arial"/>
                          <a:sym typeface="Symbol"/>
                        </a:rPr>
                        <a:t>…</a:t>
                      </a:r>
                      <a:endParaRPr lang="en-US" sz="1600" b="1" dirty="0">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1" dirty="0">
                          <a:latin typeface="+mn-lt"/>
                        </a:rPr>
                        <a:t>the real interest</a:t>
                      </a:r>
                      <a:r>
                        <a:rPr lang="en-US" sz="1600" b="1" baseline="0" dirty="0">
                          <a:latin typeface="+mn-lt"/>
                        </a:rPr>
                        <a:t> rate will be </a:t>
                      </a:r>
                      <a:r>
                        <a:rPr lang="en-US" sz="1600" b="1" baseline="0" dirty="0">
                          <a:latin typeface="+mn-lt"/>
                          <a:cs typeface="Arial"/>
                          <a:sym typeface="Symbol"/>
                        </a:rPr>
                        <a:t>…</a:t>
                      </a:r>
                      <a:endParaRPr lang="en-US" sz="1600" b="1" dirty="0">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1" dirty="0">
                          <a:latin typeface="+mn-lt"/>
                        </a:rPr>
                        <a:t>and</a:t>
                      </a:r>
                      <a:r>
                        <a:rPr lang="en-US" sz="1600" b="1" baseline="0" dirty="0">
                          <a:latin typeface="+mn-lt"/>
                        </a:rPr>
                        <a:t> borrowers will </a:t>
                      </a:r>
                      <a:r>
                        <a:rPr lang="en-US" sz="1600" b="1" baseline="0" dirty="0">
                          <a:latin typeface="+mn-lt"/>
                          <a:cs typeface="Arial"/>
                          <a:sym typeface="Symbol"/>
                        </a:rPr>
                        <a:t>…</a:t>
                      </a:r>
                      <a:endParaRPr lang="en-US" sz="1600" b="1" dirty="0">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1" dirty="0">
                          <a:latin typeface="+mn-lt"/>
                        </a:rPr>
                        <a:t>and lenders will </a:t>
                      </a:r>
                      <a:r>
                        <a:rPr lang="en-US" sz="1600" b="1" dirty="0">
                          <a:latin typeface="+mn-lt"/>
                          <a:cs typeface="Arial"/>
                          <a:sym typeface="Symbol"/>
                        </a:rPr>
                        <a:t>…</a:t>
                      </a:r>
                      <a:endParaRPr lang="en-US" sz="1600" b="1" dirty="0">
                        <a:latin typeface="+mn-lt"/>
                      </a:endParaRPr>
                    </a:p>
                  </a:txBody>
                  <a:tcPr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2835358"/>
                  </a:ext>
                </a:extLst>
              </a:tr>
              <a:tr h="458660">
                <a:tc>
                  <a:txBody>
                    <a:bodyPr/>
                    <a:lstStyle/>
                    <a:p>
                      <a:r>
                        <a:rPr lang="en-US" sz="1600" dirty="0">
                          <a:latin typeface="+mn-lt"/>
                        </a:rPr>
                        <a:t>greater than the expected inflation </a:t>
                      </a:r>
                    </a:p>
                    <a:p>
                      <a:r>
                        <a:rPr lang="en-US" sz="1600" dirty="0">
                          <a:latin typeface="+mn-lt"/>
                        </a:rPr>
                        <a:t>rate </a:t>
                      </a:r>
                      <a:r>
                        <a:rPr lang="en-US" sz="1600" dirty="0">
                          <a:latin typeface="+mn-lt"/>
                          <a:cs typeface="Arial"/>
                          <a:sym typeface="Symbol"/>
                        </a:rPr>
                        <a:t>…</a:t>
                      </a:r>
                      <a:endParaRPr lang="en-US" sz="1600" dirty="0">
                        <a:latin typeface="+mn-lt"/>
                      </a:endParaRPr>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less than the expected real interest rate </a:t>
                      </a:r>
                      <a:r>
                        <a:rPr lang="en-US" sz="1600" dirty="0">
                          <a:latin typeface="+mn-lt"/>
                          <a:cs typeface="Arial"/>
                          <a:sym typeface="Symbol"/>
                        </a:rPr>
                        <a:t>…</a:t>
                      </a:r>
                      <a:endParaRPr lang="en-US" sz="1600" dirty="0">
                        <a:latin typeface="+mn-lt"/>
                      </a:endParaRPr>
                    </a:p>
                  </a:txBody>
                  <a:tcPr>
                    <a:lnT w="12700" cap="flat" cmpd="sng" algn="ctr">
                      <a:solidFill>
                        <a:schemeClr val="tx1"/>
                      </a:solidFill>
                      <a:prstDash val="solid"/>
                      <a:round/>
                      <a:headEnd type="none" w="med" len="med"/>
                      <a:tailEnd type="none" w="med" len="med"/>
                    </a:lnT>
                  </a:tcPr>
                </a:tc>
                <a:tc>
                  <a:txBody>
                    <a:bodyPr/>
                    <a:lstStyle/>
                    <a:p>
                      <a:r>
                        <a:rPr lang="en-US" sz="1600" dirty="0">
                          <a:latin typeface="+mn-lt"/>
                        </a:rPr>
                        <a:t>gain</a:t>
                      </a:r>
                    </a:p>
                  </a:txBody>
                  <a:tcPr>
                    <a:lnT w="12700" cap="flat" cmpd="sng" algn="ctr">
                      <a:solidFill>
                        <a:schemeClr val="tx1"/>
                      </a:solidFill>
                      <a:prstDash val="solid"/>
                      <a:round/>
                      <a:headEnd type="none" w="med" len="med"/>
                      <a:tailEnd type="none" w="med" len="med"/>
                    </a:lnT>
                  </a:tcPr>
                </a:tc>
                <a:tc>
                  <a:txBody>
                    <a:bodyPr/>
                    <a:lstStyle/>
                    <a:p>
                      <a:r>
                        <a:rPr lang="en-US" sz="1600" dirty="0">
                          <a:latin typeface="+mn-lt"/>
                        </a:rPr>
                        <a:t>lose.</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4564317"/>
                  </a:ext>
                </a:extLst>
              </a:tr>
              <a:tr h="458660">
                <a:tc>
                  <a:txBody>
                    <a:bodyPr/>
                    <a:lstStyle/>
                    <a:p>
                      <a:r>
                        <a:rPr lang="en-US" sz="1600" dirty="0">
                          <a:latin typeface="+mn-lt"/>
                        </a:rPr>
                        <a:t>less than the expected inflation</a:t>
                      </a:r>
                      <a:r>
                        <a:rPr lang="en-US" sz="1600" baseline="0" dirty="0">
                          <a:latin typeface="+mn-lt"/>
                        </a:rPr>
                        <a:t> </a:t>
                      </a:r>
                    </a:p>
                    <a:p>
                      <a:r>
                        <a:rPr lang="en-US" sz="1600" baseline="0" dirty="0">
                          <a:latin typeface="+mn-lt"/>
                        </a:rPr>
                        <a:t>rate </a:t>
                      </a:r>
                      <a:r>
                        <a:rPr lang="en-US" sz="1600" baseline="0" dirty="0">
                          <a:latin typeface="+mn-lt"/>
                          <a:cs typeface="Arial"/>
                          <a:sym typeface="Symbol"/>
                        </a:rPr>
                        <a:t>…</a:t>
                      </a:r>
                      <a:endParaRPr lang="en-US" sz="1600" dirty="0">
                        <a:latin typeface="+mn-lt"/>
                      </a:endParaRPr>
                    </a:p>
                  </a:txBody>
                  <a:tcPr>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latin typeface="+mn-lt"/>
                        </a:rPr>
                        <a:t>greater than the expected real interest</a:t>
                      </a:r>
                      <a:r>
                        <a:rPr lang="en-US" sz="1600" baseline="0" dirty="0">
                          <a:latin typeface="+mn-lt"/>
                        </a:rPr>
                        <a:t> rate </a:t>
                      </a:r>
                      <a:r>
                        <a:rPr lang="en-US" sz="1600" baseline="0" dirty="0">
                          <a:latin typeface="+mn-lt"/>
                          <a:cs typeface="Arial"/>
                          <a:sym typeface="Symbol"/>
                        </a:rPr>
                        <a:t>…</a:t>
                      </a:r>
                      <a:endParaRPr lang="en-US" sz="1600" dirty="0">
                        <a:latin typeface="+mn-lt"/>
                      </a:endParaRPr>
                    </a:p>
                  </a:txBody>
                  <a:tcPr>
                    <a:lnB w="12700" cap="flat" cmpd="sng" algn="ctr">
                      <a:solidFill>
                        <a:schemeClr val="tx1"/>
                      </a:solidFill>
                      <a:prstDash val="solid"/>
                      <a:round/>
                      <a:headEnd type="none" w="med" len="med"/>
                      <a:tailEnd type="none" w="med" len="med"/>
                    </a:lnB>
                  </a:tcPr>
                </a:tc>
                <a:tc>
                  <a:txBody>
                    <a:bodyPr/>
                    <a:lstStyle/>
                    <a:p>
                      <a:r>
                        <a:rPr lang="en-US" sz="1600" dirty="0">
                          <a:latin typeface="+mn-lt"/>
                        </a:rPr>
                        <a:t>lose</a:t>
                      </a:r>
                    </a:p>
                  </a:txBody>
                  <a:tcPr>
                    <a:lnB w="12700" cap="flat" cmpd="sng" algn="ctr">
                      <a:solidFill>
                        <a:schemeClr val="tx1"/>
                      </a:solidFill>
                      <a:prstDash val="solid"/>
                      <a:round/>
                      <a:headEnd type="none" w="med" len="med"/>
                      <a:tailEnd type="none" w="med" len="med"/>
                    </a:lnB>
                  </a:tcPr>
                </a:tc>
                <a:tc>
                  <a:txBody>
                    <a:bodyPr/>
                    <a:lstStyle/>
                    <a:p>
                      <a:r>
                        <a:rPr lang="en-US" sz="1600" dirty="0">
                          <a:latin typeface="+mn-lt"/>
                        </a:rPr>
                        <a:t>gain.</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6510273"/>
                  </a:ext>
                </a:extLst>
              </a:tr>
            </a:tbl>
          </a:graphicData>
        </a:graphic>
      </p:graphicFrame>
    </p:spTree>
    <p:extLst>
      <p:ext uri="{BB962C8B-B14F-4D97-AF65-F5344CB8AC3E}">
        <p14:creationId xmlns:p14="http://schemas.microsoft.com/office/powerpoint/2010/main" val="8939977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99E2-227B-449D-8013-575094D59F77}"/>
              </a:ext>
            </a:extLst>
          </p:cNvPr>
          <p:cNvSpPr>
            <a:spLocks noGrp="1"/>
          </p:cNvSpPr>
          <p:nvPr>
            <p:ph type="title"/>
          </p:nvPr>
        </p:nvSpPr>
        <p:spPr/>
        <p:txBody>
          <a:bodyPr/>
          <a:lstStyle/>
          <a:p>
            <a:r>
              <a:rPr lang="en-IN" sz="3200" dirty="0"/>
              <a:t>Figure 3.1 Nominal and Real Interest Rates, 1990–2019</a:t>
            </a:r>
          </a:p>
        </p:txBody>
      </p:sp>
      <p:pic>
        <p:nvPicPr>
          <p:cNvPr id="6" name="Content Placeholder 5" descr="A graph shows the nominal and real interest rates for the period from 19 90 to 20 19. For long description in Notes pane, press F6.">
            <a:extLst>
              <a:ext uri="{FF2B5EF4-FFF2-40B4-BE49-F238E27FC236}">
                <a16:creationId xmlns:a16="http://schemas.microsoft.com/office/drawing/2014/main" id="{D23DFA66-C6E0-4859-9B82-62AF04A3C63E}"/>
              </a:ext>
            </a:extLst>
          </p:cNvPr>
          <p:cNvPicPr>
            <a:picLocks noGrp="1" noChangeAspect="1"/>
          </p:cNvPicPr>
          <p:nvPr>
            <p:ph sz="quarter" idx="13"/>
          </p:nvPr>
        </p:nvPicPr>
        <p:blipFill>
          <a:blip r:embed="rId3"/>
          <a:stretch>
            <a:fillRect/>
          </a:stretch>
        </p:blipFill>
        <p:spPr>
          <a:xfrm>
            <a:off x="1854407" y="1663091"/>
            <a:ext cx="5435186" cy="2668795"/>
          </a:xfrm>
        </p:spPr>
      </p:pic>
      <p:sp>
        <p:nvSpPr>
          <p:cNvPr id="4" name="Content Placeholder 3">
            <a:extLst>
              <a:ext uri="{FF2B5EF4-FFF2-40B4-BE49-F238E27FC236}">
                <a16:creationId xmlns:a16="http://schemas.microsoft.com/office/drawing/2014/main" id="{44513BFE-CAE9-424E-B77A-0D29A9CBF4D4}"/>
              </a:ext>
            </a:extLst>
          </p:cNvPr>
          <p:cNvSpPr>
            <a:spLocks noGrp="1"/>
          </p:cNvSpPr>
          <p:nvPr>
            <p:ph sz="quarter" idx="14"/>
          </p:nvPr>
        </p:nvSpPr>
        <p:spPr>
          <a:xfrm>
            <a:off x="457200" y="4499892"/>
            <a:ext cx="8229600" cy="1796574"/>
          </a:xfrm>
        </p:spPr>
        <p:txBody>
          <a:bodyPr/>
          <a:lstStyle/>
          <a:p>
            <a:r>
              <a:rPr lang="en-IN" sz="1600" dirty="0"/>
              <a:t>The nominal interest rate is the interest rate on three-month U.S. Treasury bills.</a:t>
            </a:r>
          </a:p>
          <a:p>
            <a:r>
              <a:rPr lang="en-IN" sz="1600" dirty="0"/>
              <a:t>The real interest rate (in red) is the nominal interest (in blue) minus the inflation rate, as measured by changes in the consumer price index.</a:t>
            </a:r>
          </a:p>
          <a:p>
            <a:r>
              <a:rPr lang="en-IN" sz="1600" dirty="0"/>
              <a:t>The expected real interest rate is the nominal interest rate minus the expected rate of inflation as measured by a survey of professional forecasters.</a:t>
            </a:r>
          </a:p>
        </p:txBody>
      </p:sp>
    </p:spTree>
    <p:extLst>
      <p:ext uri="{BB962C8B-B14F-4D97-AF65-F5344CB8AC3E}">
        <p14:creationId xmlns:p14="http://schemas.microsoft.com/office/powerpoint/2010/main" val="31337928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8D5C7-5FBA-488E-ACC7-C1DD46C335E3}"/>
              </a:ext>
            </a:extLst>
          </p:cNvPr>
          <p:cNvSpPr>
            <a:spLocks noGrp="1"/>
          </p:cNvSpPr>
          <p:nvPr>
            <p:ph type="title"/>
          </p:nvPr>
        </p:nvSpPr>
        <p:spPr/>
        <p:txBody>
          <a:bodyPr/>
          <a:lstStyle/>
          <a:p>
            <a:r>
              <a:rPr lang="en-IN" sz="3200" dirty="0"/>
              <a:t>Nominal Interest Rates Versus Real Interest Rates </a:t>
            </a:r>
            <a:r>
              <a:rPr lang="en-IN" sz="2000" b="0" dirty="0"/>
              <a:t>(2 of 2)</a:t>
            </a:r>
          </a:p>
        </p:txBody>
      </p:sp>
      <p:sp>
        <p:nvSpPr>
          <p:cNvPr id="3" name="Content Placeholder 2">
            <a:extLst>
              <a:ext uri="{FF2B5EF4-FFF2-40B4-BE49-F238E27FC236}">
                <a16:creationId xmlns:a16="http://schemas.microsoft.com/office/drawing/2014/main" id="{B39CBECE-42C2-4631-908E-07AA0F7D6B12}"/>
              </a:ext>
            </a:extLst>
          </p:cNvPr>
          <p:cNvSpPr>
            <a:spLocks noGrp="1"/>
          </p:cNvSpPr>
          <p:nvPr>
            <p:ph sz="quarter" idx="13"/>
          </p:nvPr>
        </p:nvSpPr>
        <p:spPr>
          <a:xfrm>
            <a:off x="457200" y="1556327"/>
            <a:ext cx="7924800" cy="1872673"/>
          </a:xfrm>
        </p:spPr>
        <p:txBody>
          <a:bodyPr/>
          <a:lstStyle/>
          <a:p>
            <a:r>
              <a:rPr lang="en-IN" dirty="0"/>
              <a:t>It is possible for the nominal interest rate to be lower than the real interest rate.</a:t>
            </a:r>
          </a:p>
          <a:p>
            <a:r>
              <a:rPr lang="en-IN" dirty="0"/>
              <a:t>This occurs when the inflation rate is negative (i.e., deflation).</a:t>
            </a:r>
          </a:p>
        </p:txBody>
      </p:sp>
      <p:sp>
        <p:nvSpPr>
          <p:cNvPr id="4" name="Content Placeholder 3">
            <a:extLst>
              <a:ext uri="{FF2B5EF4-FFF2-40B4-BE49-F238E27FC236}">
                <a16:creationId xmlns:a16="http://schemas.microsoft.com/office/drawing/2014/main" id="{6C2BE09B-C2E9-496E-98D1-50D126409BD2}"/>
              </a:ext>
            </a:extLst>
          </p:cNvPr>
          <p:cNvSpPr>
            <a:spLocks noGrp="1"/>
          </p:cNvSpPr>
          <p:nvPr>
            <p:ph sz="quarter" idx="14"/>
          </p:nvPr>
        </p:nvSpPr>
        <p:spPr>
          <a:xfrm>
            <a:off x="692332" y="3565997"/>
            <a:ext cx="8229600" cy="599603"/>
          </a:xfrm>
        </p:spPr>
        <p:txBody>
          <a:bodyPr/>
          <a:lstStyle/>
          <a:p>
            <a:pPr marL="432" indent="0">
              <a:buNone/>
            </a:pPr>
            <a:r>
              <a:rPr lang="en-IN" b="1" dirty="0"/>
              <a:t>Deflation</a:t>
            </a:r>
            <a:r>
              <a:rPr lang="en-IN" dirty="0"/>
              <a:t> is a sustained decline in the price level.</a:t>
            </a:r>
          </a:p>
        </p:txBody>
      </p:sp>
    </p:spTree>
    <p:extLst>
      <p:ext uri="{BB962C8B-B14F-4D97-AF65-F5344CB8AC3E}">
        <p14:creationId xmlns:p14="http://schemas.microsoft.com/office/powerpoint/2010/main" val="42861018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99E2-227B-449D-8013-575094D59F77}"/>
              </a:ext>
            </a:extLst>
          </p:cNvPr>
          <p:cNvSpPr>
            <a:spLocks noGrp="1"/>
          </p:cNvSpPr>
          <p:nvPr>
            <p:ph type="title"/>
          </p:nvPr>
        </p:nvSpPr>
        <p:spPr/>
        <p:txBody>
          <a:bodyPr/>
          <a:lstStyle/>
          <a:p>
            <a:r>
              <a:rPr lang="en-IN" sz="3200" dirty="0"/>
              <a:t>Figure 3.2 T</a:t>
            </a:r>
            <a:r>
              <a:rPr lang="en-IN" sz="100" dirty="0"/>
              <a:t> </a:t>
            </a:r>
            <a:r>
              <a:rPr lang="en-IN" sz="3200" dirty="0"/>
              <a:t>I</a:t>
            </a:r>
            <a:r>
              <a:rPr lang="en-IN" sz="100" dirty="0"/>
              <a:t> </a:t>
            </a:r>
            <a:r>
              <a:rPr lang="en-IN" sz="3200" dirty="0"/>
              <a:t>P</a:t>
            </a:r>
            <a:r>
              <a:rPr lang="en-IN" sz="100" dirty="0"/>
              <a:t> </a:t>
            </a:r>
            <a:r>
              <a:rPr lang="en-IN" sz="3200" dirty="0"/>
              <a:t>S as a Percentage of All Treasury Securities</a:t>
            </a:r>
          </a:p>
        </p:txBody>
      </p:sp>
      <p:pic>
        <p:nvPicPr>
          <p:cNvPr id="8" name="Content Placeholder 7" descr="A graph shows the fluctuation of T I P S as a percentage of all Treasury securities between 19 96 and 2018. For long description in Notes pane, press F6.">
            <a:extLst>
              <a:ext uri="{FF2B5EF4-FFF2-40B4-BE49-F238E27FC236}">
                <a16:creationId xmlns:a16="http://schemas.microsoft.com/office/drawing/2014/main" id="{35394A8F-0BA8-478C-AD87-2BC363BFA9CE}"/>
              </a:ext>
            </a:extLst>
          </p:cNvPr>
          <p:cNvPicPr>
            <a:picLocks noGrp="1" noChangeAspect="1"/>
          </p:cNvPicPr>
          <p:nvPr>
            <p:ph sz="quarter" idx="13"/>
          </p:nvPr>
        </p:nvPicPr>
        <p:blipFill>
          <a:blip r:embed="rId3"/>
          <a:stretch>
            <a:fillRect/>
          </a:stretch>
        </p:blipFill>
        <p:spPr>
          <a:xfrm>
            <a:off x="1509747" y="1721100"/>
            <a:ext cx="6124504" cy="2959521"/>
          </a:xfrm>
        </p:spPr>
      </p:pic>
      <p:sp>
        <p:nvSpPr>
          <p:cNvPr id="4" name="Content Placeholder 3">
            <a:extLst>
              <a:ext uri="{FF2B5EF4-FFF2-40B4-BE49-F238E27FC236}">
                <a16:creationId xmlns:a16="http://schemas.microsoft.com/office/drawing/2014/main" id="{44513BFE-CAE9-424E-B77A-0D29A9CBF4D4}"/>
              </a:ext>
            </a:extLst>
          </p:cNvPr>
          <p:cNvSpPr>
            <a:spLocks noGrp="1"/>
          </p:cNvSpPr>
          <p:nvPr>
            <p:ph sz="quarter" idx="14"/>
          </p:nvPr>
        </p:nvSpPr>
        <p:spPr>
          <a:xfrm>
            <a:off x="457200" y="4922871"/>
            <a:ext cx="8229600" cy="1411131"/>
          </a:xfrm>
        </p:spPr>
        <p:txBody>
          <a:bodyPr/>
          <a:lstStyle/>
          <a:p>
            <a:pPr marL="432" indent="0">
              <a:buNone/>
            </a:pPr>
            <a:r>
              <a:rPr lang="en-IN" sz="2000" dirty="0"/>
              <a:t>Since 1997, the U.S. Treasury has issued inflation indexed bonds called T</a:t>
            </a:r>
            <a:r>
              <a:rPr lang="en-IN" sz="100" dirty="0"/>
              <a:t> </a:t>
            </a:r>
            <a:r>
              <a:rPr lang="en-IN" sz="2000" dirty="0"/>
              <a:t>I</a:t>
            </a:r>
            <a:r>
              <a:rPr lang="en-IN" sz="100" dirty="0"/>
              <a:t> </a:t>
            </a:r>
            <a:r>
              <a:rPr lang="en-IN" sz="2000" dirty="0"/>
              <a:t>P</a:t>
            </a:r>
            <a:r>
              <a:rPr lang="en-IN" sz="100" dirty="0"/>
              <a:t> </a:t>
            </a:r>
            <a:r>
              <a:rPr lang="en-IN" sz="2000" dirty="0"/>
              <a:t>S (Treasury Inflation Protection Securities). T</a:t>
            </a:r>
            <a:r>
              <a:rPr lang="en-IN" sz="100" dirty="0"/>
              <a:t> </a:t>
            </a:r>
            <a:r>
              <a:rPr lang="en-IN" sz="2000" dirty="0"/>
              <a:t>I</a:t>
            </a:r>
            <a:r>
              <a:rPr lang="en-IN" sz="100" dirty="0"/>
              <a:t> </a:t>
            </a:r>
            <a:r>
              <a:rPr lang="en-IN" sz="2000" dirty="0"/>
              <a:t>P</a:t>
            </a:r>
            <a:r>
              <a:rPr lang="en-IN" sz="100" dirty="0"/>
              <a:t> </a:t>
            </a:r>
            <a:r>
              <a:rPr lang="en-IN" sz="2000" dirty="0"/>
              <a:t>S were an increasing percentage of all U.S. Treasury securities until 2008. After 2015, the share remained constant at 9%.</a:t>
            </a:r>
          </a:p>
        </p:txBody>
      </p:sp>
    </p:spTree>
    <p:extLst>
      <p:ext uri="{BB962C8B-B14F-4D97-AF65-F5344CB8AC3E}">
        <p14:creationId xmlns:p14="http://schemas.microsoft.com/office/powerpoint/2010/main" val="16067327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B6C07-E92F-46F3-89BB-917EA6C5B1F5}"/>
              </a:ext>
            </a:extLst>
          </p:cNvPr>
          <p:cNvSpPr>
            <a:spLocks noGrp="1"/>
          </p:cNvSpPr>
          <p:nvPr>
            <p:ph type="title"/>
          </p:nvPr>
        </p:nvSpPr>
        <p:spPr/>
        <p:txBody>
          <a:bodyPr/>
          <a:lstStyle/>
          <a:p>
            <a:r>
              <a:rPr lang="en-IN" dirty="0"/>
              <a:t>Answering the Key Question</a:t>
            </a:r>
          </a:p>
        </p:txBody>
      </p:sp>
      <p:sp>
        <p:nvSpPr>
          <p:cNvPr id="3" name="Subtitle 2">
            <a:extLst>
              <a:ext uri="{FF2B5EF4-FFF2-40B4-BE49-F238E27FC236}">
                <a16:creationId xmlns:a16="http://schemas.microsoft.com/office/drawing/2014/main" id="{4F1B6284-3C2B-4FB2-96F8-CFFA27FDE32A}"/>
              </a:ext>
            </a:extLst>
          </p:cNvPr>
          <p:cNvSpPr>
            <a:spLocks noGrp="1"/>
          </p:cNvSpPr>
          <p:nvPr>
            <p:ph sz="quarter" idx="13"/>
          </p:nvPr>
        </p:nvSpPr>
        <p:spPr/>
        <p:txBody>
          <a:bodyPr/>
          <a:lstStyle/>
          <a:p>
            <a:pPr marL="432" indent="0">
              <a:spcBef>
                <a:spcPts val="400"/>
              </a:spcBef>
              <a:buNone/>
            </a:pPr>
            <a:r>
              <a:rPr lang="en-IN" dirty="0"/>
              <a:t>At the beginning of this chapter, we asked the question:</a:t>
            </a:r>
          </a:p>
          <a:p>
            <a:pPr marL="432" indent="0">
              <a:spcBef>
                <a:spcPts val="400"/>
              </a:spcBef>
              <a:buNone/>
            </a:pPr>
            <a:r>
              <a:rPr lang="en-IN" dirty="0"/>
              <a:t>“Why do interest rates and the prices of financial securities move in opposite directions?”</a:t>
            </a:r>
          </a:p>
          <a:p>
            <a:pPr marL="255600" indent="-255600">
              <a:spcBef>
                <a:spcPts val="400"/>
              </a:spcBef>
              <a:buFont typeface="Arial" panose="020B0604020202020204" pitchFamily="34" charset="0"/>
              <a:buChar char="•"/>
            </a:pPr>
            <a:r>
              <a:rPr lang="en-IN" dirty="0"/>
              <a:t>The price of a financial security equals the present value of the payments an investor will receive from owning the security.</a:t>
            </a:r>
          </a:p>
          <a:p>
            <a:pPr marL="255600" indent="-255600">
              <a:spcBef>
                <a:spcPts val="400"/>
              </a:spcBef>
              <a:buFont typeface="Arial" panose="020B0604020202020204" pitchFamily="34" charset="0"/>
              <a:buChar char="•"/>
            </a:pPr>
            <a:r>
              <a:rPr lang="en-IN" dirty="0"/>
              <a:t>When interest rates rise, present values fall, and vice versa.</a:t>
            </a:r>
          </a:p>
          <a:p>
            <a:pPr marL="255600" indent="-255600">
              <a:spcBef>
                <a:spcPts val="400"/>
              </a:spcBef>
              <a:buFont typeface="Arial" panose="020B0604020202020204" pitchFamily="34" charset="0"/>
              <a:buChar char="•"/>
            </a:pPr>
            <a:r>
              <a:rPr lang="en-IN" dirty="0"/>
              <a:t>Therefore, interest rates and the prices of financial securities should move in opposite directions.</a:t>
            </a:r>
          </a:p>
        </p:txBody>
      </p:sp>
    </p:spTree>
    <p:extLst>
      <p:ext uri="{BB962C8B-B14F-4D97-AF65-F5344CB8AC3E}">
        <p14:creationId xmlns:p14="http://schemas.microsoft.com/office/powerpoint/2010/main" val="11405997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5" name="Title 4">
            <a:extLst>
              <a:ext uri="{FF2B5EF4-FFF2-40B4-BE49-F238E27FC236}">
                <a16:creationId xmlns:a16="http://schemas.microsoft.com/office/drawing/2014/main" id="{E47FF819-0D5D-491A-BF8F-B42813E7390C}"/>
              </a:ext>
            </a:extLst>
          </p:cNvPr>
          <p:cNvSpPr>
            <a:spLocks noGrp="1"/>
          </p:cNvSpPr>
          <p:nvPr>
            <p:ph type="title"/>
          </p:nvPr>
        </p:nvSpPr>
        <p:spPr/>
        <p:txBody>
          <a:bodyPr/>
          <a:lstStyle/>
          <a:p>
            <a:r>
              <a:rPr lang="en-US" dirty="0"/>
              <a:t>Copyright</a:t>
            </a:r>
          </a:p>
        </p:txBody>
      </p:sp>
      <p:pic>
        <p:nvPicPr>
          <p:cNvPr id="7" name="Graphic 6" descr="Warning">
            <a:extLst>
              <a:ext uri="{FF2B5EF4-FFF2-40B4-BE49-F238E27FC236}">
                <a16:creationId xmlns:a16="http://schemas.microsoft.com/office/drawing/2014/main" id="{C06FB2D2-3F36-42C9-A5A6-B6234DC54C9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46184" y="2317359"/>
            <a:ext cx="1277815" cy="1434026"/>
          </a:xfrm>
          <a:prstGeom prst="rect">
            <a:avLst/>
          </a:prstGeom>
        </p:spPr>
      </p:pic>
      <p:sp>
        <p:nvSpPr>
          <p:cNvPr id="2" name="Text Placeholder 1">
            <a:extLst>
              <a:ext uri="{FF2B5EF4-FFF2-40B4-BE49-F238E27FC236}">
                <a16:creationId xmlns:a16="http://schemas.microsoft.com/office/drawing/2014/main" id="{AD5FAE7B-F718-4307-B112-AD6256157E8F}"/>
              </a:ext>
            </a:extLst>
          </p:cNvPr>
          <p:cNvSpPr>
            <a:spLocks noGrp="1"/>
          </p:cNvSpPr>
          <p:nvPr>
            <p:ph type="body" idx="4294967295"/>
          </p:nvPr>
        </p:nvSpPr>
        <p:spPr>
          <a:xfrm>
            <a:off x="1606061" y="1852246"/>
            <a:ext cx="6858001" cy="2854836"/>
          </a:xfrm>
          <a:ln/>
        </p:spPr>
        <p:style>
          <a:lnRef idx="2">
            <a:schemeClr val="dk1"/>
          </a:lnRef>
          <a:fillRef idx="1">
            <a:schemeClr val="lt1"/>
          </a:fillRef>
          <a:effectRef idx="0">
            <a:schemeClr val="dk1"/>
          </a:effectRef>
          <a:fontRef idx="minor">
            <a:schemeClr val="dk1"/>
          </a:fontRef>
        </p:style>
        <p:txBody>
          <a:bodyPr lIns="182880" tIns="182880" rIns="182880" bIns="182880" anchor="ctr"/>
          <a:lstStyle/>
          <a:p>
            <a:pPr marL="101600" indent="0">
              <a:buNone/>
            </a:pPr>
            <a:r>
              <a:rPr lang="en-US" b="1" dirty="0"/>
              <a:t>This work is protected by United States copyright laws and is</a:t>
            </a:r>
            <a:r>
              <a:rPr lang="en-US" b="1" baseline="0" dirty="0"/>
              <a:t> </a:t>
            </a:r>
            <a:r>
              <a:rPr lang="en-US" b="1" dirty="0"/>
              <a:t>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p>
        </p:txBody>
      </p:sp>
    </p:spTree>
  </p:cSld>
  <p:clrMapOvr>
    <a:masterClrMapping/>
  </p:clrMapOvr>
</p:sld>
</file>

<file path=ppt/theme/theme1.xml><?xml version="1.0" encoding="utf-8"?>
<a:theme xmlns:a="http://schemas.openxmlformats.org/drawingml/2006/main" name="USH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SHE_slide options">
  <a:themeElements>
    <a:clrScheme name="Custom 40">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3339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147262</TotalTime>
  <Words>7049</Words>
  <Application>Microsoft Office PowerPoint</Application>
  <PresentationFormat>On-screen Show (4:3)</PresentationFormat>
  <Paragraphs>503</Paragraphs>
  <Slides>61</Slides>
  <Notes>38</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61</vt:i4>
      </vt:variant>
    </vt:vector>
  </HeadingPairs>
  <TitlesOfParts>
    <vt:vector size="71" baseType="lpstr">
      <vt:lpstr>Verdana</vt:lpstr>
      <vt:lpstr>Noto Sans Symbols</vt:lpstr>
      <vt:lpstr>Times New Roman</vt:lpstr>
      <vt:lpstr>PMingLiU</vt:lpstr>
      <vt:lpstr>Symbol</vt:lpstr>
      <vt:lpstr>SimSun</vt:lpstr>
      <vt:lpstr>Arial</vt:lpstr>
      <vt:lpstr>USHE</vt:lpstr>
      <vt:lpstr>USHE_slide options</vt:lpstr>
      <vt:lpstr>Equation</vt:lpstr>
      <vt:lpstr>Money, Banking, and the Financial System</vt:lpstr>
      <vt:lpstr>Learning Objectives</vt:lpstr>
      <vt:lpstr>Are Treasury Bonds a Risky Investment?</vt:lpstr>
      <vt:lpstr>Key Issue and Question</vt:lpstr>
      <vt:lpstr>3.1 Learning Objective</vt:lpstr>
      <vt:lpstr>The Interest Rate, Present Value, and Future Value: Why Do Lenders Charge Interest on Loans?</vt:lpstr>
      <vt:lpstr>Most Financial Transactions Involve Payments in the Future</vt:lpstr>
      <vt:lpstr>Compounding and Discounting</vt:lpstr>
      <vt:lpstr>Solved Problem 3.1A: In Your Interest Using Compound Interest to Select a Bank C D (1 of 2)</vt:lpstr>
      <vt:lpstr>Solved Problem 3.1A: In Your Interest Using Compound Interest to Select a Bank C D (2 of 2)</vt:lpstr>
      <vt:lpstr>An Example of Discounting (1 of 2)</vt:lpstr>
      <vt:lpstr>An Example of Discounting (2 of 2)</vt:lpstr>
      <vt:lpstr>Some Important Points About Discounting (1 of 2)</vt:lpstr>
      <vt:lpstr>Some Important Points About Discounting (2 of 2)</vt:lpstr>
      <vt:lpstr>Solved Problem 3.1B: In Your Interest How Do You Value a College Education? (1 of 2)</vt:lpstr>
      <vt:lpstr>Solved Problem 3.1B: In Your Interest How Do You Value a College Education? (2 of 2)</vt:lpstr>
      <vt:lpstr>Discounting and the Prices of Financial Assets</vt:lpstr>
      <vt:lpstr>3.2 Learning Objective</vt:lpstr>
      <vt:lpstr>Debt Instruments and Their Prices</vt:lpstr>
      <vt:lpstr>Loans, Bonds, and the Timing of Payments</vt:lpstr>
      <vt:lpstr>Simple Loan</vt:lpstr>
      <vt:lpstr>Discount Bond</vt:lpstr>
      <vt:lpstr>Coupon Bonds (1 of 2)</vt:lpstr>
      <vt:lpstr>Coupon Bonds (2 of 2)</vt:lpstr>
      <vt:lpstr>Fixed-Payment Loan</vt:lpstr>
      <vt:lpstr>Apply the Concept: In Your Interest Interest Rates and Student Loans (1 of 2)</vt:lpstr>
      <vt:lpstr>Apply the Concept: In Your Interest Interest Rates and Student Loans (2 of 2)</vt:lpstr>
      <vt:lpstr>3.3 Learning Objective</vt:lpstr>
      <vt:lpstr>Bond Prices and Yield to Maturity Bond Prices</vt:lpstr>
      <vt:lpstr>Yield to Maturity</vt:lpstr>
      <vt:lpstr>Discount Bonds</vt:lpstr>
      <vt:lpstr>Fixed-Payment Loans</vt:lpstr>
      <vt:lpstr>Perpetuities</vt:lpstr>
      <vt:lpstr>Solved Problem 3.3: Finding the Yield to Maturity for Different Types of Debt Instruments (1 of 4)</vt:lpstr>
      <vt:lpstr>Solved Problem 3.3: Finding the Yield to Maturity for Different Types of Debt Instruments (2 of 4)</vt:lpstr>
      <vt:lpstr>Solved Problem 3.3: Finding the Yield to Maturity for Different Types of Debt Instruments (3 of 4)</vt:lpstr>
      <vt:lpstr>Solved Problem 3.3: Finding the Yield to Maturity for Different Types of Debt Instruments (4 of 4)</vt:lpstr>
      <vt:lpstr>3.4 Learning Objective</vt:lpstr>
      <vt:lpstr>The Inverse Relationship Between Bond Prices and Bond Yields</vt:lpstr>
      <vt:lpstr>Apply the Concept: Banks Take a Bath on Mortgage-Backed Bonds</vt:lpstr>
      <vt:lpstr>Bond Prices and Yields to Maturity Move in Opposite Directions</vt:lpstr>
      <vt:lpstr>Secondary Markets, Arbitrage, and the Law of One Price</vt:lpstr>
      <vt:lpstr>Apply the Concept: In Your Interest How to Follow the Bond Market: Reading the Bond Table (1 of 4)</vt:lpstr>
      <vt:lpstr>Apply the Concept: In Your Interest How to Follow the Bond Market: Reading the Bond Table (2 of 4)</vt:lpstr>
      <vt:lpstr>Apply the Concept: In Your Interest How to Follow the Bond Market: Reading the Bond Table (3 of 4)</vt:lpstr>
      <vt:lpstr>Apply the Concept: In Your Interest How to Follow the Bond Market: Reading the Bond Table (4 of 4)</vt:lpstr>
      <vt:lpstr>3.5 Learning Objective</vt:lpstr>
      <vt:lpstr>Interest Rates and Rates of Return (1 of 2)</vt:lpstr>
      <vt:lpstr>Interest Rates and Rates of Return (2 of 2)</vt:lpstr>
      <vt:lpstr>A General Equation for the Rate of Return on a Bond</vt:lpstr>
      <vt:lpstr>Interest-Rate Risk and Maturity</vt:lpstr>
      <vt:lpstr>Table 3.2 The Effect of Maturity on Interest Rate Risk During the First Year of Owning a Bond When the Interest Rate Rises from 5% to 7%</vt:lpstr>
      <vt:lpstr>How Much Interest-Rate Risk Do Investors in Treasury Bonds Face?</vt:lpstr>
      <vt:lpstr>3.6 Learning Objective</vt:lpstr>
      <vt:lpstr>Nominal Interest Rates Versus Real Interest Rates (1 of 2)</vt:lpstr>
      <vt:lpstr>Table 3.3 The Relationship Among the Nominal Interest Rate, the Expected Real Interest Rate, and the Real Interest Rate</vt:lpstr>
      <vt:lpstr>Figure 3.1 Nominal and Real Interest Rates, 1990–2019</vt:lpstr>
      <vt:lpstr>Nominal Interest Rates Versus Real Interest Rates (2 of 2)</vt:lpstr>
      <vt:lpstr>Figure 3.2 T I P S as a Percentage of All Treasury Securities</vt:lpstr>
      <vt:lpstr>Answering the Key Question</vt:lpstr>
      <vt:lpstr>Copyright</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Banking, and the Financial System, Fourth Edition, Chapter 3, Interest Rates and Rates of Return</dc:title>
  <dc:subject>BusPub</dc:subject>
  <dc:creator>Hubbard/O'Brien</dc:creator>
  <cp:keywords>Money, Banking, and the Financial System</cp:keywords>
  <dc:description>Long description alt-text is inserted in the notes pane; Alt text for images/math equations within table cells have been placed behind the object intentionally to provide a better screen reader user experience.</dc:description>
  <cp:lastModifiedBy>Regina Tawah</cp:lastModifiedBy>
  <cp:revision>941</cp:revision>
  <dcterms:modified xsi:type="dcterms:W3CDTF">2021-08-31T16:07:47Z</dcterms:modified>
</cp:coreProperties>
</file>