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84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85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1E29"/>
    <a:srgbClr val="AAAAAA"/>
    <a:srgbClr val="777777"/>
    <a:srgbClr val="5F5F5F"/>
    <a:srgbClr val="C80000"/>
    <a:srgbClr val="FFFFFF"/>
    <a:srgbClr val="F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8" autoAdjust="0"/>
    <p:restoredTop sz="81784" autoAdjust="0"/>
  </p:normalViewPr>
  <p:slideViewPr>
    <p:cSldViewPr snapToGrid="0">
      <p:cViewPr>
        <p:scale>
          <a:sx n="70" d="100"/>
          <a:sy n="70" d="100"/>
        </p:scale>
        <p:origin x="-70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31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AD5E88-7A44-984B-A7EE-A271784B5C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8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68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6AE5C-CADA-4F91-BABD-46B727919C4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69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43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8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4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04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2125" y="1476375"/>
            <a:ext cx="4051300" cy="4959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76375"/>
            <a:ext cx="4052888" cy="4959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1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3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0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9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62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08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1/3/2017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19425" y="6356350"/>
            <a:ext cx="32194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Copyright © 2015 Foundation of the American College of Healthcare Executives. Not for sale.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F37A44E-7A3F-4BF8-B1E3-F65EEC0C8C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0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DDDD"/>
            </a:gs>
            <a:gs pos="50000">
              <a:srgbClr val="FFFFFF"/>
            </a:gs>
            <a:gs pos="100000">
              <a:srgbClr val="DDDDD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2125" y="1476375"/>
            <a:ext cx="8256588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2" descr="SON-side-02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" t="8385" r="80428" b="14478"/>
          <a:stretch>
            <a:fillRect/>
          </a:stretch>
        </p:blipFill>
        <p:spPr bwMode="auto">
          <a:xfrm>
            <a:off x="8394700" y="6008688"/>
            <a:ext cx="5461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8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4000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90000"/>
        <a:buFont typeface="Wingdings" charset="2"/>
        <a:buChar char="§"/>
        <a:defRPr sz="2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742950" indent="-228600" algn="l" rtl="0" eaLnBrk="0" fontAlgn="base" hangingPunct="0">
        <a:spcBef>
          <a:spcPct val="40000"/>
        </a:spcBef>
        <a:spcAft>
          <a:spcPct val="0"/>
        </a:spcAft>
        <a:buChar char="•"/>
        <a:defRPr i="1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258888" indent="-228600" algn="l" rtl="0" eaLnBrk="0" fontAlgn="base" hangingPunct="0">
        <a:spcBef>
          <a:spcPct val="4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422400" indent="406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79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6pPr>
      <a:lvl7pPr marL="23368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7pPr>
      <a:lvl8pPr marL="27940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8pPr>
      <a:lvl9pPr marL="32512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356553" y="5448300"/>
            <a:ext cx="6516687" cy="822325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defRPr/>
            </a:pPr>
            <a:r>
              <a:rPr lang="en-US" sz="2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Garamond"/>
                <a:ea typeface="+mn-ea"/>
                <a:cs typeface="Garamond"/>
              </a:rPr>
              <a:t>Texas Tech University Health Sciences Center</a:t>
            </a:r>
          </a:p>
          <a:p>
            <a:pPr marL="0" indent="0" eaLnBrk="1" hangingPunct="1">
              <a:lnSpc>
                <a:spcPct val="70000"/>
              </a:lnSpc>
              <a:defRPr/>
            </a:pPr>
            <a:r>
              <a:rPr lang="en-US" sz="2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Garamond"/>
                <a:ea typeface="+mn-ea"/>
                <a:cs typeface="Garamond"/>
              </a:rPr>
              <a:t>Sharon Hunt, MBA, FACHE</a:t>
            </a:r>
            <a:endParaRPr lang="en-US" sz="2400" dirty="0">
              <a:solidFill>
                <a:schemeClr val="accent4">
                  <a:lumMod val="75000"/>
                  <a:lumOff val="25000"/>
                </a:schemeClr>
              </a:solidFill>
              <a:latin typeface="Garamond"/>
              <a:ea typeface="+mn-ea"/>
              <a:cs typeface="Garamond"/>
            </a:endParaRPr>
          </a:p>
          <a:p>
            <a:pPr marL="0" indent="0" eaLnBrk="1" hangingPunct="1">
              <a:lnSpc>
                <a:spcPct val="70000"/>
              </a:lnSpc>
              <a:defRPr/>
            </a:pPr>
            <a:endParaRPr lang="en-US" sz="2000" dirty="0">
              <a:solidFill>
                <a:schemeClr val="accent4">
                  <a:lumMod val="75000"/>
                  <a:lumOff val="25000"/>
                </a:schemeClr>
              </a:solidFill>
              <a:latin typeface="Garamond"/>
              <a:ea typeface="+mn-ea"/>
              <a:cs typeface="Garamon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9408" y="674687"/>
            <a:ext cx="775335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3600" b="1" spc="300" dirty="0" smtClean="0">
                <a:solidFill>
                  <a:srgbClr val="CC0000"/>
                </a:solidFill>
                <a:latin typeface="Calibri"/>
                <a:ea typeface="ＭＳ Ｐゴシック" charset="0"/>
                <a:cs typeface="Calibri"/>
              </a:rPr>
              <a:t>HPHA 5307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3600" b="1" spc="300" dirty="0" smtClean="0">
                <a:solidFill>
                  <a:srgbClr val="CC0000"/>
                </a:solidFill>
                <a:latin typeface="Calibri"/>
                <a:ea typeface="ＭＳ Ｐゴシック" charset="0"/>
                <a:cs typeface="Calibri"/>
              </a:rPr>
              <a:t>Health Organization and Human Resource Management</a:t>
            </a:r>
          </a:p>
          <a:p>
            <a:pPr algn="ctr">
              <a:lnSpc>
                <a:spcPct val="120000"/>
              </a:lnSpc>
              <a:defRPr/>
            </a:pPr>
            <a:endParaRPr lang="en-US" sz="3600" b="1" spc="300" dirty="0">
              <a:solidFill>
                <a:srgbClr val="CC0000"/>
              </a:solidFill>
              <a:latin typeface="Calibri"/>
              <a:ea typeface="ＭＳ Ｐゴシック" charset="0"/>
              <a:cs typeface="Calibri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sz="2800" dirty="0" smtClean="0">
                <a:solidFill>
                  <a:srgbClr val="777777"/>
                </a:solidFill>
                <a:latin typeface="Calibri"/>
                <a:ea typeface="ＭＳ Ｐゴシック" charset="0"/>
                <a:cs typeface="Calibri"/>
              </a:rPr>
              <a:t>Chapter </a:t>
            </a:r>
            <a:r>
              <a:rPr lang="en-US" sz="2800" dirty="0" smtClean="0">
                <a:solidFill>
                  <a:srgbClr val="777777"/>
                </a:solidFill>
                <a:latin typeface="Calibri"/>
                <a:ea typeface="ＭＳ Ｐゴシック" charset="0"/>
                <a:cs typeface="Calibri"/>
              </a:rPr>
              <a:t>10: Employee Benefits</a:t>
            </a:r>
            <a:endParaRPr lang="en-US" sz="2800" dirty="0" smtClean="0">
              <a:solidFill>
                <a:srgbClr val="777777"/>
              </a:solidFill>
              <a:latin typeface="Calibri"/>
              <a:ea typeface="ＭＳ Ｐゴシック" charset="0"/>
              <a:cs typeface="Calibri"/>
            </a:endParaRPr>
          </a:p>
          <a:p>
            <a:pPr algn="ctr">
              <a:lnSpc>
                <a:spcPct val="120000"/>
              </a:lnSpc>
              <a:defRPr/>
            </a:pPr>
            <a:endParaRPr lang="en-US" sz="2800" spc="300" dirty="0">
              <a:solidFill>
                <a:srgbClr val="CC0000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29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991" y="502693"/>
            <a:ext cx="8763000" cy="1298575"/>
          </a:xfrm>
        </p:spPr>
        <p:txBody>
          <a:bodyPr>
            <a:normAutofit/>
          </a:bodyPr>
          <a:lstStyle/>
          <a:p>
            <a:r>
              <a:rPr lang="en-US" dirty="0" smtClean="0"/>
              <a:t>Chapter 10: Employee Benefits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1719618"/>
            <a:ext cx="5943600" cy="4135271"/>
          </a:xfrm>
        </p:spPr>
        <p:txBody>
          <a:bodyPr>
            <a:no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Significance of employee benefits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Brief historical background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Major federal legislation—see Exhibit 10.1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Overview of employee benefits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Mandatory benefits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Voluntary benefits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Retirement plans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300" dirty="0" smtClean="0">
                <a:solidFill>
                  <a:schemeClr val="tx1"/>
                </a:solidFill>
              </a:rPr>
              <a:t>Designing a benefits plan</a:t>
            </a:r>
          </a:p>
        </p:txBody>
      </p:sp>
    </p:spTree>
    <p:extLst>
      <p:ext uri="{BB962C8B-B14F-4D97-AF65-F5344CB8AC3E}">
        <p14:creationId xmlns:p14="http://schemas.microsoft.com/office/powerpoint/2010/main" val="3294029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marL="457200" indent="-457200"/>
            <a:r>
              <a:rPr lang="en-US" sz="4000" dirty="0" smtClean="0">
                <a:solidFill>
                  <a:prstClr val="black"/>
                </a:solidFill>
              </a:rPr>
              <a:t>Historical Background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Social Security Act (1934)</a:t>
            </a:r>
          </a:p>
          <a:p>
            <a:r>
              <a:rPr lang="en-US" sz="3000" dirty="0" smtClean="0"/>
              <a:t>Employer-Sponsored Benefits (1950s)</a:t>
            </a:r>
          </a:p>
          <a:p>
            <a:r>
              <a:rPr lang="en-US" sz="3000" dirty="0" smtClean="0"/>
              <a:t>Employee Retirement Income Security Act (ERISA 1974)</a:t>
            </a:r>
          </a:p>
          <a:p>
            <a:r>
              <a:rPr lang="en-US" sz="3000" dirty="0" smtClean="0"/>
              <a:t>Consolidated Omnibus Budget Reconciliation Act (COBRA 1986)</a:t>
            </a:r>
          </a:p>
          <a:p>
            <a:r>
              <a:rPr lang="en-US" sz="3000" dirty="0" smtClean="0"/>
              <a:t>Health Insurance Portability and Accountability Act (HIPAA 1996)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24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875"/>
            <a:ext cx="8229600" cy="1143000"/>
          </a:xfrm>
        </p:spPr>
        <p:txBody>
          <a:bodyPr/>
          <a:lstStyle/>
          <a:p>
            <a:r>
              <a:rPr lang="en-US" dirty="0" smtClean="0"/>
              <a:t>Historical Background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/>
          <a:lstStyle/>
          <a:p>
            <a:r>
              <a:rPr lang="en-US" dirty="0" smtClean="0"/>
              <a:t>Medical Prescription Drug Improvement and Modernization Act (2003)</a:t>
            </a:r>
          </a:p>
          <a:p>
            <a:r>
              <a:rPr lang="en-US" dirty="0" smtClean="0"/>
              <a:t>Pension Protection Act (2006)</a:t>
            </a:r>
          </a:p>
          <a:p>
            <a:r>
              <a:rPr lang="en-US" dirty="0" smtClean="0"/>
              <a:t>Affordable Care Act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93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Overview of Employee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05800" cy="4449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Total compensation: the value of the employee’s base salary plus the value of the benefits package</a:t>
            </a:r>
          </a:p>
          <a:p>
            <a:r>
              <a:rPr lang="en-US" sz="2400" dirty="0" smtClean="0"/>
              <a:t>Mandatory benefits</a:t>
            </a:r>
          </a:p>
          <a:p>
            <a:pPr lvl="1"/>
            <a:r>
              <a:rPr lang="en-US" sz="2400" dirty="0" smtClean="0"/>
              <a:t>Social Security</a:t>
            </a:r>
          </a:p>
          <a:p>
            <a:pPr lvl="1"/>
            <a:r>
              <a:rPr lang="en-US" sz="2400" dirty="0" smtClean="0"/>
              <a:t>Medicare Part A</a:t>
            </a:r>
          </a:p>
          <a:p>
            <a:pPr lvl="1"/>
            <a:r>
              <a:rPr lang="en-US" sz="2400" dirty="0" smtClean="0"/>
              <a:t>Unemployment</a:t>
            </a:r>
          </a:p>
          <a:p>
            <a:pPr lvl="1"/>
            <a:r>
              <a:rPr lang="en-US" sz="2400" dirty="0" smtClean="0"/>
              <a:t>Workers’ compensation</a:t>
            </a:r>
          </a:p>
          <a:p>
            <a:r>
              <a:rPr lang="en-US" sz="2400" dirty="0" smtClean="0"/>
              <a:t>Voluntary benefits</a:t>
            </a:r>
          </a:p>
          <a:p>
            <a:pPr lvl="1"/>
            <a:r>
              <a:rPr lang="en-US" sz="2400" dirty="0" smtClean="0"/>
              <a:t>Leave benefits (e.g., vacation, sick, family, and medical leave)</a:t>
            </a:r>
          </a:p>
        </p:txBody>
      </p:sp>
    </p:spTree>
    <p:extLst>
      <p:ext uri="{BB962C8B-B14F-4D97-AF65-F5344CB8AC3E}">
        <p14:creationId xmlns:p14="http://schemas.microsoft.com/office/powerpoint/2010/main" val="3811151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Overview of Employee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648200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Health </a:t>
            </a:r>
            <a:r>
              <a:rPr lang="en-US" sz="3000" dirty="0" smtClean="0"/>
              <a:t>benefits</a:t>
            </a:r>
            <a:endParaRPr lang="en-US" sz="3000" dirty="0"/>
          </a:p>
          <a:p>
            <a:pPr lvl="1"/>
            <a:r>
              <a:rPr lang="en-US" sz="3000" dirty="0"/>
              <a:t>Health </a:t>
            </a:r>
            <a:r>
              <a:rPr lang="en-US" sz="3000" dirty="0" smtClean="0"/>
              <a:t>insurance* (below 50 employees)</a:t>
            </a:r>
            <a:endParaRPr lang="en-US" sz="3000" dirty="0"/>
          </a:p>
          <a:p>
            <a:pPr lvl="1"/>
            <a:r>
              <a:rPr lang="en-US" sz="3000" dirty="0"/>
              <a:t>Mental </a:t>
            </a:r>
            <a:r>
              <a:rPr lang="en-US" sz="3000" dirty="0" smtClean="0"/>
              <a:t>health coverage</a:t>
            </a:r>
            <a:endParaRPr lang="en-US" sz="3000" dirty="0"/>
          </a:p>
          <a:p>
            <a:pPr lvl="1"/>
            <a:r>
              <a:rPr lang="en-US" sz="3000" dirty="0"/>
              <a:t>Wellness and </a:t>
            </a:r>
            <a:r>
              <a:rPr lang="en-US" sz="3000" dirty="0" smtClean="0"/>
              <a:t>fitness programs</a:t>
            </a:r>
          </a:p>
          <a:p>
            <a:pPr lvl="1"/>
            <a:r>
              <a:rPr lang="en-US" sz="3000" dirty="0" smtClean="0"/>
              <a:t>Dental and vision coverage</a:t>
            </a:r>
          </a:p>
          <a:p>
            <a:pPr lvl="1"/>
            <a:r>
              <a:rPr lang="en-US" sz="3000" dirty="0" smtClean="0"/>
              <a:t>Prescription drug benefits</a:t>
            </a:r>
          </a:p>
          <a:p>
            <a:pPr lvl="1"/>
            <a:r>
              <a:rPr lang="en-US" sz="3000" dirty="0" smtClean="0"/>
              <a:t>Flexible spending accounts</a:t>
            </a:r>
          </a:p>
          <a:p>
            <a:pPr lvl="1"/>
            <a:r>
              <a:rPr lang="en-US" sz="3000" dirty="0" smtClean="0"/>
              <a:t>Long- and short-term disability insurance</a:t>
            </a:r>
          </a:p>
          <a:p>
            <a:pPr lvl="1"/>
            <a:r>
              <a:rPr lang="en-US" sz="3000" dirty="0" smtClean="0"/>
              <a:t>Long-term care insurance</a:t>
            </a:r>
          </a:p>
          <a:p>
            <a:pPr lvl="1"/>
            <a:r>
              <a:rPr lang="en-US" sz="3000" dirty="0" smtClean="0"/>
              <a:t>Life insurance</a:t>
            </a:r>
          </a:p>
          <a:p>
            <a:pPr lvl="1">
              <a:lnSpc>
                <a:spcPct val="220000"/>
              </a:lnSpc>
              <a:buNone/>
            </a:pPr>
            <a:r>
              <a:rPr lang="en-US" sz="1500" dirty="0" smtClean="0"/>
              <a:t>*Voluntary only for employers of less than 50 employees under the ACA</a:t>
            </a:r>
            <a:endParaRPr lang="en-US" sz="1500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806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675"/>
            <a:ext cx="8229600" cy="1143000"/>
          </a:xfrm>
        </p:spPr>
        <p:txBody>
          <a:bodyPr/>
          <a:lstStyle/>
          <a:p>
            <a:r>
              <a:rPr lang="en-US" dirty="0" smtClean="0"/>
              <a:t>Overview of Employee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Retirement plans</a:t>
            </a:r>
          </a:p>
          <a:p>
            <a:pPr lvl="1"/>
            <a:r>
              <a:rPr lang="en-US" dirty="0" smtClean="0"/>
              <a:t>Qualified retirement plans</a:t>
            </a:r>
          </a:p>
          <a:p>
            <a:pPr lvl="1"/>
            <a:r>
              <a:rPr lang="en-US" dirty="0" smtClean="0"/>
              <a:t>Nonqualified retirement plans</a:t>
            </a:r>
          </a:p>
          <a:p>
            <a:pPr lvl="1"/>
            <a:r>
              <a:rPr lang="en-US" dirty="0" smtClean="0"/>
              <a:t>Defined contribution plans</a:t>
            </a:r>
          </a:p>
          <a:p>
            <a:pPr lvl="1"/>
            <a:r>
              <a:rPr lang="en-US" dirty="0" smtClean="0"/>
              <a:t>Defined benefit plans</a:t>
            </a:r>
          </a:p>
          <a:p>
            <a:pPr lvl="1"/>
            <a:r>
              <a:rPr lang="en-US" dirty="0" smtClean="0"/>
              <a:t>Tax-deferred plans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755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Designing a Benefit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Demographics</a:t>
            </a:r>
          </a:p>
          <a:p>
            <a:r>
              <a:rPr lang="en-US" dirty="0" smtClean="0"/>
              <a:t>Adding coverage for domestic partners</a:t>
            </a:r>
          </a:p>
          <a:p>
            <a:r>
              <a:rPr lang="en-US" dirty="0" smtClean="0"/>
              <a:t>Attract and retain staff</a:t>
            </a:r>
          </a:p>
          <a:p>
            <a:r>
              <a:rPr lang="en-US" dirty="0" smtClean="0"/>
              <a:t>Cost consideration</a:t>
            </a:r>
          </a:p>
          <a:p>
            <a:r>
              <a:rPr lang="en-US" dirty="0" smtClean="0"/>
              <a:t>Self-insurance option</a:t>
            </a:r>
          </a:p>
          <a:p>
            <a:r>
              <a:rPr lang="en-US" dirty="0" smtClean="0"/>
              <a:t>Outsource benefits option</a:t>
            </a:r>
          </a:p>
          <a:p>
            <a:r>
              <a:rPr lang="en-US" dirty="0" smtClean="0"/>
              <a:t>Cafeteria plan</a:t>
            </a:r>
          </a:p>
          <a:p>
            <a:r>
              <a:rPr lang="en-US" dirty="0" smtClean="0"/>
              <a:t>Managerial implications</a:t>
            </a:r>
          </a:p>
          <a:p>
            <a:r>
              <a:rPr lang="en-US" dirty="0" smtClean="0"/>
              <a:t>Communication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2300" dirty="0" smtClean="0"/>
              <a:t>*Check Resources for Additional Information on Employee Benefits in Exhibit 10.6</a:t>
            </a:r>
          </a:p>
        </p:txBody>
      </p:sp>
    </p:spTree>
    <p:extLst>
      <p:ext uri="{BB962C8B-B14F-4D97-AF65-F5344CB8AC3E}">
        <p14:creationId xmlns:p14="http://schemas.microsoft.com/office/powerpoint/2010/main" val="136123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TUHSC_DblT_c2C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57" y="1990845"/>
            <a:ext cx="5973062" cy="204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N-HSC_PPT">
  <a:themeElements>
    <a:clrScheme name="SON-HSC_PP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52D74"/>
      </a:accent1>
      <a:accent2>
        <a:srgbClr val="557DB9"/>
      </a:accent2>
      <a:accent3>
        <a:srgbClr val="FFFFFF"/>
      </a:accent3>
      <a:accent4>
        <a:srgbClr val="000000"/>
      </a:accent4>
      <a:accent5>
        <a:srgbClr val="AAADBC"/>
      </a:accent5>
      <a:accent6>
        <a:srgbClr val="4C71A7"/>
      </a:accent6>
      <a:hlink>
        <a:srgbClr val="286556"/>
      </a:hlink>
      <a:folHlink>
        <a:srgbClr val="28A573"/>
      </a:folHlink>
    </a:clrScheme>
    <a:fontScheme name="SON-HSC_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N-HSC_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52D74"/>
        </a:accent1>
        <a:accent2>
          <a:srgbClr val="557DB9"/>
        </a:accent2>
        <a:accent3>
          <a:srgbClr val="FFFFFF"/>
        </a:accent3>
        <a:accent4>
          <a:srgbClr val="000000"/>
        </a:accent4>
        <a:accent5>
          <a:srgbClr val="AAADBC"/>
        </a:accent5>
        <a:accent6>
          <a:srgbClr val="4C71A7"/>
        </a:accent6>
        <a:hlink>
          <a:srgbClr val="286556"/>
        </a:hlink>
        <a:folHlink>
          <a:srgbClr val="28A5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N-HSC_PP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ED9FF"/>
        </a:accent1>
        <a:accent2>
          <a:srgbClr val="DCF2E6"/>
        </a:accent2>
        <a:accent3>
          <a:srgbClr val="FFFFFF"/>
        </a:accent3>
        <a:accent4>
          <a:srgbClr val="000000"/>
        </a:accent4>
        <a:accent5>
          <a:srgbClr val="D3E9FF"/>
        </a:accent5>
        <a:accent6>
          <a:srgbClr val="C7DBD0"/>
        </a:accent6>
        <a:hlink>
          <a:srgbClr val="AAAAAA"/>
        </a:hlink>
        <a:folHlink>
          <a:srgbClr val="6464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SON-HSC_PPT</Template>
  <TotalTime>4485</TotalTime>
  <Words>288</Words>
  <Application>Microsoft Office PowerPoint</Application>
  <PresentationFormat>On-screen Show (4:3)</PresentationFormat>
  <Paragraphs>69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SON-HSC_PPT</vt:lpstr>
      <vt:lpstr>PowerPoint Presentation</vt:lpstr>
      <vt:lpstr>Chapter 10: Employee Benefits</vt:lpstr>
      <vt:lpstr>Historical Background</vt:lpstr>
      <vt:lpstr>Historical Background (cont.)</vt:lpstr>
      <vt:lpstr>Overview of Employee Benefits</vt:lpstr>
      <vt:lpstr>Overview of Employee Benefits</vt:lpstr>
      <vt:lpstr>Overview of Employee Benefits</vt:lpstr>
      <vt:lpstr>Designing a Benefit Plan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Sharon Hunt</cp:lastModifiedBy>
  <cp:revision>70</cp:revision>
  <cp:lastPrinted>2005-06-01T14:50:58Z</cp:lastPrinted>
  <dcterms:created xsi:type="dcterms:W3CDTF">2016-02-24T20:06:27Z</dcterms:created>
  <dcterms:modified xsi:type="dcterms:W3CDTF">2017-01-03T16:29:32Z</dcterms:modified>
</cp:coreProperties>
</file>