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84" r:id="rId2"/>
    <p:sldId id="286" r:id="rId3"/>
    <p:sldId id="287" r:id="rId4"/>
    <p:sldId id="288" r:id="rId5"/>
    <p:sldId id="289" r:id="rId6"/>
    <p:sldId id="290" r:id="rId7"/>
    <p:sldId id="293" r:id="rId8"/>
    <p:sldId id="294" r:id="rId9"/>
    <p:sldId id="296" r:id="rId10"/>
    <p:sldId id="28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1E29"/>
    <a:srgbClr val="AAAAAA"/>
    <a:srgbClr val="777777"/>
    <a:srgbClr val="5F5F5F"/>
    <a:srgbClr val="C80000"/>
    <a:srgbClr val="FFFFFF"/>
    <a:srgbClr val="F0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8" autoAdjust="0"/>
    <p:restoredTop sz="81784" autoAdjust="0"/>
  </p:normalViewPr>
  <p:slideViewPr>
    <p:cSldViewPr snapToGrid="0">
      <p:cViewPr>
        <p:scale>
          <a:sx n="70" d="100"/>
          <a:sy n="70" d="100"/>
        </p:scale>
        <p:origin x="-702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231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AD5E88-7A44-984B-A7EE-A271784B5C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88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D5E88-7A44-984B-A7EE-A271784B5C1D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7686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9pPr>
          </a:lstStyle>
          <a:p>
            <a:fld id="{B8B14A67-389B-455C-8B25-76582C2A990C}" type="slidenum">
              <a:rPr lang="en-US" altLang="en-US">
                <a:latin typeface="Calibri" pitchFamily="34" charset="0"/>
              </a:rPr>
              <a:pPr/>
              <a:t>2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80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D5E88-7A44-984B-A7EE-A271784B5C1D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4989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D5E88-7A44-984B-A7EE-A271784B5C1D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7511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D5E88-7A44-984B-A7EE-A271784B5C1D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0939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D5E88-7A44-984B-A7EE-A271784B5C1D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5243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D5E88-7A44-984B-A7EE-A271784B5C1D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240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D5E88-7A44-984B-A7EE-A271784B5C1D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2020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D5E88-7A44-984B-A7EE-A271784B5C1D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507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D5E88-7A44-984B-A7EE-A271784B5C1D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432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18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4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9045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2125" y="1476375"/>
            <a:ext cx="4051300" cy="4959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476375"/>
            <a:ext cx="4052888" cy="4959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1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36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04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191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624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108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DDDDD"/>
            </a:gs>
            <a:gs pos="50000">
              <a:srgbClr val="FFFFFF"/>
            </a:gs>
            <a:gs pos="100000">
              <a:srgbClr val="DDDDDD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4363" y="-25400"/>
            <a:ext cx="7515225" cy="11430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2125" y="1476375"/>
            <a:ext cx="8256588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28" name="Picture 2" descr="SON-side-02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" t="8385" r="80428" b="14478"/>
          <a:stretch>
            <a:fillRect/>
          </a:stretch>
        </p:blipFill>
        <p:spPr bwMode="auto">
          <a:xfrm>
            <a:off x="8394700" y="6008688"/>
            <a:ext cx="5461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5000"/>
        </a:spcAft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400050" indent="-2857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90000"/>
        <a:buFont typeface="Wingdings" charset="2"/>
        <a:buChar char="§"/>
        <a:defRPr sz="2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742950" indent="-228600" algn="l" rtl="0" eaLnBrk="0" fontAlgn="base" hangingPunct="0">
        <a:spcBef>
          <a:spcPct val="40000"/>
        </a:spcBef>
        <a:spcAft>
          <a:spcPct val="0"/>
        </a:spcAft>
        <a:buChar char="•"/>
        <a:defRPr i="1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258888" indent="-228600" algn="l" rtl="0" eaLnBrk="0" fontAlgn="base" hangingPunct="0">
        <a:spcBef>
          <a:spcPct val="4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422400" indent="406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796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ＭＳ Ｐゴシック" charset="-128"/>
        </a:defRPr>
      </a:lvl6pPr>
      <a:lvl7pPr marL="23368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ＭＳ Ｐゴシック" charset="-128"/>
        </a:defRPr>
      </a:lvl7pPr>
      <a:lvl8pPr marL="27940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ＭＳ Ｐゴシック" charset="-128"/>
        </a:defRPr>
      </a:lvl8pPr>
      <a:lvl9pPr marL="3251200" algn="l" rtl="0" fontAlgn="base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subTitle" idx="4294967295"/>
          </p:nvPr>
        </p:nvSpPr>
        <p:spPr>
          <a:xfrm>
            <a:off x="356553" y="5448300"/>
            <a:ext cx="6516687" cy="822325"/>
          </a:xfrm>
        </p:spPr>
        <p:txBody>
          <a:bodyPr/>
          <a:lstStyle/>
          <a:p>
            <a:pPr marL="0" indent="0" eaLnBrk="1" hangingPunct="1">
              <a:lnSpc>
                <a:spcPct val="70000"/>
              </a:lnSpc>
              <a:defRPr/>
            </a:pPr>
            <a:r>
              <a:rPr lang="en-US" sz="2400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Garamond"/>
                <a:ea typeface="+mn-ea"/>
                <a:cs typeface="Garamond"/>
              </a:rPr>
              <a:t>Texas Tech University Health Sciences Center</a:t>
            </a:r>
          </a:p>
          <a:p>
            <a:pPr marL="0" indent="0" eaLnBrk="1" hangingPunct="1">
              <a:lnSpc>
                <a:spcPct val="70000"/>
              </a:lnSpc>
              <a:defRPr/>
            </a:pPr>
            <a:r>
              <a:rPr lang="en-US" sz="2400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Garamond"/>
                <a:ea typeface="+mn-ea"/>
                <a:cs typeface="Garamond"/>
              </a:rPr>
              <a:t>Sharon Hunt, MBA, FACHE</a:t>
            </a:r>
            <a:endParaRPr lang="en-US" sz="2400" dirty="0">
              <a:solidFill>
                <a:schemeClr val="accent4">
                  <a:lumMod val="75000"/>
                  <a:lumOff val="25000"/>
                </a:schemeClr>
              </a:solidFill>
              <a:latin typeface="Garamond"/>
              <a:ea typeface="+mn-ea"/>
              <a:cs typeface="Garamond"/>
            </a:endParaRPr>
          </a:p>
          <a:p>
            <a:pPr marL="0" indent="0" eaLnBrk="1" hangingPunct="1">
              <a:lnSpc>
                <a:spcPct val="70000"/>
              </a:lnSpc>
              <a:defRPr/>
            </a:pPr>
            <a:endParaRPr lang="en-US" sz="2000" dirty="0">
              <a:solidFill>
                <a:schemeClr val="accent4">
                  <a:lumMod val="75000"/>
                  <a:lumOff val="25000"/>
                </a:schemeClr>
              </a:solidFill>
              <a:latin typeface="Garamond"/>
              <a:ea typeface="+mn-ea"/>
              <a:cs typeface="Garamond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9408" y="674687"/>
            <a:ext cx="7753350" cy="43027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3600" b="1" spc="300" dirty="0" smtClean="0">
                <a:solidFill>
                  <a:srgbClr val="CC0000"/>
                </a:solidFill>
                <a:latin typeface="Calibri"/>
                <a:ea typeface="ＭＳ Ｐゴシック" charset="0"/>
                <a:cs typeface="Calibri"/>
              </a:rPr>
              <a:t>HPHA 5307</a:t>
            </a:r>
          </a:p>
          <a:p>
            <a:pPr algn="ctr">
              <a:lnSpc>
                <a:spcPct val="120000"/>
              </a:lnSpc>
              <a:defRPr/>
            </a:pPr>
            <a:r>
              <a:rPr lang="en-US" sz="3600" b="1" spc="300" dirty="0" smtClean="0">
                <a:solidFill>
                  <a:srgbClr val="CC0000"/>
                </a:solidFill>
                <a:latin typeface="Calibri"/>
                <a:ea typeface="ＭＳ Ｐゴシック" charset="0"/>
                <a:cs typeface="Calibri"/>
              </a:rPr>
              <a:t>Health Organization and Human Resource Management</a:t>
            </a:r>
          </a:p>
          <a:p>
            <a:pPr algn="ctr">
              <a:lnSpc>
                <a:spcPct val="120000"/>
              </a:lnSpc>
              <a:defRPr/>
            </a:pPr>
            <a:endParaRPr lang="en-US" sz="3600" b="1" spc="300" dirty="0">
              <a:solidFill>
                <a:srgbClr val="CC0000"/>
              </a:solidFill>
              <a:latin typeface="Calibri"/>
              <a:ea typeface="ＭＳ Ｐゴシック" charset="0"/>
              <a:cs typeface="Calibri"/>
            </a:endParaRPr>
          </a:p>
          <a:p>
            <a:pPr algn="ctr">
              <a:lnSpc>
                <a:spcPct val="120000"/>
              </a:lnSpc>
              <a:defRPr/>
            </a:pPr>
            <a:r>
              <a:rPr lang="en-US" sz="2800" dirty="0" smtClean="0">
                <a:solidFill>
                  <a:srgbClr val="777777"/>
                </a:solidFill>
                <a:latin typeface="Calibri"/>
                <a:ea typeface="ＭＳ Ｐゴシック" charset="0"/>
                <a:cs typeface="Calibri"/>
              </a:rPr>
              <a:t>Chapter 9: Compensation Practices, Planning, and Challenges</a:t>
            </a:r>
          </a:p>
          <a:p>
            <a:pPr algn="ctr">
              <a:lnSpc>
                <a:spcPct val="120000"/>
              </a:lnSpc>
              <a:defRPr/>
            </a:pPr>
            <a:endParaRPr lang="en-US" sz="2800" spc="300" dirty="0">
              <a:solidFill>
                <a:srgbClr val="CC0000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299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48736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Strategic Role of Compensation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812925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Rewards employee performance</a:t>
            </a:r>
          </a:p>
          <a:p>
            <a:pPr eaLnBrk="1" hangingPunct="1"/>
            <a:r>
              <a:rPr lang="en-US" altLang="en-US" sz="2800" smtClean="0"/>
              <a:t>Achieves internal equity in the organization</a:t>
            </a:r>
          </a:p>
          <a:p>
            <a:pPr eaLnBrk="1" hangingPunct="1"/>
            <a:r>
              <a:rPr lang="en-US" altLang="en-US" sz="2800" smtClean="0"/>
              <a:t>Maintains external competitiveness in labor markets</a:t>
            </a:r>
          </a:p>
          <a:p>
            <a:pPr eaLnBrk="1" hangingPunct="1"/>
            <a:r>
              <a:rPr lang="en-US" altLang="en-US" sz="2800" smtClean="0"/>
              <a:t>Aligns employee behavior with organizational goals</a:t>
            </a:r>
          </a:p>
          <a:p>
            <a:pPr eaLnBrk="1" hangingPunct="1"/>
            <a:r>
              <a:rPr lang="en-US" altLang="en-US" sz="2800" smtClean="0"/>
              <a:t>Attracts and retains high-performing employees</a:t>
            </a:r>
          </a:p>
          <a:p>
            <a:pPr eaLnBrk="1" hangingPunct="1"/>
            <a:r>
              <a:rPr lang="en-US" altLang="en-US" sz="2800" smtClean="0"/>
              <a:t>Maintains compensation within the budget</a:t>
            </a:r>
          </a:p>
          <a:p>
            <a:pPr eaLnBrk="1" hangingPunct="1"/>
            <a:r>
              <a:rPr lang="en-US" altLang="en-US" sz="2800" smtClean="0"/>
              <a:t>Complies with legal requirements</a:t>
            </a:r>
          </a:p>
        </p:txBody>
      </p:sp>
    </p:spTree>
    <p:extLst>
      <p:ext uri="{BB962C8B-B14F-4D97-AF65-F5344CB8AC3E}">
        <p14:creationId xmlns:p14="http://schemas.microsoft.com/office/powerpoint/2010/main" val="1824162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53975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Intrinsic and Extrinsic Rewards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Compensation is one part of the organization’s reward system.</a:t>
            </a:r>
          </a:p>
          <a:p>
            <a:pPr eaLnBrk="1" hangingPunct="1"/>
            <a:r>
              <a:rPr lang="en-US" altLang="en-US" smtClean="0"/>
              <a:t>Extrinsic rewards are tangible, such as money, benefits, and time off with pay.</a:t>
            </a:r>
          </a:p>
          <a:p>
            <a:pPr eaLnBrk="1" hangingPunct="1"/>
            <a:r>
              <a:rPr lang="en-US" altLang="en-US" smtClean="0"/>
              <a:t>Intrinsic rewards are less tangible, including the satisfaction one gets from the work, and reinforcement from supervisors, staff, and patients. </a:t>
            </a:r>
          </a:p>
        </p:txBody>
      </p:sp>
    </p:spTree>
    <p:extLst>
      <p:ext uri="{BB962C8B-B14F-4D97-AF65-F5344CB8AC3E}">
        <p14:creationId xmlns:p14="http://schemas.microsoft.com/office/powerpoint/2010/main" val="3065780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46672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The Key Challenge in Compensation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1450"/>
            <a:ext cx="8229600" cy="4525963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600" i="1" dirty="0" smtClean="0"/>
              <a:t>Balancing internal </a:t>
            </a:r>
            <a:r>
              <a:rPr lang="en-US" sz="3600" i="1" dirty="0"/>
              <a:t>e</a:t>
            </a:r>
            <a:r>
              <a:rPr lang="en-US" sz="3600" i="1" dirty="0" smtClean="0"/>
              <a:t>quity and </a:t>
            </a:r>
            <a:br>
              <a:rPr lang="en-US" sz="3600" i="1" dirty="0" smtClean="0"/>
            </a:br>
            <a:r>
              <a:rPr lang="en-US" sz="3600" i="1" dirty="0" smtClean="0"/>
              <a:t>external competitiveness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Employees seek fairness and equity in compensation.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Organizations must sometimes pay premium salaries for staff that are in short supply.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This may lead to a situation in inequity, such that persons who are new to the organization may earn as much as those who are long-term employees.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This is also referred to as wage compression, where there is little variation between salaries for a particular job.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159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508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How Much Is a Job Worth?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Job evaluation is a formal process used to assess the monetary worth of a job, contrasted with market pricing which is based largely on prevailing wage rates.</a:t>
            </a:r>
          </a:p>
          <a:p>
            <a:pPr eaLnBrk="1" hangingPunct="1"/>
            <a:r>
              <a:rPr lang="en-US" altLang="en-US" sz="2800" smtClean="0"/>
              <a:t>There are multiple job evaluation methods:</a:t>
            </a:r>
          </a:p>
          <a:p>
            <a:pPr lvl="1" eaLnBrk="1" hangingPunct="1"/>
            <a:r>
              <a:rPr lang="en-US" altLang="en-US" sz="2000" smtClean="0"/>
              <a:t>Ranking</a:t>
            </a:r>
          </a:p>
          <a:p>
            <a:pPr lvl="1" eaLnBrk="1" hangingPunct="1"/>
            <a:r>
              <a:rPr lang="en-US" altLang="en-US" sz="2000" smtClean="0"/>
              <a:t>Job classification systems</a:t>
            </a:r>
          </a:p>
          <a:p>
            <a:pPr lvl="1" eaLnBrk="1" hangingPunct="1"/>
            <a:r>
              <a:rPr lang="en-US" altLang="en-US" sz="2000" smtClean="0"/>
              <a:t>Broadbanding</a:t>
            </a:r>
          </a:p>
          <a:p>
            <a:pPr lvl="1" eaLnBrk="1" hangingPunct="1"/>
            <a:r>
              <a:rPr lang="en-US" altLang="en-US" sz="2000" smtClean="0"/>
              <a:t>Point system</a:t>
            </a:r>
          </a:p>
          <a:p>
            <a:pPr lvl="1" eaLnBrk="1" hangingPunct="1"/>
            <a:r>
              <a:rPr lang="en-US" altLang="en-US" sz="2000" smtClean="0"/>
              <a:t>Factor comparison</a:t>
            </a:r>
          </a:p>
          <a:p>
            <a:pPr lvl="1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77265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56197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Performance-Based Pay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69545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z="2000" dirty="0" smtClean="0"/>
              <a:t>Multiple company-wide plans</a:t>
            </a:r>
          </a:p>
          <a:p>
            <a:pPr lvl="1" eaLnBrk="1" hangingPunct="1"/>
            <a:r>
              <a:rPr lang="en-US" altLang="en-US" sz="2000" dirty="0" smtClean="0"/>
              <a:t>Profit-sharing plans</a:t>
            </a:r>
          </a:p>
          <a:p>
            <a:pPr lvl="1" eaLnBrk="1" hangingPunct="1"/>
            <a:r>
              <a:rPr lang="en-US" altLang="en-US" sz="2000" dirty="0" smtClean="0"/>
              <a:t>Gain-sharing plans</a:t>
            </a:r>
          </a:p>
          <a:p>
            <a:pPr eaLnBrk="1" hangingPunct="1"/>
            <a:endParaRPr lang="en-US" altLang="en-US" sz="2000" dirty="0" smtClean="0"/>
          </a:p>
          <a:p>
            <a:pPr eaLnBrk="1" hangingPunct="1"/>
            <a:r>
              <a:rPr lang="en-US" altLang="en-US" sz="2000" dirty="0" smtClean="0"/>
              <a:t>Individual-based performance pay</a:t>
            </a:r>
          </a:p>
          <a:p>
            <a:pPr eaLnBrk="1" hangingPunct="1"/>
            <a:r>
              <a:rPr lang="en-US" altLang="en-US" sz="2000" dirty="0" smtClean="0"/>
              <a:t>Team-based incentives seek to improve quality of care and customer service and focus on the team</a:t>
            </a:r>
          </a:p>
          <a:p>
            <a:pPr eaLnBrk="1" hangingPunct="1"/>
            <a:r>
              <a:rPr lang="en-US" altLang="en-US" sz="2000" dirty="0" smtClean="0"/>
              <a:t>Value-based and quality-based pay</a:t>
            </a:r>
          </a:p>
          <a:p>
            <a:pPr eaLnBrk="1" hangingPunct="1"/>
            <a:r>
              <a:rPr lang="en-US" altLang="en-US" sz="2000" dirty="0" smtClean="0"/>
              <a:t>Skill-based or competency-based pay rewards employees for learning new skills so that they are more valuable to the organization and may be more flexibly used in the organization</a:t>
            </a:r>
          </a:p>
        </p:txBody>
      </p:sp>
    </p:spTree>
    <p:extLst>
      <p:ext uri="{BB962C8B-B14F-4D97-AF65-F5344CB8AC3E}">
        <p14:creationId xmlns:p14="http://schemas.microsoft.com/office/powerpoint/2010/main" val="2105047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4556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Physician Compensation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Prior to World War II, physician compensation was mainly fee-for-service.</a:t>
            </a:r>
          </a:p>
          <a:p>
            <a:pPr eaLnBrk="1" hangingPunct="1"/>
            <a:r>
              <a:rPr lang="en-US" altLang="en-US" sz="2800" smtClean="0"/>
              <a:t>As insurance came into being, demand for services increased, establishing the need to control costs.</a:t>
            </a:r>
          </a:p>
          <a:p>
            <a:pPr eaLnBrk="1" hangingPunct="1"/>
            <a:r>
              <a:rPr lang="en-US" altLang="en-US" sz="2800" smtClean="0"/>
              <a:t>Managed care emerged as a method of driving physician behavior by the use of clinical evidence rather than by volume of services provided. </a:t>
            </a:r>
          </a:p>
          <a:p>
            <a:pPr eaLnBrk="1" hangingPunct="1"/>
            <a:r>
              <a:rPr lang="en-US" altLang="en-US" sz="2800" smtClean="0"/>
              <a:t>Capitation was one method to put physicians at financial risk for service provided.</a:t>
            </a:r>
          </a:p>
        </p:txBody>
      </p:sp>
    </p:spTree>
    <p:extLst>
      <p:ext uri="{BB962C8B-B14F-4D97-AF65-F5344CB8AC3E}">
        <p14:creationId xmlns:p14="http://schemas.microsoft.com/office/powerpoint/2010/main" val="1480100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5191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Payment Methods and Practice Settings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Office practice compensation is typically fee-for-service incentive.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Independent practice associations develop contracts with payers to provide discounted services; fee-for-service is still dominant.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US" sz="2400" dirty="0" smtClean="0"/>
              <a:t>Bonuses may be offered if targets are reached.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Staff models, where physicians are paid a straight salary, retain regional popularity.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Hospital-based physicians are paid on salary and include hospitalists, radiologists, and pathologists.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47329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58102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Challenges in Physician Compensation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7363"/>
            <a:ext cx="8229600" cy="452596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dirty="0" smtClean="0"/>
              <a:t>Complex formulas for compensation have been developed to address such questions as the following: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How are patients valued by a practice?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For procedure-based specialty, should physician who performs the procedure get full credit or should the physician who had seen the patient regularly receive some credit?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For obstetricians, should the physician who performs more vaginal deliveries receive more credit than the physician who has a higher rate of cesarean section deliveries?</a:t>
            </a:r>
          </a:p>
        </p:txBody>
      </p:sp>
    </p:spTree>
    <p:extLst>
      <p:ext uri="{BB962C8B-B14F-4D97-AF65-F5344CB8AC3E}">
        <p14:creationId xmlns:p14="http://schemas.microsoft.com/office/powerpoint/2010/main" val="240222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TUHSC_DblT_c2C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357" y="1990845"/>
            <a:ext cx="5973062" cy="204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ON-HSC_PPT">
  <a:themeElements>
    <a:clrScheme name="SON-HSC_PP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52D74"/>
      </a:accent1>
      <a:accent2>
        <a:srgbClr val="557DB9"/>
      </a:accent2>
      <a:accent3>
        <a:srgbClr val="FFFFFF"/>
      </a:accent3>
      <a:accent4>
        <a:srgbClr val="000000"/>
      </a:accent4>
      <a:accent5>
        <a:srgbClr val="AAADBC"/>
      </a:accent5>
      <a:accent6>
        <a:srgbClr val="4C71A7"/>
      </a:accent6>
      <a:hlink>
        <a:srgbClr val="286556"/>
      </a:hlink>
      <a:folHlink>
        <a:srgbClr val="28A573"/>
      </a:folHlink>
    </a:clrScheme>
    <a:fontScheme name="SON-HSC_PP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ON-HSC_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52D74"/>
        </a:accent1>
        <a:accent2>
          <a:srgbClr val="557DB9"/>
        </a:accent2>
        <a:accent3>
          <a:srgbClr val="FFFFFF"/>
        </a:accent3>
        <a:accent4>
          <a:srgbClr val="000000"/>
        </a:accent4>
        <a:accent5>
          <a:srgbClr val="AAADBC"/>
        </a:accent5>
        <a:accent6>
          <a:srgbClr val="4C71A7"/>
        </a:accent6>
        <a:hlink>
          <a:srgbClr val="286556"/>
        </a:hlink>
        <a:folHlink>
          <a:srgbClr val="28A5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N-HSC_PP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ED9FF"/>
        </a:accent1>
        <a:accent2>
          <a:srgbClr val="DCF2E6"/>
        </a:accent2>
        <a:accent3>
          <a:srgbClr val="FFFFFF"/>
        </a:accent3>
        <a:accent4>
          <a:srgbClr val="000000"/>
        </a:accent4>
        <a:accent5>
          <a:srgbClr val="D3E9FF"/>
        </a:accent5>
        <a:accent6>
          <a:srgbClr val="C7DBD0"/>
        </a:accent6>
        <a:hlink>
          <a:srgbClr val="AAAAAA"/>
        </a:hlink>
        <a:folHlink>
          <a:srgbClr val="6464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SON-HSC_PPT</Template>
  <TotalTime>4483</TotalTime>
  <Words>476</Words>
  <Application>Microsoft Office PowerPoint</Application>
  <PresentationFormat>On-screen Show (4:3)</PresentationFormat>
  <Paragraphs>67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SON-HSC_PPT</vt:lpstr>
      <vt:lpstr>PowerPoint Presentation</vt:lpstr>
      <vt:lpstr>Strategic Role of Compensation</vt:lpstr>
      <vt:lpstr>Intrinsic and Extrinsic Rewards</vt:lpstr>
      <vt:lpstr>The Key Challenge in Compensation</vt:lpstr>
      <vt:lpstr>How Much Is a Job Worth?</vt:lpstr>
      <vt:lpstr>Performance-Based Pay</vt:lpstr>
      <vt:lpstr>Physician Compensation</vt:lpstr>
      <vt:lpstr>Payment Methods and Practice Settings</vt:lpstr>
      <vt:lpstr>Challenges in Physician Compensation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Sharon Hunt</cp:lastModifiedBy>
  <cp:revision>68</cp:revision>
  <cp:lastPrinted>2005-06-01T14:50:58Z</cp:lastPrinted>
  <dcterms:created xsi:type="dcterms:W3CDTF">2016-02-24T20:06:27Z</dcterms:created>
  <dcterms:modified xsi:type="dcterms:W3CDTF">2017-01-02T22:03:54Z</dcterms:modified>
</cp:coreProperties>
</file>