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77" r:id="rId1"/>
  </p:sldMasterIdLst>
  <p:notesMasterIdLst>
    <p:notesMasterId r:id="rId13"/>
  </p:notesMasterIdLst>
  <p:sldIdLst>
    <p:sldId id="256" r:id="rId2"/>
    <p:sldId id="257" r:id="rId3"/>
    <p:sldId id="258" r:id="rId4"/>
    <p:sldId id="267" r:id="rId5"/>
    <p:sldId id="268" r:id="rId6"/>
    <p:sldId id="269" r:id="rId7"/>
    <p:sldId id="262" r:id="rId8"/>
    <p:sldId id="263" r:id="rId9"/>
    <p:sldId id="264" r:id="rId10"/>
    <p:sldId id="266" r:id="rId11"/>
    <p:sldId id="270"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1956" y="-4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A3AF6B-BAD4-4ABA-8F08-BBAF0871B0BD}" type="datetimeFigureOut">
              <a:rPr lang="en-US" smtClean="0"/>
              <a:t>7/15/2020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85EDD7-FD94-4428-9CB2-B9D5E7100CE2}" type="slidenum">
              <a:rPr lang="en-US" smtClean="0"/>
              <a:t>‹#›</a:t>
            </a:fld>
            <a:endParaRPr lang="en-US" dirty="0"/>
          </a:p>
        </p:txBody>
      </p:sp>
    </p:spTree>
    <p:extLst>
      <p:ext uri="{BB962C8B-B14F-4D97-AF65-F5344CB8AC3E}">
        <p14:creationId xmlns:p14="http://schemas.microsoft.com/office/powerpoint/2010/main" val="4145381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itchFamily="2" charset="2"/>
              <a:buNone/>
            </a:pPr>
            <a:r>
              <a:rPr lang="en-US" dirty="0" smtClean="0"/>
              <a:t>The articles provided involve</a:t>
            </a:r>
            <a:r>
              <a:rPr lang="en-US" baseline="0" dirty="0" smtClean="0"/>
              <a:t> both qualitative and quantitative research. All the four articles provide a link to the topic and handle challenges that face several areas in the discipline.</a:t>
            </a:r>
            <a:endParaRPr lang="en-US" dirty="0"/>
          </a:p>
        </p:txBody>
      </p:sp>
      <p:sp>
        <p:nvSpPr>
          <p:cNvPr id="4" name="Slide Number Placeholder 3"/>
          <p:cNvSpPr>
            <a:spLocks noGrp="1"/>
          </p:cNvSpPr>
          <p:nvPr>
            <p:ph type="sldNum" sz="quarter" idx="10"/>
          </p:nvPr>
        </p:nvSpPr>
        <p:spPr/>
        <p:txBody>
          <a:bodyPr/>
          <a:lstStyle/>
          <a:p>
            <a:fld id="{C485EDD7-FD94-4428-9CB2-B9D5E7100CE2}" type="slidenum">
              <a:rPr lang="en-US" smtClean="0"/>
              <a:t>2</a:t>
            </a:fld>
            <a:endParaRPr lang="en-US" dirty="0"/>
          </a:p>
        </p:txBody>
      </p:sp>
    </p:spTree>
    <p:extLst>
      <p:ext uri="{BB962C8B-B14F-4D97-AF65-F5344CB8AC3E}">
        <p14:creationId xmlns:p14="http://schemas.microsoft.com/office/powerpoint/2010/main" val="352985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itchFamily="2" charset="2"/>
              <a:buNone/>
            </a:pPr>
            <a:r>
              <a:rPr lang="en-US" baseline="0" dirty="0" smtClean="0"/>
              <a:t>Health care managers ignore the need to focus on primary care. They see target patient demography as vulnerable and intervene based on the presented illness </a:t>
            </a:r>
            <a:r>
              <a:rPr lang="en-US" sz="1200" dirty="0" smtClean="0">
                <a:latin typeface="Times New Roman" pitchFamily="18" charset="0"/>
                <a:cs typeface="Times New Roman" pitchFamily="18" charset="0"/>
              </a:rPr>
              <a:t>(Wozniak et al., 2016)</a:t>
            </a:r>
            <a:r>
              <a:rPr lang="en-US" baseline="0" dirty="0" smtClean="0"/>
              <a:t>. Primary care is essential in ensuring people maintain their health on daily basis.</a:t>
            </a:r>
          </a:p>
        </p:txBody>
      </p:sp>
      <p:sp>
        <p:nvSpPr>
          <p:cNvPr id="4" name="Slide Number Placeholder 3"/>
          <p:cNvSpPr>
            <a:spLocks noGrp="1"/>
          </p:cNvSpPr>
          <p:nvPr>
            <p:ph type="sldNum" sz="quarter" idx="10"/>
          </p:nvPr>
        </p:nvSpPr>
        <p:spPr/>
        <p:txBody>
          <a:bodyPr/>
          <a:lstStyle/>
          <a:p>
            <a:fld id="{C485EDD7-FD94-4428-9CB2-B9D5E7100CE2}" type="slidenum">
              <a:rPr lang="en-US" smtClean="0"/>
              <a:t>3</a:t>
            </a:fld>
            <a:endParaRPr lang="en-US" dirty="0"/>
          </a:p>
        </p:txBody>
      </p:sp>
    </p:spTree>
    <p:extLst>
      <p:ext uri="{BB962C8B-B14F-4D97-AF65-F5344CB8AC3E}">
        <p14:creationId xmlns:p14="http://schemas.microsoft.com/office/powerpoint/2010/main" val="1794210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itchFamily="2" charset="2"/>
              <a:buNone/>
            </a:pPr>
            <a:r>
              <a:rPr lang="en-US" baseline="0" dirty="0" smtClean="0"/>
              <a:t>Healthcare workers who handle children with medical complexity face multiple challenges. Some of these challenges include lack of adequate skills, unavailability, poor communication between them and the child’s family, and psychosocial complexity of families </a:t>
            </a:r>
            <a:r>
              <a:rPr lang="en-US" sz="1200" dirty="0" smtClean="0">
                <a:latin typeface="Times New Roman" pitchFamily="18" charset="0"/>
                <a:cs typeface="Times New Roman" pitchFamily="18" charset="0"/>
              </a:rPr>
              <a:t>(Altman et al., 2018</a:t>
            </a:r>
            <a:r>
              <a:rPr lang="en-US" baseline="0" dirty="0" smtClean="0"/>
              <a:t>. Moreover, parent’s health literacy may also be wanting.</a:t>
            </a:r>
          </a:p>
        </p:txBody>
      </p:sp>
      <p:sp>
        <p:nvSpPr>
          <p:cNvPr id="4" name="Slide Number Placeholder 3"/>
          <p:cNvSpPr>
            <a:spLocks noGrp="1"/>
          </p:cNvSpPr>
          <p:nvPr>
            <p:ph type="sldNum" sz="quarter" idx="10"/>
          </p:nvPr>
        </p:nvSpPr>
        <p:spPr/>
        <p:txBody>
          <a:bodyPr/>
          <a:lstStyle/>
          <a:p>
            <a:fld id="{C485EDD7-FD94-4428-9CB2-B9D5E7100CE2}" type="slidenum">
              <a:rPr lang="en-US" smtClean="0"/>
              <a:t>4</a:t>
            </a:fld>
            <a:endParaRPr lang="en-US" dirty="0"/>
          </a:p>
        </p:txBody>
      </p:sp>
    </p:spTree>
    <p:extLst>
      <p:ext uri="{BB962C8B-B14F-4D97-AF65-F5344CB8AC3E}">
        <p14:creationId xmlns:p14="http://schemas.microsoft.com/office/powerpoint/2010/main" val="1167033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itchFamily="2" charset="2"/>
              <a:buNone/>
            </a:pPr>
            <a:r>
              <a:rPr lang="en-US" baseline="0" dirty="0" smtClean="0"/>
              <a:t>This article campaigns for analysis of healthcare demand. Hence, organizations can work on their response rates, for instance, speedy use of ambulances to assist in cases of emergency </a:t>
            </a:r>
            <a:r>
              <a:rPr lang="en-US" sz="1200" dirty="0" smtClean="0">
                <a:latin typeface="Times New Roman" pitchFamily="18" charset="0"/>
                <a:cs typeface="Times New Roman" pitchFamily="18" charset="0"/>
              </a:rPr>
              <a:t>(Marcikić et al., 2017).</a:t>
            </a:r>
            <a:endParaRPr lang="en-US" baseline="0" dirty="0" smtClean="0"/>
          </a:p>
        </p:txBody>
      </p:sp>
      <p:sp>
        <p:nvSpPr>
          <p:cNvPr id="4" name="Slide Number Placeholder 3"/>
          <p:cNvSpPr>
            <a:spLocks noGrp="1"/>
          </p:cNvSpPr>
          <p:nvPr>
            <p:ph type="sldNum" sz="quarter" idx="10"/>
          </p:nvPr>
        </p:nvSpPr>
        <p:spPr/>
        <p:txBody>
          <a:bodyPr/>
          <a:lstStyle/>
          <a:p>
            <a:fld id="{C485EDD7-FD94-4428-9CB2-B9D5E7100CE2}" type="slidenum">
              <a:rPr lang="en-US" smtClean="0"/>
              <a:t>5</a:t>
            </a:fld>
            <a:endParaRPr lang="en-US" dirty="0"/>
          </a:p>
        </p:txBody>
      </p:sp>
    </p:spTree>
    <p:extLst>
      <p:ext uri="{BB962C8B-B14F-4D97-AF65-F5344CB8AC3E}">
        <p14:creationId xmlns:p14="http://schemas.microsoft.com/office/powerpoint/2010/main" val="1038533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itchFamily="2" charset="2"/>
              <a:buNone/>
            </a:pPr>
            <a:r>
              <a:rPr lang="en-US" baseline="0" dirty="0" smtClean="0"/>
              <a:t>The article finds that a physician’s character is directly proportional to the influence on costs. Since character defines decision-making, and physicians are at the core of a healthcare organization’s decision-making, it directly impacts the expenses </a:t>
            </a:r>
            <a:r>
              <a:rPr lang="en-US" sz="1200" dirty="0" smtClean="0">
                <a:latin typeface="Times New Roman" pitchFamily="18" charset="0"/>
                <a:cs typeface="Times New Roman" pitchFamily="18" charset="0"/>
              </a:rPr>
              <a:t>(Wong et al., 2018)</a:t>
            </a:r>
            <a:r>
              <a:rPr lang="en-US" baseline="0" dirty="0" smtClean="0"/>
              <a:t>. For example, a doctor may decide to purchase items needed for a surgery, whereas the surgery would not be necessary, depending on the illness.</a:t>
            </a:r>
          </a:p>
        </p:txBody>
      </p:sp>
      <p:sp>
        <p:nvSpPr>
          <p:cNvPr id="4" name="Slide Number Placeholder 3"/>
          <p:cNvSpPr>
            <a:spLocks noGrp="1"/>
          </p:cNvSpPr>
          <p:nvPr>
            <p:ph type="sldNum" sz="quarter" idx="10"/>
          </p:nvPr>
        </p:nvSpPr>
        <p:spPr/>
        <p:txBody>
          <a:bodyPr/>
          <a:lstStyle/>
          <a:p>
            <a:fld id="{C485EDD7-FD94-4428-9CB2-B9D5E7100CE2}" type="slidenum">
              <a:rPr lang="en-US" smtClean="0"/>
              <a:t>6</a:t>
            </a:fld>
            <a:endParaRPr lang="en-US" dirty="0"/>
          </a:p>
        </p:txBody>
      </p:sp>
    </p:spTree>
    <p:extLst>
      <p:ext uri="{BB962C8B-B14F-4D97-AF65-F5344CB8AC3E}">
        <p14:creationId xmlns:p14="http://schemas.microsoft.com/office/powerpoint/2010/main" val="19634036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itchFamily="2" charset="2"/>
              <a:buNone/>
            </a:pPr>
            <a:r>
              <a:rPr lang="en-US" dirty="0" smtClean="0"/>
              <a:t>The four articles are related</a:t>
            </a:r>
            <a:r>
              <a:rPr lang="en-US" baseline="0" dirty="0" smtClean="0"/>
              <a:t> to the provision of high-level healthcare services. Primary care helps in minimizing hospital visits, and at length, mortality rates; addressing challenges faced by workers who provide care for CMC raises the service quality; understanding demand trends facilitates better plans; and employing good doctors may reduce unnecessary costs.</a:t>
            </a:r>
            <a:endParaRPr lang="en-US" dirty="0"/>
          </a:p>
        </p:txBody>
      </p:sp>
      <p:sp>
        <p:nvSpPr>
          <p:cNvPr id="4" name="Slide Number Placeholder 3"/>
          <p:cNvSpPr>
            <a:spLocks noGrp="1"/>
          </p:cNvSpPr>
          <p:nvPr>
            <p:ph type="sldNum" sz="quarter" idx="10"/>
          </p:nvPr>
        </p:nvSpPr>
        <p:spPr/>
        <p:txBody>
          <a:bodyPr/>
          <a:lstStyle/>
          <a:p>
            <a:fld id="{C485EDD7-FD94-4428-9CB2-B9D5E7100CE2}" type="slidenum">
              <a:rPr lang="en-US" smtClean="0"/>
              <a:t>7</a:t>
            </a:fld>
            <a:endParaRPr lang="en-US" dirty="0"/>
          </a:p>
        </p:txBody>
      </p:sp>
    </p:spTree>
    <p:extLst>
      <p:ext uri="{BB962C8B-B14F-4D97-AF65-F5344CB8AC3E}">
        <p14:creationId xmlns:p14="http://schemas.microsoft.com/office/powerpoint/2010/main" val="1067327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findings of the above listed articles have been</a:t>
            </a:r>
            <a:r>
              <a:rPr lang="en-US" baseline="0" dirty="0" smtClean="0"/>
              <a:t> having effects on healthcare organizations in terms of the quality of services they provide. These impacts have been felt by both the care providers and the patients. Also, other stakeholders such as investors and governments have ben affected.</a:t>
            </a:r>
            <a:endParaRPr lang="en-US" dirty="0"/>
          </a:p>
        </p:txBody>
      </p:sp>
      <p:sp>
        <p:nvSpPr>
          <p:cNvPr id="4" name="Slide Number Placeholder 3"/>
          <p:cNvSpPr>
            <a:spLocks noGrp="1"/>
          </p:cNvSpPr>
          <p:nvPr>
            <p:ph type="sldNum" sz="quarter" idx="10"/>
          </p:nvPr>
        </p:nvSpPr>
        <p:spPr/>
        <p:txBody>
          <a:bodyPr/>
          <a:lstStyle/>
          <a:p>
            <a:fld id="{C485EDD7-FD94-4428-9CB2-B9D5E7100CE2}" type="slidenum">
              <a:rPr lang="en-US" smtClean="0"/>
              <a:t>8</a:t>
            </a:fld>
            <a:endParaRPr lang="en-US" dirty="0"/>
          </a:p>
        </p:txBody>
      </p:sp>
    </p:spTree>
    <p:extLst>
      <p:ext uri="{BB962C8B-B14F-4D97-AF65-F5344CB8AC3E}">
        <p14:creationId xmlns:p14="http://schemas.microsoft.com/office/powerpoint/2010/main" val="3580486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the articles indicate, healthcare</a:t>
            </a:r>
            <a:r>
              <a:rPr lang="en-US" baseline="0" dirty="0" smtClean="0"/>
              <a:t> still has challenges that need to be addressed without delay. If these challenges are not addressed, mortality rate may not reduce in the near future.</a:t>
            </a:r>
            <a:endParaRPr lang="en-US" dirty="0"/>
          </a:p>
        </p:txBody>
      </p:sp>
      <p:sp>
        <p:nvSpPr>
          <p:cNvPr id="4" name="Slide Number Placeholder 3"/>
          <p:cNvSpPr>
            <a:spLocks noGrp="1"/>
          </p:cNvSpPr>
          <p:nvPr>
            <p:ph type="sldNum" sz="quarter" idx="10"/>
          </p:nvPr>
        </p:nvSpPr>
        <p:spPr/>
        <p:txBody>
          <a:bodyPr/>
          <a:lstStyle/>
          <a:p>
            <a:fld id="{C485EDD7-FD94-4428-9CB2-B9D5E7100CE2}" type="slidenum">
              <a:rPr lang="en-US" smtClean="0"/>
              <a:t>9</a:t>
            </a:fld>
            <a:endParaRPr lang="en-US" dirty="0"/>
          </a:p>
        </p:txBody>
      </p:sp>
    </p:spTree>
    <p:extLst>
      <p:ext uri="{BB962C8B-B14F-4D97-AF65-F5344CB8AC3E}">
        <p14:creationId xmlns:p14="http://schemas.microsoft.com/office/powerpoint/2010/main" val="3247383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864BFC8-AAFE-4738-B6B8-47F5B3C0E62B}" type="datetimeFigureOut">
              <a:rPr lang="en-US" smtClean="0"/>
              <a:t>7/15/2020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6C057E-6E6D-460C-971D-C0991317E225}" type="slidenum">
              <a:rPr lang="en-US" smtClean="0"/>
              <a:t>‹#›</a:t>
            </a:fld>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64BFC8-AAFE-4738-B6B8-47F5B3C0E62B}" type="datetimeFigureOut">
              <a:rPr lang="en-US" smtClean="0"/>
              <a:t>7/15/2020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6C057E-6E6D-460C-971D-C0991317E22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64BFC8-AAFE-4738-B6B8-47F5B3C0E62B}" type="datetimeFigureOut">
              <a:rPr lang="en-US" smtClean="0"/>
              <a:t>7/15/2020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6C057E-6E6D-460C-971D-C0991317E225}" type="slidenum">
              <a:rPr lang="en-US" smtClean="0"/>
              <a:t>‹#›</a:t>
            </a:fld>
            <a:endParaRPr lang="en-US" dirty="0"/>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64BFC8-AAFE-4738-B6B8-47F5B3C0E62B}" type="datetimeFigureOut">
              <a:rPr lang="en-US" smtClean="0"/>
              <a:t>7/15/2020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A6C057E-6E6D-460C-971D-C0991317E225}"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64BFC8-AAFE-4738-B6B8-47F5B3C0E62B}" type="datetimeFigureOut">
              <a:rPr lang="en-US" smtClean="0"/>
              <a:t>7/15/2020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A6C057E-6E6D-460C-971D-C0991317E225}" type="slidenum">
              <a:rPr lang="en-US" smtClean="0"/>
              <a:t>‹#›</a:t>
            </a:fld>
            <a:endParaRPr lang="en-US" dirty="0"/>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864BFC8-AAFE-4738-B6B8-47F5B3C0E62B}" type="datetimeFigureOut">
              <a:rPr lang="en-US" smtClean="0"/>
              <a:t>7/15/2020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A6C057E-6E6D-460C-971D-C0991317E225}"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64BFC8-AAFE-4738-B6B8-47F5B3C0E62B}" type="datetimeFigureOut">
              <a:rPr lang="en-US" smtClean="0"/>
              <a:t>7/15/2020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A6C057E-6E6D-460C-971D-C0991317E22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64BFC8-AAFE-4738-B6B8-47F5B3C0E62B}" type="datetimeFigureOut">
              <a:rPr lang="en-US" smtClean="0"/>
              <a:t>7/15/2020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A6C057E-6E6D-460C-971D-C0991317E225}" type="slidenum">
              <a:rPr lang="en-US" smtClean="0"/>
              <a:t>‹#›</a:t>
            </a:fld>
            <a:endParaRPr lang="en-US" dirty="0"/>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64BFC8-AAFE-4738-B6B8-47F5B3C0E62B}" type="datetimeFigureOut">
              <a:rPr lang="en-US" smtClean="0"/>
              <a:t>7/15/2020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A6C057E-6E6D-460C-971D-C0991317E22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64BFC8-AAFE-4738-B6B8-47F5B3C0E62B}" type="datetimeFigureOut">
              <a:rPr lang="en-US" smtClean="0"/>
              <a:t>7/15/2020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6C057E-6E6D-460C-971D-C0991317E225}"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4BFC8-AAFE-4738-B6B8-47F5B3C0E62B}" type="datetimeFigureOut">
              <a:rPr lang="en-US" smtClean="0"/>
              <a:t>7/15/2020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6C057E-6E6D-460C-971D-C0991317E225}"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E864BFC8-AAFE-4738-B6B8-47F5B3C0E62B}" type="datetimeFigureOut">
              <a:rPr lang="en-US" smtClean="0"/>
              <a:t>7/15/2020</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EA6C057E-6E6D-460C-971D-C0991317E225}"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173162"/>
          </a:xfrm>
        </p:spPr>
        <p:txBody>
          <a:bodyPr>
            <a:normAutofit fontScale="90000"/>
          </a:bodyPr>
          <a:lstStyle/>
          <a:p>
            <a:r>
              <a:rPr lang="en-US" dirty="0">
                <a:latin typeface="Times New Roman" pitchFamily="18" charset="0"/>
                <a:cs typeface="Times New Roman" pitchFamily="18" charset="0"/>
              </a:rPr>
              <a:t>Healthcare Services</a:t>
            </a:r>
            <a:br>
              <a:rPr lang="en-US" dirty="0">
                <a:latin typeface="Times New Roman" pitchFamily="18" charset="0"/>
                <a:cs typeface="Times New Roman" pitchFamily="18" charset="0"/>
              </a:rPr>
            </a:br>
            <a:endParaRPr lang="en-US" sz="3600" dirty="0">
              <a:latin typeface="Times New Roman" pitchFamily="18" charset="0"/>
              <a:cs typeface="Times New Roman" pitchFamily="18" charset="0"/>
            </a:endParaRPr>
          </a:p>
        </p:txBody>
      </p:sp>
      <p:sp>
        <p:nvSpPr>
          <p:cNvPr id="5" name="Content Placeholder 4"/>
          <p:cNvSpPr>
            <a:spLocks noGrp="1"/>
          </p:cNvSpPr>
          <p:nvPr>
            <p:ph idx="1"/>
          </p:nvPr>
        </p:nvSpPr>
        <p:spPr>
          <a:xfrm>
            <a:off x="457200" y="1676400"/>
            <a:ext cx="8229600" cy="4038599"/>
          </a:xfrm>
        </p:spPr>
        <p:txBody>
          <a:bodyPr>
            <a:normAutofit fontScale="92500" lnSpcReduction="10000"/>
          </a:bodyPr>
          <a:lstStyle/>
          <a:p>
            <a:pPr marL="0" indent="0" algn="ctr">
              <a:lnSpc>
                <a:spcPct val="200000"/>
              </a:lnSpc>
              <a:buNone/>
            </a:pPr>
            <a:r>
              <a:rPr lang="en-US" sz="3600" dirty="0" smtClean="0">
                <a:latin typeface="Times New Roman" pitchFamily="18" charset="0"/>
                <a:cs typeface="Times New Roman" pitchFamily="18" charset="0"/>
              </a:rPr>
              <a:t>Student’s </a:t>
            </a:r>
            <a:r>
              <a:rPr lang="en-US" sz="3600" dirty="0">
                <a:latin typeface="Times New Roman" pitchFamily="18" charset="0"/>
                <a:cs typeface="Times New Roman" pitchFamily="18" charset="0"/>
              </a:rPr>
              <a:t>Name:</a:t>
            </a:r>
            <a:br>
              <a:rPr lang="en-US" sz="3600" dirty="0">
                <a:latin typeface="Times New Roman" pitchFamily="18" charset="0"/>
                <a:cs typeface="Times New Roman" pitchFamily="18" charset="0"/>
              </a:rPr>
            </a:br>
            <a:r>
              <a:rPr lang="en-US" sz="3600" dirty="0">
                <a:latin typeface="Times New Roman" pitchFamily="18" charset="0"/>
                <a:cs typeface="Times New Roman" pitchFamily="18" charset="0"/>
              </a:rPr>
              <a:t>Professor’s Name:</a:t>
            </a:r>
            <a:br>
              <a:rPr lang="en-US" sz="3600" dirty="0">
                <a:latin typeface="Times New Roman" pitchFamily="18" charset="0"/>
                <a:cs typeface="Times New Roman" pitchFamily="18" charset="0"/>
              </a:rPr>
            </a:br>
            <a:r>
              <a:rPr lang="en-US" sz="3600" dirty="0">
                <a:latin typeface="Times New Roman" pitchFamily="18" charset="0"/>
                <a:cs typeface="Times New Roman" pitchFamily="18" charset="0"/>
              </a:rPr>
              <a:t>Course:</a:t>
            </a:r>
            <a:br>
              <a:rPr lang="en-US" sz="3600" dirty="0">
                <a:latin typeface="Times New Roman" pitchFamily="18" charset="0"/>
                <a:cs typeface="Times New Roman" pitchFamily="18" charset="0"/>
              </a:rPr>
            </a:br>
            <a:r>
              <a:rPr lang="en-US" sz="3600" dirty="0">
                <a:latin typeface="Times New Roman" pitchFamily="18" charset="0"/>
                <a:cs typeface="Times New Roman" pitchFamily="18" charset="0"/>
              </a:rPr>
              <a:t>Date:</a:t>
            </a: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28135601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914400"/>
          </a:xfrm>
        </p:spPr>
        <p:txBody>
          <a:bodyPr>
            <a:normAutofit/>
          </a:bodyPr>
          <a:lstStyle/>
          <a:p>
            <a:r>
              <a:rPr lang="en-US" sz="3600" dirty="0" smtClean="0">
                <a:latin typeface="Times New Roman" pitchFamily="18" charset="0"/>
                <a:cs typeface="Times New Roman" pitchFamily="18" charset="0"/>
              </a:rPr>
              <a:t>Introduction</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609598" y="1676401"/>
            <a:ext cx="7162801" cy="3352800"/>
          </a:xfrm>
        </p:spPr>
        <p:txBody>
          <a:bodyPr>
            <a:normAutofit fontScale="77500" lnSpcReduction="20000"/>
          </a:bodyPr>
          <a:lstStyle/>
          <a:p>
            <a:pPr>
              <a:lnSpc>
                <a:spcPct val="200000"/>
              </a:lnSpc>
            </a:pPr>
            <a:r>
              <a:rPr lang="en-US" sz="2400" dirty="0" smtClean="0">
                <a:latin typeface="Times New Roman" pitchFamily="18" charset="0"/>
                <a:cs typeface="Times New Roman" pitchFamily="18" charset="0"/>
              </a:rPr>
              <a:t>Healthcare organizations are crucial in a society for they ensure that its people remain healthy. </a:t>
            </a:r>
            <a:endParaRPr lang="en-US" sz="2400" dirty="0">
              <a:latin typeface="Times New Roman" pitchFamily="18" charset="0"/>
              <a:cs typeface="Times New Roman" pitchFamily="18" charset="0"/>
            </a:endParaRPr>
          </a:p>
          <a:p>
            <a:pPr>
              <a:lnSpc>
                <a:spcPct val="200000"/>
              </a:lnSpc>
            </a:pPr>
            <a:r>
              <a:rPr lang="en-US" sz="2400" dirty="0" smtClean="0">
                <a:latin typeface="Times New Roman" pitchFamily="18" charset="0"/>
                <a:cs typeface="Times New Roman" pitchFamily="18" charset="0"/>
              </a:rPr>
              <a:t>Qualitative and quantitative studies have been conducted in the field of healthcare, considering various challenges it faces.</a:t>
            </a:r>
          </a:p>
          <a:p>
            <a:pPr>
              <a:lnSpc>
                <a:spcPct val="200000"/>
              </a:lnSpc>
            </a:pPr>
            <a:r>
              <a:rPr lang="en-US" sz="2400" dirty="0" smtClean="0">
                <a:latin typeface="Times New Roman" pitchFamily="18" charset="0"/>
                <a:cs typeface="Times New Roman" pitchFamily="18" charset="0"/>
              </a:rPr>
              <a:t>Articles have been written on various topics in healthcare as have been discussed below.</a:t>
            </a:r>
          </a:p>
        </p:txBody>
      </p:sp>
    </p:spTree>
    <p:extLst>
      <p:ext uri="{BB962C8B-B14F-4D97-AF65-F5344CB8AC3E}">
        <p14:creationId xmlns:p14="http://schemas.microsoft.com/office/powerpoint/2010/main" val="10010452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763000" cy="838200"/>
          </a:xfrm>
        </p:spPr>
        <p:txBody>
          <a:bodyPr>
            <a:normAutofit fontScale="90000"/>
          </a:bodyPr>
          <a:lstStyle/>
          <a:p>
            <a:r>
              <a:rPr lang="en-US" sz="3600" dirty="0" smtClean="0">
                <a:latin typeface="Times New Roman" pitchFamily="18" charset="0"/>
                <a:cs typeface="Times New Roman" pitchFamily="18" charset="0"/>
              </a:rPr>
              <a:t>Qualitative Research </a:t>
            </a:r>
            <a:r>
              <a:rPr lang="en-US" sz="3600" dirty="0" smtClean="0">
                <a:latin typeface="Times New Roman" pitchFamily="18" charset="0"/>
                <a:cs typeface="Times New Roman" pitchFamily="18" charset="0"/>
              </a:rPr>
              <a:t>Article 1 : Participation </a:t>
            </a:r>
            <a:r>
              <a:rPr lang="en-US" sz="3600" dirty="0" smtClean="0">
                <a:latin typeface="Times New Roman" pitchFamily="18" charset="0"/>
                <a:cs typeface="Times New Roman" pitchFamily="18" charset="0"/>
              </a:rPr>
              <a:t>in Primary Care</a:t>
            </a:r>
            <a:endParaRPr lang="en-US" dirty="0"/>
          </a:p>
        </p:txBody>
      </p:sp>
      <p:sp>
        <p:nvSpPr>
          <p:cNvPr id="3" name="Content Placeholder 2"/>
          <p:cNvSpPr>
            <a:spLocks noGrp="1"/>
          </p:cNvSpPr>
          <p:nvPr>
            <p:ph idx="1"/>
          </p:nvPr>
        </p:nvSpPr>
        <p:spPr>
          <a:xfrm>
            <a:off x="228600" y="1371600"/>
            <a:ext cx="7848600" cy="5581650"/>
          </a:xfrm>
        </p:spPr>
        <p:txBody>
          <a:bodyPr>
            <a:noAutofit/>
          </a:bodyPr>
          <a:lstStyle/>
          <a:p>
            <a:pPr>
              <a:lnSpc>
                <a:spcPct val="220000"/>
              </a:lnSpc>
            </a:pPr>
            <a:r>
              <a:rPr lang="en-US" sz="1400" dirty="0" smtClean="0">
                <a:latin typeface="Times New Roman" pitchFamily="18" charset="0"/>
                <a:cs typeface="Times New Roman" pitchFamily="18" charset="0"/>
              </a:rPr>
              <a:t>This article studies the perspective of healthcare managers and providers in participation of primary care. </a:t>
            </a:r>
            <a:endParaRPr lang="en-US" sz="1400" dirty="0">
              <a:latin typeface="Times New Roman" pitchFamily="18" charset="0"/>
              <a:cs typeface="Times New Roman" pitchFamily="18" charset="0"/>
            </a:endParaRPr>
          </a:p>
          <a:p>
            <a:pPr>
              <a:lnSpc>
                <a:spcPct val="220000"/>
              </a:lnSpc>
            </a:pPr>
            <a:r>
              <a:rPr lang="en-US" sz="1400" dirty="0" smtClean="0">
                <a:latin typeface="Times New Roman" pitchFamily="18" charset="0"/>
                <a:cs typeface="Times New Roman" pitchFamily="18" charset="0"/>
              </a:rPr>
              <a:t>Healthcare providers tend to only intervene whenever an illness is reported. Thus, primary care has not been implemented in almost </a:t>
            </a:r>
            <a:r>
              <a:rPr lang="en-US" sz="1400" dirty="0">
                <a:latin typeface="Times New Roman" pitchFamily="18" charset="0"/>
                <a:cs typeface="Times New Roman" pitchFamily="18" charset="0"/>
              </a:rPr>
              <a:t>all organizations </a:t>
            </a:r>
            <a:r>
              <a:rPr lang="en-US" sz="1400" dirty="0" smtClean="0">
                <a:latin typeface="Times New Roman" pitchFamily="18" charset="0"/>
                <a:cs typeface="Times New Roman" pitchFamily="18" charset="0"/>
              </a:rPr>
              <a:t>(Wozniak et al., 2016).</a:t>
            </a:r>
          </a:p>
          <a:p>
            <a:pPr>
              <a:lnSpc>
                <a:spcPct val="220000"/>
              </a:lnSpc>
            </a:pPr>
            <a:r>
              <a:rPr lang="en-US" sz="1400" dirty="0" smtClean="0">
                <a:latin typeface="Times New Roman" pitchFamily="18" charset="0"/>
                <a:cs typeface="Times New Roman" pitchFamily="18" charset="0"/>
              </a:rPr>
              <a:t>Examples of the strengths of the article include; it was conducted in partnership with four primary care networks in Canada and Alberta; the interviews involved 17 primary care network professionals..</a:t>
            </a:r>
          </a:p>
          <a:p>
            <a:pPr>
              <a:lnSpc>
                <a:spcPct val="220000"/>
              </a:lnSpc>
            </a:pPr>
            <a:r>
              <a:rPr lang="en-US" sz="1400" dirty="0" smtClean="0">
                <a:latin typeface="Times New Roman" pitchFamily="18" charset="0"/>
                <a:cs typeface="Times New Roman" pitchFamily="18" charset="0"/>
              </a:rPr>
              <a:t>The article’s main weakness was that it evaluated intervention for type 2 diabetes only. </a:t>
            </a:r>
          </a:p>
          <a:p>
            <a:pPr>
              <a:lnSpc>
                <a:spcPct val="220000"/>
              </a:lnSpc>
            </a:pPr>
            <a:r>
              <a:rPr lang="en-US" sz="1400" dirty="0" smtClean="0">
                <a:latin typeface="Times New Roman" pitchFamily="18" charset="0"/>
                <a:cs typeface="Times New Roman" pitchFamily="18" charset="0"/>
              </a:rPr>
              <a:t>The article is reliable as it is unbiased, and it is valid because primary care is vital in controlling mortality rate.</a:t>
            </a:r>
          </a:p>
          <a:p>
            <a:pPr>
              <a:lnSpc>
                <a:spcPct val="220000"/>
              </a:lnSpc>
            </a:pPr>
            <a:r>
              <a:rPr lang="en-US" sz="1400" dirty="0" smtClean="0">
                <a:latin typeface="Times New Roman" pitchFamily="18" charset="0"/>
                <a:cs typeface="Times New Roman" pitchFamily="18" charset="0"/>
              </a:rPr>
              <a:t>Recommendations from the article include employing special nurses to conduct researches on acutely unwell populations.</a:t>
            </a:r>
            <a:endParaRPr lang="en-US" sz="1400" dirty="0">
              <a:latin typeface="Times New Roman" pitchFamily="18" charset="0"/>
              <a:cs typeface="Times New Roman" pitchFamily="18" charset="0"/>
            </a:endParaRPr>
          </a:p>
        </p:txBody>
      </p:sp>
    </p:spTree>
    <p:extLst>
      <p:ext uri="{BB962C8B-B14F-4D97-AF65-F5344CB8AC3E}">
        <p14:creationId xmlns:p14="http://schemas.microsoft.com/office/powerpoint/2010/main" val="10503782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942" y="380999"/>
            <a:ext cx="7195458" cy="961571"/>
          </a:xfrm>
        </p:spPr>
        <p:txBody>
          <a:bodyPr>
            <a:normAutofit fontScale="90000"/>
          </a:bodyPr>
          <a:lstStyle/>
          <a:p>
            <a:r>
              <a:rPr lang="en-US" sz="3600" dirty="0" smtClean="0">
                <a:latin typeface="Times New Roman" pitchFamily="18" charset="0"/>
                <a:cs typeface="Times New Roman" pitchFamily="18" charset="0"/>
              </a:rPr>
              <a:t>Qualitative </a:t>
            </a:r>
            <a:r>
              <a:rPr lang="en-US" dirty="0" smtClean="0">
                <a:latin typeface="Times New Roman" pitchFamily="18" charset="0"/>
                <a:cs typeface="Times New Roman" pitchFamily="18" charset="0"/>
              </a:rPr>
              <a:t>Research </a:t>
            </a:r>
            <a:r>
              <a:rPr lang="en-US" sz="3600" dirty="0" smtClean="0">
                <a:latin typeface="Times New Roman" pitchFamily="18" charset="0"/>
                <a:cs typeface="Times New Roman" pitchFamily="18" charset="0"/>
              </a:rPr>
              <a:t>Article </a:t>
            </a:r>
            <a:r>
              <a:rPr lang="en-US" sz="3600" dirty="0" smtClean="0">
                <a:latin typeface="Times New Roman" pitchFamily="18" charset="0"/>
                <a:cs typeface="Times New Roman" pitchFamily="18" charset="0"/>
              </a:rPr>
              <a:t>2 Children </a:t>
            </a:r>
            <a:r>
              <a:rPr lang="en-US" sz="3600" dirty="0" smtClean="0">
                <a:latin typeface="Times New Roman" pitchFamily="18" charset="0"/>
                <a:cs typeface="Times New Roman" pitchFamily="18" charset="0"/>
              </a:rPr>
              <a:t>With Medical Complexity</a:t>
            </a:r>
            <a:endParaRPr lang="en-US" dirty="0"/>
          </a:p>
        </p:txBody>
      </p:sp>
      <p:sp>
        <p:nvSpPr>
          <p:cNvPr id="3" name="Content Placeholder 2"/>
          <p:cNvSpPr>
            <a:spLocks noGrp="1"/>
          </p:cNvSpPr>
          <p:nvPr>
            <p:ph idx="1"/>
          </p:nvPr>
        </p:nvSpPr>
        <p:spPr>
          <a:xfrm>
            <a:off x="228600" y="1676400"/>
            <a:ext cx="7848600" cy="4953000"/>
          </a:xfrm>
        </p:spPr>
        <p:txBody>
          <a:bodyPr>
            <a:normAutofit fontScale="55000" lnSpcReduction="20000"/>
          </a:bodyPr>
          <a:lstStyle/>
          <a:p>
            <a:pPr>
              <a:lnSpc>
                <a:spcPct val="210000"/>
              </a:lnSpc>
            </a:pPr>
            <a:r>
              <a:rPr lang="en-US" sz="2400" dirty="0" smtClean="0">
                <a:latin typeface="Times New Roman" pitchFamily="18" charset="0"/>
                <a:cs typeface="Times New Roman" pitchFamily="18" charset="0"/>
              </a:rPr>
              <a:t>The research involved the viewpoints of healthcare providers and their experiences as they worked in harmony to provide care for children with medical complexities (Altman et al., 2018). </a:t>
            </a:r>
            <a:endParaRPr lang="en-US" sz="2400" dirty="0">
              <a:latin typeface="Times New Roman" pitchFamily="18" charset="0"/>
              <a:cs typeface="Times New Roman" pitchFamily="18" charset="0"/>
            </a:endParaRPr>
          </a:p>
          <a:p>
            <a:pPr>
              <a:lnSpc>
                <a:spcPct val="210000"/>
              </a:lnSpc>
            </a:pPr>
            <a:r>
              <a:rPr lang="en-US" sz="2400" dirty="0" smtClean="0">
                <a:latin typeface="Times New Roman" pitchFamily="18" charset="0"/>
                <a:cs typeface="Times New Roman" pitchFamily="18" charset="0"/>
              </a:rPr>
              <a:t>Healthcare providers lack the required skills and availability to manage children with medical complexity.</a:t>
            </a:r>
          </a:p>
          <a:p>
            <a:pPr>
              <a:lnSpc>
                <a:spcPct val="210000"/>
              </a:lnSpc>
            </a:pPr>
            <a:r>
              <a:rPr lang="en-US" sz="2400" dirty="0" smtClean="0">
                <a:latin typeface="Times New Roman" pitchFamily="18" charset="0"/>
                <a:cs typeface="Times New Roman" pitchFamily="18" charset="0"/>
              </a:rPr>
              <a:t>Examples of the strengths of the article include; it happens to be among the few studies that examines the experiences of health care personnel as they deal with these kind of children.</a:t>
            </a:r>
          </a:p>
          <a:p>
            <a:pPr>
              <a:lnSpc>
                <a:spcPct val="210000"/>
              </a:lnSpc>
            </a:pPr>
            <a:r>
              <a:rPr lang="en-US" sz="2400" dirty="0" smtClean="0">
                <a:latin typeface="Times New Roman" pitchFamily="18" charset="0"/>
                <a:cs typeface="Times New Roman" pitchFamily="18" charset="0"/>
              </a:rPr>
              <a:t>However, the article fails to expound on the different kinds of medical complexities as experienced by different healthcare providers.</a:t>
            </a:r>
          </a:p>
          <a:p>
            <a:pPr>
              <a:lnSpc>
                <a:spcPct val="210000"/>
              </a:lnSpc>
            </a:pPr>
            <a:r>
              <a:rPr lang="en-US" sz="2400" dirty="0" smtClean="0">
                <a:latin typeface="Times New Roman" pitchFamily="18" charset="0"/>
                <a:cs typeface="Times New Roman" pitchFamily="18" charset="0"/>
              </a:rPr>
              <a:t>The article is reliable because a thorough research was conducted. It is relevant because the perspectives of care providers and their experiences matter in all healthcare units.</a:t>
            </a:r>
          </a:p>
          <a:p>
            <a:pPr>
              <a:lnSpc>
                <a:spcPct val="210000"/>
              </a:lnSpc>
            </a:pPr>
            <a:r>
              <a:rPr lang="en-US" sz="2400" dirty="0" smtClean="0">
                <a:latin typeface="Times New Roman" pitchFamily="18" charset="0"/>
                <a:cs typeface="Times New Roman" pitchFamily="18" charset="0"/>
              </a:rPr>
              <a:t>The article recommends sufficient training, time and resource allocation and improved system to address the challenges faced by care providers.</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41202763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942" y="457199"/>
            <a:ext cx="7805058" cy="1066801"/>
          </a:xfrm>
        </p:spPr>
        <p:txBody>
          <a:bodyPr>
            <a:normAutofit fontScale="90000"/>
          </a:bodyPr>
          <a:lstStyle/>
          <a:p>
            <a:r>
              <a:rPr lang="en-US" sz="3600" dirty="0" smtClean="0">
                <a:latin typeface="Times New Roman" pitchFamily="18" charset="0"/>
                <a:cs typeface="Times New Roman" pitchFamily="18" charset="0"/>
              </a:rPr>
              <a:t>Quantitative Research Article </a:t>
            </a:r>
            <a:r>
              <a:rPr lang="en-US" sz="3600" dirty="0" smtClean="0">
                <a:latin typeface="Times New Roman" pitchFamily="18" charset="0"/>
                <a:cs typeface="Times New Roman" pitchFamily="18" charset="0"/>
              </a:rPr>
              <a:t>1: Demand </a:t>
            </a:r>
            <a:r>
              <a:rPr lang="en-US" sz="3600" dirty="0" smtClean="0">
                <a:latin typeface="Times New Roman" pitchFamily="18" charset="0"/>
                <a:cs typeface="Times New Roman" pitchFamily="18" charset="0"/>
              </a:rPr>
              <a:t>for Healthcare Services</a:t>
            </a:r>
            <a:endParaRPr lang="en-US" dirty="0"/>
          </a:p>
        </p:txBody>
      </p:sp>
      <p:sp>
        <p:nvSpPr>
          <p:cNvPr id="3" name="Content Placeholder 2"/>
          <p:cNvSpPr>
            <a:spLocks noGrp="1"/>
          </p:cNvSpPr>
          <p:nvPr>
            <p:ph idx="1"/>
          </p:nvPr>
        </p:nvSpPr>
        <p:spPr>
          <a:xfrm>
            <a:off x="228600" y="1676400"/>
            <a:ext cx="7848600" cy="4876800"/>
          </a:xfrm>
        </p:spPr>
        <p:txBody>
          <a:bodyPr>
            <a:normAutofit fontScale="55000" lnSpcReduction="20000"/>
          </a:bodyPr>
          <a:lstStyle/>
          <a:p>
            <a:pPr>
              <a:lnSpc>
                <a:spcPct val="220000"/>
              </a:lnSpc>
            </a:pPr>
            <a:r>
              <a:rPr lang="en-US" sz="2400" dirty="0" smtClean="0">
                <a:latin typeface="Times New Roman" pitchFamily="18" charset="0"/>
                <a:cs typeface="Times New Roman" pitchFamily="18" charset="0"/>
              </a:rPr>
              <a:t>This study provides an understanding on the increase in demand for healthcare services and the steps that care providers may take to meet it. </a:t>
            </a:r>
          </a:p>
          <a:p>
            <a:pPr>
              <a:lnSpc>
                <a:spcPct val="220000"/>
              </a:lnSpc>
            </a:pPr>
            <a:r>
              <a:rPr lang="en-US" sz="2400" dirty="0" smtClean="0">
                <a:latin typeface="Times New Roman" pitchFamily="18" charset="0"/>
                <a:cs typeface="Times New Roman" pitchFamily="18" charset="0"/>
              </a:rPr>
              <a:t>Proper interpretation demand trends allows enhanced application of the available resources thus providing high-level services at low costs.  </a:t>
            </a:r>
            <a:endParaRPr lang="en-US" sz="2400" dirty="0">
              <a:latin typeface="Times New Roman" pitchFamily="18" charset="0"/>
              <a:cs typeface="Times New Roman" pitchFamily="18" charset="0"/>
            </a:endParaRPr>
          </a:p>
          <a:p>
            <a:pPr>
              <a:lnSpc>
                <a:spcPct val="220000"/>
              </a:lnSpc>
            </a:pPr>
            <a:r>
              <a:rPr lang="en-US" sz="2400" dirty="0" smtClean="0">
                <a:latin typeface="Times New Roman" pitchFamily="18" charset="0"/>
                <a:cs typeface="Times New Roman" pitchFamily="18" charset="0"/>
              </a:rPr>
              <a:t>One of the strengths in the study is that the data collected have been clearly computed, tabulated and arranged.</a:t>
            </a:r>
          </a:p>
          <a:p>
            <a:pPr>
              <a:lnSpc>
                <a:spcPct val="220000"/>
              </a:lnSpc>
            </a:pPr>
            <a:r>
              <a:rPr lang="en-US" sz="2400" dirty="0" smtClean="0">
                <a:latin typeface="Times New Roman" pitchFamily="18" charset="0"/>
                <a:cs typeface="Times New Roman" pitchFamily="18" charset="0"/>
              </a:rPr>
              <a:t>Nevertheless, the article contains weaknesses in that it mostly studies ambulance responses. Moreover, it tends to be more inclined to profit-making more than care provision.</a:t>
            </a:r>
          </a:p>
          <a:p>
            <a:pPr>
              <a:lnSpc>
                <a:spcPct val="220000"/>
              </a:lnSpc>
            </a:pPr>
            <a:r>
              <a:rPr lang="en-US" sz="2400" dirty="0" smtClean="0">
                <a:latin typeface="Times New Roman" pitchFamily="18" charset="0"/>
                <a:cs typeface="Times New Roman" pitchFamily="18" charset="0"/>
              </a:rPr>
              <a:t>The reliability of the article may be low, especially because of its weaknesses. The validity, on the other hand is high as care providers need to understand the demand for healthcare.</a:t>
            </a:r>
          </a:p>
          <a:p>
            <a:pPr>
              <a:lnSpc>
                <a:spcPct val="220000"/>
              </a:lnSpc>
            </a:pPr>
            <a:r>
              <a:rPr lang="en-US" sz="2400" dirty="0" smtClean="0">
                <a:latin typeface="Times New Roman" pitchFamily="18" charset="0"/>
                <a:cs typeface="Times New Roman" pitchFamily="18" charset="0"/>
              </a:rPr>
              <a:t>The study recommends robust analysis of demand for healthcare, for it is essential in </a:t>
            </a:r>
            <a:r>
              <a:rPr lang="en-US" sz="2400" dirty="0">
                <a:latin typeface="Times New Roman" pitchFamily="18" charset="0"/>
                <a:cs typeface="Times New Roman" pitchFamily="18" charset="0"/>
              </a:rPr>
              <a:t>future planning </a:t>
            </a:r>
            <a:r>
              <a:rPr lang="en-US" sz="2400" dirty="0" smtClean="0">
                <a:latin typeface="Times New Roman" pitchFamily="18" charset="0"/>
                <a:cs typeface="Times New Roman" pitchFamily="18" charset="0"/>
              </a:rPr>
              <a:t>(Marcikić et al., 2017).</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42802517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76942" y="21771"/>
            <a:ext cx="7424058" cy="1320800"/>
          </a:xfrm>
        </p:spPr>
        <p:txBody>
          <a:bodyPr>
            <a:normAutofit/>
          </a:bodyPr>
          <a:lstStyle/>
          <a:p>
            <a:r>
              <a:rPr lang="en-US" sz="3600" dirty="0" smtClean="0">
                <a:latin typeface="Times New Roman" pitchFamily="18" charset="0"/>
                <a:cs typeface="Times New Roman" pitchFamily="18" charset="0"/>
              </a:rPr>
              <a:t>Quantitative Research Article </a:t>
            </a:r>
            <a:r>
              <a:rPr lang="en-US" sz="3600" dirty="0" smtClean="0">
                <a:latin typeface="Times New Roman" pitchFamily="18" charset="0"/>
                <a:cs typeface="Times New Roman" pitchFamily="18" charset="0"/>
              </a:rPr>
              <a:t>2: Physician </a:t>
            </a:r>
            <a:r>
              <a:rPr lang="en-US" sz="3600" dirty="0" smtClean="0">
                <a:latin typeface="Times New Roman" pitchFamily="18" charset="0"/>
                <a:cs typeface="Times New Roman" pitchFamily="18" charset="0"/>
              </a:rPr>
              <a:t>Influence on Costs</a:t>
            </a:r>
            <a:endParaRPr lang="en-US" dirty="0"/>
          </a:p>
        </p:txBody>
      </p:sp>
      <p:sp>
        <p:nvSpPr>
          <p:cNvPr id="3" name="Content Placeholder 2"/>
          <p:cNvSpPr>
            <a:spLocks noGrp="1"/>
          </p:cNvSpPr>
          <p:nvPr>
            <p:ph idx="1"/>
          </p:nvPr>
        </p:nvSpPr>
        <p:spPr>
          <a:xfrm>
            <a:off x="228600" y="1364342"/>
            <a:ext cx="7848600" cy="5493658"/>
          </a:xfrm>
        </p:spPr>
        <p:txBody>
          <a:bodyPr>
            <a:noAutofit/>
          </a:bodyPr>
          <a:lstStyle/>
          <a:p>
            <a:pPr>
              <a:lnSpc>
                <a:spcPct val="220000"/>
              </a:lnSpc>
            </a:pPr>
            <a:r>
              <a:rPr lang="en-US" sz="1200" dirty="0" smtClean="0">
                <a:latin typeface="Times New Roman" pitchFamily="18" charset="0"/>
                <a:cs typeface="Times New Roman" pitchFamily="18" charset="0"/>
              </a:rPr>
              <a:t>The article focuses on the impact that individual physicians have on the costs of a healthcare organization.</a:t>
            </a:r>
          </a:p>
          <a:p>
            <a:pPr>
              <a:lnSpc>
                <a:spcPct val="220000"/>
              </a:lnSpc>
            </a:pPr>
            <a:r>
              <a:rPr lang="en-US" sz="1200" dirty="0" smtClean="0">
                <a:latin typeface="Times New Roman" pitchFamily="18" charset="0"/>
                <a:cs typeface="Times New Roman" pitchFamily="18" charset="0"/>
              </a:rPr>
              <a:t>The research involved physicians of varied genders, age, training and specialty. These doctors showed varied characteristics that impacted the organizations expenditures (Wong et al., 2018).</a:t>
            </a:r>
            <a:endParaRPr lang="en-US" sz="1200" dirty="0">
              <a:latin typeface="Times New Roman" pitchFamily="18" charset="0"/>
              <a:cs typeface="Times New Roman" pitchFamily="18" charset="0"/>
            </a:endParaRPr>
          </a:p>
          <a:p>
            <a:pPr>
              <a:lnSpc>
                <a:spcPct val="220000"/>
              </a:lnSpc>
            </a:pPr>
            <a:r>
              <a:rPr lang="en-US" sz="1200" dirty="0" smtClean="0">
                <a:latin typeface="Times New Roman" pitchFamily="18" charset="0"/>
                <a:cs typeface="Times New Roman" pitchFamily="18" charset="0"/>
              </a:rPr>
              <a:t>The data in the article, having been distinctly tabulated, and computed, provides on of the strengths of the article. Additionally, the study was conducted on physicians of varied characteristics.</a:t>
            </a:r>
          </a:p>
          <a:p>
            <a:pPr>
              <a:lnSpc>
                <a:spcPct val="220000"/>
              </a:lnSpc>
            </a:pPr>
            <a:r>
              <a:rPr lang="en-US" sz="1200" dirty="0" smtClean="0">
                <a:latin typeface="Times New Roman" pitchFamily="18" charset="0"/>
                <a:cs typeface="Times New Roman" pitchFamily="18" charset="0"/>
              </a:rPr>
              <a:t>One of the weaknesses of the research is that the all-payer data used comprised of that of two states only.</a:t>
            </a:r>
          </a:p>
          <a:p>
            <a:pPr>
              <a:lnSpc>
                <a:spcPct val="220000"/>
              </a:lnSpc>
            </a:pPr>
            <a:r>
              <a:rPr lang="en-US" sz="1200" dirty="0" smtClean="0">
                <a:latin typeface="Times New Roman" pitchFamily="18" charset="0"/>
                <a:cs typeface="Times New Roman" pitchFamily="18" charset="0"/>
              </a:rPr>
              <a:t>The article is reliable based on the amount of data provided and the study done from an all-round perspective. It is valid because the decision of physicians is important to keep the healthcare organization running.</a:t>
            </a:r>
          </a:p>
          <a:p>
            <a:pPr>
              <a:lnSpc>
                <a:spcPct val="220000"/>
              </a:lnSpc>
            </a:pPr>
            <a:r>
              <a:rPr lang="en-US" sz="1200" dirty="0" smtClean="0">
                <a:latin typeface="Times New Roman" pitchFamily="18" charset="0"/>
                <a:cs typeface="Times New Roman" pitchFamily="18" charset="0"/>
              </a:rPr>
              <a:t>The article recommends robust considerations when employing doctors, so the organization may have physicians whose character concur with their values..</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30883043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762000"/>
          </a:xfrm>
        </p:spPr>
        <p:txBody>
          <a:bodyPr>
            <a:noAutofit/>
          </a:bodyPr>
          <a:lstStyle/>
          <a:p>
            <a:r>
              <a:rPr lang="en-US" sz="3600" dirty="0" smtClean="0">
                <a:latin typeface="Times New Roman" pitchFamily="18" charset="0"/>
                <a:cs typeface="Times New Roman" pitchFamily="18" charset="0"/>
              </a:rPr>
              <a:t>Tie-in Recommendations</a:t>
            </a:r>
            <a:endParaRPr lang="en-US" sz="3600" dirty="0"/>
          </a:p>
        </p:txBody>
      </p:sp>
      <p:sp>
        <p:nvSpPr>
          <p:cNvPr id="3" name="Content Placeholder 2"/>
          <p:cNvSpPr>
            <a:spLocks noGrp="1"/>
          </p:cNvSpPr>
          <p:nvPr>
            <p:ph idx="1"/>
          </p:nvPr>
        </p:nvSpPr>
        <p:spPr>
          <a:xfrm>
            <a:off x="609599" y="1371600"/>
            <a:ext cx="6347714" cy="5334000"/>
          </a:xfrm>
        </p:spPr>
        <p:txBody>
          <a:bodyPr>
            <a:noAutofit/>
          </a:bodyPr>
          <a:lstStyle/>
          <a:p>
            <a:pPr>
              <a:lnSpc>
                <a:spcPct val="210000"/>
              </a:lnSpc>
            </a:pPr>
            <a:r>
              <a:rPr lang="en-US" sz="1200" dirty="0" smtClean="0"/>
              <a:t>Participation in primary care is vital in healthcare service provision because when exercised in multiple organizations, hospital visits can be minimized </a:t>
            </a:r>
            <a:r>
              <a:rPr lang="en-US" sz="1200" dirty="0">
                <a:latin typeface="Times New Roman" pitchFamily="18" charset="0"/>
                <a:cs typeface="Times New Roman" pitchFamily="18" charset="0"/>
              </a:rPr>
              <a:t>(Wozniak et al., </a:t>
            </a:r>
            <a:r>
              <a:rPr lang="en-US" sz="1200" dirty="0" smtClean="0">
                <a:latin typeface="Times New Roman" pitchFamily="18" charset="0"/>
                <a:cs typeface="Times New Roman" pitchFamily="18" charset="0"/>
              </a:rPr>
              <a:t>2016)</a:t>
            </a:r>
            <a:r>
              <a:rPr lang="en-US" sz="1200" dirty="0" smtClean="0"/>
              <a:t>.</a:t>
            </a:r>
          </a:p>
          <a:p>
            <a:pPr>
              <a:lnSpc>
                <a:spcPct val="210000"/>
              </a:lnSpc>
            </a:pPr>
            <a:r>
              <a:rPr lang="en-US" sz="1200" dirty="0" smtClean="0"/>
              <a:t>Challenges faced by healthcare personnel as they provide care for children with medical complexity should be addressed to ensure the best care provision for such children </a:t>
            </a:r>
            <a:r>
              <a:rPr lang="en-US" sz="1200" dirty="0">
                <a:latin typeface="Times New Roman" pitchFamily="18" charset="0"/>
                <a:cs typeface="Times New Roman" pitchFamily="18" charset="0"/>
              </a:rPr>
              <a:t>(Altman et al., </a:t>
            </a:r>
            <a:r>
              <a:rPr lang="en-US" sz="1200" dirty="0" smtClean="0">
                <a:latin typeface="Times New Roman" pitchFamily="18" charset="0"/>
                <a:cs typeface="Times New Roman" pitchFamily="18" charset="0"/>
              </a:rPr>
              <a:t>2018)</a:t>
            </a:r>
            <a:r>
              <a:rPr lang="en-US" sz="1200" dirty="0" smtClean="0"/>
              <a:t>. </a:t>
            </a:r>
          </a:p>
          <a:p>
            <a:pPr>
              <a:lnSpc>
                <a:spcPct val="210000"/>
              </a:lnSpc>
            </a:pPr>
            <a:r>
              <a:rPr lang="en-US" sz="1200" dirty="0" smtClean="0"/>
              <a:t>Organizations need an enhanced insight on healthcare demand trends </a:t>
            </a:r>
            <a:r>
              <a:rPr lang="en-US" sz="1200" dirty="0">
                <a:latin typeface="Times New Roman" pitchFamily="18" charset="0"/>
                <a:cs typeface="Times New Roman" pitchFamily="18" charset="0"/>
              </a:rPr>
              <a:t>(Marcikić et al., 2017)</a:t>
            </a:r>
            <a:r>
              <a:rPr lang="en-US" sz="1200" dirty="0" smtClean="0"/>
              <a:t>. Thus, they can use the resources at their disposal to provide the best care for their patients.</a:t>
            </a:r>
          </a:p>
          <a:p>
            <a:pPr>
              <a:lnSpc>
                <a:spcPct val="210000"/>
              </a:lnSpc>
            </a:pPr>
            <a:r>
              <a:rPr lang="en-US" sz="1200" dirty="0" smtClean="0"/>
              <a:t>As organizations seek healthcare personnel, it is crucial to consider a potential worker’s character for it determines the decisions these workers make </a:t>
            </a:r>
            <a:r>
              <a:rPr lang="en-US" sz="1200" dirty="0">
                <a:latin typeface="Times New Roman" pitchFamily="18" charset="0"/>
                <a:cs typeface="Times New Roman" pitchFamily="18" charset="0"/>
              </a:rPr>
              <a:t>(Wong et al., </a:t>
            </a:r>
            <a:r>
              <a:rPr lang="en-US" sz="1200" dirty="0" smtClean="0">
                <a:latin typeface="Times New Roman" pitchFamily="18" charset="0"/>
                <a:cs typeface="Times New Roman" pitchFamily="18" charset="0"/>
              </a:rPr>
              <a:t>2018)</a:t>
            </a:r>
            <a:r>
              <a:rPr lang="en-US" sz="1200" dirty="0" smtClean="0"/>
              <a:t>. Wrong decisions may have adverse effects on the organization’s costs, and hence its service provision.</a:t>
            </a:r>
            <a:endParaRPr lang="en-US" sz="1200" dirty="0"/>
          </a:p>
        </p:txBody>
      </p:sp>
    </p:spTree>
    <p:extLst>
      <p:ext uri="{BB962C8B-B14F-4D97-AF65-F5344CB8AC3E}">
        <p14:creationId xmlns:p14="http://schemas.microsoft.com/office/powerpoint/2010/main" val="28827838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914400"/>
          </a:xfrm>
        </p:spPr>
        <p:txBody>
          <a:bodyPr>
            <a:normAutofit/>
          </a:bodyPr>
          <a:lstStyle/>
          <a:p>
            <a:r>
              <a:rPr lang="en-US" sz="3600" b="0" dirty="0" smtClean="0">
                <a:effectLst/>
              </a:rPr>
              <a:t>Impacts of Findings</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609599" y="1447800"/>
            <a:ext cx="6347714" cy="5181600"/>
          </a:xfrm>
        </p:spPr>
        <p:txBody>
          <a:bodyPr>
            <a:normAutofit fontScale="55000" lnSpcReduction="20000"/>
          </a:bodyPr>
          <a:lstStyle/>
          <a:p>
            <a:pPr>
              <a:lnSpc>
                <a:spcPct val="200000"/>
              </a:lnSpc>
            </a:pPr>
            <a:r>
              <a:rPr lang="en-US" dirty="0" smtClean="0"/>
              <a:t>Since most healthcare providers only intervene when a present illness is reported, patients may suffer with unknown illnesses that may sometimes be fatal </a:t>
            </a:r>
            <a:r>
              <a:rPr lang="en-US" dirty="0">
                <a:latin typeface="Times New Roman" pitchFamily="18" charset="0"/>
                <a:cs typeface="Times New Roman" pitchFamily="18" charset="0"/>
              </a:rPr>
              <a:t>(Wozniak et al., 2016)</a:t>
            </a:r>
            <a:r>
              <a:rPr lang="en-US" dirty="0" smtClean="0"/>
              <a:t>. Providers on the other hand may be limited to diseases they are aware of. </a:t>
            </a:r>
          </a:p>
          <a:p>
            <a:pPr>
              <a:lnSpc>
                <a:spcPct val="200000"/>
              </a:lnSpc>
            </a:pPr>
            <a:r>
              <a:rPr lang="en-US" dirty="0" smtClean="0"/>
              <a:t>Most health workers lack skills and resources to properly take care of children with medical complexity. Thus they may be unaware of requirements for individual children. Children may lack the necessary care and may be forced to remain at home where there are no specialists.</a:t>
            </a:r>
          </a:p>
          <a:p>
            <a:pPr>
              <a:lnSpc>
                <a:spcPct val="200000"/>
              </a:lnSpc>
            </a:pPr>
            <a:r>
              <a:rPr lang="en-US" dirty="0" smtClean="0"/>
              <a:t>Low ambulance response rates due to failure to understand healthcare demands may lead to increased fatality rates.</a:t>
            </a:r>
          </a:p>
          <a:p>
            <a:pPr>
              <a:lnSpc>
                <a:spcPct val="200000"/>
              </a:lnSpc>
            </a:pPr>
            <a:r>
              <a:rPr lang="en-US" dirty="0" smtClean="0"/>
              <a:t>Wrong choice of healthcare workers may be fatal to the organization’s expenses. Wrong decisions may cause lawsuits and reduced patient satisfaction.</a:t>
            </a:r>
            <a:endParaRPr lang="en-US" dirty="0"/>
          </a:p>
        </p:txBody>
      </p:sp>
    </p:spTree>
    <p:extLst>
      <p:ext uri="{BB962C8B-B14F-4D97-AF65-F5344CB8AC3E}">
        <p14:creationId xmlns:p14="http://schemas.microsoft.com/office/powerpoint/2010/main" val="12314342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914400"/>
          </a:xfrm>
        </p:spPr>
        <p:txBody>
          <a:bodyPr>
            <a:normAutofit/>
          </a:bodyPr>
          <a:lstStyle/>
          <a:p>
            <a:r>
              <a:rPr lang="en-US" sz="3600" dirty="0" smtClean="0">
                <a:latin typeface="Times New Roman" pitchFamily="18" charset="0"/>
                <a:cs typeface="Times New Roman" pitchFamily="18" charset="0"/>
              </a:rPr>
              <a:t>Conclusion</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609599" y="1600200"/>
            <a:ext cx="6347714" cy="4441163"/>
          </a:xfrm>
        </p:spPr>
        <p:txBody>
          <a:bodyPr>
            <a:normAutofit fontScale="62500" lnSpcReduction="20000"/>
          </a:bodyPr>
          <a:lstStyle/>
          <a:p>
            <a:pPr>
              <a:lnSpc>
                <a:spcPct val="200000"/>
              </a:lnSpc>
            </a:pPr>
            <a:r>
              <a:rPr lang="en-US" dirty="0" smtClean="0"/>
              <a:t>Healthcare providers should be dedicated to offering the best care to their patients.</a:t>
            </a:r>
          </a:p>
          <a:p>
            <a:pPr>
              <a:lnSpc>
                <a:spcPct val="200000"/>
              </a:lnSpc>
            </a:pPr>
            <a:r>
              <a:rPr lang="en-US" dirty="0" smtClean="0"/>
              <a:t>Thus, they need to consider demand trends as well as the choice of their employees.</a:t>
            </a:r>
          </a:p>
          <a:p>
            <a:pPr>
              <a:lnSpc>
                <a:spcPct val="200000"/>
              </a:lnSpc>
            </a:pPr>
            <a:r>
              <a:rPr lang="en-US" dirty="0" smtClean="0"/>
              <a:t>Furthermore, in order to reduce hospital visits, and consequently death rates, primary care should given a priority.</a:t>
            </a:r>
          </a:p>
          <a:p>
            <a:pPr>
              <a:lnSpc>
                <a:spcPct val="200000"/>
              </a:lnSpc>
            </a:pPr>
            <a:r>
              <a:rPr lang="en-US" dirty="0" smtClean="0"/>
              <a:t> For medical practitioners who deal with children with medical complexity, challenges that they face should be addressed to ensure the best services are provided.</a:t>
            </a:r>
            <a:endParaRPr lang="en-US" dirty="0"/>
          </a:p>
        </p:txBody>
      </p:sp>
    </p:spTree>
    <p:extLst>
      <p:ext uri="{BB962C8B-B14F-4D97-AF65-F5344CB8AC3E}">
        <p14:creationId xmlns:p14="http://schemas.microsoft.com/office/powerpoint/2010/main" val="37199931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Times New Roman" pitchFamily="18" charset="0"/>
                <a:cs typeface="Times New Roman" pitchFamily="18" charset="0"/>
              </a:rPr>
              <a:t>References</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228600" y="1270000"/>
            <a:ext cx="7619999" cy="5588000"/>
          </a:xfrm>
        </p:spPr>
        <p:txBody>
          <a:bodyPr>
            <a:noAutofit/>
          </a:bodyPr>
          <a:lstStyle/>
          <a:p>
            <a:pPr>
              <a:lnSpc>
                <a:spcPct val="200000"/>
              </a:lnSpc>
              <a:spcBef>
                <a:spcPts val="0"/>
              </a:spcBef>
            </a:pPr>
            <a:r>
              <a:rPr lang="en-US" sz="2000" dirty="0">
                <a:latin typeface="Times New Roman" panose="02020603050405020304" pitchFamily="18" charset="0"/>
                <a:cs typeface="Times New Roman" panose="02020603050405020304" pitchFamily="18" charset="0"/>
              </a:rPr>
              <a:t>Altman, L., Zurynski, Y., Breen, C., Hoffmann, T., &amp; Woolfenden, S. (2018). A qualitative study of health care providers’ perceptions and experiences of working together to care for children with medical complexity (CMC). </a:t>
            </a:r>
            <a:r>
              <a:rPr lang="en-US" sz="2000" i="1" dirty="0">
                <a:latin typeface="Times New Roman" panose="02020603050405020304" pitchFamily="18" charset="0"/>
                <a:cs typeface="Times New Roman" panose="02020603050405020304" pitchFamily="18" charset="0"/>
              </a:rPr>
              <a:t>BMC health services research</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18</a:t>
            </a:r>
            <a:r>
              <a:rPr lang="en-US" sz="2000" dirty="0">
                <a:latin typeface="Times New Roman" panose="02020603050405020304" pitchFamily="18" charset="0"/>
                <a:cs typeface="Times New Roman" panose="02020603050405020304" pitchFamily="18" charset="0"/>
              </a:rPr>
              <a:t>(1), 70</a:t>
            </a:r>
            <a:r>
              <a:rPr lang="en-US" sz="2000" dirty="0" smtClean="0">
                <a:latin typeface="Times New Roman" panose="02020603050405020304" pitchFamily="18" charset="0"/>
                <a:cs typeface="Times New Roman" panose="02020603050405020304" pitchFamily="18" charset="0"/>
              </a:rPr>
              <a:t>.</a:t>
            </a:r>
          </a:p>
          <a:p>
            <a:pPr>
              <a:lnSpc>
                <a:spcPct val="200000"/>
              </a:lnSpc>
              <a:spcBef>
                <a:spcPts val="0"/>
              </a:spcBef>
            </a:pPr>
            <a:r>
              <a:rPr lang="en-US" sz="2000" dirty="0" smtClean="0">
                <a:latin typeface="Times New Roman" panose="02020603050405020304" pitchFamily="18" charset="0"/>
                <a:cs typeface="Times New Roman" panose="02020603050405020304" pitchFamily="18" charset="0"/>
              </a:rPr>
              <a:t>Marcikić</a:t>
            </a:r>
            <a:r>
              <a:rPr lang="en-US" sz="2000" dirty="0">
                <a:latin typeface="Times New Roman" panose="02020603050405020304" pitchFamily="18" charset="0"/>
                <a:cs typeface="Times New Roman" panose="02020603050405020304" pitchFamily="18" charset="0"/>
              </a:rPr>
              <a:t>, A., Pejanović, R., Sedlak, O., Radovanov, B., &amp; Ćirić, Z. (2017). Quantitative analysis of the demand for healthcare services. </a:t>
            </a:r>
            <a:r>
              <a:rPr lang="en-US" sz="2000" i="1" dirty="0">
                <a:latin typeface="Times New Roman" panose="02020603050405020304" pitchFamily="18" charset="0"/>
                <a:cs typeface="Times New Roman" panose="02020603050405020304" pitchFamily="18" charset="0"/>
              </a:rPr>
              <a:t>Management: Journal of Sustainable Business and Management Solutions in Emerging Economies</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21</a:t>
            </a:r>
            <a:r>
              <a:rPr lang="en-US" sz="2000" dirty="0">
                <a:latin typeface="Times New Roman" panose="02020603050405020304" pitchFamily="18" charset="0"/>
                <a:cs typeface="Times New Roman" panose="02020603050405020304" pitchFamily="18" charset="0"/>
              </a:rPr>
              <a:t>(80), </a:t>
            </a:r>
            <a:r>
              <a:rPr lang="en-US" sz="2000" dirty="0" smtClean="0">
                <a:latin typeface="Times New Roman" panose="02020603050405020304" pitchFamily="18" charset="0"/>
                <a:cs typeface="Times New Roman" panose="02020603050405020304" pitchFamily="18" charset="0"/>
              </a:rPr>
              <a:t>55-66</a:t>
            </a:r>
            <a:r>
              <a:rPr lang="en-US" sz="2000" dirty="0" smtClean="0">
                <a:latin typeface="Times New Roman" panose="02020603050405020304" pitchFamily="18" charset="0"/>
                <a:cs typeface="Times New Roman" panose="02020603050405020304" pitchFamily="18" charset="0"/>
              </a:rPr>
              <a:t>.</a:t>
            </a:r>
            <a:endParaRPr lang="en-US" sz="2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97175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fontScale="85000" lnSpcReduction="10000"/>
          </a:bodyPr>
          <a:lstStyle/>
          <a:p>
            <a:pPr>
              <a:lnSpc>
                <a:spcPct val="200000"/>
              </a:lnSpc>
              <a:spcBef>
                <a:spcPts val="0"/>
              </a:spcBef>
            </a:pPr>
            <a:r>
              <a:rPr lang="en-US" dirty="0">
                <a:latin typeface="Times New Roman" panose="02020603050405020304" pitchFamily="18" charset="0"/>
                <a:cs typeface="Times New Roman" panose="02020603050405020304" pitchFamily="18" charset="0"/>
              </a:rPr>
              <a:t>Wong, H., </a:t>
            </a:r>
            <a:r>
              <a:rPr lang="en-US" dirty="0" err="1">
                <a:latin typeface="Times New Roman" panose="02020603050405020304" pitchFamily="18" charset="0"/>
                <a:cs typeface="Times New Roman" panose="02020603050405020304" pitchFamily="18" charset="0"/>
              </a:rPr>
              <a:t>Karaca</a:t>
            </a:r>
            <a:r>
              <a:rPr lang="en-US" dirty="0">
                <a:latin typeface="Times New Roman" panose="02020603050405020304" pitchFamily="18" charset="0"/>
                <a:cs typeface="Times New Roman" panose="02020603050405020304" pitchFamily="18" charset="0"/>
              </a:rPr>
              <a:t>, Z., &amp; Gibson, T. B. (2018). A Quantitative Observational Study of Physician Influence on Hospital Costs. </a:t>
            </a:r>
            <a:r>
              <a:rPr lang="en-US" i="1" dirty="0">
                <a:latin typeface="Times New Roman" panose="02020603050405020304" pitchFamily="18" charset="0"/>
                <a:cs typeface="Times New Roman" panose="02020603050405020304" pitchFamily="18" charset="0"/>
              </a:rPr>
              <a:t>INQUIRY: The Journal of Health Care Organization, Provision, and Financing</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55</a:t>
            </a:r>
            <a:r>
              <a:rPr lang="en-US" dirty="0">
                <a:latin typeface="Times New Roman" panose="02020603050405020304" pitchFamily="18" charset="0"/>
                <a:cs typeface="Times New Roman" panose="02020603050405020304" pitchFamily="18" charset="0"/>
              </a:rPr>
              <a:t>, 0046958018800906.</a:t>
            </a:r>
          </a:p>
          <a:p>
            <a:pPr>
              <a:lnSpc>
                <a:spcPct val="200000"/>
              </a:lnSpc>
              <a:spcBef>
                <a:spcPts val="0"/>
              </a:spcBef>
            </a:pPr>
            <a:r>
              <a:rPr lang="en-US" dirty="0">
                <a:latin typeface="Times New Roman" panose="02020603050405020304" pitchFamily="18" charset="0"/>
                <a:cs typeface="Times New Roman" panose="02020603050405020304" pitchFamily="18" charset="0"/>
              </a:rPr>
              <a:t>Wozniak, L. A., </a:t>
            </a:r>
            <a:r>
              <a:rPr lang="en-US" dirty="0" err="1">
                <a:latin typeface="Times New Roman" panose="02020603050405020304" pitchFamily="18" charset="0"/>
                <a:cs typeface="Times New Roman" panose="02020603050405020304" pitchFamily="18" charset="0"/>
              </a:rPr>
              <a:t>Soprovich</a:t>
            </a:r>
            <a:r>
              <a:rPr lang="en-US" dirty="0">
                <a:latin typeface="Times New Roman" panose="02020603050405020304" pitchFamily="18" charset="0"/>
                <a:cs typeface="Times New Roman" panose="02020603050405020304" pitchFamily="18" charset="0"/>
              </a:rPr>
              <a:t>, A., Rees, S., Johnson, S. T., </a:t>
            </a:r>
            <a:r>
              <a:rPr lang="en-US" dirty="0" err="1">
                <a:latin typeface="Times New Roman" panose="02020603050405020304" pitchFamily="18" charset="0"/>
                <a:cs typeface="Times New Roman" panose="02020603050405020304" pitchFamily="18" charset="0"/>
              </a:rPr>
              <a:t>Majumdar</a:t>
            </a:r>
            <a:r>
              <a:rPr lang="en-US" dirty="0">
                <a:latin typeface="Times New Roman" panose="02020603050405020304" pitchFamily="18" charset="0"/>
                <a:cs typeface="Times New Roman" panose="02020603050405020304" pitchFamily="18" charset="0"/>
              </a:rPr>
              <a:t>, S. R., &amp; Johnson, J. A. (2016). A qualitative study examining healthcare managers and providers’ perspectives on participating in primary care implementation research. </a:t>
            </a:r>
            <a:r>
              <a:rPr lang="en-US" i="1" dirty="0">
                <a:latin typeface="Times New Roman" panose="02020603050405020304" pitchFamily="18" charset="0"/>
                <a:cs typeface="Times New Roman" panose="02020603050405020304" pitchFamily="18" charset="0"/>
              </a:rPr>
              <a:t>BMC health services research</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16</a:t>
            </a:r>
            <a:r>
              <a:rPr lang="en-US" dirty="0">
                <a:latin typeface="Times New Roman" panose="02020603050405020304" pitchFamily="18" charset="0"/>
                <a:cs typeface="Times New Roman" panose="02020603050405020304" pitchFamily="18" charset="0"/>
              </a:rPr>
              <a:t>(1), 316.</a:t>
            </a:r>
          </a:p>
          <a:p>
            <a:endParaRPr lang="en-US" dirty="0"/>
          </a:p>
        </p:txBody>
      </p:sp>
    </p:spTree>
    <p:extLst>
      <p:ext uri="{BB962C8B-B14F-4D97-AF65-F5344CB8AC3E}">
        <p14:creationId xmlns:p14="http://schemas.microsoft.com/office/powerpoint/2010/main" val="37003524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0</TotalTime>
  <Words>1535</Words>
  <Application>Microsoft Office PowerPoint</Application>
  <PresentationFormat>On-screen Show (4:3)</PresentationFormat>
  <Paragraphs>71</Paragraphs>
  <Slides>11</Slides>
  <Notes>8</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Clarity</vt:lpstr>
      <vt:lpstr>Healthcare Services </vt:lpstr>
      <vt:lpstr>Introduction</vt:lpstr>
      <vt:lpstr>Qualitative Research Article 1 : Participation in Primary Care</vt:lpstr>
      <vt:lpstr>Qualitative Research Article 2 Children With Medical Complexity</vt:lpstr>
      <vt:lpstr>Quantitative Research Article 1: Demand for Healthcare Services</vt:lpstr>
      <vt:lpstr>Quantitative Research Article 2: Physician Influence on Costs</vt:lpstr>
      <vt:lpstr>Tie-in Recommendations</vt:lpstr>
      <vt:lpstr>Impacts of Findings</vt:lpstr>
      <vt:lpstr>Conclusion</vt:lpstr>
      <vt:lpstr>References</vt:lpstr>
      <vt:lpstr>Cont.’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
  <cp:revision>1</cp:revision>
  <dcterms:created xsi:type="dcterms:W3CDTF">2019-01-08T02:26:20Z</dcterms:created>
  <dcterms:modified xsi:type="dcterms:W3CDTF">2020-07-15T03:49:12Z</dcterms:modified>
</cp:coreProperties>
</file>