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114" d="100"/>
          <a:sy n="114" d="100"/>
        </p:scale>
        <p:origin x="-72" y="2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2D5739-6780-4627-B1E7-E7CC06151EFC}"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1433549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2D5739-6780-4627-B1E7-E7CC06151EFC}"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2890591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2D5739-6780-4627-B1E7-E7CC06151EFC}"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66459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2D5739-6780-4627-B1E7-E7CC06151EFC}"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2407624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2D5739-6780-4627-B1E7-E7CC06151EFC}" type="datetimeFigureOut">
              <a:rPr lang="en-US" smtClean="0"/>
              <a:pPr/>
              <a:t>12/5/2018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297579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2D5739-6780-4627-B1E7-E7CC06151EFC}" type="datetimeFigureOut">
              <a:rPr lang="en-US" smtClean="0"/>
              <a:pPr/>
              <a:t>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2264709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2D5739-6780-4627-B1E7-E7CC06151EFC}" type="datetimeFigureOut">
              <a:rPr lang="en-US" smtClean="0"/>
              <a:pPr/>
              <a:t>12/5/2018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2695576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2D5739-6780-4627-B1E7-E7CC06151EFC}"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2394121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2D5739-6780-4627-B1E7-E7CC06151EFC}"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3968286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2D5739-6780-4627-B1E7-E7CC06151EFC}"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3925192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2D5739-6780-4627-B1E7-E7CC06151EFC}"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1066288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2D5739-6780-4627-B1E7-E7CC06151EFC}" type="datetimeFigureOut">
              <a:rPr lang="en-US" smtClean="0"/>
              <a:pPr/>
              <a:t>12/5/2018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AD4C4-0BAF-4BE7-BDCE-B052DFF19761}" type="slidenum">
              <a:rPr lang="en-US" smtClean="0"/>
              <a:pPr/>
              <a:t>‹#›</a:t>
            </a:fld>
            <a:endParaRPr lang="en-US"/>
          </a:p>
        </p:txBody>
      </p:sp>
    </p:spTree>
    <p:extLst>
      <p:ext uri="{BB962C8B-B14F-4D97-AF65-F5344CB8AC3E}">
        <p14:creationId xmlns:p14="http://schemas.microsoft.com/office/powerpoint/2010/main" xmlns="" val="360989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Hegemony</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1315164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Cycles of World Leadership (hegemony)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155700" y="2104231"/>
            <a:ext cx="6832600" cy="3517900"/>
          </a:xfrm>
        </p:spPr>
      </p:pic>
    </p:spTree>
    <p:extLst>
      <p:ext uri="{BB962C8B-B14F-4D97-AF65-F5344CB8AC3E}">
        <p14:creationId xmlns:p14="http://schemas.microsoft.com/office/powerpoint/2010/main" xmlns="" val="41719955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16200000">
            <a:off x="1066803" y="-952852"/>
            <a:ext cx="7162800" cy="91440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326637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Power and Hegemony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404937" y="1758156"/>
            <a:ext cx="6334125" cy="4210050"/>
          </a:xfrm>
        </p:spPr>
      </p:pic>
    </p:spTree>
    <p:extLst>
      <p:ext uri="{BB962C8B-B14F-4D97-AF65-F5344CB8AC3E}">
        <p14:creationId xmlns:p14="http://schemas.microsoft.com/office/powerpoint/2010/main" xmlns="" val="3794639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  Global War</a:t>
            </a:r>
            <a:endParaRPr lang="en-US" dirty="0"/>
          </a:p>
        </p:txBody>
      </p:sp>
      <p:sp>
        <p:nvSpPr>
          <p:cNvPr id="5" name="Text Placeholder 4"/>
          <p:cNvSpPr>
            <a:spLocks noGrp="1"/>
          </p:cNvSpPr>
          <p:nvPr>
            <p:ph type="body" idx="1"/>
          </p:nvPr>
        </p:nvSpPr>
        <p:spPr/>
        <p:txBody>
          <a:bodyPr/>
          <a:lstStyle/>
          <a:p>
            <a:r>
              <a:rPr lang="en-US" dirty="0" smtClean="0"/>
              <a:t>Changes in Power</a:t>
            </a:r>
            <a:endParaRPr lang="en-US" dirty="0"/>
          </a:p>
        </p:txBody>
      </p:sp>
      <p:sp>
        <p:nvSpPr>
          <p:cNvPr id="6" name="Content Placeholder 5"/>
          <p:cNvSpPr>
            <a:spLocks noGrp="1"/>
          </p:cNvSpPr>
          <p:nvPr>
            <p:ph sz="half" idx="2"/>
          </p:nvPr>
        </p:nvSpPr>
        <p:spPr/>
        <p:txBody>
          <a:bodyPr/>
          <a:lstStyle/>
          <a:p>
            <a:r>
              <a:rPr lang="en-US" dirty="0" smtClean="0"/>
              <a:t>Starts with power equally divided.  With no clear hegemon, challengers attempt to establish themselves as the world leader and the result is a global war, with world leadership at stake.</a:t>
            </a:r>
            <a:endParaRPr lang="en-US" dirty="0"/>
          </a:p>
        </p:txBody>
      </p:sp>
      <p:sp>
        <p:nvSpPr>
          <p:cNvPr id="7" name="Text Placeholder 6"/>
          <p:cNvSpPr>
            <a:spLocks noGrp="1"/>
          </p:cNvSpPr>
          <p:nvPr>
            <p:ph type="body" sz="quarter" idx="3"/>
          </p:nvPr>
        </p:nvSpPr>
        <p:spPr/>
        <p:txBody>
          <a:bodyPr/>
          <a:lstStyle/>
          <a:p>
            <a:r>
              <a:rPr lang="en-US" dirty="0" smtClean="0"/>
              <a:t>Changes in Global Rules</a:t>
            </a:r>
            <a:endParaRPr lang="en-US" dirty="0"/>
          </a:p>
        </p:txBody>
      </p:sp>
      <p:sp>
        <p:nvSpPr>
          <p:cNvPr id="8" name="Content Placeholder 7"/>
          <p:cNvSpPr>
            <a:spLocks noGrp="1"/>
          </p:cNvSpPr>
          <p:nvPr>
            <p:ph sz="quarter" idx="4"/>
          </p:nvPr>
        </p:nvSpPr>
        <p:spPr/>
        <p:txBody>
          <a:bodyPr/>
          <a:lstStyle/>
          <a:p>
            <a:r>
              <a:rPr lang="en-US" dirty="0" smtClean="0"/>
              <a:t>Conflict starts , in part, because the hegemon is no longer able to enforce the rules.  Global order is at a low point.</a:t>
            </a:r>
            <a:endParaRPr lang="en-US" dirty="0"/>
          </a:p>
        </p:txBody>
      </p:sp>
    </p:spTree>
    <p:extLst>
      <p:ext uri="{BB962C8B-B14F-4D97-AF65-F5344CB8AC3E}">
        <p14:creationId xmlns:p14="http://schemas.microsoft.com/office/powerpoint/2010/main" xmlns="" val="3064788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World Power</a:t>
            </a:r>
            <a:endParaRPr lang="en-US" dirty="0"/>
          </a:p>
        </p:txBody>
      </p:sp>
      <p:sp>
        <p:nvSpPr>
          <p:cNvPr id="3" name="Text Placeholder 2"/>
          <p:cNvSpPr>
            <a:spLocks noGrp="1"/>
          </p:cNvSpPr>
          <p:nvPr>
            <p:ph type="body" idx="1"/>
          </p:nvPr>
        </p:nvSpPr>
        <p:spPr/>
        <p:txBody>
          <a:bodyPr/>
          <a:lstStyle/>
          <a:p>
            <a:r>
              <a:rPr lang="en-US" dirty="0" smtClean="0"/>
              <a:t>Changes in Power</a:t>
            </a:r>
            <a:endParaRPr lang="en-US" dirty="0"/>
          </a:p>
        </p:txBody>
      </p:sp>
      <p:sp>
        <p:nvSpPr>
          <p:cNvPr id="4" name="Content Placeholder 3"/>
          <p:cNvSpPr>
            <a:spLocks noGrp="1"/>
          </p:cNvSpPr>
          <p:nvPr>
            <p:ph sz="half" idx="2"/>
          </p:nvPr>
        </p:nvSpPr>
        <p:spPr/>
        <p:txBody>
          <a:bodyPr/>
          <a:lstStyle/>
          <a:p>
            <a:r>
              <a:rPr lang="en-US" dirty="0" smtClean="0"/>
              <a:t>After the global war, a hegemon has established itself as the leader.  Challengers have been defeated/destroyed, so their ability to resist new rules is very low.</a:t>
            </a:r>
            <a:endParaRPr lang="en-US" dirty="0"/>
          </a:p>
        </p:txBody>
      </p:sp>
      <p:sp>
        <p:nvSpPr>
          <p:cNvPr id="5" name="Text Placeholder 4"/>
          <p:cNvSpPr>
            <a:spLocks noGrp="1"/>
          </p:cNvSpPr>
          <p:nvPr>
            <p:ph type="body" sz="quarter" idx="3"/>
          </p:nvPr>
        </p:nvSpPr>
        <p:spPr/>
        <p:txBody>
          <a:bodyPr/>
          <a:lstStyle/>
          <a:p>
            <a:r>
              <a:rPr lang="en-US" dirty="0" smtClean="0"/>
              <a:t>Changes in Global Rules</a:t>
            </a:r>
            <a:endParaRPr lang="en-US" dirty="0"/>
          </a:p>
        </p:txBody>
      </p:sp>
      <p:sp>
        <p:nvSpPr>
          <p:cNvPr id="6" name="Content Placeholder 5"/>
          <p:cNvSpPr>
            <a:spLocks noGrp="1"/>
          </p:cNvSpPr>
          <p:nvPr>
            <p:ph sz="quarter" idx="4"/>
          </p:nvPr>
        </p:nvSpPr>
        <p:spPr/>
        <p:txBody>
          <a:bodyPr>
            <a:normAutofit fontScale="92500"/>
          </a:bodyPr>
          <a:lstStyle/>
          <a:p>
            <a:r>
              <a:rPr lang="en-US" dirty="0" smtClean="0"/>
              <a:t>The global war has destroyed much of the old system, so there is an international “blank slate”.  The hegemon can impose new rules, innovations and new values.  This is sort of a golden age for the hegemon, and in addition to new rules, they establish economic and political innovations.</a:t>
            </a:r>
            <a:endParaRPr lang="en-US" dirty="0"/>
          </a:p>
        </p:txBody>
      </p:sp>
    </p:spTree>
    <p:extLst>
      <p:ext uri="{BB962C8B-B14F-4D97-AF65-F5344CB8AC3E}">
        <p14:creationId xmlns:p14="http://schemas.microsoft.com/office/powerpoint/2010/main" xmlns="" val="650251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a:t>
            </a:r>
            <a:r>
              <a:rPr lang="en-US" dirty="0" err="1" smtClean="0"/>
              <a:t>Delegitimation</a:t>
            </a:r>
            <a:endParaRPr lang="en-US" dirty="0"/>
          </a:p>
        </p:txBody>
      </p:sp>
      <p:sp>
        <p:nvSpPr>
          <p:cNvPr id="3" name="Text Placeholder 2"/>
          <p:cNvSpPr>
            <a:spLocks noGrp="1"/>
          </p:cNvSpPr>
          <p:nvPr>
            <p:ph type="body" idx="1"/>
          </p:nvPr>
        </p:nvSpPr>
        <p:spPr/>
        <p:txBody>
          <a:bodyPr/>
          <a:lstStyle/>
          <a:p>
            <a:r>
              <a:rPr lang="en-US" dirty="0" smtClean="0"/>
              <a:t>Changes in Power</a:t>
            </a:r>
            <a:endParaRPr lang="en-US" dirty="0"/>
          </a:p>
        </p:txBody>
      </p:sp>
      <p:sp>
        <p:nvSpPr>
          <p:cNvPr id="4" name="Content Placeholder 3"/>
          <p:cNvSpPr>
            <a:spLocks noGrp="1"/>
          </p:cNvSpPr>
          <p:nvPr>
            <p:ph sz="half" idx="2"/>
          </p:nvPr>
        </p:nvSpPr>
        <p:spPr/>
        <p:txBody>
          <a:bodyPr/>
          <a:lstStyle/>
          <a:p>
            <a:r>
              <a:rPr lang="en-US" dirty="0" smtClean="0"/>
              <a:t>Challengers begin to recover, in part by adopting some of the innovations that made the hegemon so powerful.  The hegemon is still the most powerful, but they are not head and shoulders above everyone else.</a:t>
            </a:r>
            <a:endParaRPr lang="en-US" dirty="0"/>
          </a:p>
        </p:txBody>
      </p:sp>
      <p:sp>
        <p:nvSpPr>
          <p:cNvPr id="5" name="Text Placeholder 4"/>
          <p:cNvSpPr>
            <a:spLocks noGrp="1"/>
          </p:cNvSpPr>
          <p:nvPr>
            <p:ph type="body" sz="quarter" idx="3"/>
          </p:nvPr>
        </p:nvSpPr>
        <p:spPr/>
        <p:txBody>
          <a:bodyPr/>
          <a:lstStyle/>
          <a:p>
            <a:r>
              <a:rPr lang="en-US" dirty="0" smtClean="0"/>
              <a:t>Changes in Global Rules</a:t>
            </a:r>
            <a:endParaRPr lang="en-US" dirty="0"/>
          </a:p>
        </p:txBody>
      </p:sp>
      <p:sp>
        <p:nvSpPr>
          <p:cNvPr id="6" name="Content Placeholder 5"/>
          <p:cNvSpPr>
            <a:spLocks noGrp="1"/>
          </p:cNvSpPr>
          <p:nvPr>
            <p:ph sz="quarter" idx="4"/>
          </p:nvPr>
        </p:nvSpPr>
        <p:spPr/>
        <p:txBody>
          <a:bodyPr/>
          <a:lstStyle/>
          <a:p>
            <a:r>
              <a:rPr lang="en-US" dirty="0" smtClean="0"/>
              <a:t>Hegemon’s rules are still in place, but their leadership is questioned more frequently.  Challengers begin to assert themselves regionally.  Projection of military/diplomatic power by hegemon is more difficult.</a:t>
            </a:r>
            <a:endParaRPr lang="en-US" dirty="0"/>
          </a:p>
        </p:txBody>
      </p:sp>
    </p:spTree>
    <p:extLst>
      <p:ext uri="{BB962C8B-B14F-4D97-AF65-F5344CB8AC3E}">
        <p14:creationId xmlns:p14="http://schemas.microsoft.com/office/powerpoint/2010/main" xmlns="" val="4064618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a:t>
            </a:r>
            <a:r>
              <a:rPr lang="en-US" dirty="0" err="1" smtClean="0"/>
              <a:t>Deconcentration</a:t>
            </a:r>
            <a:r>
              <a:rPr lang="en-US" dirty="0" smtClean="0"/>
              <a:t> </a:t>
            </a:r>
            <a:endParaRPr lang="en-US" dirty="0"/>
          </a:p>
        </p:txBody>
      </p:sp>
      <p:sp>
        <p:nvSpPr>
          <p:cNvPr id="3" name="Text Placeholder 2"/>
          <p:cNvSpPr>
            <a:spLocks noGrp="1"/>
          </p:cNvSpPr>
          <p:nvPr>
            <p:ph type="body" idx="1"/>
          </p:nvPr>
        </p:nvSpPr>
        <p:spPr/>
        <p:txBody>
          <a:bodyPr/>
          <a:lstStyle/>
          <a:p>
            <a:r>
              <a:rPr lang="en-US" dirty="0" smtClean="0"/>
              <a:t>Changes in Power</a:t>
            </a:r>
            <a:endParaRPr lang="en-US" dirty="0"/>
          </a:p>
        </p:txBody>
      </p:sp>
      <p:sp>
        <p:nvSpPr>
          <p:cNvPr id="4" name="Content Placeholder 3"/>
          <p:cNvSpPr>
            <a:spLocks noGrp="1"/>
          </p:cNvSpPr>
          <p:nvPr>
            <p:ph sz="half" idx="2"/>
          </p:nvPr>
        </p:nvSpPr>
        <p:spPr/>
        <p:txBody>
          <a:bodyPr/>
          <a:lstStyle/>
          <a:p>
            <a:r>
              <a:rPr lang="en-US" dirty="0" smtClean="0"/>
              <a:t>One (or several challengers) start to come close to the power of the hegemon.  The costs of hegemony begin to erode the power of the leader.  Challengers are “free riders” and can benefit from putting the costs of leadership on the hegemon.</a:t>
            </a:r>
            <a:endParaRPr lang="en-US" dirty="0"/>
          </a:p>
        </p:txBody>
      </p:sp>
      <p:sp>
        <p:nvSpPr>
          <p:cNvPr id="5" name="Text Placeholder 4"/>
          <p:cNvSpPr>
            <a:spLocks noGrp="1"/>
          </p:cNvSpPr>
          <p:nvPr>
            <p:ph type="body" sz="quarter" idx="3"/>
          </p:nvPr>
        </p:nvSpPr>
        <p:spPr/>
        <p:txBody>
          <a:bodyPr/>
          <a:lstStyle/>
          <a:p>
            <a:r>
              <a:rPr lang="en-US" dirty="0" smtClean="0"/>
              <a:t>Changes in Global Rules</a:t>
            </a:r>
            <a:endParaRPr lang="en-US" dirty="0"/>
          </a:p>
        </p:txBody>
      </p:sp>
      <p:sp>
        <p:nvSpPr>
          <p:cNvPr id="6" name="Content Placeholder 5"/>
          <p:cNvSpPr>
            <a:spLocks noGrp="1"/>
          </p:cNvSpPr>
          <p:nvPr>
            <p:ph sz="quarter" idx="4"/>
          </p:nvPr>
        </p:nvSpPr>
        <p:spPr/>
        <p:txBody>
          <a:bodyPr/>
          <a:lstStyle/>
          <a:p>
            <a:r>
              <a:rPr lang="en-US" dirty="0" smtClean="0"/>
              <a:t>Hegemonic rules are openly challenged. Hegemon may face military defeat.  Competing ideologies arise, regional powers grow. This is a period of </a:t>
            </a:r>
            <a:r>
              <a:rPr lang="en-US" smtClean="0"/>
              <a:t>growing disorder.</a:t>
            </a:r>
            <a:endParaRPr lang="en-US"/>
          </a:p>
        </p:txBody>
      </p:sp>
    </p:spTree>
    <p:extLst>
      <p:ext uri="{BB962C8B-B14F-4D97-AF65-F5344CB8AC3E}">
        <p14:creationId xmlns:p14="http://schemas.microsoft.com/office/powerpoint/2010/main" xmlns="" val="536484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TotalTime>
  <Words>349</Words>
  <Application>Microsoft Office PowerPoint</Application>
  <PresentationFormat>عرض على الشاشة (3:4)‏</PresentationFormat>
  <Paragraphs>23</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Office Theme</vt:lpstr>
      <vt:lpstr>Hegemony</vt:lpstr>
      <vt:lpstr>Cycles of World Leadership (hegemony)</vt:lpstr>
      <vt:lpstr>الشريحة 3</vt:lpstr>
      <vt:lpstr>Economic Power and Hegemony</vt:lpstr>
      <vt:lpstr>I.  Global War</vt:lpstr>
      <vt:lpstr>II.  World Power</vt:lpstr>
      <vt:lpstr>III.  Delegitimation</vt:lpstr>
      <vt:lpstr>IV. Deconcentration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Hegemony</dc:title>
  <dc:creator>Windows User</dc:creator>
  <cp:lastModifiedBy>sasa</cp:lastModifiedBy>
  <cp:revision>7</cp:revision>
  <dcterms:created xsi:type="dcterms:W3CDTF">2013-06-05T18:44:18Z</dcterms:created>
  <dcterms:modified xsi:type="dcterms:W3CDTF">2018-12-06T03:33:48Z</dcterms:modified>
</cp:coreProperties>
</file>