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notesSlides/notesSlide7.xml" ContentType="application/vnd.openxmlformats-officedocument.presentationml.notesSlide+xml"/>
  <Override PartName="/ppt/comments/comment3.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366" r:id="rId2"/>
    <p:sldId id="305" r:id="rId3"/>
    <p:sldId id="348" r:id="rId4"/>
    <p:sldId id="349" r:id="rId5"/>
    <p:sldId id="350" r:id="rId6"/>
    <p:sldId id="306" r:id="rId7"/>
    <p:sldId id="351" r:id="rId8"/>
    <p:sldId id="352" r:id="rId9"/>
    <p:sldId id="353" r:id="rId10"/>
    <p:sldId id="354" r:id="rId11"/>
    <p:sldId id="355" r:id="rId12"/>
    <p:sldId id="356" r:id="rId13"/>
    <p:sldId id="357" r:id="rId14"/>
    <p:sldId id="358" r:id="rId15"/>
    <p:sldId id="359" r:id="rId16"/>
    <p:sldId id="360" r:id="rId17"/>
    <p:sldId id="361" r:id="rId18"/>
    <p:sldId id="362" r:id="rId19"/>
    <p:sldId id="363" r:id="rId20"/>
    <p:sldId id="364" r:id="rId21"/>
    <p:sldId id="367" r:id="rId22"/>
    <p:sldId id="368" r:id="rId23"/>
    <p:sldId id="369" r:id="rId24"/>
    <p:sldId id="370" r:id="rId25"/>
    <p:sldId id="371" r:id="rId26"/>
    <p:sldId id="372" r:id="rId27"/>
    <p:sldId id="374" r:id="rId28"/>
    <p:sldId id="375" r:id="rId29"/>
    <p:sldId id="376" r:id="rId30"/>
    <p:sldId id="377" r:id="rId31"/>
    <p:sldId id="378" r:id="rId32"/>
    <p:sldId id="379" r:id="rId33"/>
    <p:sldId id="380" r:id="rId34"/>
    <p:sldId id="381" r:id="rId35"/>
    <p:sldId id="382" r:id="rId36"/>
    <p:sldId id="383" r:id="rId37"/>
    <p:sldId id="384" r:id="rId38"/>
    <p:sldId id="385" r:id="rId39"/>
    <p:sldId id="386" r:id="rId40"/>
    <p:sldId id="387" r:id="rId41"/>
    <p:sldId id="388" r:id="rId42"/>
    <p:sldId id="389" r:id="rId43"/>
    <p:sldId id="307" r:id="rId44"/>
    <p:sldId id="390" r:id="rId45"/>
    <p:sldId id="391" r:id="rId46"/>
    <p:sldId id="425" r:id="rId47"/>
    <p:sldId id="309" r:id="rId48"/>
    <p:sldId id="392" r:id="rId49"/>
    <p:sldId id="393" r:id="rId50"/>
    <p:sldId id="394" r:id="rId51"/>
    <p:sldId id="421" r:id="rId52"/>
    <p:sldId id="396" r:id="rId53"/>
    <p:sldId id="422" r:id="rId54"/>
    <p:sldId id="398" r:id="rId55"/>
    <p:sldId id="399" r:id="rId56"/>
    <p:sldId id="400" r:id="rId57"/>
    <p:sldId id="426" r:id="rId58"/>
    <p:sldId id="402" r:id="rId59"/>
    <p:sldId id="403" r:id="rId60"/>
    <p:sldId id="404" r:id="rId61"/>
    <p:sldId id="405" r:id="rId62"/>
    <p:sldId id="406" r:id="rId63"/>
    <p:sldId id="407" r:id="rId64"/>
    <p:sldId id="408" r:id="rId65"/>
    <p:sldId id="409" r:id="rId66"/>
    <p:sldId id="410" r:id="rId67"/>
    <p:sldId id="411" r:id="rId68"/>
    <p:sldId id="412" r:id="rId69"/>
    <p:sldId id="413" r:id="rId70"/>
    <p:sldId id="414" r:id="rId71"/>
    <p:sldId id="424" r:id="rId72"/>
    <p:sldId id="416" r:id="rId73"/>
    <p:sldId id="417" r:id="rId74"/>
    <p:sldId id="418" r:id="rId75"/>
    <p:sldId id="419"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aser" initials="l"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2F6"/>
    <a:srgbClr val="83A3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358" autoAdjust="0"/>
  </p:normalViewPr>
  <p:slideViewPr>
    <p:cSldViewPr>
      <p:cViewPr>
        <p:scale>
          <a:sx n="87" d="100"/>
          <a:sy n="87" d="100"/>
        </p:scale>
        <p:origin x="-816" y="-66"/>
      </p:cViewPr>
      <p:guideLst>
        <p:guide orient="horz" pos="2160"/>
        <p:guide pos="2880"/>
      </p:guideLst>
    </p:cSldViewPr>
  </p:slideViewPr>
  <p:outlineViewPr>
    <p:cViewPr>
      <p:scale>
        <a:sx n="33" d="100"/>
        <a:sy n="33" d="100"/>
      </p:scale>
      <p:origin x="0" y="-32784"/>
    </p:cViewPr>
  </p:outlineViewPr>
  <p:notesTextViewPr>
    <p:cViewPr>
      <p:scale>
        <a:sx n="1" d="1"/>
        <a:sy n="1" d="1"/>
      </p:scale>
      <p:origin x="0" y="0"/>
    </p:cViewPr>
  </p:notesTextViewPr>
  <p:notesViewPr>
    <p:cSldViewPr>
      <p:cViewPr varScale="1">
        <p:scale>
          <a:sx n="73" d="100"/>
          <a:sy n="73" d="100"/>
        </p:scale>
        <p:origin x="-263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6-02-03T17:58:54.700" idx="4">
    <p:pos x="10" y="10"/>
    <p:text>Since the table in this slide is complex, it cannot be made accessible. So we kept the tables as images. If these are treated as images, then we need alt text for these tables. Please confirm is this ok with you or suggest us how to proceed with this. Please advise.</p:text>
    <p:extLst>
      <p:ext uri="{C676402C-5697-4E1C-873F-D02D1690AC5C}">
        <p15:threadingInfo xmlns:p15="http://schemas.microsoft.com/office/powerpoint/2012/main" timeZoneBias="-33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16-02-03T18:00:30.179" idx="5">
    <p:pos x="10" y="10"/>
    <p:text>Since the table in this slide is complex, it cannot be made accessible. So we kept the tables as images. If these are treated as images, then we need alt text for these tables. Please confirm is this ok with you or suggest us how to proceed with this. Please advise.</p:text>
    <p:extLst>
      <p:ext uri="{C676402C-5697-4E1C-873F-D02D1690AC5C}">
        <p15:threadingInfo xmlns:p15="http://schemas.microsoft.com/office/powerpoint/2012/main" timeZoneBias="-33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16-02-03T18:01:58.243" idx="7">
    <p:pos x="10" y="10"/>
    <p:text>As per accessibility standards, all tables should be created in PPT so that it is readable by screen readers. This table is complex and it cannot be made accessible. So we kept the tables as images. If these are treated as images, then we need alt text for these tables. Please confirm is this ok with you or suggest us how to proceed with this. Please advise.</p:text>
    <p:extLst>
      <p:ext uri="{C676402C-5697-4E1C-873F-D02D1690AC5C}">
        <p15:threadingInfo xmlns:p15="http://schemas.microsoft.com/office/powerpoint/2012/main" timeZoneBias="-33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10/26/2016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10/26/2016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21</a:t>
            </a:fld>
            <a:endParaRPr lang="en-US"/>
          </a:p>
        </p:txBody>
      </p:sp>
    </p:spTree>
    <p:extLst>
      <p:ext uri="{BB962C8B-B14F-4D97-AF65-F5344CB8AC3E}">
        <p14:creationId xmlns:p14="http://schemas.microsoft.com/office/powerpoint/2010/main" val="562411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26</a:t>
            </a:fld>
            <a:endParaRPr lang="en-US"/>
          </a:p>
        </p:txBody>
      </p:sp>
    </p:spTree>
    <p:extLst>
      <p:ext uri="{BB962C8B-B14F-4D97-AF65-F5344CB8AC3E}">
        <p14:creationId xmlns:p14="http://schemas.microsoft.com/office/powerpoint/2010/main" val="144232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34</a:t>
            </a:fld>
            <a:endParaRPr lang="en-US"/>
          </a:p>
        </p:txBody>
      </p:sp>
    </p:spTree>
    <p:extLst>
      <p:ext uri="{BB962C8B-B14F-4D97-AF65-F5344CB8AC3E}">
        <p14:creationId xmlns:p14="http://schemas.microsoft.com/office/powerpoint/2010/main" val="1648728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36</a:t>
            </a:fld>
            <a:endParaRPr lang="en-US"/>
          </a:p>
        </p:txBody>
      </p:sp>
    </p:spTree>
    <p:extLst>
      <p:ext uri="{BB962C8B-B14F-4D97-AF65-F5344CB8AC3E}">
        <p14:creationId xmlns:p14="http://schemas.microsoft.com/office/powerpoint/2010/main" val="20226243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39</a:t>
            </a:fld>
            <a:endParaRPr lang="en-US"/>
          </a:p>
        </p:txBody>
      </p:sp>
    </p:spTree>
    <p:extLst>
      <p:ext uri="{BB962C8B-B14F-4D97-AF65-F5344CB8AC3E}">
        <p14:creationId xmlns:p14="http://schemas.microsoft.com/office/powerpoint/2010/main" val="1519159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49</a:t>
            </a:fld>
            <a:endParaRPr lang="en-US"/>
          </a:p>
        </p:txBody>
      </p:sp>
    </p:spTree>
    <p:extLst>
      <p:ext uri="{BB962C8B-B14F-4D97-AF65-F5344CB8AC3E}">
        <p14:creationId xmlns:p14="http://schemas.microsoft.com/office/powerpoint/2010/main" val="3799441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en-US" b="0" dirty="0" smtClean="0"/>
              <a:t>It is helpful for complex images (i.e., charts and graphs) to have descriptive text near the image (perhaps as a caption or in the Notes field). They would still require alt text.</a:t>
            </a:r>
          </a:p>
          <a:p>
            <a:endParaRPr lang="en-US" dirty="0"/>
          </a:p>
        </p:txBody>
      </p:sp>
      <p:sp>
        <p:nvSpPr>
          <p:cNvPr id="4" name="Slide Number Placeholder 3"/>
          <p:cNvSpPr>
            <a:spLocks noGrp="1"/>
          </p:cNvSpPr>
          <p:nvPr>
            <p:ph type="sldNum" sz="quarter" idx="10"/>
          </p:nvPr>
        </p:nvSpPr>
        <p:spPr/>
        <p:txBody>
          <a:bodyPr/>
          <a:lstStyle/>
          <a:p>
            <a:pPr>
              <a:defRPr/>
            </a:pPr>
            <a:fld id="{BCBF78A6-6942-440F-9655-1DC0E3C5C1FC}" type="slidenum">
              <a:rPr lang="en-US" smtClean="0"/>
              <a:pPr>
                <a:defRPr/>
              </a:pPr>
              <a:t>67</a:t>
            </a:fld>
            <a:endParaRPr lang="en-US"/>
          </a:p>
        </p:txBody>
      </p:sp>
    </p:spTree>
    <p:extLst>
      <p:ext uri="{BB962C8B-B14F-4D97-AF65-F5344CB8AC3E}">
        <p14:creationId xmlns:p14="http://schemas.microsoft.com/office/powerpoint/2010/main" val="13460803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685800" y="762000"/>
            <a:ext cx="7772400" cy="2838451"/>
          </a:xfrm>
        </p:spPr>
        <p:txBody>
          <a:bodyPr anchor="b">
            <a:noAutofit/>
          </a:bodyPr>
          <a:lstStyle>
            <a:lvl1pPr algn="l">
              <a:defRPr sz="44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
        <p:nvSpPr>
          <p:cNvPr id="8" name="Rectangle 7"/>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userDrawn="1"/>
        </p:nvGrpSpPr>
        <p:grpSpPr>
          <a:xfrm>
            <a:off x="33338" y="6408738"/>
            <a:ext cx="9156700" cy="465137"/>
            <a:chOff x="33338" y="6408738"/>
            <a:chExt cx="9156700" cy="465137"/>
          </a:xfrm>
        </p:grpSpPr>
        <p:pic>
          <p:nvPicPr>
            <p:cNvPr id="7" name="Always Learning Logo" descr="Pearson_Strap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pyright"/>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1" name="Pearson Logo" descr="Pearson_Bound_Whit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879806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6" name="Rectangle 15"/>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4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44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10/26/2016</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a:p>
        </p:txBody>
      </p:sp>
      <p:sp>
        <p:nvSpPr>
          <p:cNvPr id="12" name="Rectangle 11"/>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p:cNvGrpSpPr/>
          <p:nvPr userDrawn="1"/>
        </p:nvGrpSpPr>
        <p:grpSpPr>
          <a:xfrm>
            <a:off x="33338" y="6408738"/>
            <a:ext cx="9156700" cy="465137"/>
            <a:chOff x="33338" y="6408738"/>
            <a:chExt cx="9156700" cy="465137"/>
          </a:xfrm>
        </p:grpSpPr>
        <p:pic>
          <p:nvPicPr>
            <p:cNvPr id="13" name="Always Learning Logo" descr="Pearson: Always Learning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33338" y="6443663"/>
              <a:ext cx="166052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earson Log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Copyright" descr="Copyright 2015, 2012, 2009"/>
            <p:cNvSpPr txBox="1">
              <a:spLocks noChangeArrowheads="1"/>
            </p:cNvSpPr>
            <p:nvPr/>
          </p:nvSpPr>
          <p:spPr bwMode="auto">
            <a:xfrm>
              <a:off x="14136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ctr">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grpSp>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chemeClr val="bg1"/>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Click to add Learning Objective(s)</a:t>
            </a:r>
            <a:endParaRPr lang="en-US" dirty="0"/>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10/26/2016</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a:p>
        </p:txBody>
      </p:sp>
    </p:spTree>
    <p:extLst>
      <p:ext uri="{BB962C8B-B14F-4D97-AF65-F5344CB8AC3E}">
        <p14:creationId xmlns:p14="http://schemas.microsoft.com/office/powerpoint/2010/main" val="1152463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SzPct val="100000"/>
              <a:defRPr/>
            </a:lvl1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118872" indent="-118872">
              <a:buClr>
                <a:schemeClr val="bg1"/>
              </a:buClr>
              <a:buSzPct val="25000"/>
              <a:defRPr sz="2400"/>
            </a:lvl1pPr>
            <a:lvl2pPr marL="569913" indent="-285750">
              <a:defRPr sz="2000"/>
            </a:lvl2pPr>
            <a:lvl3pPr>
              <a:defRPr sz="2000"/>
            </a:lvl3pPr>
            <a:lvl5pPr>
              <a:defRPr/>
            </a:lvl5pPr>
            <a:lvl6pPr>
              <a:defRPr/>
            </a:lvl6pPr>
            <a:lvl7pPr>
              <a:defRPr/>
            </a:lvl7pPr>
            <a:lvl8pPr>
              <a:defRPr/>
            </a:lvl8pPr>
            <a:lvl9pP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2752008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2400">
                <a:solidFill>
                  <a:schemeClr val="tx1"/>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10/26/2016</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a:p>
        </p:txBody>
      </p:sp>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idx="13"/>
          </p:nvPr>
        </p:nvSpPr>
        <p:spPr>
          <a:xfrm>
            <a:off x="457200" y="3962400"/>
            <a:ext cx="8229600" cy="2163763"/>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31547999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4000" b="0" cap="none" baseline="0">
                <a:solidFill>
                  <a:schemeClr val="tx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t>10/26/2016</a:t>
            </a:fld>
            <a:endParaRPr lang="en-US"/>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3754704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smtClean="0"/>
              <a:t>Click to edit Master title style</a:t>
            </a:r>
            <a:endParaRPr lang="en-US"/>
          </a:p>
        </p:txBody>
      </p:sp>
      <p:sp>
        <p:nvSpPr>
          <p:cNvPr id="4" name="Footer Placeholder 3"/>
          <p:cNvSpPr>
            <a:spLocks noGrp="1"/>
          </p:cNvSpPr>
          <p:nvPr>
            <p:ph type="ftr" sz="quarter" idx="11"/>
          </p:nvPr>
        </p:nvSpPr>
        <p:spPr/>
        <p:txBody>
          <a:bodyPr/>
          <a:lstStyle/>
          <a:p>
            <a:endParaRPr lang="en-US"/>
          </a:p>
        </p:txBody>
      </p:sp>
      <p:sp>
        <p:nvSpPr>
          <p:cNvPr id="3" name="Date Placeholder 2"/>
          <p:cNvSpPr>
            <a:spLocks noGrp="1"/>
          </p:cNvSpPr>
          <p:nvPr>
            <p:ph type="dt" sz="half" idx="10"/>
          </p:nvPr>
        </p:nvSpPr>
        <p:spPr/>
        <p:txBody>
          <a:bodyPr/>
          <a:lstStyle/>
          <a:p>
            <a:fld id="{A9DF6EFB-3F44-496C-A842-1E0B3D3B975A}" type="datetimeFigureOut">
              <a:rPr lang="en-US" smtClean="0"/>
              <a:t>10/26/2016</a:t>
            </a:fld>
            <a:endParaRPr lang="en-US"/>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a:p>
        </p:txBody>
      </p:sp>
    </p:spTree>
    <p:extLst>
      <p:ext uri="{BB962C8B-B14F-4D97-AF65-F5344CB8AC3E}">
        <p14:creationId xmlns:p14="http://schemas.microsoft.com/office/powerpoint/2010/main" val="18551265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p:cNvGrpSpPr/>
          <p:nvPr userDrawn="1"/>
        </p:nvGrpSpPr>
        <p:grpSpPr>
          <a:xfrm>
            <a:off x="93969" y="6408738"/>
            <a:ext cx="9096069" cy="463550"/>
            <a:chOff x="93969" y="6408738"/>
            <a:chExt cx="9096069" cy="463550"/>
          </a:xfrm>
        </p:grpSpPr>
        <p:sp>
          <p:nvSpPr>
            <p:cNvPr id="6" name="Copyright"/>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7" name="Pearson Logo" descr="Pearson_Bound_Whit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Footer Placeholder 2"/>
          <p:cNvSpPr>
            <a:spLocks noGrp="1"/>
          </p:cNvSpPr>
          <p:nvPr>
            <p:ph type="ftr" sz="quarter" idx="11"/>
          </p:nvPr>
        </p:nvSpPr>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10/26/2016</a:t>
            </a:fld>
            <a:endParaRPr lang="en-US"/>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a:p>
        </p:txBody>
      </p:sp>
    </p:spTree>
    <p:extLst>
      <p:ext uri="{BB962C8B-B14F-4D97-AF65-F5344CB8AC3E}">
        <p14:creationId xmlns:p14="http://schemas.microsoft.com/office/powerpoint/2010/main" val="37111366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bwMode="white">
          <a:xfrm>
            <a:off x="0" y="0"/>
            <a:ext cx="9144000" cy="1371600"/>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5"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10/26/2016</a:t>
            </a:fld>
            <a:endParaRPr lang="en-US"/>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a:p>
        </p:txBody>
      </p:sp>
      <p:sp>
        <p:nvSpPr>
          <p:cNvPr id="9" name="Rectangle 8"/>
          <p:cNvSpPr/>
          <p:nvPr/>
        </p:nvSpPr>
        <p:spPr bwMode="white">
          <a:xfrm>
            <a:off x="-7938" y="6435725"/>
            <a:ext cx="9161464" cy="430213"/>
          </a:xfrm>
          <a:prstGeom prst="rect">
            <a:avLst/>
          </a:prstGeom>
          <a:solidFill>
            <a:srgbClr val="3C15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p:cNvGrpSpPr/>
          <p:nvPr userDrawn="1"/>
        </p:nvGrpSpPr>
        <p:grpSpPr>
          <a:xfrm>
            <a:off x="93969" y="6408738"/>
            <a:ext cx="9096069" cy="463550"/>
            <a:chOff x="93969" y="6408738"/>
            <a:chExt cx="9096069" cy="463550"/>
          </a:xfrm>
        </p:grpSpPr>
        <p:sp>
          <p:nvSpPr>
            <p:cNvPr id="13" name="Copyright" descr="Pearson: Copyright 2015, 2012, 2009"/>
            <p:cNvSpPr txBox="1">
              <a:spLocks noChangeArrowheads="1"/>
            </p:cNvSpPr>
            <p:nvPr/>
          </p:nvSpPr>
          <p:spPr bwMode="auto">
            <a:xfrm>
              <a:off x="93969" y="6408738"/>
              <a:ext cx="6316663" cy="457200"/>
            </a:xfrm>
            <a:prstGeom prst="rect">
              <a:avLst/>
            </a:prstGeom>
            <a:noFill/>
            <a:ln w="9525">
              <a:noFill/>
              <a:miter lim="800000"/>
              <a:headEnd/>
              <a:tailEnd/>
            </a:ln>
          </p:spPr>
          <p:txBody>
            <a:bodyPr lIns="0" tIns="0" rIns="0" bIns="0" anchor="ctr"/>
            <a:lstStyle>
              <a:lvl1pPr eaLnBrk="0" hangingPunct="0">
                <a:defRPr sz="2400">
                  <a:solidFill>
                    <a:schemeClr val="tx1"/>
                  </a:solidFill>
                  <a:latin typeface="Arial" panose="020B0604020202020204" pitchFamily="34" charset="0"/>
                </a:defRPr>
              </a:lvl1pPr>
              <a:lvl2pPr marL="37931725" indent="-37474525" eaLnBrk="0" hangingPunct="0">
                <a:defRPr sz="2400">
                  <a:solidFill>
                    <a:schemeClr val="tx1"/>
                  </a:solidFill>
                  <a:latin typeface="Arial" panose="020B0604020202020204" pitchFamily="34" charset="0"/>
                </a:defRPr>
              </a:lvl2pPr>
              <a:lvl3pPr eaLnBrk="0" hangingPunct="0">
                <a:defRPr sz="2400">
                  <a:solidFill>
                    <a:schemeClr val="tx1"/>
                  </a:solidFill>
                  <a:latin typeface="Arial" panose="020B0604020202020204" pitchFamily="34" charset="0"/>
                </a:defRPr>
              </a:lvl3pPr>
              <a:lvl4pPr eaLnBrk="0" hangingPunct="0">
                <a:defRPr sz="2400">
                  <a:solidFill>
                    <a:schemeClr val="tx1"/>
                  </a:solidFill>
                  <a:latin typeface="Arial" panose="020B0604020202020204" pitchFamily="34" charset="0"/>
                </a:defRPr>
              </a:lvl4pPr>
              <a:lvl5pPr eaLnBrk="0" hangingPunct="0">
                <a:defRPr sz="2400">
                  <a:solidFill>
                    <a:schemeClr val="tx1"/>
                  </a:solidFill>
                  <a:latin typeface="Arial" panose="020B0604020202020204" pitchFamily="34" charset="0"/>
                </a:defRPr>
              </a:lvl5pPr>
              <a:lvl6pPr marL="457200" eaLnBrk="0" fontAlgn="base" hangingPunct="0">
                <a:spcBef>
                  <a:spcPct val="0"/>
                </a:spcBef>
                <a:spcAft>
                  <a:spcPct val="0"/>
                </a:spcAft>
                <a:defRPr sz="2400">
                  <a:solidFill>
                    <a:schemeClr val="tx1"/>
                  </a:solidFill>
                  <a:latin typeface="Arial" panose="020B0604020202020204" pitchFamily="34" charset="0"/>
                </a:defRPr>
              </a:lvl6pPr>
              <a:lvl7pPr marL="914400" eaLnBrk="0" fontAlgn="base" hangingPunct="0">
                <a:spcBef>
                  <a:spcPct val="0"/>
                </a:spcBef>
                <a:spcAft>
                  <a:spcPct val="0"/>
                </a:spcAft>
                <a:defRPr sz="2400">
                  <a:solidFill>
                    <a:schemeClr val="tx1"/>
                  </a:solidFill>
                  <a:latin typeface="Arial" panose="020B0604020202020204" pitchFamily="34" charset="0"/>
                </a:defRPr>
              </a:lvl7pPr>
              <a:lvl8pPr marL="1371600" eaLnBrk="0" fontAlgn="base" hangingPunct="0">
                <a:spcBef>
                  <a:spcPct val="0"/>
                </a:spcBef>
                <a:spcAft>
                  <a:spcPct val="0"/>
                </a:spcAft>
                <a:defRPr sz="2400">
                  <a:solidFill>
                    <a:schemeClr val="tx1"/>
                  </a:solidFill>
                  <a:latin typeface="Arial" panose="020B0604020202020204" pitchFamily="34" charset="0"/>
                </a:defRPr>
              </a:lvl8pPr>
              <a:lvl9pPr marL="1828800" eaLnBrk="0" fontAlgn="base" hangingPunct="0">
                <a:spcBef>
                  <a:spcPct val="0"/>
                </a:spcBef>
                <a:spcAft>
                  <a:spcPct val="0"/>
                </a:spcAft>
                <a:defRPr sz="2400">
                  <a:solidFill>
                    <a:schemeClr val="tx1"/>
                  </a:solidFill>
                  <a:latin typeface="Arial" panose="020B0604020202020204" pitchFamily="34" charset="0"/>
                </a:defRPr>
              </a:lvl9pPr>
            </a:lstStyle>
            <a:p>
              <a:pPr algn="l">
                <a:defRPr/>
              </a:pP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Copyright © 2017, 2015, 2012</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Pearson Education, Inc.</a:t>
              </a:r>
              <a:r>
                <a:rPr lang="en-US" altLang="en-US" sz="1200" b="0" baseline="0" dirty="0" smtClean="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US" altLang="en-US" sz="1200" b="0" dirty="0" smtClean="0">
                  <a:solidFill>
                    <a:schemeClr val="bg1"/>
                  </a:solidFill>
                  <a:latin typeface="Verdana" panose="020B0604030504040204" pitchFamily="34" charset="0"/>
                  <a:ea typeface="Verdana" panose="020B0604030504040204" pitchFamily="34" charset="0"/>
                  <a:cs typeface="Verdana" panose="020B0604030504040204" pitchFamily="34" charset="0"/>
                </a:rPr>
                <a:t>All Rights Reserved</a:t>
              </a:r>
            </a:p>
          </p:txBody>
        </p:sp>
        <p:pic>
          <p:nvPicPr>
            <p:cNvPr id="14" name="Pearson Logo"/>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black">
            <a:xfrm>
              <a:off x="7748588" y="6442075"/>
              <a:ext cx="1441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6" r:id="rId3"/>
    <p:sldLayoutId id="2147483650" r:id="rId4"/>
    <p:sldLayoutId id="2147483659" r:id="rId5"/>
    <p:sldLayoutId id="2147483658" r:id="rId6"/>
    <p:sldLayoutId id="2147483660" r:id="rId7"/>
    <p:sldLayoutId id="2147483651" r:id="rId8"/>
    <p:sldLayoutId id="2147483654" r:id="rId9"/>
    <p:sldLayoutId id="2147483655" r:id="rId10"/>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600" kern="1200">
          <a:solidFill>
            <a:schemeClr val="bg1"/>
          </a:solidFill>
          <a:latin typeface="+mj-lt"/>
          <a:ea typeface="+mj-ea"/>
          <a:cs typeface="+mj-cs"/>
        </a:defRPr>
      </a:lvl1pPr>
    </p:titleStyle>
    <p:bodyStyle>
      <a:lvl1pPr marL="256032" indent="-256032" algn="l" defTabSz="914400" rtl="0" eaLnBrk="1" latinLnBrk="0" hangingPunct="1">
        <a:spcBef>
          <a:spcPts val="15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ts val="6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ts val="600"/>
        </a:spcBef>
        <a:buClr>
          <a:schemeClr val="accent1"/>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ts val="6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ts val="300"/>
        </a:spcBef>
        <a:buClr>
          <a:schemeClr val="accent1"/>
        </a:buClr>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image" Target="../media/image25.jp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image" Target="../media/image34.jp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Essentials of Sociology: A </a:t>
            </a:r>
            <a:r>
              <a:rPr lang="en-US" sz="2800" dirty="0" smtClean="0"/>
              <a:t>Down-To-Earth </a:t>
            </a:r>
            <a:r>
              <a:rPr lang="en-US" sz="2800" dirty="0"/>
              <a:t>Approach</a:t>
            </a:r>
          </a:p>
        </p:txBody>
      </p:sp>
      <p:sp>
        <p:nvSpPr>
          <p:cNvPr id="3" name="Text Placeholder 2"/>
          <p:cNvSpPr>
            <a:spLocks noGrp="1"/>
          </p:cNvSpPr>
          <p:nvPr>
            <p:ph type="body" sz="quarter" idx="13"/>
          </p:nvPr>
        </p:nvSpPr>
        <p:spPr/>
        <p:txBody>
          <a:bodyPr/>
          <a:lstStyle/>
          <a:p>
            <a:r>
              <a:rPr lang="en-IN" dirty="0"/>
              <a:t>TWELFTH EDITION</a:t>
            </a:r>
          </a:p>
        </p:txBody>
      </p:sp>
      <p:sp>
        <p:nvSpPr>
          <p:cNvPr id="4" name="Text Placeholder 3"/>
          <p:cNvSpPr>
            <a:spLocks noGrp="1"/>
          </p:cNvSpPr>
          <p:nvPr>
            <p:ph type="body" sz="quarter" idx="14"/>
          </p:nvPr>
        </p:nvSpPr>
        <p:spPr/>
        <p:txBody>
          <a:bodyPr/>
          <a:lstStyle/>
          <a:p>
            <a:pPr algn="ctr"/>
            <a:r>
              <a:rPr lang="en-US" dirty="0" smtClean="0"/>
              <a:t>Chapter 1</a:t>
            </a:r>
            <a:endParaRPr lang="en-US" dirty="0"/>
          </a:p>
        </p:txBody>
      </p:sp>
      <p:sp>
        <p:nvSpPr>
          <p:cNvPr id="5" name="Text Placeholder 4"/>
          <p:cNvSpPr>
            <a:spLocks noGrp="1"/>
          </p:cNvSpPr>
          <p:nvPr>
            <p:ph type="body" sz="quarter" idx="15"/>
          </p:nvPr>
        </p:nvSpPr>
        <p:spPr/>
        <p:txBody>
          <a:bodyPr/>
          <a:lstStyle/>
          <a:p>
            <a:pPr algn="ctr"/>
            <a:r>
              <a:rPr lang="en-US" b="1" dirty="0" smtClean="0"/>
              <a:t>The </a:t>
            </a:r>
            <a:r>
              <a:rPr lang="en-US" b="1" dirty="0"/>
              <a:t>Sociological Perspective</a:t>
            </a: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2149" y="1542991"/>
            <a:ext cx="3671844" cy="4699200"/>
          </a:xfrm>
          <a:prstGeom prst="rect">
            <a:avLst/>
          </a:prstGeom>
        </p:spPr>
      </p:pic>
    </p:spTree>
    <p:extLst>
      <p:ext uri="{BB962C8B-B14F-4D97-AF65-F5344CB8AC3E}">
        <p14:creationId xmlns:p14="http://schemas.microsoft.com/office/powerpoint/2010/main" val="8616756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(1 of 4)</a:t>
            </a:r>
            <a:endParaRPr lang="en-US" sz="2000" dirty="0"/>
          </a:p>
        </p:txBody>
      </p:sp>
      <p:sp>
        <p:nvSpPr>
          <p:cNvPr id="2" name="Text Box 1"/>
          <p:cNvSpPr>
            <a:spLocks noGrp="1"/>
          </p:cNvSpPr>
          <p:nvPr>
            <p:ph idx="1"/>
          </p:nvPr>
        </p:nvSpPr>
        <p:spPr/>
        <p:txBody>
          <a:bodyPr/>
          <a:lstStyle/>
          <a:p>
            <a:pPr marL="0" indent="0">
              <a:buFontTx/>
              <a:buNone/>
            </a:pPr>
            <a:r>
              <a:rPr lang="en-US" b="1" dirty="0" smtClean="0">
                <a:solidFill>
                  <a:schemeClr val="accent1"/>
                </a:solidFill>
              </a:rPr>
              <a:t>1.1</a:t>
            </a:r>
            <a:r>
              <a:rPr lang="en-US" dirty="0" smtClean="0"/>
              <a:t> Explain </a:t>
            </a:r>
            <a:r>
              <a:rPr lang="en-US" dirty="0"/>
              <a:t>why both history and biography </a:t>
            </a:r>
            <a:r>
              <a:rPr lang="en-US" dirty="0" smtClean="0"/>
              <a:t>are </a:t>
            </a:r>
            <a:r>
              <a:rPr lang="en-US" dirty="0"/>
              <a:t>essential for the sociological </a:t>
            </a:r>
            <a:r>
              <a:rPr lang="en-US" dirty="0" smtClean="0"/>
              <a:t>perspective</a:t>
            </a:r>
            <a:endParaRPr lang="en-US" dirty="0"/>
          </a:p>
          <a:p>
            <a:pPr marL="0" indent="0">
              <a:buFontTx/>
              <a:buNone/>
            </a:pPr>
            <a:r>
              <a:rPr lang="en-US" b="1" dirty="0" smtClean="0">
                <a:solidFill>
                  <a:schemeClr val="accent1"/>
                </a:solidFill>
              </a:rPr>
              <a:t>1.2</a:t>
            </a:r>
            <a:r>
              <a:rPr lang="en-US" dirty="0" smtClean="0"/>
              <a:t> Trace </a:t>
            </a:r>
            <a:r>
              <a:rPr lang="en-US" dirty="0"/>
              <a:t>the origins of sociology, from </a:t>
            </a:r>
            <a:r>
              <a:rPr lang="en-US" dirty="0" smtClean="0"/>
              <a:t>tradition </a:t>
            </a:r>
            <a:r>
              <a:rPr lang="en-US" dirty="0"/>
              <a:t>to Max Weber</a:t>
            </a:r>
          </a:p>
          <a:p>
            <a:pPr marL="0" indent="0">
              <a:buFontTx/>
              <a:buNone/>
            </a:pPr>
            <a:r>
              <a:rPr lang="en-US" b="1" dirty="0" smtClean="0">
                <a:solidFill>
                  <a:schemeClr val="accent1"/>
                </a:solidFill>
              </a:rPr>
              <a:t>1.3</a:t>
            </a:r>
            <a:r>
              <a:rPr lang="en-US" dirty="0" smtClean="0"/>
              <a:t> Trace </a:t>
            </a:r>
            <a:r>
              <a:rPr lang="en-US" dirty="0"/>
              <a:t>the development of sociology in </a:t>
            </a:r>
            <a:r>
              <a:rPr lang="en-US" dirty="0" smtClean="0"/>
              <a:t>North </a:t>
            </a:r>
            <a:r>
              <a:rPr lang="en-US" dirty="0"/>
              <a:t>America and explain the tension </a:t>
            </a:r>
            <a:r>
              <a:rPr lang="en-US" dirty="0" smtClean="0"/>
              <a:t>between </a:t>
            </a:r>
            <a:r>
              <a:rPr lang="en-US" dirty="0"/>
              <a:t>objective analysis and social </a:t>
            </a:r>
            <a:r>
              <a:rPr lang="en-US" dirty="0" smtClean="0"/>
              <a:t>reform</a:t>
            </a:r>
          </a:p>
        </p:txBody>
      </p:sp>
    </p:spTree>
    <p:extLst>
      <p:ext uri="{BB962C8B-B14F-4D97-AF65-F5344CB8AC3E}">
        <p14:creationId xmlns:p14="http://schemas.microsoft.com/office/powerpoint/2010/main" val="33083685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(2 of 4)</a:t>
            </a:r>
            <a:endParaRPr lang="en-US" sz="2000" dirty="0"/>
          </a:p>
        </p:txBody>
      </p:sp>
      <p:sp>
        <p:nvSpPr>
          <p:cNvPr id="2" name="Text Box 1"/>
          <p:cNvSpPr>
            <a:spLocks noGrp="1"/>
          </p:cNvSpPr>
          <p:nvPr>
            <p:ph idx="1"/>
          </p:nvPr>
        </p:nvSpPr>
        <p:spPr/>
        <p:txBody>
          <a:bodyPr/>
          <a:lstStyle/>
          <a:p>
            <a:pPr marL="0" indent="0">
              <a:buFontTx/>
              <a:buNone/>
            </a:pPr>
            <a:r>
              <a:rPr lang="en-US" b="1" dirty="0" smtClean="0">
                <a:solidFill>
                  <a:schemeClr val="accent1"/>
                </a:solidFill>
              </a:rPr>
              <a:t>1.4</a:t>
            </a:r>
            <a:r>
              <a:rPr lang="en-US" dirty="0" smtClean="0"/>
              <a:t> </a:t>
            </a:r>
            <a:r>
              <a:rPr lang="en-US" dirty="0"/>
              <a:t>Explain the basic ideas of </a:t>
            </a:r>
            <a:r>
              <a:rPr lang="en-US" dirty="0" smtClean="0"/>
              <a:t>symbolic interactionism</a:t>
            </a:r>
            <a:r>
              <a:rPr lang="en-US" dirty="0"/>
              <a:t>, functional analysis, and </a:t>
            </a:r>
            <a:r>
              <a:rPr lang="en-US" dirty="0" smtClean="0"/>
              <a:t>conflict theory</a:t>
            </a:r>
            <a:endParaRPr lang="en-US" dirty="0"/>
          </a:p>
          <a:p>
            <a:pPr marL="0" indent="0">
              <a:buFontTx/>
              <a:buNone/>
            </a:pPr>
            <a:r>
              <a:rPr lang="en-US" b="1" dirty="0" smtClean="0">
                <a:solidFill>
                  <a:schemeClr val="accent1"/>
                </a:solidFill>
              </a:rPr>
              <a:t>1.5</a:t>
            </a:r>
            <a:r>
              <a:rPr lang="en-US" dirty="0" smtClean="0"/>
              <a:t> </a:t>
            </a:r>
            <a:r>
              <a:rPr lang="en-US" dirty="0"/>
              <a:t>Explain why common sense can</a:t>
            </a:r>
            <a:r>
              <a:rPr lang="en-US" altLang="en-US" dirty="0"/>
              <a:t>’</a:t>
            </a:r>
            <a:r>
              <a:rPr lang="en-US" dirty="0"/>
              <a:t>t </a:t>
            </a:r>
            <a:r>
              <a:rPr lang="en-US" dirty="0" smtClean="0"/>
              <a:t>replace sociological research</a:t>
            </a:r>
            <a:endParaRPr lang="en-US" dirty="0"/>
          </a:p>
        </p:txBody>
      </p:sp>
    </p:spTree>
    <p:extLst>
      <p:ext uri="{BB962C8B-B14F-4D97-AF65-F5344CB8AC3E}">
        <p14:creationId xmlns:p14="http://schemas.microsoft.com/office/powerpoint/2010/main" val="3317632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(3 of 4)</a:t>
            </a:r>
            <a:endParaRPr lang="en-US" sz="2000" dirty="0"/>
          </a:p>
        </p:txBody>
      </p:sp>
      <p:sp>
        <p:nvSpPr>
          <p:cNvPr id="2" name="Text Box 1"/>
          <p:cNvSpPr>
            <a:spLocks noGrp="1"/>
          </p:cNvSpPr>
          <p:nvPr>
            <p:ph idx="1"/>
          </p:nvPr>
        </p:nvSpPr>
        <p:spPr/>
        <p:txBody>
          <a:bodyPr/>
          <a:lstStyle/>
          <a:p>
            <a:pPr marL="0" indent="0">
              <a:buFontTx/>
              <a:buNone/>
            </a:pPr>
            <a:r>
              <a:rPr lang="en-US" b="1" dirty="0" smtClean="0">
                <a:solidFill>
                  <a:schemeClr val="accent1"/>
                </a:solidFill>
              </a:rPr>
              <a:t>1.6</a:t>
            </a:r>
            <a:r>
              <a:rPr lang="en-US" dirty="0" smtClean="0"/>
              <a:t> </a:t>
            </a:r>
            <a:r>
              <a:rPr lang="en-US" dirty="0"/>
              <a:t>Know the main elements of the 7 </a:t>
            </a:r>
            <a:r>
              <a:rPr lang="en-US" dirty="0" smtClean="0"/>
              <a:t>research </a:t>
            </a:r>
            <a:r>
              <a:rPr lang="en-US" dirty="0"/>
              <a:t>methods: surveys, participant </a:t>
            </a:r>
            <a:r>
              <a:rPr lang="en-US" dirty="0" smtClean="0"/>
              <a:t>observation</a:t>
            </a:r>
            <a:r>
              <a:rPr lang="en-US" dirty="0"/>
              <a:t>, case studies, secondary </a:t>
            </a:r>
            <a:r>
              <a:rPr lang="en-US" dirty="0" smtClean="0"/>
              <a:t>analysis</a:t>
            </a:r>
            <a:r>
              <a:rPr lang="en-US" dirty="0"/>
              <a:t>, analysis of documents, </a:t>
            </a:r>
            <a:r>
              <a:rPr lang="en-US" dirty="0" smtClean="0"/>
              <a:t>experiments</a:t>
            </a:r>
            <a:r>
              <a:rPr lang="en-US" dirty="0"/>
              <a:t>, and unobtrusive </a:t>
            </a:r>
            <a:r>
              <a:rPr lang="en-US" dirty="0" smtClean="0"/>
              <a:t>measures</a:t>
            </a:r>
            <a:r>
              <a:rPr lang="en-US" dirty="0"/>
              <a:t>; state why sociological </a:t>
            </a:r>
            <a:r>
              <a:rPr lang="en-US" dirty="0" smtClean="0"/>
              <a:t>research </a:t>
            </a:r>
            <a:r>
              <a:rPr lang="en-US" dirty="0"/>
              <a:t>can lead to controversy</a:t>
            </a:r>
          </a:p>
        </p:txBody>
      </p:sp>
    </p:spTree>
    <p:extLst>
      <p:ext uri="{BB962C8B-B14F-4D97-AF65-F5344CB8AC3E}">
        <p14:creationId xmlns:p14="http://schemas.microsoft.com/office/powerpoint/2010/main" val="974922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ecture PPT Template"/>
          <p:cNvSpPr>
            <a:spLocks noGrp="1"/>
          </p:cNvSpPr>
          <p:nvPr>
            <p:ph type="title"/>
          </p:nvPr>
        </p:nvSpPr>
        <p:spPr/>
        <p:txBody>
          <a:bodyPr/>
          <a:lstStyle/>
          <a:p>
            <a:r>
              <a:rPr lang="en-US" dirty="0" smtClean="0"/>
              <a:t>Learning Objectives </a:t>
            </a:r>
            <a:r>
              <a:rPr lang="en-US" sz="2000" dirty="0" smtClean="0"/>
              <a:t>(4 of 4)</a:t>
            </a:r>
            <a:endParaRPr lang="en-US" sz="2000" dirty="0"/>
          </a:p>
        </p:txBody>
      </p:sp>
      <p:sp>
        <p:nvSpPr>
          <p:cNvPr id="2" name="Text Box 1"/>
          <p:cNvSpPr>
            <a:spLocks noGrp="1"/>
          </p:cNvSpPr>
          <p:nvPr>
            <p:ph idx="1"/>
          </p:nvPr>
        </p:nvSpPr>
        <p:spPr/>
        <p:txBody>
          <a:bodyPr/>
          <a:lstStyle/>
          <a:p>
            <a:pPr marL="0" indent="0">
              <a:buFontTx/>
              <a:buNone/>
            </a:pPr>
            <a:r>
              <a:rPr lang="en-US" b="1" dirty="0" smtClean="0">
                <a:solidFill>
                  <a:schemeClr val="accent1"/>
                </a:solidFill>
              </a:rPr>
              <a:t>1.7</a:t>
            </a:r>
            <a:r>
              <a:rPr lang="en-US" dirty="0" smtClean="0"/>
              <a:t> </a:t>
            </a:r>
            <a:r>
              <a:rPr lang="en-US" dirty="0"/>
              <a:t>Explain how gender is significant in </a:t>
            </a:r>
            <a:r>
              <a:rPr lang="en-US" dirty="0" smtClean="0"/>
              <a:t>sociological </a:t>
            </a:r>
            <a:r>
              <a:rPr lang="en-US" dirty="0"/>
              <a:t>research</a:t>
            </a:r>
          </a:p>
          <a:p>
            <a:pPr marL="0" indent="0">
              <a:buFontTx/>
              <a:buNone/>
            </a:pPr>
            <a:r>
              <a:rPr lang="en-US" b="1" dirty="0" smtClean="0">
                <a:solidFill>
                  <a:schemeClr val="accent1"/>
                </a:solidFill>
              </a:rPr>
              <a:t>1.8</a:t>
            </a:r>
            <a:r>
              <a:rPr lang="en-US" dirty="0" smtClean="0"/>
              <a:t> </a:t>
            </a:r>
            <a:r>
              <a:rPr lang="en-US" dirty="0"/>
              <a:t>Explain why it is vital for sociologists to </a:t>
            </a:r>
            <a:r>
              <a:rPr lang="en-US" dirty="0" smtClean="0"/>
              <a:t>protect </a:t>
            </a:r>
            <a:r>
              <a:rPr lang="en-US" dirty="0"/>
              <a:t>the people they study; discuss </a:t>
            </a:r>
            <a:r>
              <a:rPr lang="en-US" dirty="0" smtClean="0"/>
              <a:t>the </a:t>
            </a:r>
            <a:r>
              <a:rPr lang="en-US" dirty="0"/>
              <a:t>two cases that are presented</a:t>
            </a:r>
          </a:p>
          <a:p>
            <a:pPr marL="0" indent="0">
              <a:buFontTx/>
              <a:buNone/>
            </a:pPr>
            <a:r>
              <a:rPr lang="en-US" b="1" dirty="0" smtClean="0">
                <a:solidFill>
                  <a:schemeClr val="accent1"/>
                </a:solidFill>
              </a:rPr>
              <a:t>1.9</a:t>
            </a:r>
            <a:r>
              <a:rPr lang="en-US" dirty="0" smtClean="0"/>
              <a:t> </a:t>
            </a:r>
            <a:r>
              <a:rPr lang="en-US" dirty="0"/>
              <a:t>Explain how research versus reform </a:t>
            </a:r>
            <a:r>
              <a:rPr lang="en-US" dirty="0" smtClean="0"/>
              <a:t>and globalization </a:t>
            </a:r>
            <a:r>
              <a:rPr lang="en-US" dirty="0"/>
              <a:t>are likely to influence </a:t>
            </a:r>
            <a:r>
              <a:rPr lang="en-US" dirty="0" smtClean="0"/>
              <a:t>sociology</a:t>
            </a:r>
          </a:p>
        </p:txBody>
      </p:sp>
    </p:spTree>
    <p:extLst>
      <p:ext uri="{BB962C8B-B14F-4D97-AF65-F5344CB8AC3E}">
        <p14:creationId xmlns:p14="http://schemas.microsoft.com/office/powerpoint/2010/main" val="26080990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1.1 The Sociological Perspective</a:t>
            </a:r>
            <a:endParaRPr lang="en-US" sz="2000" dirty="0"/>
          </a:p>
        </p:txBody>
      </p:sp>
      <p:sp>
        <p:nvSpPr>
          <p:cNvPr id="2" name="Text Box 1"/>
          <p:cNvSpPr>
            <a:spLocks noGrp="1"/>
          </p:cNvSpPr>
          <p:nvPr>
            <p:ph idx="1"/>
          </p:nvPr>
        </p:nvSpPr>
        <p:spPr/>
        <p:txBody>
          <a:bodyPr/>
          <a:lstStyle/>
          <a:p>
            <a:pPr>
              <a:spcBef>
                <a:spcPts val="1200"/>
              </a:spcBef>
            </a:pPr>
            <a:r>
              <a:rPr lang="en-US" dirty="0"/>
              <a:t>Seeing the Broader Social Context</a:t>
            </a:r>
            <a:endParaRPr lang="en-US" dirty="0" smtClean="0"/>
          </a:p>
          <a:p>
            <a:pPr>
              <a:spcBef>
                <a:spcPts val="1200"/>
              </a:spcBef>
            </a:pPr>
            <a:r>
              <a:rPr lang="en-US" dirty="0"/>
              <a:t>The Global Context—and the </a:t>
            </a:r>
            <a:r>
              <a:rPr lang="en-US" dirty="0" smtClean="0"/>
              <a:t>Local</a:t>
            </a:r>
          </a:p>
        </p:txBody>
      </p:sp>
    </p:spTree>
    <p:extLst>
      <p:ext uri="{BB962C8B-B14F-4D97-AF65-F5344CB8AC3E}">
        <p14:creationId xmlns:p14="http://schemas.microsoft.com/office/powerpoint/2010/main" val="21008592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1.1—Seeing the Broader Social </a:t>
            </a:r>
            <a:r>
              <a:rPr lang="en-US" dirty="0" smtClean="0"/>
              <a:t>Context </a:t>
            </a:r>
            <a:r>
              <a:rPr lang="en-US" sz="2000" dirty="0" smtClean="0"/>
              <a:t>(1 of 2)</a:t>
            </a:r>
            <a:endParaRPr lang="en-US" sz="2000" dirty="0"/>
          </a:p>
        </p:txBody>
      </p:sp>
      <p:sp>
        <p:nvSpPr>
          <p:cNvPr id="2" name="Text Box 1"/>
          <p:cNvSpPr>
            <a:spLocks noGrp="1"/>
          </p:cNvSpPr>
          <p:nvPr>
            <p:ph idx="1"/>
          </p:nvPr>
        </p:nvSpPr>
        <p:spPr/>
        <p:txBody>
          <a:bodyPr/>
          <a:lstStyle/>
          <a:p>
            <a:r>
              <a:rPr lang="en-US" dirty="0"/>
              <a:t>How People Are Influenced by Their Society</a:t>
            </a:r>
          </a:p>
          <a:p>
            <a:pPr lvl="1"/>
            <a:r>
              <a:rPr lang="en-US" dirty="0"/>
              <a:t>People Who Share a Culture</a:t>
            </a:r>
          </a:p>
          <a:p>
            <a:pPr lvl="1"/>
            <a:r>
              <a:rPr lang="en-US" dirty="0"/>
              <a:t>People Who Share a Territory</a:t>
            </a:r>
            <a:endParaRPr lang="en-US" sz="2400" dirty="0" smtClean="0"/>
          </a:p>
          <a:p>
            <a:r>
              <a:rPr lang="en-US" dirty="0"/>
              <a:t>Social Location</a:t>
            </a:r>
          </a:p>
          <a:p>
            <a:pPr lvl="1"/>
            <a:r>
              <a:rPr lang="en-US" dirty="0"/>
              <a:t>Jobs				</a:t>
            </a:r>
            <a:r>
              <a:rPr lang="en-US" dirty="0" smtClean="0">
                <a:solidFill>
                  <a:schemeClr val="accent1"/>
                </a:solidFill>
              </a:rPr>
              <a:t>− </a:t>
            </a:r>
            <a:r>
              <a:rPr lang="en-US" dirty="0"/>
              <a:t>Income</a:t>
            </a:r>
          </a:p>
          <a:p>
            <a:pPr lvl="1"/>
            <a:r>
              <a:rPr lang="en-US" dirty="0"/>
              <a:t>Education			</a:t>
            </a:r>
            <a:r>
              <a:rPr lang="en-US" dirty="0">
                <a:solidFill>
                  <a:schemeClr val="accent1"/>
                </a:solidFill>
              </a:rPr>
              <a:t>−</a:t>
            </a:r>
            <a:r>
              <a:rPr lang="en-US" dirty="0"/>
              <a:t> Gender</a:t>
            </a:r>
          </a:p>
          <a:p>
            <a:pPr lvl="1"/>
            <a:r>
              <a:rPr lang="en-US" dirty="0"/>
              <a:t>Age				</a:t>
            </a:r>
            <a:r>
              <a:rPr lang="en-US" dirty="0">
                <a:solidFill>
                  <a:schemeClr val="accent1"/>
                </a:solidFill>
              </a:rPr>
              <a:t>−</a:t>
            </a:r>
            <a:r>
              <a:rPr lang="en-US" dirty="0"/>
              <a:t> Race/Ethnicity</a:t>
            </a:r>
            <a:endParaRPr lang="en-US" sz="2400" dirty="0" smtClean="0"/>
          </a:p>
        </p:txBody>
      </p:sp>
    </p:spTree>
    <p:extLst>
      <p:ext uri="{BB962C8B-B14F-4D97-AF65-F5344CB8AC3E}">
        <p14:creationId xmlns:p14="http://schemas.microsoft.com/office/powerpoint/2010/main" val="21557717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1.1—Seeing the Broader Social </a:t>
            </a:r>
            <a:r>
              <a:rPr lang="en-US" dirty="0" smtClean="0"/>
              <a:t>Context </a:t>
            </a:r>
            <a:r>
              <a:rPr lang="en-US" sz="2000" dirty="0" smtClean="0"/>
              <a:t>(1 of 2)</a:t>
            </a:r>
            <a:endParaRPr lang="en-US" sz="2000" dirty="0"/>
          </a:p>
        </p:txBody>
      </p:sp>
      <p:sp>
        <p:nvSpPr>
          <p:cNvPr id="2" name="Text Box 1"/>
          <p:cNvSpPr>
            <a:spLocks noGrp="1"/>
          </p:cNvSpPr>
          <p:nvPr>
            <p:ph idx="1"/>
          </p:nvPr>
        </p:nvSpPr>
        <p:spPr/>
        <p:txBody>
          <a:bodyPr/>
          <a:lstStyle/>
          <a:p>
            <a:r>
              <a:rPr lang="en-US" dirty="0"/>
              <a:t>C. Wright Mills</a:t>
            </a:r>
          </a:p>
          <a:p>
            <a:pPr lvl="1"/>
            <a:r>
              <a:rPr lang="en-US" dirty="0"/>
              <a:t>History − Location in Broad Stream of Events</a:t>
            </a:r>
          </a:p>
          <a:p>
            <a:pPr lvl="1"/>
            <a:r>
              <a:rPr lang="en-US" dirty="0"/>
              <a:t>Biography − Individual</a:t>
            </a:r>
            <a:r>
              <a:rPr lang="en-US" altLang="en-US" dirty="0"/>
              <a:t>’</a:t>
            </a:r>
            <a:r>
              <a:rPr lang="en-US" dirty="0"/>
              <a:t>s  Specific Experiences</a:t>
            </a:r>
          </a:p>
          <a:p>
            <a:pPr lvl="1"/>
            <a:r>
              <a:rPr lang="en-US" dirty="0"/>
              <a:t>External influences—our experiences—become part of our thinking and </a:t>
            </a:r>
            <a:r>
              <a:rPr lang="en-US" dirty="0" smtClean="0"/>
              <a:t>motivation</a:t>
            </a:r>
            <a:endParaRPr lang="en-US" sz="2400" dirty="0" smtClean="0"/>
          </a:p>
        </p:txBody>
      </p:sp>
    </p:spTree>
    <p:extLst>
      <p:ext uri="{BB962C8B-B14F-4D97-AF65-F5344CB8AC3E}">
        <p14:creationId xmlns:p14="http://schemas.microsoft.com/office/powerpoint/2010/main" val="28881007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a:t>
            </a:r>
            <a:r>
              <a:rPr lang="en-US" dirty="0" smtClean="0"/>
              <a:t>1.1—</a:t>
            </a:r>
            <a:r>
              <a:rPr lang="en-US" dirty="0"/>
              <a:t>The Global Context—and the Local </a:t>
            </a:r>
            <a:endParaRPr lang="en-US" sz="2000" dirty="0"/>
          </a:p>
        </p:txBody>
      </p:sp>
      <p:sp>
        <p:nvSpPr>
          <p:cNvPr id="2" name="Text Box 1"/>
          <p:cNvSpPr>
            <a:spLocks noGrp="1"/>
          </p:cNvSpPr>
          <p:nvPr>
            <p:ph idx="1"/>
          </p:nvPr>
        </p:nvSpPr>
        <p:spPr/>
        <p:txBody>
          <a:bodyPr/>
          <a:lstStyle/>
          <a:p>
            <a:r>
              <a:rPr lang="en-US" dirty="0"/>
              <a:t>The Global </a:t>
            </a:r>
            <a:r>
              <a:rPr lang="en-US" dirty="0" smtClean="0"/>
              <a:t>Village</a:t>
            </a:r>
          </a:p>
          <a:p>
            <a:r>
              <a:rPr lang="en-US" dirty="0"/>
              <a:t>Instant Communication</a:t>
            </a:r>
          </a:p>
          <a:p>
            <a:pPr lvl="1"/>
            <a:r>
              <a:rPr lang="en-US" dirty="0"/>
              <a:t>Pick up a telephone or use the Internet to communicate instantly with people anywhere</a:t>
            </a:r>
            <a:endParaRPr lang="en-US" sz="2400" dirty="0" smtClean="0"/>
          </a:p>
        </p:txBody>
      </p:sp>
    </p:spTree>
    <p:extLst>
      <p:ext uri="{BB962C8B-B14F-4D97-AF65-F5344CB8AC3E}">
        <p14:creationId xmlns:p14="http://schemas.microsoft.com/office/powerpoint/2010/main" val="28390354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1.2 Origins of Sociology</a:t>
            </a:r>
            <a:endParaRPr lang="en-US" sz="2000" dirty="0"/>
          </a:p>
        </p:txBody>
      </p:sp>
      <p:sp>
        <p:nvSpPr>
          <p:cNvPr id="2" name="Text Box 1"/>
          <p:cNvSpPr>
            <a:spLocks noGrp="1"/>
          </p:cNvSpPr>
          <p:nvPr>
            <p:ph idx="1"/>
          </p:nvPr>
        </p:nvSpPr>
        <p:spPr/>
        <p:txBody>
          <a:bodyPr/>
          <a:lstStyle/>
          <a:p>
            <a:pPr>
              <a:defRPr/>
            </a:pPr>
            <a:r>
              <a:rPr lang="en-US" altLang="en-US" sz="2400" dirty="0"/>
              <a:t>Tradition Versus Science</a:t>
            </a:r>
          </a:p>
          <a:p>
            <a:pPr>
              <a:defRPr/>
            </a:pPr>
            <a:r>
              <a:rPr lang="en-US" altLang="en-US" sz="2400" dirty="0"/>
              <a:t>Auguste Comte and Positivism</a:t>
            </a:r>
          </a:p>
          <a:p>
            <a:pPr>
              <a:defRPr/>
            </a:pPr>
            <a:r>
              <a:rPr lang="en-US" altLang="en-US" sz="2400" dirty="0"/>
              <a:t>Herbert Spencer and Social Darwinism</a:t>
            </a:r>
          </a:p>
          <a:p>
            <a:pPr>
              <a:defRPr/>
            </a:pPr>
            <a:r>
              <a:rPr lang="en-US" altLang="en-US" sz="2400" dirty="0"/>
              <a:t>Karl Marx and Class Conflict</a:t>
            </a:r>
          </a:p>
          <a:p>
            <a:pPr>
              <a:defRPr/>
            </a:pPr>
            <a:r>
              <a:rPr lang="en-US" altLang="en-US" sz="2400" dirty="0"/>
              <a:t>Emile Durkheim and Social Integration</a:t>
            </a:r>
          </a:p>
          <a:p>
            <a:pPr>
              <a:defRPr/>
            </a:pPr>
            <a:r>
              <a:rPr lang="en-US" altLang="en-US" sz="2400" dirty="0"/>
              <a:t>Max Weber and the Protestant Ethic</a:t>
            </a:r>
            <a:endParaRPr lang="en-US" sz="2400" dirty="0" smtClean="0"/>
          </a:p>
        </p:txBody>
      </p:sp>
    </p:spTree>
    <p:extLst>
      <p:ext uri="{BB962C8B-B14F-4D97-AF65-F5344CB8AC3E}">
        <p14:creationId xmlns:p14="http://schemas.microsoft.com/office/powerpoint/2010/main" val="24913786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1.2—Tradition Versus Science</a:t>
            </a:r>
            <a:endParaRPr lang="en-US" sz="2000" dirty="0"/>
          </a:p>
        </p:txBody>
      </p:sp>
      <p:sp>
        <p:nvSpPr>
          <p:cNvPr id="2" name="Text Box 1"/>
          <p:cNvSpPr>
            <a:spLocks noGrp="1"/>
          </p:cNvSpPr>
          <p:nvPr>
            <p:ph idx="1"/>
          </p:nvPr>
        </p:nvSpPr>
        <p:spPr/>
        <p:txBody>
          <a:bodyPr/>
          <a:lstStyle/>
          <a:p>
            <a:pPr>
              <a:defRPr/>
            </a:pPr>
            <a:r>
              <a:rPr lang="en-US" altLang="en-US" dirty="0"/>
              <a:t>The Industrial Revolution</a:t>
            </a:r>
          </a:p>
          <a:p>
            <a:pPr lvl="1">
              <a:defRPr/>
            </a:pPr>
            <a:r>
              <a:rPr lang="en-US" altLang="en-US" dirty="0"/>
              <a:t>Masses of people moved to cities in search of work</a:t>
            </a:r>
          </a:p>
          <a:p>
            <a:pPr>
              <a:defRPr/>
            </a:pPr>
            <a:r>
              <a:rPr lang="en-US" altLang="en-US" dirty="0"/>
              <a:t>Grew Out of Social Upheaval</a:t>
            </a:r>
          </a:p>
          <a:p>
            <a:pPr>
              <a:defRPr/>
            </a:pPr>
            <a:r>
              <a:rPr lang="en-US" altLang="en-US" dirty="0"/>
              <a:t>Imperialism of the Time</a:t>
            </a:r>
          </a:p>
          <a:p>
            <a:pPr>
              <a:defRPr/>
            </a:pPr>
            <a:r>
              <a:rPr lang="en-US" altLang="en-US" dirty="0"/>
              <a:t>Rise of the Scientific Method</a:t>
            </a:r>
            <a:endParaRPr lang="en-US" sz="2400" dirty="0" smtClean="0"/>
          </a:p>
        </p:txBody>
      </p:sp>
    </p:spTree>
    <p:extLst>
      <p:ext uri="{BB962C8B-B14F-4D97-AF65-F5344CB8AC3E}">
        <p14:creationId xmlns:p14="http://schemas.microsoft.com/office/powerpoint/2010/main" val="611895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a:t>
            </a:r>
            <a:r>
              <a:rPr lang="en-US" dirty="0" smtClean="0"/>
              <a:t>1.2—</a:t>
            </a:r>
            <a:r>
              <a:rPr lang="en-US" dirty="0"/>
              <a:t>Auguste Comte and </a:t>
            </a:r>
            <a:r>
              <a:rPr lang="en-US" dirty="0" smtClean="0"/>
              <a:t>Positivism </a:t>
            </a:r>
            <a:r>
              <a:rPr lang="en-US" sz="2000" dirty="0" smtClean="0"/>
              <a:t>(1 of 3)</a:t>
            </a:r>
            <a:endParaRPr lang="en-US" sz="2000" dirty="0"/>
          </a:p>
        </p:txBody>
      </p:sp>
      <p:sp>
        <p:nvSpPr>
          <p:cNvPr id="2" name="Text Box 1"/>
          <p:cNvSpPr>
            <a:spLocks noGrp="1"/>
          </p:cNvSpPr>
          <p:nvPr>
            <p:ph idx="1"/>
          </p:nvPr>
        </p:nvSpPr>
        <p:spPr/>
        <p:txBody>
          <a:bodyPr/>
          <a:lstStyle/>
          <a:p>
            <a:r>
              <a:rPr lang="en-US" dirty="0"/>
              <a:t>Applying the Scientific Method to Social World</a:t>
            </a:r>
          </a:p>
          <a:p>
            <a:r>
              <a:rPr lang="en-US" dirty="0"/>
              <a:t>Comte began to wonder what holds society together</a:t>
            </a:r>
          </a:p>
          <a:p>
            <a:r>
              <a:rPr lang="en-US" dirty="0"/>
              <a:t>Coined the Term </a:t>
            </a:r>
            <a:r>
              <a:rPr lang="en-US" altLang="en-US" dirty="0"/>
              <a:t>“</a:t>
            </a:r>
            <a:r>
              <a:rPr lang="en-US" dirty="0"/>
              <a:t>Sociology</a:t>
            </a:r>
            <a:r>
              <a:rPr lang="en-US" altLang="en-US" dirty="0"/>
              <a:t>”</a:t>
            </a:r>
            <a:endParaRPr lang="en-US" sz="2400" dirty="0" smtClean="0"/>
          </a:p>
        </p:txBody>
      </p:sp>
    </p:spTree>
    <p:extLst>
      <p:ext uri="{BB962C8B-B14F-4D97-AF65-F5344CB8AC3E}">
        <p14:creationId xmlns:p14="http://schemas.microsoft.com/office/powerpoint/2010/main" val="2652409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a:t>
            </a:r>
            <a:r>
              <a:rPr lang="en-US" dirty="0" smtClean="0"/>
              <a:t>1.2—Auguste </a:t>
            </a:r>
            <a:r>
              <a:rPr lang="en-US" dirty="0"/>
              <a:t>Comte and </a:t>
            </a:r>
            <a:r>
              <a:rPr lang="en-US" dirty="0" smtClean="0"/>
              <a:t>Positivism </a:t>
            </a:r>
            <a:r>
              <a:rPr lang="en-US" sz="2000" dirty="0" smtClean="0"/>
              <a:t>(2 of 3)</a:t>
            </a:r>
            <a:endParaRPr lang="en-US" sz="2000" dirty="0"/>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a:t>Upsetting the entire social order, the French Revolution removed the past as a sure guide to the present. This stimulated Auguste Comte to analyze how societies change. Shown here is a battle at the </a:t>
            </a:r>
            <a:r>
              <a:rPr lang="nl-NL" sz="2400" dirty="0"/>
              <a:t>Hotel de Ville in Paris in 1830.</a:t>
            </a:r>
            <a:endParaRPr lang="en-US" sz="2400" dirty="0" smtClean="0"/>
          </a:p>
        </p:txBody>
      </p:sp>
      <p:pic>
        <p:nvPicPr>
          <p:cNvPr id="5" name="Picture 4" descr="A painting shows soldiers on horseback and a large crowd watching as King Louis XVI, his hands bound behind his back, stands on the raised guillotine platfor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1600200"/>
            <a:ext cx="4207946" cy="3148642"/>
          </a:xfrm>
          <a:prstGeom prst="rect">
            <a:avLst/>
          </a:prstGeom>
        </p:spPr>
      </p:pic>
    </p:spTree>
    <p:extLst>
      <p:ext uri="{BB962C8B-B14F-4D97-AF65-F5344CB8AC3E}">
        <p14:creationId xmlns:p14="http://schemas.microsoft.com/office/powerpoint/2010/main" val="22802728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a:t>
            </a:r>
            <a:r>
              <a:rPr lang="en-US" dirty="0" smtClean="0"/>
              <a:t>1.2—</a:t>
            </a:r>
            <a:r>
              <a:rPr lang="en-US" dirty="0"/>
              <a:t>Auguste Comte and </a:t>
            </a:r>
            <a:r>
              <a:rPr lang="en-US" dirty="0" smtClean="0"/>
              <a:t>Positivism </a:t>
            </a:r>
            <a:r>
              <a:rPr lang="en-US" sz="2000" dirty="0" smtClean="0"/>
              <a:t>(3 of 3)</a:t>
            </a:r>
            <a:endParaRPr lang="en-US" sz="2000" dirty="0"/>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a:t>Auguste Comte (1798–1857), who is credited as the founder of sociology, began to analyze the bases of the social order. Although he stressed that the scientific method should be applied to the study of society, he did not apply it himself.</a:t>
            </a:r>
            <a:endParaRPr lang="en-US" sz="2400" dirty="0" smtClean="0"/>
          </a:p>
        </p:txBody>
      </p:sp>
      <p:pic>
        <p:nvPicPr>
          <p:cNvPr id="6" name="Picture 5" descr="A drawing shows Auguste Com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4491" y="1600200"/>
            <a:ext cx="3475184" cy="4183812"/>
          </a:xfrm>
          <a:prstGeom prst="rect">
            <a:avLst/>
          </a:prstGeom>
        </p:spPr>
      </p:pic>
    </p:spTree>
    <p:extLst>
      <p:ext uri="{BB962C8B-B14F-4D97-AF65-F5344CB8AC3E}">
        <p14:creationId xmlns:p14="http://schemas.microsoft.com/office/powerpoint/2010/main" val="40706053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a:t>
            </a:r>
            <a:r>
              <a:rPr lang="en-US" dirty="0" smtClean="0"/>
              <a:t>1.2—</a:t>
            </a:r>
            <a:r>
              <a:rPr lang="en-US" dirty="0"/>
              <a:t>Herbert Spencer and Social Darwinism</a:t>
            </a:r>
            <a:r>
              <a:rPr lang="en-US" dirty="0" smtClean="0"/>
              <a:t> </a:t>
            </a:r>
            <a:r>
              <a:rPr lang="en-US" sz="2000" dirty="0" smtClean="0"/>
              <a:t>(1 of 2)</a:t>
            </a:r>
            <a:endParaRPr lang="en-US" sz="2000" dirty="0"/>
          </a:p>
        </p:txBody>
      </p:sp>
      <p:sp>
        <p:nvSpPr>
          <p:cNvPr id="2" name="Text Box 1"/>
          <p:cNvSpPr>
            <a:spLocks noGrp="1"/>
          </p:cNvSpPr>
          <p:nvPr>
            <p:ph idx="1"/>
          </p:nvPr>
        </p:nvSpPr>
        <p:spPr/>
        <p:txBody>
          <a:bodyPr/>
          <a:lstStyle/>
          <a:p>
            <a:r>
              <a:rPr lang="en-US" dirty="0"/>
              <a:t>Second Founder of Sociology</a:t>
            </a:r>
          </a:p>
          <a:p>
            <a:r>
              <a:rPr lang="en-US" dirty="0"/>
              <a:t>Disagreed sharply with Comte</a:t>
            </a:r>
            <a:r>
              <a:rPr lang="en-US" altLang="en-US" dirty="0"/>
              <a:t>’</a:t>
            </a:r>
            <a:r>
              <a:rPr lang="en-US" dirty="0"/>
              <a:t>s idea that sociologists should guide social reform</a:t>
            </a:r>
          </a:p>
          <a:p>
            <a:r>
              <a:rPr lang="en-US" dirty="0"/>
              <a:t>Lower and Higher Forms of Society</a:t>
            </a:r>
          </a:p>
          <a:p>
            <a:r>
              <a:rPr lang="en-US" dirty="0"/>
              <a:t>Coined Phrase </a:t>
            </a:r>
            <a:r>
              <a:rPr lang="en-US" altLang="en-US" dirty="0"/>
              <a:t>“</a:t>
            </a:r>
            <a:r>
              <a:rPr lang="en-US" dirty="0"/>
              <a:t>Survival of the Fittest</a:t>
            </a:r>
            <a:r>
              <a:rPr lang="en-US" altLang="en-US" dirty="0"/>
              <a:t>”</a:t>
            </a:r>
            <a:endParaRPr lang="en-US" sz="2400" dirty="0" smtClean="0"/>
          </a:p>
        </p:txBody>
      </p:sp>
    </p:spTree>
    <p:extLst>
      <p:ext uri="{BB962C8B-B14F-4D97-AF65-F5344CB8AC3E}">
        <p14:creationId xmlns:p14="http://schemas.microsoft.com/office/powerpoint/2010/main" val="2111236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a:t>
            </a:r>
            <a:r>
              <a:rPr lang="en-US" dirty="0" smtClean="0"/>
              <a:t>1.2—</a:t>
            </a:r>
            <a:r>
              <a:rPr lang="en-US" dirty="0"/>
              <a:t>Herbert Spencer and Social Darwinism </a:t>
            </a:r>
            <a:r>
              <a:rPr lang="en-US" sz="2000" dirty="0" smtClean="0"/>
              <a:t>(2 </a:t>
            </a:r>
            <a:r>
              <a:rPr lang="en-US" sz="2000" dirty="0"/>
              <a:t>of 2)</a:t>
            </a:r>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a:t>Herbert Spencer (1820–1903), sometimes called the second founder of sociology, coined the term </a:t>
            </a:r>
            <a:r>
              <a:rPr lang="en-US" altLang="en-US" sz="2400" dirty="0"/>
              <a:t>“</a:t>
            </a:r>
            <a:r>
              <a:rPr lang="en-US" sz="2400" dirty="0"/>
              <a:t>survival of the fittest.</a:t>
            </a:r>
            <a:r>
              <a:rPr lang="en-US" altLang="en-US" sz="2400" dirty="0"/>
              <a:t>”</a:t>
            </a:r>
            <a:r>
              <a:rPr lang="en-US" sz="2400" dirty="0"/>
              <a:t> Spencer thought that helping the poor was wrong, that this merely helped the </a:t>
            </a:r>
            <a:r>
              <a:rPr lang="en-US" altLang="en-US" sz="2400" dirty="0"/>
              <a:t>“</a:t>
            </a:r>
            <a:r>
              <a:rPr lang="en-US" sz="2400" dirty="0"/>
              <a:t>less fit</a:t>
            </a:r>
            <a:r>
              <a:rPr lang="en-US" altLang="en-US" sz="2400" dirty="0"/>
              <a:t>”</a:t>
            </a:r>
            <a:r>
              <a:rPr lang="en-US" sz="2400" dirty="0"/>
              <a:t> survive.</a:t>
            </a:r>
          </a:p>
        </p:txBody>
      </p:sp>
      <p:pic>
        <p:nvPicPr>
          <p:cNvPr id="4" name="Picture 3" descr="A drawing shows Herbert Spenc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81600" y="1524000"/>
            <a:ext cx="3600092" cy="4345274"/>
          </a:xfrm>
          <a:prstGeom prst="rect">
            <a:avLst/>
          </a:prstGeom>
        </p:spPr>
      </p:pic>
    </p:spTree>
    <p:extLst>
      <p:ext uri="{BB962C8B-B14F-4D97-AF65-F5344CB8AC3E}">
        <p14:creationId xmlns:p14="http://schemas.microsoft.com/office/powerpoint/2010/main" val="39866680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1.2—Karl Marx and Class </a:t>
            </a:r>
            <a:r>
              <a:rPr lang="en-US" dirty="0" smtClean="0"/>
              <a:t>Conflict </a:t>
            </a:r>
            <a:r>
              <a:rPr lang="en-US" sz="2000" dirty="0" smtClean="0"/>
              <a:t>(1 of 2)</a:t>
            </a:r>
            <a:endParaRPr lang="en-US" sz="2000" dirty="0"/>
          </a:p>
        </p:txBody>
      </p:sp>
      <p:sp>
        <p:nvSpPr>
          <p:cNvPr id="2" name="Text Box 1"/>
          <p:cNvSpPr>
            <a:spLocks noGrp="1"/>
          </p:cNvSpPr>
          <p:nvPr>
            <p:ph idx="1"/>
          </p:nvPr>
        </p:nvSpPr>
        <p:spPr/>
        <p:txBody>
          <a:bodyPr/>
          <a:lstStyle/>
          <a:p>
            <a:r>
              <a:rPr lang="en-US" dirty="0"/>
              <a:t>Engine of Human History is Class Conflict</a:t>
            </a:r>
          </a:p>
          <a:p>
            <a:r>
              <a:rPr lang="en-US" dirty="0"/>
              <a:t>The Bourgeoisie vs. The Proletariat</a:t>
            </a:r>
          </a:p>
          <a:p>
            <a:r>
              <a:rPr lang="en-US" dirty="0"/>
              <a:t>Marxism Not the Same as Communism</a:t>
            </a:r>
          </a:p>
          <a:p>
            <a:r>
              <a:rPr lang="en-US" dirty="0"/>
              <a:t>Introduced Conflict Theory</a:t>
            </a:r>
            <a:endParaRPr lang="en-US" sz="2400" dirty="0" smtClean="0"/>
          </a:p>
        </p:txBody>
      </p:sp>
    </p:spTree>
    <p:extLst>
      <p:ext uri="{BB962C8B-B14F-4D97-AF65-F5344CB8AC3E}">
        <p14:creationId xmlns:p14="http://schemas.microsoft.com/office/powerpoint/2010/main" val="251632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1.2—Karl Marx and Class </a:t>
            </a:r>
            <a:r>
              <a:rPr lang="en-US" dirty="0" smtClean="0"/>
              <a:t>Conflict </a:t>
            </a:r>
            <a:r>
              <a:rPr lang="en-US" sz="2000" dirty="0" smtClean="0"/>
              <a:t>(2 of 2)</a:t>
            </a:r>
            <a:endParaRPr lang="en-US" sz="2000" dirty="0"/>
          </a:p>
        </p:txBody>
      </p:sp>
      <p:sp>
        <p:nvSpPr>
          <p:cNvPr id="2" name="Text Box 1"/>
          <p:cNvSpPr>
            <a:spLocks noGrp="1"/>
          </p:cNvSpPr>
          <p:nvPr>
            <p:ph idx="1"/>
          </p:nvPr>
        </p:nvSpPr>
        <p:spPr>
          <a:xfrm>
            <a:off x="457200" y="1600200"/>
            <a:ext cx="3886200" cy="4525963"/>
          </a:xfrm>
        </p:spPr>
        <p:txBody>
          <a:bodyPr/>
          <a:lstStyle/>
          <a:p>
            <a:pPr marL="0" indent="0">
              <a:buNone/>
            </a:pPr>
            <a:r>
              <a:rPr lang="en-US" sz="2100" dirty="0"/>
              <a:t>Karl Marx (1818–1883) believed that the roots of human misery lay in class conflict, the exploitation of workers by those who own the means of production. Social change, in the form of the workers overthrowing the capitalists, was inevitable from Marx</a:t>
            </a:r>
            <a:r>
              <a:rPr lang="en-US" altLang="en-US" sz="2100" dirty="0"/>
              <a:t>’</a:t>
            </a:r>
            <a:r>
              <a:rPr lang="en-US" sz="2100" dirty="0"/>
              <a:t>s perspective. Although Marx did not consider himself a sociologist, his ideas have influenced many sociologists, particularly conflict theorists.</a:t>
            </a:r>
          </a:p>
        </p:txBody>
      </p:sp>
      <p:pic>
        <p:nvPicPr>
          <p:cNvPr id="5" name="Picture 4" descr="A photo shows Karl Marx."/>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0" y="1676400"/>
            <a:ext cx="4186776" cy="4321834"/>
          </a:xfrm>
          <a:prstGeom prst="rect">
            <a:avLst/>
          </a:prstGeom>
        </p:spPr>
      </p:pic>
    </p:spTree>
    <p:extLst>
      <p:ext uri="{BB962C8B-B14F-4D97-AF65-F5344CB8AC3E}">
        <p14:creationId xmlns:p14="http://schemas.microsoft.com/office/powerpoint/2010/main" val="1852400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1.2—Emile Durkheim and Social </a:t>
            </a:r>
            <a:r>
              <a:rPr lang="en-US" dirty="0" smtClean="0"/>
              <a:t>Integration </a:t>
            </a:r>
            <a:r>
              <a:rPr lang="en-US" sz="2000" dirty="0" smtClean="0"/>
              <a:t>(1 of 2)</a:t>
            </a:r>
            <a:endParaRPr lang="en-US" sz="2000" dirty="0"/>
          </a:p>
        </p:txBody>
      </p:sp>
      <p:sp>
        <p:nvSpPr>
          <p:cNvPr id="2" name="Text Box 1"/>
          <p:cNvSpPr>
            <a:spLocks noGrp="1"/>
          </p:cNvSpPr>
          <p:nvPr>
            <p:ph idx="1"/>
          </p:nvPr>
        </p:nvSpPr>
        <p:spPr/>
        <p:txBody>
          <a:bodyPr/>
          <a:lstStyle/>
          <a:p>
            <a:r>
              <a:rPr lang="en-US" dirty="0"/>
              <a:t>Got Sociology Recognized as Separate Discipline</a:t>
            </a:r>
          </a:p>
          <a:p>
            <a:r>
              <a:rPr lang="en-US" dirty="0"/>
              <a:t>Studied How Social Forces Affect Behavior</a:t>
            </a:r>
          </a:p>
          <a:p>
            <a:r>
              <a:rPr lang="en-US" dirty="0"/>
              <a:t>Identified </a:t>
            </a:r>
            <a:r>
              <a:rPr lang="en-US" altLang="en-US" dirty="0"/>
              <a:t>“</a:t>
            </a:r>
            <a:r>
              <a:rPr lang="en-US" dirty="0"/>
              <a:t>Social Integration</a:t>
            </a:r>
            <a:r>
              <a:rPr lang="en-US" altLang="en-US" dirty="0"/>
              <a:t>”</a:t>
            </a:r>
            <a:r>
              <a:rPr lang="en-US" dirty="0"/>
              <a:t> – Degree to Which People Are Tied to Social Group</a:t>
            </a:r>
            <a:endParaRPr lang="en-US" sz="2400" dirty="0" smtClean="0"/>
          </a:p>
        </p:txBody>
      </p:sp>
    </p:spTree>
    <p:extLst>
      <p:ext uri="{BB962C8B-B14F-4D97-AF65-F5344CB8AC3E}">
        <p14:creationId xmlns:p14="http://schemas.microsoft.com/office/powerpoint/2010/main" val="2845015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1.2—Emile Durkheim and Social Integration </a:t>
            </a:r>
            <a:r>
              <a:rPr lang="en-US" sz="2000" dirty="0" smtClean="0"/>
              <a:t>(2 </a:t>
            </a:r>
            <a:r>
              <a:rPr lang="en-US" sz="2000" dirty="0"/>
              <a:t>of </a:t>
            </a:r>
            <a:r>
              <a:rPr lang="en-US" sz="2000" dirty="0" smtClean="0"/>
              <a:t>2)</a:t>
            </a:r>
            <a:endParaRPr lang="en-US" sz="2000" dirty="0"/>
          </a:p>
        </p:txBody>
      </p:sp>
      <p:sp>
        <p:nvSpPr>
          <p:cNvPr id="2" name="Text Box 1"/>
          <p:cNvSpPr>
            <a:spLocks noGrp="1"/>
          </p:cNvSpPr>
          <p:nvPr>
            <p:ph idx="1"/>
          </p:nvPr>
        </p:nvSpPr>
        <p:spPr>
          <a:xfrm>
            <a:off x="457200" y="1600200"/>
            <a:ext cx="4114800" cy="4525963"/>
          </a:xfrm>
        </p:spPr>
        <p:txBody>
          <a:bodyPr/>
          <a:lstStyle/>
          <a:p>
            <a:pPr marL="0" indent="0">
              <a:buNone/>
            </a:pPr>
            <a:r>
              <a:rPr lang="en-US" sz="2100" dirty="0"/>
              <a:t>The French sociologist Emile Durkheim (1858–1917) contributed many important concepts to sociology. His comparison of the suicide rates of several countries revealed an underlying social factor: People are more likely to commit suicide if their ties to others in their communities are weak. Durkheim</a:t>
            </a:r>
            <a:r>
              <a:rPr lang="en-US" altLang="en-US" sz="2100" dirty="0"/>
              <a:t>’</a:t>
            </a:r>
            <a:r>
              <a:rPr lang="en-US" sz="2100" dirty="0"/>
              <a:t>s identification of the key role of social integration in social life remains central to sociology today.</a:t>
            </a:r>
          </a:p>
        </p:txBody>
      </p:sp>
      <p:pic>
        <p:nvPicPr>
          <p:cNvPr id="3" name="Picture 2" descr="A photo shows Emile Durkhei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2566" y="1509624"/>
            <a:ext cx="3344234" cy="4586376"/>
          </a:xfrm>
          <a:prstGeom prst="rect">
            <a:avLst/>
          </a:prstGeom>
        </p:spPr>
      </p:pic>
    </p:spTree>
    <p:extLst>
      <p:ext uri="{BB962C8B-B14F-4D97-AF65-F5344CB8AC3E}">
        <p14:creationId xmlns:p14="http://schemas.microsoft.com/office/powerpoint/2010/main" val="3379025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b="1" dirty="0" smtClean="0"/>
              <a:t>Figure 1.1 </a:t>
            </a:r>
            <a:r>
              <a:rPr lang="en-IN" dirty="0" smtClean="0"/>
              <a:t>How </a:t>
            </a:r>
            <a:r>
              <a:rPr lang="en-IN" dirty="0"/>
              <a:t>Americans Commit Suicide</a:t>
            </a:r>
            <a:endParaRPr lang="en-US" dirty="0"/>
          </a:p>
        </p:txBody>
      </p:sp>
      <p:pic>
        <p:nvPicPr>
          <p:cNvPr id="5" name="Picture 4" descr="A bar graph compares the different ways Whites and African Americans in the United States commit suicid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750596"/>
            <a:ext cx="7696200" cy="3053300"/>
          </a:xfrm>
          <a:prstGeom prst="rect">
            <a:avLst/>
          </a:prstGeom>
        </p:spPr>
      </p:pic>
      <p:sp>
        <p:nvSpPr>
          <p:cNvPr id="2" name="Caption"/>
          <p:cNvSpPr>
            <a:spLocks noGrp="1"/>
          </p:cNvSpPr>
          <p:nvPr>
            <p:ph type="body" sz="quarter" idx="13"/>
          </p:nvPr>
        </p:nvSpPr>
        <p:spPr>
          <a:xfrm>
            <a:off x="457200" y="5257800"/>
            <a:ext cx="8229600" cy="916856"/>
          </a:xfrm>
        </p:spPr>
        <p:txBody>
          <a:bodyPr/>
          <a:lstStyle/>
          <a:p>
            <a:r>
              <a:rPr lang="en-IN" sz="1400" dirty="0"/>
              <a:t>Note: These totals are the mean of years 2001–2011. (“Mean” is explained in Table 1.3 on page 25.)</a:t>
            </a:r>
          </a:p>
          <a:p>
            <a:r>
              <a:rPr lang="en-IN" sz="1400" b="1" dirty="0"/>
              <a:t>Source:</a:t>
            </a:r>
            <a:r>
              <a:rPr lang="en-IN" sz="1400" dirty="0"/>
              <a:t> By the author. Based on Centers for Disease Control and Prevention 2012 and earlier years; Center for </a:t>
            </a:r>
            <a:r>
              <a:rPr lang="en-IN" sz="1400" dirty="0" smtClean="0"/>
              <a:t>Injury Prevention </a:t>
            </a:r>
            <a:r>
              <a:rPr lang="en-IN" sz="1400" dirty="0"/>
              <a:t>and Control 2013.</a:t>
            </a:r>
            <a:endParaRPr lang="en-US" sz="1400" dirty="0"/>
          </a:p>
        </p:txBody>
      </p:sp>
    </p:spTree>
    <p:extLst>
      <p:ext uri="{BB962C8B-B14F-4D97-AF65-F5344CB8AC3E}">
        <p14:creationId xmlns:p14="http://schemas.microsoft.com/office/powerpoint/2010/main" val="29537177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1.2—Max Weber and the Protestant Ethic</a:t>
            </a:r>
            <a:r>
              <a:rPr lang="en-US" dirty="0" smtClean="0"/>
              <a:t> </a:t>
            </a:r>
            <a:r>
              <a:rPr lang="en-US" sz="2000" dirty="0" smtClean="0"/>
              <a:t>(1 of 2)</a:t>
            </a:r>
            <a:endParaRPr lang="en-US" sz="2000" dirty="0"/>
          </a:p>
        </p:txBody>
      </p:sp>
      <p:sp>
        <p:nvSpPr>
          <p:cNvPr id="2" name="Text Box 1"/>
          <p:cNvSpPr>
            <a:spLocks noGrp="1"/>
          </p:cNvSpPr>
          <p:nvPr>
            <p:ph idx="1"/>
          </p:nvPr>
        </p:nvSpPr>
        <p:spPr/>
        <p:txBody>
          <a:bodyPr/>
          <a:lstStyle/>
          <a:p>
            <a:r>
              <a:rPr lang="en-US" dirty="0"/>
              <a:t>Religion and the Origin of Capitalism</a:t>
            </a:r>
          </a:p>
          <a:p>
            <a:pPr lvl="1"/>
            <a:r>
              <a:rPr lang="en-US" dirty="0"/>
              <a:t>Disagreed with Marx</a:t>
            </a:r>
            <a:r>
              <a:rPr lang="en-US" altLang="en-US" dirty="0"/>
              <a:t>’</a:t>
            </a:r>
            <a:r>
              <a:rPr lang="en-US" dirty="0"/>
              <a:t>s claim that economics is the central force in social change</a:t>
            </a:r>
          </a:p>
          <a:p>
            <a:pPr lvl="1"/>
            <a:r>
              <a:rPr lang="en-US" dirty="0"/>
              <a:t>Said that role belongs to religion</a:t>
            </a:r>
          </a:p>
          <a:p>
            <a:r>
              <a:rPr lang="en-US" dirty="0"/>
              <a:t>Religion is Central Force in Social Change</a:t>
            </a:r>
          </a:p>
          <a:p>
            <a:r>
              <a:rPr lang="en-US" dirty="0"/>
              <a:t>Protestant Ethic and Spirit of Capitalism</a:t>
            </a:r>
            <a:endParaRPr lang="en-US" sz="2400" dirty="0" smtClean="0"/>
          </a:p>
        </p:txBody>
      </p:sp>
    </p:spTree>
    <p:extLst>
      <p:ext uri="{BB962C8B-B14F-4D97-AF65-F5344CB8AC3E}">
        <p14:creationId xmlns:p14="http://schemas.microsoft.com/office/powerpoint/2010/main" val="3803929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1.2—Max Weber and the Protestant Ethic </a:t>
            </a:r>
            <a:r>
              <a:rPr lang="en-US" sz="2000" dirty="0" smtClean="0"/>
              <a:t>(2 </a:t>
            </a:r>
            <a:r>
              <a:rPr lang="en-US" sz="2000" dirty="0"/>
              <a:t>of 2)</a:t>
            </a:r>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a:t>Max Weber (1864–1920) was another early sociologist who left a profound impression on sociology. He used cross-cultural and historical materials to trace the causes of social change and to determine how social groups affect people</a:t>
            </a:r>
            <a:r>
              <a:rPr lang="en-US" altLang="en-US" sz="2400" dirty="0"/>
              <a:t>’</a:t>
            </a:r>
            <a:r>
              <a:rPr lang="en-US" sz="2400" dirty="0"/>
              <a:t>s orientations to life.</a:t>
            </a:r>
          </a:p>
        </p:txBody>
      </p:sp>
      <p:pic>
        <p:nvPicPr>
          <p:cNvPr id="3" name="Picture 2" descr="A photo shows Max Web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1434845"/>
            <a:ext cx="3664670" cy="4856672"/>
          </a:xfrm>
          <a:prstGeom prst="rect">
            <a:avLst/>
          </a:prstGeom>
        </p:spPr>
      </p:pic>
    </p:spTree>
    <p:extLst>
      <p:ext uri="{BB962C8B-B14F-4D97-AF65-F5344CB8AC3E}">
        <p14:creationId xmlns:p14="http://schemas.microsoft.com/office/powerpoint/2010/main" val="3722752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1.3 Sociology in North America</a:t>
            </a:r>
            <a:endParaRPr lang="en-US" sz="2000" dirty="0"/>
          </a:p>
        </p:txBody>
      </p:sp>
      <p:sp>
        <p:nvSpPr>
          <p:cNvPr id="2" name="Text Box 1"/>
          <p:cNvSpPr>
            <a:spLocks noGrp="1"/>
          </p:cNvSpPr>
          <p:nvPr>
            <p:ph idx="1"/>
          </p:nvPr>
        </p:nvSpPr>
        <p:spPr/>
        <p:txBody>
          <a:bodyPr/>
          <a:lstStyle/>
          <a:p>
            <a:r>
              <a:rPr lang="en-US" dirty="0"/>
              <a:t>Sexism at the Time: Women in Early Sociology</a:t>
            </a:r>
          </a:p>
          <a:p>
            <a:r>
              <a:rPr lang="en-US" dirty="0"/>
              <a:t>Racism at the Time: W. E. B. Du Bois</a:t>
            </a:r>
          </a:p>
          <a:p>
            <a:r>
              <a:rPr lang="en-US" dirty="0"/>
              <a:t>Jane Addams: Sociologist and Social Reformer</a:t>
            </a:r>
          </a:p>
          <a:p>
            <a:r>
              <a:rPr lang="en-US" dirty="0"/>
              <a:t>Talcott Parsons and C. Wright Mills: Theory Versus Reform</a:t>
            </a:r>
          </a:p>
          <a:p>
            <a:r>
              <a:rPr lang="en-US" dirty="0"/>
              <a:t>The Continuing Tension: Basic, Applied, and Public Sociology</a:t>
            </a:r>
            <a:endParaRPr lang="en-US" sz="2400" dirty="0" smtClean="0"/>
          </a:p>
        </p:txBody>
      </p:sp>
    </p:spTree>
    <p:extLst>
      <p:ext uri="{BB962C8B-B14F-4D97-AF65-F5344CB8AC3E}">
        <p14:creationId xmlns:p14="http://schemas.microsoft.com/office/powerpoint/2010/main" val="30491897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1.3—Sexism at the Time: Women in Early </a:t>
            </a:r>
            <a:r>
              <a:rPr lang="en-US" dirty="0" smtClean="0"/>
              <a:t>Sociology </a:t>
            </a:r>
            <a:r>
              <a:rPr lang="en-US" sz="2000" dirty="0" smtClean="0"/>
              <a:t>(1 of 3)</a:t>
            </a:r>
            <a:endParaRPr lang="en-US" sz="2000" dirty="0"/>
          </a:p>
        </p:txBody>
      </p:sp>
      <p:sp>
        <p:nvSpPr>
          <p:cNvPr id="2" name="Text Box 1"/>
          <p:cNvSpPr>
            <a:spLocks noGrp="1"/>
          </p:cNvSpPr>
          <p:nvPr>
            <p:ph idx="1"/>
          </p:nvPr>
        </p:nvSpPr>
        <p:spPr/>
        <p:txBody>
          <a:bodyPr/>
          <a:lstStyle/>
          <a:p>
            <a:r>
              <a:rPr lang="en-US" dirty="0"/>
              <a:t>Attitudes of the Time</a:t>
            </a:r>
          </a:p>
          <a:p>
            <a:pPr lvl="1"/>
            <a:r>
              <a:rPr lang="en-US" dirty="0"/>
              <a:t>1800s Sex Roles Rigidly Defined</a:t>
            </a:r>
          </a:p>
          <a:p>
            <a:pPr lvl="1"/>
            <a:r>
              <a:rPr lang="en-US" dirty="0"/>
              <a:t>Few People Educated Beyond Basics</a:t>
            </a:r>
          </a:p>
          <a:p>
            <a:r>
              <a:rPr lang="en-US" dirty="0"/>
              <a:t> Harriet Martineau</a:t>
            </a:r>
          </a:p>
          <a:p>
            <a:pPr lvl="1"/>
            <a:r>
              <a:rPr lang="en-US" dirty="0"/>
              <a:t>Published </a:t>
            </a:r>
            <a:r>
              <a:rPr lang="en-US" i="1" dirty="0"/>
              <a:t>Society in America </a:t>
            </a:r>
            <a:r>
              <a:rPr lang="en-US" dirty="0"/>
              <a:t>Before Durkheim and Weber Were Born</a:t>
            </a:r>
          </a:p>
          <a:p>
            <a:pPr lvl="1"/>
            <a:r>
              <a:rPr lang="en-US" dirty="0"/>
              <a:t>Her Work Was Ignored</a:t>
            </a:r>
            <a:endParaRPr lang="en-US" sz="2400" dirty="0" smtClean="0"/>
          </a:p>
        </p:txBody>
      </p:sp>
    </p:spTree>
    <p:extLst>
      <p:ext uri="{BB962C8B-B14F-4D97-AF65-F5344CB8AC3E}">
        <p14:creationId xmlns:p14="http://schemas.microsoft.com/office/powerpoint/2010/main" val="2017503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57200" y="228600"/>
            <a:ext cx="8229600" cy="685800"/>
          </a:xfrm>
        </p:spPr>
        <p:txBody>
          <a:bodyPr/>
          <a:lstStyle/>
          <a:p>
            <a:r>
              <a:rPr lang="en-US" b="1" dirty="0" smtClean="0"/>
              <a:t>Figure 1.2 </a:t>
            </a:r>
            <a:r>
              <a:rPr lang="en-IN" dirty="0" smtClean="0"/>
              <a:t>The </a:t>
            </a:r>
            <a:r>
              <a:rPr lang="en-IN" dirty="0"/>
              <a:t>Forgotten Sociologists</a:t>
            </a:r>
            <a:endParaRPr lang="en-US" dirty="0"/>
          </a:p>
        </p:txBody>
      </p:sp>
      <p:pic>
        <p:nvPicPr>
          <p:cNvPr id="4" name="Picture 3" descr="Photos show ten “Forgotten Sociologists.” Text states, “Early North American sociologists combined the roles of social analysis and social reform. As sociology became a respected academic subject and sociology departments developed across the United States, academic sociologists began to emphasize social research and theory. From this orientation, the academic sociologists wrote the history of sociology. They designated non-academic activists as social workers, not sociologists, effectively writing them out of the history of sociology. The women shown here, among the forgotten sociologists of this period, are gradually regaining a place in the history of sociology. &#10;Beatrice Potter Webb (1858–1943), Self–educated &#10;Marion Talbot (1858–1948), MIT, B.S. 1888 &#10;Anna Julia Cooper (1858–1964), University of Paris, Ph.D. 1925&#10;Florence Kelley (1859–1932), Northwestern University, J.D.1895 &#10;Charlotte Perkins Gilman (1860–1935), Attended Rhode Island School of Design, 1878–1880&#10;Ida B. Wells-Barnett (1862–1931), Attended Fisk University, 1882–1884 &#10;Emily Greene Balch (1867–1961), Bryn Mawr College, B.A. 1889 &#10;Grace Abbott (1878–1939), University of Chicago, M.Phil. 1909 &#10;Frances Perkins (1880–1965), Columbia University, M.A. 1910&#10;Alice Paul (1885–1977), American University, D.C.L. 19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28800" y="1322717"/>
            <a:ext cx="4451230" cy="4451230"/>
          </a:xfrm>
          <a:prstGeom prst="rect">
            <a:avLst/>
          </a:prstGeom>
        </p:spPr>
      </p:pic>
      <p:sp>
        <p:nvSpPr>
          <p:cNvPr id="2" name="Caption"/>
          <p:cNvSpPr>
            <a:spLocks noGrp="1"/>
          </p:cNvSpPr>
          <p:nvPr>
            <p:ph type="body" sz="quarter" idx="13"/>
          </p:nvPr>
        </p:nvSpPr>
        <p:spPr>
          <a:xfrm>
            <a:off x="457200" y="5943600"/>
            <a:ext cx="8229600" cy="341416"/>
          </a:xfrm>
        </p:spPr>
        <p:txBody>
          <a:bodyPr/>
          <a:lstStyle/>
          <a:p>
            <a:r>
              <a:rPr lang="en-IN" sz="1400" b="1" dirty="0"/>
              <a:t>SOURCE:</a:t>
            </a:r>
            <a:r>
              <a:rPr lang="en-IN" sz="1400" dirty="0"/>
              <a:t> Photo wheel copyright 2017 © James M. Henslin.</a:t>
            </a:r>
            <a:endParaRPr lang="en-US" sz="1400" dirty="0"/>
          </a:p>
        </p:txBody>
      </p:sp>
    </p:spTree>
    <p:extLst>
      <p:ext uri="{BB962C8B-B14F-4D97-AF65-F5344CB8AC3E}">
        <p14:creationId xmlns:p14="http://schemas.microsoft.com/office/powerpoint/2010/main" val="1805177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1.3—Sexism at the Time: Women in Early Sociology </a:t>
            </a:r>
            <a:r>
              <a:rPr lang="en-US" sz="2000" dirty="0" smtClean="0"/>
              <a:t>(3 </a:t>
            </a:r>
            <a:r>
              <a:rPr lang="en-US" sz="2000" dirty="0"/>
              <a:t>of 3)</a:t>
            </a:r>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a:t>Jane Addams (1860–1935), a recipient of the Nobel Prize for Peace, worked on behalf of poor immigrants. With Ellen G. Starr, she founded Hull-House, a center to help immigrants in Chicago. She was also a leader in women</a:t>
            </a:r>
            <a:r>
              <a:rPr lang="en-US" altLang="en-US" sz="2400" dirty="0"/>
              <a:t>’</a:t>
            </a:r>
            <a:r>
              <a:rPr lang="en-US" sz="2400" dirty="0"/>
              <a:t>s rights (women</a:t>
            </a:r>
            <a:r>
              <a:rPr lang="en-US" altLang="en-US" sz="2400" dirty="0"/>
              <a:t>’</a:t>
            </a:r>
            <a:r>
              <a:rPr lang="en-US" sz="2400" dirty="0"/>
              <a:t>s suffrage), as well as the peace movement of World War I.</a:t>
            </a:r>
          </a:p>
        </p:txBody>
      </p:sp>
      <p:pic>
        <p:nvPicPr>
          <p:cNvPr id="3" name="Picture 2" descr="A photo shows Jane Addam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04041" y="1600200"/>
            <a:ext cx="2981260" cy="4442850"/>
          </a:xfrm>
          <a:prstGeom prst="rect">
            <a:avLst/>
          </a:prstGeom>
        </p:spPr>
      </p:pic>
    </p:spTree>
    <p:extLst>
      <p:ext uri="{BB962C8B-B14F-4D97-AF65-F5344CB8AC3E}">
        <p14:creationId xmlns:p14="http://schemas.microsoft.com/office/powerpoint/2010/main" val="31036869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1.3—Racism at the Time: W. E. B. </a:t>
            </a:r>
            <a:r>
              <a:rPr lang="en-US" dirty="0" smtClean="0"/>
              <a:t>Du Bois </a:t>
            </a:r>
            <a:r>
              <a:rPr lang="en-US" sz="2000" dirty="0" smtClean="0"/>
              <a:t>(1 of 3)</a:t>
            </a:r>
            <a:endParaRPr lang="en-US" sz="2000" dirty="0"/>
          </a:p>
        </p:txBody>
      </p:sp>
      <p:sp>
        <p:nvSpPr>
          <p:cNvPr id="2" name="Text Box 1"/>
          <p:cNvSpPr>
            <a:spLocks noGrp="1"/>
          </p:cNvSpPr>
          <p:nvPr>
            <p:ph idx="1"/>
          </p:nvPr>
        </p:nvSpPr>
        <p:spPr/>
        <p:txBody>
          <a:bodyPr/>
          <a:lstStyle/>
          <a:p>
            <a:r>
              <a:rPr lang="en-US" dirty="0"/>
              <a:t>First Harvard Ph.D. for African American</a:t>
            </a:r>
          </a:p>
          <a:p>
            <a:r>
              <a:rPr lang="en-US" dirty="0"/>
              <a:t>Published a Book Each Year from 1896 to 1914</a:t>
            </a:r>
          </a:p>
          <a:p>
            <a:r>
              <a:rPr lang="en-US" dirty="0"/>
              <a:t>Neglected by Sociologists Until Recently</a:t>
            </a:r>
            <a:endParaRPr lang="en-US" sz="2400" dirty="0" smtClean="0"/>
          </a:p>
        </p:txBody>
      </p:sp>
    </p:spTree>
    <p:extLst>
      <p:ext uri="{BB962C8B-B14F-4D97-AF65-F5344CB8AC3E}">
        <p14:creationId xmlns:p14="http://schemas.microsoft.com/office/powerpoint/2010/main" val="2043320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1.3—Racism at the Time: W. E. B. </a:t>
            </a:r>
            <a:r>
              <a:rPr lang="en-US" dirty="0" smtClean="0"/>
              <a:t>Du </a:t>
            </a:r>
            <a:r>
              <a:rPr lang="en-US" dirty="0"/>
              <a:t>Bois </a:t>
            </a:r>
            <a:r>
              <a:rPr lang="en-US" sz="2000" dirty="0" smtClean="0"/>
              <a:t>(2 </a:t>
            </a:r>
            <a:r>
              <a:rPr lang="en-US" sz="2000" dirty="0"/>
              <a:t>of 3)</a:t>
            </a:r>
          </a:p>
        </p:txBody>
      </p:sp>
      <p:sp>
        <p:nvSpPr>
          <p:cNvPr id="2" name="Text Box 1"/>
          <p:cNvSpPr>
            <a:spLocks noGrp="1"/>
          </p:cNvSpPr>
          <p:nvPr>
            <p:ph idx="1"/>
          </p:nvPr>
        </p:nvSpPr>
        <p:spPr>
          <a:xfrm>
            <a:off x="457200" y="1600200"/>
            <a:ext cx="4114800" cy="4525963"/>
          </a:xfrm>
        </p:spPr>
        <p:txBody>
          <a:bodyPr/>
          <a:lstStyle/>
          <a:p>
            <a:pPr marL="0" indent="0">
              <a:buNone/>
            </a:pPr>
            <a:r>
              <a:rPr lang="en-US" sz="2400" dirty="0" smtClean="0"/>
              <a:t>W(illiam</a:t>
            </a:r>
            <a:r>
              <a:rPr lang="en-US" sz="2400" dirty="0"/>
              <a:t>) E(dward) B(urghardt) Du Bois (1868–1963) spent his lifetime studying relations between African Americans and whites. Like many early North American sociologists, Du Bois combined the role of academic sociologist with that of social reformer.</a:t>
            </a:r>
          </a:p>
        </p:txBody>
      </p:sp>
      <p:pic>
        <p:nvPicPr>
          <p:cNvPr id="4" name="Picture 3" descr="A photo shows W.E.B. Du Boi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1600200"/>
            <a:ext cx="3860800" cy="4254500"/>
          </a:xfrm>
          <a:prstGeom prst="rect">
            <a:avLst/>
          </a:prstGeom>
        </p:spPr>
      </p:pic>
    </p:spTree>
    <p:extLst>
      <p:ext uri="{BB962C8B-B14F-4D97-AF65-F5344CB8AC3E}">
        <p14:creationId xmlns:p14="http://schemas.microsoft.com/office/powerpoint/2010/main" val="13634635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1.3—Racism at the Time: W. E. B. </a:t>
            </a:r>
            <a:r>
              <a:rPr lang="en-US" dirty="0" smtClean="0"/>
              <a:t>Du </a:t>
            </a:r>
            <a:r>
              <a:rPr lang="en-US" dirty="0"/>
              <a:t>Bois </a:t>
            </a:r>
            <a:r>
              <a:rPr lang="en-US" sz="2000" dirty="0" smtClean="0"/>
              <a:t>(3 </a:t>
            </a:r>
            <a:r>
              <a:rPr lang="en-US" sz="2000" dirty="0"/>
              <a:t>of 3)</a:t>
            </a:r>
          </a:p>
        </p:txBody>
      </p:sp>
      <p:sp>
        <p:nvSpPr>
          <p:cNvPr id="2" name="Text Box 1"/>
          <p:cNvSpPr>
            <a:spLocks noGrp="1"/>
          </p:cNvSpPr>
          <p:nvPr>
            <p:ph idx="1"/>
          </p:nvPr>
        </p:nvSpPr>
        <p:spPr>
          <a:xfrm>
            <a:off x="457200" y="1600200"/>
            <a:ext cx="3810000" cy="4525963"/>
          </a:xfrm>
        </p:spPr>
        <p:txBody>
          <a:bodyPr/>
          <a:lstStyle/>
          <a:p>
            <a:pPr marL="0" indent="0">
              <a:buNone/>
            </a:pPr>
            <a:r>
              <a:rPr lang="en-US" sz="2400" dirty="0"/>
              <a:t>In the 1800s, most people were poor, and formal education beyond the first several grades was a luxury. This photo depicts the conditions of the people Du Bois worked with.</a:t>
            </a:r>
          </a:p>
        </p:txBody>
      </p:sp>
      <p:pic>
        <p:nvPicPr>
          <p:cNvPr id="3" name="Picture 2" descr="A photo shows an African American couple and their four children outside their one-story log cabin, with a horse hooked up to a plow.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2989" y="1600200"/>
            <a:ext cx="4411024" cy="3861666"/>
          </a:xfrm>
          <a:prstGeom prst="rect">
            <a:avLst/>
          </a:prstGeom>
        </p:spPr>
      </p:pic>
    </p:spTree>
    <p:extLst>
      <p:ext uri="{BB962C8B-B14F-4D97-AF65-F5344CB8AC3E}">
        <p14:creationId xmlns:p14="http://schemas.microsoft.com/office/powerpoint/2010/main" val="1709993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1.3—Talcott Parsons and C. Wright Mills: Theory Versus </a:t>
            </a:r>
            <a:r>
              <a:rPr lang="en-US" dirty="0" smtClean="0"/>
              <a:t>Reform </a:t>
            </a:r>
            <a:r>
              <a:rPr lang="en-US" sz="2000" dirty="0" smtClean="0"/>
              <a:t>(1 of 2)</a:t>
            </a:r>
            <a:endParaRPr lang="en-US" sz="2000" dirty="0"/>
          </a:p>
        </p:txBody>
      </p:sp>
      <p:sp>
        <p:nvSpPr>
          <p:cNvPr id="2" name="Text Box 1"/>
          <p:cNvSpPr>
            <a:spLocks noGrp="1"/>
          </p:cNvSpPr>
          <p:nvPr>
            <p:ph idx="1"/>
          </p:nvPr>
        </p:nvSpPr>
        <p:spPr/>
        <p:txBody>
          <a:bodyPr/>
          <a:lstStyle/>
          <a:p>
            <a:r>
              <a:rPr lang="en-US" dirty="0"/>
              <a:t>Many early North American sociologists saw society as corrupt and in need of reform</a:t>
            </a:r>
          </a:p>
          <a:p>
            <a:r>
              <a:rPr lang="en-US" dirty="0"/>
              <a:t>Parsons Developed Objective Analysis and Models of Society</a:t>
            </a:r>
          </a:p>
          <a:p>
            <a:r>
              <a:rPr lang="en-US" dirty="0"/>
              <a:t>Mills Deplored Theoretical Abstractions in Favor of Social Reform</a:t>
            </a:r>
            <a:endParaRPr lang="en-US" sz="2400" dirty="0" smtClean="0"/>
          </a:p>
        </p:txBody>
      </p:sp>
    </p:spTree>
    <p:extLst>
      <p:ext uri="{BB962C8B-B14F-4D97-AF65-F5344CB8AC3E}">
        <p14:creationId xmlns:p14="http://schemas.microsoft.com/office/powerpoint/2010/main" val="1356840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1.3—Talcott Parsons and C. Wright Mills: Theory Versus Reform </a:t>
            </a:r>
            <a:r>
              <a:rPr lang="en-US" sz="2000" dirty="0" smtClean="0"/>
              <a:t>(2 </a:t>
            </a:r>
            <a:r>
              <a:rPr lang="en-US" sz="2000" dirty="0"/>
              <a:t>of 2)</a:t>
            </a:r>
          </a:p>
        </p:txBody>
      </p:sp>
      <p:sp>
        <p:nvSpPr>
          <p:cNvPr id="2" name="Text Box 1"/>
          <p:cNvSpPr>
            <a:spLocks noGrp="1"/>
          </p:cNvSpPr>
          <p:nvPr>
            <p:ph idx="1"/>
          </p:nvPr>
        </p:nvSpPr>
        <p:spPr>
          <a:xfrm>
            <a:off x="457200" y="1600200"/>
            <a:ext cx="3810000" cy="4525963"/>
          </a:xfrm>
        </p:spPr>
        <p:txBody>
          <a:bodyPr/>
          <a:lstStyle/>
          <a:p>
            <a:pPr marL="0" indent="0">
              <a:buNone/>
            </a:pPr>
            <a:r>
              <a:rPr lang="en-US" sz="2400" dirty="0"/>
              <a:t>C. Wright Mills (1916-1962) was a controversial figure in sociology because of his analysis of the role of the power elite in U.S. society. Today, his analysis is taken for granted by many sociologists and members of the public.</a:t>
            </a:r>
          </a:p>
        </p:txBody>
      </p:sp>
      <p:pic>
        <p:nvPicPr>
          <p:cNvPr id="4" name="Picture 3" descr="A photo shows C. Wright Mill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1637581"/>
            <a:ext cx="3899140" cy="4300678"/>
          </a:xfrm>
          <a:prstGeom prst="rect">
            <a:avLst/>
          </a:prstGeom>
        </p:spPr>
      </p:pic>
    </p:spTree>
    <p:extLst>
      <p:ext uri="{BB962C8B-B14F-4D97-AF65-F5344CB8AC3E}">
        <p14:creationId xmlns:p14="http://schemas.microsoft.com/office/powerpoint/2010/main" val="14434435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1.3—The Continuing Tension: Basic, Applied, and Public Sociology</a:t>
            </a:r>
            <a:endParaRPr lang="en-US" sz="2000" dirty="0"/>
          </a:p>
        </p:txBody>
      </p:sp>
      <p:sp>
        <p:nvSpPr>
          <p:cNvPr id="2" name="Text Box 1"/>
          <p:cNvSpPr>
            <a:spLocks noGrp="1"/>
          </p:cNvSpPr>
          <p:nvPr>
            <p:ph idx="1"/>
          </p:nvPr>
        </p:nvSpPr>
        <p:spPr/>
        <p:txBody>
          <a:bodyPr/>
          <a:lstStyle/>
          <a:p>
            <a:r>
              <a:rPr lang="en-US" dirty="0"/>
              <a:t>Basic Sociology</a:t>
            </a:r>
          </a:p>
          <a:p>
            <a:pPr lvl="1"/>
            <a:r>
              <a:rPr lang="en-US" dirty="0"/>
              <a:t>Analyzing some aspect of society to only gain knowledge</a:t>
            </a:r>
          </a:p>
          <a:p>
            <a:r>
              <a:rPr lang="en-US" dirty="0"/>
              <a:t>Applied Sociology</a:t>
            </a:r>
          </a:p>
          <a:p>
            <a:pPr lvl="1"/>
            <a:r>
              <a:rPr lang="en-US" dirty="0"/>
              <a:t>Using sociology to solve problems</a:t>
            </a:r>
          </a:p>
          <a:p>
            <a:r>
              <a:rPr lang="en-US" dirty="0"/>
              <a:t>Public Sociology</a:t>
            </a:r>
          </a:p>
          <a:p>
            <a:pPr lvl="1"/>
            <a:r>
              <a:rPr lang="en-US" dirty="0"/>
              <a:t>Using the sociological perspective for the benefit of the public</a:t>
            </a:r>
          </a:p>
          <a:p>
            <a:r>
              <a:rPr lang="en-US" dirty="0"/>
              <a:t>Social Reform is Risky</a:t>
            </a:r>
          </a:p>
          <a:p>
            <a:pPr lvl="1"/>
            <a:r>
              <a:rPr lang="en-US" dirty="0"/>
              <a:t>Disrupting the status quo can be challenging</a:t>
            </a:r>
            <a:endParaRPr lang="en-US" sz="2400" dirty="0" smtClean="0"/>
          </a:p>
        </p:txBody>
      </p:sp>
    </p:spTree>
    <p:extLst>
      <p:ext uri="{BB962C8B-B14F-4D97-AF65-F5344CB8AC3E}">
        <p14:creationId xmlns:p14="http://schemas.microsoft.com/office/powerpoint/2010/main" val="11816105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b="1" dirty="0" smtClean="0"/>
              <a:t>Figure 1.3 </a:t>
            </a:r>
            <a:r>
              <a:rPr lang="en-IN" dirty="0" smtClean="0"/>
              <a:t>Comparing </a:t>
            </a:r>
            <a:r>
              <a:rPr lang="en-IN" dirty="0"/>
              <a:t>Basic and Applied Sociology</a:t>
            </a:r>
            <a:endParaRPr lang="en-US" dirty="0"/>
          </a:p>
        </p:txBody>
      </p:sp>
      <p:pic>
        <p:nvPicPr>
          <p:cNvPr id="5" name="Picture 4" descr="A spectrum diagram compares the audience, product, and methods of three types of sociology: Basic, Public, and Appli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4453" y="2516692"/>
            <a:ext cx="8195094" cy="1824616"/>
          </a:xfrm>
          <a:prstGeom prst="rect">
            <a:avLst/>
          </a:prstGeom>
        </p:spPr>
      </p:pic>
      <p:sp>
        <p:nvSpPr>
          <p:cNvPr id="2" name="Caption"/>
          <p:cNvSpPr>
            <a:spLocks noGrp="1"/>
          </p:cNvSpPr>
          <p:nvPr>
            <p:ph type="body" sz="quarter" idx="13"/>
          </p:nvPr>
        </p:nvSpPr>
        <p:spPr>
          <a:xfrm>
            <a:off x="457200" y="5105400"/>
            <a:ext cx="8229600" cy="417616"/>
          </a:xfrm>
        </p:spPr>
        <p:txBody>
          <a:bodyPr/>
          <a:lstStyle/>
          <a:p>
            <a:r>
              <a:rPr lang="en-IN" sz="1400" b="1" dirty="0"/>
              <a:t>SOURCE:</a:t>
            </a:r>
            <a:r>
              <a:rPr lang="en-IN" sz="1400" dirty="0"/>
              <a:t> By the author. Based on DeMartini 1982, plus events since then.</a:t>
            </a:r>
            <a:endParaRPr lang="en-US" sz="1400" dirty="0"/>
          </a:p>
        </p:txBody>
      </p:sp>
    </p:spTree>
    <p:extLst>
      <p:ext uri="{BB962C8B-B14F-4D97-AF65-F5344CB8AC3E}">
        <p14:creationId xmlns:p14="http://schemas.microsoft.com/office/powerpoint/2010/main" val="24587524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1.4 Theoretical Perspectives in Sociology</a:t>
            </a:r>
            <a:endParaRPr lang="en-US" sz="2000" dirty="0"/>
          </a:p>
        </p:txBody>
      </p:sp>
      <p:sp>
        <p:nvSpPr>
          <p:cNvPr id="2" name="Text Box 1"/>
          <p:cNvSpPr>
            <a:spLocks noGrp="1"/>
          </p:cNvSpPr>
          <p:nvPr>
            <p:ph idx="1"/>
          </p:nvPr>
        </p:nvSpPr>
        <p:spPr/>
        <p:txBody>
          <a:bodyPr/>
          <a:lstStyle/>
          <a:p>
            <a:r>
              <a:rPr lang="en-US" dirty="0"/>
              <a:t>Symbolic Interactionism</a:t>
            </a:r>
          </a:p>
          <a:p>
            <a:r>
              <a:rPr lang="en-US" dirty="0"/>
              <a:t>Functional Analysis</a:t>
            </a:r>
          </a:p>
          <a:p>
            <a:r>
              <a:rPr lang="en-US" dirty="0"/>
              <a:t>Conflict Theory</a:t>
            </a:r>
          </a:p>
          <a:p>
            <a:r>
              <a:rPr lang="en-US" dirty="0"/>
              <a:t>Putting the Theoretical Perspectives Together</a:t>
            </a:r>
          </a:p>
          <a:p>
            <a:r>
              <a:rPr lang="en-US" dirty="0"/>
              <a:t>Levels of Analysis: Macro and Micro</a:t>
            </a:r>
            <a:endParaRPr lang="en-US" sz="2400" dirty="0" smtClean="0"/>
          </a:p>
        </p:txBody>
      </p:sp>
    </p:spTree>
    <p:extLst>
      <p:ext uri="{BB962C8B-B14F-4D97-AF65-F5344CB8AC3E}">
        <p14:creationId xmlns:p14="http://schemas.microsoft.com/office/powerpoint/2010/main" val="18202083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p:txBody>
          <a:bodyPr/>
          <a:lstStyle/>
          <a:p>
            <a:r>
              <a:rPr lang="en-US" b="1" dirty="0" smtClean="0"/>
              <a:t>Figure 1.4 </a:t>
            </a:r>
            <a:r>
              <a:rPr lang="en-IN" dirty="0" smtClean="0"/>
              <a:t>Call-Back </a:t>
            </a:r>
            <a:r>
              <a:rPr lang="en-IN" dirty="0"/>
              <a:t>Rates by Race-Ethnicity </a:t>
            </a:r>
            <a:r>
              <a:rPr lang="en-IN" dirty="0" smtClean="0"/>
              <a:t>and Criminal </a:t>
            </a:r>
            <a:r>
              <a:rPr lang="en-IN" dirty="0"/>
              <a:t>Record</a:t>
            </a:r>
            <a:endParaRPr lang="en-US" dirty="0"/>
          </a:p>
        </p:txBody>
      </p:sp>
      <p:pic>
        <p:nvPicPr>
          <p:cNvPr id="4" name="Picture 3" descr="A bar graph shows that white job applicants had a call-back rate of 34 percent without a criminal record and 17 percent with a criminal record, compared to African Americans who had a call-back rate of 14 percent without a criminal record and 5 percent with a criminal recor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1295400"/>
            <a:ext cx="3709358" cy="4373042"/>
          </a:xfrm>
          <a:prstGeom prst="rect">
            <a:avLst/>
          </a:prstGeom>
        </p:spPr>
      </p:pic>
      <p:sp>
        <p:nvSpPr>
          <p:cNvPr id="2" name="Caption"/>
          <p:cNvSpPr>
            <a:spLocks noGrp="1"/>
          </p:cNvSpPr>
          <p:nvPr>
            <p:ph type="body" sz="quarter" idx="13"/>
          </p:nvPr>
        </p:nvSpPr>
        <p:spPr>
          <a:xfrm>
            <a:off x="457200" y="5830784"/>
            <a:ext cx="8229600" cy="417616"/>
          </a:xfrm>
        </p:spPr>
        <p:txBody>
          <a:bodyPr/>
          <a:lstStyle/>
          <a:p>
            <a:r>
              <a:rPr lang="en-IN" sz="1400" b="1" dirty="0"/>
              <a:t>SOURCE:</a:t>
            </a:r>
            <a:r>
              <a:rPr lang="en-IN" sz="1400" dirty="0"/>
              <a:t> Courtesy of Devah Pager.</a:t>
            </a:r>
            <a:endParaRPr lang="en-US" sz="1400" dirty="0"/>
          </a:p>
        </p:txBody>
      </p:sp>
    </p:spTree>
    <p:extLst>
      <p:ext uri="{BB962C8B-B14F-4D97-AF65-F5344CB8AC3E}">
        <p14:creationId xmlns:p14="http://schemas.microsoft.com/office/powerpoint/2010/main" val="25411173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1.4—Symbolic </a:t>
            </a:r>
            <a:r>
              <a:rPr lang="en-US" dirty="0" smtClean="0"/>
              <a:t>Interactionism </a:t>
            </a:r>
            <a:r>
              <a:rPr lang="en-US" sz="2000" dirty="0" smtClean="0"/>
              <a:t>(1 of 2)</a:t>
            </a:r>
            <a:endParaRPr lang="en-US" sz="2000" dirty="0"/>
          </a:p>
        </p:txBody>
      </p:sp>
      <p:sp>
        <p:nvSpPr>
          <p:cNvPr id="2" name="Text Box 1"/>
          <p:cNvSpPr>
            <a:spLocks noGrp="1"/>
          </p:cNvSpPr>
          <p:nvPr>
            <p:ph idx="1"/>
          </p:nvPr>
        </p:nvSpPr>
        <p:spPr/>
        <p:txBody>
          <a:bodyPr/>
          <a:lstStyle/>
          <a:p>
            <a:r>
              <a:rPr lang="en-US" dirty="0"/>
              <a:t>How People Use Symbols in Everyday Life</a:t>
            </a:r>
          </a:p>
          <a:p>
            <a:r>
              <a:rPr lang="en-US" dirty="0"/>
              <a:t>Applying Symbolic Interactionism</a:t>
            </a:r>
          </a:p>
          <a:p>
            <a:pPr lvl="1"/>
            <a:r>
              <a:rPr lang="en-US" dirty="0"/>
              <a:t>Changing meaning of symbols affects expectations</a:t>
            </a:r>
          </a:p>
          <a:p>
            <a:pPr lvl="2"/>
            <a:r>
              <a:rPr lang="en-US" sz="2200" dirty="0"/>
              <a:t>The Meaning of Marriage</a:t>
            </a:r>
          </a:p>
          <a:p>
            <a:pPr lvl="2"/>
            <a:r>
              <a:rPr lang="en-US" sz="2200" dirty="0"/>
              <a:t>The Meaning of Divorce</a:t>
            </a:r>
          </a:p>
          <a:p>
            <a:pPr lvl="2"/>
            <a:r>
              <a:rPr lang="en-US" sz="2200" dirty="0"/>
              <a:t>The Meaning of Parenthood</a:t>
            </a:r>
          </a:p>
          <a:p>
            <a:pPr lvl="2"/>
            <a:r>
              <a:rPr lang="en-US" sz="2200" dirty="0"/>
              <a:t>The Meaning of Love</a:t>
            </a:r>
            <a:endParaRPr lang="en-US" sz="2200" dirty="0" smtClean="0"/>
          </a:p>
        </p:txBody>
      </p:sp>
    </p:spTree>
    <p:extLst>
      <p:ext uri="{BB962C8B-B14F-4D97-AF65-F5344CB8AC3E}">
        <p14:creationId xmlns:p14="http://schemas.microsoft.com/office/powerpoint/2010/main" val="380500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1.4—Symbolic Interactionism </a:t>
            </a:r>
            <a:r>
              <a:rPr lang="en-US" sz="2000" dirty="0" smtClean="0"/>
              <a:t>(2 </a:t>
            </a:r>
            <a:r>
              <a:rPr lang="en-US" sz="2000" dirty="0"/>
              <a:t>of 2)</a:t>
            </a:r>
          </a:p>
        </p:txBody>
      </p:sp>
      <p:sp>
        <p:nvSpPr>
          <p:cNvPr id="2" name="Text Box 1"/>
          <p:cNvSpPr>
            <a:spLocks noGrp="1"/>
          </p:cNvSpPr>
          <p:nvPr>
            <p:ph idx="1"/>
          </p:nvPr>
        </p:nvSpPr>
        <p:spPr>
          <a:xfrm>
            <a:off x="457200" y="1600200"/>
            <a:ext cx="3810000" cy="4525963"/>
          </a:xfrm>
        </p:spPr>
        <p:txBody>
          <a:bodyPr/>
          <a:lstStyle/>
          <a:p>
            <a:pPr marL="0" indent="0">
              <a:buNone/>
            </a:pPr>
            <a:r>
              <a:rPr lang="en-US" sz="2200" dirty="0"/>
              <a:t>George Herbert Mead (1863– 1931) is one of the founders of symbolic interactionism, a major theoretical perspective in sociology. He taught at the University of Chicago, where his lectures were popular. Although he wrote little, after his death students compiled his lectures into an influential book, </a:t>
            </a:r>
            <a:r>
              <a:rPr lang="en-US" sz="2200" i="1" dirty="0"/>
              <a:t>Mind, Self, and Society.</a:t>
            </a:r>
            <a:endParaRPr lang="en-US" sz="2200" dirty="0"/>
          </a:p>
        </p:txBody>
      </p:sp>
      <p:pic>
        <p:nvPicPr>
          <p:cNvPr id="3" name="Picture 2" descr="A photo shows George Herbert Mea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0" y="1524000"/>
            <a:ext cx="3987800" cy="4406900"/>
          </a:xfrm>
          <a:prstGeom prst="rect">
            <a:avLst/>
          </a:prstGeom>
        </p:spPr>
      </p:pic>
    </p:spTree>
    <p:extLst>
      <p:ext uri="{BB962C8B-B14F-4D97-AF65-F5344CB8AC3E}">
        <p14:creationId xmlns:p14="http://schemas.microsoft.com/office/powerpoint/2010/main" val="25076800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57200" y="228600"/>
            <a:ext cx="8229600" cy="762000"/>
          </a:xfrm>
        </p:spPr>
        <p:txBody>
          <a:bodyPr/>
          <a:lstStyle/>
          <a:p>
            <a:r>
              <a:rPr lang="en-US" b="1" dirty="0" smtClean="0"/>
              <a:t>Figure 1.5 </a:t>
            </a:r>
            <a:r>
              <a:rPr lang="en-IN" dirty="0" smtClean="0"/>
              <a:t>U.S</a:t>
            </a:r>
            <a:r>
              <a:rPr lang="en-IN" dirty="0"/>
              <a:t>. Marriage, U.S. Divorce</a:t>
            </a:r>
            <a:endParaRPr lang="en-US" dirty="0"/>
          </a:p>
        </p:txBody>
      </p:sp>
      <p:pic>
        <p:nvPicPr>
          <p:cNvPr id="5" name="Picture 4" descr="A two-line graph shows the number (in millions) of marriages and divorces in the U.S. from 1890 to 2020 (author’s estimat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1143000"/>
            <a:ext cx="7090914" cy="4253148"/>
          </a:xfrm>
          <a:prstGeom prst="rect">
            <a:avLst/>
          </a:prstGeom>
        </p:spPr>
      </p:pic>
      <p:sp>
        <p:nvSpPr>
          <p:cNvPr id="2" name="Caption"/>
          <p:cNvSpPr>
            <a:spLocks noGrp="1"/>
          </p:cNvSpPr>
          <p:nvPr>
            <p:ph type="body" sz="quarter" idx="13"/>
          </p:nvPr>
        </p:nvSpPr>
        <p:spPr>
          <a:xfrm>
            <a:off x="457200" y="5830784"/>
            <a:ext cx="8229600" cy="417616"/>
          </a:xfrm>
        </p:spPr>
        <p:txBody>
          <a:bodyPr/>
          <a:lstStyle/>
          <a:p>
            <a:r>
              <a:rPr lang="en-IN" sz="1400" b="1" dirty="0"/>
              <a:t>SOURCE:</a:t>
            </a:r>
            <a:r>
              <a:rPr lang="en-IN" sz="1400" dirty="0"/>
              <a:t> By the author. Based on </a:t>
            </a:r>
            <a:r>
              <a:rPr lang="en-IN" sz="1400" i="1" dirty="0"/>
              <a:t>Statistical Abstract of the United States </a:t>
            </a:r>
            <a:r>
              <a:rPr lang="en-IN" sz="1400" dirty="0"/>
              <a:t>1998:Table 92 and 2014:84, 137; </a:t>
            </a:r>
            <a:r>
              <a:rPr lang="en-IN" sz="1400" dirty="0" smtClean="0"/>
              <a:t>earlier editions </a:t>
            </a:r>
            <a:r>
              <a:rPr lang="en-IN" sz="1400" dirty="0"/>
              <a:t>for earlier years. The broken lines indicate the author’s estimates.</a:t>
            </a:r>
            <a:endParaRPr lang="en-US" sz="1400" dirty="0"/>
          </a:p>
        </p:txBody>
      </p:sp>
    </p:spTree>
    <p:extLst>
      <p:ext uri="{BB962C8B-B14F-4D97-AF65-F5344CB8AC3E}">
        <p14:creationId xmlns:p14="http://schemas.microsoft.com/office/powerpoint/2010/main" val="3956612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a:xfrm>
            <a:off x="457200" y="215372"/>
            <a:ext cx="8534400" cy="1097280"/>
          </a:xfrm>
        </p:spPr>
        <p:txBody>
          <a:bodyPr/>
          <a:lstStyle/>
          <a:p>
            <a:r>
              <a:rPr lang="en-US" dirty="0"/>
              <a:t>LO 1.4—Functional </a:t>
            </a:r>
            <a:r>
              <a:rPr lang="en-US" dirty="0" smtClean="0"/>
              <a:t>Analysis </a:t>
            </a:r>
            <a:r>
              <a:rPr lang="en-US" sz="2000" dirty="0" smtClean="0"/>
              <a:t>(1 of 3)</a:t>
            </a:r>
            <a:endParaRPr lang="en-US" sz="2000" dirty="0"/>
          </a:p>
        </p:txBody>
      </p:sp>
      <p:sp>
        <p:nvSpPr>
          <p:cNvPr id="2" name="Text Box 1"/>
          <p:cNvSpPr>
            <a:spLocks noGrp="1"/>
          </p:cNvSpPr>
          <p:nvPr>
            <p:ph idx="1"/>
          </p:nvPr>
        </p:nvSpPr>
        <p:spPr/>
        <p:txBody>
          <a:bodyPr/>
          <a:lstStyle/>
          <a:p>
            <a:r>
              <a:rPr lang="en-US" dirty="0"/>
              <a:t>Society is a Whole Unit Made Up of Interrelated Parts that Work Together</a:t>
            </a:r>
          </a:p>
          <a:p>
            <a:r>
              <a:rPr lang="en-US" dirty="0"/>
              <a:t>Functionalism, Structural Functionalism</a:t>
            </a:r>
          </a:p>
          <a:p>
            <a:r>
              <a:rPr lang="en-US" dirty="0"/>
              <a:t>Robert Merton and Functionalism</a:t>
            </a:r>
          </a:p>
          <a:p>
            <a:pPr lvl="1"/>
            <a:r>
              <a:rPr lang="en-US" dirty="0"/>
              <a:t>Manifest Functions</a:t>
            </a:r>
          </a:p>
          <a:p>
            <a:pPr lvl="1"/>
            <a:r>
              <a:rPr lang="en-US" dirty="0"/>
              <a:t>Latent Functions</a:t>
            </a:r>
          </a:p>
          <a:p>
            <a:pPr lvl="1"/>
            <a:r>
              <a:rPr lang="en-US" dirty="0"/>
              <a:t>Latent Dysfunctions</a:t>
            </a:r>
          </a:p>
          <a:p>
            <a:r>
              <a:rPr lang="en-US" dirty="0"/>
              <a:t>Applying Functional Analysis</a:t>
            </a:r>
            <a:endParaRPr lang="en-US" sz="2200" dirty="0" smtClean="0"/>
          </a:p>
        </p:txBody>
      </p:sp>
    </p:spTree>
    <p:extLst>
      <p:ext uri="{BB962C8B-B14F-4D97-AF65-F5344CB8AC3E}">
        <p14:creationId xmlns:p14="http://schemas.microsoft.com/office/powerpoint/2010/main" val="28704829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1.4—Functional Analysis </a:t>
            </a:r>
            <a:r>
              <a:rPr lang="en-US" sz="2000" dirty="0" smtClean="0"/>
              <a:t>(2 </a:t>
            </a:r>
            <a:r>
              <a:rPr lang="en-US" sz="2000" dirty="0"/>
              <a:t>of 3)</a:t>
            </a:r>
          </a:p>
        </p:txBody>
      </p:sp>
      <p:sp>
        <p:nvSpPr>
          <p:cNvPr id="2" name="Text Box 1"/>
          <p:cNvSpPr>
            <a:spLocks noGrp="1"/>
          </p:cNvSpPr>
          <p:nvPr>
            <p:ph idx="1"/>
          </p:nvPr>
        </p:nvSpPr>
        <p:spPr>
          <a:xfrm>
            <a:off x="457200" y="1600200"/>
            <a:ext cx="3810000" cy="4525963"/>
          </a:xfrm>
        </p:spPr>
        <p:txBody>
          <a:bodyPr/>
          <a:lstStyle/>
          <a:p>
            <a:pPr marL="0" indent="0">
              <a:buNone/>
            </a:pPr>
            <a:r>
              <a:rPr lang="en-US" sz="2400" dirty="0"/>
              <a:t>Robert K. Merton (1910–2003), who spent most of his academic career at Columbia University, was a major proponent of functionalism, one of the main theoretical perspectives in sociology.</a:t>
            </a:r>
          </a:p>
        </p:txBody>
      </p:sp>
      <p:pic>
        <p:nvPicPr>
          <p:cNvPr id="4" name="Picture 3" descr="A photo shows Robert K. Merton."/>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5615" y="1583528"/>
            <a:ext cx="3109262" cy="4283872"/>
          </a:xfrm>
          <a:prstGeom prst="rect">
            <a:avLst/>
          </a:prstGeom>
        </p:spPr>
      </p:pic>
    </p:spTree>
    <p:extLst>
      <p:ext uri="{BB962C8B-B14F-4D97-AF65-F5344CB8AC3E}">
        <p14:creationId xmlns:p14="http://schemas.microsoft.com/office/powerpoint/2010/main" val="36486663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1.4—Functional Analysis </a:t>
            </a:r>
            <a:r>
              <a:rPr lang="en-US" sz="2000" dirty="0" smtClean="0"/>
              <a:t>(3 </a:t>
            </a:r>
            <a:r>
              <a:rPr lang="en-US" sz="2000" dirty="0"/>
              <a:t>of 3)</a:t>
            </a:r>
          </a:p>
        </p:txBody>
      </p:sp>
      <p:sp>
        <p:nvSpPr>
          <p:cNvPr id="2" name="Text Box 1"/>
          <p:cNvSpPr>
            <a:spLocks noGrp="1"/>
          </p:cNvSpPr>
          <p:nvPr>
            <p:ph idx="1"/>
          </p:nvPr>
        </p:nvSpPr>
        <p:spPr>
          <a:xfrm>
            <a:off x="457200" y="1600200"/>
            <a:ext cx="3988556" cy="4495800"/>
          </a:xfrm>
        </p:spPr>
        <p:txBody>
          <a:bodyPr/>
          <a:lstStyle/>
          <a:p>
            <a:pPr marL="0" indent="0">
              <a:buNone/>
            </a:pPr>
            <a:r>
              <a:rPr lang="en-US" sz="2000" dirty="0"/>
              <a:t>Sociologists who use the functionalist perspective stress how industrialization and urbanization undermined the traditional functions of the family. Before industrialization, members of the family worked together as an economic unit, as in this photo of a farm family in Minnesota in the 1890s. As production moved away from the home, </a:t>
            </a:r>
            <a:r>
              <a:rPr lang="en-US" sz="2000" dirty="0" smtClean="0"/>
              <a:t>it </a:t>
            </a:r>
            <a:r>
              <a:rPr lang="en-US" sz="2000" dirty="0"/>
              <a:t>took with it first the father and, more recently, the mother. One consequence is a major dysfunction, the weakening of family ties.</a:t>
            </a:r>
          </a:p>
        </p:txBody>
      </p:sp>
      <p:pic>
        <p:nvPicPr>
          <p:cNvPr id="3" name="Picture 2" descr="A black-and-white photo shows a farm family in front of their log cabin. Two men and a child hold produce while another man sits on a horse-drawn cart."/>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06752" y="1600200"/>
            <a:ext cx="4384848" cy="2887054"/>
          </a:xfrm>
          <a:prstGeom prst="rect">
            <a:avLst/>
          </a:prstGeom>
        </p:spPr>
      </p:pic>
    </p:spTree>
    <p:extLst>
      <p:ext uri="{BB962C8B-B14F-4D97-AF65-F5344CB8AC3E}">
        <p14:creationId xmlns:p14="http://schemas.microsoft.com/office/powerpoint/2010/main" val="23833025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1.4—Conflict Theory</a:t>
            </a:r>
          </a:p>
        </p:txBody>
      </p:sp>
      <p:sp>
        <p:nvSpPr>
          <p:cNvPr id="2" name="Text Box 1"/>
          <p:cNvSpPr>
            <a:spLocks noGrp="1"/>
          </p:cNvSpPr>
          <p:nvPr>
            <p:ph idx="1"/>
          </p:nvPr>
        </p:nvSpPr>
        <p:spPr/>
        <p:txBody>
          <a:bodyPr/>
          <a:lstStyle/>
          <a:p>
            <a:r>
              <a:rPr lang="en-US" sz="2400" dirty="0"/>
              <a:t>Karl Marx and Conflict Theory</a:t>
            </a:r>
          </a:p>
          <a:p>
            <a:r>
              <a:rPr lang="en-US" sz="2400" dirty="0"/>
              <a:t>Conflict Theory Today</a:t>
            </a:r>
          </a:p>
          <a:p>
            <a:r>
              <a:rPr lang="en-US" sz="2400" dirty="0"/>
              <a:t>Feminists and Conflict Theory</a:t>
            </a:r>
          </a:p>
          <a:p>
            <a:r>
              <a:rPr lang="en-US" sz="2400" dirty="0"/>
              <a:t>Applying Conflict Theory</a:t>
            </a:r>
            <a:endParaRPr lang="en-US" sz="2400" dirty="0" smtClean="0"/>
          </a:p>
        </p:txBody>
      </p:sp>
    </p:spTree>
    <p:extLst>
      <p:ext uri="{BB962C8B-B14F-4D97-AF65-F5344CB8AC3E}">
        <p14:creationId xmlns:p14="http://schemas.microsoft.com/office/powerpoint/2010/main" val="23256911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1.4—Putting the Theoretical Perspectives Together</a:t>
            </a:r>
          </a:p>
        </p:txBody>
      </p:sp>
      <p:sp>
        <p:nvSpPr>
          <p:cNvPr id="2" name="Text Box 1"/>
          <p:cNvSpPr>
            <a:spLocks noGrp="1"/>
          </p:cNvSpPr>
          <p:nvPr>
            <p:ph idx="1"/>
          </p:nvPr>
        </p:nvSpPr>
        <p:spPr/>
        <p:txBody>
          <a:bodyPr/>
          <a:lstStyle/>
          <a:p>
            <a:r>
              <a:rPr lang="en-US" dirty="0"/>
              <a:t>Each Approach is a Lens</a:t>
            </a:r>
          </a:p>
        </p:txBody>
      </p:sp>
    </p:spTree>
    <p:extLst>
      <p:ext uri="{BB962C8B-B14F-4D97-AF65-F5344CB8AC3E}">
        <p14:creationId xmlns:p14="http://schemas.microsoft.com/office/powerpoint/2010/main" val="2485578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1.4—Levels of Analysis: Macro and </a:t>
            </a:r>
            <a:r>
              <a:rPr lang="en-US" dirty="0" smtClean="0"/>
              <a:t>Micro </a:t>
            </a:r>
            <a:r>
              <a:rPr lang="en-US" sz="2000" dirty="0" smtClean="0"/>
              <a:t>(1 of 2)</a:t>
            </a:r>
            <a:endParaRPr lang="en-US" sz="2000" dirty="0"/>
          </a:p>
        </p:txBody>
      </p:sp>
      <p:sp>
        <p:nvSpPr>
          <p:cNvPr id="2" name="Text Box 1"/>
          <p:cNvSpPr>
            <a:spLocks noGrp="1"/>
          </p:cNvSpPr>
          <p:nvPr>
            <p:ph idx="1"/>
          </p:nvPr>
        </p:nvSpPr>
        <p:spPr/>
        <p:txBody>
          <a:bodyPr/>
          <a:lstStyle/>
          <a:p>
            <a:r>
              <a:rPr lang="en-US" dirty="0"/>
              <a:t>Functionalists and Conflict Theorists −  Macro Level</a:t>
            </a:r>
          </a:p>
          <a:p>
            <a:r>
              <a:rPr lang="en-US" dirty="0"/>
              <a:t>Symbolic Interactionists − Micro Level</a:t>
            </a:r>
          </a:p>
        </p:txBody>
      </p:sp>
    </p:spTree>
    <p:extLst>
      <p:ext uri="{BB962C8B-B14F-4D97-AF65-F5344CB8AC3E}">
        <p14:creationId xmlns:p14="http://schemas.microsoft.com/office/powerpoint/2010/main" val="4952399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s"/>
          <p:cNvSpPr>
            <a:spLocks noGrp="1"/>
          </p:cNvSpPr>
          <p:nvPr>
            <p:ph type="title"/>
          </p:nvPr>
        </p:nvSpPr>
        <p:spPr/>
        <p:txBody>
          <a:bodyPr/>
          <a:lstStyle/>
          <a:p>
            <a:r>
              <a:rPr lang="en-US" dirty="0"/>
              <a:t>LO 1.4—Levels of Analysis: Macro and </a:t>
            </a:r>
            <a:r>
              <a:rPr lang="en-US" dirty="0" smtClean="0"/>
              <a:t>Micro </a:t>
            </a:r>
            <a:r>
              <a:rPr lang="en-US" sz="2000" dirty="0" smtClean="0"/>
              <a:t>(2 of 2)</a:t>
            </a:r>
            <a:endParaRPr lang="en-US" sz="2000" dirty="0"/>
          </a:p>
        </p:txBody>
      </p:sp>
      <p:graphicFrame>
        <p:nvGraphicFramePr>
          <p:cNvPr id="2" name="Table 1"/>
          <p:cNvGraphicFramePr>
            <a:graphicFrameLocks noGrp="1"/>
          </p:cNvGraphicFramePr>
          <p:nvPr>
            <p:extLst>
              <p:ext uri="{D42A27DB-BD31-4B8C-83A1-F6EECF244321}">
                <p14:modId xmlns:p14="http://schemas.microsoft.com/office/powerpoint/2010/main" val="2926282290"/>
              </p:ext>
            </p:extLst>
          </p:nvPr>
        </p:nvGraphicFramePr>
        <p:xfrm>
          <a:off x="228600" y="1524000"/>
          <a:ext cx="8686800" cy="4546600"/>
        </p:xfrm>
        <a:graphic>
          <a:graphicData uri="http://schemas.openxmlformats.org/drawingml/2006/table">
            <a:tbl>
              <a:tblPr firstRow="1" bandRow="1">
                <a:tableStyleId>{3B4B98B0-60AC-42C2-AFA5-B58CD77FA1E5}</a:tableStyleId>
              </a:tblPr>
              <a:tblGrid>
                <a:gridCol w="1295400"/>
                <a:gridCol w="1752600"/>
                <a:gridCol w="2057400"/>
                <a:gridCol w="1066800"/>
                <a:gridCol w="2514600"/>
              </a:tblGrid>
              <a:tr h="228600">
                <a:tc gridSpan="5">
                  <a:txBody>
                    <a:bodyPr/>
                    <a:lstStyle/>
                    <a:p>
                      <a:r>
                        <a:rPr lang="en-IN" sz="1600" b="1" i="0" u="none" strike="noStrike" kern="1200" baseline="0" dirty="0" smtClean="0">
                          <a:solidFill>
                            <a:schemeClr val="tx1"/>
                          </a:solidFill>
                          <a:latin typeface="+mn-lt"/>
                          <a:ea typeface="+mn-ea"/>
                          <a:cs typeface="+mn-cs"/>
                        </a:rPr>
                        <a:t>Table 1.1 </a:t>
                      </a:r>
                      <a:r>
                        <a:rPr lang="en-IN" sz="1600" b="0" i="0" u="none" strike="noStrike" kern="1200" baseline="0" dirty="0" smtClean="0">
                          <a:solidFill>
                            <a:schemeClr val="tx1"/>
                          </a:solidFill>
                          <a:latin typeface="+mn-lt"/>
                          <a:ea typeface="+mn-ea"/>
                          <a:cs typeface="+mn-cs"/>
                        </a:rPr>
                        <a:t>Three Theoretical Perspectives in Sociology</a:t>
                      </a:r>
                      <a:endParaRPr lang="en-IN" sz="16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c hMerge="1">
                  <a:txBody>
                    <a:bodyPr/>
                    <a:lstStyle/>
                    <a:p>
                      <a:endParaRPr lang="en-IN" dirty="0"/>
                    </a:p>
                  </a:txBody>
                  <a:tcPr/>
                </a:tc>
              </a:tr>
              <a:tr h="370840">
                <a:tc>
                  <a:txBody>
                    <a:bodyPr/>
                    <a:lstStyle/>
                    <a:p>
                      <a:r>
                        <a:rPr lang="en-IN" sz="1200" b="1" i="0" u="none" strike="noStrike" kern="1200" baseline="0" dirty="0" smtClean="0">
                          <a:solidFill>
                            <a:schemeClr val="bg1"/>
                          </a:solidFill>
                          <a:latin typeface="+mn-lt"/>
                          <a:ea typeface="+mn-ea"/>
                          <a:cs typeface="+mn-cs"/>
                        </a:rPr>
                        <a:t>Theoretical Perspective</a:t>
                      </a:r>
                      <a:endParaRPr lang="en-IN" sz="1200" b="1" dirty="0">
                        <a:solidFill>
                          <a:schemeClr val="bg1"/>
                        </a:solidFill>
                      </a:endParaRPr>
                    </a:p>
                  </a:txBody>
                  <a:tcPr anchor="b">
                    <a:lnT w="12700" cap="flat" cmpd="sng" algn="ctr">
                      <a:solidFill>
                        <a:schemeClr val="tx1"/>
                      </a:solidFill>
                      <a:prstDash val="solid"/>
                      <a:round/>
                      <a:headEnd type="none" w="med" len="med"/>
                      <a:tailEnd type="none" w="med" len="med"/>
                    </a:lnT>
                    <a:solidFill>
                      <a:srgbClr val="83A3B3"/>
                    </a:solidFill>
                  </a:tcPr>
                </a:tc>
                <a:tc>
                  <a:txBody>
                    <a:bodyPr/>
                    <a:lstStyle/>
                    <a:p>
                      <a:r>
                        <a:rPr lang="en-IN" sz="1200" b="1" i="0" u="none" strike="noStrike" kern="1200" baseline="0" dirty="0" smtClean="0">
                          <a:solidFill>
                            <a:schemeClr val="bg1"/>
                          </a:solidFill>
                          <a:latin typeface="+mn-lt"/>
                          <a:ea typeface="+mn-ea"/>
                          <a:cs typeface="+mn-cs"/>
                        </a:rPr>
                        <a:t>Usual Level of Analysis</a:t>
                      </a:r>
                      <a:endParaRPr lang="en-IN" sz="1200" b="1" dirty="0">
                        <a:solidFill>
                          <a:schemeClr val="bg1"/>
                        </a:solidFill>
                      </a:endParaRPr>
                    </a:p>
                  </a:txBody>
                  <a:tcPr anchor="b">
                    <a:lnT w="12700" cap="flat" cmpd="sng" algn="ctr">
                      <a:solidFill>
                        <a:schemeClr val="tx1"/>
                      </a:solidFill>
                      <a:prstDash val="solid"/>
                      <a:round/>
                      <a:headEnd type="none" w="med" len="med"/>
                      <a:tailEnd type="none" w="med" len="med"/>
                    </a:lnT>
                    <a:solidFill>
                      <a:srgbClr val="83A3B3"/>
                    </a:solidFill>
                  </a:tcPr>
                </a:tc>
                <a:tc>
                  <a:txBody>
                    <a:bodyPr/>
                    <a:lstStyle/>
                    <a:p>
                      <a:r>
                        <a:rPr lang="en-IN" sz="1200" b="1" i="0" u="none" strike="noStrike" kern="1200" baseline="0" dirty="0" smtClean="0">
                          <a:solidFill>
                            <a:schemeClr val="bg1"/>
                          </a:solidFill>
                          <a:latin typeface="+mn-lt"/>
                          <a:ea typeface="+mn-ea"/>
                          <a:cs typeface="+mn-cs"/>
                        </a:rPr>
                        <a:t>Focus of Analysis</a:t>
                      </a:r>
                      <a:endParaRPr lang="en-IN" sz="1200" b="1" dirty="0">
                        <a:solidFill>
                          <a:schemeClr val="bg1"/>
                        </a:solidFill>
                      </a:endParaRPr>
                    </a:p>
                  </a:txBody>
                  <a:tcPr anchor="b">
                    <a:lnT w="12700" cap="flat" cmpd="sng" algn="ctr">
                      <a:solidFill>
                        <a:schemeClr val="tx1"/>
                      </a:solidFill>
                      <a:prstDash val="solid"/>
                      <a:round/>
                      <a:headEnd type="none" w="med" len="med"/>
                      <a:tailEnd type="none" w="med" len="med"/>
                    </a:lnT>
                    <a:solidFill>
                      <a:srgbClr val="83A3B3"/>
                    </a:solidFill>
                  </a:tcPr>
                </a:tc>
                <a:tc>
                  <a:txBody>
                    <a:bodyPr/>
                    <a:lstStyle/>
                    <a:p>
                      <a:r>
                        <a:rPr lang="en-IN" sz="1200" b="1" i="0" u="none" strike="noStrike" kern="1200" baseline="0" dirty="0" smtClean="0">
                          <a:solidFill>
                            <a:schemeClr val="bg1"/>
                          </a:solidFill>
                          <a:latin typeface="+mn-lt"/>
                          <a:ea typeface="+mn-ea"/>
                          <a:cs typeface="+mn-cs"/>
                        </a:rPr>
                        <a:t>Key Terms</a:t>
                      </a:r>
                      <a:endParaRPr lang="en-IN" sz="1200" b="1" dirty="0">
                        <a:solidFill>
                          <a:schemeClr val="bg1"/>
                        </a:solidFill>
                      </a:endParaRPr>
                    </a:p>
                  </a:txBody>
                  <a:tcPr anchor="b">
                    <a:lnT w="12700" cap="flat" cmpd="sng" algn="ctr">
                      <a:solidFill>
                        <a:schemeClr val="tx1"/>
                      </a:solidFill>
                      <a:prstDash val="solid"/>
                      <a:round/>
                      <a:headEnd type="none" w="med" len="med"/>
                      <a:tailEnd type="none" w="med" len="med"/>
                    </a:lnT>
                    <a:solidFill>
                      <a:srgbClr val="83A3B3"/>
                    </a:solidFill>
                  </a:tcPr>
                </a:tc>
                <a:tc>
                  <a:txBody>
                    <a:bodyPr/>
                    <a:lstStyle/>
                    <a:p>
                      <a:r>
                        <a:rPr lang="en-IN" sz="1200" b="1" i="0" u="none" strike="noStrike" kern="1200" baseline="0" dirty="0" smtClean="0">
                          <a:solidFill>
                            <a:schemeClr val="bg1"/>
                          </a:solidFill>
                          <a:latin typeface="+mn-lt"/>
                          <a:ea typeface="+mn-ea"/>
                          <a:cs typeface="+mn-cs"/>
                        </a:rPr>
                        <a:t>Applying the Perspective to</a:t>
                      </a:r>
                    </a:p>
                    <a:p>
                      <a:r>
                        <a:rPr lang="en-IN" sz="1200" b="1" i="0" u="none" strike="noStrike" kern="1200" baseline="0" dirty="0" smtClean="0">
                          <a:solidFill>
                            <a:schemeClr val="bg1"/>
                          </a:solidFill>
                          <a:latin typeface="+mn-lt"/>
                          <a:ea typeface="+mn-ea"/>
                          <a:cs typeface="+mn-cs"/>
                        </a:rPr>
                        <a:t>the U.S. Divorce Rate</a:t>
                      </a:r>
                      <a:endParaRPr lang="en-IN" sz="1200" b="1" dirty="0">
                        <a:solidFill>
                          <a:schemeClr val="bg1"/>
                        </a:solidFill>
                      </a:endParaRPr>
                    </a:p>
                  </a:txBody>
                  <a:tcPr anchor="b">
                    <a:lnT w="12700" cap="flat" cmpd="sng" algn="ctr">
                      <a:solidFill>
                        <a:schemeClr val="tx1"/>
                      </a:solidFill>
                      <a:prstDash val="solid"/>
                      <a:round/>
                      <a:headEnd type="none" w="med" len="med"/>
                      <a:tailEnd type="none" w="med" len="med"/>
                    </a:lnT>
                    <a:solidFill>
                      <a:srgbClr val="83A3B3"/>
                    </a:solidFill>
                  </a:tcPr>
                </a:tc>
              </a:tr>
              <a:tr h="370840">
                <a:tc>
                  <a:txBody>
                    <a:bodyPr/>
                    <a:lstStyle/>
                    <a:p>
                      <a:r>
                        <a:rPr lang="en-IN" sz="1200" b="1" i="0" u="none" strike="noStrike" kern="1200" baseline="0" dirty="0" smtClean="0">
                          <a:solidFill>
                            <a:schemeClr val="tx1"/>
                          </a:solidFill>
                          <a:latin typeface="+mn-lt"/>
                          <a:ea typeface="+mn-ea"/>
                          <a:cs typeface="+mn-cs"/>
                        </a:rPr>
                        <a:t>Symbolic Interactionism</a:t>
                      </a:r>
                      <a:endParaRPr lang="en-IN" sz="1200" b="1" dirty="0"/>
                    </a:p>
                  </a:txBody>
                  <a:tcPr/>
                </a:tc>
                <a:tc>
                  <a:txBody>
                    <a:bodyPr/>
                    <a:lstStyle/>
                    <a:p>
                      <a:r>
                        <a:rPr lang="en-IN" sz="1200" b="0" i="0" u="none" strike="noStrike" kern="1200" baseline="0" dirty="0" smtClean="0">
                          <a:solidFill>
                            <a:schemeClr val="tx1"/>
                          </a:solidFill>
                          <a:latin typeface="+mn-lt"/>
                          <a:ea typeface="+mn-ea"/>
                          <a:cs typeface="+mn-cs"/>
                        </a:rPr>
                        <a:t>Microsociological: examines</a:t>
                      </a:r>
                    </a:p>
                    <a:p>
                      <a:r>
                        <a:rPr lang="en-IN" sz="1200" b="0" i="0" u="none" strike="noStrike" kern="1200" baseline="0" dirty="0" smtClean="0">
                          <a:solidFill>
                            <a:schemeClr val="tx1"/>
                          </a:solidFill>
                          <a:latin typeface="+mn-lt"/>
                          <a:ea typeface="+mn-ea"/>
                          <a:cs typeface="+mn-cs"/>
                        </a:rPr>
                        <a:t>small-scale patterns of social interaction</a:t>
                      </a:r>
                      <a:endParaRPr lang="en-IN" sz="1200" dirty="0"/>
                    </a:p>
                  </a:txBody>
                  <a:tcPr/>
                </a:tc>
                <a:tc>
                  <a:txBody>
                    <a:bodyPr/>
                    <a:lstStyle/>
                    <a:p>
                      <a:r>
                        <a:rPr lang="en-IN" sz="1200" b="0" i="0" u="none" strike="noStrike" kern="1200" baseline="0" dirty="0" smtClean="0">
                          <a:solidFill>
                            <a:schemeClr val="tx1"/>
                          </a:solidFill>
                          <a:latin typeface="+mn-lt"/>
                          <a:ea typeface="+mn-ea"/>
                          <a:cs typeface="+mn-cs"/>
                        </a:rPr>
                        <a:t>Face-to-face interaction, how people use symbols to create social life</a:t>
                      </a:r>
                      <a:endParaRPr lang="en-IN" sz="1200" dirty="0"/>
                    </a:p>
                  </a:txBody>
                  <a:tcPr/>
                </a:tc>
                <a:tc>
                  <a:txBody>
                    <a:bodyPr/>
                    <a:lstStyle/>
                    <a:p>
                      <a:r>
                        <a:rPr lang="en-IN" sz="1200" b="0" i="0" u="none" strike="noStrike" kern="1200" baseline="0" dirty="0" smtClean="0">
                          <a:solidFill>
                            <a:schemeClr val="tx1"/>
                          </a:solidFill>
                          <a:latin typeface="+mn-lt"/>
                          <a:ea typeface="+mn-ea"/>
                          <a:cs typeface="+mn-cs"/>
                        </a:rPr>
                        <a:t>Symbols</a:t>
                      </a:r>
                    </a:p>
                    <a:p>
                      <a:r>
                        <a:rPr lang="en-IN" sz="1200" b="0" i="0" u="none" strike="noStrike" kern="1200" baseline="0" dirty="0" smtClean="0">
                          <a:solidFill>
                            <a:schemeClr val="tx1"/>
                          </a:solidFill>
                          <a:latin typeface="+mn-lt"/>
                          <a:ea typeface="+mn-ea"/>
                          <a:cs typeface="+mn-cs"/>
                        </a:rPr>
                        <a:t>Interaction</a:t>
                      </a:r>
                    </a:p>
                    <a:p>
                      <a:r>
                        <a:rPr lang="en-IN" sz="1200" b="0" i="0" u="none" strike="noStrike" kern="1200" baseline="0" dirty="0" smtClean="0">
                          <a:solidFill>
                            <a:schemeClr val="tx1"/>
                          </a:solidFill>
                          <a:latin typeface="+mn-lt"/>
                          <a:ea typeface="+mn-ea"/>
                          <a:cs typeface="+mn-cs"/>
                        </a:rPr>
                        <a:t>Meanings</a:t>
                      </a:r>
                    </a:p>
                    <a:p>
                      <a:r>
                        <a:rPr lang="en-IN" sz="1200" b="0" i="0" u="none" strike="noStrike" kern="1200" baseline="0" dirty="0" smtClean="0">
                          <a:solidFill>
                            <a:schemeClr val="tx1"/>
                          </a:solidFill>
                          <a:latin typeface="+mn-lt"/>
                          <a:ea typeface="+mn-ea"/>
                          <a:cs typeface="+mn-cs"/>
                        </a:rPr>
                        <a:t>Definitions</a:t>
                      </a:r>
                      <a:endParaRPr lang="en-IN" sz="1200" dirty="0"/>
                    </a:p>
                  </a:txBody>
                  <a:tcPr/>
                </a:tc>
                <a:tc>
                  <a:txBody>
                    <a:bodyPr/>
                    <a:lstStyle/>
                    <a:p>
                      <a:r>
                        <a:rPr lang="en-IN" sz="1200" b="0" i="0" u="none" strike="noStrike" kern="1200" baseline="0" dirty="0" smtClean="0">
                          <a:solidFill>
                            <a:schemeClr val="tx1"/>
                          </a:solidFill>
                          <a:latin typeface="+mn-lt"/>
                          <a:ea typeface="+mn-ea"/>
                          <a:cs typeface="+mn-cs"/>
                        </a:rPr>
                        <a:t>Industrialization and urbanization</a:t>
                      </a:r>
                    </a:p>
                    <a:p>
                      <a:r>
                        <a:rPr lang="en-IN" sz="1200" b="0" i="0" u="none" strike="noStrike" kern="1200" baseline="0" dirty="0" smtClean="0">
                          <a:solidFill>
                            <a:schemeClr val="tx1"/>
                          </a:solidFill>
                          <a:latin typeface="+mn-lt"/>
                          <a:ea typeface="+mn-ea"/>
                          <a:cs typeface="+mn-cs"/>
                        </a:rPr>
                        <a:t>changed marital roles and led to</a:t>
                      </a:r>
                    </a:p>
                    <a:p>
                      <a:r>
                        <a:rPr lang="en-IN" sz="1200" b="0" i="0" u="none" strike="noStrike" kern="1200" baseline="0" dirty="0" smtClean="0">
                          <a:solidFill>
                            <a:schemeClr val="tx1"/>
                          </a:solidFill>
                          <a:latin typeface="+mn-lt"/>
                          <a:ea typeface="+mn-ea"/>
                          <a:cs typeface="+mn-cs"/>
                        </a:rPr>
                        <a:t>a redefinition of love, marriage,</a:t>
                      </a:r>
                    </a:p>
                    <a:p>
                      <a:r>
                        <a:rPr lang="en-IN" sz="1200" b="0" i="0" u="none" strike="noStrike" kern="1200" baseline="0" dirty="0" smtClean="0">
                          <a:solidFill>
                            <a:schemeClr val="tx1"/>
                          </a:solidFill>
                          <a:latin typeface="+mn-lt"/>
                          <a:ea typeface="+mn-ea"/>
                          <a:cs typeface="+mn-cs"/>
                        </a:rPr>
                        <a:t>children, and divorce.</a:t>
                      </a:r>
                      <a:endParaRPr lang="en-IN" sz="1200" dirty="0"/>
                    </a:p>
                  </a:txBody>
                  <a:tcPr/>
                </a:tc>
              </a:tr>
              <a:tr h="370840">
                <a:tc>
                  <a:txBody>
                    <a:bodyPr/>
                    <a:lstStyle/>
                    <a:p>
                      <a:r>
                        <a:rPr lang="en-IN" sz="1200" b="1" i="0" u="none" strike="noStrike" kern="1200" baseline="0" dirty="0" smtClean="0">
                          <a:solidFill>
                            <a:schemeClr val="tx1"/>
                          </a:solidFill>
                          <a:latin typeface="+mn-lt"/>
                          <a:ea typeface="+mn-ea"/>
                          <a:cs typeface="+mn-cs"/>
                        </a:rPr>
                        <a:t>Functional Analysis</a:t>
                      </a:r>
                      <a:r>
                        <a:rPr lang="en-IN" sz="1200" b="0" i="0" u="none" strike="noStrike" kern="1200" baseline="0" dirty="0" smtClean="0">
                          <a:solidFill>
                            <a:schemeClr val="tx1"/>
                          </a:solidFill>
                          <a:latin typeface="+mn-lt"/>
                          <a:ea typeface="+mn-ea"/>
                          <a:cs typeface="+mn-cs"/>
                        </a:rPr>
                        <a:t> (also called functionalism and structural functionalism)</a:t>
                      </a:r>
                      <a:endParaRPr lang="en-IN" sz="1200" dirty="0"/>
                    </a:p>
                  </a:txBody>
                  <a:tcPr>
                    <a:solidFill>
                      <a:srgbClr val="ECF2F6"/>
                    </a:solidFill>
                  </a:tcPr>
                </a:tc>
                <a:tc>
                  <a:txBody>
                    <a:bodyPr/>
                    <a:lstStyle/>
                    <a:p>
                      <a:r>
                        <a:rPr lang="en-IN" sz="1200" b="0" i="0" u="none" strike="noStrike" kern="1200" baseline="0" dirty="0" smtClean="0">
                          <a:solidFill>
                            <a:schemeClr val="tx1"/>
                          </a:solidFill>
                          <a:latin typeface="+mn-lt"/>
                          <a:ea typeface="+mn-ea"/>
                          <a:cs typeface="+mn-cs"/>
                        </a:rPr>
                        <a:t>Macrosociological: examines large-scale patterns of</a:t>
                      </a:r>
                    </a:p>
                    <a:p>
                      <a:r>
                        <a:rPr lang="en-IN" sz="1200" b="0" i="0" u="none" strike="noStrike" kern="1200" baseline="0" dirty="0" smtClean="0">
                          <a:solidFill>
                            <a:schemeClr val="tx1"/>
                          </a:solidFill>
                          <a:latin typeface="+mn-lt"/>
                          <a:ea typeface="+mn-ea"/>
                          <a:cs typeface="+mn-cs"/>
                        </a:rPr>
                        <a:t>society</a:t>
                      </a:r>
                      <a:endParaRPr lang="en-IN" sz="1200" dirty="0"/>
                    </a:p>
                  </a:txBody>
                  <a:tcPr>
                    <a:solidFill>
                      <a:srgbClr val="ECF2F6"/>
                    </a:solidFill>
                  </a:tcPr>
                </a:tc>
                <a:tc>
                  <a:txBody>
                    <a:bodyPr/>
                    <a:lstStyle/>
                    <a:p>
                      <a:r>
                        <a:rPr lang="en-IN" sz="1200" b="0" i="0" u="none" strike="noStrike" kern="1200" baseline="0" dirty="0" smtClean="0">
                          <a:solidFill>
                            <a:schemeClr val="tx1"/>
                          </a:solidFill>
                          <a:latin typeface="+mn-lt"/>
                          <a:ea typeface="+mn-ea"/>
                          <a:cs typeface="+mn-cs"/>
                        </a:rPr>
                        <a:t>Relationships among the parts of society; how these parts are functional (have</a:t>
                      </a:r>
                    </a:p>
                    <a:p>
                      <a:r>
                        <a:rPr lang="en-IN" sz="1200" b="0" i="0" u="none" strike="noStrike" kern="1200" baseline="0" dirty="0" smtClean="0">
                          <a:solidFill>
                            <a:schemeClr val="tx1"/>
                          </a:solidFill>
                          <a:latin typeface="+mn-lt"/>
                          <a:ea typeface="+mn-ea"/>
                          <a:cs typeface="+mn-cs"/>
                        </a:rPr>
                        <a:t>beneficial consequences) or dysfunctional (have negative consequences)</a:t>
                      </a:r>
                      <a:endParaRPr lang="en-IN" sz="1200" dirty="0"/>
                    </a:p>
                  </a:txBody>
                  <a:tcPr>
                    <a:solidFill>
                      <a:srgbClr val="ECF2F6"/>
                    </a:solidFill>
                  </a:tcPr>
                </a:tc>
                <a:tc>
                  <a:txBody>
                    <a:bodyPr/>
                    <a:lstStyle/>
                    <a:p>
                      <a:r>
                        <a:rPr lang="en-IN" sz="1200" b="0" i="0" u="none" strike="noStrike" kern="1200" baseline="0" dirty="0" smtClean="0">
                          <a:solidFill>
                            <a:schemeClr val="tx1"/>
                          </a:solidFill>
                          <a:latin typeface="+mn-lt"/>
                          <a:ea typeface="+mn-ea"/>
                          <a:cs typeface="+mn-cs"/>
                        </a:rPr>
                        <a:t>Structure</a:t>
                      </a:r>
                    </a:p>
                    <a:p>
                      <a:r>
                        <a:rPr lang="en-IN" sz="1200" b="0" i="0" u="none" strike="noStrike" kern="1200" baseline="0" dirty="0" smtClean="0">
                          <a:solidFill>
                            <a:schemeClr val="tx1"/>
                          </a:solidFill>
                          <a:latin typeface="+mn-lt"/>
                          <a:ea typeface="+mn-ea"/>
                          <a:cs typeface="+mn-cs"/>
                        </a:rPr>
                        <a:t>Functions (manifest</a:t>
                      </a:r>
                    </a:p>
                    <a:p>
                      <a:r>
                        <a:rPr lang="en-IN" sz="1200" b="0" i="0" u="none" strike="noStrike" kern="1200" baseline="0" dirty="0" smtClean="0">
                          <a:solidFill>
                            <a:schemeClr val="tx1"/>
                          </a:solidFill>
                          <a:latin typeface="+mn-lt"/>
                          <a:ea typeface="+mn-ea"/>
                          <a:cs typeface="+mn-cs"/>
                        </a:rPr>
                        <a:t>and latent)</a:t>
                      </a:r>
                    </a:p>
                    <a:p>
                      <a:r>
                        <a:rPr lang="en-IN" sz="1200" b="0" i="0" u="none" strike="noStrike" kern="1200" baseline="0" dirty="0" smtClean="0">
                          <a:solidFill>
                            <a:schemeClr val="tx1"/>
                          </a:solidFill>
                          <a:latin typeface="+mn-lt"/>
                          <a:ea typeface="+mn-ea"/>
                          <a:cs typeface="+mn-cs"/>
                        </a:rPr>
                        <a:t>Dysfunctions</a:t>
                      </a:r>
                    </a:p>
                    <a:p>
                      <a:r>
                        <a:rPr lang="en-IN" sz="1200" b="0" i="0" u="none" strike="noStrike" kern="1200" baseline="0" dirty="0" smtClean="0">
                          <a:solidFill>
                            <a:schemeClr val="tx1"/>
                          </a:solidFill>
                          <a:latin typeface="+mn-lt"/>
                          <a:ea typeface="+mn-ea"/>
                          <a:cs typeface="+mn-cs"/>
                        </a:rPr>
                        <a:t>Equilibrium</a:t>
                      </a:r>
                      <a:endParaRPr lang="en-IN" sz="1200" dirty="0"/>
                    </a:p>
                  </a:txBody>
                  <a:tcPr>
                    <a:solidFill>
                      <a:srgbClr val="ECF2F6"/>
                    </a:solidFill>
                  </a:tcPr>
                </a:tc>
                <a:tc>
                  <a:txBody>
                    <a:bodyPr/>
                    <a:lstStyle/>
                    <a:p>
                      <a:r>
                        <a:rPr lang="en-IN" sz="1200" b="0" i="0" u="none" strike="noStrike" kern="1200" baseline="0" dirty="0" smtClean="0">
                          <a:solidFill>
                            <a:schemeClr val="tx1"/>
                          </a:solidFill>
                          <a:latin typeface="+mn-lt"/>
                          <a:ea typeface="+mn-ea"/>
                          <a:cs typeface="+mn-cs"/>
                        </a:rPr>
                        <a:t>As social change erodes the</a:t>
                      </a:r>
                    </a:p>
                    <a:p>
                      <a:r>
                        <a:rPr lang="en-IN" sz="1200" b="0" i="0" u="none" strike="noStrike" kern="1200" baseline="0" dirty="0" smtClean="0">
                          <a:solidFill>
                            <a:schemeClr val="tx1"/>
                          </a:solidFill>
                          <a:latin typeface="+mn-lt"/>
                          <a:ea typeface="+mn-ea"/>
                          <a:cs typeface="+mn-cs"/>
                        </a:rPr>
                        <a:t>traditional functions of the family,</a:t>
                      </a:r>
                    </a:p>
                    <a:p>
                      <a:r>
                        <a:rPr lang="en-IN" sz="1200" b="0" i="0" u="none" strike="noStrike" kern="1200" baseline="0" dirty="0" smtClean="0">
                          <a:solidFill>
                            <a:schemeClr val="tx1"/>
                          </a:solidFill>
                          <a:latin typeface="+mn-lt"/>
                          <a:ea typeface="+mn-ea"/>
                          <a:cs typeface="+mn-cs"/>
                        </a:rPr>
                        <a:t>family ties weaken, and the</a:t>
                      </a:r>
                    </a:p>
                    <a:p>
                      <a:r>
                        <a:rPr lang="en-IN" sz="1200" b="0" i="0" u="none" strike="noStrike" kern="1200" baseline="0" dirty="0" smtClean="0">
                          <a:solidFill>
                            <a:schemeClr val="tx1"/>
                          </a:solidFill>
                          <a:latin typeface="+mn-lt"/>
                          <a:ea typeface="+mn-ea"/>
                          <a:cs typeface="+mn-cs"/>
                        </a:rPr>
                        <a:t>divorce rate increases.</a:t>
                      </a:r>
                      <a:endParaRPr lang="en-IN" sz="1200" dirty="0"/>
                    </a:p>
                  </a:txBody>
                  <a:tcPr>
                    <a:solidFill>
                      <a:srgbClr val="ECF2F6"/>
                    </a:solidFill>
                  </a:tcPr>
                </a:tc>
              </a:tr>
              <a:tr h="370840">
                <a:tc>
                  <a:txBody>
                    <a:bodyPr/>
                    <a:lstStyle/>
                    <a:p>
                      <a:r>
                        <a:rPr lang="en-IN" sz="1200" b="1" i="0" u="none" strike="noStrike" kern="1200" baseline="0" dirty="0" smtClean="0">
                          <a:solidFill>
                            <a:schemeClr val="tx1"/>
                          </a:solidFill>
                          <a:latin typeface="+mn-lt"/>
                          <a:ea typeface="+mn-ea"/>
                          <a:cs typeface="+mn-cs"/>
                        </a:rPr>
                        <a:t>Conflict Theory</a:t>
                      </a:r>
                      <a:endParaRPr lang="en-IN" sz="1200" b="1" dirty="0"/>
                    </a:p>
                  </a:txBody>
                  <a:tcPr>
                    <a:lnB w="12700" cap="flat" cmpd="sng" algn="ctr">
                      <a:solidFill>
                        <a:schemeClr val="tx1"/>
                      </a:solidFill>
                      <a:prstDash val="solid"/>
                      <a:round/>
                      <a:headEnd type="none" w="med" len="med"/>
                      <a:tailEnd type="none" w="med" len="med"/>
                    </a:lnB>
                  </a:tcPr>
                </a:tc>
                <a:tc>
                  <a:txBody>
                    <a:bodyPr/>
                    <a:lstStyle/>
                    <a:p>
                      <a:r>
                        <a:rPr lang="en-IN" sz="1200" b="0" i="0" u="none" strike="noStrike" kern="1200" baseline="0" dirty="0" smtClean="0">
                          <a:solidFill>
                            <a:schemeClr val="tx1"/>
                          </a:solidFill>
                          <a:latin typeface="+mn-lt"/>
                          <a:ea typeface="+mn-ea"/>
                          <a:cs typeface="+mn-cs"/>
                        </a:rPr>
                        <a:t>Macrosociological: examines</a:t>
                      </a:r>
                    </a:p>
                    <a:p>
                      <a:r>
                        <a:rPr lang="en-IN" sz="1200" b="0" i="0" u="none" strike="noStrike" kern="1200" baseline="0" dirty="0" smtClean="0">
                          <a:solidFill>
                            <a:schemeClr val="tx1"/>
                          </a:solidFill>
                          <a:latin typeface="+mn-lt"/>
                          <a:ea typeface="+mn-ea"/>
                          <a:cs typeface="+mn-cs"/>
                        </a:rPr>
                        <a:t>large-scale patterns of</a:t>
                      </a:r>
                    </a:p>
                    <a:p>
                      <a:r>
                        <a:rPr lang="en-IN" sz="1200" b="0" i="0" u="none" strike="noStrike" kern="1200" baseline="0" dirty="0" smtClean="0">
                          <a:solidFill>
                            <a:schemeClr val="tx1"/>
                          </a:solidFill>
                          <a:latin typeface="+mn-lt"/>
                          <a:ea typeface="+mn-ea"/>
                          <a:cs typeface="+mn-cs"/>
                        </a:rPr>
                        <a:t>society</a:t>
                      </a:r>
                      <a:endParaRPr lang="en-IN" sz="1200" dirty="0"/>
                    </a:p>
                  </a:txBody>
                  <a:tcPr>
                    <a:lnB w="12700" cap="flat" cmpd="sng" algn="ctr">
                      <a:solidFill>
                        <a:schemeClr val="tx1"/>
                      </a:solidFill>
                      <a:prstDash val="solid"/>
                      <a:round/>
                      <a:headEnd type="none" w="med" len="med"/>
                      <a:tailEnd type="none" w="med" len="med"/>
                    </a:lnB>
                  </a:tcPr>
                </a:tc>
                <a:tc>
                  <a:txBody>
                    <a:bodyPr/>
                    <a:lstStyle/>
                    <a:p>
                      <a:r>
                        <a:rPr lang="en-IN" sz="1200" b="0" i="0" u="none" strike="noStrike" kern="1200" baseline="0" dirty="0" smtClean="0">
                          <a:solidFill>
                            <a:schemeClr val="tx1"/>
                          </a:solidFill>
                          <a:latin typeface="+mn-lt"/>
                          <a:ea typeface="+mn-ea"/>
                          <a:cs typeface="+mn-cs"/>
                        </a:rPr>
                        <a:t>The struggle for scarce</a:t>
                      </a:r>
                    </a:p>
                    <a:p>
                      <a:r>
                        <a:rPr lang="en-IN" sz="1200" b="0" i="0" u="none" strike="noStrike" kern="1200" baseline="0" dirty="0" smtClean="0">
                          <a:solidFill>
                            <a:schemeClr val="tx1"/>
                          </a:solidFill>
                          <a:latin typeface="+mn-lt"/>
                          <a:ea typeface="+mn-ea"/>
                          <a:cs typeface="+mn-cs"/>
                        </a:rPr>
                        <a:t>resources by groups in a society; how the elites use their power to control the weaker groups</a:t>
                      </a:r>
                      <a:endParaRPr lang="en-IN" sz="1200" dirty="0"/>
                    </a:p>
                  </a:txBody>
                  <a:tcPr>
                    <a:lnB w="12700" cap="flat" cmpd="sng" algn="ctr">
                      <a:solidFill>
                        <a:schemeClr val="tx1"/>
                      </a:solidFill>
                      <a:prstDash val="solid"/>
                      <a:round/>
                      <a:headEnd type="none" w="med" len="med"/>
                      <a:tailEnd type="none" w="med" len="med"/>
                    </a:lnB>
                  </a:tcPr>
                </a:tc>
                <a:tc>
                  <a:txBody>
                    <a:bodyPr/>
                    <a:lstStyle/>
                    <a:p>
                      <a:r>
                        <a:rPr lang="en-IN" sz="1200" b="0" i="0" u="none" strike="noStrike" kern="1200" baseline="0" dirty="0" smtClean="0">
                          <a:solidFill>
                            <a:schemeClr val="tx1"/>
                          </a:solidFill>
                          <a:latin typeface="+mn-lt"/>
                          <a:ea typeface="+mn-ea"/>
                          <a:cs typeface="+mn-cs"/>
                        </a:rPr>
                        <a:t>Inequality</a:t>
                      </a:r>
                    </a:p>
                    <a:p>
                      <a:r>
                        <a:rPr lang="en-IN" sz="1200" b="0" i="0" u="none" strike="noStrike" kern="1200" baseline="0" dirty="0" smtClean="0">
                          <a:solidFill>
                            <a:schemeClr val="tx1"/>
                          </a:solidFill>
                          <a:latin typeface="+mn-lt"/>
                          <a:ea typeface="+mn-ea"/>
                          <a:cs typeface="+mn-cs"/>
                        </a:rPr>
                        <a:t>Power</a:t>
                      </a:r>
                    </a:p>
                    <a:p>
                      <a:r>
                        <a:rPr lang="en-IN" sz="1200" b="0" i="0" u="none" strike="noStrike" kern="1200" baseline="0" dirty="0" smtClean="0">
                          <a:solidFill>
                            <a:schemeClr val="tx1"/>
                          </a:solidFill>
                          <a:latin typeface="+mn-lt"/>
                          <a:ea typeface="+mn-ea"/>
                          <a:cs typeface="+mn-cs"/>
                        </a:rPr>
                        <a:t>Conflict</a:t>
                      </a:r>
                    </a:p>
                    <a:p>
                      <a:r>
                        <a:rPr lang="en-IN" sz="1200" b="0" i="0" u="none" strike="noStrike" kern="1200" baseline="0" dirty="0" smtClean="0">
                          <a:solidFill>
                            <a:schemeClr val="tx1"/>
                          </a:solidFill>
                          <a:latin typeface="+mn-lt"/>
                          <a:ea typeface="+mn-ea"/>
                          <a:cs typeface="+mn-cs"/>
                        </a:rPr>
                        <a:t>Competition</a:t>
                      </a:r>
                    </a:p>
                    <a:p>
                      <a:r>
                        <a:rPr lang="en-IN" sz="1200" b="0" i="0" u="none" strike="noStrike" kern="1200" baseline="0" dirty="0" smtClean="0">
                          <a:solidFill>
                            <a:schemeClr val="tx1"/>
                          </a:solidFill>
                          <a:latin typeface="+mn-lt"/>
                          <a:ea typeface="+mn-ea"/>
                          <a:cs typeface="+mn-cs"/>
                        </a:rPr>
                        <a:t>Exploitation</a:t>
                      </a:r>
                      <a:endParaRPr lang="en-IN" sz="1200" dirty="0"/>
                    </a:p>
                  </a:txBody>
                  <a:tcPr>
                    <a:lnB w="12700" cap="flat" cmpd="sng" algn="ctr">
                      <a:solidFill>
                        <a:schemeClr val="tx1"/>
                      </a:solidFill>
                      <a:prstDash val="solid"/>
                      <a:round/>
                      <a:headEnd type="none" w="med" len="med"/>
                      <a:tailEnd type="none" w="med" len="med"/>
                    </a:lnB>
                  </a:tcPr>
                </a:tc>
                <a:tc>
                  <a:txBody>
                    <a:bodyPr/>
                    <a:lstStyle/>
                    <a:p>
                      <a:r>
                        <a:rPr lang="en-IN" sz="1200" b="0" i="0" u="none" strike="noStrike" kern="1200" baseline="0" dirty="0" smtClean="0">
                          <a:solidFill>
                            <a:schemeClr val="tx1"/>
                          </a:solidFill>
                          <a:latin typeface="+mn-lt"/>
                          <a:ea typeface="+mn-ea"/>
                          <a:cs typeface="+mn-cs"/>
                        </a:rPr>
                        <a:t>When men control economic life,</a:t>
                      </a:r>
                    </a:p>
                    <a:p>
                      <a:r>
                        <a:rPr lang="en-IN" sz="1200" b="0" i="0" u="none" strike="noStrike" kern="1200" baseline="0" dirty="0" smtClean="0">
                          <a:solidFill>
                            <a:schemeClr val="tx1"/>
                          </a:solidFill>
                          <a:latin typeface="+mn-lt"/>
                          <a:ea typeface="+mn-ea"/>
                          <a:cs typeface="+mn-cs"/>
                        </a:rPr>
                        <a:t>the divorce rate is low because</a:t>
                      </a:r>
                    </a:p>
                    <a:p>
                      <a:r>
                        <a:rPr lang="en-IN" sz="1200" b="0" i="0" u="none" strike="noStrike" kern="1200" baseline="0" dirty="0" smtClean="0">
                          <a:solidFill>
                            <a:schemeClr val="tx1"/>
                          </a:solidFill>
                          <a:latin typeface="+mn-lt"/>
                          <a:ea typeface="+mn-ea"/>
                          <a:cs typeface="+mn-cs"/>
                        </a:rPr>
                        <a:t>women find few alternatives to a</a:t>
                      </a:r>
                    </a:p>
                    <a:p>
                      <a:r>
                        <a:rPr lang="en-IN" sz="1200" b="0" i="0" u="none" strike="noStrike" kern="1200" baseline="0" dirty="0" smtClean="0">
                          <a:solidFill>
                            <a:schemeClr val="tx1"/>
                          </a:solidFill>
                          <a:latin typeface="+mn-lt"/>
                          <a:ea typeface="+mn-ea"/>
                          <a:cs typeface="+mn-cs"/>
                        </a:rPr>
                        <a:t>bad marriage. The high divorce</a:t>
                      </a:r>
                    </a:p>
                    <a:p>
                      <a:r>
                        <a:rPr lang="en-IN" sz="1200" b="0" i="0" u="none" strike="noStrike" kern="1200" baseline="0" dirty="0" smtClean="0">
                          <a:solidFill>
                            <a:schemeClr val="tx1"/>
                          </a:solidFill>
                          <a:latin typeface="+mn-lt"/>
                          <a:ea typeface="+mn-ea"/>
                          <a:cs typeface="+mn-cs"/>
                        </a:rPr>
                        <a:t>rate reflects a shift in the balance</a:t>
                      </a:r>
                    </a:p>
                    <a:p>
                      <a:r>
                        <a:rPr lang="en-IN" sz="1200" b="0" i="0" u="none" strike="noStrike" kern="1200" baseline="0" dirty="0" smtClean="0">
                          <a:solidFill>
                            <a:schemeClr val="tx1"/>
                          </a:solidFill>
                          <a:latin typeface="+mn-lt"/>
                          <a:ea typeface="+mn-ea"/>
                          <a:cs typeface="+mn-cs"/>
                        </a:rPr>
                        <a:t>of power between men and</a:t>
                      </a:r>
                    </a:p>
                    <a:p>
                      <a:r>
                        <a:rPr lang="en-IN" sz="1200" b="0" i="0" u="none" strike="noStrike" kern="1200" baseline="0" dirty="0" smtClean="0">
                          <a:solidFill>
                            <a:schemeClr val="tx1"/>
                          </a:solidFill>
                          <a:latin typeface="+mn-lt"/>
                          <a:ea typeface="+mn-ea"/>
                          <a:cs typeface="+mn-cs"/>
                        </a:rPr>
                        <a:t>women.</a:t>
                      </a:r>
                      <a:endParaRPr lang="en-IN" sz="1200" dirty="0"/>
                    </a:p>
                  </a:txBody>
                  <a:tcPr>
                    <a:lnB w="12700" cap="flat" cmpd="sng" algn="ctr">
                      <a:solidFill>
                        <a:schemeClr val="tx1"/>
                      </a:solidFill>
                      <a:prstDash val="solid"/>
                      <a:round/>
                      <a:headEnd type="none" w="med" len="med"/>
                      <a:tailEnd type="none" w="med" len="med"/>
                    </a:lnB>
                  </a:tcPr>
                </a:tc>
              </a:tr>
              <a:tr h="370840">
                <a:tc gridSpan="5">
                  <a:txBody>
                    <a:bodyPr/>
                    <a:lstStyle/>
                    <a:p>
                      <a:r>
                        <a:rPr lang="en-IN" sz="1200" b="1" i="0" u="none" strike="noStrike" kern="1200" baseline="0" dirty="0" smtClean="0">
                          <a:solidFill>
                            <a:schemeClr val="tx1"/>
                          </a:solidFill>
                          <a:latin typeface="+mn-lt"/>
                          <a:ea typeface="+mn-ea"/>
                          <a:cs typeface="+mn-cs"/>
                        </a:rPr>
                        <a:t>SOURCE:</a:t>
                      </a:r>
                      <a:r>
                        <a:rPr lang="en-IN" sz="1200" b="0" i="0" u="none" strike="noStrike" kern="1200" baseline="0" dirty="0" smtClean="0">
                          <a:solidFill>
                            <a:schemeClr val="tx1"/>
                          </a:solidFill>
                          <a:latin typeface="+mn-lt"/>
                          <a:ea typeface="+mn-ea"/>
                          <a:cs typeface="+mn-cs"/>
                        </a:rPr>
                        <a:t> By the author.</a:t>
                      </a:r>
                      <a:endParaRPr lang="en-IN" sz="1200" dirty="0"/>
                    </a:p>
                  </a:txBody>
                  <a:tcP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IN" sz="1200"/>
                    </a:p>
                  </a:txBody>
                  <a:tcPr/>
                </a:tc>
                <a:tc hMerge="1">
                  <a:txBody>
                    <a:bodyPr/>
                    <a:lstStyle/>
                    <a:p>
                      <a:endParaRPr lang="en-IN" sz="1200"/>
                    </a:p>
                  </a:txBody>
                  <a:tcPr/>
                </a:tc>
                <a:tc hMerge="1">
                  <a:txBody>
                    <a:bodyPr/>
                    <a:lstStyle/>
                    <a:p>
                      <a:endParaRPr lang="en-IN" sz="1200" dirty="0"/>
                    </a:p>
                  </a:txBody>
                  <a:tcPr/>
                </a:tc>
                <a:tc hMerge="1">
                  <a:txBody>
                    <a:bodyPr/>
                    <a:lstStyle/>
                    <a:p>
                      <a:endParaRPr lang="en-IN" sz="1200" dirty="0"/>
                    </a:p>
                  </a:txBody>
                  <a:tcPr/>
                </a:tc>
              </a:tr>
            </a:tbl>
          </a:graphicData>
        </a:graphic>
      </p:graphicFrame>
    </p:spTree>
    <p:extLst>
      <p:ext uri="{BB962C8B-B14F-4D97-AF65-F5344CB8AC3E}">
        <p14:creationId xmlns:p14="http://schemas.microsoft.com/office/powerpoint/2010/main" val="221154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1.5 Common Sense and the Need for Sociological Research</a:t>
            </a:r>
          </a:p>
        </p:txBody>
      </p:sp>
      <p:sp>
        <p:nvSpPr>
          <p:cNvPr id="3" name="Text Box 1"/>
          <p:cNvSpPr>
            <a:spLocks noGrp="1"/>
          </p:cNvSpPr>
          <p:nvPr>
            <p:ph idx="1"/>
          </p:nvPr>
        </p:nvSpPr>
        <p:spPr/>
        <p:txBody>
          <a:bodyPr/>
          <a:lstStyle/>
          <a:p>
            <a:r>
              <a:rPr lang="en-US" dirty="0"/>
              <a:t>Common Sense May be Wrong</a:t>
            </a:r>
          </a:p>
        </p:txBody>
      </p:sp>
    </p:spTree>
    <p:extLst>
      <p:ext uri="{BB962C8B-B14F-4D97-AF65-F5344CB8AC3E}">
        <p14:creationId xmlns:p14="http://schemas.microsoft.com/office/powerpoint/2010/main" val="760852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1.5 A Research Model</a:t>
            </a:r>
          </a:p>
        </p:txBody>
      </p:sp>
      <p:sp>
        <p:nvSpPr>
          <p:cNvPr id="3" name="Text Box 1"/>
          <p:cNvSpPr>
            <a:spLocks noGrp="1"/>
          </p:cNvSpPr>
          <p:nvPr>
            <p:ph idx="1"/>
          </p:nvPr>
        </p:nvSpPr>
        <p:spPr/>
        <p:txBody>
          <a:bodyPr/>
          <a:lstStyle/>
          <a:p>
            <a:pPr marL="514350" indent="-514350">
              <a:buFontTx/>
              <a:buAutoNum type="arabicPeriod"/>
            </a:pPr>
            <a:r>
              <a:rPr lang="en-US" sz="2600" dirty="0"/>
              <a:t>Selecting a Topic</a:t>
            </a:r>
          </a:p>
          <a:p>
            <a:pPr marL="514350" indent="-514350">
              <a:buFontTx/>
              <a:buAutoNum type="arabicPeriod"/>
            </a:pPr>
            <a:r>
              <a:rPr lang="en-US" sz="2600" dirty="0"/>
              <a:t>Defining the Problem</a:t>
            </a:r>
          </a:p>
          <a:p>
            <a:pPr marL="514350" indent="-514350">
              <a:buFontTx/>
              <a:buAutoNum type="arabicPeriod"/>
            </a:pPr>
            <a:r>
              <a:rPr lang="en-US" sz="2600" dirty="0"/>
              <a:t>Reviewing the Literature</a:t>
            </a:r>
          </a:p>
          <a:p>
            <a:pPr marL="514350" indent="-514350">
              <a:buFontTx/>
              <a:buAutoNum type="arabicPeriod"/>
            </a:pPr>
            <a:r>
              <a:rPr lang="en-US" sz="2600" dirty="0"/>
              <a:t>Formulating a Hypothesis</a:t>
            </a:r>
          </a:p>
          <a:p>
            <a:pPr marL="514350" indent="-514350">
              <a:buFontTx/>
              <a:buAutoNum type="arabicPeriod"/>
            </a:pPr>
            <a:r>
              <a:rPr lang="en-US" sz="2600" dirty="0"/>
              <a:t>Choosing a Research Method</a:t>
            </a:r>
          </a:p>
          <a:p>
            <a:pPr marL="514350" indent="-514350">
              <a:buFontTx/>
              <a:buAutoNum type="arabicPeriod"/>
            </a:pPr>
            <a:r>
              <a:rPr lang="en-US" sz="2600" dirty="0"/>
              <a:t>Collecting the Data</a:t>
            </a:r>
          </a:p>
          <a:p>
            <a:pPr marL="514350" indent="-514350">
              <a:buFontTx/>
              <a:buAutoNum type="arabicPeriod"/>
            </a:pPr>
            <a:r>
              <a:rPr lang="en-US" sz="2600" dirty="0"/>
              <a:t>Analyzing the Results</a:t>
            </a:r>
          </a:p>
          <a:p>
            <a:pPr marL="514350" indent="-514350">
              <a:buFontTx/>
              <a:buAutoNum type="arabicPeriod"/>
            </a:pPr>
            <a:r>
              <a:rPr lang="en-US" sz="2600" dirty="0"/>
              <a:t>Sharing the Results</a:t>
            </a:r>
          </a:p>
        </p:txBody>
      </p:sp>
    </p:spTree>
    <p:extLst>
      <p:ext uri="{BB962C8B-B14F-4D97-AF65-F5344CB8AC3E}">
        <p14:creationId xmlns:p14="http://schemas.microsoft.com/office/powerpoint/2010/main" val="69483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57200" y="228600"/>
            <a:ext cx="8229600" cy="762000"/>
          </a:xfrm>
        </p:spPr>
        <p:txBody>
          <a:bodyPr/>
          <a:lstStyle/>
          <a:p>
            <a:r>
              <a:rPr lang="en-US" b="1" dirty="0" smtClean="0"/>
              <a:t>Figure 1.6 </a:t>
            </a:r>
            <a:r>
              <a:rPr lang="en-IN" dirty="0"/>
              <a:t>The Research Model</a:t>
            </a:r>
            <a:endParaRPr lang="en-US" dirty="0"/>
          </a:p>
        </p:txBody>
      </p:sp>
      <p:pic>
        <p:nvPicPr>
          <p:cNvPr id="6" name="Picture 5" descr="The steps are as follows:&#10;1. Select a topic.&#10;2. Define the problem.&#10;3. Review the literature.&#10;4. Formulate a hypothesis.&#10;5. Choose a research method:&#10;• Surveys&#10;• Participant observation&#10;• Case studies&#10;• Secondary analysis&#10;• Analysis of Documents&#10;• Experiments&#10;• Unobtrusive measures&#10;6. Collect the data.&#10;7. Analyze the results.&#10;8. Share the results.&#10;This process stimulates more ideas for research and generates additional hypotheses, cycling back to “Select a topic.”&#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2600" y="1143000"/>
            <a:ext cx="5138870" cy="4814048"/>
          </a:xfrm>
          <a:prstGeom prst="rect">
            <a:avLst/>
          </a:prstGeom>
        </p:spPr>
      </p:pic>
    </p:spTree>
    <p:extLst>
      <p:ext uri="{BB962C8B-B14F-4D97-AF65-F5344CB8AC3E}">
        <p14:creationId xmlns:p14="http://schemas.microsoft.com/office/powerpoint/2010/main" val="3577417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a:xfrm>
            <a:off x="457200" y="215372"/>
            <a:ext cx="8458200" cy="1097280"/>
          </a:xfrm>
        </p:spPr>
        <p:txBody>
          <a:bodyPr/>
          <a:lstStyle/>
          <a:p>
            <a:r>
              <a:rPr lang="en-US" dirty="0"/>
              <a:t>LO 1.6 Research Methods (Designs</a:t>
            </a:r>
            <a:r>
              <a:rPr lang="en-US" dirty="0" smtClean="0"/>
              <a:t>) </a:t>
            </a:r>
            <a:r>
              <a:rPr lang="en-US" sz="2000" dirty="0" smtClean="0"/>
              <a:t>(1 of 5)</a:t>
            </a:r>
            <a:endParaRPr lang="en-US" sz="2000" dirty="0"/>
          </a:p>
        </p:txBody>
      </p:sp>
      <p:sp>
        <p:nvSpPr>
          <p:cNvPr id="3" name="Text Box 1"/>
          <p:cNvSpPr>
            <a:spLocks noGrp="1"/>
          </p:cNvSpPr>
          <p:nvPr>
            <p:ph idx="1"/>
          </p:nvPr>
        </p:nvSpPr>
        <p:spPr/>
        <p:txBody>
          <a:bodyPr/>
          <a:lstStyle/>
          <a:p>
            <a:r>
              <a:rPr lang="en-US" sz="2400" dirty="0"/>
              <a:t>Surveys</a:t>
            </a:r>
          </a:p>
          <a:p>
            <a:r>
              <a:rPr lang="en-US" sz="2400" dirty="0"/>
              <a:t>Participant Observation (Fieldwork)</a:t>
            </a:r>
          </a:p>
          <a:p>
            <a:r>
              <a:rPr lang="en-US" sz="2400" dirty="0"/>
              <a:t>Case Studies</a:t>
            </a:r>
          </a:p>
          <a:p>
            <a:r>
              <a:rPr lang="en-US" sz="2400" dirty="0"/>
              <a:t>Secondary Analysis</a:t>
            </a:r>
          </a:p>
          <a:p>
            <a:r>
              <a:rPr lang="en-US" sz="2400" dirty="0"/>
              <a:t>Analysis of Documents</a:t>
            </a:r>
          </a:p>
          <a:p>
            <a:r>
              <a:rPr lang="en-US" sz="2400" dirty="0"/>
              <a:t>Experiments</a:t>
            </a:r>
          </a:p>
          <a:p>
            <a:r>
              <a:rPr lang="en-US" sz="2400" dirty="0"/>
              <a:t>Unobtrusive Measures</a:t>
            </a:r>
          </a:p>
          <a:p>
            <a:r>
              <a:rPr lang="en-US" sz="2400" dirty="0"/>
              <a:t>Deciding Which Method to </a:t>
            </a:r>
            <a:r>
              <a:rPr lang="en-US" sz="2400" dirty="0" smtClean="0"/>
              <a:t>Use</a:t>
            </a:r>
            <a:endParaRPr lang="en-US" sz="2400" dirty="0"/>
          </a:p>
        </p:txBody>
      </p:sp>
    </p:spTree>
    <p:extLst>
      <p:ext uri="{BB962C8B-B14F-4D97-AF65-F5344CB8AC3E}">
        <p14:creationId xmlns:p14="http://schemas.microsoft.com/office/powerpoint/2010/main" val="32018507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a:xfrm>
            <a:off x="457200" y="215372"/>
            <a:ext cx="8458200" cy="1097280"/>
          </a:xfrm>
        </p:spPr>
        <p:txBody>
          <a:bodyPr/>
          <a:lstStyle/>
          <a:p>
            <a:r>
              <a:rPr lang="en-US" dirty="0"/>
              <a:t>LO 1.6 Research Methods (Designs</a:t>
            </a:r>
            <a:r>
              <a:rPr lang="en-US" dirty="0" smtClean="0"/>
              <a:t>) </a:t>
            </a:r>
            <a:r>
              <a:rPr lang="en-US" sz="2000" dirty="0" smtClean="0"/>
              <a:t>(2 of 5)</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800" y="1503054"/>
            <a:ext cx="5029200" cy="4808714"/>
          </a:xfrm>
          <a:prstGeom prst="rect">
            <a:avLst/>
          </a:prstGeom>
        </p:spPr>
      </p:pic>
    </p:spTree>
    <p:extLst>
      <p:ext uri="{BB962C8B-B14F-4D97-AF65-F5344CB8AC3E}">
        <p14:creationId xmlns:p14="http://schemas.microsoft.com/office/powerpoint/2010/main" val="956250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t Up"/>
          <p:cNvSpPr>
            <a:spLocks noGrp="1"/>
          </p:cNvSpPr>
          <p:nvPr>
            <p:ph type="title"/>
          </p:nvPr>
        </p:nvSpPr>
        <p:spPr>
          <a:xfrm>
            <a:off x="457200" y="215372"/>
            <a:ext cx="8382000" cy="1097280"/>
          </a:xfrm>
        </p:spPr>
        <p:txBody>
          <a:bodyPr/>
          <a:lstStyle/>
          <a:p>
            <a:r>
              <a:rPr lang="en-US" dirty="0"/>
              <a:t>LO 1.6 Research Methods (Designs) </a:t>
            </a:r>
            <a:r>
              <a:rPr lang="en-US" sz="2000" dirty="0" smtClean="0"/>
              <a:t>(3 </a:t>
            </a:r>
            <a:r>
              <a:rPr lang="en-US" sz="2000" dirty="0"/>
              <a:t>of 5)</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2316073"/>
            <a:ext cx="7924800" cy="2225854"/>
          </a:xfrm>
          <a:prstGeom prst="rect">
            <a:avLst/>
          </a:prstGeom>
        </p:spPr>
      </p:pic>
    </p:spTree>
    <p:extLst>
      <p:ext uri="{BB962C8B-B14F-4D97-AF65-F5344CB8AC3E}">
        <p14:creationId xmlns:p14="http://schemas.microsoft.com/office/powerpoint/2010/main" val="3569597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t Up"/>
          <p:cNvSpPr>
            <a:spLocks noGrp="1"/>
          </p:cNvSpPr>
          <p:nvPr>
            <p:ph type="title"/>
          </p:nvPr>
        </p:nvSpPr>
        <p:spPr>
          <a:xfrm>
            <a:off x="457200" y="215372"/>
            <a:ext cx="8382000" cy="1097280"/>
          </a:xfrm>
        </p:spPr>
        <p:txBody>
          <a:bodyPr/>
          <a:lstStyle/>
          <a:p>
            <a:r>
              <a:rPr lang="en-US" dirty="0"/>
              <a:t>LO 1.6 Research Methods (Designs) </a:t>
            </a:r>
            <a:r>
              <a:rPr lang="en-US" sz="2000" dirty="0" smtClean="0"/>
              <a:t>(4 </a:t>
            </a:r>
            <a:r>
              <a:rPr lang="en-US" sz="2000" dirty="0"/>
              <a:t>of 5)</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200" y="1596232"/>
            <a:ext cx="7167554" cy="4478974"/>
          </a:xfrm>
          <a:prstGeom prst="rect">
            <a:avLst/>
          </a:prstGeom>
        </p:spPr>
      </p:pic>
    </p:spTree>
    <p:extLst>
      <p:ext uri="{BB962C8B-B14F-4D97-AF65-F5344CB8AC3E}">
        <p14:creationId xmlns:p14="http://schemas.microsoft.com/office/powerpoint/2010/main" val="1509156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 Research Methods (Designs) </a:t>
            </a:r>
            <a:r>
              <a:rPr lang="en-US" sz="2000" dirty="0" smtClean="0"/>
              <a:t>(5 </a:t>
            </a:r>
            <a:r>
              <a:rPr lang="en-US" sz="2000" dirty="0"/>
              <a:t>of 5)</a:t>
            </a:r>
          </a:p>
        </p:txBody>
      </p:sp>
      <p:sp>
        <p:nvSpPr>
          <p:cNvPr id="2" name="Text Box 1"/>
          <p:cNvSpPr>
            <a:spLocks noGrp="1"/>
          </p:cNvSpPr>
          <p:nvPr>
            <p:ph idx="1"/>
          </p:nvPr>
        </p:nvSpPr>
        <p:spPr>
          <a:xfrm>
            <a:off x="457200" y="1600200"/>
            <a:ext cx="3810000" cy="4525963"/>
          </a:xfrm>
        </p:spPr>
        <p:txBody>
          <a:bodyPr/>
          <a:lstStyle/>
          <a:p>
            <a:pPr marL="0" indent="0">
              <a:buNone/>
            </a:pPr>
            <a:r>
              <a:rPr lang="en-US" sz="2400" dirty="0"/>
              <a:t>To attain their goal of objectivity and accuracy in their research, sociologists must put away their personal opinions.</a:t>
            </a:r>
          </a:p>
        </p:txBody>
      </p:sp>
      <p:pic>
        <p:nvPicPr>
          <p:cNvPr id="3" name="Picture 2" descr="A one-panel cartoon shows a pollster interviewing an adult male. The pollster comments, “That’s the worst set of opinions I’ve heard in my entire lif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5280" y="1634844"/>
            <a:ext cx="3301500" cy="4537356"/>
          </a:xfrm>
          <a:prstGeom prst="rect">
            <a:avLst/>
          </a:prstGeom>
        </p:spPr>
      </p:pic>
    </p:spTree>
    <p:extLst>
      <p:ext uri="{BB962C8B-B14F-4D97-AF65-F5344CB8AC3E}">
        <p14:creationId xmlns:p14="http://schemas.microsoft.com/office/powerpoint/2010/main" val="25565515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a:t>
            </a:r>
            <a:r>
              <a:rPr lang="en-US" dirty="0" smtClean="0"/>
              <a:t>1.6—Surveys </a:t>
            </a:r>
            <a:r>
              <a:rPr lang="en-US" sz="2000" dirty="0" smtClean="0"/>
              <a:t>(1 of 4)</a:t>
            </a:r>
            <a:endParaRPr lang="en-US" sz="2000" dirty="0"/>
          </a:p>
        </p:txBody>
      </p:sp>
      <p:sp>
        <p:nvSpPr>
          <p:cNvPr id="3" name="Text Box 1"/>
          <p:cNvSpPr>
            <a:spLocks noGrp="1"/>
          </p:cNvSpPr>
          <p:nvPr>
            <p:ph idx="1"/>
          </p:nvPr>
        </p:nvSpPr>
        <p:spPr/>
        <p:txBody>
          <a:bodyPr/>
          <a:lstStyle/>
          <a:p>
            <a:r>
              <a:rPr lang="en-US" sz="2400" dirty="0"/>
              <a:t>Selecting a Sample</a:t>
            </a:r>
          </a:p>
          <a:p>
            <a:r>
              <a:rPr lang="en-US" sz="2400" dirty="0"/>
              <a:t>Representative Sample</a:t>
            </a:r>
          </a:p>
          <a:p>
            <a:r>
              <a:rPr lang="en-US" sz="2400" dirty="0"/>
              <a:t>Random Sample</a:t>
            </a:r>
          </a:p>
          <a:p>
            <a:r>
              <a:rPr lang="en-US" sz="2400" dirty="0"/>
              <a:t>Stratified Random Sample</a:t>
            </a:r>
          </a:p>
          <a:p>
            <a:r>
              <a:rPr lang="en-US" sz="2400" dirty="0"/>
              <a:t>Neutral Questions</a:t>
            </a:r>
          </a:p>
          <a:p>
            <a:r>
              <a:rPr lang="en-US" sz="2400" dirty="0"/>
              <a:t>Questionnaires and Interviews</a:t>
            </a:r>
          </a:p>
          <a:p>
            <a:r>
              <a:rPr lang="en-US" sz="2400" dirty="0"/>
              <a:t>Establishing Rapport</a:t>
            </a:r>
          </a:p>
        </p:txBody>
      </p:sp>
    </p:spTree>
    <p:extLst>
      <p:ext uri="{BB962C8B-B14F-4D97-AF65-F5344CB8AC3E}">
        <p14:creationId xmlns:p14="http://schemas.microsoft.com/office/powerpoint/2010/main" val="245043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1.6—Surveys </a:t>
            </a:r>
            <a:r>
              <a:rPr lang="en-US" sz="2000" dirty="0" smtClean="0"/>
              <a:t>(2 </a:t>
            </a:r>
            <a:r>
              <a:rPr lang="en-US" sz="2000" dirty="0"/>
              <a:t>of </a:t>
            </a:r>
            <a:r>
              <a:rPr lang="en-US" sz="2000" dirty="0" smtClean="0"/>
              <a:t>4)</a:t>
            </a:r>
            <a:endParaRPr lang="en-US" sz="2000" dirty="0"/>
          </a:p>
        </p:txBody>
      </p:sp>
      <p:sp>
        <p:nvSpPr>
          <p:cNvPr id="2" name="Text Box 1"/>
          <p:cNvSpPr>
            <a:spLocks noGrp="1"/>
          </p:cNvSpPr>
          <p:nvPr>
            <p:ph idx="1"/>
          </p:nvPr>
        </p:nvSpPr>
        <p:spPr>
          <a:xfrm>
            <a:off x="457200" y="1600200"/>
            <a:ext cx="3810000" cy="4525963"/>
          </a:xfrm>
        </p:spPr>
        <p:txBody>
          <a:bodyPr/>
          <a:lstStyle/>
          <a:p>
            <a:pPr marL="0" indent="0">
              <a:buNone/>
            </a:pPr>
            <a:r>
              <a:rPr lang="en-IN" sz="2000" dirty="0"/>
              <a:t>If sociologists were to study a cock fight, such as this one in India, they would not be interested in which cock won the fight. They would want to know who organized the fight, who trains the cocks, how the cocks are matched, what the betting rules are, how those rules are enforced, and so on. To answer such questions, what research methods do you think sociologists would choose?</a:t>
            </a:r>
            <a:endParaRPr lang="en-US" sz="2000" dirty="0"/>
          </a:p>
        </p:txBody>
      </p:sp>
      <p:pic>
        <p:nvPicPr>
          <p:cNvPr id="4" name="Picture 3" descr="A photo shows a cock in mid-flight, its claws extended, about to attack its opponent.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1905000"/>
            <a:ext cx="4237898" cy="3228508"/>
          </a:xfrm>
          <a:prstGeom prst="rect">
            <a:avLst/>
          </a:prstGeom>
        </p:spPr>
      </p:pic>
    </p:spTree>
    <p:extLst>
      <p:ext uri="{BB962C8B-B14F-4D97-AF65-F5344CB8AC3E}">
        <p14:creationId xmlns:p14="http://schemas.microsoft.com/office/powerpoint/2010/main" val="4518840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1.6—Surveys </a:t>
            </a:r>
            <a:r>
              <a:rPr lang="en-US" sz="2000" dirty="0" smtClean="0"/>
              <a:t>(3 </a:t>
            </a:r>
            <a:r>
              <a:rPr lang="en-US" sz="2000" dirty="0"/>
              <a:t>of </a:t>
            </a:r>
            <a:r>
              <a:rPr lang="en-US" sz="2000" dirty="0" smtClean="0"/>
              <a:t>4)</a:t>
            </a:r>
            <a:endParaRPr lang="en-US" sz="2000" dirty="0"/>
          </a:p>
        </p:txBody>
      </p:sp>
      <p:graphicFrame>
        <p:nvGraphicFramePr>
          <p:cNvPr id="2" name="Table 1"/>
          <p:cNvGraphicFramePr>
            <a:graphicFrameLocks noGrp="1"/>
          </p:cNvGraphicFramePr>
          <p:nvPr>
            <p:extLst>
              <p:ext uri="{D42A27DB-BD31-4B8C-83A1-F6EECF244321}">
                <p14:modId xmlns:p14="http://schemas.microsoft.com/office/powerpoint/2010/main" val="3482854151"/>
              </p:ext>
            </p:extLst>
          </p:nvPr>
        </p:nvGraphicFramePr>
        <p:xfrm>
          <a:off x="1219200" y="1717040"/>
          <a:ext cx="6096000" cy="3718560"/>
        </p:xfrm>
        <a:graphic>
          <a:graphicData uri="http://schemas.openxmlformats.org/drawingml/2006/table">
            <a:tbl>
              <a:tblPr firstRow="1" bandRow="1">
                <a:tableStyleId>{3B4B98B0-60AC-42C2-AFA5-B58CD77FA1E5}</a:tableStyleId>
              </a:tblPr>
              <a:tblGrid>
                <a:gridCol w="2895600"/>
                <a:gridCol w="3200400"/>
              </a:tblGrid>
              <a:tr h="370840">
                <a:tc gridSpan="2">
                  <a:txBody>
                    <a:bodyPr/>
                    <a:lstStyle/>
                    <a:p>
                      <a:r>
                        <a:rPr lang="en-IN" sz="1800" b="1" i="0" u="none" strike="noStrike" kern="1200" baseline="0" dirty="0" smtClean="0">
                          <a:solidFill>
                            <a:schemeClr val="tx1"/>
                          </a:solidFill>
                          <a:latin typeface="+mn-lt"/>
                          <a:ea typeface="+mn-ea"/>
                          <a:cs typeface="+mn-cs"/>
                        </a:rPr>
                        <a:t>Table 1.4 </a:t>
                      </a:r>
                      <a:r>
                        <a:rPr lang="en-IN" sz="1800" b="0" i="0" u="none" strike="noStrike" kern="1200" baseline="0" dirty="0" smtClean="0">
                          <a:solidFill>
                            <a:schemeClr val="tx1"/>
                          </a:solidFill>
                          <a:latin typeface="+mn-lt"/>
                          <a:ea typeface="+mn-ea"/>
                          <a:cs typeface="+mn-cs"/>
                        </a:rPr>
                        <a:t>Closed- and Open-Ended Questions</a:t>
                      </a:r>
                      <a:endParaRPr lang="en-IN"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IN" dirty="0"/>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IN" sz="1500" b="1" i="0" u="none" strike="noStrike" kern="1200" baseline="0" dirty="0" smtClean="0">
                          <a:solidFill>
                            <a:schemeClr val="bg1"/>
                          </a:solidFill>
                          <a:latin typeface="+mn-lt"/>
                          <a:ea typeface="+mn-ea"/>
                          <a:cs typeface="+mn-cs"/>
                        </a:rPr>
                        <a:t>A. Closed-Ended Question</a:t>
                      </a:r>
                      <a:endParaRPr lang="en-IN" sz="1500" b="1" dirty="0">
                        <a:solidFill>
                          <a:schemeClr val="bg1"/>
                        </a:solidFill>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83A3B3"/>
                    </a:solidFill>
                  </a:tcPr>
                </a:tc>
                <a:tc>
                  <a:txBody>
                    <a:bodyPr/>
                    <a:lstStyle/>
                    <a:p>
                      <a:r>
                        <a:rPr lang="en-IN" sz="1500" b="1" i="0" u="none" strike="noStrike" kern="1200" baseline="0" dirty="0" smtClean="0">
                          <a:solidFill>
                            <a:schemeClr val="bg1"/>
                          </a:solidFill>
                          <a:latin typeface="+mn-lt"/>
                          <a:ea typeface="+mn-ea"/>
                          <a:cs typeface="+mn-cs"/>
                        </a:rPr>
                        <a:t>B. Open-Ended Question</a:t>
                      </a:r>
                      <a:endParaRPr lang="en-IN" sz="1500" b="1" dirty="0">
                        <a:solidFill>
                          <a:schemeClr val="bg1"/>
                        </a:solidFill>
                      </a:endParaRPr>
                    </a:p>
                  </a:txBody>
                  <a:tcP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rgbClr val="83A3B3"/>
                    </a:solidFill>
                  </a:tcPr>
                </a:tc>
              </a:tr>
              <a:tr h="370840">
                <a:tc>
                  <a:txBody>
                    <a:bodyPr/>
                    <a:lstStyle/>
                    <a:p>
                      <a:r>
                        <a:rPr lang="en-IN" sz="1500" b="0" i="0" u="none" strike="noStrike" kern="1200" baseline="0" dirty="0" smtClean="0">
                          <a:solidFill>
                            <a:schemeClr val="tx1"/>
                          </a:solidFill>
                          <a:latin typeface="+mn-lt"/>
                          <a:ea typeface="+mn-ea"/>
                          <a:cs typeface="+mn-cs"/>
                        </a:rPr>
                        <a:t>Which of the following best</a:t>
                      </a:r>
                    </a:p>
                    <a:p>
                      <a:r>
                        <a:rPr lang="en-IN" sz="1500" b="0" i="0" u="none" strike="noStrike" kern="1200" baseline="0" dirty="0" smtClean="0">
                          <a:solidFill>
                            <a:schemeClr val="tx1"/>
                          </a:solidFill>
                          <a:latin typeface="+mn-lt"/>
                          <a:ea typeface="+mn-ea"/>
                          <a:cs typeface="+mn-cs"/>
                        </a:rPr>
                        <a:t>fits your idea of what should</a:t>
                      </a:r>
                    </a:p>
                    <a:p>
                      <a:r>
                        <a:rPr lang="en-IN" sz="1500" b="0" i="0" u="none" strike="noStrike" kern="1200" baseline="0" dirty="0" smtClean="0">
                          <a:solidFill>
                            <a:schemeClr val="tx1"/>
                          </a:solidFill>
                          <a:latin typeface="+mn-lt"/>
                          <a:ea typeface="+mn-ea"/>
                          <a:cs typeface="+mn-cs"/>
                        </a:rPr>
                        <a:t>be done to someone who has</a:t>
                      </a:r>
                    </a:p>
                    <a:p>
                      <a:r>
                        <a:rPr lang="en-IN" sz="1500" b="0" i="0" u="none" strike="noStrike" kern="1200" baseline="0" dirty="0" smtClean="0">
                          <a:solidFill>
                            <a:schemeClr val="tx1"/>
                          </a:solidFill>
                          <a:latin typeface="+mn-lt"/>
                          <a:ea typeface="+mn-ea"/>
                          <a:cs typeface="+mn-cs"/>
                        </a:rPr>
                        <a:t>been convicted of spouse</a:t>
                      </a:r>
                    </a:p>
                    <a:p>
                      <a:r>
                        <a:rPr lang="en-IN" sz="1500" b="0" i="0" u="none" strike="noStrike" kern="1200" baseline="0" dirty="0" smtClean="0">
                          <a:solidFill>
                            <a:schemeClr val="tx1"/>
                          </a:solidFill>
                          <a:latin typeface="+mn-lt"/>
                          <a:ea typeface="+mn-ea"/>
                          <a:cs typeface="+mn-cs"/>
                        </a:rPr>
                        <a:t>abuse?</a:t>
                      </a:r>
                    </a:p>
                    <a:p>
                      <a:r>
                        <a:rPr lang="en-IN" sz="1500" b="0" i="0" u="none" strike="noStrike" kern="1200" baseline="0" dirty="0" smtClean="0">
                          <a:solidFill>
                            <a:schemeClr val="tx1"/>
                          </a:solidFill>
                          <a:latin typeface="+mn-lt"/>
                          <a:ea typeface="+mn-ea"/>
                          <a:cs typeface="+mn-cs"/>
                        </a:rPr>
                        <a:t>1. Probation</a:t>
                      </a:r>
                    </a:p>
                    <a:p>
                      <a:r>
                        <a:rPr lang="en-IN" sz="1500" b="0" i="0" u="none" strike="noStrike" kern="1200" baseline="0" dirty="0" smtClean="0">
                          <a:solidFill>
                            <a:schemeClr val="tx1"/>
                          </a:solidFill>
                          <a:latin typeface="+mn-lt"/>
                          <a:ea typeface="+mn-ea"/>
                          <a:cs typeface="+mn-cs"/>
                        </a:rPr>
                        <a:t>2. Jail time</a:t>
                      </a:r>
                    </a:p>
                    <a:p>
                      <a:r>
                        <a:rPr lang="en-IN" sz="1500" b="0" i="0" u="none" strike="noStrike" kern="1200" baseline="0" dirty="0" smtClean="0">
                          <a:solidFill>
                            <a:schemeClr val="tx1"/>
                          </a:solidFill>
                          <a:latin typeface="+mn-lt"/>
                          <a:ea typeface="+mn-ea"/>
                          <a:cs typeface="+mn-cs"/>
                        </a:rPr>
                        <a:t>3. Community service</a:t>
                      </a:r>
                    </a:p>
                    <a:p>
                      <a:r>
                        <a:rPr lang="en-IN" sz="1500" b="0" i="0" u="none" strike="noStrike" kern="1200" baseline="0" dirty="0" smtClean="0">
                          <a:solidFill>
                            <a:schemeClr val="tx1"/>
                          </a:solidFill>
                          <a:latin typeface="+mn-lt"/>
                          <a:ea typeface="+mn-ea"/>
                          <a:cs typeface="+mn-cs"/>
                        </a:rPr>
                        <a:t>4. Counseling</a:t>
                      </a:r>
                    </a:p>
                    <a:p>
                      <a:r>
                        <a:rPr lang="en-IN" sz="1500" b="0" i="0" u="none" strike="noStrike" kern="1200" baseline="0" dirty="0" smtClean="0">
                          <a:solidFill>
                            <a:schemeClr val="tx1"/>
                          </a:solidFill>
                          <a:latin typeface="+mn-lt"/>
                          <a:ea typeface="+mn-ea"/>
                          <a:cs typeface="+mn-cs"/>
                        </a:rPr>
                        <a:t>5. Divorce</a:t>
                      </a:r>
                    </a:p>
                    <a:p>
                      <a:r>
                        <a:rPr lang="en-IN" sz="1500" b="0" i="0" u="none" strike="noStrike" kern="1200" baseline="0" dirty="0" smtClean="0">
                          <a:solidFill>
                            <a:schemeClr val="tx1"/>
                          </a:solidFill>
                          <a:latin typeface="+mn-lt"/>
                          <a:ea typeface="+mn-ea"/>
                          <a:cs typeface="+mn-cs"/>
                        </a:rPr>
                        <a:t>6. Nothing—It’s a family matter</a:t>
                      </a:r>
                      <a:endParaRPr lang="en-IN" sz="15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CF2F6"/>
                    </a:solidFill>
                  </a:tcPr>
                </a:tc>
                <a:tc>
                  <a:txBody>
                    <a:bodyPr/>
                    <a:lstStyle/>
                    <a:p>
                      <a:r>
                        <a:rPr lang="en-IN" sz="1500" b="0" i="0" u="none" strike="noStrike" kern="1200" baseline="0" dirty="0" smtClean="0">
                          <a:solidFill>
                            <a:schemeClr val="tx1"/>
                          </a:solidFill>
                          <a:latin typeface="+mn-lt"/>
                          <a:ea typeface="+mn-ea"/>
                          <a:cs typeface="+mn-cs"/>
                        </a:rPr>
                        <a:t>What do you think should be</a:t>
                      </a:r>
                    </a:p>
                    <a:p>
                      <a:r>
                        <a:rPr lang="en-IN" sz="1500" b="0" i="0" u="none" strike="noStrike" kern="1200" baseline="0" dirty="0" smtClean="0">
                          <a:solidFill>
                            <a:schemeClr val="tx1"/>
                          </a:solidFill>
                          <a:latin typeface="+mn-lt"/>
                          <a:ea typeface="+mn-ea"/>
                          <a:cs typeface="+mn-cs"/>
                        </a:rPr>
                        <a:t>done to someone who has</a:t>
                      </a:r>
                    </a:p>
                    <a:p>
                      <a:r>
                        <a:rPr lang="en-IN" sz="1500" b="0" i="0" u="none" strike="noStrike" kern="1200" baseline="0" dirty="0" smtClean="0">
                          <a:solidFill>
                            <a:schemeClr val="tx1"/>
                          </a:solidFill>
                          <a:latin typeface="+mn-lt"/>
                          <a:ea typeface="+mn-ea"/>
                          <a:cs typeface="+mn-cs"/>
                        </a:rPr>
                        <a:t>been convicted of spouse</a:t>
                      </a:r>
                    </a:p>
                    <a:p>
                      <a:r>
                        <a:rPr lang="en-IN" sz="1500" b="0" i="0" u="none" strike="noStrike" kern="1200" baseline="0" dirty="0" smtClean="0">
                          <a:solidFill>
                            <a:schemeClr val="tx1"/>
                          </a:solidFill>
                          <a:latin typeface="+mn-lt"/>
                          <a:ea typeface="+mn-ea"/>
                          <a:cs typeface="+mn-cs"/>
                        </a:rPr>
                        <a:t>abuse?</a:t>
                      </a:r>
                      <a:endParaRPr lang="en-IN" sz="1500" dirty="0"/>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en-IN" sz="1500" b="1" i="0" u="none" strike="noStrike" kern="1200" baseline="0" dirty="0" smtClean="0">
                          <a:solidFill>
                            <a:schemeClr val="tx1"/>
                          </a:solidFill>
                          <a:latin typeface="+mn-lt"/>
                          <a:ea typeface="+mn-ea"/>
                          <a:cs typeface="+mn-cs"/>
                        </a:rPr>
                        <a:t>SOURCE:</a:t>
                      </a:r>
                      <a:r>
                        <a:rPr lang="en-IN" sz="1500" b="0" i="0" u="none" strike="noStrike" kern="1200" baseline="0" dirty="0" smtClean="0">
                          <a:solidFill>
                            <a:schemeClr val="tx1"/>
                          </a:solidFill>
                          <a:latin typeface="+mn-lt"/>
                          <a:ea typeface="+mn-ea"/>
                          <a:cs typeface="+mn-cs"/>
                        </a:rPr>
                        <a:t> By the author.</a:t>
                      </a:r>
                      <a:endParaRPr lang="en-IN" sz="1500" dirty="0"/>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IN" sz="1500" dirty="0"/>
                    </a:p>
                  </a:txBody>
                  <a:tcPr>
                    <a:lnL>
                      <a:noFill/>
                    </a:lnL>
                    <a:lnR>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r>
            </a:tbl>
          </a:graphicData>
        </a:graphic>
      </p:graphicFrame>
    </p:spTree>
    <p:extLst>
      <p:ext uri="{BB962C8B-B14F-4D97-AF65-F5344CB8AC3E}">
        <p14:creationId xmlns:p14="http://schemas.microsoft.com/office/powerpoint/2010/main" val="3173677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1"/>
          <p:cNvSpPr>
            <a:spLocks noGrp="1"/>
          </p:cNvSpPr>
          <p:nvPr>
            <p:ph idx="1"/>
          </p:nvPr>
        </p:nvSpPr>
        <p:spPr>
          <a:xfrm>
            <a:off x="533400" y="4648200"/>
            <a:ext cx="8077200" cy="762000"/>
          </a:xfrm>
        </p:spPr>
        <p:txBody>
          <a:bodyPr/>
          <a:lstStyle/>
          <a:p>
            <a:pPr marL="0" indent="0">
              <a:buNone/>
            </a:pPr>
            <a:r>
              <a:rPr lang="en-US" sz="2000" dirty="0"/>
              <a:t>Improperly worded questions can steer respondents toward answers that are not their own, which produces invalid results.</a:t>
            </a:r>
          </a:p>
        </p:txBody>
      </p:sp>
      <p:pic>
        <p:nvPicPr>
          <p:cNvPr id="3" name="Picture 2" descr="A four-panel Doonesbury cartoon strip shows radio host Mark Slackmeyer interviewing his conservative father, Phil Slackmeyer, who’s shown smoking a cigarette. &#10;Phil: “…And a national survey, commissioned especially for the tobacco industry, found that a majority of Americans do not support more restrictive anti-smoking measures!”&#10;Mark: “You’ve been listening to the basso profundo of dear old dad, recently anointed communications director for the R.J. Reynolds company! You know, Dad, this poll contradicts every other survey in recent years. Mind if I take a look?”&#10;Phil: “Be my guest!”&#10;Mark, reading from survey: “‘Do you favor Gestapo-style police tactics to prevent smoking in public?’”&#10;Phil: “Oh, sure, we could quibble over wordi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094" y="1905000"/>
            <a:ext cx="8050306" cy="2406342"/>
          </a:xfrm>
          <a:prstGeom prst="rect">
            <a:avLst/>
          </a:prstGeom>
        </p:spPr>
      </p:pic>
      <p:sp>
        <p:nvSpPr>
          <p:cNvPr id="7" name="Contents"/>
          <p:cNvSpPr>
            <a:spLocks noGrp="1"/>
          </p:cNvSpPr>
          <p:nvPr>
            <p:ph type="title"/>
          </p:nvPr>
        </p:nvSpPr>
        <p:spPr>
          <a:xfrm>
            <a:off x="457200" y="215372"/>
            <a:ext cx="8534400" cy="1097280"/>
          </a:xfrm>
        </p:spPr>
        <p:txBody>
          <a:bodyPr/>
          <a:lstStyle/>
          <a:p>
            <a:r>
              <a:rPr lang="en-US" dirty="0"/>
              <a:t>LO 1.6—Surveys </a:t>
            </a:r>
            <a:r>
              <a:rPr lang="en-US" sz="2000" dirty="0" smtClean="0"/>
              <a:t>(4 </a:t>
            </a:r>
            <a:r>
              <a:rPr lang="en-US" sz="2000" dirty="0"/>
              <a:t>of </a:t>
            </a:r>
            <a:r>
              <a:rPr lang="en-US" sz="2000" dirty="0" smtClean="0"/>
              <a:t>4)</a:t>
            </a:r>
            <a:endParaRPr lang="en-US" sz="2000" dirty="0"/>
          </a:p>
        </p:txBody>
      </p:sp>
    </p:spTree>
    <p:extLst>
      <p:ext uri="{BB962C8B-B14F-4D97-AF65-F5344CB8AC3E}">
        <p14:creationId xmlns:p14="http://schemas.microsoft.com/office/powerpoint/2010/main" val="2834235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1.6—Participant Observation (Fieldwork)</a:t>
            </a:r>
            <a:endParaRPr lang="en-US" sz="2000" dirty="0"/>
          </a:p>
        </p:txBody>
      </p:sp>
      <p:sp>
        <p:nvSpPr>
          <p:cNvPr id="3" name="Text Box 1"/>
          <p:cNvSpPr>
            <a:spLocks noGrp="1"/>
          </p:cNvSpPr>
          <p:nvPr>
            <p:ph idx="1"/>
          </p:nvPr>
        </p:nvSpPr>
        <p:spPr/>
        <p:txBody>
          <a:bodyPr/>
          <a:lstStyle/>
          <a:p>
            <a:r>
              <a:rPr lang="en-US" dirty="0"/>
              <a:t>Researcher Participates</a:t>
            </a:r>
          </a:p>
          <a:p>
            <a:r>
              <a:rPr lang="en-US" dirty="0"/>
              <a:t>Generalizability</a:t>
            </a:r>
          </a:p>
        </p:txBody>
      </p:sp>
    </p:spTree>
    <p:extLst>
      <p:ext uri="{BB962C8B-B14F-4D97-AF65-F5344CB8AC3E}">
        <p14:creationId xmlns:p14="http://schemas.microsoft.com/office/powerpoint/2010/main" val="1802257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1.6—Case </a:t>
            </a:r>
            <a:r>
              <a:rPr lang="en-US" dirty="0" smtClean="0"/>
              <a:t>Studies </a:t>
            </a:r>
            <a:r>
              <a:rPr lang="en-US" sz="2000" dirty="0" smtClean="0"/>
              <a:t>(1 of 3)</a:t>
            </a:r>
            <a:endParaRPr lang="en-US" sz="2000" dirty="0"/>
          </a:p>
        </p:txBody>
      </p:sp>
      <p:sp>
        <p:nvSpPr>
          <p:cNvPr id="3" name="Text Box 1"/>
          <p:cNvSpPr>
            <a:spLocks noGrp="1"/>
          </p:cNvSpPr>
          <p:nvPr>
            <p:ph idx="1"/>
          </p:nvPr>
        </p:nvSpPr>
        <p:spPr/>
        <p:txBody>
          <a:bodyPr/>
          <a:lstStyle/>
          <a:p>
            <a:r>
              <a:rPr lang="en-US" dirty="0"/>
              <a:t>Focus on a Single Event, Situation, or Individual</a:t>
            </a:r>
          </a:p>
        </p:txBody>
      </p:sp>
    </p:spTree>
    <p:extLst>
      <p:ext uri="{BB962C8B-B14F-4D97-AF65-F5344CB8AC3E}">
        <p14:creationId xmlns:p14="http://schemas.microsoft.com/office/powerpoint/2010/main" val="41489291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1.6—Case Studies </a:t>
            </a:r>
            <a:r>
              <a:rPr lang="en-US" sz="2000" dirty="0" smtClean="0"/>
              <a:t>(2 </a:t>
            </a:r>
            <a:r>
              <a:rPr lang="en-US" sz="2000" dirty="0"/>
              <a:t>of 3)</a:t>
            </a:r>
          </a:p>
        </p:txBody>
      </p:sp>
      <p:sp>
        <p:nvSpPr>
          <p:cNvPr id="2" name="Text Box 1"/>
          <p:cNvSpPr>
            <a:spLocks noGrp="1"/>
          </p:cNvSpPr>
          <p:nvPr>
            <p:ph idx="1"/>
          </p:nvPr>
        </p:nvSpPr>
        <p:spPr>
          <a:xfrm>
            <a:off x="457200" y="1600200"/>
            <a:ext cx="3810000" cy="4525963"/>
          </a:xfrm>
        </p:spPr>
        <p:txBody>
          <a:bodyPr/>
          <a:lstStyle/>
          <a:p>
            <a:pPr marL="0" indent="0">
              <a:buNone/>
            </a:pPr>
            <a:r>
              <a:rPr lang="en-US" sz="2000" dirty="0"/>
              <a:t>Participant observation, participating and observing in a research setting, is usually supplemented by interviewing, asking questions to better understand why people do what they do. In this instance, the sociologist would want to know what this hair removal ceremony in Gujarat, India, means to the child</a:t>
            </a:r>
            <a:r>
              <a:rPr lang="en-US" altLang="en-US" sz="2000" dirty="0"/>
              <a:t>’</a:t>
            </a:r>
            <a:r>
              <a:rPr lang="en-US" sz="2000" dirty="0"/>
              <a:t>s family and to the community.</a:t>
            </a:r>
          </a:p>
        </p:txBody>
      </p:sp>
      <p:pic>
        <p:nvPicPr>
          <p:cNvPr id="3" name="Picture 2" descr="A photo shows a young child being held down as his head is shaved with a straight raz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00" y="1752600"/>
            <a:ext cx="3424670" cy="3859850"/>
          </a:xfrm>
          <a:prstGeom prst="rect">
            <a:avLst/>
          </a:prstGeom>
        </p:spPr>
      </p:pic>
    </p:spTree>
    <p:extLst>
      <p:ext uri="{BB962C8B-B14F-4D97-AF65-F5344CB8AC3E}">
        <p14:creationId xmlns:p14="http://schemas.microsoft.com/office/powerpoint/2010/main" val="19420555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1.6—Case Studies </a:t>
            </a:r>
            <a:r>
              <a:rPr lang="en-US" sz="2000" dirty="0" smtClean="0"/>
              <a:t>(3 </a:t>
            </a:r>
            <a:r>
              <a:rPr lang="en-US" sz="2000" dirty="0"/>
              <a:t>of 3)</a:t>
            </a:r>
          </a:p>
        </p:txBody>
      </p:sp>
      <p:sp>
        <p:nvSpPr>
          <p:cNvPr id="2" name="Text Box 1"/>
          <p:cNvSpPr>
            <a:spLocks noGrp="1"/>
          </p:cNvSpPr>
          <p:nvPr>
            <p:ph idx="1"/>
          </p:nvPr>
        </p:nvSpPr>
        <p:spPr>
          <a:xfrm>
            <a:off x="457200" y="1600200"/>
            <a:ext cx="3810000" cy="4525963"/>
          </a:xfrm>
        </p:spPr>
        <p:txBody>
          <a:bodyPr/>
          <a:lstStyle/>
          <a:p>
            <a:pPr marL="0" indent="0">
              <a:buNone/>
            </a:pPr>
            <a:r>
              <a:rPr lang="en-US" sz="2000" dirty="0"/>
              <a:t>Sudhir Venkatesh, who now teaches at Columbia University, New York City.</a:t>
            </a:r>
          </a:p>
        </p:txBody>
      </p:sp>
      <p:pic>
        <p:nvPicPr>
          <p:cNvPr id="4" name="Picture 3" descr="A photo shows Sudhir Venkatesh."/>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5800" y="1582271"/>
            <a:ext cx="3776382" cy="4059894"/>
          </a:xfrm>
          <a:prstGeom prst="rect">
            <a:avLst/>
          </a:prstGeom>
        </p:spPr>
      </p:pic>
    </p:spTree>
    <p:extLst>
      <p:ext uri="{BB962C8B-B14F-4D97-AF65-F5344CB8AC3E}">
        <p14:creationId xmlns:p14="http://schemas.microsoft.com/office/powerpoint/2010/main" val="8061701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1.6—Secondary </a:t>
            </a:r>
            <a:r>
              <a:rPr lang="en-US" dirty="0" smtClean="0"/>
              <a:t>Analysis </a:t>
            </a:r>
            <a:r>
              <a:rPr lang="en-US" sz="2000" dirty="0" smtClean="0"/>
              <a:t>(1 of 2)</a:t>
            </a:r>
            <a:endParaRPr lang="en-US" sz="2000" dirty="0"/>
          </a:p>
        </p:txBody>
      </p:sp>
      <p:sp>
        <p:nvSpPr>
          <p:cNvPr id="3" name="Text Box 1"/>
          <p:cNvSpPr>
            <a:spLocks noGrp="1"/>
          </p:cNvSpPr>
          <p:nvPr>
            <p:ph idx="1"/>
          </p:nvPr>
        </p:nvSpPr>
        <p:spPr/>
        <p:txBody>
          <a:bodyPr/>
          <a:lstStyle/>
          <a:p>
            <a:r>
              <a:rPr lang="en-US" sz="2400" dirty="0"/>
              <a:t>Analyze Data Collected by Others</a:t>
            </a:r>
          </a:p>
        </p:txBody>
      </p:sp>
    </p:spTree>
    <p:extLst>
      <p:ext uri="{BB962C8B-B14F-4D97-AF65-F5344CB8AC3E}">
        <p14:creationId xmlns:p14="http://schemas.microsoft.com/office/powerpoint/2010/main" val="10940741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1.6—Secondary Analysis </a:t>
            </a:r>
            <a:r>
              <a:rPr lang="en-US" sz="2000" dirty="0" smtClean="0"/>
              <a:t>(2 </a:t>
            </a:r>
            <a:r>
              <a:rPr lang="en-US" sz="2000" dirty="0"/>
              <a:t>of 2)</a:t>
            </a:r>
          </a:p>
        </p:txBody>
      </p:sp>
      <p:sp>
        <p:nvSpPr>
          <p:cNvPr id="2" name="Text Box 1"/>
          <p:cNvSpPr>
            <a:spLocks noGrp="1"/>
          </p:cNvSpPr>
          <p:nvPr>
            <p:ph idx="1"/>
          </p:nvPr>
        </p:nvSpPr>
        <p:spPr>
          <a:xfrm>
            <a:off x="457200" y="1600200"/>
            <a:ext cx="4038600" cy="4525963"/>
          </a:xfrm>
        </p:spPr>
        <p:txBody>
          <a:bodyPr/>
          <a:lstStyle/>
          <a:p>
            <a:pPr marL="0" indent="0">
              <a:buNone/>
            </a:pPr>
            <a:r>
              <a:rPr lang="en-US" sz="2200" dirty="0"/>
              <a:t>The research methods that sociologists choose depend partially on the questions they want to answer. They might want to learn, for example, which forms of publicity are more effective in increasing awareness of spouse abuse as a social </a:t>
            </a:r>
            <a:r>
              <a:rPr lang="en-US" sz="2200" dirty="0" smtClean="0"/>
              <a:t>problem.</a:t>
            </a:r>
            <a:endParaRPr lang="en-US" sz="2200" dirty="0"/>
          </a:p>
        </p:txBody>
      </p:sp>
      <p:pic>
        <p:nvPicPr>
          <p:cNvPr id="4" name="Picture 3" descr="A photo shows a young woman with a black eye.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0" y="1600200"/>
            <a:ext cx="3557192" cy="4446492"/>
          </a:xfrm>
          <a:prstGeom prst="rect">
            <a:avLst/>
          </a:prstGeom>
        </p:spPr>
      </p:pic>
    </p:spTree>
    <p:extLst>
      <p:ext uri="{BB962C8B-B14F-4D97-AF65-F5344CB8AC3E}">
        <p14:creationId xmlns:p14="http://schemas.microsoft.com/office/powerpoint/2010/main" val="7014907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1.6—Analysis of Documents</a:t>
            </a:r>
            <a:endParaRPr lang="en-US" sz="2000" dirty="0"/>
          </a:p>
        </p:txBody>
      </p:sp>
      <p:sp>
        <p:nvSpPr>
          <p:cNvPr id="3" name="Text Box 1"/>
          <p:cNvSpPr>
            <a:spLocks noGrp="1"/>
          </p:cNvSpPr>
          <p:nvPr>
            <p:ph idx="1"/>
          </p:nvPr>
        </p:nvSpPr>
        <p:spPr/>
        <p:txBody>
          <a:bodyPr/>
          <a:lstStyle/>
          <a:p>
            <a:r>
              <a:rPr lang="en-US" sz="2400" dirty="0"/>
              <a:t>Books, Newspapers, Diaries, Bank Records, Police Reports</a:t>
            </a:r>
          </a:p>
        </p:txBody>
      </p:sp>
    </p:spTree>
    <p:extLst>
      <p:ext uri="{BB962C8B-B14F-4D97-AF65-F5344CB8AC3E}">
        <p14:creationId xmlns:p14="http://schemas.microsoft.com/office/powerpoint/2010/main" val="13153006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1.6—Experiments</a:t>
            </a:r>
            <a:endParaRPr lang="en-US" sz="2000" dirty="0"/>
          </a:p>
        </p:txBody>
      </p:sp>
      <p:sp>
        <p:nvSpPr>
          <p:cNvPr id="3" name="Text Box 1"/>
          <p:cNvSpPr>
            <a:spLocks noGrp="1"/>
          </p:cNvSpPr>
          <p:nvPr>
            <p:ph idx="1"/>
          </p:nvPr>
        </p:nvSpPr>
        <p:spPr/>
        <p:txBody>
          <a:bodyPr/>
          <a:lstStyle/>
          <a:p>
            <a:r>
              <a:rPr lang="en-US" dirty="0"/>
              <a:t>Experimental and Control Groups</a:t>
            </a:r>
          </a:p>
          <a:p>
            <a:r>
              <a:rPr lang="en-US" dirty="0"/>
              <a:t>Independent and Dependent Variables</a:t>
            </a:r>
          </a:p>
        </p:txBody>
      </p:sp>
    </p:spTree>
    <p:extLst>
      <p:ext uri="{BB962C8B-B14F-4D97-AF65-F5344CB8AC3E}">
        <p14:creationId xmlns:p14="http://schemas.microsoft.com/office/powerpoint/2010/main" val="2667147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igure 6.1"/>
          <p:cNvSpPr>
            <a:spLocks noGrp="1"/>
          </p:cNvSpPr>
          <p:nvPr>
            <p:ph type="title"/>
          </p:nvPr>
        </p:nvSpPr>
        <p:spPr>
          <a:xfrm>
            <a:off x="457200" y="228600"/>
            <a:ext cx="8229600" cy="762000"/>
          </a:xfrm>
        </p:spPr>
        <p:txBody>
          <a:bodyPr/>
          <a:lstStyle/>
          <a:p>
            <a:r>
              <a:rPr lang="en-US" b="1" dirty="0" smtClean="0"/>
              <a:t>Figure 1.7 </a:t>
            </a:r>
            <a:r>
              <a:rPr lang="en-IN" dirty="0"/>
              <a:t>The Experiment</a:t>
            </a:r>
            <a:endParaRPr lang="en-US" dirty="0"/>
          </a:p>
        </p:txBody>
      </p:sp>
      <p:pic>
        <p:nvPicPr>
          <p:cNvPr id="4" name="Picture 3" descr="The flowchart is unidirectional. The first box, “Human Subjects,” is linked to a box labeled “Random Assignment.” The next panel, labeled The First Measure of the Dependent Variable, shows that subjects may be randomly assigned to either the Experimental Group or the Control Group. &#10;The Experimental Group receives exposure to the independent variable. After exposure, the Second Measure of the Dependent Variable is taken. In contrast, those in the Control Group have no exposure to the independent variable. When the dependent variable is measured a second time, the results for the control group are compared to those of the experimental group."/>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1752600"/>
            <a:ext cx="8229600" cy="2472672"/>
          </a:xfrm>
          <a:prstGeom prst="rect">
            <a:avLst/>
          </a:prstGeom>
        </p:spPr>
      </p:pic>
      <p:sp>
        <p:nvSpPr>
          <p:cNvPr id="2" name="Caption"/>
          <p:cNvSpPr>
            <a:spLocks noGrp="1"/>
          </p:cNvSpPr>
          <p:nvPr>
            <p:ph type="body" sz="quarter" idx="13"/>
          </p:nvPr>
        </p:nvSpPr>
        <p:spPr>
          <a:xfrm>
            <a:off x="457200" y="4916384"/>
            <a:ext cx="8229600" cy="417616"/>
          </a:xfrm>
        </p:spPr>
        <p:txBody>
          <a:bodyPr/>
          <a:lstStyle/>
          <a:p>
            <a:r>
              <a:rPr lang="en-IN" sz="1400" b="1" dirty="0"/>
              <a:t>SOURCE:</a:t>
            </a:r>
            <a:r>
              <a:rPr lang="en-IN" sz="1400" dirty="0"/>
              <a:t> By the author.</a:t>
            </a:r>
            <a:endParaRPr lang="en-US" sz="1400" dirty="0"/>
          </a:p>
        </p:txBody>
      </p:sp>
    </p:spTree>
    <p:extLst>
      <p:ext uri="{BB962C8B-B14F-4D97-AF65-F5344CB8AC3E}">
        <p14:creationId xmlns:p14="http://schemas.microsoft.com/office/powerpoint/2010/main" val="4677579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1.6—Unobtrusive </a:t>
            </a:r>
            <a:r>
              <a:rPr lang="en-US" dirty="0" smtClean="0"/>
              <a:t>Measures </a:t>
            </a:r>
            <a:r>
              <a:rPr lang="en-US" sz="2000" dirty="0" smtClean="0"/>
              <a:t>(1 of 2)</a:t>
            </a:r>
            <a:endParaRPr lang="en-US" sz="2000" dirty="0"/>
          </a:p>
        </p:txBody>
      </p:sp>
      <p:sp>
        <p:nvSpPr>
          <p:cNvPr id="3" name="Text Box 1"/>
          <p:cNvSpPr>
            <a:spLocks noGrp="1"/>
          </p:cNvSpPr>
          <p:nvPr>
            <p:ph idx="1"/>
          </p:nvPr>
        </p:nvSpPr>
        <p:spPr/>
        <p:txBody>
          <a:bodyPr/>
          <a:lstStyle/>
          <a:p>
            <a:r>
              <a:rPr lang="en-US" sz="2400" dirty="0"/>
              <a:t>People May Not be Aware They are Being Studied</a:t>
            </a:r>
          </a:p>
        </p:txBody>
      </p:sp>
    </p:spTree>
    <p:extLst>
      <p:ext uri="{BB962C8B-B14F-4D97-AF65-F5344CB8AC3E}">
        <p14:creationId xmlns:p14="http://schemas.microsoft.com/office/powerpoint/2010/main" val="2106541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1.6—Unobtrusive Measures </a:t>
            </a:r>
            <a:r>
              <a:rPr lang="en-US" sz="2000" dirty="0" smtClean="0"/>
              <a:t>(2 </a:t>
            </a:r>
            <a:r>
              <a:rPr lang="en-US" sz="2000" dirty="0"/>
              <a:t>of 2)</a:t>
            </a:r>
          </a:p>
        </p:txBody>
      </p:sp>
      <p:sp>
        <p:nvSpPr>
          <p:cNvPr id="2" name="Text Box 1"/>
          <p:cNvSpPr>
            <a:spLocks noGrp="1"/>
          </p:cNvSpPr>
          <p:nvPr>
            <p:ph idx="1"/>
          </p:nvPr>
        </p:nvSpPr>
        <p:spPr>
          <a:xfrm>
            <a:off x="457200" y="1600200"/>
            <a:ext cx="3352800" cy="4525963"/>
          </a:xfrm>
        </p:spPr>
        <p:txBody>
          <a:bodyPr/>
          <a:lstStyle/>
          <a:p>
            <a:pPr marL="0" indent="0">
              <a:buNone/>
            </a:pPr>
            <a:r>
              <a:rPr lang="en-IN" sz="2000" dirty="0"/>
              <a:t>The surveillance society is not limited to the United States. This photo was taken as Nice, France, added its 1000th video camera to its surveillance system. How do the unobtrusive measures of sociologists differ from hidden crime surveillance?</a:t>
            </a:r>
            <a:endParaRPr lang="en-US" sz="2000" dirty="0"/>
          </a:p>
        </p:txBody>
      </p:sp>
      <p:pic>
        <p:nvPicPr>
          <p:cNvPr id="3" name="Picture 2" descr="A photo shows workers with computers viewing images shown on a bank of a dozen wall-mounted monitors. "/>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2467" y="1693169"/>
            <a:ext cx="4779566" cy="3183796"/>
          </a:xfrm>
          <a:prstGeom prst="rect">
            <a:avLst/>
          </a:prstGeom>
        </p:spPr>
      </p:pic>
    </p:spTree>
    <p:extLst>
      <p:ext uri="{BB962C8B-B14F-4D97-AF65-F5344CB8AC3E}">
        <p14:creationId xmlns:p14="http://schemas.microsoft.com/office/powerpoint/2010/main" val="748151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1.7 Gender in Sociological </a:t>
            </a:r>
            <a:r>
              <a:rPr lang="en-US" dirty="0" smtClean="0"/>
              <a:t>Research </a:t>
            </a:r>
            <a:r>
              <a:rPr lang="en-US" sz="2000" dirty="0" smtClean="0"/>
              <a:t>(1 of 2)</a:t>
            </a:r>
            <a:endParaRPr lang="en-US" sz="2000" dirty="0"/>
          </a:p>
        </p:txBody>
      </p:sp>
      <p:sp>
        <p:nvSpPr>
          <p:cNvPr id="3" name="Text Box 1"/>
          <p:cNvSpPr>
            <a:spLocks noGrp="1"/>
          </p:cNvSpPr>
          <p:nvPr>
            <p:ph idx="1"/>
          </p:nvPr>
        </p:nvSpPr>
        <p:spPr/>
        <p:txBody>
          <a:bodyPr/>
          <a:lstStyle/>
          <a:p>
            <a:r>
              <a:rPr lang="en-US" sz="2400" dirty="0"/>
              <a:t>Gender may lead to interviewer bias</a:t>
            </a:r>
          </a:p>
          <a:p>
            <a:r>
              <a:rPr lang="en-US" sz="2400" dirty="0"/>
              <a:t>Gender affects the kinds of research </a:t>
            </a:r>
            <a:r>
              <a:rPr lang="en-US" sz="2400" dirty="0" smtClean="0"/>
              <a:t>done</a:t>
            </a:r>
            <a:endParaRPr lang="en-US" sz="2400" dirty="0"/>
          </a:p>
        </p:txBody>
      </p:sp>
    </p:spTree>
    <p:extLst>
      <p:ext uri="{BB962C8B-B14F-4D97-AF65-F5344CB8AC3E}">
        <p14:creationId xmlns:p14="http://schemas.microsoft.com/office/powerpoint/2010/main" val="20793071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1.7 Gender in Sociological </a:t>
            </a:r>
            <a:r>
              <a:rPr lang="en-US" dirty="0" smtClean="0"/>
              <a:t>Research </a:t>
            </a:r>
            <a:r>
              <a:rPr lang="en-US" sz="2000" dirty="0" smtClean="0"/>
              <a:t>(2 of 2)</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0" y="1467002"/>
            <a:ext cx="4368800" cy="4910116"/>
          </a:xfrm>
          <a:prstGeom prst="rect">
            <a:avLst/>
          </a:prstGeom>
        </p:spPr>
      </p:pic>
    </p:spTree>
    <p:extLst>
      <p:ext uri="{BB962C8B-B14F-4D97-AF65-F5344CB8AC3E}">
        <p14:creationId xmlns:p14="http://schemas.microsoft.com/office/powerpoint/2010/main" val="28155010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1.8 Ethics in Sociological </a:t>
            </a:r>
            <a:r>
              <a:rPr lang="en-US" dirty="0" smtClean="0"/>
              <a:t>Research </a:t>
            </a:r>
            <a:r>
              <a:rPr lang="en-US" sz="2000" dirty="0" smtClean="0"/>
              <a:t>(1 of 2)</a:t>
            </a:r>
            <a:endParaRPr lang="en-US" sz="2000" dirty="0"/>
          </a:p>
        </p:txBody>
      </p:sp>
      <p:sp>
        <p:nvSpPr>
          <p:cNvPr id="3" name="Text Box 1"/>
          <p:cNvSpPr>
            <a:spLocks noGrp="1"/>
          </p:cNvSpPr>
          <p:nvPr>
            <p:ph idx="1"/>
          </p:nvPr>
        </p:nvSpPr>
        <p:spPr/>
        <p:txBody>
          <a:bodyPr/>
          <a:lstStyle/>
          <a:p>
            <a:r>
              <a:rPr lang="en-US" dirty="0"/>
              <a:t>Protecting the Subjects</a:t>
            </a:r>
          </a:p>
          <a:p>
            <a:pPr lvl="1"/>
            <a:r>
              <a:rPr lang="en-US" dirty="0"/>
              <a:t>The Brajuha Research</a:t>
            </a:r>
          </a:p>
          <a:p>
            <a:r>
              <a:rPr lang="en-US" dirty="0"/>
              <a:t>Misleading the Subjects</a:t>
            </a:r>
          </a:p>
          <a:p>
            <a:pPr lvl="1"/>
            <a:r>
              <a:rPr lang="en-US" dirty="0"/>
              <a:t>The Humphreys </a:t>
            </a:r>
            <a:r>
              <a:rPr lang="en-US" dirty="0" smtClean="0"/>
              <a:t>Research</a:t>
            </a:r>
            <a:endParaRPr lang="en-US" dirty="0"/>
          </a:p>
        </p:txBody>
      </p:sp>
    </p:spTree>
    <p:extLst>
      <p:ext uri="{BB962C8B-B14F-4D97-AF65-F5344CB8AC3E}">
        <p14:creationId xmlns:p14="http://schemas.microsoft.com/office/powerpoint/2010/main" val="2431872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s"/>
          <p:cNvSpPr>
            <a:spLocks noGrp="1"/>
          </p:cNvSpPr>
          <p:nvPr>
            <p:ph type="title"/>
          </p:nvPr>
        </p:nvSpPr>
        <p:spPr>
          <a:xfrm>
            <a:off x="457200" y="215372"/>
            <a:ext cx="8534400" cy="1097280"/>
          </a:xfrm>
        </p:spPr>
        <p:txBody>
          <a:bodyPr/>
          <a:lstStyle/>
          <a:p>
            <a:r>
              <a:rPr lang="en-US" dirty="0"/>
              <a:t>LO 1.8 Ethics in Sociological Research </a:t>
            </a:r>
            <a:r>
              <a:rPr lang="en-US" sz="2000" dirty="0" smtClean="0"/>
              <a:t>(2 </a:t>
            </a:r>
            <a:r>
              <a:rPr lang="en-US" sz="2000" dirty="0"/>
              <a:t>of 2)</a:t>
            </a:r>
          </a:p>
        </p:txBody>
      </p:sp>
      <p:sp>
        <p:nvSpPr>
          <p:cNvPr id="2" name="Text Box 1"/>
          <p:cNvSpPr>
            <a:spLocks noGrp="1"/>
          </p:cNvSpPr>
          <p:nvPr>
            <p:ph idx="1"/>
          </p:nvPr>
        </p:nvSpPr>
        <p:spPr>
          <a:xfrm>
            <a:off x="457200" y="1600200"/>
            <a:ext cx="3352800" cy="4525963"/>
          </a:xfrm>
        </p:spPr>
        <p:txBody>
          <a:bodyPr/>
          <a:lstStyle/>
          <a:p>
            <a:pPr marL="0" indent="0">
              <a:buNone/>
            </a:pPr>
            <a:r>
              <a:rPr lang="en-US" sz="2000" dirty="0"/>
              <a:t>Ethics in social research are of vital concern to sociologists. As discussed in the text, sociologists may disagree on some of the issue</a:t>
            </a:r>
            <a:r>
              <a:rPr lang="en-US" altLang="en-US" sz="2000" dirty="0"/>
              <a:t>’</a:t>
            </a:r>
            <a:r>
              <a:rPr lang="en-US" sz="2000" dirty="0"/>
              <a:t>s finer points, but none would approve of slipping LSD to unsuspecting subjects like this Marine. This was done to U.S. soldiers in the 1960s under the guise of legitimate testing—just </a:t>
            </a:r>
            <a:r>
              <a:rPr lang="ja-JP" altLang="en-US" sz="2000" dirty="0"/>
              <a:t>“</a:t>
            </a:r>
            <a:r>
              <a:rPr lang="en-US" altLang="ja-JP" sz="2000" dirty="0"/>
              <a:t>to see what would happen.</a:t>
            </a:r>
            <a:r>
              <a:rPr lang="ja-JP" altLang="en-US" sz="2000" dirty="0"/>
              <a:t>”</a:t>
            </a:r>
            <a:endParaRPr lang="en-US" sz="2000" dirty="0"/>
          </a:p>
        </p:txBody>
      </p:sp>
      <p:pic>
        <p:nvPicPr>
          <p:cNvPr id="4" name="Picture 3" descr="A photo shows a soldier wearing a helmet and holding a rifle while standing in muddy water up to his neck."/>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91000" y="1650264"/>
            <a:ext cx="4731802" cy="3226536"/>
          </a:xfrm>
          <a:prstGeom prst="rect">
            <a:avLst/>
          </a:prstGeom>
        </p:spPr>
      </p:pic>
    </p:spTree>
    <p:extLst>
      <p:ext uri="{BB962C8B-B14F-4D97-AF65-F5344CB8AC3E}">
        <p14:creationId xmlns:p14="http://schemas.microsoft.com/office/powerpoint/2010/main" val="2262823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1.9 Trends Shaping the Fugure of Sociology</a:t>
            </a:r>
            <a:endParaRPr lang="en-US" sz="2000" dirty="0"/>
          </a:p>
        </p:txBody>
      </p:sp>
      <p:sp>
        <p:nvSpPr>
          <p:cNvPr id="3" name="Text Box 1"/>
          <p:cNvSpPr>
            <a:spLocks noGrp="1"/>
          </p:cNvSpPr>
          <p:nvPr>
            <p:ph idx="1"/>
          </p:nvPr>
        </p:nvSpPr>
        <p:spPr/>
        <p:txBody>
          <a:bodyPr/>
          <a:lstStyle/>
          <a:p>
            <a:r>
              <a:rPr lang="en-US" dirty="0"/>
              <a:t>Sociology</a:t>
            </a:r>
            <a:r>
              <a:rPr lang="en-US" altLang="en-US" dirty="0"/>
              <a:t>’</a:t>
            </a:r>
            <a:r>
              <a:rPr lang="en-US" dirty="0"/>
              <a:t>s Tension: Research Versus </a:t>
            </a:r>
            <a:r>
              <a:rPr lang="en-US" dirty="0" smtClean="0"/>
              <a:t>Reform</a:t>
            </a:r>
            <a:endParaRPr lang="en-US" dirty="0"/>
          </a:p>
        </p:txBody>
      </p:sp>
    </p:spTree>
    <p:extLst>
      <p:ext uri="{BB962C8B-B14F-4D97-AF65-F5344CB8AC3E}">
        <p14:creationId xmlns:p14="http://schemas.microsoft.com/office/powerpoint/2010/main" val="37817894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t Up"/>
          <p:cNvSpPr>
            <a:spLocks noGrp="1"/>
          </p:cNvSpPr>
          <p:nvPr>
            <p:ph type="title"/>
          </p:nvPr>
        </p:nvSpPr>
        <p:spPr/>
        <p:txBody>
          <a:bodyPr/>
          <a:lstStyle/>
          <a:p>
            <a:r>
              <a:rPr lang="en-US" dirty="0"/>
              <a:t>LO 1.9—Globalization</a:t>
            </a:r>
            <a:endParaRPr lang="en-US" sz="2000" dirty="0"/>
          </a:p>
        </p:txBody>
      </p:sp>
      <p:sp>
        <p:nvSpPr>
          <p:cNvPr id="3" name="Text Box 1"/>
          <p:cNvSpPr>
            <a:spLocks noGrp="1"/>
          </p:cNvSpPr>
          <p:nvPr>
            <p:ph idx="1"/>
          </p:nvPr>
        </p:nvSpPr>
        <p:spPr/>
        <p:txBody>
          <a:bodyPr/>
          <a:lstStyle/>
          <a:p>
            <a:r>
              <a:rPr lang="en-US" dirty="0"/>
              <a:t>Broaden our Horizons</a:t>
            </a:r>
          </a:p>
          <a:p>
            <a:r>
              <a:rPr lang="en-US" dirty="0"/>
              <a:t>Consider Global Issues </a:t>
            </a:r>
          </a:p>
          <a:p>
            <a:r>
              <a:rPr lang="en-US" dirty="0"/>
              <a:t>Universal Principles</a:t>
            </a:r>
          </a:p>
        </p:txBody>
      </p:sp>
    </p:spTree>
    <p:extLst>
      <p:ext uri="{BB962C8B-B14F-4D97-AF65-F5344CB8AC3E}">
        <p14:creationId xmlns:p14="http://schemas.microsoft.com/office/powerpoint/2010/main" val="14118586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508 Lecture">
  <a:themeElements>
    <a:clrScheme name="Office">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2627</TotalTime>
  <Words>3278</Words>
  <Application>Microsoft Office PowerPoint</Application>
  <PresentationFormat>On-screen Show (4:3)</PresentationFormat>
  <Paragraphs>339</Paragraphs>
  <Slides>75</Slides>
  <Notes>7</Notes>
  <HiddenSlides>0</HiddenSlides>
  <MMClips>0</MMClip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508 Lecture</vt:lpstr>
      <vt:lpstr>Essentials of Sociology: A Down-To-Earth Approach</vt:lpstr>
      <vt:lpstr>Learning Objectives (1 of 4)</vt:lpstr>
      <vt:lpstr>Learning Objectives (2 of 4)</vt:lpstr>
      <vt:lpstr>Learning Objectives (3 of 4)</vt:lpstr>
      <vt:lpstr>Learning Objectives (4 of 4)</vt:lpstr>
      <vt:lpstr>LO 1.1 The Sociological Perspective</vt:lpstr>
      <vt:lpstr>LO 1.1—Seeing the Broader Social Context (1 of 2)</vt:lpstr>
      <vt:lpstr>LO 1.1—Seeing the Broader Social Context (1 of 2)</vt:lpstr>
      <vt:lpstr>LO 1.1—The Global Context—and the Local </vt:lpstr>
      <vt:lpstr>LO 1.2 Origins of Sociology</vt:lpstr>
      <vt:lpstr>LO 1.2—Tradition Versus Science</vt:lpstr>
      <vt:lpstr>LO 1.2—Auguste Comte and Positivism (1 of 3)</vt:lpstr>
      <vt:lpstr>LO 1.2—Auguste Comte and Positivism (2 of 3)</vt:lpstr>
      <vt:lpstr>LO 1.2—Auguste Comte and Positivism (3 of 3)</vt:lpstr>
      <vt:lpstr>LO 1.2—Herbert Spencer and Social Darwinism (1 of 2)</vt:lpstr>
      <vt:lpstr>LO 1.2—Herbert Spencer and Social Darwinism (2 of 2)</vt:lpstr>
      <vt:lpstr>LO 1.2—Karl Marx and Class Conflict (1 of 2)</vt:lpstr>
      <vt:lpstr>LO 1.2—Karl Marx and Class Conflict (2 of 2)</vt:lpstr>
      <vt:lpstr>LO 1.2—Emile Durkheim and Social Integration (1 of 2)</vt:lpstr>
      <vt:lpstr>LO 1.2—Emile Durkheim and Social Integration (2 of 2)</vt:lpstr>
      <vt:lpstr>Figure 1.1 How Americans Commit Suicide</vt:lpstr>
      <vt:lpstr>LO 1.2—Max Weber and the Protestant Ethic (1 of 2)</vt:lpstr>
      <vt:lpstr>LO 1.2—Max Weber and the Protestant Ethic (2 of 2)</vt:lpstr>
      <vt:lpstr>LO 1.3 Sociology in North America</vt:lpstr>
      <vt:lpstr>LO 1.3—Sexism at the Time: Women in Early Sociology (1 of 3)</vt:lpstr>
      <vt:lpstr>Figure 1.2 The Forgotten Sociologists</vt:lpstr>
      <vt:lpstr>LO 1.3—Sexism at the Time: Women in Early Sociology (3 of 3)</vt:lpstr>
      <vt:lpstr>LO 1.3—Racism at the Time: W. E. B. Du Bois (1 of 3)</vt:lpstr>
      <vt:lpstr>LO 1.3—Racism at the Time: W. E. B. Du Bois (2 of 3)</vt:lpstr>
      <vt:lpstr>LO 1.3—Racism at the Time: W. E. B. Du Bois (3 of 3)</vt:lpstr>
      <vt:lpstr>LO 1.3—Talcott Parsons and C. Wright Mills: Theory Versus Reform (1 of 2)</vt:lpstr>
      <vt:lpstr>LO 1.3—Talcott Parsons and C. Wright Mills: Theory Versus Reform (2 of 2)</vt:lpstr>
      <vt:lpstr>LO 1.3—The Continuing Tension: Basic, Applied, and Public Sociology</vt:lpstr>
      <vt:lpstr>Figure 1.3 Comparing Basic and Applied Sociology</vt:lpstr>
      <vt:lpstr>LO 1.4 Theoretical Perspectives in Sociology</vt:lpstr>
      <vt:lpstr>Figure 1.4 Call-Back Rates by Race-Ethnicity and Criminal Record</vt:lpstr>
      <vt:lpstr>LO 1.4—Symbolic Interactionism (1 of 2)</vt:lpstr>
      <vt:lpstr>LO 1.4—Symbolic Interactionism (2 of 2)</vt:lpstr>
      <vt:lpstr>Figure 1.5 U.S. Marriage, U.S. Divorce</vt:lpstr>
      <vt:lpstr>LO 1.4—Functional Analysis (1 of 3)</vt:lpstr>
      <vt:lpstr>LO 1.4—Functional Analysis (2 of 3)</vt:lpstr>
      <vt:lpstr>LO 1.4—Functional Analysis (3 of 3)</vt:lpstr>
      <vt:lpstr>LO 1.4—Conflict Theory</vt:lpstr>
      <vt:lpstr>LO 1.4—Putting the Theoretical Perspectives Together</vt:lpstr>
      <vt:lpstr>LO 1.4—Levels of Analysis: Macro and Micro (1 of 2)</vt:lpstr>
      <vt:lpstr>LO 1.4—Levels of Analysis: Macro and Micro (2 of 2)</vt:lpstr>
      <vt:lpstr>LO 1.5 Common Sense and the Need for Sociological Research</vt:lpstr>
      <vt:lpstr>LO 1.5 A Research Model</vt:lpstr>
      <vt:lpstr>Figure 1.6 The Research Model</vt:lpstr>
      <vt:lpstr>LO 1.6 Research Methods (Designs) (1 of 5)</vt:lpstr>
      <vt:lpstr>LO 1.6 Research Methods (Designs) (2 of 5)</vt:lpstr>
      <vt:lpstr>LO 1.6 Research Methods (Designs) (3 of 5)</vt:lpstr>
      <vt:lpstr>LO 1.6 Research Methods (Designs) (4 of 5)</vt:lpstr>
      <vt:lpstr>LO 1.6 Research Methods (Designs) (5 of 5)</vt:lpstr>
      <vt:lpstr>LO 1.6—Surveys (1 of 4)</vt:lpstr>
      <vt:lpstr>LO 1.6—Surveys (2 of 4)</vt:lpstr>
      <vt:lpstr>LO 1.6—Surveys (3 of 4)</vt:lpstr>
      <vt:lpstr>LO 1.6—Surveys (4 of 4)</vt:lpstr>
      <vt:lpstr>LO 1.6—Participant Observation (Fieldwork)</vt:lpstr>
      <vt:lpstr>LO 1.6—Case Studies (1 of 3)</vt:lpstr>
      <vt:lpstr>LO 1.6—Case Studies (2 of 3)</vt:lpstr>
      <vt:lpstr>LO 1.6—Case Studies (3 of 3)</vt:lpstr>
      <vt:lpstr>LO 1.6—Secondary Analysis (1 of 2)</vt:lpstr>
      <vt:lpstr>LO 1.6—Secondary Analysis (2 of 2)</vt:lpstr>
      <vt:lpstr>LO 1.6—Analysis of Documents</vt:lpstr>
      <vt:lpstr>LO 1.6—Experiments</vt:lpstr>
      <vt:lpstr>Figure 1.7 The Experiment</vt:lpstr>
      <vt:lpstr>LO 1.6—Unobtrusive Measures (1 of 2)</vt:lpstr>
      <vt:lpstr>LO 1.6—Unobtrusive Measures (2 of 2)</vt:lpstr>
      <vt:lpstr>LO 1.7 Gender in Sociological Research (1 of 2)</vt:lpstr>
      <vt:lpstr>LO 1.7 Gender in Sociological Research (2 of 2)</vt:lpstr>
      <vt:lpstr>LO 1.8 Ethics in Sociological Research (1 of 2)</vt:lpstr>
      <vt:lpstr>LO 1.8 Ethics in Sociological Research (2 of 2)</vt:lpstr>
      <vt:lpstr>LO 1.9 Trends Shaping the Fugure of Sociology</vt:lpstr>
      <vt:lpstr>LO 1.9—Globalization</vt:lpstr>
    </vt:vector>
  </TitlesOfParts>
  <Company>echosvoice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Essentials of Sociology: A Down-To-Earth Approach</dc:title>
  <dc:subject>Sociology</dc:subject>
  <dc:creator>James M. Henslin</dc:creator>
  <cp:lastModifiedBy>Kathryn Dennick-Brecht</cp:lastModifiedBy>
  <cp:revision>200</cp:revision>
  <dcterms:created xsi:type="dcterms:W3CDTF">2014-07-14T20:04:21Z</dcterms:created>
  <dcterms:modified xsi:type="dcterms:W3CDTF">2016-10-26T18:08:45Z</dcterms:modified>
</cp:coreProperties>
</file>